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61" r:id="rId3"/>
    <p:sldId id="258" r:id="rId4"/>
    <p:sldId id="265" r:id="rId5"/>
    <p:sldId id="273" r:id="rId6"/>
    <p:sldId id="256" r:id="rId7"/>
    <p:sldId id="259" r:id="rId8"/>
    <p:sldId id="266" r:id="rId9"/>
    <p:sldId id="267" r:id="rId10"/>
    <p:sldId id="275" r:id="rId11"/>
    <p:sldId id="271" r:id="rId12"/>
    <p:sldId id="274" r:id="rId13"/>
    <p:sldId id="268" r:id="rId14"/>
    <p:sldId id="270" r:id="rId15"/>
    <p:sldId id="272" r:id="rId16"/>
    <p:sldId id="276" r:id="rId17"/>
    <p:sldId id="264" r:id="rId18"/>
    <p:sldId id="26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0E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>
      <p:cViewPr varScale="1">
        <p:scale>
          <a:sx n="82" d="100"/>
          <a:sy n="82" d="100"/>
        </p:scale>
        <p:origin x="619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91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179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26537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220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2462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1726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3309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7677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3686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5364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31900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E3365-9FC5-4305-B5FD-71130C65FECB}" type="datetimeFigureOut">
              <a:rPr lang="en-GB" smtClean="0"/>
              <a:t>20/02/2025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5426D7-A5D4-48B5-BEE6-42A9874BA5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704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3.jpe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33757"/>
          <a:stretch/>
        </p:blipFill>
        <p:spPr>
          <a:xfrm>
            <a:off x="1" y="-43911"/>
            <a:ext cx="9144000" cy="69019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555" y="-664873"/>
            <a:ext cx="6858000" cy="2387600"/>
          </a:xfrm>
        </p:spPr>
        <p:txBody>
          <a:bodyPr>
            <a:normAutofit/>
          </a:bodyPr>
          <a:lstStyle/>
          <a:p>
            <a:r>
              <a:rPr lang="en-GB" sz="8000" dirty="0">
                <a:solidFill>
                  <a:srgbClr val="FFFF00"/>
                </a:solidFill>
              </a:rPr>
              <a:t>Space!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0555" y="1814802"/>
            <a:ext cx="6858000" cy="1655762"/>
          </a:xfrm>
        </p:spPr>
        <p:txBody>
          <a:bodyPr/>
          <a:lstStyle/>
          <a:p>
            <a:r>
              <a:rPr lang="en-GB" dirty="0">
                <a:solidFill>
                  <a:srgbClr val="FFFF00"/>
                </a:solidFill>
              </a:rPr>
              <a:t>Bart Verlaat, 21 February 2025</a:t>
            </a:r>
          </a:p>
        </p:txBody>
      </p:sp>
    </p:spTree>
    <p:extLst>
      <p:ext uri="{BB962C8B-B14F-4D97-AF65-F5344CB8AC3E}">
        <p14:creationId xmlns:p14="http://schemas.microsoft.com/office/powerpoint/2010/main" val="21387591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472A869-88F1-FADE-0172-70AE08F7A4A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9637"/>
          <a:stretch/>
        </p:blipFill>
        <p:spPr>
          <a:xfrm>
            <a:off x="1032184" y="1772820"/>
            <a:ext cx="7079631" cy="41620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C7C16F-538C-A070-4E61-3771B157D5F2}"/>
              </a:ext>
            </a:extLst>
          </p:cNvPr>
          <p:cNvSpPr txBox="1"/>
          <p:nvPr/>
        </p:nvSpPr>
        <p:spPr>
          <a:xfrm>
            <a:off x="3005689" y="419878"/>
            <a:ext cx="34689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/>
              <a:t>Spot the ISS</a:t>
            </a:r>
          </a:p>
          <a:p>
            <a:pPr algn="ctr"/>
            <a:r>
              <a:rPr lang="en-US" sz="2400" dirty="0"/>
              <a:t>www.heavens-above.com </a:t>
            </a:r>
            <a:endParaRPr lang="en-GB" sz="2400" dirty="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8E96B0B-7A09-85CD-0DFC-DA3B698F768B}"/>
              </a:ext>
            </a:extLst>
          </p:cNvPr>
          <p:cNvCxnSpPr/>
          <p:nvPr/>
        </p:nvCxnSpPr>
        <p:spPr>
          <a:xfrm>
            <a:off x="419878" y="5309119"/>
            <a:ext cx="612306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CD459EA5-11F8-2EB6-429D-9BBA235A277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89731"/>
          <a:stretch/>
        </p:blipFill>
        <p:spPr>
          <a:xfrm>
            <a:off x="1032183" y="1502229"/>
            <a:ext cx="7079631" cy="53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777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895" y="3457071"/>
            <a:ext cx="4681598" cy="31311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465" y="360822"/>
            <a:ext cx="4796776" cy="28826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895" y="394854"/>
            <a:ext cx="3429000" cy="2317173"/>
          </a:xfrm>
          <a:prstGeom prst="rect">
            <a:avLst/>
          </a:prstGeom>
        </p:spPr>
      </p:pic>
      <p:pic>
        <p:nvPicPr>
          <p:cNvPr id="11" name="Picture 10" descr="A rocket launching with smoke and flames&#10;&#10;AI-generated content may be incorrect.">
            <a:extLst>
              <a:ext uri="{FF2B5EF4-FFF2-40B4-BE49-F238E27FC236}">
                <a16:creationId xmlns:a16="http://schemas.microsoft.com/office/drawing/2014/main" id="{BD188F69-C41B-CC3B-49BA-936A26BF106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3135" y="3029912"/>
            <a:ext cx="3473106" cy="37168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08514" y="3029912"/>
            <a:ext cx="3171870" cy="15696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dirty="0"/>
              <a:t>Commercial space flight</a:t>
            </a:r>
          </a:p>
          <a:p>
            <a:r>
              <a:rPr lang="en-GB" sz="3200" dirty="0"/>
              <a:t>(Reuse of rockets)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859121D-F287-3C69-4F03-5D57FE747813}"/>
              </a:ext>
            </a:extLst>
          </p:cNvPr>
          <p:cNvSpPr txBox="1"/>
          <p:nvPr/>
        </p:nvSpPr>
        <p:spPr>
          <a:xfrm>
            <a:off x="7416114" y="4699504"/>
            <a:ext cx="163275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Next test flight 27 </a:t>
            </a:r>
            <a:r>
              <a:rPr lang="en-US" dirty="0" err="1"/>
              <a:t>feb</a:t>
            </a:r>
            <a:r>
              <a:rPr lang="en-US" dirty="0"/>
              <a:t>, 00:30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98595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paceX Starship flight test 7 - infographic by Tony Bela">
            <a:extLst>
              <a:ext uri="{FF2B5EF4-FFF2-40B4-BE49-F238E27FC236}">
                <a16:creationId xmlns:a16="http://schemas.microsoft.com/office/drawing/2014/main" id="{4906EC3E-BDD0-39B9-9D14-363FA183F9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425"/>
            <a:ext cx="9144000" cy="665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31146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5881" y="914400"/>
            <a:ext cx="1705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CERN and Space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4810977" cy="6858000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9" idx="1"/>
          </p:cNvCxnSpPr>
          <p:nvPr/>
        </p:nvCxnSpPr>
        <p:spPr>
          <a:xfrm flipH="1" flipV="1">
            <a:off x="2454127" y="6070061"/>
            <a:ext cx="2954452" cy="99588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408579" y="5846483"/>
            <a:ext cx="2587557" cy="646331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Recreate early big-bang conditions in accelerators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/>
          <a:srcRect t="29545" r="30705"/>
          <a:stretch/>
        </p:blipFill>
        <p:spPr>
          <a:xfrm>
            <a:off x="4980561" y="2694562"/>
            <a:ext cx="3747313" cy="2540011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 flipV="1">
            <a:off x="2772383" y="3307404"/>
            <a:ext cx="2568102" cy="9728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4980561" y="1523973"/>
            <a:ext cx="4086183" cy="92333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en-GB" dirty="0"/>
              <a:t>If you want to study cosmic rays, you have to be in space. On earth the cosmic rays have collided with the atmosphere.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848341" y="246701"/>
            <a:ext cx="435062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>
                <a:solidFill>
                  <a:srgbClr val="FF0000"/>
                </a:solidFill>
              </a:rPr>
              <a:t>What is the link between CERN and Space?</a:t>
            </a:r>
          </a:p>
        </p:txBody>
      </p:sp>
    </p:spTree>
    <p:extLst>
      <p:ext uri="{BB962C8B-B14F-4D97-AF65-F5344CB8AC3E}">
        <p14:creationId xmlns:p14="http://schemas.microsoft.com/office/powerpoint/2010/main" val="6021606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90" y="0"/>
            <a:ext cx="2990381" cy="377262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2976" y="268726"/>
            <a:ext cx="4305300" cy="2857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68543" y="3428229"/>
            <a:ext cx="4448895" cy="295406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390" y="3863442"/>
            <a:ext cx="4282153" cy="28519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427466" y="1686893"/>
            <a:ext cx="2330766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STS-91, test flight 1998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592849" y="6364160"/>
            <a:ext cx="2670218" cy="36933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STS-134, flight to ISS, 2011</a:t>
            </a:r>
          </a:p>
        </p:txBody>
      </p:sp>
    </p:spTree>
    <p:extLst>
      <p:ext uri="{BB962C8B-B14F-4D97-AF65-F5344CB8AC3E}">
        <p14:creationId xmlns:p14="http://schemas.microsoft.com/office/powerpoint/2010/main" val="4783513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1" y="183780"/>
            <a:ext cx="4270664" cy="283648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9506" y="183780"/>
            <a:ext cx="4257571" cy="28364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15605" b="15090"/>
          <a:stretch/>
        </p:blipFill>
        <p:spPr>
          <a:xfrm>
            <a:off x="2140527" y="3282072"/>
            <a:ext cx="6766550" cy="3114150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5330536" y="4561609"/>
            <a:ext cx="571500" cy="540327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/>
          <a:srcRect l="13125" r="13511"/>
          <a:stretch/>
        </p:blipFill>
        <p:spPr>
          <a:xfrm>
            <a:off x="498764" y="3020266"/>
            <a:ext cx="1371600" cy="186959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1" y="4839147"/>
            <a:ext cx="1756063" cy="1718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212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Among the Stars - Disney+ Docuseries">
            <a:extLst>
              <a:ext uri="{FF2B5EF4-FFF2-40B4-BE49-F238E27FC236}">
                <a16:creationId xmlns:a16="http://schemas.microsoft.com/office/drawing/2014/main" id="{D18DAFBC-6082-30FE-309B-7BDFB2112F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9648" y="3515308"/>
            <a:ext cx="5561045" cy="312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NASA faces spacewalk schedule crunch - SpaceNews">
            <a:extLst>
              <a:ext uri="{FF2B5EF4-FFF2-40B4-BE49-F238E27FC236}">
                <a16:creationId xmlns:a16="http://schemas.microsoft.com/office/drawing/2014/main" id="{3D69AE2A-674B-7CFF-ACB0-B81B99326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828" y="214604"/>
            <a:ext cx="6494527" cy="3583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31E3FD9-6606-D392-7E7E-2E83CAFE89C4}"/>
              </a:ext>
            </a:extLst>
          </p:cNvPr>
          <p:cNvSpPr txBox="1"/>
          <p:nvPr/>
        </p:nvSpPr>
        <p:spPr>
          <a:xfrm>
            <a:off x="307910" y="4479187"/>
            <a:ext cx="31817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repair of the CO2 cooling system in space was filmed and broadcasted on Disney+ 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8526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070" y="447675"/>
            <a:ext cx="3674510" cy="57531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3875" y="447675"/>
            <a:ext cx="4164030" cy="260985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4929193" y="2643185"/>
            <a:ext cx="2962274" cy="41529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0"/>
            <a:ext cx="1550624" cy="1297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069308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61950" y="257175"/>
            <a:ext cx="8782050" cy="5705475"/>
          </a:xfrm>
          <a:prstGeom prst="rect">
            <a:avLst/>
          </a:prstGeom>
          <a:gradFill flip="none" rotWithShape="1">
            <a:gsLst>
              <a:gs pos="0">
                <a:schemeClr val="tx1"/>
              </a:gs>
              <a:gs pos="58000">
                <a:srgbClr val="AED4F7"/>
              </a:gs>
              <a:gs pos="25000">
                <a:srgbClr val="002060"/>
              </a:gs>
              <a:gs pos="32000">
                <a:srgbClr val="FFC000"/>
              </a:gs>
              <a:gs pos="100000">
                <a:srgbClr val="00B0F0"/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07670"/>
            <a:ext cx="9144000" cy="585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746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271919" y="1838557"/>
            <a:ext cx="5053158" cy="4154456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46747" y="136379"/>
            <a:ext cx="7098389" cy="1325563"/>
          </a:xfrm>
        </p:spPr>
        <p:txBody>
          <a:bodyPr>
            <a:normAutofit/>
          </a:bodyPr>
          <a:lstStyle/>
          <a:p>
            <a:pPr algn="ctr"/>
            <a:r>
              <a:rPr lang="en-GB" sz="4800" dirty="0">
                <a:solidFill>
                  <a:srgbClr val="C00000"/>
                </a:solidFill>
              </a:rPr>
              <a:t>Space facts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26" b="29706"/>
          <a:stretch/>
        </p:blipFill>
        <p:spPr>
          <a:xfrm>
            <a:off x="329910" y="4091125"/>
            <a:ext cx="4138181" cy="2351239"/>
          </a:xfrm>
          <a:prstGeom prst="rect">
            <a:avLst/>
          </a:prstGeom>
        </p:spPr>
      </p:pic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68274" y="1230586"/>
            <a:ext cx="5003522" cy="2434649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en-GB" dirty="0"/>
              <a:t>Space starts at 100km above the earth surface</a:t>
            </a:r>
          </a:p>
          <a:p>
            <a:r>
              <a:rPr lang="en-GB" dirty="0"/>
              <a:t>Satellites above 160 km</a:t>
            </a:r>
          </a:p>
          <a:p>
            <a:r>
              <a:rPr lang="en-GB" dirty="0"/>
              <a:t>The earth diameter is 12,742 km</a:t>
            </a:r>
          </a:p>
          <a:p>
            <a:r>
              <a:rPr lang="en-GB" dirty="0"/>
              <a:t>The moon is at 384,400 km (1.28s for light)</a:t>
            </a:r>
          </a:p>
          <a:p>
            <a:r>
              <a:rPr lang="en-GB" dirty="0"/>
              <a:t>The sun is at 148 million km (8m20s for light)</a:t>
            </a:r>
          </a:p>
          <a:p>
            <a:r>
              <a:rPr lang="en-GB" dirty="0"/>
              <a:t>Mars is </a:t>
            </a:r>
            <a:r>
              <a:rPr lang="nl-NL" b="0" i="0" dirty="0">
                <a:solidFill>
                  <a:srgbClr val="040C28"/>
                </a:solidFill>
                <a:effectLst/>
                <a:latin typeface="Google Sans"/>
              </a:rPr>
              <a:t>54 </a:t>
            </a:r>
            <a:r>
              <a:rPr lang="nl-NL" b="0" i="0" dirty="0" err="1">
                <a:solidFill>
                  <a:srgbClr val="040C28"/>
                </a:solidFill>
                <a:effectLst/>
                <a:latin typeface="Google Sans"/>
              </a:rPr>
              <a:t>to</a:t>
            </a:r>
            <a:r>
              <a:rPr lang="nl-NL" b="0" i="0" dirty="0">
                <a:solidFill>
                  <a:srgbClr val="040C28"/>
                </a:solidFill>
                <a:effectLst/>
                <a:latin typeface="Google Sans"/>
              </a:rPr>
              <a:t> 400 </a:t>
            </a:r>
            <a:r>
              <a:rPr lang="nl-NL" b="0" i="0" dirty="0" err="1">
                <a:solidFill>
                  <a:srgbClr val="040C28"/>
                </a:solidFill>
                <a:effectLst/>
                <a:latin typeface="Google Sans"/>
              </a:rPr>
              <a:t>milion</a:t>
            </a:r>
            <a:r>
              <a:rPr lang="nl-NL" b="0" i="0" dirty="0">
                <a:solidFill>
                  <a:srgbClr val="040C28"/>
                </a:solidFill>
                <a:effectLst/>
                <a:latin typeface="Google Sans"/>
              </a:rPr>
              <a:t> km (3m </a:t>
            </a:r>
            <a:r>
              <a:rPr lang="nl-NL" b="0" i="0" dirty="0" err="1">
                <a:solidFill>
                  <a:srgbClr val="040C28"/>
                </a:solidFill>
                <a:effectLst/>
                <a:latin typeface="Google Sans"/>
              </a:rPr>
              <a:t>to</a:t>
            </a:r>
            <a:r>
              <a:rPr lang="nl-NL" b="0" i="0" dirty="0">
                <a:solidFill>
                  <a:srgbClr val="040C28"/>
                </a:solidFill>
                <a:effectLst/>
                <a:latin typeface="Google Sans"/>
              </a:rPr>
              <a:t> 22m26s </a:t>
            </a:r>
            <a:r>
              <a:rPr lang="nl-NL" b="0" i="0" dirty="0" err="1">
                <a:solidFill>
                  <a:srgbClr val="040C28"/>
                </a:solidFill>
                <a:effectLst/>
                <a:latin typeface="Google Sans"/>
              </a:rPr>
              <a:t>for</a:t>
            </a:r>
            <a:r>
              <a:rPr lang="nl-NL" b="0" i="0" dirty="0">
                <a:solidFill>
                  <a:srgbClr val="040C28"/>
                </a:solidFill>
                <a:effectLst/>
                <a:latin typeface="Google Sans"/>
              </a:rPr>
              <a:t> </a:t>
            </a:r>
            <a:r>
              <a:rPr lang="nl-NL" b="0" i="0" dirty="0" err="1">
                <a:solidFill>
                  <a:srgbClr val="040C28"/>
                </a:solidFill>
                <a:effectLst/>
                <a:latin typeface="Google Sans"/>
              </a:rPr>
              <a:t>ligth</a:t>
            </a:r>
            <a:r>
              <a:rPr lang="nl-NL" b="0" i="0" dirty="0">
                <a:solidFill>
                  <a:srgbClr val="040C28"/>
                </a:solidFill>
                <a:effectLst/>
                <a:latin typeface="Google Sans"/>
              </a:rPr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9862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" name="Straight Arrow Connector 24"/>
          <p:cNvCxnSpPr/>
          <p:nvPr/>
        </p:nvCxnSpPr>
        <p:spPr>
          <a:xfrm>
            <a:off x="5976184" y="641049"/>
            <a:ext cx="1339725" cy="0"/>
          </a:xfrm>
          <a:prstGeom prst="straightConnector1">
            <a:avLst/>
          </a:prstGeom>
          <a:ln w="38100">
            <a:solidFill>
              <a:schemeClr val="accent4">
                <a:lumMod val="40000"/>
                <a:lumOff val="6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5188909" y="641049"/>
            <a:ext cx="133972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967111" y="641050"/>
            <a:ext cx="841664" cy="0"/>
          </a:xfrm>
          <a:prstGeom prst="straightConnector1">
            <a:avLst/>
          </a:prstGeom>
          <a:ln w="381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6525" y="1562237"/>
            <a:ext cx="4565719" cy="440055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2715169" y="86729"/>
            <a:ext cx="2608429" cy="1034677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 rot="5400000">
            <a:off x="3580758" y="1123612"/>
            <a:ext cx="607089" cy="27016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270920" y="641050"/>
            <a:ext cx="80010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58645" y="271718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Speed</a:t>
            </a:r>
          </a:p>
        </p:txBody>
      </p:sp>
      <p:sp>
        <p:nvSpPr>
          <p:cNvPr id="12" name="Arc 11"/>
          <p:cNvSpPr/>
          <p:nvPr/>
        </p:nvSpPr>
        <p:spPr>
          <a:xfrm>
            <a:off x="2715170" y="720575"/>
            <a:ext cx="2833832" cy="3127664"/>
          </a:xfrm>
          <a:prstGeom prst="arc">
            <a:avLst>
              <a:gd name="adj1" fmla="val 16294809"/>
              <a:gd name="adj2" fmla="val 0"/>
            </a:avLst>
          </a:prstGeom>
          <a:ln w="1905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Arc 13"/>
          <p:cNvSpPr/>
          <p:nvPr/>
        </p:nvSpPr>
        <p:spPr>
          <a:xfrm>
            <a:off x="1995311" y="720575"/>
            <a:ext cx="4306933" cy="4800600"/>
          </a:xfrm>
          <a:prstGeom prst="arc">
            <a:avLst>
              <a:gd name="adj1" fmla="val 16260049"/>
              <a:gd name="adj2" fmla="val 1248373"/>
            </a:avLst>
          </a:prstGeom>
          <a:ln w="1905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Arc 19"/>
          <p:cNvSpPr/>
          <p:nvPr/>
        </p:nvSpPr>
        <p:spPr>
          <a:xfrm>
            <a:off x="810748" y="720573"/>
            <a:ext cx="6211356" cy="6057901"/>
          </a:xfrm>
          <a:prstGeom prst="arc">
            <a:avLst>
              <a:gd name="adj1" fmla="val 16624988"/>
              <a:gd name="adj2" fmla="val 15432172"/>
            </a:avLst>
          </a:prstGeom>
          <a:ln w="1905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045812" flipV="1">
            <a:off x="5669372" y="2603536"/>
            <a:ext cx="2608429" cy="103467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248297" flipV="1">
            <a:off x="-483975" y="3697181"/>
            <a:ext cx="2608429" cy="1034677"/>
          </a:xfrm>
          <a:prstGeom prst="rect">
            <a:avLst/>
          </a:prstGeom>
        </p:spPr>
      </p:pic>
      <p:sp>
        <p:nvSpPr>
          <p:cNvPr id="26" name="Arc 25"/>
          <p:cNvSpPr/>
          <p:nvPr/>
        </p:nvSpPr>
        <p:spPr>
          <a:xfrm>
            <a:off x="197427" y="720573"/>
            <a:ext cx="8790709" cy="7457072"/>
          </a:xfrm>
          <a:prstGeom prst="arc">
            <a:avLst>
              <a:gd name="adj1" fmla="val 16624988"/>
              <a:gd name="adj2" fmla="val 21213961"/>
            </a:avLst>
          </a:prstGeom>
          <a:ln w="19050">
            <a:solidFill>
              <a:schemeClr val="accent4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95005" y="2748770"/>
            <a:ext cx="989177" cy="744208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690468" flipV="1">
            <a:off x="7704893" y="3480085"/>
            <a:ext cx="2608429" cy="1034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4350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4015" y="562744"/>
            <a:ext cx="2782867" cy="2087150"/>
          </a:xfrm>
          <a:prstGeom prst="rect">
            <a:avLst/>
          </a:prstGeom>
        </p:spPr>
      </p:pic>
      <p:sp>
        <p:nvSpPr>
          <p:cNvPr id="5" name="AutoShape 2" descr="Biggest ever rocket is assembled briefly in Texas">
            <a:extLst>
              <a:ext uri="{FF2B5EF4-FFF2-40B4-BE49-F238E27FC236}">
                <a16:creationId xmlns:a16="http://schemas.microsoft.com/office/drawing/2014/main" id="{C78A793B-BFB5-A72C-016B-2F5EE2BB78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3230FDA-CF12-79B7-2337-1630BD1D5A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8255" y="1147285"/>
            <a:ext cx="4665908" cy="5357423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061209" y="1412103"/>
            <a:ext cx="1384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Moon rocket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CA062C2-A2BD-46C8-F11E-8036F13721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4015" y="3370038"/>
            <a:ext cx="2806131" cy="28188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437AEDB-D1CB-2DCB-74B6-688778B6EA8F}"/>
              </a:ext>
            </a:extLst>
          </p:cNvPr>
          <p:cNvSpPr txBox="1"/>
          <p:nvPr/>
        </p:nvSpPr>
        <p:spPr>
          <a:xfrm>
            <a:off x="1604865" y="239578"/>
            <a:ext cx="24456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Space travel</a:t>
            </a:r>
            <a:endParaRPr lang="en-GB" sz="3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951808-06F8-B514-7826-2CBE89E91F98}"/>
              </a:ext>
            </a:extLst>
          </p:cNvPr>
          <p:cNvSpPr txBox="1"/>
          <p:nvPr/>
        </p:nvSpPr>
        <p:spPr>
          <a:xfrm>
            <a:off x="6148480" y="2825300"/>
            <a:ext cx="2177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 the moon in 1969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9216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117A9F1F-5B85-953A-5D3C-8FD3D39237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12"/>
          <a:stretch/>
        </p:blipFill>
        <p:spPr bwMode="auto">
          <a:xfrm>
            <a:off x="0" y="2562419"/>
            <a:ext cx="8304245" cy="4212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6">
            <a:extLst>
              <a:ext uri="{FF2B5EF4-FFF2-40B4-BE49-F238E27FC236}">
                <a16:creationId xmlns:a16="http://schemas.microsoft.com/office/drawing/2014/main" id="{2604A16D-1733-BA26-465F-AB40E16A6F6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1EA7C2-91BE-3AC1-1283-B00AE3113F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62792" y="82809"/>
            <a:ext cx="6047104" cy="3892031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563EAB-9E07-A6BE-CE89-F837D3643273}"/>
              </a:ext>
            </a:extLst>
          </p:cNvPr>
          <p:cNvSpPr txBox="1"/>
          <p:nvPr/>
        </p:nvSpPr>
        <p:spPr>
          <a:xfrm>
            <a:off x="335901" y="6109222"/>
            <a:ext cx="43172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3 days to the moon, fly back when you want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31472E3-8446-3021-6730-EAA979B7BE58}"/>
              </a:ext>
            </a:extLst>
          </p:cNvPr>
          <p:cNvSpPr txBox="1"/>
          <p:nvPr/>
        </p:nvSpPr>
        <p:spPr>
          <a:xfrm>
            <a:off x="3026178" y="106918"/>
            <a:ext cx="169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00"/>
                </a:solidFill>
              </a:rPr>
              <a:t>Journey to Mars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7810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b="62993"/>
          <a:stretch/>
        </p:blipFill>
        <p:spPr>
          <a:xfrm>
            <a:off x="281420" y="558512"/>
            <a:ext cx="8648988" cy="22158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206" y="3134585"/>
            <a:ext cx="6078684" cy="3389579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2840273" y="6074315"/>
            <a:ext cx="174307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00232" y="5745517"/>
            <a:ext cx="148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Earth rotation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7781" y="2920576"/>
            <a:ext cx="3002627" cy="19951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2876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597877" y="2692625"/>
            <a:ext cx="7083083" cy="1600139"/>
            <a:chOff x="947331" y="2437061"/>
            <a:chExt cx="7083083" cy="2098964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36953" t="52621" r="41890" b="11127"/>
            <a:stretch/>
          </p:blipFill>
          <p:spPr>
            <a:xfrm>
              <a:off x="947331" y="2437061"/>
              <a:ext cx="7083083" cy="2098964"/>
            </a:xfrm>
            <a:prstGeom prst="rect">
              <a:avLst/>
            </a:prstGeom>
          </p:spPr>
        </p:pic>
        <p:sp>
          <p:nvSpPr>
            <p:cNvPr id="12" name="Oval 11"/>
            <p:cNvSpPr/>
            <p:nvPr/>
          </p:nvSpPr>
          <p:spPr>
            <a:xfrm>
              <a:off x="4582391" y="3447703"/>
              <a:ext cx="135082" cy="128845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392" y="1007031"/>
            <a:ext cx="9144000" cy="4824413"/>
          </a:xfrm>
          <a:prstGeom prst="rect">
            <a:avLst/>
          </a:prstGeom>
        </p:spPr>
      </p:pic>
      <p:sp>
        <p:nvSpPr>
          <p:cNvPr id="20" name="Freeform 19"/>
          <p:cNvSpPr/>
          <p:nvPr/>
        </p:nvSpPr>
        <p:spPr>
          <a:xfrm>
            <a:off x="2039815" y="2743200"/>
            <a:ext cx="7104185" cy="1503486"/>
          </a:xfrm>
          <a:custGeom>
            <a:avLst/>
            <a:gdLst>
              <a:gd name="connsiteX0" fmla="*/ 0 w 7104185"/>
              <a:gd name="connsiteY0" fmla="*/ 0 h 1503486"/>
              <a:gd name="connsiteX1" fmla="*/ 1026942 w 7104185"/>
              <a:gd name="connsiteY1" fmla="*/ 189914 h 1503486"/>
              <a:gd name="connsiteX2" fmla="*/ 2286000 w 7104185"/>
              <a:gd name="connsiteY2" fmla="*/ 780757 h 1503486"/>
              <a:gd name="connsiteX3" fmla="*/ 3186333 w 7104185"/>
              <a:gd name="connsiteY3" fmla="*/ 1202788 h 1503486"/>
              <a:gd name="connsiteX4" fmla="*/ 4318782 w 7104185"/>
              <a:gd name="connsiteY4" fmla="*/ 1484142 h 1503486"/>
              <a:gd name="connsiteX5" fmla="*/ 5310554 w 7104185"/>
              <a:gd name="connsiteY5" fmla="*/ 1399735 h 1503486"/>
              <a:gd name="connsiteX6" fmla="*/ 6555545 w 7104185"/>
              <a:gd name="connsiteY6" fmla="*/ 766689 h 1503486"/>
              <a:gd name="connsiteX7" fmla="*/ 7104185 w 7104185"/>
              <a:gd name="connsiteY7" fmla="*/ 471268 h 15034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104185" h="1503486">
                <a:moveTo>
                  <a:pt x="0" y="0"/>
                </a:moveTo>
                <a:cubicBezTo>
                  <a:pt x="322971" y="29894"/>
                  <a:pt x="645942" y="59788"/>
                  <a:pt x="1026942" y="189914"/>
                </a:cubicBezTo>
                <a:cubicBezTo>
                  <a:pt x="1407942" y="320040"/>
                  <a:pt x="2286000" y="780757"/>
                  <a:pt x="2286000" y="780757"/>
                </a:cubicBezTo>
                <a:cubicBezTo>
                  <a:pt x="2645898" y="949569"/>
                  <a:pt x="2847536" y="1085557"/>
                  <a:pt x="3186333" y="1202788"/>
                </a:cubicBezTo>
                <a:cubicBezTo>
                  <a:pt x="3525130" y="1320019"/>
                  <a:pt x="3964745" y="1451318"/>
                  <a:pt x="4318782" y="1484142"/>
                </a:cubicBezTo>
                <a:cubicBezTo>
                  <a:pt x="4672819" y="1516966"/>
                  <a:pt x="4937760" y="1519311"/>
                  <a:pt x="5310554" y="1399735"/>
                </a:cubicBezTo>
                <a:cubicBezTo>
                  <a:pt x="5683348" y="1280160"/>
                  <a:pt x="6256607" y="921433"/>
                  <a:pt x="6555545" y="766689"/>
                </a:cubicBezTo>
                <a:cubicBezTo>
                  <a:pt x="6854483" y="611945"/>
                  <a:pt x="6979334" y="541606"/>
                  <a:pt x="7104185" y="471268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-10392" y="3512126"/>
            <a:ext cx="9180000" cy="0"/>
          </a:xfrm>
          <a:prstGeom prst="line">
            <a:avLst/>
          </a:prstGeom>
          <a:ln w="28575">
            <a:solidFill>
              <a:srgbClr val="0070C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reeform 16"/>
          <p:cNvSpPr/>
          <p:nvPr/>
        </p:nvSpPr>
        <p:spPr>
          <a:xfrm>
            <a:off x="2067951" y="2097583"/>
            <a:ext cx="7097151" cy="2865630"/>
          </a:xfrm>
          <a:custGeom>
            <a:avLst/>
            <a:gdLst>
              <a:gd name="connsiteX0" fmla="*/ 0 w 7097151"/>
              <a:gd name="connsiteY0" fmla="*/ 654547 h 2966803"/>
              <a:gd name="connsiteX1" fmla="*/ 1427871 w 7097151"/>
              <a:gd name="connsiteY1" fmla="*/ 28535 h 2966803"/>
              <a:gd name="connsiteX2" fmla="*/ 3720904 w 7097151"/>
              <a:gd name="connsiteY2" fmla="*/ 1477507 h 2966803"/>
              <a:gd name="connsiteX3" fmla="*/ 5992837 w 7097151"/>
              <a:gd name="connsiteY3" fmla="*/ 2933513 h 2966803"/>
              <a:gd name="connsiteX4" fmla="*/ 7097151 w 7097151"/>
              <a:gd name="connsiteY4" fmla="*/ 2504449 h 2966803"/>
              <a:gd name="connsiteX0" fmla="*/ 0 w 7097151"/>
              <a:gd name="connsiteY0" fmla="*/ 595177 h 2907433"/>
              <a:gd name="connsiteX1" fmla="*/ 1835834 w 7097151"/>
              <a:gd name="connsiteY1" fmla="*/ 32470 h 2907433"/>
              <a:gd name="connsiteX2" fmla="*/ 3720904 w 7097151"/>
              <a:gd name="connsiteY2" fmla="*/ 1418137 h 2907433"/>
              <a:gd name="connsiteX3" fmla="*/ 5992837 w 7097151"/>
              <a:gd name="connsiteY3" fmla="*/ 2874143 h 2907433"/>
              <a:gd name="connsiteX4" fmla="*/ 7097151 w 7097151"/>
              <a:gd name="connsiteY4" fmla="*/ 2445079 h 2907433"/>
              <a:gd name="connsiteX0" fmla="*/ 0 w 7097151"/>
              <a:gd name="connsiteY0" fmla="*/ 595177 h 2860857"/>
              <a:gd name="connsiteX1" fmla="*/ 1835834 w 7097151"/>
              <a:gd name="connsiteY1" fmla="*/ 32470 h 2860857"/>
              <a:gd name="connsiteX2" fmla="*/ 3720904 w 7097151"/>
              <a:gd name="connsiteY2" fmla="*/ 1418137 h 2860857"/>
              <a:gd name="connsiteX3" fmla="*/ 5535637 w 7097151"/>
              <a:gd name="connsiteY3" fmla="*/ 2824906 h 2860857"/>
              <a:gd name="connsiteX4" fmla="*/ 7097151 w 7097151"/>
              <a:gd name="connsiteY4" fmla="*/ 2445079 h 2860857"/>
              <a:gd name="connsiteX0" fmla="*/ 0 w 7097151"/>
              <a:gd name="connsiteY0" fmla="*/ 595177 h 2865643"/>
              <a:gd name="connsiteX1" fmla="*/ 1835834 w 7097151"/>
              <a:gd name="connsiteY1" fmla="*/ 32470 h 2865643"/>
              <a:gd name="connsiteX2" fmla="*/ 3720904 w 7097151"/>
              <a:gd name="connsiteY2" fmla="*/ 1418137 h 2865643"/>
              <a:gd name="connsiteX3" fmla="*/ 5535637 w 7097151"/>
              <a:gd name="connsiteY3" fmla="*/ 2824906 h 2865643"/>
              <a:gd name="connsiteX4" fmla="*/ 7097151 w 7097151"/>
              <a:gd name="connsiteY4" fmla="*/ 2445079 h 2865643"/>
              <a:gd name="connsiteX0" fmla="*/ 0 w 7097151"/>
              <a:gd name="connsiteY0" fmla="*/ 596380 h 2865630"/>
              <a:gd name="connsiteX1" fmla="*/ 1835834 w 7097151"/>
              <a:gd name="connsiteY1" fmla="*/ 33673 h 2865630"/>
              <a:gd name="connsiteX2" fmla="*/ 3727937 w 7097151"/>
              <a:gd name="connsiteY2" fmla="*/ 1440441 h 2865630"/>
              <a:gd name="connsiteX3" fmla="*/ 5535637 w 7097151"/>
              <a:gd name="connsiteY3" fmla="*/ 2826109 h 2865630"/>
              <a:gd name="connsiteX4" fmla="*/ 7097151 w 7097151"/>
              <a:gd name="connsiteY4" fmla="*/ 2446282 h 2865630"/>
              <a:gd name="connsiteX0" fmla="*/ 0 w 7097151"/>
              <a:gd name="connsiteY0" fmla="*/ 596380 h 2865630"/>
              <a:gd name="connsiteX1" fmla="*/ 1835834 w 7097151"/>
              <a:gd name="connsiteY1" fmla="*/ 33673 h 2865630"/>
              <a:gd name="connsiteX2" fmla="*/ 3727937 w 7097151"/>
              <a:gd name="connsiteY2" fmla="*/ 1440441 h 2865630"/>
              <a:gd name="connsiteX3" fmla="*/ 5535637 w 7097151"/>
              <a:gd name="connsiteY3" fmla="*/ 2826109 h 2865630"/>
              <a:gd name="connsiteX4" fmla="*/ 7097151 w 7097151"/>
              <a:gd name="connsiteY4" fmla="*/ 2446282 h 2865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7151" h="2865630">
                <a:moveTo>
                  <a:pt x="0" y="596380"/>
                </a:moveTo>
                <a:cubicBezTo>
                  <a:pt x="403860" y="214794"/>
                  <a:pt x="1214511" y="-107004"/>
                  <a:pt x="1835834" y="33673"/>
                </a:cubicBezTo>
                <a:cubicBezTo>
                  <a:pt x="2457157" y="174350"/>
                  <a:pt x="3169682" y="906408"/>
                  <a:pt x="3727937" y="1440441"/>
                </a:cubicBezTo>
                <a:cubicBezTo>
                  <a:pt x="4295334" y="1983220"/>
                  <a:pt x="4974101" y="2658469"/>
                  <a:pt x="5535637" y="2826109"/>
                </a:cubicBezTo>
                <a:cubicBezTo>
                  <a:pt x="6097173" y="2993749"/>
                  <a:pt x="6967024" y="2582270"/>
                  <a:pt x="7097151" y="2446282"/>
                </a:cubicBezTo>
              </a:path>
            </a:pathLst>
          </a:cu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Freeform 22"/>
          <p:cNvSpPr/>
          <p:nvPr/>
        </p:nvSpPr>
        <p:spPr>
          <a:xfrm>
            <a:off x="2708196" y="3384319"/>
            <a:ext cx="6450770" cy="272589"/>
          </a:xfrm>
          <a:custGeom>
            <a:avLst/>
            <a:gdLst>
              <a:gd name="connsiteX0" fmla="*/ 0 w 7104185"/>
              <a:gd name="connsiteY0" fmla="*/ 0 h 1503486"/>
              <a:gd name="connsiteX1" fmla="*/ 1026942 w 7104185"/>
              <a:gd name="connsiteY1" fmla="*/ 189914 h 1503486"/>
              <a:gd name="connsiteX2" fmla="*/ 2286000 w 7104185"/>
              <a:gd name="connsiteY2" fmla="*/ 780757 h 1503486"/>
              <a:gd name="connsiteX3" fmla="*/ 3186333 w 7104185"/>
              <a:gd name="connsiteY3" fmla="*/ 1202788 h 1503486"/>
              <a:gd name="connsiteX4" fmla="*/ 4318782 w 7104185"/>
              <a:gd name="connsiteY4" fmla="*/ 1484142 h 1503486"/>
              <a:gd name="connsiteX5" fmla="*/ 5310554 w 7104185"/>
              <a:gd name="connsiteY5" fmla="*/ 1399735 h 1503486"/>
              <a:gd name="connsiteX6" fmla="*/ 6555545 w 7104185"/>
              <a:gd name="connsiteY6" fmla="*/ 766689 h 1503486"/>
              <a:gd name="connsiteX7" fmla="*/ 7104185 w 7104185"/>
              <a:gd name="connsiteY7" fmla="*/ 471268 h 1503486"/>
              <a:gd name="connsiteX0" fmla="*/ 0 w 6555545"/>
              <a:gd name="connsiteY0" fmla="*/ 0 h 1503486"/>
              <a:gd name="connsiteX1" fmla="*/ 1026942 w 6555545"/>
              <a:gd name="connsiteY1" fmla="*/ 189914 h 1503486"/>
              <a:gd name="connsiteX2" fmla="*/ 2286000 w 6555545"/>
              <a:gd name="connsiteY2" fmla="*/ 780757 h 1503486"/>
              <a:gd name="connsiteX3" fmla="*/ 3186333 w 6555545"/>
              <a:gd name="connsiteY3" fmla="*/ 1202788 h 1503486"/>
              <a:gd name="connsiteX4" fmla="*/ 4318782 w 6555545"/>
              <a:gd name="connsiteY4" fmla="*/ 1484142 h 1503486"/>
              <a:gd name="connsiteX5" fmla="*/ 5310554 w 6555545"/>
              <a:gd name="connsiteY5" fmla="*/ 1399735 h 1503486"/>
              <a:gd name="connsiteX6" fmla="*/ 6555545 w 6555545"/>
              <a:gd name="connsiteY6" fmla="*/ 766689 h 1503486"/>
              <a:gd name="connsiteX0" fmla="*/ 0 w 6450770"/>
              <a:gd name="connsiteY0" fmla="*/ 0 h 1499684"/>
              <a:gd name="connsiteX1" fmla="*/ 1026942 w 6450770"/>
              <a:gd name="connsiteY1" fmla="*/ 189914 h 1499684"/>
              <a:gd name="connsiteX2" fmla="*/ 2286000 w 6450770"/>
              <a:gd name="connsiteY2" fmla="*/ 780757 h 1499684"/>
              <a:gd name="connsiteX3" fmla="*/ 3186333 w 6450770"/>
              <a:gd name="connsiteY3" fmla="*/ 1202788 h 1499684"/>
              <a:gd name="connsiteX4" fmla="*/ 4318782 w 6450770"/>
              <a:gd name="connsiteY4" fmla="*/ 1484142 h 1499684"/>
              <a:gd name="connsiteX5" fmla="*/ 5310554 w 6450770"/>
              <a:gd name="connsiteY5" fmla="*/ 1399735 h 1499684"/>
              <a:gd name="connsiteX6" fmla="*/ 6450770 w 6450770"/>
              <a:gd name="connsiteY6" fmla="*/ 871497 h 1499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450770" h="1499684">
                <a:moveTo>
                  <a:pt x="0" y="0"/>
                </a:moveTo>
                <a:cubicBezTo>
                  <a:pt x="322971" y="29894"/>
                  <a:pt x="645942" y="59788"/>
                  <a:pt x="1026942" y="189914"/>
                </a:cubicBezTo>
                <a:cubicBezTo>
                  <a:pt x="1407942" y="320040"/>
                  <a:pt x="2286000" y="780757"/>
                  <a:pt x="2286000" y="780757"/>
                </a:cubicBezTo>
                <a:cubicBezTo>
                  <a:pt x="2645898" y="949569"/>
                  <a:pt x="2847536" y="1085557"/>
                  <a:pt x="3186333" y="1202788"/>
                </a:cubicBezTo>
                <a:cubicBezTo>
                  <a:pt x="3525130" y="1320019"/>
                  <a:pt x="3964745" y="1451318"/>
                  <a:pt x="4318782" y="1484142"/>
                </a:cubicBezTo>
                <a:cubicBezTo>
                  <a:pt x="4672819" y="1516966"/>
                  <a:pt x="4955223" y="1501843"/>
                  <a:pt x="5310554" y="1399735"/>
                </a:cubicBezTo>
                <a:cubicBezTo>
                  <a:pt x="5665885" y="1297627"/>
                  <a:pt x="6151832" y="1026241"/>
                  <a:pt x="6450770" y="871497"/>
                </a:cubicBezTo>
              </a:path>
            </a:pathLst>
          </a:custGeom>
          <a:noFill/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019175" y="2514600"/>
            <a:ext cx="0" cy="159067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667125" y="6200775"/>
            <a:ext cx="174307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827084" y="5871977"/>
            <a:ext cx="148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Earth rotation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8623" y="4073990"/>
            <a:ext cx="11707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Polar orbit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341555" y="1779452"/>
            <a:ext cx="651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51.6’</a:t>
            </a:r>
          </a:p>
        </p:txBody>
      </p:sp>
      <p:pic>
        <p:nvPicPr>
          <p:cNvPr id="32" name="Picture 31"/>
          <p:cNvPicPr>
            <a:picLocks noChangeAspect="1"/>
          </p:cNvPicPr>
          <p:nvPr/>
        </p:nvPicPr>
        <p:blipFill rotWithShape="1">
          <a:blip r:embed="rId4"/>
          <a:srcRect l="9533" t="20290" r="9353" b="19566"/>
          <a:stretch/>
        </p:blipFill>
        <p:spPr>
          <a:xfrm>
            <a:off x="2620853" y="3082150"/>
            <a:ext cx="476666" cy="175447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2184" y="2229110"/>
            <a:ext cx="358147" cy="29967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78954" y="2352418"/>
            <a:ext cx="358147" cy="299674"/>
          </a:xfrm>
          <a:prstGeom prst="rect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719796" y="162941"/>
            <a:ext cx="35131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600" dirty="0"/>
              <a:t>Where to launch?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2072207" y="2528784"/>
            <a:ext cx="786979" cy="18800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V="1">
            <a:off x="2708196" y="3304277"/>
            <a:ext cx="633359" cy="20179"/>
          </a:xfrm>
          <a:prstGeom prst="straightConnector1">
            <a:avLst/>
          </a:prstGeom>
          <a:ln w="3810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788109" y="2330912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1471km/h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2617326" y="3456425"/>
            <a:ext cx="1152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1670km/h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6724569" y="4926670"/>
            <a:ext cx="2153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Minimal 28.440km/h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/>
          <a:srcRect t="22022" r="6038"/>
          <a:stretch/>
        </p:blipFill>
        <p:spPr>
          <a:xfrm>
            <a:off x="123697" y="4897315"/>
            <a:ext cx="2819084" cy="187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2910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305" y="1510957"/>
            <a:ext cx="6336371" cy="21657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067" y="103128"/>
            <a:ext cx="4191202" cy="228611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/>
          <a:srcRect l="8271" t="30820" r="7225" b="29406"/>
          <a:stretch/>
        </p:blipFill>
        <p:spPr>
          <a:xfrm>
            <a:off x="361950" y="3762376"/>
            <a:ext cx="8467726" cy="2819400"/>
          </a:xfrm>
          <a:prstGeom prst="rect">
            <a:avLst/>
          </a:prstGeom>
        </p:spPr>
      </p:pic>
      <p:sp>
        <p:nvSpPr>
          <p:cNvPr id="4" name="Arc 3"/>
          <p:cNvSpPr/>
          <p:nvPr/>
        </p:nvSpPr>
        <p:spPr>
          <a:xfrm>
            <a:off x="4356100" y="5020733"/>
            <a:ext cx="1053041" cy="295276"/>
          </a:xfrm>
          <a:prstGeom prst="arc">
            <a:avLst>
              <a:gd name="adj1" fmla="val 20668334"/>
              <a:gd name="adj2" fmla="val 11845351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768006" y="4425451"/>
            <a:ext cx="20126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LEO,  400km: </a:t>
            </a:r>
          </a:p>
          <a:p>
            <a:r>
              <a:rPr lang="en-GB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1 orbit = 1.5 hour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t="21516" b="19536"/>
          <a:stretch/>
        </p:blipFill>
        <p:spPr>
          <a:xfrm>
            <a:off x="4680893" y="103127"/>
            <a:ext cx="2319336" cy="18229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6168" y="2752641"/>
            <a:ext cx="2417137" cy="64633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600" dirty="0"/>
              <a:t>Satellite TV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612294" y="5020733"/>
            <a:ext cx="1762021" cy="646331"/>
          </a:xfrm>
          <a:prstGeom prst="rect">
            <a:avLst/>
          </a:prstGeom>
          <a:solidFill>
            <a:srgbClr val="330E41"/>
          </a:solidFill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</a:rPr>
              <a:t>GEO, 36.000 km</a:t>
            </a:r>
          </a:p>
          <a:p>
            <a:r>
              <a:rPr lang="en-GB" dirty="0">
                <a:solidFill>
                  <a:srgbClr val="FFFF00"/>
                </a:solidFill>
              </a:rPr>
              <a:t>1 orbit = 24 hour</a:t>
            </a:r>
          </a:p>
        </p:txBody>
      </p:sp>
    </p:spTree>
    <p:extLst>
      <p:ext uri="{BB962C8B-B14F-4D97-AF65-F5344CB8AC3E}">
        <p14:creationId xmlns:p14="http://schemas.microsoft.com/office/powerpoint/2010/main" val="3080165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03" y="126459"/>
            <a:ext cx="5173165" cy="38798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5113" y="4124525"/>
            <a:ext cx="4131338" cy="266537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731" y="4078701"/>
            <a:ext cx="3414409" cy="27112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9851" y="126459"/>
            <a:ext cx="3666600" cy="243980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4621" y="126459"/>
            <a:ext cx="47430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>
                <a:solidFill>
                  <a:srgbClr val="FFFF00"/>
                </a:solidFill>
              </a:rPr>
              <a:t>The International Space Station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28318" y="2684457"/>
            <a:ext cx="3389665" cy="1321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2942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6698</TotalTime>
  <Words>230</Words>
  <Application>Microsoft Office PowerPoint</Application>
  <PresentationFormat>On-screen Show (4:3)</PresentationFormat>
  <Paragraphs>41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Google Sans</vt:lpstr>
      <vt:lpstr>Office Theme</vt:lpstr>
      <vt:lpstr>Space!</vt:lpstr>
      <vt:lpstr>Space facts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space?</dc:title>
  <dc:creator>Bart Verlaat</dc:creator>
  <cp:lastModifiedBy>Bart Verlaat</cp:lastModifiedBy>
  <cp:revision>36</cp:revision>
  <dcterms:created xsi:type="dcterms:W3CDTF">2019-02-10T08:44:44Z</dcterms:created>
  <dcterms:modified xsi:type="dcterms:W3CDTF">2025-02-20T22:38:40Z</dcterms:modified>
</cp:coreProperties>
</file>