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  <p:sldMasterId id="2147483832" r:id="rId6"/>
    <p:sldMasterId id="2147483683" r:id="rId7"/>
  </p:sldMasterIdLst>
  <p:notesMasterIdLst>
    <p:notesMasterId r:id="rId19"/>
  </p:notesMasterIdLst>
  <p:sldIdLst>
    <p:sldId id="271" r:id="rId8"/>
    <p:sldId id="1503" r:id="rId9"/>
    <p:sldId id="1507" r:id="rId10"/>
    <p:sldId id="1504" r:id="rId11"/>
    <p:sldId id="1505" r:id="rId12"/>
    <p:sldId id="1508" r:id="rId13"/>
    <p:sldId id="1509" r:id="rId14"/>
    <p:sldId id="1513" r:id="rId15"/>
    <p:sldId id="1511" r:id="rId16"/>
    <p:sldId id="1510" r:id="rId17"/>
    <p:sldId id="1512" r:id="rId18"/>
  </p:sldIdLst>
  <p:sldSz cx="12192000" cy="6858000"/>
  <p:notesSz cx="6858000" cy="9144000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>
          <p15:clr>
            <a:srgbClr val="A4A3A4"/>
          </p15:clr>
        </p15:guide>
        <p15:guide id="2" pos="393">
          <p15:clr>
            <a:srgbClr val="A4A3A4"/>
          </p15:clr>
        </p15:guide>
        <p15:guide id="3" pos="7310">
          <p15:clr>
            <a:srgbClr val="A4A3A4"/>
          </p15:clr>
        </p15:guide>
        <p15:guide id="4" pos="4089">
          <p15:clr>
            <a:srgbClr val="A4A3A4"/>
          </p15:clr>
        </p15:guide>
        <p15:guide id="5" orient="horz" pos="13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A84F"/>
    <a:srgbClr val="0000FF"/>
    <a:srgbClr val="999999"/>
    <a:srgbClr val="0000B5"/>
    <a:srgbClr val="DA291C"/>
    <a:srgbClr val="B8D8F2"/>
    <a:srgbClr val="84BD01"/>
    <a:srgbClr val="1C291C"/>
    <a:srgbClr val="84BD00"/>
    <a:srgbClr val="E839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4461"/>
  </p:normalViewPr>
  <p:slideViewPr>
    <p:cSldViewPr snapToGrid="0">
      <p:cViewPr varScale="1">
        <p:scale>
          <a:sx n="109" d="100"/>
          <a:sy n="109" d="100"/>
        </p:scale>
        <p:origin x="760" y="184"/>
      </p:cViewPr>
      <p:guideLst>
        <p:guide orient="horz" pos="1003"/>
        <p:guide pos="393"/>
        <p:guide pos="7310"/>
        <p:guide pos="4089"/>
        <p:guide orient="horz" pos="136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42FDD3CA-2B8E-4E60-BC6A-BF4838D6DB3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17B8DAA-378F-4657-AAF7-085A8174F36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78BA466-1830-4CD0-BB11-9B5D3AC65BF1}" type="datetimeFigureOut">
              <a:rPr lang="de-DE"/>
              <a:pPr>
                <a:defRPr/>
              </a:pPr>
              <a:t>05.06.25</a:t>
            </a:fld>
            <a:endParaRPr lang="de-DE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5A9B6598-6F61-4FFE-9145-FF382C8C5BC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31BD684B-1BD0-417D-9774-7A5D833283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BE505A1-85AE-4E3B-A396-E59BBDC3A27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579DA9-7EDA-4772-A9DE-C25FED7F51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C0B5D1B-E6AC-47D8-9B18-CEDC5B59409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0B5D1B-E6AC-47D8-9B18-CEDC5B59409B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9061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happens with the data error bar in the right plot?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0B5D1B-E6AC-47D8-9B18-CEDC5B59409B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480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0193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Text zwei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4">
            <a:extLst>
              <a:ext uri="{FF2B5EF4-FFF2-40B4-BE49-F238E27FC236}">
                <a16:creationId xmlns:a16="http://schemas.microsoft.com/office/drawing/2014/main" id="{5B0F8C2D-BDF9-4054-A58F-B02DDE494E0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1497013"/>
            <a:ext cx="11077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sz="3200" dirty="0">
                <a:solidFill>
                  <a:srgbClr val="0047BB"/>
                </a:solidFill>
                <a:latin typeface="Palatino Linotype" panose="02040502050505030304" pitchFamily="18" charset="0"/>
              </a:rPr>
              <a:t>Folgeseite – Schriftgröße variabel </a:t>
            </a:r>
          </a:p>
        </p:txBody>
      </p:sp>
      <p:sp>
        <p:nvSpPr>
          <p:cNvPr id="3" name="Textfeld 14">
            <a:extLst>
              <a:ext uri="{FF2B5EF4-FFF2-40B4-BE49-F238E27FC236}">
                <a16:creationId xmlns:a16="http://schemas.microsoft.com/office/drawing/2014/main" id="{D9D5AF27-A690-460A-A690-4480504D72F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23888" y="3811588"/>
            <a:ext cx="109807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dirty="0">
                <a:latin typeface="Palatino Linotype" panose="02040502050505030304" pitchFamily="18" charset="0"/>
              </a:rPr>
              <a:t>Folgeseite – Schriftgröße variabel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9BA4D4-0826-4DF9-AB75-2649D67C48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8" y="6356350"/>
            <a:ext cx="2957512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C28DC0-6E9E-4728-81BE-44A86CD89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B71E42E-F83D-4399-94EA-F47173553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65A57A4-2157-461C-9492-2C16E1BE2F01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67375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mit Bil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14">
            <a:extLst>
              <a:ext uri="{FF2B5EF4-FFF2-40B4-BE49-F238E27FC236}">
                <a16:creationId xmlns:a16="http://schemas.microsoft.com/office/drawing/2014/main" id="{D1977142-A4AE-4572-9621-69F1B04F8BB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1497013"/>
            <a:ext cx="6135688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sz="3200" dirty="0">
                <a:solidFill>
                  <a:srgbClr val="0047BB"/>
                </a:solidFill>
                <a:latin typeface="Palatino Linotype" panose="02040502050505030304" pitchFamily="18" charset="0"/>
              </a:rPr>
              <a:t>Folgeseite – Schriftgröße variabel </a:t>
            </a:r>
          </a:p>
        </p:txBody>
      </p:sp>
      <p:sp>
        <p:nvSpPr>
          <p:cNvPr id="5" name="Textfeld 14">
            <a:extLst>
              <a:ext uri="{FF2B5EF4-FFF2-40B4-BE49-F238E27FC236}">
                <a16:creationId xmlns:a16="http://schemas.microsoft.com/office/drawing/2014/main" id="{13323914-9909-4B1C-8C27-B90522977D6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2765425"/>
            <a:ext cx="5588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>
                <a:latin typeface="Palatino Linotype" panose="02040502050505030304" pitchFamily="18" charset="0"/>
              </a:rPr>
              <a:t>Folgeseite – Schriftgröße variabel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>
                <a:latin typeface="Palatino Linotype" panose="02040502050505030304" pitchFamily="18" charset="0"/>
              </a:rPr>
              <a:t>Folgeseite – Schriftgröße variabel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>
                <a:latin typeface="Palatino Linotype" panose="02040502050505030304" pitchFamily="18" charset="0"/>
              </a:rPr>
              <a:t>Folgeseite – Schriftgröße variabel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>
                <a:latin typeface="Palatino Linotype" panose="02040502050505030304" pitchFamily="18" charset="0"/>
              </a:rPr>
              <a:t>Folgeseite – Schriftgröße variabel</a:t>
            </a:r>
            <a:endParaRPr lang="de-DE" altLang="de-DE" sz="3200">
              <a:solidFill>
                <a:srgbClr val="0047BB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503988" y="1616075"/>
            <a:ext cx="5688012" cy="52419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824A5B80-0500-47A7-9530-6B01A6AD0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54F90D37-2949-48CE-8CBD-09B589BBB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565AECB2-8B14-44FC-867F-E002660A7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4C21187-AD02-492E-A755-C7DEA1971088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171079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mit Aufzählung und Bil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4">
            <a:extLst>
              <a:ext uri="{FF2B5EF4-FFF2-40B4-BE49-F238E27FC236}">
                <a16:creationId xmlns:a16="http://schemas.microsoft.com/office/drawing/2014/main" id="{E8A28154-3F59-4D60-8D09-9B5E7FCFA55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1398588"/>
            <a:ext cx="55689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4800" dirty="0">
                <a:solidFill>
                  <a:srgbClr val="000000"/>
                </a:solidFill>
                <a:latin typeface="Palatino Linotype" panose="02040502050505030304" pitchFamily="18" charset="0"/>
              </a:rPr>
              <a:t>Text bearbeiten</a:t>
            </a:r>
          </a:p>
        </p:txBody>
      </p:sp>
      <p:sp>
        <p:nvSpPr>
          <p:cNvPr id="4" name="Textfeld 14">
            <a:extLst>
              <a:ext uri="{FF2B5EF4-FFF2-40B4-BE49-F238E27FC236}">
                <a16:creationId xmlns:a16="http://schemas.microsoft.com/office/drawing/2014/main" id="{AA3E5F6E-66C9-47A8-AC59-C6B736078F9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2584450"/>
            <a:ext cx="57292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defTabSz="584200">
              <a:buFont typeface="Symbol" panose="05050102010706020507" pitchFamily="18" charset="2"/>
              <a:buChar char="-"/>
              <a:defRPr/>
            </a:pPr>
            <a:r>
              <a:rPr lang="de-DE" altLang="de-DE" sz="2800" dirty="0">
                <a:solidFill>
                  <a:srgbClr val="000000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Helvetica Light"/>
              </a:rPr>
              <a:t>Formatvorlagen des Textmasters bearbeiten</a:t>
            </a:r>
          </a:p>
          <a:p>
            <a:pPr defTabSz="584200">
              <a:buFont typeface="Symbol" panose="05050102010706020507" pitchFamily="18" charset="2"/>
              <a:buNone/>
              <a:defRPr/>
            </a:pPr>
            <a:endParaRPr lang="de-DE" altLang="de-DE" sz="2800" dirty="0">
              <a:solidFill>
                <a:srgbClr val="000000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Helvetica Light"/>
            </a:endParaRPr>
          </a:p>
          <a:p>
            <a:pPr defTabSz="584200">
              <a:defRPr/>
            </a:pPr>
            <a:endParaRPr lang="de-DE" altLang="de-DE" sz="2000" dirty="0">
              <a:solidFill>
                <a:srgbClr val="000000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Helvetica Light"/>
            </a:endParaRPr>
          </a:p>
          <a:p>
            <a:pPr defTabSz="584200">
              <a:defRPr/>
            </a:pPr>
            <a:endParaRPr lang="de-DE" altLang="de-DE" sz="2000" dirty="0">
              <a:solidFill>
                <a:srgbClr val="000000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Helvetica Light"/>
            </a:endParaRPr>
          </a:p>
          <a:p>
            <a:pPr defTabSz="584200">
              <a:defRPr/>
            </a:pPr>
            <a:endParaRPr lang="de-DE" altLang="de-DE" sz="2000" dirty="0">
              <a:solidFill>
                <a:srgbClr val="000000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Helvetica Light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491288" y="1592264"/>
            <a:ext cx="5700712" cy="52657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62DB27CB-8143-4300-92F7-56CF02D78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B8C7BC3F-4EC0-46A5-BB3C-2871427B6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F31D6260-A8BE-4206-BCBF-E0932A9D9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A54F1B7-D084-4A8A-8594-66A2A92CDBDE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323341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 mit Aufzählung und Bil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4">
            <a:extLst>
              <a:ext uri="{FF2B5EF4-FFF2-40B4-BE49-F238E27FC236}">
                <a16:creationId xmlns:a16="http://schemas.microsoft.com/office/drawing/2014/main" id="{E99763EB-7B27-43F2-B2A0-4F29B6C3729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1398588"/>
            <a:ext cx="110775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4800" dirty="0">
                <a:solidFill>
                  <a:srgbClr val="000000"/>
                </a:solidFill>
                <a:latin typeface="Palatino Linotype" panose="02040502050505030304" pitchFamily="18" charset="0"/>
              </a:rPr>
              <a:t>Text bearbeiten</a:t>
            </a:r>
          </a:p>
        </p:txBody>
      </p:sp>
      <p:sp>
        <p:nvSpPr>
          <p:cNvPr id="5" name="Textfeld 14">
            <a:extLst>
              <a:ext uri="{FF2B5EF4-FFF2-40B4-BE49-F238E27FC236}">
                <a16:creationId xmlns:a16="http://schemas.microsoft.com/office/drawing/2014/main" id="{8CE5A948-0B2D-43F4-9B0D-4E4156ECD44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2584450"/>
            <a:ext cx="5729288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ts val="1200"/>
              </a:spcBef>
              <a:buFont typeface="Symbol" panose="05050102010706020507" pitchFamily="18" charset="2"/>
              <a:buChar char="-"/>
              <a:defRPr/>
            </a:pPr>
            <a:r>
              <a:rPr lang="de-DE" altLang="de-DE" sz="2800" dirty="0">
                <a:solidFill>
                  <a:srgbClr val="000000"/>
                </a:solidFill>
                <a:latin typeface="Palatino Linotype" panose="02040502050505030304" pitchFamily="18" charset="0"/>
                <a:ea typeface="MS PGothic" panose="020B0600070205080204" pitchFamily="34" charset="-128"/>
              </a:rPr>
              <a:t>Text</a:t>
            </a:r>
            <a:endParaRPr lang="de-DE" altLang="de-DE" sz="2000" dirty="0">
              <a:solidFill>
                <a:srgbClr val="000000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Helvetica Light"/>
            </a:endParaRPr>
          </a:p>
          <a:p>
            <a:pPr>
              <a:defRPr/>
            </a:pPr>
            <a:endParaRPr lang="de-DE" altLang="de-DE" sz="2000" dirty="0">
              <a:solidFill>
                <a:srgbClr val="000000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Helvetica Light"/>
            </a:endParaRPr>
          </a:p>
          <a:p>
            <a:pPr>
              <a:defRPr/>
            </a:pPr>
            <a:endParaRPr lang="de-DE" altLang="de-DE" sz="2000" dirty="0">
              <a:solidFill>
                <a:srgbClr val="000000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Helvetica Light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491288" y="2345167"/>
            <a:ext cx="5700712" cy="3831795"/>
          </a:xfrm>
          <a:prstGeom prst="rect">
            <a:avLst/>
          </a:prstGeom>
        </p:spPr>
        <p:txBody>
          <a:bodyPr/>
          <a:lstStyle>
            <a:lvl1pPr marL="0" indent="0">
              <a:buFont typeface="Symbol" panose="05050102010706020507" pitchFamily="18" charset="2"/>
              <a:buNone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endParaRPr lang="de-AT" dirty="0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689F963F-D1AA-4055-973A-6D4713971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864DE1BB-0DFA-4790-9EFD-F9C648C18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1E497390-14AB-47B9-9794-4C509FB65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933CA0B8-2FD8-4CE5-8C92-418A434A3AD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89544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mit Farb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753EF031-F5BD-4C63-B6E9-772D1A6BE8D7}"/>
              </a:ext>
            </a:extLst>
          </p:cNvPr>
          <p:cNvSpPr/>
          <p:nvPr userDrawn="1"/>
        </p:nvSpPr>
        <p:spPr>
          <a:xfrm>
            <a:off x="623888" y="2711450"/>
            <a:ext cx="4760912" cy="1860550"/>
          </a:xfrm>
          <a:prstGeom prst="rect">
            <a:avLst/>
          </a:prstGeom>
          <a:solidFill>
            <a:srgbClr val="0047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" name="Textfeld 14">
            <a:extLst>
              <a:ext uri="{FF2B5EF4-FFF2-40B4-BE49-F238E27FC236}">
                <a16:creationId xmlns:a16="http://schemas.microsoft.com/office/drawing/2014/main" id="{3038281A-171B-4A49-9CF3-4999C565506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1497013"/>
            <a:ext cx="61356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200" dirty="0">
                <a:solidFill>
                  <a:srgbClr val="0047BB"/>
                </a:solidFill>
                <a:latin typeface="Palatino Linotype" panose="02040502050505030304" pitchFamily="18" charset="0"/>
              </a:rPr>
              <a:t>Text bearbeiten</a:t>
            </a:r>
          </a:p>
        </p:txBody>
      </p:sp>
      <p:sp>
        <p:nvSpPr>
          <p:cNvPr id="5" name="Textfeld 14">
            <a:extLst>
              <a:ext uri="{FF2B5EF4-FFF2-40B4-BE49-F238E27FC236}">
                <a16:creationId xmlns:a16="http://schemas.microsoft.com/office/drawing/2014/main" id="{3B1D4885-ECAF-4708-8281-121C367859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20750" y="2898775"/>
            <a:ext cx="4184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2000" dirty="0">
                <a:solidFill>
                  <a:schemeClr val="bg1"/>
                </a:solidFill>
                <a:latin typeface="Palatino Linotype" panose="02040502050505030304" pitchFamily="18" charset="0"/>
              </a:rPr>
              <a:t>Hervorgehobener Inhalt</a:t>
            </a:r>
          </a:p>
          <a:p>
            <a:pPr eaLnBrk="1" hangingPunct="1">
              <a:defRPr/>
            </a:pPr>
            <a:r>
              <a:rPr lang="de-DE" altLang="de-DE" sz="2000" dirty="0">
                <a:solidFill>
                  <a:schemeClr val="bg1"/>
                </a:solidFill>
                <a:latin typeface="Palatino Linotype" panose="02040502050505030304" pitchFamily="18" charset="0"/>
              </a:rPr>
              <a:t>bearbeiten</a:t>
            </a:r>
          </a:p>
        </p:txBody>
      </p:sp>
      <p:sp>
        <p:nvSpPr>
          <p:cNvPr id="7" name="Textfeld 14">
            <a:extLst>
              <a:ext uri="{FF2B5EF4-FFF2-40B4-BE49-F238E27FC236}">
                <a16:creationId xmlns:a16="http://schemas.microsoft.com/office/drawing/2014/main" id="{8F207B38-D36C-4F94-A15A-F8C47A7950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65150" y="4873625"/>
            <a:ext cx="4826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1400" dirty="0">
                <a:latin typeface="Palatino Linotype" panose="02040502050505030304" pitchFamily="18" charset="0"/>
              </a:rPr>
              <a:t>Text bearbeiten</a:t>
            </a:r>
            <a:endParaRPr lang="de-DE" altLang="de-DE" sz="1400" dirty="0">
              <a:solidFill>
                <a:srgbClr val="0047BB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491288" y="1592263"/>
            <a:ext cx="5700712" cy="41845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AT" dirty="0"/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63C63BEC-FD8E-4973-8BD6-5104CAAAB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2FB21019-CD05-4BBC-A7E2-A6916268A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392BA193-AFD2-4801-B1D7-C9F647A7F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B29265E-524A-464D-83B9-7DD1FAB2D81E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118808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mit Farbfläch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1725CE-4A91-4264-8A38-A0C370E7E258}"/>
              </a:ext>
            </a:extLst>
          </p:cNvPr>
          <p:cNvSpPr/>
          <p:nvPr userDrawn="1"/>
        </p:nvSpPr>
        <p:spPr>
          <a:xfrm>
            <a:off x="623888" y="2711450"/>
            <a:ext cx="4760912" cy="3841750"/>
          </a:xfrm>
          <a:prstGeom prst="rect">
            <a:avLst/>
          </a:prstGeom>
          <a:solidFill>
            <a:srgbClr val="0047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6" name="Textfeld 14">
            <a:extLst>
              <a:ext uri="{FF2B5EF4-FFF2-40B4-BE49-F238E27FC236}">
                <a16:creationId xmlns:a16="http://schemas.microsoft.com/office/drawing/2014/main" id="{31926E24-56BE-415E-8490-1220ED70B48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1497013"/>
            <a:ext cx="585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200" dirty="0">
                <a:solidFill>
                  <a:srgbClr val="0047BB"/>
                </a:solidFill>
                <a:latin typeface="Palatino Linotype" panose="02040502050505030304" pitchFamily="18" charset="0"/>
              </a:rPr>
              <a:t>Text bearbeiten</a:t>
            </a:r>
          </a:p>
        </p:txBody>
      </p:sp>
      <p:sp>
        <p:nvSpPr>
          <p:cNvPr id="7" name="Textfeld 14">
            <a:extLst>
              <a:ext uri="{FF2B5EF4-FFF2-40B4-BE49-F238E27FC236}">
                <a16:creationId xmlns:a16="http://schemas.microsoft.com/office/drawing/2014/main" id="{3174135F-BD9E-41F2-9B37-15D9D4E113A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20750" y="2898775"/>
            <a:ext cx="4184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2000" dirty="0">
                <a:solidFill>
                  <a:schemeClr val="bg1"/>
                </a:solidFill>
                <a:latin typeface="Palatino Linotype" panose="02040502050505030304" pitchFamily="18" charset="0"/>
              </a:rPr>
              <a:t>Text bearbeiten</a:t>
            </a:r>
          </a:p>
          <a:p>
            <a:pPr eaLnBrk="1" hangingPunct="1">
              <a:defRPr/>
            </a:pPr>
            <a:endParaRPr lang="de-DE" altLang="de-DE" sz="20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491288" y="1592263"/>
            <a:ext cx="5113337" cy="2397032"/>
          </a:xfrm>
          <a:prstGeom prst="rect">
            <a:avLst/>
          </a:prstGeom>
        </p:spPr>
        <p:txBody>
          <a:bodyPr/>
          <a:lstStyle>
            <a:lvl1pPr marL="0" indent="0">
              <a:buFont typeface="Symbol" panose="05050102010706020507" pitchFamily="18" charset="2"/>
              <a:buNone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491288" y="4184630"/>
            <a:ext cx="5113336" cy="2368570"/>
          </a:xfrm>
          <a:prstGeom prst="rect">
            <a:avLst/>
          </a:prstGeom>
        </p:spPr>
        <p:txBody>
          <a:bodyPr/>
          <a:lstStyle>
            <a:lvl1pPr marL="0" indent="0">
              <a:buFont typeface="Symbol" panose="05050102010706020507" pitchFamily="18" charset="2"/>
              <a:buNone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endParaRPr lang="de-AT" dirty="0"/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8E68B2BA-B917-487E-A415-8D64036A3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3AAABC64-141D-444F-B9E1-39840158D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DEB7021C-1FAC-4E35-900F-02C49EB62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95404C42-6560-4691-BE88-43BAA0E15A78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274738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mit groß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4">
            <a:extLst>
              <a:ext uri="{FF2B5EF4-FFF2-40B4-BE49-F238E27FC236}">
                <a16:creationId xmlns:a16="http://schemas.microsoft.com/office/drawing/2014/main" id="{F3C00FA9-D512-442F-A527-46CD9559C9D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1497013"/>
            <a:ext cx="11077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200" dirty="0">
                <a:solidFill>
                  <a:srgbClr val="0047BB"/>
                </a:solidFill>
                <a:latin typeface="Palatino Linotype" panose="02040502050505030304" pitchFamily="18" charset="0"/>
              </a:rPr>
              <a:t>Text bearbeiten</a:t>
            </a:r>
          </a:p>
        </p:txBody>
      </p:sp>
      <p:sp>
        <p:nvSpPr>
          <p:cNvPr id="5" name="Inhaltsplatzhalter 5">
            <a:extLst>
              <a:ext uri="{FF2B5EF4-FFF2-40B4-BE49-F238E27FC236}">
                <a16:creationId xmlns:a16="http://schemas.microsoft.com/office/drawing/2014/main" id="{13F7E092-B01F-4D1E-829B-DFF31E35EB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3887" y="2168525"/>
            <a:ext cx="10980737" cy="41845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AT" dirty="0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28FBF3C8-4210-4D02-A674-AA3985143E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A65F261-B423-4A09-93DF-2E96770F7F4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812294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olgeseite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7" y="1592263"/>
            <a:ext cx="10980737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3888" y="3312720"/>
            <a:ext cx="10980736" cy="2830849"/>
          </a:xfrm>
          <a:prstGeom prst="rect">
            <a:avLst/>
          </a:prstGeo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9419AB-AC86-4E8F-8C0A-CE52558846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8" y="6356350"/>
            <a:ext cx="2957512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98ACCF-17DE-4073-B0C3-693FA1EA6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3C1394-384E-491C-B4EA-9308C73F2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8FF553B-6072-437D-A269-B48B9114F06D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601329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lgenseite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6077" y="1592263"/>
            <a:ext cx="10938547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19124" y="3195021"/>
            <a:ext cx="5400675" cy="2981942"/>
          </a:xfrm>
          <a:prstGeom prst="rect">
            <a:avLst/>
          </a:prstGeo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491288" y="3195019"/>
            <a:ext cx="5113336" cy="2981943"/>
          </a:xfrm>
          <a:prstGeom prst="rect">
            <a:avLst/>
          </a:prstGeo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7383E00-CE4F-4152-9882-64CC4A617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2ACEED8-03D5-406C-A705-239CCB267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E284A96E-89F2-43DC-A3A3-F9AACB699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F64CB-552C-48CF-8D8A-1658798A1C3F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36062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mit Objek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3888" y="1592263"/>
            <a:ext cx="5373687" cy="4597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491288" y="1592264"/>
            <a:ext cx="5113337" cy="45973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C82470B7-8347-4C03-ABFD-983682F9B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05C91F3B-9045-421E-A970-7D9B91382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FECCB04-2297-4F6C-958D-9BAC1357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82A4D-8B63-48EC-811C-189FD628D61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449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7" y="2033195"/>
            <a:ext cx="10980737" cy="1269403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3887" y="3429000"/>
            <a:ext cx="10980737" cy="2498464"/>
          </a:xfrm>
          <a:prstGeom prst="rect">
            <a:avLst/>
          </a:prstGeom>
        </p:spPr>
        <p:txBody>
          <a:bodyPr/>
          <a:lstStyle>
            <a:lvl1pPr marL="457200" indent="-457200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1pPr>
            <a:lvl2pPr marL="685800" indent="-228600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2pPr>
            <a:lvl3pPr marL="1143000" indent="-228600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3pPr>
            <a:lvl4pPr marL="1600200" indent="-228600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4pPr>
            <a:lvl5pPr marL="2057400" indent="-228600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CF4F80D-2FC1-49B6-AA71-D8E394C094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8" y="6356350"/>
            <a:ext cx="2957512" cy="365125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2C5B86-1590-479A-BE8A-D25F2CBBE3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AD2C490-76D5-490D-BD86-A3EBF0E21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9940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7B772-4DFC-4A83-B9F6-36D4FA637F3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8362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Folgeseite 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7525" y="1476375"/>
            <a:ext cx="110871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2398956"/>
            <a:ext cx="5327649" cy="88449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3888" y="3821113"/>
            <a:ext cx="5373687" cy="23685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491287" y="245953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491287" y="3821113"/>
            <a:ext cx="5113337" cy="23685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8A4D0704-9AD1-40E1-A541-663E676B9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AD53DA43-344E-4DDD-947B-EBC83574B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8520276B-B9F9-4BAE-81A9-FEEE21BDB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3AA30-E920-4353-A757-073E8B5188E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127721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lgeseite leer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90B33F24-8D12-4169-B67E-461280834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0829D476-7014-4556-B36A-1E3B7D1D3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642026AE-B174-48C1-AA81-A88219041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8623E-6421-4E3C-B7FB-4ED443AB41E4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905394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483F9564-537E-4987-A91B-3D8C65300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23CA7971-F44F-4BB5-A983-0AE257512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C37641BB-2702-4E25-8A58-F39AD1F75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86A5E-B249-45C8-B44F-CD84DBAB0031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930169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4">
            <a:extLst>
              <a:ext uri="{FF2B5EF4-FFF2-40B4-BE49-F238E27FC236}">
                <a16:creationId xmlns:a16="http://schemas.microsoft.com/office/drawing/2014/main" id="{1790EF4E-5B5B-47B3-8A85-E457A1FBBEA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1497013"/>
            <a:ext cx="10980738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200" dirty="0">
                <a:solidFill>
                  <a:srgbClr val="000000"/>
                </a:solidFill>
                <a:latin typeface="Palatino Linotype" panose="02040502050505030304" pitchFamily="18" charset="0"/>
              </a:rPr>
              <a:t>Folgeseite – Schriftfont „</a:t>
            </a:r>
            <a:r>
              <a:rPr lang="de-DE" altLang="de-DE" sz="3200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Palatino</a:t>
            </a:r>
            <a:r>
              <a:rPr lang="de-DE" altLang="de-DE" sz="3200" dirty="0">
                <a:solidFill>
                  <a:srgbClr val="000000"/>
                </a:solidFill>
                <a:latin typeface="Palatino Linotype" panose="02040502050505030304" pitchFamily="18" charset="0"/>
              </a:rPr>
              <a:t>/</a:t>
            </a:r>
            <a:r>
              <a:rPr lang="de-DE" altLang="de-DE" sz="3200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Palatino</a:t>
            </a:r>
            <a:r>
              <a:rPr lang="de-DE" altLang="de-DE" sz="3200" dirty="0">
                <a:solidFill>
                  <a:srgbClr val="000000"/>
                </a:solidFill>
                <a:latin typeface="Palatino Linotype" panose="02040502050505030304" pitchFamily="18" charset="0"/>
              </a:rPr>
              <a:t> Linotype“ Schriftgröße variabel, Bildgröße variabel</a:t>
            </a:r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33709394-E985-4319-9589-6D32B1CD88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917F8AAF-677F-4596-ACB7-25B78AFE95A8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688594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Folgeseite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450123" y="290481"/>
            <a:ext cx="7549661" cy="598554"/>
          </a:xfrm>
          <a:prstGeom prst="rect">
            <a:avLst/>
          </a:prstGeom>
        </p:spPr>
        <p:txBody>
          <a:bodyPr anchor="ctr" anchorCtr="0"/>
          <a:lstStyle>
            <a:lvl1pPr>
              <a:defRPr sz="3600">
                <a:latin typeface="Palatino Linotype" panose="02040502050505030304" pitchFamily="18" charset="0"/>
              </a:defRPr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3888" y="1148862"/>
            <a:ext cx="10980736" cy="4994707"/>
          </a:xfrm>
          <a:prstGeom prst="rect">
            <a:avLst/>
          </a:prstGeo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9419AB-AC86-4E8F-8C0A-CE52558846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8" y="6356350"/>
            <a:ext cx="2957512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98ACCF-17DE-4073-B0C3-693FA1EA6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3C1394-384E-491C-B4EA-9308C73F2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8FF553B-6072-437D-A269-B48B9114F06D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838079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Text zwei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4">
            <a:extLst>
              <a:ext uri="{FF2B5EF4-FFF2-40B4-BE49-F238E27FC236}">
                <a16:creationId xmlns:a16="http://schemas.microsoft.com/office/drawing/2014/main" id="{5B0F8C2D-BDF9-4054-A58F-B02DDE494E0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1497013"/>
            <a:ext cx="11077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sz="3200" dirty="0">
                <a:solidFill>
                  <a:srgbClr val="0047BB"/>
                </a:solidFill>
                <a:latin typeface="Palatino Linotype" panose="02040502050505030304" pitchFamily="18" charset="0"/>
              </a:rPr>
              <a:t>Folgeseite – Schriftgröße variabel </a:t>
            </a:r>
          </a:p>
        </p:txBody>
      </p:sp>
      <p:sp>
        <p:nvSpPr>
          <p:cNvPr id="3" name="Textfeld 14">
            <a:extLst>
              <a:ext uri="{FF2B5EF4-FFF2-40B4-BE49-F238E27FC236}">
                <a16:creationId xmlns:a16="http://schemas.microsoft.com/office/drawing/2014/main" id="{D9D5AF27-A690-460A-A690-4480504D72F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23888" y="3811588"/>
            <a:ext cx="109807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dirty="0">
                <a:latin typeface="Palatino Linotype" panose="02040502050505030304" pitchFamily="18" charset="0"/>
              </a:rPr>
              <a:t>Folgeseite – Schriftgröße variabel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9BA4D4-0826-4DF9-AB75-2649D67C48F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8" y="6356350"/>
            <a:ext cx="2957512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C28DC0-6E9E-4728-81BE-44A86CD89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B71E42E-F83D-4399-94EA-F47173553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65A57A4-2157-461C-9492-2C16E1BE2F01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656744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mit Bil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14">
            <a:extLst>
              <a:ext uri="{FF2B5EF4-FFF2-40B4-BE49-F238E27FC236}">
                <a16:creationId xmlns:a16="http://schemas.microsoft.com/office/drawing/2014/main" id="{D1977142-A4AE-4572-9621-69F1B04F8BB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1497013"/>
            <a:ext cx="6135688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 sz="3200" dirty="0">
                <a:solidFill>
                  <a:srgbClr val="0047BB"/>
                </a:solidFill>
                <a:latin typeface="Palatino Linotype" panose="02040502050505030304" pitchFamily="18" charset="0"/>
              </a:rPr>
              <a:t>Folgeseite – Schriftgröße variabel </a:t>
            </a:r>
          </a:p>
        </p:txBody>
      </p:sp>
      <p:sp>
        <p:nvSpPr>
          <p:cNvPr id="5" name="Textfeld 14">
            <a:extLst>
              <a:ext uri="{FF2B5EF4-FFF2-40B4-BE49-F238E27FC236}">
                <a16:creationId xmlns:a16="http://schemas.microsoft.com/office/drawing/2014/main" id="{13323914-9909-4B1C-8C27-B90522977D6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2765425"/>
            <a:ext cx="55880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>
                <a:latin typeface="Palatino Linotype" panose="02040502050505030304" pitchFamily="18" charset="0"/>
              </a:rPr>
              <a:t>Folgeseite – Schriftgröße variabel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>
                <a:latin typeface="Palatino Linotype" panose="02040502050505030304" pitchFamily="18" charset="0"/>
              </a:rPr>
              <a:t>Folgeseite – Schriftgröße variabel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>
                <a:latin typeface="Palatino Linotype" panose="02040502050505030304" pitchFamily="18" charset="0"/>
              </a:rPr>
              <a:t>Folgeseite – Schriftgröße variabel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de-DE" altLang="de-DE">
                <a:latin typeface="Palatino Linotype" panose="02040502050505030304" pitchFamily="18" charset="0"/>
              </a:rPr>
              <a:t>Folgeseite – Schriftgröße variabel</a:t>
            </a:r>
            <a:endParaRPr lang="de-DE" altLang="de-DE" sz="3200">
              <a:solidFill>
                <a:srgbClr val="0047BB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503988" y="1616075"/>
            <a:ext cx="5688012" cy="524192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824A5B80-0500-47A7-9530-6B01A6AD0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54F90D37-2949-48CE-8CBD-09B589BBB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565AECB2-8B14-44FC-867F-E002660A7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F4C21187-AD02-492E-A755-C7DEA1971088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739414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mit Aufzählung und Bil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4">
            <a:extLst>
              <a:ext uri="{FF2B5EF4-FFF2-40B4-BE49-F238E27FC236}">
                <a16:creationId xmlns:a16="http://schemas.microsoft.com/office/drawing/2014/main" id="{E8A28154-3F59-4D60-8D09-9B5E7FCFA55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1398588"/>
            <a:ext cx="55689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4800" dirty="0">
                <a:solidFill>
                  <a:srgbClr val="000000"/>
                </a:solidFill>
                <a:latin typeface="Palatino Linotype" panose="02040502050505030304" pitchFamily="18" charset="0"/>
              </a:rPr>
              <a:t>Text bearbeiten</a:t>
            </a:r>
          </a:p>
        </p:txBody>
      </p:sp>
      <p:sp>
        <p:nvSpPr>
          <p:cNvPr id="4" name="Textfeld 14">
            <a:extLst>
              <a:ext uri="{FF2B5EF4-FFF2-40B4-BE49-F238E27FC236}">
                <a16:creationId xmlns:a16="http://schemas.microsoft.com/office/drawing/2014/main" id="{AA3E5F6E-66C9-47A8-AC59-C6B736078F9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2584450"/>
            <a:ext cx="57292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 defTabSz="584200">
              <a:buFont typeface="Symbol" panose="05050102010706020507" pitchFamily="18" charset="2"/>
              <a:buChar char="-"/>
              <a:defRPr/>
            </a:pPr>
            <a:r>
              <a:rPr lang="de-DE" altLang="de-DE" sz="2800" dirty="0">
                <a:solidFill>
                  <a:srgbClr val="000000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Helvetica Light"/>
              </a:rPr>
              <a:t>Formatvorlagen des Textmasters bearbeiten</a:t>
            </a:r>
          </a:p>
          <a:p>
            <a:pPr defTabSz="584200">
              <a:buFont typeface="Symbol" panose="05050102010706020507" pitchFamily="18" charset="2"/>
              <a:buNone/>
              <a:defRPr/>
            </a:pPr>
            <a:endParaRPr lang="de-DE" altLang="de-DE" sz="2800" dirty="0">
              <a:solidFill>
                <a:srgbClr val="000000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Helvetica Light"/>
            </a:endParaRPr>
          </a:p>
          <a:p>
            <a:pPr defTabSz="584200">
              <a:defRPr/>
            </a:pPr>
            <a:endParaRPr lang="de-DE" altLang="de-DE" sz="2000" dirty="0">
              <a:solidFill>
                <a:srgbClr val="000000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Helvetica Light"/>
            </a:endParaRPr>
          </a:p>
          <a:p>
            <a:pPr defTabSz="584200">
              <a:defRPr/>
            </a:pPr>
            <a:endParaRPr lang="de-DE" altLang="de-DE" sz="2000" dirty="0">
              <a:solidFill>
                <a:srgbClr val="000000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Helvetica Light"/>
            </a:endParaRPr>
          </a:p>
          <a:p>
            <a:pPr defTabSz="584200">
              <a:defRPr/>
            </a:pPr>
            <a:endParaRPr lang="de-DE" altLang="de-DE" sz="2000" dirty="0">
              <a:solidFill>
                <a:srgbClr val="000000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Helvetica Light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491288" y="1592264"/>
            <a:ext cx="5700712" cy="52657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62DB27CB-8143-4300-92F7-56CF02D78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B8C7BC3F-4EC0-46A5-BB3C-2871427B6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F31D6260-A8BE-4206-BCBF-E0932A9D9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A54F1B7-D084-4A8A-8594-66A2A92CDBDE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458394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 mit Aufzählung und Bil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4">
            <a:extLst>
              <a:ext uri="{FF2B5EF4-FFF2-40B4-BE49-F238E27FC236}">
                <a16:creationId xmlns:a16="http://schemas.microsoft.com/office/drawing/2014/main" id="{E99763EB-7B27-43F2-B2A0-4F29B6C3729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1398588"/>
            <a:ext cx="110775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4800" dirty="0">
                <a:solidFill>
                  <a:srgbClr val="000000"/>
                </a:solidFill>
                <a:latin typeface="Palatino Linotype" panose="02040502050505030304" pitchFamily="18" charset="0"/>
              </a:rPr>
              <a:t>Text bearbeiten</a:t>
            </a:r>
          </a:p>
        </p:txBody>
      </p:sp>
      <p:sp>
        <p:nvSpPr>
          <p:cNvPr id="5" name="Textfeld 14">
            <a:extLst>
              <a:ext uri="{FF2B5EF4-FFF2-40B4-BE49-F238E27FC236}">
                <a16:creationId xmlns:a16="http://schemas.microsoft.com/office/drawing/2014/main" id="{8CE5A948-0B2D-43F4-9B0D-4E4156ECD44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2584450"/>
            <a:ext cx="5729288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ts val="1200"/>
              </a:spcBef>
              <a:buFont typeface="Symbol" panose="05050102010706020507" pitchFamily="18" charset="2"/>
              <a:buChar char="-"/>
              <a:defRPr/>
            </a:pPr>
            <a:r>
              <a:rPr lang="de-DE" altLang="de-DE" sz="2800" dirty="0">
                <a:solidFill>
                  <a:srgbClr val="000000"/>
                </a:solidFill>
                <a:latin typeface="Palatino Linotype" panose="02040502050505030304" pitchFamily="18" charset="0"/>
                <a:ea typeface="MS PGothic" panose="020B0600070205080204" pitchFamily="34" charset="-128"/>
              </a:rPr>
              <a:t>Text</a:t>
            </a:r>
            <a:endParaRPr lang="de-DE" altLang="de-DE" sz="2000" dirty="0">
              <a:solidFill>
                <a:srgbClr val="000000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Helvetica Light"/>
            </a:endParaRPr>
          </a:p>
          <a:p>
            <a:pPr>
              <a:defRPr/>
            </a:pPr>
            <a:endParaRPr lang="de-DE" altLang="de-DE" sz="2000" dirty="0">
              <a:solidFill>
                <a:srgbClr val="000000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Helvetica Light"/>
            </a:endParaRPr>
          </a:p>
          <a:p>
            <a:pPr>
              <a:defRPr/>
            </a:pPr>
            <a:endParaRPr lang="de-DE" altLang="de-DE" sz="2000" dirty="0">
              <a:solidFill>
                <a:srgbClr val="000000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Helvetica Light"/>
            </a:endParaRP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491288" y="2345167"/>
            <a:ext cx="5700712" cy="3831795"/>
          </a:xfrm>
          <a:prstGeom prst="rect">
            <a:avLst/>
          </a:prstGeom>
        </p:spPr>
        <p:txBody>
          <a:bodyPr/>
          <a:lstStyle>
            <a:lvl1pPr marL="0" indent="0">
              <a:buFont typeface="Symbol" panose="05050102010706020507" pitchFamily="18" charset="2"/>
              <a:buNone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endParaRPr lang="de-AT" dirty="0"/>
          </a:p>
        </p:txBody>
      </p:sp>
      <p:sp>
        <p:nvSpPr>
          <p:cNvPr id="6" name="Datumsplatzhalter 3">
            <a:extLst>
              <a:ext uri="{FF2B5EF4-FFF2-40B4-BE49-F238E27FC236}">
                <a16:creationId xmlns:a16="http://schemas.microsoft.com/office/drawing/2014/main" id="{689F963F-D1AA-4055-973A-6D4713971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864DE1BB-0DFA-4790-9EFD-F9C648C18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1E497390-14AB-47B9-9794-4C509FB65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933CA0B8-2FD8-4CE5-8C92-418A434A3AD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827449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mit Farb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753EF031-F5BD-4C63-B6E9-772D1A6BE8D7}"/>
              </a:ext>
            </a:extLst>
          </p:cNvPr>
          <p:cNvSpPr/>
          <p:nvPr userDrawn="1"/>
        </p:nvSpPr>
        <p:spPr>
          <a:xfrm>
            <a:off x="623888" y="2711450"/>
            <a:ext cx="4760912" cy="1860550"/>
          </a:xfrm>
          <a:prstGeom prst="rect">
            <a:avLst/>
          </a:prstGeom>
          <a:solidFill>
            <a:srgbClr val="0047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" name="Textfeld 14">
            <a:extLst>
              <a:ext uri="{FF2B5EF4-FFF2-40B4-BE49-F238E27FC236}">
                <a16:creationId xmlns:a16="http://schemas.microsoft.com/office/drawing/2014/main" id="{3038281A-171B-4A49-9CF3-4999C565506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1497013"/>
            <a:ext cx="61356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200" dirty="0">
                <a:solidFill>
                  <a:srgbClr val="0047BB"/>
                </a:solidFill>
                <a:latin typeface="Palatino Linotype" panose="02040502050505030304" pitchFamily="18" charset="0"/>
              </a:rPr>
              <a:t>Text bearbeiten</a:t>
            </a:r>
          </a:p>
        </p:txBody>
      </p:sp>
      <p:sp>
        <p:nvSpPr>
          <p:cNvPr id="5" name="Textfeld 14">
            <a:extLst>
              <a:ext uri="{FF2B5EF4-FFF2-40B4-BE49-F238E27FC236}">
                <a16:creationId xmlns:a16="http://schemas.microsoft.com/office/drawing/2014/main" id="{3B1D4885-ECAF-4708-8281-121C3678597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20750" y="2898775"/>
            <a:ext cx="4184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2000" dirty="0">
                <a:solidFill>
                  <a:schemeClr val="bg1"/>
                </a:solidFill>
                <a:latin typeface="Palatino Linotype" panose="02040502050505030304" pitchFamily="18" charset="0"/>
              </a:rPr>
              <a:t>Hervorgehobener Inhalt</a:t>
            </a:r>
          </a:p>
          <a:p>
            <a:pPr eaLnBrk="1" hangingPunct="1">
              <a:defRPr/>
            </a:pPr>
            <a:r>
              <a:rPr lang="de-DE" altLang="de-DE" sz="2000" dirty="0">
                <a:solidFill>
                  <a:schemeClr val="bg1"/>
                </a:solidFill>
                <a:latin typeface="Palatino Linotype" panose="02040502050505030304" pitchFamily="18" charset="0"/>
              </a:rPr>
              <a:t>bearbeiten</a:t>
            </a:r>
          </a:p>
        </p:txBody>
      </p:sp>
      <p:sp>
        <p:nvSpPr>
          <p:cNvPr id="7" name="Textfeld 14">
            <a:extLst>
              <a:ext uri="{FF2B5EF4-FFF2-40B4-BE49-F238E27FC236}">
                <a16:creationId xmlns:a16="http://schemas.microsoft.com/office/drawing/2014/main" id="{8F207B38-D36C-4F94-A15A-F8C47A79505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65150" y="4873625"/>
            <a:ext cx="4826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1400" dirty="0">
                <a:latin typeface="Palatino Linotype" panose="02040502050505030304" pitchFamily="18" charset="0"/>
              </a:rPr>
              <a:t>Text bearbeiten</a:t>
            </a:r>
            <a:endParaRPr lang="de-DE" altLang="de-DE" sz="1400" dirty="0">
              <a:solidFill>
                <a:srgbClr val="0047BB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491288" y="1592263"/>
            <a:ext cx="5700712" cy="41845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AT" dirty="0"/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63C63BEC-FD8E-4973-8BD6-5104CAAAB6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2FB21019-CD05-4BBC-A7E2-A6916268A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392BA193-AFD2-4801-B1D7-C9F647A7F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AB29265E-524A-464D-83B9-7DD1FAB2D81E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60371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el und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7" y="2168525"/>
            <a:ext cx="10980737" cy="23939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7" y="4765638"/>
            <a:ext cx="10980737" cy="13240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65C0A7A-9292-41A3-8C28-85F67CC1BD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8" y="6356350"/>
            <a:ext cx="2957512" cy="365125"/>
          </a:xfrm>
          <a:prstGeom prst="rect">
            <a:avLst/>
          </a:prstGeo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2C777C-DF16-4849-BFE5-93E2AA41E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B450A5-8D8F-40CD-AAF4-380F7A5EF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9940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EA155-45CD-456E-9A87-B594F99DFCC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97663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mit Farbfläch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9E1725CE-4A91-4264-8A38-A0C370E7E258}"/>
              </a:ext>
            </a:extLst>
          </p:cNvPr>
          <p:cNvSpPr/>
          <p:nvPr userDrawn="1"/>
        </p:nvSpPr>
        <p:spPr>
          <a:xfrm>
            <a:off x="623888" y="2711450"/>
            <a:ext cx="4760912" cy="3841750"/>
          </a:xfrm>
          <a:prstGeom prst="rect">
            <a:avLst/>
          </a:prstGeom>
          <a:solidFill>
            <a:srgbClr val="0047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 dirty="0"/>
          </a:p>
        </p:txBody>
      </p:sp>
      <p:sp>
        <p:nvSpPr>
          <p:cNvPr id="6" name="Textfeld 14">
            <a:extLst>
              <a:ext uri="{FF2B5EF4-FFF2-40B4-BE49-F238E27FC236}">
                <a16:creationId xmlns:a16="http://schemas.microsoft.com/office/drawing/2014/main" id="{31926E24-56BE-415E-8490-1220ED70B48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1497013"/>
            <a:ext cx="58515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200" dirty="0">
                <a:solidFill>
                  <a:srgbClr val="0047BB"/>
                </a:solidFill>
                <a:latin typeface="Palatino Linotype" panose="02040502050505030304" pitchFamily="18" charset="0"/>
              </a:rPr>
              <a:t>Text bearbeiten</a:t>
            </a:r>
          </a:p>
        </p:txBody>
      </p:sp>
      <p:sp>
        <p:nvSpPr>
          <p:cNvPr id="7" name="Textfeld 14">
            <a:extLst>
              <a:ext uri="{FF2B5EF4-FFF2-40B4-BE49-F238E27FC236}">
                <a16:creationId xmlns:a16="http://schemas.microsoft.com/office/drawing/2014/main" id="{3174135F-BD9E-41F2-9B37-15D9D4E113A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20750" y="2898775"/>
            <a:ext cx="4184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2000" dirty="0">
                <a:solidFill>
                  <a:schemeClr val="bg1"/>
                </a:solidFill>
                <a:latin typeface="Palatino Linotype" panose="02040502050505030304" pitchFamily="18" charset="0"/>
              </a:rPr>
              <a:t>Text bearbeiten</a:t>
            </a:r>
          </a:p>
          <a:p>
            <a:pPr eaLnBrk="1" hangingPunct="1">
              <a:defRPr/>
            </a:pPr>
            <a:endParaRPr lang="de-DE" altLang="de-DE" sz="20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491288" y="1592263"/>
            <a:ext cx="5113337" cy="2397032"/>
          </a:xfrm>
          <a:prstGeom prst="rect">
            <a:avLst/>
          </a:prstGeom>
        </p:spPr>
        <p:txBody>
          <a:bodyPr/>
          <a:lstStyle>
            <a:lvl1pPr marL="0" indent="0">
              <a:buFont typeface="Symbol" panose="05050102010706020507" pitchFamily="18" charset="2"/>
              <a:buNone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491288" y="4184630"/>
            <a:ext cx="5113336" cy="2368570"/>
          </a:xfrm>
          <a:prstGeom prst="rect">
            <a:avLst/>
          </a:prstGeom>
        </p:spPr>
        <p:txBody>
          <a:bodyPr/>
          <a:lstStyle>
            <a:lvl1pPr marL="0" indent="0">
              <a:buFont typeface="Symbol" panose="05050102010706020507" pitchFamily="18" charset="2"/>
              <a:buNone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endParaRPr lang="de-AT" dirty="0"/>
          </a:p>
        </p:txBody>
      </p:sp>
      <p:sp>
        <p:nvSpPr>
          <p:cNvPr id="8" name="Datumsplatzhalter 3">
            <a:extLst>
              <a:ext uri="{FF2B5EF4-FFF2-40B4-BE49-F238E27FC236}">
                <a16:creationId xmlns:a16="http://schemas.microsoft.com/office/drawing/2014/main" id="{8E68B2BA-B917-487E-A415-8D64036A3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Fußzeilenplatzhalter 4">
            <a:extLst>
              <a:ext uri="{FF2B5EF4-FFF2-40B4-BE49-F238E27FC236}">
                <a16:creationId xmlns:a16="http://schemas.microsoft.com/office/drawing/2014/main" id="{3AAABC64-141D-444F-B9E1-39840158D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0" name="Foliennummernplatzhalter 5">
            <a:extLst>
              <a:ext uri="{FF2B5EF4-FFF2-40B4-BE49-F238E27FC236}">
                <a16:creationId xmlns:a16="http://schemas.microsoft.com/office/drawing/2014/main" id="{DEB7021C-1FAC-4E35-900F-02C49EB62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95404C42-6560-4691-BE88-43BAA0E15A78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8353209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mit großem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14">
            <a:extLst>
              <a:ext uri="{FF2B5EF4-FFF2-40B4-BE49-F238E27FC236}">
                <a16:creationId xmlns:a16="http://schemas.microsoft.com/office/drawing/2014/main" id="{F3C00FA9-D512-442F-A527-46CD9559C9D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1497013"/>
            <a:ext cx="11077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200" dirty="0">
                <a:solidFill>
                  <a:srgbClr val="0047BB"/>
                </a:solidFill>
                <a:latin typeface="Palatino Linotype" panose="02040502050505030304" pitchFamily="18" charset="0"/>
              </a:rPr>
              <a:t>Text bearbeiten</a:t>
            </a:r>
          </a:p>
        </p:txBody>
      </p:sp>
      <p:sp>
        <p:nvSpPr>
          <p:cNvPr id="5" name="Inhaltsplatzhalter 5">
            <a:extLst>
              <a:ext uri="{FF2B5EF4-FFF2-40B4-BE49-F238E27FC236}">
                <a16:creationId xmlns:a16="http://schemas.microsoft.com/office/drawing/2014/main" id="{13F7E092-B01F-4D1E-829B-DFF31E35EB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3887" y="2168525"/>
            <a:ext cx="10980737" cy="418459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AT" dirty="0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28FBF3C8-4210-4D02-A674-AA3985143E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8A65F261-B423-4A09-93DF-2E96770F7F4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724129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olgeseite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7" y="1592263"/>
            <a:ext cx="10980737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3888" y="3312720"/>
            <a:ext cx="10980736" cy="2830849"/>
          </a:xfrm>
          <a:prstGeom prst="rect">
            <a:avLst/>
          </a:prstGeo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9419AB-AC86-4E8F-8C0A-CE52558846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8" y="6356350"/>
            <a:ext cx="2957512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98ACCF-17DE-4073-B0C3-693FA1EA6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3C1394-384E-491C-B4EA-9308C73F2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8FF553B-6072-437D-A269-B48B9114F06D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886213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Folgenseite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6077" y="1592263"/>
            <a:ext cx="10938547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19124" y="3195021"/>
            <a:ext cx="5400675" cy="2981942"/>
          </a:xfrm>
          <a:prstGeom prst="rect">
            <a:avLst/>
          </a:prstGeo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491288" y="3195019"/>
            <a:ext cx="5113336" cy="2981943"/>
          </a:xfrm>
          <a:prstGeom prst="rect">
            <a:avLst/>
          </a:prstGeo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17383E00-CE4F-4152-9882-64CC4A617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C2ACEED8-03D5-406C-A705-239CCB267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E284A96E-89F2-43DC-A3A3-F9AACB699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F64CB-552C-48CF-8D8A-1658798A1C3F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069700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mit Objek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3888" y="1592263"/>
            <a:ext cx="5373687" cy="4597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491288" y="1592264"/>
            <a:ext cx="5113337" cy="45973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AT" dirty="0"/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C82470B7-8347-4C03-ABFD-983682F9B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05C91F3B-9045-421E-A970-7D9B91382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FECCB04-2297-4F6C-958D-9BAC1357A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82A4D-8B63-48EC-811C-189FD628D61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759699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Folgeseite 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7525" y="1476375"/>
            <a:ext cx="11087100" cy="1325563"/>
          </a:xfrm>
          <a:prstGeom prst="rect">
            <a:avLst/>
          </a:prstGeom>
        </p:spPr>
        <p:txBody>
          <a:bodyPr/>
          <a:lstStyle>
            <a:lvl1pPr>
              <a:defRPr>
                <a:latin typeface="Palatino Linotype" panose="02040502050505030304" pitchFamily="18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2398956"/>
            <a:ext cx="5327649" cy="88449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3888" y="3821113"/>
            <a:ext cx="5373687" cy="23685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491287" y="245953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491287" y="3821113"/>
            <a:ext cx="5113337" cy="23685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7" name="Datumsplatzhalter 3">
            <a:extLst>
              <a:ext uri="{FF2B5EF4-FFF2-40B4-BE49-F238E27FC236}">
                <a16:creationId xmlns:a16="http://schemas.microsoft.com/office/drawing/2014/main" id="{8A4D0704-9AD1-40E1-A541-663E676B97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AD53DA43-344E-4DDD-947B-EBC83574B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8520276B-B9F9-4BAE-81A9-FEEE21BDB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3AA30-E920-4353-A757-073E8B5188EB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686161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lgeseite leer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90B33F24-8D12-4169-B67E-461280834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0829D476-7014-4556-B36A-1E3B7D1D3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642026AE-B174-48C1-AA81-A88219041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8623E-6421-4E3C-B7FB-4ED443AB41E4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28122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224" y="1756130"/>
            <a:ext cx="11219011" cy="1887950"/>
          </a:xfrm>
        </p:spPr>
        <p:txBody>
          <a:bodyPr anchor="b">
            <a:normAutofit/>
          </a:bodyPr>
          <a:lstStyle>
            <a:lvl1pPr algn="l">
              <a:defRPr sz="3200"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225" y="3806195"/>
            <a:ext cx="1121901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4138" y="330370"/>
            <a:ext cx="4139098" cy="315777"/>
          </a:xfrm>
        </p:spPr>
        <p:txBody>
          <a:bodyPr/>
          <a:lstStyle>
            <a:lvl1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fld id="{EA44114D-64DF-E541-9198-5567AB81DAD6}" type="datetime1">
              <a:rPr lang="en-US" smtClean="0"/>
              <a:pPr/>
              <a:t>6/5/25</a:t>
            </a:fld>
            <a:endParaRPr lang="en-US" dirty="0">
              <a:latin typeface="Corbel" panose="020B0503020204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endParaRPr lang="en-US" dirty="0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368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64" y="360892"/>
            <a:ext cx="11194472" cy="585040"/>
          </a:xfrm>
        </p:spPr>
        <p:txBody>
          <a:bodyPr/>
          <a:lstStyle>
            <a:lvl1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764" y="1043779"/>
            <a:ext cx="11194472" cy="5558728"/>
          </a:xfrm>
        </p:spPr>
        <p:txBody>
          <a:bodyPr anchor="t"/>
          <a:lstStyle>
            <a:lvl1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1pPr>
            <a:lvl2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latin typeface="Corbel" panose="020B0503020204020204" pitchFamily="34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498764" y="960635"/>
            <a:ext cx="11194472" cy="0"/>
          </a:xfrm>
          <a:prstGeom prst="line">
            <a:avLst/>
          </a:prstGeom>
          <a:ln w="127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380981" y="6602506"/>
            <a:ext cx="811019" cy="251788"/>
          </a:xfrm>
        </p:spPr>
        <p:txBody>
          <a:bodyPr tIns="0" bIns="0"/>
          <a:lstStyle>
            <a:lvl1pPr>
              <a:defRPr sz="16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8918089" y="458738"/>
            <a:ext cx="2775147" cy="352219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505201" y="6574703"/>
            <a:ext cx="7875780" cy="251881"/>
          </a:xfrm>
        </p:spPr>
        <p:txBody>
          <a:bodyPr>
            <a:noAutofit/>
          </a:bodyPr>
          <a:lstStyle>
            <a:lvl1pPr marL="0" indent="0" algn="r">
              <a:buNone/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3750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 mit Fußze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740B7E68-C748-4474-8924-BDB6F0EC0E7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00A8E-A971-48E2-8674-70144211F285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72791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3888" y="2168525"/>
            <a:ext cx="5395912" cy="4008438"/>
          </a:xfrm>
          <a:prstGeom prst="rect">
            <a:avLst/>
          </a:prstGeo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1pPr>
            <a:lvl2pPr marL="685800" indent="-228600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2pPr>
            <a:lvl3pPr marL="1143000" indent="-228600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3pPr>
            <a:lvl4pPr marL="1600200" indent="-228600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4pPr>
            <a:lvl5pPr marL="2057400" indent="-228600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491288" y="2168523"/>
            <a:ext cx="5113338" cy="4008439"/>
          </a:xfrm>
          <a:prstGeom prst="rect">
            <a:avLst/>
          </a:prstGeo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1pPr>
            <a:lvl2pPr marL="685800" indent="-228600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2pPr>
            <a:lvl3pPr marL="1143000" indent="-228600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3pPr>
            <a:lvl4pPr marL="1600200" indent="-228600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4pPr>
            <a:lvl5pPr marL="2057400" indent="-228600">
              <a:buFont typeface="Symbol" panose="05050102010706020507" pitchFamily="18" charset="2"/>
              <a:buChar char="-"/>
              <a:defRPr>
                <a:latin typeface="Palatino Linotype" panose="02040502050505030304" pitchFamily="18" charset="0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417CCFD1-A769-455B-B32F-9A4633AA7D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8" y="6356350"/>
            <a:ext cx="29575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01AE3D43-1EE7-41F8-8430-D488F2416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8F63530D-78BB-43C4-B897-3E8E30270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9940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CEF30A-2779-4CEE-92C3-1735801CF2E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1084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elseite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3017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seit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6491288" y="2168524"/>
            <a:ext cx="5700712" cy="46894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3888" y="2168525"/>
            <a:ext cx="5314333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Palatino Linotype" panose="02040502050505030304" pitchFamily="18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92912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>
            <a:extLst>
              <a:ext uri="{FF2B5EF4-FFF2-40B4-BE49-F238E27FC236}">
                <a16:creationId xmlns:a16="http://schemas.microsoft.com/office/drawing/2014/main" id="{483F9564-537E-4987-A91B-3D8C65300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23CA7971-F44F-4BB5-A983-0AE257512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C37641BB-2702-4E25-8A58-F39AD1F75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86A5E-B249-45C8-B44F-CD84DBAB0031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13807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seit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4">
            <a:extLst>
              <a:ext uri="{FF2B5EF4-FFF2-40B4-BE49-F238E27FC236}">
                <a16:creationId xmlns:a16="http://schemas.microsoft.com/office/drawing/2014/main" id="{1790EF4E-5B5B-47B3-8A85-E457A1FBBEA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27050" y="1497013"/>
            <a:ext cx="10980738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r>
              <a:rPr lang="de-DE" altLang="de-DE" sz="3200" dirty="0">
                <a:solidFill>
                  <a:srgbClr val="000000"/>
                </a:solidFill>
                <a:latin typeface="Palatino Linotype" panose="02040502050505030304" pitchFamily="18" charset="0"/>
              </a:rPr>
              <a:t>Folgeseite – Schriftfont „</a:t>
            </a:r>
            <a:r>
              <a:rPr lang="de-DE" altLang="de-DE" sz="3200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Palatino</a:t>
            </a:r>
            <a:r>
              <a:rPr lang="de-DE" altLang="de-DE" sz="3200" dirty="0">
                <a:solidFill>
                  <a:srgbClr val="000000"/>
                </a:solidFill>
                <a:latin typeface="Palatino Linotype" panose="02040502050505030304" pitchFamily="18" charset="0"/>
              </a:rPr>
              <a:t>/</a:t>
            </a:r>
            <a:r>
              <a:rPr lang="de-DE" altLang="de-DE" sz="3200" dirty="0" err="1">
                <a:solidFill>
                  <a:srgbClr val="000000"/>
                </a:solidFill>
                <a:latin typeface="Palatino Linotype" panose="02040502050505030304" pitchFamily="18" charset="0"/>
              </a:rPr>
              <a:t>Palatino</a:t>
            </a:r>
            <a:r>
              <a:rPr lang="de-DE" altLang="de-DE" sz="3200" dirty="0">
                <a:solidFill>
                  <a:srgbClr val="000000"/>
                </a:solidFill>
                <a:latin typeface="Palatino Linotype" panose="02040502050505030304" pitchFamily="18" charset="0"/>
              </a:rPr>
              <a:t> Linotype“ Schriftgröße variabel, Bildgröße variabel</a:t>
            </a:r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33709394-E985-4319-9589-6D32B1CD88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917F8AAF-677F-4596-ACB7-25B78AFE95A8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8166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Folgeseite 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450123" y="290481"/>
            <a:ext cx="7549661" cy="598554"/>
          </a:xfrm>
          <a:prstGeom prst="rect">
            <a:avLst/>
          </a:prstGeom>
        </p:spPr>
        <p:txBody>
          <a:bodyPr anchor="ctr" anchorCtr="0"/>
          <a:lstStyle>
            <a:lvl1pPr>
              <a:defRPr sz="3600">
                <a:latin typeface="Palatino Linotype" panose="02040502050505030304" pitchFamily="18" charset="0"/>
              </a:defRPr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3888" y="1148862"/>
            <a:ext cx="10980736" cy="4994707"/>
          </a:xfrm>
          <a:prstGeom prst="rect">
            <a:avLst/>
          </a:prstGeom>
        </p:spPr>
        <p:txBody>
          <a:bodyPr/>
          <a:lstStyle>
            <a:lvl1pPr marL="228600" indent="-228600">
              <a:buFont typeface="Symbol" panose="05050102010706020507" pitchFamily="18" charset="2"/>
              <a:buChar char="-"/>
              <a:defRPr/>
            </a:lvl1pPr>
            <a:lvl2pPr marL="685800" indent="-228600">
              <a:buFont typeface="Symbol" panose="05050102010706020507" pitchFamily="18" charset="2"/>
              <a:buChar char="-"/>
              <a:defRPr/>
            </a:lvl2pPr>
            <a:lvl3pPr marL="1143000" indent="-228600">
              <a:buFont typeface="Symbol" panose="05050102010706020507" pitchFamily="18" charset="2"/>
              <a:buChar char="-"/>
              <a:defRPr/>
            </a:lvl3pPr>
            <a:lvl4pPr marL="1600200" indent="-228600">
              <a:buFont typeface="Symbol" panose="05050102010706020507" pitchFamily="18" charset="2"/>
              <a:buChar char="-"/>
              <a:defRPr/>
            </a:lvl4pPr>
            <a:lvl5pPr marL="2057400" indent="-228600">
              <a:buFont typeface="Symbol" panose="05050102010706020507" pitchFamily="18" charset="2"/>
              <a:buChar char="-"/>
              <a:defRPr/>
            </a:lvl5pPr>
          </a:lstStyle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9419AB-AC86-4E8F-8C0A-CE52558846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3888" y="6356350"/>
            <a:ext cx="2957512" cy="365125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98ACCF-17DE-4073-B0C3-693FA1EA6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3C1394-384E-491C-B4EA-9308C73F2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28FF553B-6072-437D-A269-B48B9114F06D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92429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18" Type="http://schemas.openxmlformats.org/officeDocument/2006/relationships/image" Target="../media/image2.emf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2">
            <a:extLst>
              <a:ext uri="{FF2B5EF4-FFF2-40B4-BE49-F238E27FC236}">
                <a16:creationId xmlns:a16="http://schemas.microsoft.com/office/drawing/2014/main" id="{481F490E-5878-421C-8999-55191D7A2B2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975" y="295275"/>
            <a:ext cx="2705100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uppieren 13">
            <a:extLst>
              <a:ext uri="{FF2B5EF4-FFF2-40B4-BE49-F238E27FC236}">
                <a16:creationId xmlns:a16="http://schemas.microsoft.com/office/drawing/2014/main" id="{C8B38759-B8EB-475D-9749-24EA98F3B82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06425" y="549275"/>
            <a:ext cx="8485188" cy="1116013"/>
            <a:chOff x="606425" y="549275"/>
            <a:chExt cx="8485653" cy="1116013"/>
          </a:xfrm>
        </p:grpSpPr>
        <p:sp>
          <p:nvSpPr>
            <p:cNvPr id="35" name="Rechteck 5">
              <a:extLst>
                <a:ext uri="{FF2B5EF4-FFF2-40B4-BE49-F238E27FC236}">
                  <a16:creationId xmlns:a16="http://schemas.microsoft.com/office/drawing/2014/main" id="{3A70A3DB-D9C0-48D5-8408-53C44FD0B56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459679" y="958850"/>
              <a:ext cx="3632399" cy="360363"/>
            </a:xfrm>
            <a:prstGeom prst="rect">
              <a:avLst/>
            </a:prstGeom>
            <a:solidFill>
              <a:srgbClr val="DA291C"/>
            </a:solidFill>
            <a:ln>
              <a:noFill/>
            </a:ln>
          </p:spPr>
          <p:txBody>
            <a:bodyPr lIns="35719" tIns="35719" rIns="35719" bIns="35719" anchor="ctr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altLang="de-DE" sz="1780" dirty="0">
                <a:latin typeface="+mn-lt"/>
                <a:ea typeface="Helvetica Light"/>
                <a:cs typeface="Helvetica Light"/>
              </a:endParaRPr>
            </a:p>
          </p:txBody>
        </p:sp>
        <p:sp>
          <p:nvSpPr>
            <p:cNvPr id="36" name="Rechteck 6">
              <a:extLst>
                <a:ext uri="{FF2B5EF4-FFF2-40B4-BE49-F238E27FC236}">
                  <a16:creationId xmlns:a16="http://schemas.microsoft.com/office/drawing/2014/main" id="{9715EBA4-7DC4-444F-95DB-7632400B3174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3643479" y="958850"/>
              <a:ext cx="1814611" cy="360363"/>
            </a:xfrm>
            <a:prstGeom prst="rect">
              <a:avLst/>
            </a:prstGeom>
            <a:solidFill>
              <a:srgbClr val="84BD00"/>
            </a:solidFill>
            <a:ln>
              <a:noFill/>
            </a:ln>
          </p:spPr>
          <p:txBody>
            <a:bodyPr lIns="35719" tIns="35719" rIns="35719" bIns="35719" anchor="ctr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de-AT" altLang="de-DE" sz="1780" dirty="0">
                <a:latin typeface="+mn-lt"/>
                <a:ea typeface="Helvetica Light"/>
                <a:cs typeface="Helvetica Light"/>
              </a:endParaRPr>
            </a:p>
          </p:txBody>
        </p:sp>
        <p:pic>
          <p:nvPicPr>
            <p:cNvPr id="1030" name="Grafik 13">
              <a:extLst>
                <a:ext uri="{FF2B5EF4-FFF2-40B4-BE49-F238E27FC236}">
                  <a16:creationId xmlns:a16="http://schemas.microsoft.com/office/drawing/2014/main" id="{64607A9A-7733-4C16-B862-DCF246EB958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425" y="549275"/>
              <a:ext cx="2576504" cy="1116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08" r:id="rId5"/>
    <p:sldLayoutId id="2147483809" r:id="rId6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anose="02040502050505030304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anose="02040502050505030304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anose="02040502050505030304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anose="02040502050505030304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Grafik 9">
            <a:extLst>
              <a:ext uri="{FF2B5EF4-FFF2-40B4-BE49-F238E27FC236}">
                <a16:creationId xmlns:a16="http://schemas.microsoft.com/office/drawing/2014/main" id="{868319DB-BA1D-438C-87D9-96ED2242F6D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3813" y="159971"/>
            <a:ext cx="17335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Grafik 13">
            <a:extLst>
              <a:ext uri="{FF2B5EF4-FFF2-40B4-BE49-F238E27FC236}">
                <a16:creationId xmlns:a16="http://schemas.microsoft.com/office/drawing/2014/main" id="{BFAD1CFE-1C78-40D9-A317-7C6C1085E586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287338"/>
            <a:ext cx="1744663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664EFF-CC78-4377-B1EC-B17CFEBD75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9125" y="6356350"/>
            <a:ext cx="2962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A1746E-52D3-415F-8A7E-6305251CE1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3" name="Rechteck 5">
            <a:extLst>
              <a:ext uri="{FF2B5EF4-FFF2-40B4-BE49-F238E27FC236}">
                <a16:creationId xmlns:a16="http://schemas.microsoft.com/office/drawing/2014/main" id="{A441975E-BF89-45BF-A6F6-44E78A46DB0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9675" y="897775"/>
            <a:ext cx="5003800" cy="143626"/>
          </a:xfrm>
          <a:prstGeom prst="rect">
            <a:avLst/>
          </a:prstGeom>
          <a:solidFill>
            <a:srgbClr val="DA291C"/>
          </a:solidFill>
          <a:ln>
            <a:noFill/>
          </a:ln>
        </p:spPr>
        <p:txBody>
          <a:bodyPr lIns="35719" tIns="35719" rIns="35719" bIns="35719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AT" altLang="de-DE" sz="1780" dirty="0">
              <a:solidFill>
                <a:prstClr val="black"/>
              </a:solidFill>
              <a:latin typeface="+mn-lt"/>
              <a:ea typeface="Helvetica Light"/>
              <a:cs typeface="Helvetica Light"/>
            </a:endParaRPr>
          </a:p>
        </p:txBody>
      </p:sp>
      <p:sp>
        <p:nvSpPr>
          <p:cNvPr id="28" name="Rechteck 6">
            <a:extLst>
              <a:ext uri="{FF2B5EF4-FFF2-40B4-BE49-F238E27FC236}">
                <a16:creationId xmlns:a16="http://schemas.microsoft.com/office/drawing/2014/main" id="{9555CA4A-732B-4D36-8814-8EE9D0AD4B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519363" y="899362"/>
            <a:ext cx="2501900" cy="143625"/>
          </a:xfrm>
          <a:prstGeom prst="rect">
            <a:avLst/>
          </a:prstGeom>
          <a:solidFill>
            <a:srgbClr val="84BD00"/>
          </a:solidFill>
          <a:ln>
            <a:noFill/>
          </a:ln>
        </p:spPr>
        <p:txBody>
          <a:bodyPr lIns="35719" tIns="35719" rIns="35719" bIns="35719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AT" altLang="de-DE" sz="1780" dirty="0">
              <a:solidFill>
                <a:prstClr val="black"/>
              </a:solidFill>
              <a:latin typeface="+mn-lt"/>
              <a:ea typeface="Helvetica Light"/>
              <a:cs typeface="Helvetica Light"/>
            </a:endParaRP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2F126958-5C27-4562-B1E5-2C5B5D55F1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3417888" cy="365125"/>
          </a:xfrm>
          <a:prstGeom prst="rect">
            <a:avLst/>
          </a:prstGeom>
        </p:spPr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A2360C9-0F1D-4B99-92D6-AEA2683A3115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20" r:id="rId2"/>
    <p:sldLayoutId id="2147483829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  <p:sldLayoutId id="2147483811" r:id="rId12"/>
    <p:sldLayoutId id="2147483812" r:id="rId13"/>
    <p:sldLayoutId id="2147483813" r:id="rId14"/>
    <p:sldLayoutId id="2147483814" r:id="rId15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Grafik 13">
            <a:extLst>
              <a:ext uri="{FF2B5EF4-FFF2-40B4-BE49-F238E27FC236}">
                <a16:creationId xmlns:a16="http://schemas.microsoft.com/office/drawing/2014/main" id="{BFAD1CFE-1C78-40D9-A317-7C6C1085E586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287338"/>
            <a:ext cx="1744663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B664EFF-CC78-4377-B1EC-B17CFEBD75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9125" y="6356350"/>
            <a:ext cx="2962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5A1746E-52D3-415F-8A7E-6305251CE1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23" name="Rechteck 5">
            <a:extLst>
              <a:ext uri="{FF2B5EF4-FFF2-40B4-BE49-F238E27FC236}">
                <a16:creationId xmlns:a16="http://schemas.microsoft.com/office/drawing/2014/main" id="{A441975E-BF89-45BF-A6F6-44E78A46DB0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9675" y="897775"/>
            <a:ext cx="5003800" cy="143626"/>
          </a:xfrm>
          <a:prstGeom prst="rect">
            <a:avLst/>
          </a:prstGeom>
          <a:solidFill>
            <a:srgbClr val="DA291C"/>
          </a:solidFill>
          <a:ln>
            <a:noFill/>
          </a:ln>
        </p:spPr>
        <p:txBody>
          <a:bodyPr lIns="35719" tIns="35719" rIns="35719" bIns="35719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AT" altLang="de-DE" sz="1780" dirty="0">
              <a:solidFill>
                <a:prstClr val="black"/>
              </a:solidFill>
              <a:latin typeface="+mn-lt"/>
              <a:ea typeface="Helvetica Light"/>
              <a:cs typeface="Helvetica Light"/>
            </a:endParaRPr>
          </a:p>
        </p:txBody>
      </p:sp>
      <p:sp>
        <p:nvSpPr>
          <p:cNvPr id="28" name="Rechteck 6">
            <a:extLst>
              <a:ext uri="{FF2B5EF4-FFF2-40B4-BE49-F238E27FC236}">
                <a16:creationId xmlns:a16="http://schemas.microsoft.com/office/drawing/2014/main" id="{9555CA4A-732B-4D36-8814-8EE9D0AD4B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519363" y="899362"/>
            <a:ext cx="2501900" cy="143625"/>
          </a:xfrm>
          <a:prstGeom prst="rect">
            <a:avLst/>
          </a:prstGeom>
          <a:solidFill>
            <a:srgbClr val="84BD00"/>
          </a:solidFill>
          <a:ln>
            <a:noFill/>
          </a:ln>
        </p:spPr>
        <p:txBody>
          <a:bodyPr lIns="35719" tIns="35719" rIns="35719" bIns="35719" anchor="ctr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AT" altLang="de-DE" sz="1780" dirty="0">
              <a:solidFill>
                <a:prstClr val="black"/>
              </a:solidFill>
              <a:latin typeface="+mn-lt"/>
              <a:ea typeface="Helvetica Light"/>
              <a:cs typeface="Helvetica Light"/>
            </a:endParaRPr>
          </a:p>
        </p:txBody>
      </p:sp>
      <p:sp>
        <p:nvSpPr>
          <p:cNvPr id="15" name="Foliennummernplatzhalter 5">
            <a:extLst>
              <a:ext uri="{FF2B5EF4-FFF2-40B4-BE49-F238E27FC236}">
                <a16:creationId xmlns:a16="http://schemas.microsoft.com/office/drawing/2014/main" id="{2F126958-5C27-4562-B1E5-2C5B5D55F1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3417888" cy="365125"/>
          </a:xfrm>
          <a:prstGeom prst="rect">
            <a:avLst/>
          </a:prstGeom>
        </p:spPr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1A2360C9-0F1D-4B99-92D6-AEA2683A3115}" type="slidenum">
              <a:rPr/>
              <a:pPr>
                <a:defRPr/>
              </a:pPr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9060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>
            <a:extLst>
              <a:ext uri="{FF2B5EF4-FFF2-40B4-BE49-F238E27FC236}">
                <a16:creationId xmlns:a16="http://schemas.microsoft.com/office/drawing/2014/main" id="{16DDEE14-235C-4A0B-97AC-647F1427A1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3417888" cy="365125"/>
          </a:xfrm>
          <a:prstGeom prst="rect">
            <a:avLst/>
          </a:prstGeom>
        </p:spPr>
        <p:txBody>
          <a:bodyPr/>
          <a:lstStyle>
            <a:lvl1pPr algn="r">
              <a:defRPr lang="de-DE" sz="1200" kern="1200" smtClean="0">
                <a:solidFill>
                  <a:schemeClr val="tx1">
                    <a:tint val="75000"/>
                  </a:schemeClr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39D8FA8B-A80D-46EA-B12B-181FFA2F6538}" type="slidenum">
              <a:rPr/>
              <a:pPr>
                <a:defRPr/>
              </a:pPr>
              <a:t>‹#›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anose="02040502050505030304" pitchFamily="18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anose="02040502050505030304" pitchFamily="18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anose="02040502050505030304" pitchFamily="18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anose="02040502050505030304" pitchFamily="18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cds.cern.ch/record/2929076?ln=e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link.springer.com/article/10.1007/JHEP03(2025)114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hyperlink" Target="https://www.arxiv.org/abs/2012.11343" TargetMode="External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14.png"/><Relationship Id="rId4" Type="http://schemas.openxmlformats.org/officeDocument/2006/relationships/hyperlink" Target="https://cds.cern.ch/record/2895759/files/CERN-LHCEFTWG-2024-001.pdf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16/j.physletb.2023.13829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link.springer.com/article/10.1007/JHEP02(2020)087" TargetMode="Externa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png"/><Relationship Id="rId4" Type="http://schemas.openxmlformats.org/officeDocument/2006/relationships/hyperlink" Target="https://arxiv.org/pdf/2110.1123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D58C0D1-23D4-4397-95D4-19C876994D76}"/>
              </a:ext>
            </a:extLst>
          </p:cNvPr>
          <p:cNvSpPr>
            <a:spLocks/>
          </p:cNvSpPr>
          <p:nvPr/>
        </p:nvSpPr>
        <p:spPr bwMode="auto">
          <a:xfrm>
            <a:off x="430213" y="1770629"/>
            <a:ext cx="1113789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5842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>
              <a:defRPr/>
            </a:pPr>
            <a:r>
              <a:rPr lang="de-DE" altLang="de-DE" sz="4800" b="1" dirty="0" err="1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Probing</a:t>
            </a:r>
            <a:r>
              <a:rPr lang="de-DE" altLang="de-DE" sz="4800" b="1" dirty="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 </a:t>
            </a:r>
            <a:r>
              <a:rPr lang="de-DE" altLang="de-DE" sz="4800" b="1" dirty="0" err="1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the</a:t>
            </a:r>
            <a:r>
              <a:rPr lang="de-DE" altLang="de-DE" sz="4800" b="1" dirty="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 </a:t>
            </a:r>
            <a:r>
              <a:rPr lang="de-DE" altLang="de-DE" sz="4800" b="1" dirty="0" err="1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flavour</a:t>
            </a:r>
            <a:r>
              <a:rPr lang="de-DE" altLang="de-DE" sz="4800" b="1" dirty="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 </a:t>
            </a:r>
            <a:r>
              <a:rPr lang="de-DE" altLang="de-DE" sz="4800" b="1" dirty="0" err="1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structure</a:t>
            </a:r>
            <a:r>
              <a:rPr lang="de-DE" altLang="de-DE" sz="4800" b="1" dirty="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 </a:t>
            </a:r>
            <a:r>
              <a:rPr lang="de-DE" altLang="de-DE" sz="4800" b="1" dirty="0" err="1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of</a:t>
            </a:r>
            <a:r>
              <a:rPr lang="de-DE" altLang="de-DE" sz="4800" b="1" dirty="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 SMEFT in multi-𝓁 final </a:t>
            </a:r>
            <a:r>
              <a:rPr lang="de-DE" altLang="de-DE" sz="4800" b="1" dirty="0" err="1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states</a:t>
            </a:r>
            <a:r>
              <a:rPr lang="de-DE" altLang="de-DE" sz="4800" b="1" dirty="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 </a:t>
            </a:r>
            <a:r>
              <a:rPr lang="de-DE" altLang="de-DE" sz="3200" b="1" dirty="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[</a:t>
            </a:r>
            <a:r>
              <a:rPr lang="de-DE" altLang="de-DE" sz="3200" b="1" dirty="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  <a:hlinkClick r:id="rId2"/>
              </a:rPr>
              <a:t>CMS-PAS-TOP-23-009</a:t>
            </a:r>
            <a:r>
              <a:rPr lang="de-DE" altLang="de-DE" sz="3200" b="1" dirty="0">
                <a:solidFill>
                  <a:srgbClr val="282828"/>
                </a:solidFill>
                <a:latin typeface="Palatino Linotype" panose="02040502050505030304" pitchFamily="18" charset="0"/>
                <a:ea typeface="MS PGothic" panose="020B0600070205080204" pitchFamily="34" charset="-128"/>
                <a:sym typeface="Brandon Grotesque Black" panose="020B0A03020203060202" pitchFamily="34" charset="0"/>
              </a:rPr>
              <a:t>]</a:t>
            </a:r>
            <a:endParaRPr lang="de-DE" altLang="de-DE" sz="4800" b="1" dirty="0">
              <a:solidFill>
                <a:srgbClr val="282828"/>
              </a:solidFill>
              <a:latin typeface="Palatino Linotype" panose="02040502050505030304" pitchFamily="18" charset="0"/>
              <a:ea typeface="MS PGothic" panose="020B0600070205080204" pitchFamily="34" charset="-128"/>
              <a:sym typeface="Brandon Grotesque Black" panose="020B0A03020203060202" pitchFamily="34" charset="0"/>
            </a:endParaRPr>
          </a:p>
        </p:txBody>
      </p:sp>
      <p:sp>
        <p:nvSpPr>
          <p:cNvPr id="3" name="Textfeld 14">
            <a:extLst>
              <a:ext uri="{FF2B5EF4-FFF2-40B4-BE49-F238E27FC236}">
                <a16:creationId xmlns:a16="http://schemas.microsoft.com/office/drawing/2014/main" id="{CC597E5D-7E5A-43EE-AE9E-48D7E4D805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0213" y="3367946"/>
            <a:ext cx="117617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sz="1400" dirty="0">
                <a:latin typeface="Palatino" pitchFamily="2" charset="77"/>
                <a:ea typeface="Palatino" pitchFamily="2" charset="77"/>
              </a:rPr>
              <a:t>R. Schöfbeck (HEPHY Wien) for the CMS Experiment</a:t>
            </a:r>
            <a:endParaRPr lang="en-GB" sz="1400" dirty="0">
              <a:latin typeface="Palatino" pitchFamily="2" charset="77"/>
              <a:ea typeface="Palatino" pitchFamily="2" charset="77"/>
            </a:endParaRP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C807D890-1366-CA4F-9E1E-6FC085B882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" t="30720" r="-101" b="31429"/>
          <a:stretch/>
        </p:blipFill>
        <p:spPr bwMode="auto">
          <a:xfrm>
            <a:off x="-2" y="4265957"/>
            <a:ext cx="12192000" cy="2595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92884-2380-DC80-1067-85A1B7AD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AEEA5A-BB75-8E21-4AE9-BCB2FFBB6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F553B-6072-437D-A269-B48B9114F06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097825-E482-9307-F8F7-6DD0406361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6171"/>
            <a:ext cx="4696019" cy="56653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3935EAE-7EFC-85B8-209A-94DD3EBFF71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45496" y="1192696"/>
            <a:ext cx="7646504" cy="36278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54E790-E9AF-D32B-CF42-9012735E8D78}"/>
              </a:ext>
            </a:extLst>
          </p:cNvPr>
          <p:cNvSpPr txBox="1"/>
          <p:nvPr/>
        </p:nvSpPr>
        <p:spPr>
          <a:xfrm>
            <a:off x="5192111" y="4957051"/>
            <a:ext cx="6152966" cy="163121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30188" indent="-230188" algn="l">
              <a:buFont typeface="Arial" panose="020B0604020202020204" pitchFamily="34" charset="0"/>
              <a:buChar char="•"/>
            </a:pPr>
            <a:r>
              <a:rPr lang="en-US" sz="2000" dirty="0">
                <a:latin typeface="Palatino" pitchFamily="2" charset="77"/>
                <a:ea typeface="Palatino" pitchFamily="2" charset="77"/>
                <a:cs typeface="Dosis"/>
                <a:sym typeface="Dosis"/>
              </a:rPr>
              <a:t>Single-operator limits comparable in top sector</a:t>
            </a:r>
          </a:p>
          <a:p>
            <a:pPr marL="230188" indent="-230188">
              <a:buFont typeface="Arial" panose="020B0604020202020204" pitchFamily="34" charset="0"/>
              <a:buChar char="•"/>
            </a:pPr>
            <a:r>
              <a:rPr lang="en-US" sz="2000" dirty="0">
                <a:latin typeface="Palatino" pitchFamily="2" charset="77"/>
                <a:ea typeface="Palatino" pitchFamily="2" charset="77"/>
                <a:cs typeface="Dosis"/>
                <a:sym typeface="Dosis"/>
              </a:rPr>
              <a:t>Only </a:t>
            </a:r>
            <a:r>
              <a:rPr lang="en-US" sz="2000" dirty="0" err="1">
                <a:latin typeface="Palatino" pitchFamily="2" charset="77"/>
                <a:ea typeface="Palatino" pitchFamily="2" charset="77"/>
                <a:cs typeface="Dosis"/>
                <a:sym typeface="Dosis"/>
              </a:rPr>
              <a:t>c</a:t>
            </a:r>
            <a:r>
              <a:rPr lang="en-US" sz="2000" baseline="-25000" dirty="0" err="1">
                <a:latin typeface="Palatino" pitchFamily="2" charset="77"/>
                <a:ea typeface="Palatino" pitchFamily="2" charset="77"/>
                <a:cs typeface="Dosis"/>
                <a:sym typeface="Dosis"/>
              </a:rPr>
              <a:t>W</a:t>
            </a:r>
            <a:r>
              <a:rPr lang="en-US" sz="2000" dirty="0">
                <a:latin typeface="Palatino" pitchFamily="2" charset="77"/>
                <a:ea typeface="Palatino" pitchFamily="2" charset="77"/>
                <a:cs typeface="Dosis"/>
                <a:sym typeface="Dosis"/>
              </a:rPr>
              <a:t>/</a:t>
            </a:r>
            <a:r>
              <a:rPr lang="en-US" sz="2000" dirty="0" err="1">
                <a:latin typeface="Palatino" pitchFamily="2" charset="77"/>
                <a:ea typeface="Palatino" pitchFamily="2" charset="77"/>
                <a:cs typeface="Dosis"/>
                <a:sym typeface="Dosis"/>
              </a:rPr>
              <a:t>c</a:t>
            </a:r>
            <a:r>
              <a:rPr lang="en-US" sz="2000" baseline="-25000" dirty="0" err="1">
                <a:latin typeface="Palatino" pitchFamily="2" charset="77"/>
                <a:ea typeface="Palatino" pitchFamily="2" charset="77"/>
                <a:cs typeface="Dosis"/>
                <a:sym typeface="Dosis"/>
              </a:rPr>
              <a:t>W</a:t>
            </a:r>
            <a:r>
              <a:rPr lang="en-US" sz="2000" baseline="-25000" dirty="0">
                <a:latin typeface="Palatino" pitchFamily="2" charset="77"/>
                <a:ea typeface="Palatino" pitchFamily="2" charset="77"/>
                <a:cs typeface="Dosis"/>
                <a:sym typeface="Dosis"/>
              </a:rPr>
              <a:t>~</a:t>
            </a:r>
            <a:r>
              <a:rPr lang="en-US" sz="2000" dirty="0">
                <a:latin typeface="Palatino" pitchFamily="2" charset="77"/>
                <a:ea typeface="Palatino" pitchFamily="2" charset="77"/>
                <a:cs typeface="Dosis"/>
                <a:sym typeface="Dosis"/>
              </a:rPr>
              <a:t> dominantly quadratic</a:t>
            </a:r>
          </a:p>
          <a:p>
            <a:pPr marL="230188" indent="-230188">
              <a:buFont typeface="Arial" panose="020B0604020202020204" pitchFamily="34" charset="0"/>
              <a:buChar char="•"/>
            </a:pPr>
            <a:r>
              <a:rPr lang="en-US" sz="2000" dirty="0">
                <a:latin typeface="Palatino" pitchFamily="2" charset="77"/>
                <a:ea typeface="Palatino" pitchFamily="2" charset="77"/>
                <a:cs typeface="Dosis"/>
                <a:sym typeface="Dosis"/>
              </a:rPr>
              <a:t>VH better constrains </a:t>
            </a:r>
            <a:r>
              <a:rPr lang="en-US" sz="2000" dirty="0"/>
              <a:t>C</a:t>
            </a:r>
            <a:r>
              <a:rPr lang="en-US" sz="2000" baseline="-25000" dirty="0"/>
              <a:t>𝝋q</a:t>
            </a:r>
            <a:r>
              <a:rPr lang="en-US" sz="2000" baseline="30000" dirty="0"/>
              <a:t>(−)(11+22) </a:t>
            </a:r>
            <a:r>
              <a:rPr lang="en-US" sz="2000" dirty="0"/>
              <a:t>[</a:t>
            </a:r>
            <a:r>
              <a:rPr lang="en-US" sz="2000" dirty="0">
                <a:solidFill>
                  <a:srgbClr val="0563C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JHEP 03 (2025) 114</a:t>
            </a:r>
            <a:r>
              <a:rPr lang="en-US" sz="20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endParaRPr lang="en-US" sz="2000" dirty="0"/>
          </a:p>
          <a:p>
            <a:pPr marL="230188" indent="-230188">
              <a:buFont typeface="Arial" panose="020B0604020202020204" pitchFamily="34" charset="0"/>
              <a:buChar char="•"/>
            </a:pPr>
            <a:r>
              <a:rPr lang="en-US" sz="2000" dirty="0">
                <a:latin typeface="Palatino" pitchFamily="2" charset="77"/>
                <a:ea typeface="Palatino" pitchFamily="2" charset="77"/>
                <a:cs typeface="Dosis"/>
                <a:sym typeface="Dosis"/>
              </a:rPr>
              <a:t>This analysis is more inclusive</a:t>
            </a:r>
          </a:p>
          <a:p>
            <a:pPr marL="687388" lvl="1" indent="-230188">
              <a:buFont typeface="Arial" panose="020B0604020202020204" pitchFamily="34" charset="0"/>
              <a:buChar char="•"/>
            </a:pPr>
            <a:r>
              <a:rPr lang="en-US" sz="2000" dirty="0">
                <a:latin typeface="Palatino" pitchFamily="2" charset="77"/>
                <a:ea typeface="Palatino" pitchFamily="2" charset="77"/>
                <a:cs typeface="Dosis"/>
                <a:sym typeface="Dosis"/>
              </a:rPr>
              <a:t>The best EFT analysis has the worst limits</a:t>
            </a:r>
          </a:p>
        </p:txBody>
      </p:sp>
    </p:spTree>
    <p:extLst>
      <p:ext uri="{BB962C8B-B14F-4D97-AF65-F5344CB8AC3E}">
        <p14:creationId xmlns:p14="http://schemas.microsoft.com/office/powerpoint/2010/main" val="1887706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5BA85-95B1-C954-8DAA-FD8FC1E87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49EF97-19CC-1205-EAFF-71FE8B2425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Combining </a:t>
            </a:r>
            <a:r>
              <a:rPr lang="en-US" dirty="0" err="1"/>
              <a:t>ttZ</a:t>
            </a:r>
            <a:r>
              <a:rPr lang="en-US" dirty="0"/>
              <a:t>, WZ, and ZZ regions we took one more step towards more global </a:t>
            </a:r>
            <a:r>
              <a:rPr lang="en-US"/>
              <a:t>EFT interpretations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3F173F-0BC6-1E82-FC00-EFFB5B116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F553B-6072-437D-A269-B48B9114F06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958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812B4C-E6FB-F2B0-3EAE-57B5F7652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8" y="3273288"/>
            <a:ext cx="7714418" cy="2870282"/>
          </a:xfrm>
        </p:spPr>
        <p:txBody>
          <a:bodyPr/>
          <a:lstStyle/>
          <a:p>
            <a:r>
              <a:rPr lang="en-US" sz="2400" dirty="0"/>
              <a:t>Aim: Constrain flavor diagonal 1</a:t>
            </a:r>
            <a:r>
              <a:rPr lang="en-US" sz="2400" baseline="30000" dirty="0"/>
              <a:t>st</a:t>
            </a:r>
            <a:r>
              <a:rPr lang="en-US" sz="2400" dirty="0"/>
              <a:t> + 2</a:t>
            </a:r>
            <a:r>
              <a:rPr lang="en-US" sz="2400" baseline="30000" dirty="0"/>
              <a:t>nd</a:t>
            </a:r>
            <a:r>
              <a:rPr lang="en-US" sz="2400" dirty="0"/>
              <a:t>  vs. 3</a:t>
            </a:r>
            <a:r>
              <a:rPr lang="en-US" sz="2400" baseline="30000" dirty="0"/>
              <a:t>rd</a:t>
            </a:r>
            <a:r>
              <a:rPr lang="en-US" sz="2400" dirty="0"/>
              <a:t> gen. coupling @ mass-dimension 6</a:t>
            </a:r>
          </a:p>
          <a:p>
            <a:r>
              <a:rPr lang="en-US" sz="2400" dirty="0"/>
              <a:t>Select: 3𝓁 &amp; 4𝓁 final states, various jet &amp; b-tag </a:t>
            </a:r>
            <a:r>
              <a:rPr lang="en-US" sz="2400" dirty="0" err="1"/>
              <a:t>mult</a:t>
            </a:r>
            <a:r>
              <a:rPr lang="en-US" sz="2400" dirty="0"/>
              <a:t>.</a:t>
            </a:r>
          </a:p>
          <a:p>
            <a:r>
              <a:rPr lang="en-US" sz="2400" dirty="0"/>
              <a:t>Ops: Vector coupling operators (L/R) and C</a:t>
            </a:r>
            <a:r>
              <a:rPr lang="en-US" sz="2400" baseline="-25000" dirty="0"/>
              <a:t>W</a:t>
            </a:r>
            <a:r>
              <a:rPr lang="en-US" sz="2400" dirty="0"/>
              <a:t>, C</a:t>
            </a:r>
            <a:r>
              <a:rPr lang="en-US" sz="2400" baseline="-25000" dirty="0"/>
              <a:t>W~</a:t>
            </a:r>
            <a:br>
              <a:rPr lang="en-US" sz="2400" dirty="0"/>
            </a:br>
            <a:endParaRPr lang="en-US" sz="1800" dirty="0"/>
          </a:p>
          <a:p>
            <a:pPr marL="0" indent="0">
              <a:buNone/>
            </a:pPr>
            <a:r>
              <a:rPr lang="en-US" sz="2400" dirty="0"/>
              <a:t>   C</a:t>
            </a:r>
            <a:r>
              <a:rPr lang="en-US" sz="2400" baseline="-25000" dirty="0"/>
              <a:t>𝝋q</a:t>
            </a:r>
            <a:r>
              <a:rPr lang="en-US" sz="2400" baseline="30000" dirty="0"/>
              <a:t>(−)(11+22)</a:t>
            </a:r>
            <a:r>
              <a:rPr lang="en-US" sz="2400" dirty="0"/>
              <a:t>, C</a:t>
            </a:r>
            <a:r>
              <a:rPr lang="en-US" sz="2400" baseline="-25000" dirty="0"/>
              <a:t>𝝋q</a:t>
            </a:r>
            <a:r>
              <a:rPr lang="en-US" sz="2400" baseline="30000" dirty="0"/>
              <a:t>(−)(33)</a:t>
            </a:r>
            <a:r>
              <a:rPr lang="en-US" sz="2400" dirty="0"/>
              <a:t>, C</a:t>
            </a:r>
            <a:r>
              <a:rPr lang="en-US" sz="2400" baseline="-25000" dirty="0"/>
              <a:t>𝝋q</a:t>
            </a:r>
            <a:r>
              <a:rPr lang="en-US" sz="2400" baseline="30000" dirty="0"/>
              <a:t>(3)(11+22)</a:t>
            </a:r>
            <a:r>
              <a:rPr lang="en-US" sz="2400" dirty="0"/>
              <a:t>, C</a:t>
            </a:r>
            <a:r>
              <a:rPr lang="en-US" sz="2400" baseline="-25000" dirty="0"/>
              <a:t>𝝋q</a:t>
            </a:r>
            <a:r>
              <a:rPr lang="en-US" sz="2400" baseline="30000" dirty="0"/>
              <a:t>(3)(33)</a:t>
            </a:r>
            <a:r>
              <a:rPr lang="en-US" sz="2400" dirty="0"/>
              <a:t>, </a:t>
            </a:r>
            <a:br>
              <a:rPr lang="en-US" sz="2400" dirty="0"/>
            </a:br>
            <a:r>
              <a:rPr lang="en-US" sz="2400" dirty="0"/>
              <a:t>   C</a:t>
            </a:r>
            <a:r>
              <a:rPr lang="en-US" sz="2400" baseline="-25000" dirty="0"/>
              <a:t>𝝋u</a:t>
            </a:r>
            <a:r>
              <a:rPr lang="en-US" sz="2400" baseline="30000" dirty="0"/>
              <a:t>(11+22)</a:t>
            </a:r>
            <a:r>
              <a:rPr lang="en-US" sz="2400" dirty="0"/>
              <a:t> C</a:t>
            </a:r>
            <a:r>
              <a:rPr lang="en-US" sz="2400" baseline="-25000" dirty="0"/>
              <a:t>𝝋u</a:t>
            </a:r>
            <a:r>
              <a:rPr lang="en-US" sz="2400" baseline="30000" dirty="0"/>
              <a:t>(33)</a:t>
            </a:r>
            <a:r>
              <a:rPr lang="en-US" sz="2400" dirty="0"/>
              <a:t>, C</a:t>
            </a:r>
            <a:r>
              <a:rPr lang="en-US" sz="2400" baseline="-25000" dirty="0"/>
              <a:t>𝝋d</a:t>
            </a:r>
            <a:r>
              <a:rPr lang="en-US" sz="2400" baseline="30000" dirty="0"/>
              <a:t>(11+22)</a:t>
            </a:r>
            <a:r>
              <a:rPr lang="en-US" sz="2400" dirty="0"/>
              <a:t>, C</a:t>
            </a:r>
            <a:r>
              <a:rPr lang="en-US" sz="2400" baseline="-25000" dirty="0"/>
              <a:t>𝝋d</a:t>
            </a:r>
            <a:r>
              <a:rPr lang="en-US" sz="2400" baseline="30000" dirty="0"/>
              <a:t>(33)</a:t>
            </a:r>
            <a:r>
              <a:rPr lang="en-US" sz="2400" dirty="0"/>
              <a:t>, C</a:t>
            </a:r>
            <a:r>
              <a:rPr lang="en-US" sz="2400" baseline="-25000" dirty="0"/>
              <a:t>W</a:t>
            </a:r>
            <a:r>
              <a:rPr lang="en-US" sz="2400" dirty="0"/>
              <a:t>, C</a:t>
            </a:r>
            <a:r>
              <a:rPr lang="en-US" sz="2400" baseline="-25000" dirty="0"/>
              <a:t>W~</a:t>
            </a:r>
          </a:p>
          <a:p>
            <a:pPr marL="0" indent="0">
              <a:buNone/>
            </a:pPr>
            <a:endParaRPr lang="en-US" sz="1100" baseline="-25000" dirty="0"/>
          </a:p>
          <a:p>
            <a:pPr marL="0" indent="0">
              <a:buNone/>
            </a:pPr>
            <a:r>
              <a:rPr lang="en-US" sz="2400" dirty="0"/>
              <a:t>Not included: FCNC (flavor off-diagonal)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03F8A22-FFC4-0A31-C8C5-6453E624D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Disentangling flavor structure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AB30AC-0843-2961-696D-53BC7C183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90158" y="6492875"/>
            <a:ext cx="3417888" cy="365125"/>
          </a:xfrm>
        </p:spPr>
        <p:txBody>
          <a:bodyPr/>
          <a:lstStyle/>
          <a:p>
            <a:pPr>
              <a:defRPr/>
            </a:pPr>
            <a:fld id="{D7B7B772-4DFC-4A83-B9F6-36D4FA637F3B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BEA4A23-3D16-1EFE-29F6-144821420B66}"/>
              </a:ext>
            </a:extLst>
          </p:cNvPr>
          <p:cNvGrpSpPr/>
          <p:nvPr/>
        </p:nvGrpSpPr>
        <p:grpSpPr>
          <a:xfrm>
            <a:off x="8049167" y="3201122"/>
            <a:ext cx="3901234" cy="3366397"/>
            <a:chOff x="3638550" y="1822450"/>
            <a:chExt cx="4914900" cy="429154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2539CC8-9019-77BC-7294-29B6FBA6E0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38550" y="1822450"/>
              <a:ext cx="4914900" cy="32131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8246869-A505-B2F6-199D-84A6FA6FE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03566" y="4983692"/>
              <a:ext cx="3187699" cy="1130299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1BD1F2A-DB96-FD07-6EBF-6DFBAFE450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49088" y="3632201"/>
              <a:ext cx="704362" cy="508000"/>
            </a:xfrm>
            <a:prstGeom prst="rect">
              <a:avLst/>
            </a:prstGeom>
          </p:spPr>
        </p:pic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2D1BB0A9-AF2C-AED7-C1CF-18DAD5CA90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888" y="1274444"/>
            <a:ext cx="10450889" cy="167980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E39C790-9E97-D91C-482C-6C390ABAA0D0}"/>
              </a:ext>
            </a:extLst>
          </p:cNvPr>
          <p:cNvSpPr/>
          <p:nvPr/>
        </p:nvSpPr>
        <p:spPr>
          <a:xfrm>
            <a:off x="623888" y="5071358"/>
            <a:ext cx="6999836" cy="1072985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2DC4726-4AD5-54F1-F661-F9E50040067C}"/>
              </a:ext>
            </a:extLst>
          </p:cNvPr>
          <p:cNvSpPr/>
          <p:nvPr/>
        </p:nvSpPr>
        <p:spPr>
          <a:xfrm>
            <a:off x="8066424" y="3201122"/>
            <a:ext cx="3772212" cy="336639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B220B9-8CF8-8091-F2D0-C3C945B9106F}"/>
              </a:ext>
            </a:extLst>
          </p:cNvPr>
          <p:cNvSpPr txBox="1"/>
          <p:nvPr/>
        </p:nvSpPr>
        <p:spPr>
          <a:xfrm>
            <a:off x="2942492" y="1438567"/>
            <a:ext cx="76976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Palatino" pitchFamily="2" charset="77"/>
                <a:ea typeface="Palatino" pitchFamily="2" charset="77"/>
                <a:cs typeface="Dosis"/>
                <a:sym typeface="Dosis"/>
              </a:rPr>
              <a:t>“ISR”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E719FF-D68B-C1E7-6968-B6043564AFF0}"/>
              </a:ext>
            </a:extLst>
          </p:cNvPr>
          <p:cNvSpPr txBox="1"/>
          <p:nvPr/>
        </p:nvSpPr>
        <p:spPr>
          <a:xfrm>
            <a:off x="7408984" y="1943332"/>
            <a:ext cx="819455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Palatino" pitchFamily="2" charset="77"/>
                <a:ea typeface="Palatino" pitchFamily="2" charset="77"/>
                <a:cs typeface="Dosis"/>
                <a:sym typeface="Dosis"/>
              </a:rPr>
              <a:t>“FSR”</a:t>
            </a:r>
          </a:p>
        </p:txBody>
      </p:sp>
    </p:spTree>
    <p:extLst>
      <p:ext uri="{BB962C8B-B14F-4D97-AF65-F5344CB8AC3E}">
        <p14:creationId xmlns:p14="http://schemas.microsoft.com/office/powerpoint/2010/main" val="3191532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7D09B7-FF49-E968-7D6B-6DFE26184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D32EA-29A9-15ED-EC79-0E95B28D9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(Z) in three signal regions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583ABA-7CEF-7BEF-8768-A1D4FCE16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F553B-6072-437D-A269-B48B9114F06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2EFA2C-60D1-6967-614C-F421F9BA18B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469" y="1208654"/>
            <a:ext cx="3558767" cy="32756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B0AB5E-46F2-A393-2A66-5C0B4945CDD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2465" y="1154501"/>
            <a:ext cx="3473611" cy="33298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35E588-DB71-002A-E82A-8B086F9DDD4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48126" y="1192290"/>
            <a:ext cx="3581405" cy="32542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1EBC32-A90C-4682-DA93-D6DBE80669B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6594"/>
          <a:stretch>
            <a:fillRect/>
          </a:stretch>
        </p:blipFill>
        <p:spPr>
          <a:xfrm>
            <a:off x="927510" y="4476843"/>
            <a:ext cx="10695088" cy="58385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8B35508-EC1B-5DB4-F6B4-F1B65A1825E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3548"/>
          <a:stretch>
            <a:fillRect/>
          </a:stretch>
        </p:blipFill>
        <p:spPr>
          <a:xfrm>
            <a:off x="927510" y="5101274"/>
            <a:ext cx="10695088" cy="14081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CF0ACD-56B0-CBD2-8325-F09915B006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7413" y="4985442"/>
            <a:ext cx="482600" cy="1524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2AAFD98-1302-5584-4A37-63D2BC9D6F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5134" y="4985442"/>
            <a:ext cx="482600" cy="1524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230E549-CBDA-9FCF-1277-FE957CDBC3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32855" y="5060701"/>
            <a:ext cx="482600" cy="1524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35CEDA7-8FD1-8723-BAEE-2CD6FB30EDBF}"/>
              </a:ext>
            </a:extLst>
          </p:cNvPr>
          <p:cNvSpPr txBox="1"/>
          <p:nvPr/>
        </p:nvSpPr>
        <p:spPr>
          <a:xfrm>
            <a:off x="1187691" y="4388523"/>
            <a:ext cx="1536961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 err="1">
                <a:latin typeface="Palatino" pitchFamily="2" charset="77"/>
                <a:ea typeface="Palatino" pitchFamily="2" charset="77"/>
                <a:cs typeface="Dosis"/>
                <a:sym typeface="Dosis"/>
              </a:rPr>
              <a:t>ttZ</a:t>
            </a:r>
            <a:r>
              <a:rPr lang="en-US" sz="2000" b="1" dirty="0">
                <a:latin typeface="Palatino" pitchFamily="2" charset="77"/>
                <a:ea typeface="Palatino" pitchFamily="2" charset="77"/>
                <a:cs typeface="Dosis"/>
                <a:sym typeface="Dosis"/>
              </a:rPr>
              <a:t> region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C08D04-D8B9-91E3-6DB7-10ACC69DB1E4}"/>
              </a:ext>
            </a:extLst>
          </p:cNvPr>
          <p:cNvSpPr txBox="1"/>
          <p:nvPr/>
        </p:nvSpPr>
        <p:spPr>
          <a:xfrm>
            <a:off x="4833015" y="4385022"/>
            <a:ext cx="1536961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Palatino" pitchFamily="2" charset="77"/>
                <a:ea typeface="Palatino" pitchFamily="2" charset="77"/>
                <a:cs typeface="Dosis"/>
                <a:sym typeface="Dosis"/>
              </a:rPr>
              <a:t>WZ region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04EE1E-858B-587D-0E33-A42BA43CBF9E}"/>
              </a:ext>
            </a:extLst>
          </p:cNvPr>
          <p:cNvSpPr txBox="1"/>
          <p:nvPr/>
        </p:nvSpPr>
        <p:spPr>
          <a:xfrm>
            <a:off x="8815455" y="5505335"/>
            <a:ext cx="1536961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Palatino" pitchFamily="2" charset="77"/>
                <a:ea typeface="Palatino" pitchFamily="2" charset="77"/>
                <a:cs typeface="Dosis"/>
                <a:sym typeface="Dosis"/>
              </a:rPr>
              <a:t>targets ZZ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DAF4EF-269D-EE5B-FFD0-13FCF21D1144}"/>
              </a:ext>
            </a:extLst>
          </p:cNvPr>
          <p:cNvSpPr txBox="1"/>
          <p:nvPr/>
        </p:nvSpPr>
        <p:spPr>
          <a:xfrm>
            <a:off x="8526232" y="4420191"/>
            <a:ext cx="1536961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l"/>
            <a:r>
              <a:rPr lang="en-US" sz="2000" b="1" dirty="0">
                <a:latin typeface="Palatino" pitchFamily="2" charset="77"/>
                <a:ea typeface="Palatino" pitchFamily="2" charset="77"/>
                <a:cs typeface="Dosis"/>
                <a:sym typeface="Dosis"/>
              </a:rPr>
              <a:t>ZZ region</a:t>
            </a:r>
          </a:p>
        </p:txBody>
      </p:sp>
    </p:spTree>
    <p:extLst>
      <p:ext uri="{BB962C8B-B14F-4D97-AF65-F5344CB8AC3E}">
        <p14:creationId xmlns:p14="http://schemas.microsoft.com/office/powerpoint/2010/main" val="3459472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91849-7438-900F-97B5-F78A5C64C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 predictions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A8A4F9-CDDB-39CB-68EF-6F153DB31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888" y="4760453"/>
            <a:ext cx="11404600" cy="1383116"/>
          </a:xfrm>
        </p:spPr>
        <p:txBody>
          <a:bodyPr/>
          <a:lstStyle/>
          <a:p>
            <a:r>
              <a:rPr lang="en-US" sz="2000" dirty="0"/>
              <a:t> Quadratic parametrization of signal yields with [</a:t>
            </a:r>
            <a:r>
              <a:rPr lang="en-US" sz="2000" dirty="0">
                <a:hlinkClick r:id="rId3"/>
              </a:rPr>
              <a:t>SMEFTsim</a:t>
            </a:r>
            <a:r>
              <a:rPr lang="en-US" sz="2000" dirty="0"/>
              <a:t>] (NLO k-factor &amp; EWK corr. for VV)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2000" dirty="0"/>
              <a:t>Based on helicity-aware reweighting method [</a:t>
            </a:r>
            <a:r>
              <a:rPr lang="en-US" sz="2000" dirty="0">
                <a:hlinkClick r:id="rId4"/>
              </a:rPr>
              <a:t>LHC EFT prediction note</a:t>
            </a:r>
            <a:r>
              <a:rPr lang="en-US" sz="2000" dirty="0"/>
              <a:t>]</a:t>
            </a:r>
            <a:endParaRPr lang="en-US" sz="1600" dirty="0"/>
          </a:p>
          <a:p>
            <a:r>
              <a:rPr lang="en-US" sz="2000" dirty="0"/>
              <a:t>Various shape differences: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ttZ</a:t>
            </a:r>
            <a:r>
              <a:rPr lang="en-US" sz="2000" dirty="0">
                <a:solidFill>
                  <a:srgbClr val="FF0000"/>
                </a:solidFill>
              </a:rPr>
              <a:t>: C</a:t>
            </a:r>
            <a:r>
              <a:rPr lang="en-US" sz="2000" baseline="-25000" dirty="0">
                <a:solidFill>
                  <a:srgbClr val="FF0000"/>
                </a:solidFill>
              </a:rPr>
              <a:t>𝝋q</a:t>
            </a:r>
            <a:r>
              <a:rPr lang="en-US" sz="2000" baseline="30000" dirty="0">
                <a:solidFill>
                  <a:srgbClr val="FF0000"/>
                </a:solidFill>
              </a:rPr>
              <a:t>(-)(11+22)</a:t>
            </a:r>
            <a:r>
              <a:rPr lang="en-US" sz="2000" dirty="0">
                <a:solidFill>
                  <a:srgbClr val="FF0000"/>
                </a:solidFill>
              </a:rPr>
              <a:t>, C</a:t>
            </a:r>
            <a:r>
              <a:rPr lang="en-US" sz="2000" baseline="-25000" dirty="0">
                <a:solidFill>
                  <a:srgbClr val="FF0000"/>
                </a:solidFill>
              </a:rPr>
              <a:t>𝝋q</a:t>
            </a:r>
            <a:r>
              <a:rPr lang="en-US" sz="2000" baseline="30000" dirty="0">
                <a:solidFill>
                  <a:srgbClr val="FF0000"/>
                </a:solidFill>
              </a:rPr>
              <a:t>(-)(33)</a:t>
            </a:r>
            <a:r>
              <a:rPr lang="en-US" sz="2000" dirty="0"/>
              <a:t>, </a:t>
            </a:r>
            <a:r>
              <a:rPr lang="en-US" sz="2000" dirty="0">
                <a:solidFill>
                  <a:srgbClr val="6AA84F"/>
                </a:solidFill>
              </a:rPr>
              <a:t>WZ: C</a:t>
            </a:r>
            <a:r>
              <a:rPr lang="en-US" sz="2000" baseline="-25000" dirty="0">
                <a:solidFill>
                  <a:srgbClr val="6AA84F"/>
                </a:solidFill>
              </a:rPr>
              <a:t>𝝋q</a:t>
            </a:r>
            <a:r>
              <a:rPr lang="en-US" sz="2000" baseline="30000" dirty="0">
                <a:solidFill>
                  <a:srgbClr val="6AA84F"/>
                </a:solidFill>
              </a:rPr>
              <a:t>(3)(11+22)</a:t>
            </a:r>
            <a:r>
              <a:rPr lang="en-US" sz="2000" dirty="0">
                <a:solidFill>
                  <a:srgbClr val="6AA84F"/>
                </a:solidFill>
              </a:rPr>
              <a:t>, C</a:t>
            </a:r>
            <a:r>
              <a:rPr lang="en-US" sz="2000" baseline="-25000" dirty="0">
                <a:solidFill>
                  <a:srgbClr val="6AA84F"/>
                </a:solidFill>
              </a:rPr>
              <a:t>W</a:t>
            </a:r>
            <a:r>
              <a:rPr lang="en-US" sz="2000" dirty="0">
                <a:solidFill>
                  <a:srgbClr val="6AA84F"/>
                </a:solidFill>
              </a:rPr>
              <a:t>, C</a:t>
            </a:r>
            <a:r>
              <a:rPr lang="en-US" sz="2000" baseline="-25000" dirty="0">
                <a:solidFill>
                  <a:srgbClr val="6AA84F"/>
                </a:solidFill>
              </a:rPr>
              <a:t>W~</a:t>
            </a:r>
            <a:r>
              <a:rPr lang="en-US" sz="2000" baseline="-25000" dirty="0">
                <a:solidFill>
                  <a:srgbClr val="0070C0"/>
                </a:solidFill>
              </a:rPr>
              <a:t>,  </a:t>
            </a:r>
            <a:r>
              <a:rPr lang="en-US" sz="2000" dirty="0">
                <a:solidFill>
                  <a:srgbClr val="FF0000"/>
                </a:solidFill>
              </a:rPr>
              <a:t>ZZ: C</a:t>
            </a:r>
            <a:r>
              <a:rPr lang="en-US" sz="2000" baseline="-25000" dirty="0">
                <a:solidFill>
                  <a:srgbClr val="FF0000"/>
                </a:solidFill>
              </a:rPr>
              <a:t>𝝋q</a:t>
            </a:r>
            <a:r>
              <a:rPr lang="en-US" sz="2000" baseline="30000" dirty="0">
                <a:solidFill>
                  <a:srgbClr val="FF0000"/>
                </a:solidFill>
              </a:rPr>
              <a:t>(-)(11+22)</a:t>
            </a:r>
            <a:endParaRPr lang="en-US" sz="2000" baseline="-25000" dirty="0">
              <a:solidFill>
                <a:srgbClr val="FF0000"/>
              </a:solidFill>
            </a:endParaRPr>
          </a:p>
          <a:p>
            <a:endParaRPr lang="en-US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E84726-05D8-00FD-E5BB-73F62EDA8C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F553B-6072-437D-A269-B48B9114F06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093D7C-1BFE-C6D8-6B9C-836E342475F0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7024" y="5040033"/>
            <a:ext cx="7473576" cy="7200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2679ED2-5641-75B5-DBA0-06C60244D208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02465" y="1154501"/>
            <a:ext cx="3473611" cy="33298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33ABC4-F915-B3EE-012C-7B86C5D4B7E4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48126" y="1192290"/>
            <a:ext cx="3581405" cy="325425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5F8B616-6536-3FE9-DFA2-17E3A6CD3B3E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2469" y="1208654"/>
            <a:ext cx="3558767" cy="327568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53AD77A-1D18-9A8D-9B5C-268C7057F50A}"/>
              </a:ext>
            </a:extLst>
          </p:cNvPr>
          <p:cNvCxnSpPr/>
          <p:nvPr/>
        </p:nvCxnSpPr>
        <p:spPr>
          <a:xfrm>
            <a:off x="2471190" y="2853344"/>
            <a:ext cx="0" cy="633046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FC31EFF-E91A-8055-FA3A-819FD2405DEC}"/>
              </a:ext>
            </a:extLst>
          </p:cNvPr>
          <p:cNvCxnSpPr>
            <a:cxnSpLocks/>
          </p:cNvCxnSpPr>
          <p:nvPr/>
        </p:nvCxnSpPr>
        <p:spPr>
          <a:xfrm>
            <a:off x="6593545" y="2853344"/>
            <a:ext cx="0" cy="912483"/>
          </a:xfrm>
          <a:prstGeom prst="straightConnector1">
            <a:avLst/>
          </a:prstGeom>
          <a:ln w="25400">
            <a:solidFill>
              <a:srgbClr val="6AA84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7E69A76-A286-45F1-AE9A-2E8DD0CBCB1D}"/>
              </a:ext>
            </a:extLst>
          </p:cNvPr>
          <p:cNvCxnSpPr/>
          <p:nvPr/>
        </p:nvCxnSpPr>
        <p:spPr>
          <a:xfrm flipV="1">
            <a:off x="8927869" y="2853344"/>
            <a:ext cx="0" cy="415636"/>
          </a:xfrm>
          <a:prstGeom prst="straightConnector1">
            <a:avLst/>
          </a:prstGeom>
          <a:ln w="254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A2A6F2A-6A02-B80F-B41C-7D7016912716}"/>
              </a:ext>
            </a:extLst>
          </p:cNvPr>
          <p:cNvSpPr txBox="1"/>
          <p:nvPr/>
        </p:nvSpPr>
        <p:spPr>
          <a:xfrm>
            <a:off x="2471190" y="2978118"/>
            <a:ext cx="1212191" cy="43088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  <a:cs typeface="Dosis"/>
                <a:sym typeface="Dosis"/>
              </a:rPr>
              <a:t>“</a:t>
            </a:r>
            <a:r>
              <a:rPr lang="en-US" sz="1100" dirty="0" err="1">
                <a:solidFill>
                  <a:srgbClr val="FF0000"/>
                </a:solidFill>
                <a:latin typeface="Palatino" pitchFamily="2" charset="77"/>
                <a:ea typeface="Palatino" pitchFamily="2" charset="77"/>
                <a:cs typeface="Dosis"/>
                <a:sym typeface="Dosis"/>
              </a:rPr>
              <a:t>ISR”~higher</a:t>
            </a:r>
            <a:r>
              <a:rPr lang="en-US" sz="1100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  <a:cs typeface="Dosis"/>
                <a:sym typeface="Dosis"/>
              </a:rPr>
              <a:t> </a:t>
            </a:r>
            <a:r>
              <a:rPr lang="en-US" sz="1100" dirty="0" err="1">
                <a:solidFill>
                  <a:srgbClr val="FF0000"/>
                </a:solidFill>
                <a:latin typeface="Palatino" pitchFamily="2" charset="77"/>
                <a:ea typeface="Palatino" pitchFamily="2" charset="77"/>
                <a:cs typeface="Dosis"/>
                <a:sym typeface="Dosis"/>
              </a:rPr>
              <a:t>p</a:t>
            </a:r>
            <a:r>
              <a:rPr lang="en-US" sz="1100" baseline="-25000" dirty="0" err="1">
                <a:solidFill>
                  <a:srgbClr val="FF0000"/>
                </a:solidFill>
                <a:latin typeface="Palatino" pitchFamily="2" charset="77"/>
                <a:ea typeface="Palatino" pitchFamily="2" charset="77"/>
                <a:cs typeface="Dosis"/>
                <a:sym typeface="Dosis"/>
              </a:rPr>
              <a:t>T</a:t>
            </a:r>
            <a:br>
              <a:rPr lang="en-US" sz="1100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  <a:cs typeface="Dosis"/>
                <a:sym typeface="Dosis"/>
              </a:rPr>
            </a:br>
            <a:r>
              <a:rPr lang="en-US" sz="1100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  <a:cs typeface="Dosis"/>
                <a:sym typeface="Dosis"/>
              </a:rPr>
              <a:t>“</a:t>
            </a:r>
            <a:r>
              <a:rPr lang="en-US" sz="1100" dirty="0" err="1">
                <a:solidFill>
                  <a:srgbClr val="FF0000"/>
                </a:solidFill>
                <a:latin typeface="Palatino" pitchFamily="2" charset="77"/>
                <a:ea typeface="Palatino" pitchFamily="2" charset="77"/>
                <a:cs typeface="Dosis"/>
                <a:sym typeface="Dosis"/>
              </a:rPr>
              <a:t>FSR”~lower</a:t>
            </a:r>
            <a:r>
              <a:rPr lang="en-US" sz="1100" dirty="0">
                <a:solidFill>
                  <a:srgbClr val="FF0000"/>
                </a:solidFill>
                <a:latin typeface="Palatino" pitchFamily="2" charset="77"/>
                <a:ea typeface="Palatino" pitchFamily="2" charset="77"/>
                <a:cs typeface="Dosis"/>
                <a:sym typeface="Dosis"/>
              </a:rPr>
              <a:t> </a:t>
            </a:r>
            <a:r>
              <a:rPr lang="en-US" sz="1100" dirty="0" err="1">
                <a:solidFill>
                  <a:srgbClr val="FF0000"/>
                </a:solidFill>
                <a:latin typeface="Palatino" pitchFamily="2" charset="77"/>
                <a:ea typeface="Palatino" pitchFamily="2" charset="77"/>
                <a:cs typeface="Dosis"/>
                <a:sym typeface="Dosis"/>
              </a:rPr>
              <a:t>p</a:t>
            </a:r>
            <a:r>
              <a:rPr lang="en-US" sz="1100" baseline="-25000" dirty="0" err="1">
                <a:solidFill>
                  <a:srgbClr val="FF0000"/>
                </a:solidFill>
                <a:latin typeface="Palatino" pitchFamily="2" charset="77"/>
                <a:ea typeface="Palatino" pitchFamily="2" charset="77"/>
                <a:cs typeface="Dosis"/>
                <a:sym typeface="Dosis"/>
              </a:rPr>
              <a:t>T</a:t>
            </a:r>
            <a:endParaRPr lang="en-US" sz="1100" baseline="-25000" dirty="0">
              <a:solidFill>
                <a:srgbClr val="FF0000"/>
              </a:solidFill>
              <a:latin typeface="Palatino" pitchFamily="2" charset="77"/>
              <a:ea typeface="Palatino" pitchFamily="2" charset="77"/>
              <a:cs typeface="Dosis"/>
              <a:sym typeface="Dosi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020F42F-C005-4E07-FA8E-D04A3289944B}"/>
              </a:ext>
            </a:extLst>
          </p:cNvPr>
          <p:cNvSpPr txBox="1"/>
          <p:nvPr/>
        </p:nvSpPr>
        <p:spPr>
          <a:xfrm>
            <a:off x="6593545" y="2819418"/>
            <a:ext cx="678391" cy="24622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000" dirty="0">
                <a:solidFill>
                  <a:srgbClr val="6AA84F"/>
                </a:solidFill>
                <a:latin typeface="Palatino" pitchFamily="2" charset="77"/>
                <a:ea typeface="Palatino" pitchFamily="2" charset="77"/>
                <a:cs typeface="Dosis"/>
                <a:sym typeface="Dosis"/>
              </a:rPr>
              <a:t>sensitive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C0D495-D356-4084-3CD1-146052B3E30E}"/>
              </a:ext>
            </a:extLst>
          </p:cNvPr>
          <p:cNvSpPr txBox="1"/>
          <p:nvPr/>
        </p:nvSpPr>
        <p:spPr>
          <a:xfrm>
            <a:off x="8902957" y="2973605"/>
            <a:ext cx="463588" cy="25391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n-US" sz="1050" dirty="0">
                <a:solidFill>
                  <a:srgbClr val="FFC000"/>
                </a:solidFill>
                <a:latin typeface="Palatino" pitchFamily="2" charset="77"/>
                <a:ea typeface="Palatino" pitchFamily="2" charset="77"/>
                <a:cs typeface="Dosis"/>
                <a:sym typeface="Dosis"/>
              </a:rPr>
              <a:t>pure</a:t>
            </a:r>
          </a:p>
        </p:txBody>
      </p:sp>
    </p:spTree>
    <p:extLst>
      <p:ext uri="{BB962C8B-B14F-4D97-AF65-F5344CB8AC3E}">
        <p14:creationId xmlns:p14="http://schemas.microsoft.com/office/powerpoint/2010/main" val="2281973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2F656-6D8F-0667-B7BF-30C0A7C1C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estimation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C9C76-26E1-48C8-E78C-E543192DC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6689" y="1269740"/>
            <a:ext cx="5819311" cy="1550570"/>
          </a:xfrm>
        </p:spPr>
        <p:txBody>
          <a:bodyPr/>
          <a:lstStyle/>
          <a:p>
            <a:r>
              <a:rPr lang="en-US" sz="2400" dirty="0"/>
              <a:t>MVA lepton ID from 4t observation </a:t>
            </a:r>
            <a:br>
              <a:rPr lang="en-US" sz="2400" dirty="0"/>
            </a:br>
            <a:r>
              <a:rPr lang="en-US" sz="1800" dirty="0"/>
              <a:t>[</a:t>
            </a:r>
            <a:r>
              <a:rPr lang="en-US" sz="1800" u="sng" dirty="0">
                <a:hlinkClick r:id="rId3"/>
              </a:rPr>
              <a:t>Phys. Lett. B 847 (2023) 138290</a:t>
            </a:r>
            <a:r>
              <a:rPr lang="en-US" sz="1800" u="sng" dirty="0"/>
              <a:t>]</a:t>
            </a:r>
            <a:endParaRPr lang="en-US" sz="2400" dirty="0"/>
          </a:p>
          <a:p>
            <a:r>
              <a:rPr lang="en-US" sz="2400" dirty="0" err="1"/>
              <a:t>Nonprompt</a:t>
            </a:r>
            <a:r>
              <a:rPr lang="en-US" sz="2400" dirty="0"/>
              <a:t> &amp; fakes well simulated,</a:t>
            </a:r>
            <a:br>
              <a:rPr lang="en-US" sz="2400" dirty="0"/>
            </a:br>
            <a:r>
              <a:rPr lang="en-US" sz="2400" dirty="0"/>
              <a:t>but with substantial uncertainties</a:t>
            </a:r>
          </a:p>
          <a:p>
            <a:pPr lvl="1"/>
            <a:r>
              <a:rPr lang="en-US" sz="2000" dirty="0"/>
              <a:t>From DY or ttbar with extra 𝓁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490BC9-6DCA-CA7D-68AE-D7C0EA5AB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F553B-6072-437D-A269-B48B9114F06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149E4A-6503-4AF2-20FF-80C4ADFF5F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7927" y="1151085"/>
            <a:ext cx="6220561" cy="28932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B462B8-5657-3BFF-2710-00B7C062F2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26" y="3034534"/>
            <a:ext cx="5951964" cy="3738629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87AA112-D022-73E0-F4F3-22FE049B843E}"/>
              </a:ext>
            </a:extLst>
          </p:cNvPr>
          <p:cNvSpPr txBox="1">
            <a:spLocks/>
          </p:cNvSpPr>
          <p:nvPr/>
        </p:nvSpPr>
        <p:spPr>
          <a:xfrm>
            <a:off x="6096001" y="4260273"/>
            <a:ext cx="5510211" cy="2096077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24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2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Tight-to-loose method with detailed</a:t>
            </a:r>
            <a:br>
              <a:rPr lang="en-US" sz="2400" dirty="0"/>
            </a:br>
            <a:r>
              <a:rPr lang="en-US" sz="2400" dirty="0"/>
              <a:t>15-param uncertainty model</a:t>
            </a:r>
          </a:p>
          <a:p>
            <a:pPr lvl="1"/>
            <a:r>
              <a:rPr lang="en-US" sz="2000" dirty="0"/>
              <a:t>CRs with one loose 𝓁 failing tight ID</a:t>
            </a:r>
          </a:p>
          <a:p>
            <a:pPr lvl="1"/>
            <a:r>
              <a:rPr lang="en-US" sz="2000" dirty="0"/>
              <a:t>constrained SF; applied in SRs</a:t>
            </a:r>
          </a:p>
        </p:txBody>
      </p:sp>
    </p:spTree>
    <p:extLst>
      <p:ext uri="{BB962C8B-B14F-4D97-AF65-F5344CB8AC3E}">
        <p14:creationId xmlns:p14="http://schemas.microsoft.com/office/powerpoint/2010/main" val="2822550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45391F-667E-4A38-7692-64311F9B55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2B8B-22B6-BA31-BC69-8536F29D0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Uncertainties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3A7AF-A4A1-F7F1-4C52-31BE2DF839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For most operators, limits are dominantly affected by rate effects </a:t>
            </a:r>
          </a:p>
          <a:p>
            <a:pPr lvl="1"/>
            <a:r>
              <a:rPr lang="en-US" sz="2000" dirty="0"/>
              <a:t>Normalization uncertainties: </a:t>
            </a:r>
            <a:r>
              <a:rPr lang="en-US" sz="2000" dirty="0" err="1"/>
              <a:t>ttZ</a:t>
            </a:r>
            <a:r>
              <a:rPr lang="en-US" sz="2000" dirty="0"/>
              <a:t> 11%, WZ 5%, ZZ 5%, </a:t>
            </a:r>
            <a:r>
              <a:rPr lang="en-US" sz="2000" dirty="0" err="1"/>
              <a:t>tWZ</a:t>
            </a:r>
            <a:r>
              <a:rPr lang="en-US" sz="2000" dirty="0"/>
              <a:t> 20%, </a:t>
            </a:r>
            <a:r>
              <a:rPr lang="en-US" sz="2000" dirty="0" err="1"/>
              <a:t>tZq</a:t>
            </a:r>
            <a:r>
              <a:rPr lang="en-US" sz="2000" dirty="0"/>
              <a:t> 10%, all pre-fit</a:t>
            </a:r>
          </a:p>
          <a:p>
            <a:pPr lvl="1"/>
            <a:r>
              <a:rPr lang="en-US" sz="2000" dirty="0"/>
              <a:t>EWK correction as uncertainty [</a:t>
            </a:r>
            <a:r>
              <a:rPr lang="en-US" sz="2000" dirty="0">
                <a:hlinkClick r:id="rId2"/>
              </a:rPr>
              <a:t>JHEP 02 (2020) 087</a:t>
            </a:r>
            <a:r>
              <a:rPr lang="en-US" sz="2000" dirty="0"/>
              <a:t>]</a:t>
            </a:r>
          </a:p>
          <a:p>
            <a:pPr lvl="1"/>
            <a:r>
              <a:rPr lang="en-US" sz="2000" dirty="0"/>
              <a:t>E.g. </a:t>
            </a:r>
            <a:r>
              <a:rPr lang="en-US" sz="2000" dirty="0" err="1"/>
              <a:t>E</a:t>
            </a:r>
            <a:r>
              <a:rPr lang="en-US" sz="2000" baseline="-25000" dirty="0" err="1"/>
              <a:t>T</a:t>
            </a:r>
            <a:r>
              <a:rPr lang="en-US" sz="2000" baseline="30000" dirty="0" err="1"/>
              <a:t>miss</a:t>
            </a:r>
            <a:r>
              <a:rPr lang="en-US" sz="2000" dirty="0"/>
              <a:t> </a:t>
            </a:r>
            <a:r>
              <a:rPr lang="en-US" sz="2000" dirty="0" err="1"/>
              <a:t>unclustered</a:t>
            </a:r>
            <a:r>
              <a:rPr lang="en-US" sz="2000" dirty="0"/>
              <a:t> energy induces a rate effect in WZ</a:t>
            </a:r>
          </a:p>
          <a:p>
            <a:pPr lvl="1"/>
            <a:r>
              <a:rPr lang="en-US" sz="2000" dirty="0"/>
              <a:t>Ren./fact. scale uncertainties</a:t>
            </a:r>
          </a:p>
          <a:p>
            <a:pPr lvl="1"/>
            <a:r>
              <a:rPr lang="en-US" sz="2000" dirty="0"/>
              <a:t>JEC relevant operators affecting </a:t>
            </a:r>
            <a:r>
              <a:rPr lang="en-US" sz="2000" dirty="0" err="1"/>
              <a:t>ttZ</a:t>
            </a:r>
            <a:r>
              <a:rPr lang="en-US" sz="2000" dirty="0"/>
              <a:t> because of the many jets</a:t>
            </a:r>
            <a:endParaRPr lang="en-US" sz="2400" dirty="0"/>
          </a:p>
          <a:p>
            <a:r>
              <a:rPr lang="en-US" sz="2400" dirty="0"/>
              <a:t>Small impact from </a:t>
            </a:r>
            <a:r>
              <a:rPr lang="en-US" sz="2400" dirty="0" err="1"/>
              <a:t>N</a:t>
            </a:r>
            <a:r>
              <a:rPr lang="en-US" sz="2400" baseline="-25000" dirty="0" err="1"/>
              <a:t>Jets</a:t>
            </a:r>
            <a:r>
              <a:rPr lang="en-US" sz="2400" dirty="0"/>
              <a:t> modeling in WZ and extra HF in WZ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477F34-C651-DF38-3231-2CF1C3447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F553B-6072-437D-A269-B48B9114F06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501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9D28F2-8BF0-E587-3029-1767F3083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8F2B0A-754D-BBC7-888D-5A9AF4A1A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F553B-6072-437D-A269-B48B9114F06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670615-A0E9-08AC-7237-41D7F27B0B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87" y="1329210"/>
            <a:ext cx="7772400" cy="345684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B48F8E-955E-F9F8-3E0E-567727AE01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2862" y="1335185"/>
            <a:ext cx="4005626" cy="351896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E8CDF5-3D0D-5DBA-6ED2-2F6CF0A1BEB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5632" y="4875674"/>
                <a:ext cx="10980736" cy="849246"/>
              </a:xfrm>
            </p:spPr>
            <p:txBody>
              <a:bodyPr/>
              <a:lstStyle/>
              <a:p>
                <a:r>
                  <a:rPr lang="en-US" sz="2400" dirty="0" err="1"/>
                  <a:t>Postfit</a:t>
                </a:r>
                <a:r>
                  <a:rPr lang="en-US" sz="2400" dirty="0"/>
                  <a:t> (red line), </a:t>
                </a:r>
                <a:r>
                  <a:rPr lang="en-US" sz="2400" dirty="0" err="1"/>
                  <a:t>prefit</a:t>
                </a:r>
                <a:r>
                  <a:rPr lang="en-US" sz="2400" dirty="0"/>
                  <a:t> ratio, yields divided by bin-width </a:t>
                </a:r>
              </a:p>
              <a:p>
                <a:pPr lvl="1"/>
                <a:r>
                  <a:rPr lang="en-US" sz="2000" dirty="0" err="1"/>
                  <a:t>ttZ</a:t>
                </a:r>
                <a:r>
                  <a:rPr lang="en-US" sz="2000" dirty="0"/>
                  <a:t> region: WZ is an important contribution</a:t>
                </a:r>
              </a:p>
              <a:p>
                <a:r>
                  <a:rPr lang="en-US" sz="2400" dirty="0"/>
                  <a:t>Fit of cross sections is compatible with nominal measurements</a:t>
                </a:r>
              </a:p>
              <a:p>
                <a:pPr lvl="1"/>
                <a:r>
                  <a:rPr lang="en-US" sz="2000" dirty="0"/>
                  <a:t>WZ region: Measure -5% (-1σ) lower </a:t>
                </a:r>
                <a:r>
                  <a:rPr lang="en-US" sz="2000" dirty="0" err="1"/>
                  <a:t>w.r.t</a:t>
                </a:r>
                <a:r>
                  <a:rPr lang="en-US" sz="2000" dirty="0"/>
                  <a:t> to SM (292.5fb in 3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𝓁</m:t>
                    </m:r>
                  </m:oMath>
                </a14:m>
                <a:r>
                  <a:rPr lang="en-US" sz="2000" dirty="0"/>
                  <a:t>) </a:t>
                </a:r>
                <a:r>
                  <a:rPr lang="en-US" sz="1800" dirty="0"/>
                  <a:t>[</a:t>
                </a:r>
                <a:r>
                  <a:rPr lang="en-US" sz="1800" dirty="0">
                    <a:hlinkClick r:id="rId4"/>
                  </a:rPr>
                  <a:t>SMP-20-014</a:t>
                </a:r>
                <a:r>
                  <a:rPr lang="en-US" sz="1800" dirty="0"/>
                  <a:t>]</a:t>
                </a:r>
                <a:endParaRPr lang="en-US" sz="2000" dirty="0"/>
              </a:p>
              <a:p>
                <a:pPr lvl="1"/>
                <a:r>
                  <a:rPr lang="en-US" sz="2000" dirty="0"/>
                  <a:t>ZZ region (+10%)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3E8CDF5-3D0D-5DBA-6ED2-2F6CF0A1BEB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5632" y="4875674"/>
                <a:ext cx="10980736" cy="849246"/>
              </a:xfrm>
              <a:blipFill>
                <a:blip r:embed="rId5"/>
                <a:stretch>
                  <a:fillRect l="-808" t="-13433" b="-1343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323634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D51606-9E25-5E56-4912-6AEB1F562A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070A2CC-2E7D-0945-FFEC-4D54867D0DB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51726" y="1187856"/>
            <a:ext cx="3479831" cy="264638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481954-6833-43CC-53A7-E7A4742C7BF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7525" y="1091375"/>
            <a:ext cx="6860513" cy="54761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AFCF7A-53C1-7644-A02E-EE55DEC2D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limits (others fixed)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69BB7C-8EF7-FFAD-F1B6-70F6F71C8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F553B-6072-437D-A269-B48B9114F06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5B5DE5FB-9D84-4520-1510-30C8014B11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2509" y="3807087"/>
            <a:ext cx="5810882" cy="2875398"/>
          </a:xfrm>
        </p:spPr>
        <p:txBody>
          <a:bodyPr/>
          <a:lstStyle/>
          <a:p>
            <a:r>
              <a:rPr lang="en-US" sz="2000" dirty="0"/>
              <a:t>Show 11+22 vs. 33 Wilson coefficients</a:t>
            </a:r>
          </a:p>
          <a:p>
            <a:pPr lvl="1"/>
            <a:r>
              <a:rPr lang="en-US" sz="1800" dirty="0"/>
              <a:t>C</a:t>
            </a:r>
            <a:r>
              <a:rPr lang="en-US" sz="1800" baseline="-25000" dirty="0"/>
              <a:t>𝝋q</a:t>
            </a:r>
            <a:r>
              <a:rPr lang="en-US" sz="1800" baseline="30000" dirty="0"/>
              <a:t>(−)(11+22)</a:t>
            </a:r>
            <a:r>
              <a:rPr lang="en-US" sz="1800" dirty="0"/>
              <a:t>, C</a:t>
            </a:r>
            <a:r>
              <a:rPr lang="en-US" sz="1800" baseline="-25000" dirty="0"/>
              <a:t>𝝋q</a:t>
            </a:r>
            <a:r>
              <a:rPr lang="en-US" sz="1800" baseline="30000" dirty="0"/>
              <a:t>(−)(33)</a:t>
            </a:r>
            <a:r>
              <a:rPr lang="en-US" sz="1800" dirty="0"/>
              <a:t>, C</a:t>
            </a:r>
            <a:r>
              <a:rPr lang="en-US" sz="1800" baseline="-25000" dirty="0"/>
              <a:t>𝝋u</a:t>
            </a:r>
            <a:r>
              <a:rPr lang="en-US" sz="1800" baseline="30000" dirty="0"/>
              <a:t>(11+22)</a:t>
            </a:r>
            <a:r>
              <a:rPr lang="en-US" sz="1800" dirty="0"/>
              <a:t>, C</a:t>
            </a:r>
            <a:r>
              <a:rPr lang="en-US" sz="1800" baseline="-25000" dirty="0"/>
              <a:t>𝝋u</a:t>
            </a:r>
            <a:r>
              <a:rPr lang="en-US" sz="1800" baseline="30000" dirty="0"/>
              <a:t>(33)</a:t>
            </a:r>
            <a:r>
              <a:rPr lang="en-US" sz="1800" dirty="0"/>
              <a:t>, </a:t>
            </a:r>
            <a:br>
              <a:rPr lang="en-US" sz="1800" dirty="0"/>
            </a:br>
            <a:r>
              <a:rPr lang="en-US" sz="1800" dirty="0"/>
              <a:t>C</a:t>
            </a:r>
            <a:r>
              <a:rPr lang="en-US" sz="1800" baseline="-25000" dirty="0"/>
              <a:t>𝝋d</a:t>
            </a:r>
            <a:r>
              <a:rPr lang="en-US" sz="1800" baseline="30000" dirty="0"/>
              <a:t>(11+22)</a:t>
            </a:r>
            <a:r>
              <a:rPr lang="en-US" sz="1800" dirty="0"/>
              <a:t>, C</a:t>
            </a:r>
            <a:r>
              <a:rPr lang="en-US" sz="1800" baseline="-25000" dirty="0"/>
              <a:t>𝝋d</a:t>
            </a:r>
            <a:r>
              <a:rPr lang="en-US" sz="1800" baseline="30000" dirty="0"/>
              <a:t>(33) </a:t>
            </a:r>
            <a:r>
              <a:rPr lang="en-US" sz="1800" dirty="0"/>
              <a:t>constrained by combination</a:t>
            </a:r>
          </a:p>
          <a:p>
            <a:pPr lvl="1"/>
            <a:r>
              <a:rPr lang="en-US" sz="1800" dirty="0"/>
              <a:t>C</a:t>
            </a:r>
            <a:r>
              <a:rPr lang="en-US" sz="1800" baseline="-25000" dirty="0"/>
              <a:t>𝝋u</a:t>
            </a:r>
            <a:r>
              <a:rPr lang="en-US" sz="1800" baseline="30000" dirty="0"/>
              <a:t>(33) </a:t>
            </a:r>
            <a:r>
              <a:rPr lang="en-US" sz="1800" dirty="0"/>
              <a:t>and C</a:t>
            </a:r>
            <a:r>
              <a:rPr lang="en-US" sz="1800" baseline="-25000" dirty="0"/>
              <a:t>𝝋q</a:t>
            </a:r>
            <a:r>
              <a:rPr lang="en-US" sz="1800" baseline="30000" dirty="0"/>
              <a:t>(−)(33) </a:t>
            </a:r>
            <a:r>
              <a:rPr lang="en-US" sz="1800" dirty="0"/>
              <a:t>can not be disentangled;</a:t>
            </a:r>
            <a:br>
              <a:rPr lang="en-US" sz="1800" dirty="0"/>
            </a:br>
            <a:r>
              <a:rPr lang="en-US" sz="1800" dirty="0"/>
              <a:t>large differences when profiling </a:t>
            </a:r>
          </a:p>
          <a:p>
            <a:r>
              <a:rPr lang="en-US" sz="2000" dirty="0"/>
              <a:t>Normalization uncertainties:</a:t>
            </a:r>
          </a:p>
          <a:p>
            <a:pPr lvl="1"/>
            <a:r>
              <a:rPr lang="en-US" sz="1800" dirty="0"/>
              <a:t>mildly affect C</a:t>
            </a:r>
            <a:r>
              <a:rPr lang="en-US" sz="1800" baseline="-25000" dirty="0"/>
              <a:t>𝝋q</a:t>
            </a:r>
            <a:r>
              <a:rPr lang="en-US" sz="1800" baseline="30000" dirty="0"/>
              <a:t>(3)(11+22) </a:t>
            </a:r>
            <a:r>
              <a:rPr lang="en-US" sz="1800" dirty="0"/>
              <a:t>and</a:t>
            </a:r>
            <a:r>
              <a:rPr lang="en-US" sz="1800" baseline="30000" dirty="0"/>
              <a:t> </a:t>
            </a:r>
            <a:r>
              <a:rPr lang="en-US" sz="1800" dirty="0"/>
              <a:t>C</a:t>
            </a:r>
            <a:r>
              <a:rPr lang="en-US" sz="1800" baseline="-25000" dirty="0"/>
              <a:t>𝝋q</a:t>
            </a:r>
            <a:r>
              <a:rPr lang="en-US" sz="1800" baseline="30000" dirty="0"/>
              <a:t>(3)(33)</a:t>
            </a:r>
            <a:r>
              <a:rPr lang="en-US" sz="1800" dirty="0"/>
              <a:t> </a:t>
            </a:r>
            <a:br>
              <a:rPr lang="en-US" sz="1800" dirty="0"/>
            </a:br>
            <a:r>
              <a:rPr lang="en-US" sz="1800" dirty="0"/>
              <a:t>(non-profiled)</a:t>
            </a:r>
          </a:p>
          <a:p>
            <a:pPr lvl="1"/>
            <a:r>
              <a:rPr lang="en-US" sz="1800" dirty="0"/>
              <a:t>Slightly distort 2D exclusion contours</a:t>
            </a:r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86710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828036-92F6-C3E1-2471-5C5F28693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limits (profiled)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6C2C77-FB55-8A12-740A-CF6393EA9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F553B-6072-437D-A269-B48B9114F06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3E046A-BDD3-5D8D-89F7-6CF004BF4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1767"/>
            <a:ext cx="6794243" cy="54371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F1A209C-455D-040B-F415-B65AED599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2510" y="1245340"/>
            <a:ext cx="3547034" cy="2561747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F0DF16FE-76DE-E957-934B-5CD4D6067E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2509" y="3807087"/>
            <a:ext cx="5810882" cy="2875398"/>
          </a:xfrm>
        </p:spPr>
        <p:txBody>
          <a:bodyPr/>
          <a:lstStyle/>
          <a:p>
            <a:r>
              <a:rPr lang="en-US" sz="2000" dirty="0"/>
              <a:t>Show 11+22 vs. 33 Wilson coefficients</a:t>
            </a:r>
          </a:p>
          <a:p>
            <a:pPr lvl="1"/>
            <a:r>
              <a:rPr lang="en-US" sz="1800" dirty="0"/>
              <a:t>C</a:t>
            </a:r>
            <a:r>
              <a:rPr lang="en-US" sz="1800" baseline="-25000" dirty="0"/>
              <a:t>𝝋q</a:t>
            </a:r>
            <a:r>
              <a:rPr lang="en-US" sz="1800" baseline="30000" dirty="0"/>
              <a:t>(−)(11+22)</a:t>
            </a:r>
            <a:r>
              <a:rPr lang="en-US" sz="1800" dirty="0"/>
              <a:t>, C</a:t>
            </a:r>
            <a:r>
              <a:rPr lang="en-US" sz="1800" baseline="-25000" dirty="0"/>
              <a:t>𝝋q</a:t>
            </a:r>
            <a:r>
              <a:rPr lang="en-US" sz="1800" baseline="30000" dirty="0"/>
              <a:t>(−)(33)</a:t>
            </a:r>
            <a:r>
              <a:rPr lang="en-US" sz="1800" dirty="0"/>
              <a:t>, C</a:t>
            </a:r>
            <a:r>
              <a:rPr lang="en-US" sz="1800" baseline="-25000" dirty="0"/>
              <a:t>𝝋u</a:t>
            </a:r>
            <a:r>
              <a:rPr lang="en-US" sz="1800" baseline="30000" dirty="0"/>
              <a:t>(11+22)</a:t>
            </a:r>
            <a:r>
              <a:rPr lang="en-US" sz="1800" dirty="0"/>
              <a:t>, C</a:t>
            </a:r>
            <a:r>
              <a:rPr lang="en-US" sz="1800" baseline="-25000" dirty="0"/>
              <a:t>𝝋u</a:t>
            </a:r>
            <a:r>
              <a:rPr lang="en-US" sz="1800" baseline="30000" dirty="0"/>
              <a:t>(33)</a:t>
            </a:r>
            <a:r>
              <a:rPr lang="en-US" sz="1800" dirty="0"/>
              <a:t>, </a:t>
            </a:r>
            <a:br>
              <a:rPr lang="en-US" sz="1800" dirty="0"/>
            </a:br>
            <a:r>
              <a:rPr lang="en-US" sz="1800" dirty="0"/>
              <a:t>C</a:t>
            </a:r>
            <a:r>
              <a:rPr lang="en-US" sz="1800" baseline="-25000" dirty="0"/>
              <a:t>𝝋d</a:t>
            </a:r>
            <a:r>
              <a:rPr lang="en-US" sz="1800" baseline="30000" dirty="0"/>
              <a:t>(11+22)</a:t>
            </a:r>
            <a:r>
              <a:rPr lang="en-US" sz="1800" dirty="0"/>
              <a:t>, C</a:t>
            </a:r>
            <a:r>
              <a:rPr lang="en-US" sz="1800" baseline="-25000" dirty="0"/>
              <a:t>𝝋d</a:t>
            </a:r>
            <a:r>
              <a:rPr lang="en-US" sz="1800" baseline="30000" dirty="0"/>
              <a:t>(33) </a:t>
            </a:r>
            <a:r>
              <a:rPr lang="en-US" sz="1800" dirty="0"/>
              <a:t>constrained by combination</a:t>
            </a:r>
          </a:p>
          <a:p>
            <a:pPr lvl="1"/>
            <a:r>
              <a:rPr lang="en-US" sz="1800" dirty="0"/>
              <a:t>C</a:t>
            </a:r>
            <a:r>
              <a:rPr lang="en-US" sz="1800" baseline="-25000" dirty="0"/>
              <a:t>𝝋u</a:t>
            </a:r>
            <a:r>
              <a:rPr lang="en-US" sz="1800" baseline="30000" dirty="0"/>
              <a:t>(33) </a:t>
            </a:r>
            <a:r>
              <a:rPr lang="en-US" sz="1800" dirty="0"/>
              <a:t>and C</a:t>
            </a:r>
            <a:r>
              <a:rPr lang="en-US" sz="1800" baseline="-25000" dirty="0"/>
              <a:t>𝝋q</a:t>
            </a:r>
            <a:r>
              <a:rPr lang="en-US" sz="1800" baseline="30000" dirty="0"/>
              <a:t>(−)(33) </a:t>
            </a:r>
            <a:r>
              <a:rPr lang="en-US" sz="1800" dirty="0"/>
              <a:t>can not be disentangled;</a:t>
            </a:r>
            <a:br>
              <a:rPr lang="en-US" sz="1800" dirty="0"/>
            </a:br>
            <a:r>
              <a:rPr lang="en-US" sz="1800" dirty="0"/>
              <a:t>large differences when profiling </a:t>
            </a:r>
          </a:p>
          <a:p>
            <a:r>
              <a:rPr lang="en-US" sz="2000" dirty="0"/>
              <a:t>Normalization uncertainties:</a:t>
            </a:r>
          </a:p>
          <a:p>
            <a:pPr lvl="1"/>
            <a:r>
              <a:rPr lang="en-US" sz="1800" dirty="0"/>
              <a:t>mildly affect C</a:t>
            </a:r>
            <a:r>
              <a:rPr lang="en-US" sz="1800" baseline="-25000" dirty="0"/>
              <a:t>𝝋q</a:t>
            </a:r>
            <a:r>
              <a:rPr lang="en-US" sz="1800" baseline="30000" dirty="0"/>
              <a:t>(3)(11+22) </a:t>
            </a:r>
            <a:r>
              <a:rPr lang="en-US" sz="1800" dirty="0"/>
              <a:t>and</a:t>
            </a:r>
            <a:r>
              <a:rPr lang="en-US" sz="1800" baseline="30000" dirty="0"/>
              <a:t> </a:t>
            </a:r>
            <a:r>
              <a:rPr lang="en-US" sz="1800" dirty="0"/>
              <a:t>C</a:t>
            </a:r>
            <a:r>
              <a:rPr lang="en-US" sz="1800" baseline="-25000" dirty="0"/>
              <a:t>𝝋q</a:t>
            </a:r>
            <a:r>
              <a:rPr lang="en-US" sz="1800" baseline="30000" dirty="0"/>
              <a:t>(3)(33)</a:t>
            </a:r>
            <a:r>
              <a:rPr lang="en-US" sz="1800" dirty="0"/>
              <a:t> </a:t>
            </a:r>
            <a:br>
              <a:rPr lang="en-US" sz="1800" dirty="0"/>
            </a:br>
            <a:r>
              <a:rPr lang="en-US" sz="1800" dirty="0"/>
              <a:t>(non-profiled)</a:t>
            </a:r>
          </a:p>
          <a:p>
            <a:pPr lvl="1"/>
            <a:r>
              <a:rPr lang="en-US" sz="1800" dirty="0"/>
              <a:t>Slightly distort 2D exclusion contours</a:t>
            </a:r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13027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lgeseite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marL="230188" indent="-230188" algn="l">
          <a:buFont typeface="Arial" panose="020B0604020202020204" pitchFamily="34" charset="0"/>
          <a:buChar char="•"/>
          <a:defRPr sz="2000" dirty="0" smtClean="0">
            <a:latin typeface="Palatino" pitchFamily="2" charset="77"/>
            <a:ea typeface="Palatino" pitchFamily="2" charset="77"/>
            <a:cs typeface="Dosis"/>
            <a:sym typeface="Dosi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Folgeseite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marL="230188" indent="-230188" algn="l">
          <a:buFont typeface="Arial" panose="020B0604020202020204" pitchFamily="34" charset="0"/>
          <a:buChar char="•"/>
          <a:defRPr sz="2000" dirty="0" err="1" smtClean="0">
            <a:latin typeface="Palatino" pitchFamily="2" charset="77"/>
            <a:ea typeface="Palatino" pitchFamily="2" charset="77"/>
            <a:cs typeface="Dosis"/>
            <a:sym typeface="Dosi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eere Seite für ganzseitiges Bil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20503A9E85A9A4D8704AD6DAB1F1010" ma:contentTypeVersion="10" ma:contentTypeDescription="Ein neues Dokument erstellen." ma:contentTypeScope="" ma:versionID="4b9c842e1ee72a556cbbb63f1bcd8315">
  <xsd:schema xmlns:xsd="http://www.w3.org/2001/XMLSchema" xmlns:xs="http://www.w3.org/2001/XMLSchema" xmlns:p="http://schemas.microsoft.com/office/2006/metadata/properties" xmlns:ns2="05450bd9-eec5-42a8-85cc-afca79094646" xmlns:ns3="803a0e2a-20b6-4dfc-b857-1f30c27242b3" targetNamespace="http://schemas.microsoft.com/office/2006/metadata/properties" ma:root="true" ma:fieldsID="f9dde205654e81c379137e60696d9a63" ns2:_="" ns3:_="">
    <xsd:import namespace="05450bd9-eec5-42a8-85cc-afca79094646"/>
    <xsd:import namespace="803a0e2a-20b6-4dfc-b857-1f30c27242b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450bd9-eec5-42a8-85cc-afca790946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3a0e2a-20b6-4dfc-b857-1f30c27242b3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6650ABC-EDA2-4888-B1D1-CA72C00AC8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5450bd9-eec5-42a8-85cc-afca79094646"/>
    <ds:schemaRef ds:uri="803a0e2a-20b6-4dfc-b857-1f30c27242b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F124887-7678-4046-9FAC-ABC2C6054AF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C91042A-7BA1-400E-A64E-129611E632F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57586</TotalTime>
  <Words>778</Words>
  <Application>Microsoft Macintosh PowerPoint</Application>
  <PresentationFormat>Widescreen</PresentationFormat>
  <Paragraphs>80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Corbel</vt:lpstr>
      <vt:lpstr>Palatino</vt:lpstr>
      <vt:lpstr>Palatino Linotype</vt:lpstr>
      <vt:lpstr>Symbol</vt:lpstr>
      <vt:lpstr>Office Theme</vt:lpstr>
      <vt:lpstr>Folgeseite </vt:lpstr>
      <vt:lpstr>1_Folgeseite </vt:lpstr>
      <vt:lpstr>Leere Seite für ganzseitiges Bild</vt:lpstr>
      <vt:lpstr>PowerPoint Presentation</vt:lpstr>
      <vt:lpstr>Disentangling flavor structure</vt:lpstr>
      <vt:lpstr>pT(Z) in three signal regions</vt:lpstr>
      <vt:lpstr>Signal predictions</vt:lpstr>
      <vt:lpstr>Background estimation</vt:lpstr>
      <vt:lpstr>Uncertainties</vt:lpstr>
      <vt:lpstr>Results</vt:lpstr>
      <vt:lpstr>2D limits (others fixed)</vt:lpstr>
      <vt:lpstr>2D limits (profiled)</vt:lpstr>
      <vt:lpstr>Results</vt:lpstr>
      <vt:lpstr>Summary</vt:lpstr>
    </vt:vector>
  </TitlesOfParts>
  <Company>Österreichische Akademie der Wissenschaften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Eckel, Angelika</dc:creator>
  <cp:lastModifiedBy>Schöfbeck, Robert</cp:lastModifiedBy>
  <cp:revision>1047</cp:revision>
  <dcterms:created xsi:type="dcterms:W3CDTF">2017-11-13T11:35:28Z</dcterms:created>
  <dcterms:modified xsi:type="dcterms:W3CDTF">2025-06-05T12:27:06Z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0x010100B20503A9E85A9A4D8704AD6DAB1F1010</vt:lpwstr>
  </property>
</Properties>
</file>