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63" r:id="rId5"/>
    <p:sldId id="365" r:id="rId6"/>
    <p:sldId id="366" r:id="rId7"/>
    <p:sldId id="367" r:id="rId8"/>
    <p:sldId id="369" r:id="rId9"/>
    <p:sldId id="372" r:id="rId10"/>
    <p:sldId id="373" r:id="rId11"/>
    <p:sldId id="375" r:id="rId12"/>
    <p:sldId id="370" r:id="rId13"/>
    <p:sldId id="374" r:id="rId14"/>
    <p:sldId id="376" r:id="rId15"/>
    <p:sldId id="377" r:id="rId16"/>
    <p:sldId id="378" r:id="rId17"/>
    <p:sldId id="379" r:id="rId18"/>
    <p:sldId id="317" r:id="rId19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107"/>
    <a:srgbClr val="FFE525"/>
    <a:srgbClr val="FFF07D"/>
    <a:srgbClr val="FFF3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258" autoAdjust="0"/>
    <p:restoredTop sz="94660"/>
  </p:normalViewPr>
  <p:slideViewPr>
    <p:cSldViewPr snapToObjects="1" showGuides="1">
      <p:cViewPr varScale="1">
        <p:scale>
          <a:sx n="200" d="100"/>
          <a:sy n="200" d="100"/>
        </p:scale>
        <p:origin x="3192" y="150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121" d="100"/>
          <a:sy n="121" d="100"/>
        </p:scale>
        <p:origin x="7662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24/01/2025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24/01/2025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9714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Nicolas Bourcey, HL-LHC WP15 integration meeting, Friday 24th january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Nicolas Bourcey, HL-LHC WP15 integration meeting, Friday 24th january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Nicolas Bourcey, HL-LHC WP15 integration meeting, Friday 24th january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Nicolas Bourcey, HL-LHC WP15 integration meeting, Friday 24th january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Nicolas Bourcey, HL-LHC WP15 integration meeting, Friday 24th january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Nicolas Bourcey, HL-LHC WP15 integration meeting, Friday 24th january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/>
              <a:t>Nicolas Bourcey, HL-LHC WP15 integration meeting, Friday 24th january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Nicolas Bourcey, HL-LHC WP15 integration meeting, Friday 24th january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87732/" TargetMode="External"/><Relationship Id="rId7" Type="http://schemas.openxmlformats.org/officeDocument/2006/relationships/image" Target="../media/image45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edms.cern.ch/document/2827006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7" Type="http://schemas.openxmlformats.org/officeDocument/2006/relationships/image" Target="../media/image27.jpe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899592" y="1755150"/>
            <a:ext cx="8064896" cy="1350000"/>
          </a:xfrm>
        </p:spPr>
        <p:txBody>
          <a:bodyPr/>
          <a:lstStyle/>
          <a:p>
            <a:r>
              <a:rPr lang="en-GB" dirty="0"/>
              <a:t>HL magnets and cryogenic jumper interfaces</a:t>
            </a:r>
            <a:br>
              <a:rPr lang="en-GB" dirty="0"/>
            </a:br>
            <a:r>
              <a:rPr lang="en-GB" dirty="0"/>
              <a:t>IT String return on experience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Nicolas Bourcey</a:t>
            </a:r>
          </a:p>
          <a:p>
            <a:r>
              <a:rPr lang="it-IT" dirty="0"/>
              <a:t>TE-MSC-LMF</a:t>
            </a:r>
          </a:p>
          <a:p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dirty="0">
                <a:solidFill>
                  <a:schemeClr val="bg2"/>
                </a:solidFill>
              </a:rPr>
              <a:t>24/01/2025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pic>
        <p:nvPicPr>
          <p:cNvPr id="2" name="Picture 1" descr="A long pipe with multiple valves&#10;&#10;Description automatically generated with medium confidence">
            <a:extLst>
              <a:ext uri="{FF2B5EF4-FFF2-40B4-BE49-F238E27FC236}">
                <a16:creationId xmlns:a16="http://schemas.microsoft.com/office/drawing/2014/main" id="{0114E054-6395-6A38-BC67-B1B642AA809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76181" y="2612273"/>
            <a:ext cx="5287725" cy="241976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28A5D3-04B9-D1F9-D044-5815CFBB03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pipes</a:t>
            </a:r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A8D2B60-A741-81B2-8533-ACB4544258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738875"/>
            <a:ext cx="7920000" cy="3680222"/>
          </a:xfrm>
        </p:spPr>
        <p:txBody>
          <a:bodyPr>
            <a:normAutofit/>
          </a:bodyPr>
          <a:lstStyle/>
          <a:p>
            <a:pPr algn="l"/>
            <a:r>
              <a:rPr lang="en-US" sz="1600" dirty="0"/>
              <a:t>The closure of the process pipes is necessary for the commissioning of the cryo-line but has to be studied and agreed in between TE-MSC and TE-CRG to facilitate the cutting operation.</a:t>
            </a:r>
          </a:p>
          <a:p>
            <a:pPr algn="l"/>
            <a:r>
              <a:rPr lang="en-US" sz="1600" dirty="0"/>
              <a:t>We observed that the quality of the temporary welds performed by the company is not within the standard…</a:t>
            </a:r>
          </a:p>
          <a:p>
            <a:pPr algn="l"/>
            <a:r>
              <a:rPr lang="en-US" sz="1600" dirty="0"/>
              <a:t>Tubes were extended and flanges welded, leak test with clamshell delivered to VSC</a:t>
            </a:r>
          </a:p>
          <a:p>
            <a:pPr algn="l"/>
            <a:r>
              <a:rPr lang="en-US" sz="1600" dirty="0"/>
              <a:t>Problem: all the assembly (tubes + thermal shield) is moving (by few centimeters) in the jumper VV. It was difficult to define the reference for the cutting of the tubes.</a:t>
            </a:r>
            <a:endParaRPr lang="en-GB" sz="160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6753AAE-E868-648B-09AE-538332462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Nicolas Bourcey, HL-LHC WP15 integration meeting, Friday 24th january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671976C-ECF3-1091-FD6C-AC68C3F96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13" name="Picture 12" descr="A metal pipe in a bucket&#10;&#10;Description automatically generated">
            <a:extLst>
              <a:ext uri="{FF2B5EF4-FFF2-40B4-BE49-F238E27FC236}">
                <a16:creationId xmlns:a16="http://schemas.microsoft.com/office/drawing/2014/main" id="{DFF1F6A9-1B65-7D62-3676-F814E969A8E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1509" y="3088534"/>
            <a:ext cx="1653220" cy="1169183"/>
          </a:xfrm>
          <a:prstGeom prst="rect">
            <a:avLst/>
          </a:prstGeom>
        </p:spPr>
      </p:pic>
      <p:pic>
        <p:nvPicPr>
          <p:cNvPr id="15" name="Picture 14" descr="A large metal object with pipes&#10;&#10;Description automatically generated">
            <a:extLst>
              <a:ext uri="{FF2B5EF4-FFF2-40B4-BE49-F238E27FC236}">
                <a16:creationId xmlns:a16="http://schemas.microsoft.com/office/drawing/2014/main" id="{1DA8129C-4450-5493-AA56-3EC1CB82AD5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564691" y="2987000"/>
            <a:ext cx="1653221" cy="137225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6359098-2A96-B17B-0A2D-088295016F2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2856" r="36666" b="19604"/>
          <a:stretch/>
        </p:blipFill>
        <p:spPr>
          <a:xfrm>
            <a:off x="7128856" y="2874121"/>
            <a:ext cx="1886504" cy="1694610"/>
          </a:xfrm>
          <a:prstGeom prst="rect">
            <a:avLst/>
          </a:prstGeom>
        </p:spPr>
      </p:pic>
      <p:pic>
        <p:nvPicPr>
          <p:cNvPr id="20" name="Picture 19" descr="A large machine with metal pipes&#10;&#10;Description automatically generated with medium confidence">
            <a:extLst>
              <a:ext uri="{FF2B5EF4-FFF2-40B4-BE49-F238E27FC236}">
                <a16:creationId xmlns:a16="http://schemas.microsoft.com/office/drawing/2014/main" id="{8782C372-F4B5-6883-8BF6-A0780D54DBF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15215" y="2846514"/>
            <a:ext cx="2335006" cy="165322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DEF56B1-BD16-4B8D-AEFD-A0B18974D19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7664" y="2846515"/>
            <a:ext cx="1712598" cy="165322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A9D7C0C-8D89-8C5E-86E7-930646FC0AAC}"/>
              </a:ext>
            </a:extLst>
          </p:cNvPr>
          <p:cNvSpPr txBox="1"/>
          <p:nvPr/>
        </p:nvSpPr>
        <p:spPr>
          <a:xfrm>
            <a:off x="2051720" y="4513601"/>
            <a:ext cx="5506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Proposal: install the final flanges during construction</a:t>
            </a:r>
            <a:endParaRPr lang="en-GB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4625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F8876-A0CE-0E14-ED7A-A191687AA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Jumper alignment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EC46365-B76A-F012-F95A-CA307F6B7D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2094" y="771550"/>
            <a:ext cx="3854706" cy="2174450"/>
          </a:xfrm>
          <a:ln>
            <a:solidFill>
              <a:schemeClr val="accent1"/>
            </a:solidFill>
          </a:ln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043BE4-C931-341F-A675-26698FEB1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Nicolas Bourcey, HL-LHC WP15 integration meeting, Friday 24th </a:t>
            </a:r>
            <a:r>
              <a:rPr lang="en-GB" noProof="0" dirty="0" err="1"/>
              <a:t>january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A8DA14-11FD-21B2-615A-C6290B245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8" name="Content Placeholder 8">
            <a:extLst>
              <a:ext uri="{FF2B5EF4-FFF2-40B4-BE49-F238E27FC236}">
                <a16:creationId xmlns:a16="http://schemas.microsoft.com/office/drawing/2014/main" id="{0C3B005D-6B72-7CBE-211B-CF1521BB282D}"/>
              </a:ext>
            </a:extLst>
          </p:cNvPr>
          <p:cNvSpPr txBox="1">
            <a:spLocks/>
          </p:cNvSpPr>
          <p:nvPr/>
        </p:nvSpPr>
        <p:spPr>
          <a:xfrm>
            <a:off x="323528" y="713731"/>
            <a:ext cx="4752528" cy="36802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dirty="0"/>
              <a:t>Non-conformity on the position of the jumper flanges (see presentation of Davide </a:t>
            </a:r>
            <a:r>
              <a:rPr lang="en-US" sz="1600" dirty="0" err="1"/>
              <a:t>Bozzini</a:t>
            </a:r>
            <a:r>
              <a:rPr lang="en-US" sz="1600" dirty="0"/>
              <a:t> </a:t>
            </a:r>
            <a:r>
              <a:rPr lang="en-US" sz="1600" dirty="0">
                <a:hlinkClick r:id="rId3"/>
              </a:rPr>
              <a:t>https://indico.cern.ch/event/1487732/</a:t>
            </a:r>
            <a:r>
              <a:rPr lang="en-US" sz="1600" dirty="0"/>
              <a:t>)</a:t>
            </a:r>
          </a:p>
          <a:p>
            <a:pPr lvl="1" algn="l"/>
            <a:r>
              <a:rPr lang="en-US" sz="1200" dirty="0"/>
              <a:t>D1: -7.66 mm in Y / SQXL: -11.25 mm in Z</a:t>
            </a:r>
          </a:p>
          <a:p>
            <a:pPr algn="l"/>
            <a:r>
              <a:rPr lang="en-US" sz="1600" dirty="0"/>
              <a:t>TE-CRG verified that it is within the design range of displacement (± 25 mm)</a:t>
            </a:r>
          </a:p>
          <a:p>
            <a:pPr algn="l"/>
            <a:r>
              <a:rPr lang="en-US" sz="1600" dirty="0"/>
              <a:t>The alignment tie-rods installed on the vertical gimbals were not sufficient to do a correct alignment between the D1 and the SQXL.</a:t>
            </a:r>
          </a:p>
          <a:p>
            <a:pPr algn="l"/>
            <a:r>
              <a:rPr lang="en-US" sz="1600" dirty="0"/>
              <a:t>TE-CRG managed to align the flanges using straps and pulling the SQXL jumper.</a:t>
            </a:r>
          </a:p>
          <a:p>
            <a:pPr algn="l"/>
            <a:endParaRPr lang="en-GB" sz="16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8397EDA-1BC5-AFDD-3FD0-41512D300CB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1400" y="3022220"/>
            <a:ext cx="1635571" cy="198627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2F2E7EC-0015-B28F-200A-5A0F8090927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1115" y="3022221"/>
            <a:ext cx="1521541" cy="198627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95D8D8D-B697-BA67-3F7D-BCA77DB2DBA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2871" y="3596865"/>
            <a:ext cx="2422912" cy="144878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7029513-F766-893C-5BA9-EEEEB0719B23}"/>
              </a:ext>
            </a:extLst>
          </p:cNvPr>
          <p:cNvSpPr txBox="1"/>
          <p:nvPr/>
        </p:nvSpPr>
        <p:spPr>
          <a:xfrm>
            <a:off x="1336251" y="4425211"/>
            <a:ext cx="1901483" cy="24622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i="1" dirty="0"/>
              <a:t>Courtesy of </a:t>
            </a:r>
            <a:r>
              <a:rPr lang="en-US" sz="1000" i="1" dirty="0" err="1"/>
              <a:t>F.Merli</a:t>
            </a:r>
            <a:r>
              <a:rPr lang="en-US" sz="1000" i="1" dirty="0"/>
              <a:t> / A.J. Lees</a:t>
            </a:r>
            <a:endParaRPr lang="en-GB" sz="1000" i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4859E1F-DB47-E07B-95C5-56B5C99F92F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635571"/>
            <a:ext cx="3042871" cy="827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0765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8370F-CA62-6EB1-DE29-D58B3F314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Assembly sequence and responsibilities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C55C41-0B58-519C-CDB0-7C48F5D973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731639"/>
            <a:ext cx="7920000" cy="3680222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1600" dirty="0"/>
              <a:t>After discussion between TE-CRG, TE-MSC and WP16, we agreed on the following sequence and responsibilities:</a:t>
            </a:r>
          </a:p>
          <a:p>
            <a:pPr marL="914400" lvl="1" indent="-514350" algn="l">
              <a:buFont typeface="+mj-lt"/>
              <a:buAutoNum type="arabicPeriod"/>
            </a:pPr>
            <a:r>
              <a:rPr lang="en-US" sz="1200" dirty="0"/>
              <a:t>Alignment of the jumper vacuum vessel flanges (TE-CRG)</a:t>
            </a:r>
          </a:p>
          <a:p>
            <a:pPr marL="914400" lvl="1" indent="-514350" algn="l">
              <a:buFont typeface="+mj-lt"/>
              <a:buAutoNum type="arabicPeriod"/>
            </a:pPr>
            <a:r>
              <a:rPr lang="en-US" sz="1200" dirty="0"/>
              <a:t>Interconnection of the process pipes (TE-MSC)</a:t>
            </a:r>
          </a:p>
          <a:p>
            <a:pPr marL="914400" lvl="1" indent="-514350" algn="l">
              <a:buFont typeface="+mj-lt"/>
              <a:buAutoNum type="arabicPeriod"/>
            </a:pPr>
            <a:r>
              <a:rPr lang="en-US" sz="1200" dirty="0"/>
              <a:t>Weld inspection (EN-MME)</a:t>
            </a:r>
          </a:p>
          <a:p>
            <a:pPr marL="914400" lvl="1" indent="-514350" algn="l">
              <a:buFont typeface="+mj-lt"/>
              <a:buAutoNum type="arabicPeriod"/>
            </a:pPr>
            <a:r>
              <a:rPr lang="en-US" sz="1200" dirty="0"/>
              <a:t>Leak test (TE-VSC)</a:t>
            </a:r>
          </a:p>
          <a:p>
            <a:pPr marL="914400" lvl="1" indent="-514350" algn="l">
              <a:buFont typeface="+mj-lt"/>
              <a:buAutoNum type="arabicPeriod"/>
            </a:pPr>
            <a:r>
              <a:rPr lang="en-US" sz="1200" dirty="0"/>
              <a:t>Closure of the thermal shield and MLI (TE-MSC)</a:t>
            </a:r>
          </a:p>
          <a:p>
            <a:pPr marL="914400" lvl="1" indent="-514350" algn="l">
              <a:buFont typeface="+mj-lt"/>
              <a:buAutoNum type="arabicPeriod"/>
            </a:pPr>
            <a:r>
              <a:rPr lang="en-US" sz="1200" dirty="0"/>
              <a:t>Alignment of the gimbal sleeve (TE-CRG)</a:t>
            </a:r>
          </a:p>
          <a:p>
            <a:pPr marL="914400" lvl="1" indent="-514350" algn="l">
              <a:buFont typeface="+mj-lt"/>
              <a:buAutoNum type="arabicPeriod"/>
            </a:pPr>
            <a:r>
              <a:rPr lang="en-US" sz="1200" dirty="0"/>
              <a:t>Welding of the gimbal sleeve to the cryo-magnet, lip weld (TE-MSC)</a:t>
            </a:r>
          </a:p>
          <a:p>
            <a:pPr marL="914400" lvl="1" indent="-514350" algn="l">
              <a:buFont typeface="+mj-lt"/>
              <a:buAutoNum type="arabicPeriod"/>
            </a:pPr>
            <a:r>
              <a:rPr lang="en-US" sz="1200" dirty="0"/>
              <a:t>Welding of the gimbal sleeve to the SQXL, fillet weld (TE-CRG)</a:t>
            </a:r>
          </a:p>
          <a:p>
            <a:pPr marL="914400" lvl="1" indent="-514350" algn="l">
              <a:buFont typeface="+mj-lt"/>
              <a:buAutoNum type="arabicPeriod"/>
            </a:pPr>
            <a:r>
              <a:rPr lang="en-US" sz="1200" dirty="0"/>
              <a:t>Weld inspection (EN-MME)</a:t>
            </a:r>
          </a:p>
          <a:p>
            <a:pPr marL="914400" lvl="1" indent="-514350" algn="l">
              <a:buFont typeface="+mj-lt"/>
              <a:buAutoNum type="arabicPeriod"/>
            </a:pPr>
            <a:r>
              <a:rPr lang="en-US" sz="1200" dirty="0"/>
              <a:t>Final leak test (TE-VSC)</a:t>
            </a:r>
            <a:endParaRPr lang="en-GB" sz="1600" dirty="0"/>
          </a:p>
          <a:p>
            <a:pPr algn="l"/>
            <a:r>
              <a:rPr lang="en-GB" sz="1600" dirty="0"/>
              <a:t>According to the survey measurements made on the SQXL, the same deviations are expected for the CP and Q2b. No measurements yet on the cryo-magnet side. The same sequence will be applied.</a:t>
            </a:r>
          </a:p>
          <a:p>
            <a:pPr algn="l"/>
            <a:r>
              <a:rPr lang="en-GB" sz="1600" dirty="0"/>
              <a:t>Those operations will be done at a later stage because we know that it cannot be cut easily in case of problem.</a:t>
            </a:r>
          </a:p>
          <a:p>
            <a:pPr marL="0" indent="0" algn="l">
              <a:buNone/>
            </a:pPr>
            <a:endParaRPr lang="en-US" sz="1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015383-0705-A232-1368-9ADC18430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Nicolas Bourcey, HL-LHC WP15 integration meeting, Friday 24th </a:t>
            </a:r>
            <a:r>
              <a:rPr lang="en-GB" noProof="0" dirty="0" err="1"/>
              <a:t>january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C8BAED-726D-0114-54E9-52EA959F7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4415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63F4A6-F727-E291-47EC-A543E621E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1941AD-7622-0B9E-9101-809460DB0E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731639"/>
            <a:ext cx="7920000" cy="3680222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2000" dirty="0"/>
              <a:t>The jumper connection on the IT string was not straight forward and is not yet finished!</a:t>
            </a:r>
          </a:p>
          <a:p>
            <a:pPr algn="l"/>
            <a:r>
              <a:rPr lang="en-US" sz="2000" dirty="0"/>
              <a:t>Careful check of the “as built” 3d models has to be done to verify the discrepancies with the specification</a:t>
            </a:r>
          </a:p>
          <a:p>
            <a:pPr algn="l"/>
            <a:r>
              <a:rPr lang="en-US" sz="2000" dirty="0"/>
              <a:t>Verify the conformity of the interfaces and components.</a:t>
            </a:r>
          </a:p>
          <a:p>
            <a:pPr algn="l"/>
            <a:r>
              <a:rPr lang="en-US" sz="2000" dirty="0"/>
              <a:t>Temporary end caps have to be studied in detail to avoid extra work in the tunnel</a:t>
            </a:r>
          </a:p>
          <a:p>
            <a:pPr algn="l"/>
            <a:r>
              <a:rPr lang="en-US" sz="2000" dirty="0"/>
              <a:t>Alignment system has to be improved and verified on a training mock-up</a:t>
            </a:r>
          </a:p>
          <a:p>
            <a:pPr algn="l"/>
            <a:r>
              <a:rPr lang="en-US" sz="2000" dirty="0"/>
              <a:t>A sequence of operation with clear responsibilities has been set-up in between WP9 and WP3 and will be applied in the tunnel</a:t>
            </a:r>
          </a:p>
          <a:p>
            <a:pPr algn="l"/>
            <a:r>
              <a:rPr lang="en-US" sz="2000" dirty="0"/>
              <a:t>No cutting tool for the gimbal</a:t>
            </a:r>
          </a:p>
          <a:p>
            <a:pPr algn="l"/>
            <a:endParaRPr lang="en-GB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ECE74C-11EF-B417-DB75-68A6C8799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Nicolas Bourcey, HL-LHC WP15 integration meeting, Friday 24th january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E3ECA8-99A9-33D8-163A-AEEFC99EE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5526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763A3C-5532-B65D-BD45-6D844E137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Aknowledgment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0C9067-66DE-64AB-3EEC-BBF620D827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/>
              <a:t>Thanks to all people involved</a:t>
            </a:r>
          </a:p>
          <a:p>
            <a:pPr lvl="1" algn="l"/>
            <a:r>
              <a:rPr lang="en-US" i="1" dirty="0"/>
              <a:t>TE-MSC (especially Nicolas Eyraud)</a:t>
            </a:r>
          </a:p>
          <a:p>
            <a:pPr lvl="1" algn="l"/>
            <a:r>
              <a:rPr lang="en-US" i="1" dirty="0"/>
              <a:t>TE-CRG</a:t>
            </a:r>
          </a:p>
          <a:p>
            <a:pPr lvl="1" algn="l"/>
            <a:r>
              <a:rPr lang="en-US" i="1" dirty="0"/>
              <a:t>WP16 team</a:t>
            </a:r>
          </a:p>
          <a:p>
            <a:pPr lvl="1" algn="l"/>
            <a:r>
              <a:rPr lang="en-US" i="1" dirty="0"/>
              <a:t>EN-MME</a:t>
            </a:r>
          </a:p>
          <a:p>
            <a:pPr lvl="1" algn="l"/>
            <a:r>
              <a:rPr lang="en-US" i="1" dirty="0"/>
              <a:t>EN-HE</a:t>
            </a:r>
          </a:p>
          <a:p>
            <a:pPr lvl="1" algn="l"/>
            <a:r>
              <a:rPr lang="en-US" i="1" dirty="0"/>
              <a:t>TE-VSC and 40/30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8B5867-118E-3EF8-58D0-9097D4897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Nicolas Bourcey, HL-LHC WP15 integration meeting, Friday 24th january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800848-50BA-E058-CF6E-C3200EA92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83812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 for your attention</a:t>
            </a:r>
            <a:br>
              <a:rPr lang="en-GB" dirty="0"/>
            </a:br>
            <a:r>
              <a:rPr lang="en-GB" dirty="0"/>
              <a:t>Any questions ?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Nicolas Bourcey, HL-LHC WP15 integration meeting, Friday 24th january</a:t>
            </a:r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D4E130-AA3E-A16B-ACB8-D4FE9F640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E40900F2-4D77-6D84-FA9C-40FDCFE8D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5D048-83D0-4674-F1A7-B5003538C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r>
              <a:rPr lang="en-GB" noProof="0"/>
              <a:t>Nicolas Bourcey, HL-LHC WP15 integration meeting, Friday 24th january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D50AF3-5D51-2C1C-89A3-CC4A8CE95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fld id="{BFDCA1C4-9514-7B4F-976F-D92F7E296653}" type="slidenum">
              <a:rPr lang="fr-FR" smtClean="0"/>
              <a:pPr>
                <a:spcAft>
                  <a:spcPts val="600"/>
                </a:spcAft>
              </a:pPr>
              <a:t>2</a:t>
            </a:fld>
            <a:endParaRPr lang="fr-FR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B9D3A7-4B42-C5A7-03BE-9A10AF6376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775750"/>
            <a:ext cx="4680520" cy="3639488"/>
          </a:xfrm>
        </p:spPr>
        <p:txBody>
          <a:bodyPr>
            <a:normAutofit/>
          </a:bodyPr>
          <a:lstStyle/>
          <a:p>
            <a:pPr algn="l"/>
            <a:r>
              <a:rPr lang="en-US" sz="1700" dirty="0"/>
              <a:t>The jumper is the link between the cryogenic distribution line and the cryo-magnets.</a:t>
            </a:r>
          </a:p>
          <a:p>
            <a:pPr algn="l"/>
            <a:r>
              <a:rPr lang="en-US" sz="1700" dirty="0"/>
              <a:t>4 jumpers in the IT String (3 with cryo-magnets)</a:t>
            </a:r>
          </a:p>
          <a:p>
            <a:pPr algn="l"/>
            <a:r>
              <a:rPr lang="en-US" sz="1700" dirty="0"/>
              <a:t>Design is responsibility of WP9</a:t>
            </a:r>
          </a:p>
          <a:p>
            <a:pPr algn="l"/>
            <a:r>
              <a:rPr lang="en-GB" sz="1700" dirty="0"/>
              <a:t>As agreed with WP16 and WP9 (EDMS 2755342), TE-MSC will proceed with the jumper interconnection between the cryo-magnets and the SQXL and remove the temporary jumper end caps installed for the SQXL commissioning.</a:t>
            </a:r>
          </a:p>
          <a:p>
            <a:pPr algn="l"/>
            <a:endParaRPr lang="en-US" dirty="0"/>
          </a:p>
          <a:p>
            <a:pPr algn="l"/>
            <a:endParaRPr lang="en-GB" dirty="0"/>
          </a:p>
        </p:txBody>
      </p:sp>
      <p:pic>
        <p:nvPicPr>
          <p:cNvPr id="17" name="Picture 16" descr="A drawing of a machine&#10;&#10;Description automatically generated">
            <a:extLst>
              <a:ext uri="{FF2B5EF4-FFF2-40B4-BE49-F238E27FC236}">
                <a16:creationId xmlns:a16="http://schemas.microsoft.com/office/drawing/2014/main" id="{CBB78D98-58A5-4D24-98D0-656250678D7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41361" y="675000"/>
            <a:ext cx="3823323" cy="3639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192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8720D-16FA-70B7-87ED-FABB998F7D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Jumpers in the IT string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68AE63-9194-8B1F-947F-237B611D9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Nicolas Bourcey, HL-LHC WP15 integration meeting, Friday 24th january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F58816-DF21-7489-4824-22EB95C02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24721FCA-FD11-ACE8-15CE-A1193A5BC8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651" y="1264877"/>
            <a:ext cx="9071349" cy="2747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5447C77A-A231-3806-3F44-1D0CAA9DC36B}"/>
              </a:ext>
            </a:extLst>
          </p:cNvPr>
          <p:cNvSpPr/>
          <p:nvPr/>
        </p:nvSpPr>
        <p:spPr>
          <a:xfrm>
            <a:off x="5580112" y="2931790"/>
            <a:ext cx="432048" cy="86409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73416DA-F7A6-0589-2EAE-32B0983FEE73}"/>
              </a:ext>
            </a:extLst>
          </p:cNvPr>
          <p:cNvSpPr/>
          <p:nvPr/>
        </p:nvSpPr>
        <p:spPr>
          <a:xfrm>
            <a:off x="1156556" y="2924216"/>
            <a:ext cx="432048" cy="86409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97B91FD-1F6B-B9A6-1B8E-D9B4C9E7873F}"/>
              </a:ext>
            </a:extLst>
          </p:cNvPr>
          <p:cNvSpPr/>
          <p:nvPr/>
        </p:nvSpPr>
        <p:spPr>
          <a:xfrm>
            <a:off x="2915816" y="2931790"/>
            <a:ext cx="432048" cy="86409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EE75CAA-2195-D655-9BD9-B3D9FD245E2F}"/>
              </a:ext>
            </a:extLst>
          </p:cNvPr>
          <p:cNvSpPr txBox="1"/>
          <p:nvPr/>
        </p:nvSpPr>
        <p:spPr>
          <a:xfrm>
            <a:off x="2288908" y="4261006"/>
            <a:ext cx="61351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 jumpers between SQXL and </a:t>
            </a:r>
            <a:r>
              <a:rPr lang="en-US" dirty="0" err="1"/>
              <a:t>cryomagnets</a:t>
            </a:r>
            <a:r>
              <a:rPr lang="en-US" dirty="0"/>
              <a:t> (D1, CP, Q2b)</a:t>
            </a:r>
          </a:p>
          <a:p>
            <a:r>
              <a:rPr lang="en-US" dirty="0"/>
              <a:t>WP9/WP3</a:t>
            </a:r>
            <a:endParaRPr lang="en-GB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F08EEB7-2CB6-DA3F-F2EE-E2408F0FEE33}"/>
              </a:ext>
            </a:extLst>
          </p:cNvPr>
          <p:cNvCxnSpPr>
            <a:stCxn id="9" idx="0"/>
            <a:endCxn id="6" idx="2"/>
          </p:cNvCxnSpPr>
          <p:nvPr/>
        </p:nvCxnSpPr>
        <p:spPr>
          <a:xfrm flipV="1">
            <a:off x="5356479" y="3363838"/>
            <a:ext cx="223633" cy="8971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39628D2-0F80-20D6-7123-88C39377160B}"/>
              </a:ext>
            </a:extLst>
          </p:cNvPr>
          <p:cNvCxnSpPr>
            <a:stCxn id="9" idx="0"/>
            <a:endCxn id="7" idx="6"/>
          </p:cNvCxnSpPr>
          <p:nvPr/>
        </p:nvCxnSpPr>
        <p:spPr>
          <a:xfrm flipH="1" flipV="1">
            <a:off x="1588604" y="3356264"/>
            <a:ext cx="3767875" cy="90474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E0DA214-0DD5-A86A-F65E-DA89289CBD4C}"/>
              </a:ext>
            </a:extLst>
          </p:cNvPr>
          <p:cNvCxnSpPr>
            <a:stCxn id="9" idx="0"/>
            <a:endCxn id="8" idx="6"/>
          </p:cNvCxnSpPr>
          <p:nvPr/>
        </p:nvCxnSpPr>
        <p:spPr>
          <a:xfrm flipH="1" flipV="1">
            <a:off x="3347864" y="3363838"/>
            <a:ext cx="2008615" cy="8971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07A0F656-F2AC-4891-EF8D-F6BFD50EF634}"/>
              </a:ext>
            </a:extLst>
          </p:cNvPr>
          <p:cNvSpPr/>
          <p:nvPr/>
        </p:nvSpPr>
        <p:spPr>
          <a:xfrm>
            <a:off x="610831" y="2924216"/>
            <a:ext cx="432048" cy="864096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E63B72A-7E59-0CB4-0CD5-E798EDD43348}"/>
              </a:ext>
            </a:extLst>
          </p:cNvPr>
          <p:cNvSpPr txBox="1"/>
          <p:nvPr/>
        </p:nvSpPr>
        <p:spPr>
          <a:xfrm>
            <a:off x="1086907" y="882494"/>
            <a:ext cx="5203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jumper between SQXL and DFX (WP6a / WP9)</a:t>
            </a:r>
            <a:endParaRPr lang="en-GB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8B4461C-CDCF-2E7D-EB0E-412D8989F02D}"/>
              </a:ext>
            </a:extLst>
          </p:cNvPr>
          <p:cNvCxnSpPr>
            <a:stCxn id="17" idx="2"/>
            <a:endCxn id="16" idx="0"/>
          </p:cNvCxnSpPr>
          <p:nvPr/>
        </p:nvCxnSpPr>
        <p:spPr>
          <a:xfrm flipH="1">
            <a:off x="826855" y="1251826"/>
            <a:ext cx="2861598" cy="167239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9BF187C2-89C3-B7DF-5606-F6F967612265}"/>
              </a:ext>
            </a:extLst>
          </p:cNvPr>
          <p:cNvSpPr txBox="1"/>
          <p:nvPr/>
        </p:nvSpPr>
        <p:spPr>
          <a:xfrm>
            <a:off x="7454234" y="4013251"/>
            <a:ext cx="14125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Courtesy of </a:t>
            </a:r>
            <a:r>
              <a:rPr lang="en-US" sz="1000" dirty="0" err="1"/>
              <a:t>D.Bozzini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022723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2590A-39E1-9D36-6AED-80F537191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</a:t>
            </a:r>
            <a:endParaRPr lang="en-GB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AED1F752-1924-1C95-DF6C-F9C99CF6F6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5616184" cy="3680222"/>
          </a:xfrm>
        </p:spPr>
        <p:txBody>
          <a:bodyPr>
            <a:normAutofit/>
          </a:bodyPr>
          <a:lstStyle/>
          <a:p>
            <a:pPr algn="l"/>
            <a:r>
              <a:rPr lang="en-US" sz="1600" dirty="0"/>
              <a:t>The design was made by TE-CRG and is based on the LHC design with a larger diameter.</a:t>
            </a:r>
          </a:p>
          <a:p>
            <a:pPr algn="l"/>
            <a:r>
              <a:rPr lang="en-US" sz="1600" dirty="0"/>
              <a:t>SQXL was manufactured according to the initial design before ECR </a:t>
            </a:r>
            <a:r>
              <a:rPr lang="en-GB" sz="1600" dirty="0">
                <a:hlinkClick r:id="rId2"/>
              </a:rPr>
              <a:t>LHC-QXL-EC-0001</a:t>
            </a:r>
            <a:endParaRPr lang="en-US" sz="1600" dirty="0"/>
          </a:p>
          <a:p>
            <a:pPr algn="l"/>
            <a:r>
              <a:rPr lang="en-US" sz="1600" dirty="0"/>
              <a:t>Cinematic is based on 3 gimbals to allow the displacement in the 3 directions (X,Y,Z)</a:t>
            </a:r>
          </a:p>
          <a:p>
            <a:pPr algn="l"/>
            <a:r>
              <a:rPr lang="en-US" sz="1600" dirty="0"/>
              <a:t>Interface and specification drawings available but it was difficult to obtain a 3D model “as built” to produce the interconnection drawings. STEP file received needed some work for the design office to match with the cryo-magnet interfaces. </a:t>
            </a:r>
            <a:r>
              <a:rPr lang="en-US" sz="1600" dirty="0">
                <a:solidFill>
                  <a:srgbClr val="FFC000"/>
                </a:solidFill>
                <a:sym typeface="Wingdings" panose="05000000000000000000" pitchFamily="2" charset="2"/>
              </a:rPr>
              <a:t></a:t>
            </a:r>
            <a:r>
              <a:rPr lang="en-US" sz="1600" dirty="0">
                <a:solidFill>
                  <a:srgbClr val="FFC000"/>
                </a:solidFill>
              </a:rPr>
              <a:t>Mandatory to study the integration of the welding and cutting machines</a:t>
            </a:r>
            <a:r>
              <a:rPr lang="en-US" sz="1600" dirty="0"/>
              <a:t>.</a:t>
            </a:r>
          </a:p>
          <a:p>
            <a:pPr algn="l"/>
            <a:r>
              <a:rPr lang="en-US" sz="1600" dirty="0"/>
              <a:t>Observation: </a:t>
            </a:r>
            <a:r>
              <a:rPr lang="en-US" sz="1600" dirty="0">
                <a:solidFill>
                  <a:srgbClr val="FF0000"/>
                </a:solidFill>
              </a:rPr>
              <a:t>large discrepancies between specification and as built (interconnection gimbal…)</a:t>
            </a:r>
          </a:p>
          <a:p>
            <a:pPr algn="l"/>
            <a:endParaRPr lang="en-US" sz="16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64DE35-66E5-FAA3-87FD-0ED4D3215F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Nicolas Bourcey, HL-LHC WP15 integration meeting, Friday 24th january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B2AB1D-2FEC-E2D0-42F8-632F10592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E2BBE50-AA85-3B54-C9DD-452CE44DC1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4214" y="1275606"/>
            <a:ext cx="2646376" cy="1872208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88012AF0-8296-DCAA-F2BF-3DCAAA80A638}"/>
              </a:ext>
            </a:extLst>
          </p:cNvPr>
          <p:cNvGrpSpPr>
            <a:grpSpLocks noChangeAspect="1"/>
          </p:cNvGrpSpPr>
          <p:nvPr/>
        </p:nvGrpSpPr>
        <p:grpSpPr>
          <a:xfrm>
            <a:off x="6736995" y="3233050"/>
            <a:ext cx="2072814" cy="1583092"/>
            <a:chOff x="6121252" y="213337"/>
            <a:chExt cx="2890057" cy="2207254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9DD9C2E1-58DF-2D8C-4CF6-56B02BEF337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190332" y="213337"/>
              <a:ext cx="1820977" cy="2207254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F235B2E-E4CC-C23F-AD47-130460A02169}"/>
                </a:ext>
              </a:extLst>
            </p:cNvPr>
            <p:cNvSpPr txBox="1"/>
            <p:nvPr/>
          </p:nvSpPr>
          <p:spPr>
            <a:xfrm>
              <a:off x="6121252" y="1635639"/>
              <a:ext cx="1041964" cy="3862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Gimbals</a:t>
              </a:r>
              <a:endParaRPr lang="en-GB" sz="1200" dirty="0"/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23A6798F-1E05-6BF5-7DAC-B18A690C0CDC}"/>
                </a:ext>
              </a:extLst>
            </p:cNvPr>
            <p:cNvCxnSpPr>
              <a:cxnSpLocks/>
              <a:stCxn id="15" idx="3"/>
            </p:cNvCxnSpPr>
            <p:nvPr/>
          </p:nvCxnSpPr>
          <p:spPr>
            <a:xfrm flipV="1">
              <a:off x="7163216" y="1077057"/>
              <a:ext cx="621524" cy="75168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B55AC533-E88E-9AF5-1B2F-11C04C7E0AA6}"/>
                </a:ext>
              </a:extLst>
            </p:cNvPr>
            <p:cNvCxnSpPr>
              <a:cxnSpLocks/>
              <a:stCxn id="15" idx="3"/>
            </p:cNvCxnSpPr>
            <p:nvPr/>
          </p:nvCxnSpPr>
          <p:spPr>
            <a:xfrm flipV="1">
              <a:off x="7163216" y="1316964"/>
              <a:ext cx="937604" cy="51178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11F05B4F-1B6A-0207-46D8-0A3C7B3CBF38}"/>
                </a:ext>
              </a:extLst>
            </p:cNvPr>
            <p:cNvCxnSpPr>
              <a:cxnSpLocks/>
              <a:stCxn id="15" idx="3"/>
            </p:cNvCxnSpPr>
            <p:nvPr/>
          </p:nvCxnSpPr>
          <p:spPr>
            <a:xfrm>
              <a:off x="7163216" y="1828745"/>
              <a:ext cx="858976" cy="4444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CE182C43-A096-01E8-4ED4-5BE0CCAABE4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4214" y="80397"/>
            <a:ext cx="2651021" cy="1174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7584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2957A7-99D2-7E6E-BCCA-9534FF260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Interconnection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96615C-FE2B-DDF8-BFC8-69691D4EBC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31639"/>
            <a:ext cx="6120240" cy="3680222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sz="1600" dirty="0"/>
              <a:t>Critical space constraint for interconnection pointed out by TE-CRG, showing that the welding and cutting machine are not compatible.</a:t>
            </a:r>
          </a:p>
          <a:p>
            <a:pPr algn="l"/>
            <a:r>
              <a:rPr lang="en-US" sz="1600" dirty="0"/>
              <a:t>New interconnection solution was proposed to ease the assembly.</a:t>
            </a:r>
          </a:p>
          <a:p>
            <a:pPr algn="l"/>
            <a:r>
              <a:rPr lang="en-GB" sz="1600" dirty="0"/>
              <a:t>Assembly sequence:</a:t>
            </a:r>
          </a:p>
          <a:p>
            <a:pPr lvl="1" algn="l"/>
            <a:r>
              <a:rPr lang="en-GB" sz="1200" dirty="0"/>
              <a:t>Cutting of the SQXL jumper vacuum vessel end cap</a:t>
            </a:r>
          </a:p>
          <a:p>
            <a:pPr lvl="1" algn="l"/>
            <a:r>
              <a:rPr lang="en-GB" sz="1200" dirty="0"/>
              <a:t>Cutting of the process pipes end caps</a:t>
            </a:r>
          </a:p>
          <a:p>
            <a:pPr lvl="1" algn="l"/>
            <a:r>
              <a:rPr lang="en-GB" sz="1200" dirty="0"/>
              <a:t>Welding of the flanges on the process pipes</a:t>
            </a:r>
          </a:p>
          <a:p>
            <a:pPr lvl="1" algn="l"/>
            <a:r>
              <a:rPr lang="en-GB" sz="1200" dirty="0"/>
              <a:t>QC of the welds and LT</a:t>
            </a:r>
          </a:p>
          <a:p>
            <a:pPr lvl="1" algn="l"/>
            <a:r>
              <a:rPr lang="en-GB" sz="1200" dirty="0"/>
              <a:t>Installation of the interconnection gimbal sleeve</a:t>
            </a:r>
          </a:p>
          <a:p>
            <a:pPr lvl="1" algn="l"/>
            <a:r>
              <a:rPr lang="en-GB" sz="1200" i="1" dirty="0">
                <a:solidFill>
                  <a:srgbClr val="FF0000"/>
                </a:solidFill>
              </a:rPr>
              <a:t>MAGNET INSTALLATION AND ALIGNMENT</a:t>
            </a:r>
          </a:p>
          <a:p>
            <a:pPr lvl="1" algn="l"/>
            <a:r>
              <a:rPr lang="en-GB" sz="1200" dirty="0"/>
              <a:t>Alignment of the SQXL jumper </a:t>
            </a:r>
            <a:r>
              <a:rPr lang="en-GB" sz="1200" dirty="0" err="1"/>
              <a:t>wrt</a:t>
            </a:r>
            <a:r>
              <a:rPr lang="en-GB" sz="1200" dirty="0"/>
              <a:t> cryo-magnet</a:t>
            </a:r>
          </a:p>
          <a:p>
            <a:pPr lvl="1" algn="l"/>
            <a:r>
              <a:rPr lang="en-GB" sz="1200" dirty="0"/>
              <a:t>Welding of the process pipes</a:t>
            </a:r>
          </a:p>
          <a:p>
            <a:pPr lvl="1" algn="l"/>
            <a:r>
              <a:rPr lang="en-GB" sz="1200" dirty="0"/>
              <a:t>QC of welds and LT</a:t>
            </a:r>
          </a:p>
          <a:p>
            <a:pPr lvl="1" algn="l"/>
            <a:r>
              <a:rPr lang="en-GB" sz="1200" dirty="0"/>
              <a:t>Closure of the thermal shield</a:t>
            </a:r>
          </a:p>
          <a:p>
            <a:pPr lvl="1" algn="l"/>
            <a:r>
              <a:rPr lang="en-GB" sz="1200" dirty="0"/>
              <a:t>Welding of the interconnection gimbal sleeve</a:t>
            </a:r>
          </a:p>
          <a:p>
            <a:pPr lvl="1" algn="l"/>
            <a:r>
              <a:rPr lang="en-GB" sz="1200" dirty="0"/>
              <a:t>QC of the welds and LT</a:t>
            </a:r>
          </a:p>
          <a:p>
            <a:pPr algn="l"/>
            <a:r>
              <a:rPr lang="en-GB" sz="1600" dirty="0">
                <a:solidFill>
                  <a:srgbClr val="FFC000"/>
                </a:solidFill>
              </a:rPr>
              <a:t>Note: no standard cutting machine is available to cut the gimbal sleeve.</a:t>
            </a:r>
          </a:p>
          <a:p>
            <a:pPr algn="l"/>
            <a:endParaRPr lang="en-GB" sz="1600" dirty="0"/>
          </a:p>
          <a:p>
            <a:pPr lvl="1" algn="l"/>
            <a:endParaRPr lang="en-GB" sz="12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91F10D-BB6A-41A3-CBF7-19C01D880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Nicolas Bourcey, HL-LHC WP15 integration meeting, Friday 24th january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4E8158-CC1F-7908-8710-B2739C8D4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7" name="Picture 6" descr="A wireframe of a machine&#10;&#10;Description automatically generated">
            <a:extLst>
              <a:ext uri="{FF2B5EF4-FFF2-40B4-BE49-F238E27FC236}">
                <a16:creationId xmlns:a16="http://schemas.microsoft.com/office/drawing/2014/main" id="{BD57CE16-E600-5C3F-C43C-EF091EC93E0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60232" y="165786"/>
            <a:ext cx="2313104" cy="1295730"/>
          </a:xfrm>
          <a:prstGeom prst="rect">
            <a:avLst/>
          </a:prstGeom>
        </p:spPr>
      </p:pic>
      <p:pic>
        <p:nvPicPr>
          <p:cNvPr id="8" name="Picture 7" descr="A diagram of a mechanical device&#10;&#10;Description automatically generated with medium confidence">
            <a:extLst>
              <a:ext uri="{FF2B5EF4-FFF2-40B4-BE49-F238E27FC236}">
                <a16:creationId xmlns:a16="http://schemas.microsoft.com/office/drawing/2014/main" id="{CAAA00D0-C056-4130-6762-FACDB975061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41701" y="1494293"/>
            <a:ext cx="2061724" cy="131343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5C8C406-B630-EF79-82C4-DD68A2CAC42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2070" y="3175974"/>
            <a:ext cx="2673966" cy="1412000"/>
          </a:xfrm>
          <a:prstGeom prst="rect">
            <a:avLst/>
          </a:prstGeom>
        </p:spPr>
      </p:pic>
      <p:pic>
        <p:nvPicPr>
          <p:cNvPr id="17" name="Picture 16" descr="A green rectangular object with a metal band&#10;&#10;Description automatically generated">
            <a:extLst>
              <a:ext uri="{FF2B5EF4-FFF2-40B4-BE49-F238E27FC236}">
                <a16:creationId xmlns:a16="http://schemas.microsoft.com/office/drawing/2014/main" id="{76A0D220-99C0-717B-0341-8A308D35ED7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5176967" y="1822080"/>
            <a:ext cx="1299718" cy="1109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041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7A791F-C91E-F6FC-4018-EF62CA92D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Interconnection gimbal sleeves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D73236-585E-B795-3A58-DA2165D71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731639"/>
            <a:ext cx="7272808" cy="3680222"/>
          </a:xfrm>
        </p:spPr>
        <p:txBody>
          <a:bodyPr>
            <a:normAutofit/>
          </a:bodyPr>
          <a:lstStyle/>
          <a:p>
            <a:pPr algn="l"/>
            <a:r>
              <a:rPr lang="en-US" sz="1600" dirty="0"/>
              <a:t>Before installation of D1, a test of the gimbal was done on the cryo-magnet and it appears that they were delivered not conforming to the specification.</a:t>
            </a:r>
          </a:p>
          <a:p>
            <a:pPr lvl="1" algn="l"/>
            <a:r>
              <a:rPr lang="en-GB" sz="1200" dirty="0"/>
              <a:t>Inner diameter of 447 mm instead of 440 mm</a:t>
            </a:r>
          </a:p>
          <a:p>
            <a:pPr lvl="1" algn="l"/>
            <a:r>
              <a:rPr lang="en-GB" sz="1200" dirty="0"/>
              <a:t>Length of 325 mm instead of 295 mm</a:t>
            </a:r>
          </a:p>
          <a:p>
            <a:pPr lvl="1" algn="l"/>
            <a:r>
              <a:rPr lang="en-GB" sz="1200" dirty="0"/>
              <a:t>Welding lip of 5 mm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218AB5-00C9-AE7E-B7BF-4A4765BAB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Nicolas Bourcey, HL-LHC WP15 integration meeting, Friday 24th </a:t>
            </a:r>
            <a:r>
              <a:rPr lang="en-GB" noProof="0" dirty="0" err="1"/>
              <a:t>january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7149FB-A6C8-F53F-6E94-2C66FBC28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19" name="Picture 18" descr="A close-up of a piece of paper&#10;&#10;Description automatically generated">
            <a:extLst>
              <a:ext uri="{FF2B5EF4-FFF2-40B4-BE49-F238E27FC236}">
                <a16:creationId xmlns:a16="http://schemas.microsoft.com/office/drawing/2014/main" id="{20EC3BE0-61A4-9B10-D962-19EF77B394A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374921" y="395638"/>
            <a:ext cx="1771317" cy="132848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E65B151-F7AF-D3B8-D63D-69EC78C51C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452" y="2108676"/>
            <a:ext cx="2978909" cy="208988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45BC0ACA-062B-7718-D157-9C978ED9ABC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94022" y="3788772"/>
            <a:ext cx="1584396" cy="85162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D80A0A1-5FC3-12B0-0D50-EA5A3295500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94022" y="1693501"/>
            <a:ext cx="1494002" cy="188636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A2796C3-43DA-EE66-B7F3-4563546D0FB1}"/>
              </a:ext>
            </a:extLst>
          </p:cNvPr>
          <p:cNvSpPr/>
          <p:nvPr/>
        </p:nvSpPr>
        <p:spPr>
          <a:xfrm>
            <a:off x="1115616" y="2427734"/>
            <a:ext cx="789384" cy="1008112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7ABE40-460A-59EF-407B-185B290EABF7}"/>
              </a:ext>
            </a:extLst>
          </p:cNvPr>
          <p:cNvSpPr/>
          <p:nvPr/>
        </p:nvSpPr>
        <p:spPr>
          <a:xfrm>
            <a:off x="1946565" y="2472923"/>
            <a:ext cx="609211" cy="530875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949449C1-1AE9-B47D-9493-E42EC1DA7E47}"/>
              </a:ext>
            </a:extLst>
          </p:cNvPr>
          <p:cNvSpPr txBox="1">
            <a:spLocks/>
          </p:cNvSpPr>
          <p:nvPr/>
        </p:nvSpPr>
        <p:spPr>
          <a:xfrm>
            <a:off x="4912685" y="2126804"/>
            <a:ext cx="4156837" cy="21000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/>
              <a:t>No machined flange on the SQXL side interface and very bad weld quality of the temporary end cover.</a:t>
            </a:r>
          </a:p>
          <a:p>
            <a:pPr algn="l"/>
            <a:r>
              <a:rPr lang="en-US" sz="1200" dirty="0"/>
              <a:t>Solution: rework completely the interface flange and the gimbal.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C811060D-E60D-1D12-7938-CD6316D5A18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9014" y="2796901"/>
            <a:ext cx="2088232" cy="1999841"/>
          </a:xfrm>
          <a:prstGeom prst="rect">
            <a:avLst/>
          </a:prstGeom>
        </p:spPr>
      </p:pic>
      <p:pic>
        <p:nvPicPr>
          <p:cNvPr id="26" name="Picture 25" descr="A close-up of a metal pipe&#10;&#10;Description automatically generated">
            <a:extLst>
              <a:ext uri="{FF2B5EF4-FFF2-40B4-BE49-F238E27FC236}">
                <a16:creationId xmlns:a16="http://schemas.microsoft.com/office/drawing/2014/main" id="{CA1582A9-F374-DE97-E5F7-446AC810BFE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913990" y="3274163"/>
            <a:ext cx="2089885" cy="1567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518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0CE19-6691-FE4E-59A0-60092649E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Modification of the gimbal sleeve and SQXL flange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7BA92D-94F1-0E1B-F1CB-765F2D324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Nicolas Bourcey, HL-LHC WP15 integration meeting, Friday 24th january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3B9E73-2775-2A61-DA79-6A4EEC19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CBD96505-2504-DB4B-BB1A-E0AE9521D5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24962" r="29666"/>
          <a:stretch/>
        </p:blipFill>
        <p:spPr>
          <a:xfrm>
            <a:off x="709547" y="2399935"/>
            <a:ext cx="1872208" cy="232726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EED9F31-CF4B-27F9-3574-3B330D553A5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2380" t="7783" r="35715" b="48311"/>
          <a:stretch/>
        </p:blipFill>
        <p:spPr>
          <a:xfrm>
            <a:off x="3751433" y="2390013"/>
            <a:ext cx="1967599" cy="222424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E093FCE-E5BF-26BC-C59E-F4F9CB869E6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2380" r="30000"/>
          <a:stretch/>
        </p:blipFill>
        <p:spPr>
          <a:xfrm>
            <a:off x="6751527" y="2390013"/>
            <a:ext cx="1878020" cy="2224242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339C390-216D-D682-A4A3-C7390BCD0044}"/>
              </a:ext>
            </a:extLst>
          </p:cNvPr>
          <p:cNvSpPr txBox="1">
            <a:spLocks/>
          </p:cNvSpPr>
          <p:nvPr/>
        </p:nvSpPr>
        <p:spPr>
          <a:xfrm>
            <a:off x="395536" y="987574"/>
            <a:ext cx="7920000" cy="36802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dirty="0"/>
              <a:t>Cutting of the interface on the SQXL side and welding of a new machined flange.</a:t>
            </a:r>
          </a:p>
          <a:p>
            <a:pPr algn="l"/>
            <a:r>
              <a:rPr lang="en-US" sz="1600" dirty="0"/>
              <a:t>Machining of the gimbal and addition of an intermediate ring to fit the cryo-magnet flange diameter</a:t>
            </a:r>
          </a:p>
          <a:p>
            <a:pPr algn="l"/>
            <a:r>
              <a:rPr lang="en-US" sz="1600" dirty="0"/>
              <a:t>Drawback: reduction of the available space for interconnection (-40 mm)</a:t>
            </a:r>
            <a:endParaRPr lang="en-GB" sz="1200" dirty="0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B2D24843-598A-DD98-B396-5DA93F864602}"/>
              </a:ext>
            </a:extLst>
          </p:cNvPr>
          <p:cNvSpPr/>
          <p:nvPr/>
        </p:nvSpPr>
        <p:spPr>
          <a:xfrm>
            <a:off x="2843808" y="3624071"/>
            <a:ext cx="720080" cy="43204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7F38FC87-D263-34C3-EBEB-331D5C2CEEA1}"/>
              </a:ext>
            </a:extLst>
          </p:cNvPr>
          <p:cNvSpPr/>
          <p:nvPr/>
        </p:nvSpPr>
        <p:spPr>
          <a:xfrm>
            <a:off x="5811135" y="3612437"/>
            <a:ext cx="720080" cy="43204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445E70-B45D-A311-E110-706F64A4FCB2}"/>
              </a:ext>
            </a:extLst>
          </p:cNvPr>
          <p:cNvSpPr txBox="1"/>
          <p:nvPr/>
        </p:nvSpPr>
        <p:spPr>
          <a:xfrm>
            <a:off x="1099878" y="4341399"/>
            <a:ext cx="105349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Specification</a:t>
            </a:r>
            <a:endParaRPr lang="en-GB" sz="12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9A947F5-ECA9-25EA-9275-14F05AE49C6B}"/>
              </a:ext>
            </a:extLst>
          </p:cNvPr>
          <p:cNvSpPr txBox="1"/>
          <p:nvPr/>
        </p:nvSpPr>
        <p:spPr>
          <a:xfrm>
            <a:off x="3814484" y="4241354"/>
            <a:ext cx="170431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As-built (Cryo-system)</a:t>
            </a:r>
            <a:endParaRPr lang="en-GB" sz="1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23FB94A-CE82-82F8-2868-2FECC6A38D77}"/>
              </a:ext>
            </a:extLst>
          </p:cNvPr>
          <p:cNvSpPr txBox="1"/>
          <p:nvPr/>
        </p:nvSpPr>
        <p:spPr>
          <a:xfrm>
            <a:off x="7218385" y="4249848"/>
            <a:ext cx="98456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New design</a:t>
            </a:r>
            <a:endParaRPr lang="en-GB" sz="12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7340589-0A81-01AC-CA06-917C3852673A}"/>
              </a:ext>
            </a:extLst>
          </p:cNvPr>
          <p:cNvSpPr txBox="1"/>
          <p:nvPr/>
        </p:nvSpPr>
        <p:spPr>
          <a:xfrm>
            <a:off x="5115999" y="4614255"/>
            <a:ext cx="21691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/>
              <a:t>Courtesy of Oussama id Bahmane </a:t>
            </a:r>
            <a:endParaRPr lang="en-GB" sz="1000" i="1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0E307FC-BB86-4B7E-7398-B554610B2F03}"/>
              </a:ext>
            </a:extLst>
          </p:cNvPr>
          <p:cNvCxnSpPr>
            <a:cxnSpLocks/>
          </p:cNvCxnSpPr>
          <p:nvPr/>
        </p:nvCxnSpPr>
        <p:spPr>
          <a:xfrm>
            <a:off x="4073475" y="2715766"/>
            <a:ext cx="0" cy="504056"/>
          </a:xfrm>
          <a:prstGeom prst="line">
            <a:avLst/>
          </a:prstGeom>
          <a:ln w="9525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id="{B09D58C3-BA9B-7B5C-5770-E35B509EF3B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9560" y="1550929"/>
            <a:ext cx="1606779" cy="876068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B0A3BD8E-CA0A-A2E7-C57E-1EF1786BA4C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27260" y="2276413"/>
            <a:ext cx="1014017" cy="955318"/>
          </a:xfrm>
          <a:prstGeom prst="rect">
            <a:avLst/>
          </a:prstGeom>
        </p:spPr>
      </p:pic>
      <p:pic>
        <p:nvPicPr>
          <p:cNvPr id="31" name="Picture 30" descr="A close-up of a machine&#10;&#10;Description automatically generated">
            <a:extLst>
              <a:ext uri="{FF2B5EF4-FFF2-40B4-BE49-F238E27FC236}">
                <a16:creationId xmlns:a16="http://schemas.microsoft.com/office/drawing/2014/main" id="{0AAFA22B-A446-9A18-9C4B-A4A57FA657C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596696" y="2337328"/>
            <a:ext cx="1108634" cy="980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7523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FC25C-A00A-4FD6-C013-A7247D51F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Interconnection drawings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5257DD-E46E-695F-9A3A-E6377A5CED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772682"/>
            <a:ext cx="7920000" cy="3680222"/>
          </a:xfrm>
        </p:spPr>
        <p:txBody>
          <a:bodyPr>
            <a:normAutofit/>
          </a:bodyPr>
          <a:lstStyle/>
          <a:p>
            <a:pPr algn="l"/>
            <a:r>
              <a:rPr lang="en-US" sz="1600" dirty="0"/>
              <a:t>1 drawing / interconnection</a:t>
            </a:r>
          </a:p>
          <a:p>
            <a:pPr lvl="1" algn="l"/>
            <a:r>
              <a:rPr lang="en-US" sz="1200" dirty="0"/>
              <a:t>Q2B: LHCQQSJF0001</a:t>
            </a:r>
          </a:p>
          <a:p>
            <a:pPr lvl="1" algn="l"/>
            <a:r>
              <a:rPr lang="en-US" sz="1200" dirty="0"/>
              <a:t>CP: LHCQQSJF0002</a:t>
            </a:r>
          </a:p>
          <a:p>
            <a:pPr lvl="1" algn="l"/>
            <a:r>
              <a:rPr lang="en-US" sz="1200" dirty="0"/>
              <a:t>D1: LHCQQSJF0003</a:t>
            </a:r>
            <a:endParaRPr lang="en-GB" sz="12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E65E41-3CC6-6A58-8BCE-8ACB2A71A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Nicolas Bourcey, HL-LHC WP15 integration meeting, Friday 24th january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6FE7A6-B8B0-F61E-E66E-228F7897E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9703DCC-BF0F-614B-A5C6-02843D9916E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923678"/>
            <a:ext cx="3624183" cy="25717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C305225-A3EA-6E36-DAE0-697E911439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6251" y="690596"/>
            <a:ext cx="4220162" cy="3904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8247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9F2666-CF32-6F3F-31D1-1BFDC6A276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 anchor="ctr">
            <a:normAutofit/>
          </a:bodyPr>
          <a:lstStyle/>
          <a:p>
            <a:r>
              <a:rPr lang="en-US" dirty="0"/>
              <a:t>Cutting of the SQXL jumper cap and flange</a:t>
            </a:r>
            <a:endParaRPr lang="en-GB" dirty="0"/>
          </a:p>
        </p:txBody>
      </p:sp>
      <p:sp>
        <p:nvSpPr>
          <p:cNvPr id="16" name="Content Placeholder 5">
            <a:extLst>
              <a:ext uri="{FF2B5EF4-FFF2-40B4-BE49-F238E27FC236}">
                <a16:creationId xmlns:a16="http://schemas.microsoft.com/office/drawing/2014/main" id="{983EFFDC-2C95-4319-FF6E-6C1DF17AA7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23528" y="758641"/>
            <a:ext cx="8363273" cy="1165037"/>
          </a:xfrm>
        </p:spPr>
        <p:txBody>
          <a:bodyPr>
            <a:normAutofit/>
          </a:bodyPr>
          <a:lstStyle/>
          <a:p>
            <a:pPr algn="l"/>
            <a:r>
              <a:rPr lang="en-US" sz="1600" dirty="0"/>
              <a:t>Heavy operation, time consuming, need of scaffolding, crane to support the end cap</a:t>
            </a:r>
          </a:p>
          <a:p>
            <a:pPr algn="l"/>
            <a:r>
              <a:rPr lang="en-US" sz="1600" dirty="0"/>
              <a:t>Big deformation and misalignment of the end cap. It was difficult to align the cutting machine perpendicular to the tube.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296BEB-3499-150D-78C8-CDE0ECFC5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r>
              <a:rPr lang="en-GB" noProof="0"/>
              <a:t>Nicolas Bourcey, HL-LHC WP15 integration meeting, Friday 24th january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CE5874-4BEB-09A7-B156-2E33E6341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fld id="{BFDCA1C4-9514-7B4F-976F-D92F7E296653}" type="slidenum">
              <a:rPr lang="fr-FR" smtClean="0"/>
              <a:pPr>
                <a:spcAft>
                  <a:spcPts val="600"/>
                </a:spcAft>
              </a:pPr>
              <a:t>9</a:t>
            </a:fld>
            <a:endParaRPr lang="fr-FR"/>
          </a:p>
        </p:txBody>
      </p:sp>
      <p:pic>
        <p:nvPicPr>
          <p:cNvPr id="18" name="Picture 17" descr="A person working on a machine&#10;&#10;Description automatically generated">
            <a:extLst>
              <a:ext uri="{FF2B5EF4-FFF2-40B4-BE49-F238E27FC236}">
                <a16:creationId xmlns:a16="http://schemas.microsoft.com/office/drawing/2014/main" id="{5DC57CDE-86AA-60EC-7F5B-2E99FB352F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2574" y="1933115"/>
            <a:ext cx="2211178" cy="1658384"/>
          </a:xfrm>
          <a:prstGeom prst="rect">
            <a:avLst/>
          </a:prstGeom>
        </p:spPr>
      </p:pic>
      <p:pic>
        <p:nvPicPr>
          <p:cNvPr id="22" name="Picture 21" descr="A large metal cylinder with black tubes&#10;&#10;Description automatically generated">
            <a:extLst>
              <a:ext uri="{FF2B5EF4-FFF2-40B4-BE49-F238E27FC236}">
                <a16:creationId xmlns:a16="http://schemas.microsoft.com/office/drawing/2014/main" id="{D52A8BF1-6CB5-FCCA-1537-5C04F173002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733864" y="1933117"/>
            <a:ext cx="2211176" cy="1658382"/>
          </a:xfrm>
          <a:prstGeom prst="rect">
            <a:avLst/>
          </a:prstGeom>
        </p:spPr>
      </p:pic>
      <p:pic>
        <p:nvPicPr>
          <p:cNvPr id="24" name="Picture 23" descr="A metal pipe on a piece of paper&#10;&#10;Description automatically generated">
            <a:extLst>
              <a:ext uri="{FF2B5EF4-FFF2-40B4-BE49-F238E27FC236}">
                <a16:creationId xmlns:a16="http://schemas.microsoft.com/office/drawing/2014/main" id="{23AF3096-98B0-0D44-DC02-4EBC35EB07B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445151" y="1933116"/>
            <a:ext cx="2211178" cy="1658384"/>
          </a:xfrm>
          <a:prstGeom prst="rect">
            <a:avLst/>
          </a:prstGeom>
        </p:spPr>
      </p:pic>
      <p:pic>
        <p:nvPicPr>
          <p:cNvPr id="26" name="Picture 25" descr="A person working on a machine&#10;&#10;Description automatically generated">
            <a:extLst>
              <a:ext uri="{FF2B5EF4-FFF2-40B4-BE49-F238E27FC236}">
                <a16:creationId xmlns:a16="http://schemas.microsoft.com/office/drawing/2014/main" id="{F729D0D8-4A30-331B-8F05-DF04FB3C97A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138756" y="1933118"/>
            <a:ext cx="2211178" cy="1658384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7EDC4913-699D-420E-7D31-CC8ED225BA7B}"/>
              </a:ext>
            </a:extLst>
          </p:cNvPr>
          <p:cNvSpPr txBox="1"/>
          <p:nvPr/>
        </p:nvSpPr>
        <p:spPr>
          <a:xfrm>
            <a:off x="1331640" y="4015139"/>
            <a:ext cx="56563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Why do we weld? This can be closed with an </a:t>
            </a:r>
            <a:r>
              <a:rPr lang="en-US" dirty="0" err="1">
                <a:solidFill>
                  <a:srgbClr val="FFC000"/>
                </a:solidFill>
              </a:rPr>
              <a:t>o-ring</a:t>
            </a:r>
            <a:r>
              <a:rPr lang="en-US" dirty="0">
                <a:solidFill>
                  <a:srgbClr val="FFC000"/>
                </a:solidFill>
              </a:rPr>
              <a:t>…</a:t>
            </a:r>
          </a:p>
          <a:p>
            <a:pPr algn="r"/>
            <a:r>
              <a:rPr lang="en-US" dirty="0">
                <a:solidFill>
                  <a:srgbClr val="FFC000"/>
                </a:solidFill>
              </a:rPr>
              <a:t>It will save several days of work in the tunnel…</a:t>
            </a:r>
            <a:endParaRPr lang="en-GB" dirty="0">
              <a:solidFill>
                <a:srgbClr val="FFC000"/>
              </a:solidFill>
            </a:endParaRPr>
          </a:p>
        </p:txBody>
      </p:sp>
      <p:pic>
        <p:nvPicPr>
          <p:cNvPr id="29" name="Picture 28" descr="A large metal pipe in a factory&#10;&#10;Description automatically generated">
            <a:extLst>
              <a:ext uri="{FF2B5EF4-FFF2-40B4-BE49-F238E27FC236}">
                <a16:creationId xmlns:a16="http://schemas.microsoft.com/office/drawing/2014/main" id="{4891561B-9144-2D64-D475-3127D029DB8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1331" y="3909345"/>
            <a:ext cx="2045469" cy="1180332"/>
          </a:xfrm>
          <a:prstGeom prst="rect">
            <a:avLst/>
          </a:prstGeom>
        </p:spPr>
      </p:pic>
      <p:pic>
        <p:nvPicPr>
          <p:cNvPr id="31" name="Picture 30" descr="A close-up of a machine&#10;&#10;Description automatically generated">
            <a:extLst>
              <a:ext uri="{FF2B5EF4-FFF2-40B4-BE49-F238E27FC236}">
                <a16:creationId xmlns:a16="http://schemas.microsoft.com/office/drawing/2014/main" id="{DACB45E6-7DEE-70C5-D53F-F5599CA6956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851412" y="1931748"/>
            <a:ext cx="2200211" cy="1650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9398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E6C63AB-DE93-41BF-9F4F-20A892EB621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6AD56BA-2B7C-434F-AA6C-906DAF6E63F1}">
  <ds:schemaRefs>
    <ds:schemaRef ds:uri="http://schemas.microsoft.com/office/2006/metadata/properties"/>
    <ds:schemaRef ds:uri="http://purl.org/dc/elements/1.1/"/>
    <ds:schemaRef ds:uri="8946e33d-fd2f-4ae4-8ee9-d90c129cdf9e"/>
    <ds:schemaRef ds:uri="http://www.w3.org/XML/1998/namespace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E26011C-AF2B-480E-9C0F-E645DDEE4B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9426</TotalTime>
  <Words>1281</Words>
  <Application>Microsoft Office PowerPoint</Application>
  <PresentationFormat>On-screen Show (16:9)</PresentationFormat>
  <Paragraphs>136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Wingdings</vt:lpstr>
      <vt:lpstr>Thème Office</vt:lpstr>
      <vt:lpstr>HL magnets and cryogenic jumper interfaces IT String return on experience</vt:lpstr>
      <vt:lpstr>Introduction</vt:lpstr>
      <vt:lpstr>Jumpers in the IT string</vt:lpstr>
      <vt:lpstr>Design</vt:lpstr>
      <vt:lpstr>Interconnection</vt:lpstr>
      <vt:lpstr>Interconnection gimbal sleeves</vt:lpstr>
      <vt:lpstr>Modification of the gimbal sleeve and SQXL flange</vt:lpstr>
      <vt:lpstr>Interconnection drawings</vt:lpstr>
      <vt:lpstr>Cutting of the SQXL jumper cap and flange</vt:lpstr>
      <vt:lpstr>Process pipes</vt:lpstr>
      <vt:lpstr>Jumper alignment</vt:lpstr>
      <vt:lpstr>Assembly sequence and responsibilities</vt:lpstr>
      <vt:lpstr>Summary</vt:lpstr>
      <vt:lpstr>Aknowledgment</vt:lpstr>
      <vt:lpstr>Thank you for your attention Any questions ?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Francesca Paola Nicoletti</dc:creator>
  <cp:lastModifiedBy>Nicolas Bourcey</cp:lastModifiedBy>
  <cp:revision>293</cp:revision>
  <dcterms:created xsi:type="dcterms:W3CDTF">2016-02-12T09:02:01Z</dcterms:created>
  <dcterms:modified xsi:type="dcterms:W3CDTF">2025-01-24T09:14:12Z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