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0"/>
  </p:notesMasterIdLst>
  <p:handoutMasterIdLst>
    <p:handoutMasterId r:id="rId31"/>
  </p:handoutMasterIdLst>
  <p:sldIdLst>
    <p:sldId id="418" r:id="rId5"/>
    <p:sldId id="791" r:id="rId6"/>
    <p:sldId id="869" r:id="rId7"/>
    <p:sldId id="870" r:id="rId8"/>
    <p:sldId id="871" r:id="rId9"/>
    <p:sldId id="872" r:id="rId10"/>
    <p:sldId id="873" r:id="rId11"/>
    <p:sldId id="880" r:id="rId12"/>
    <p:sldId id="879" r:id="rId13"/>
    <p:sldId id="776" r:id="rId14"/>
    <p:sldId id="874" r:id="rId15"/>
    <p:sldId id="875" r:id="rId16"/>
    <p:sldId id="876" r:id="rId17"/>
    <p:sldId id="877" r:id="rId18"/>
    <p:sldId id="878" r:id="rId19"/>
    <p:sldId id="868" r:id="rId20"/>
    <p:sldId id="884" r:id="rId21"/>
    <p:sldId id="885" r:id="rId22"/>
    <p:sldId id="886" r:id="rId23"/>
    <p:sldId id="264" r:id="rId24"/>
    <p:sldId id="260" r:id="rId25"/>
    <p:sldId id="265" r:id="rId26"/>
    <p:sldId id="882" r:id="rId27"/>
    <p:sldId id="379" r:id="rId28"/>
    <p:sldId id="785" r:id="rId29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7A1FB5-7F72-49C7-A341-DC289DFDA632}">
          <p14:sldIdLst>
            <p14:sldId id="418"/>
          </p14:sldIdLst>
        </p14:section>
        <p14:section name="Outline" id="{F76065CD-E29F-49CA-99D3-B6E1D0F246DD}">
          <p14:sldIdLst>
            <p14:sldId id="791"/>
            <p14:sldId id="869"/>
            <p14:sldId id="870"/>
            <p14:sldId id="871"/>
            <p14:sldId id="872"/>
            <p14:sldId id="873"/>
            <p14:sldId id="880"/>
            <p14:sldId id="879"/>
            <p14:sldId id="776"/>
            <p14:sldId id="874"/>
            <p14:sldId id="875"/>
            <p14:sldId id="876"/>
            <p14:sldId id="877"/>
            <p14:sldId id="878"/>
            <p14:sldId id="868"/>
            <p14:sldId id="884"/>
            <p14:sldId id="885"/>
            <p14:sldId id="886"/>
            <p14:sldId id="264"/>
            <p14:sldId id="260"/>
            <p14:sldId id="265"/>
            <p14:sldId id="882"/>
            <p14:sldId id="379"/>
            <p14:sldId id="7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Alexander Berkowitz Zamora" initials="DABZ" lastIdx="2" clrIdx="0">
    <p:extLst>
      <p:ext uri="{19B8F6BF-5375-455C-9EA6-DF929625EA0E}">
        <p15:presenceInfo xmlns:p15="http://schemas.microsoft.com/office/powerpoint/2012/main" userId="S-1-5-21-1526224874-1540688658-1361462980-11742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FFFF99"/>
    <a:srgbClr val="FFFF00"/>
    <a:srgbClr val="000000"/>
    <a:srgbClr val="E0F2F7"/>
    <a:srgbClr val="0093BE"/>
    <a:srgbClr val="F2F2F2"/>
    <a:srgbClr val="008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3532" autoAdjust="0"/>
  </p:normalViewPr>
  <p:slideViewPr>
    <p:cSldViewPr snapToObjects="1" showGuides="1">
      <p:cViewPr>
        <p:scale>
          <a:sx n="70" d="100"/>
          <a:sy n="70" d="100"/>
        </p:scale>
        <p:origin x="652" y="-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8" d="100"/>
          <a:sy n="118" d="100"/>
        </p:scale>
        <p:origin x="258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4453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8465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398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398267">
              <a:defRPr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734224-4E74-4046-A871-EDE30189680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45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734224-4E74-4046-A871-EDE30189680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389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734224-4E74-4046-A871-EDE30189680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0512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042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352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025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4717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8009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326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98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982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477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8" name="Image 11" descr="HLU-logoN-title.png">
            <a:extLst>
              <a:ext uri="{FF2B5EF4-FFF2-40B4-BE49-F238E27FC236}">
                <a16:creationId xmlns:a16="http://schemas.microsoft.com/office/drawing/2014/main" id="{C3A579C4-E931-4738-8ECC-F66029180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pic>
        <p:nvPicPr>
          <p:cNvPr id="9" name="Image 11" descr="HLU-logoN-title.png">
            <a:extLst>
              <a:ext uri="{FF2B5EF4-FFF2-40B4-BE49-F238E27FC236}">
                <a16:creationId xmlns:a16="http://schemas.microsoft.com/office/drawing/2014/main" id="{BEF7DABB-734C-4A6D-9F59-02FC53F0DD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1F39CDCE-E0CF-4B83-B102-3850364F6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  <a:prstGeom prst="rect">
            <a:avLst/>
          </a:prstGeo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969775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F4D17455-6983-4870-9988-FB12A7A8CE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  <a:prstGeom prst="rect">
            <a:avLst/>
          </a:prstGeo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1841180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AC6ED113-6711-45B4-9B00-74C63ED761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  <a:prstGeom prst="rect">
            <a:avLst/>
          </a:prstGeo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2833325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5ABA3038-83B7-49C8-9C8D-50956719D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391401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19072/0.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24964/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document/2724970/1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4.png"/><Relationship Id="rId4" Type="http://schemas.openxmlformats.org/officeDocument/2006/relationships/hyperlink" Target="https://edms.cern.ch/document/272493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document/3170612/LAST_RELEAS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hyperlink" Target="https://edms.cern.ch/document/2861609" TargetMode="External"/><Relationship Id="rId18" Type="http://schemas.openxmlformats.org/officeDocument/2006/relationships/hyperlink" Target="https://edms.cern.ch/document/2882481" TargetMode="External"/><Relationship Id="rId26" Type="http://schemas.openxmlformats.org/officeDocument/2006/relationships/hyperlink" Target="https://edms.cern.ch/document/2881512" TargetMode="External"/><Relationship Id="rId39" Type="http://schemas.openxmlformats.org/officeDocument/2006/relationships/hyperlink" Target="https://edms.cern.ch/document/2898718" TargetMode="External"/><Relationship Id="rId21" Type="http://schemas.openxmlformats.org/officeDocument/2006/relationships/hyperlink" Target="https://edms.cern.ch/document/2862716" TargetMode="External"/><Relationship Id="rId34" Type="http://schemas.openxmlformats.org/officeDocument/2006/relationships/hyperlink" Target="https://edms.cern.ch/document/2912022" TargetMode="External"/><Relationship Id="rId42" Type="http://schemas.openxmlformats.org/officeDocument/2006/relationships/hyperlink" Target="https://edms.cern.ch/document/2912031" TargetMode="External"/><Relationship Id="rId47" Type="http://schemas.openxmlformats.org/officeDocument/2006/relationships/hyperlink" Target="https://edms.cern.ch/document/2913646" TargetMode="External"/><Relationship Id="rId50" Type="http://schemas.openxmlformats.org/officeDocument/2006/relationships/hyperlink" Target="https://edms.cern.ch/document/2911487" TargetMode="External"/><Relationship Id="rId55" Type="http://schemas.openxmlformats.org/officeDocument/2006/relationships/hyperlink" Target="https://edms.cern.ch/document/2911999" TargetMode="External"/><Relationship Id="rId7" Type="http://schemas.openxmlformats.org/officeDocument/2006/relationships/hyperlink" Target="https://edms.cern.ch/document/2848833" TargetMode="External"/><Relationship Id="rId2" Type="http://schemas.openxmlformats.org/officeDocument/2006/relationships/hyperlink" Target="https://edms.cern.ch/document/2671614" TargetMode="External"/><Relationship Id="rId16" Type="http://schemas.openxmlformats.org/officeDocument/2006/relationships/hyperlink" Target="https://edms.cern.ch/document/2884075" TargetMode="External"/><Relationship Id="rId29" Type="http://schemas.openxmlformats.org/officeDocument/2006/relationships/hyperlink" Target="https://edms.cern.ch/document/2862722" TargetMode="External"/><Relationship Id="rId11" Type="http://schemas.openxmlformats.org/officeDocument/2006/relationships/hyperlink" Target="https://edms.cern.ch/document/2678700" TargetMode="External"/><Relationship Id="rId24" Type="http://schemas.openxmlformats.org/officeDocument/2006/relationships/hyperlink" Target="https://edms.cern.ch/document/2884042" TargetMode="External"/><Relationship Id="rId32" Type="http://schemas.openxmlformats.org/officeDocument/2006/relationships/hyperlink" Target="https://edms.cern.ch/document/2912023" TargetMode="External"/><Relationship Id="rId37" Type="http://schemas.openxmlformats.org/officeDocument/2006/relationships/hyperlink" Target="https://edms.cern.ch/document/2912572" TargetMode="External"/><Relationship Id="rId40" Type="http://schemas.openxmlformats.org/officeDocument/2006/relationships/hyperlink" Target="https://edms.cern.ch/document/2915523" TargetMode="External"/><Relationship Id="rId45" Type="http://schemas.openxmlformats.org/officeDocument/2006/relationships/hyperlink" Target="https://edms.cern.ch/document/2911998" TargetMode="External"/><Relationship Id="rId53" Type="http://schemas.openxmlformats.org/officeDocument/2006/relationships/hyperlink" Target="https://edms.cern.ch/document/2911996" TargetMode="External"/><Relationship Id="rId58" Type="http://schemas.openxmlformats.org/officeDocument/2006/relationships/hyperlink" Target="https://edms.cern.ch/document/2911606" TargetMode="External"/><Relationship Id="rId5" Type="http://schemas.openxmlformats.org/officeDocument/2006/relationships/hyperlink" Target="https://edms.cern.ch/document/2678695" TargetMode="External"/><Relationship Id="rId19" Type="http://schemas.openxmlformats.org/officeDocument/2006/relationships/hyperlink" Target="https://edms.cern.ch/document/2862713" TargetMode="External"/><Relationship Id="rId4" Type="http://schemas.openxmlformats.org/officeDocument/2006/relationships/hyperlink" Target="https://edms.cern.ch/document/2848829/0" TargetMode="External"/><Relationship Id="rId9" Type="http://schemas.openxmlformats.org/officeDocument/2006/relationships/hyperlink" Target="https://edms.cern.ch/document/2882321" TargetMode="External"/><Relationship Id="rId14" Type="http://schemas.openxmlformats.org/officeDocument/2006/relationships/hyperlink" Target="https://edms.cern.ch/document/2887270" TargetMode="External"/><Relationship Id="rId22" Type="http://schemas.openxmlformats.org/officeDocument/2006/relationships/hyperlink" Target="https://edms.cern.ch/document/2887123" TargetMode="External"/><Relationship Id="rId27" Type="http://schemas.openxmlformats.org/officeDocument/2006/relationships/hyperlink" Target="https://edms.cern.ch/document/2862721" TargetMode="External"/><Relationship Id="rId30" Type="http://schemas.openxmlformats.org/officeDocument/2006/relationships/hyperlink" Target="https://edms.cern.ch/document/2912653" TargetMode="External"/><Relationship Id="rId35" Type="http://schemas.openxmlformats.org/officeDocument/2006/relationships/hyperlink" Target="https://edms.cern.ch/document/2912024" TargetMode="External"/><Relationship Id="rId43" Type="http://schemas.openxmlformats.org/officeDocument/2006/relationships/hyperlink" Target="https://edms.cern.ch/document/2913645" TargetMode="External"/><Relationship Id="rId48" Type="http://schemas.openxmlformats.org/officeDocument/2006/relationships/hyperlink" Target="https://edms.cern.ch/document/2915013" TargetMode="External"/><Relationship Id="rId56" Type="http://schemas.openxmlformats.org/officeDocument/2006/relationships/hyperlink" Target="https://edms.cern.ch/document/2915133" TargetMode="External"/><Relationship Id="rId8" Type="http://schemas.openxmlformats.org/officeDocument/2006/relationships/hyperlink" Target="https://edms.cern.ch/document/2678697" TargetMode="External"/><Relationship Id="rId51" Type="http://schemas.openxmlformats.org/officeDocument/2006/relationships/hyperlink" Target="https://edms.cern.ch/document/2897733" TargetMode="External"/><Relationship Id="rId3" Type="http://schemas.openxmlformats.org/officeDocument/2006/relationships/hyperlink" Target="https://edms.cern.ch/document/2885838" TargetMode="External"/><Relationship Id="rId12" Type="http://schemas.openxmlformats.org/officeDocument/2006/relationships/hyperlink" Target="https://edms.cern.ch/document/2872770" TargetMode="External"/><Relationship Id="rId17" Type="http://schemas.openxmlformats.org/officeDocument/2006/relationships/hyperlink" Target="https://edms.cern.ch/document/2862712" TargetMode="External"/><Relationship Id="rId25" Type="http://schemas.openxmlformats.org/officeDocument/2006/relationships/hyperlink" Target="https://edms.cern.ch/document/2862720" TargetMode="External"/><Relationship Id="rId33" Type="http://schemas.openxmlformats.org/officeDocument/2006/relationships/hyperlink" Target="https://edms.cern.ch/document/2912601" TargetMode="External"/><Relationship Id="rId38" Type="http://schemas.openxmlformats.org/officeDocument/2006/relationships/hyperlink" Target="https://edms.cern.ch/document/2928457" TargetMode="External"/><Relationship Id="rId46" Type="http://schemas.openxmlformats.org/officeDocument/2006/relationships/hyperlink" Target="https://edms.cern.ch/document/2912035" TargetMode="External"/><Relationship Id="rId59" Type="http://schemas.openxmlformats.org/officeDocument/2006/relationships/hyperlink" Target="https://edms.cern.ch/document/2911598" TargetMode="External"/><Relationship Id="rId20" Type="http://schemas.openxmlformats.org/officeDocument/2006/relationships/hyperlink" Target="https://edms.cern.ch/document/2872762" TargetMode="External"/><Relationship Id="rId41" Type="http://schemas.openxmlformats.org/officeDocument/2006/relationships/hyperlink" Target="https://edms.cern.ch/document/2911994" TargetMode="External"/><Relationship Id="rId54" Type="http://schemas.openxmlformats.org/officeDocument/2006/relationships/hyperlink" Target="https://edms.cern.ch/document/2915725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2883681" TargetMode="External"/><Relationship Id="rId15" Type="http://schemas.openxmlformats.org/officeDocument/2006/relationships/hyperlink" Target="https://edms.cern.ch/document/2862711" TargetMode="External"/><Relationship Id="rId23" Type="http://schemas.openxmlformats.org/officeDocument/2006/relationships/hyperlink" Target="https://edms.cern.ch/document/2862717" TargetMode="External"/><Relationship Id="rId28" Type="http://schemas.openxmlformats.org/officeDocument/2006/relationships/hyperlink" Target="https://edms.cern.ch/document/2873189" TargetMode="External"/><Relationship Id="rId36" Type="http://schemas.openxmlformats.org/officeDocument/2006/relationships/hyperlink" Target="https://edms.cern.ch/document/2919911" TargetMode="External"/><Relationship Id="rId49" Type="http://schemas.openxmlformats.org/officeDocument/2006/relationships/hyperlink" Target="https://edms.cern.ch/document/2911993" TargetMode="External"/><Relationship Id="rId57" Type="http://schemas.openxmlformats.org/officeDocument/2006/relationships/hyperlink" Target="https://edms.cern.ch/document/2911990" TargetMode="External"/><Relationship Id="rId10" Type="http://schemas.openxmlformats.org/officeDocument/2006/relationships/hyperlink" Target="https://edms.cern.ch/document/2861608" TargetMode="External"/><Relationship Id="rId31" Type="http://schemas.openxmlformats.org/officeDocument/2006/relationships/hyperlink" Target="https://edms.cern.ch/document/2912021" TargetMode="External"/><Relationship Id="rId44" Type="http://schemas.openxmlformats.org/officeDocument/2006/relationships/hyperlink" Target="https://edms.cern.ch/document/2915974" TargetMode="External"/><Relationship Id="rId52" Type="http://schemas.openxmlformats.org/officeDocument/2006/relationships/hyperlink" Target="https://edms.cern.ch/document/291549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27006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hyperlink" Target="https://edms.cern.ch/document/276842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B1C3FE3-5D51-4138-8431-F9E93A3F0373}"/>
              </a:ext>
            </a:extLst>
          </p:cNvPr>
          <p:cNvSpPr txBox="1">
            <a:spLocks/>
          </p:cNvSpPr>
          <p:nvPr/>
        </p:nvSpPr>
        <p:spPr>
          <a:xfrm>
            <a:off x="884461" y="2843986"/>
            <a:ext cx="10423078" cy="129668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HL-LHC jumpers interfaces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900" b="1" dirty="0">
                <a:solidFill>
                  <a:schemeClr val="bg2"/>
                </a:solidFill>
                <a:latin typeface="Arial"/>
              </a:rPr>
              <a:t>Interfaces definition in the LHC tunnel</a:t>
            </a:r>
            <a:endParaRPr kumimoji="0" lang="en-GB" sz="29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Image 11" descr="HLU-logoN-title.png">
            <a:extLst>
              <a:ext uri="{FF2B5EF4-FFF2-40B4-BE49-F238E27FC236}">
                <a16:creationId xmlns:a16="http://schemas.microsoft.com/office/drawing/2014/main" id="{685F16E5-2275-46D6-9581-FA7F6FDB8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9E263B9-59E6-4D82-A35A-31489F338E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B0A04A34-2E17-D0D2-E210-C13CFAA9F35E}"/>
              </a:ext>
            </a:extLst>
          </p:cNvPr>
          <p:cNvSpPr txBox="1">
            <a:spLocks/>
          </p:cNvSpPr>
          <p:nvPr/>
        </p:nvSpPr>
        <p:spPr bwMode="auto">
          <a:xfrm>
            <a:off x="884461" y="5193690"/>
            <a:ext cx="8640000" cy="99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Merli (TE-CRG-ME)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lang="en-GB" dirty="0">
                <a:solidFill>
                  <a:srgbClr val="5A5A5A"/>
                </a:solidFill>
                <a:latin typeface="Arial"/>
              </a:rPr>
              <a:t>on behalf of WP9 cryo-distribution team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2973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F85A9D-27FB-4320-996D-C5E51F6E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FD99A9-0F9D-4CEE-99EF-4E2569DA8E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C022AB5-C4AF-4C16-AB2D-01F193155272}"/>
              </a:ext>
            </a:extLst>
          </p:cNvPr>
          <p:cNvSpPr txBox="1">
            <a:spLocks/>
          </p:cNvSpPr>
          <p:nvPr/>
        </p:nvSpPr>
        <p:spPr>
          <a:xfrm>
            <a:off x="1548033" y="0"/>
            <a:ext cx="9095934" cy="92333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Jumper design studies </a:t>
            </a:r>
          </a:p>
          <a:p>
            <a:r>
              <a:rPr lang="en-GB" sz="2400" dirty="0"/>
              <a:t>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1687C6A-4B94-4D6B-B0EC-D9BBE2EA4FCC}"/>
              </a:ext>
            </a:extLst>
          </p:cNvPr>
          <p:cNvGrpSpPr/>
          <p:nvPr/>
        </p:nvGrpSpPr>
        <p:grpSpPr>
          <a:xfrm>
            <a:off x="936821" y="923330"/>
            <a:ext cx="10415763" cy="5418550"/>
            <a:chOff x="324753" y="738625"/>
            <a:chExt cx="10415763" cy="541855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5B21765-01AC-4BE7-A6C7-328B2E738BE2}"/>
                </a:ext>
              </a:extLst>
            </p:cNvPr>
            <p:cNvSpPr/>
            <p:nvPr/>
          </p:nvSpPr>
          <p:spPr>
            <a:xfrm>
              <a:off x="4871864" y="2715951"/>
              <a:ext cx="5771248" cy="1800000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2000"/>
              <a:r>
                <a:rPr lang="en-US" sz="1400" b="1" u="sng" dirty="0">
                  <a:solidFill>
                    <a:schemeClr val="tx1"/>
                  </a:solidFill>
                </a:rPr>
                <a:t>Technical notes</a:t>
              </a:r>
              <a:endParaRPr lang="en-GB" sz="1400" b="1" u="sng" dirty="0">
                <a:solidFill>
                  <a:schemeClr val="tx1"/>
                </a:solidFill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400" dirty="0">
                <a:solidFill>
                  <a:schemeClr val="tx1"/>
                </a:solidFill>
              </a:endParaRP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tx1"/>
                  </a:solidFill>
                </a:rPr>
                <a:t>Jumpers interconnection layout review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tx1"/>
                  </a:solidFill>
                </a:rPr>
                <a:t>Jumpers required flexibility evaluation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tx1"/>
                  </a:solidFill>
                </a:rPr>
                <a:t>Jumpers interconnection weld flanges structural verification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tx1"/>
                  </a:solidFill>
                </a:rPr>
                <a:t>Jumpers stiffness analysis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770F855-7DBD-4A27-AEC1-002844251C18}"/>
                </a:ext>
              </a:extLst>
            </p:cNvPr>
            <p:cNvSpPr/>
            <p:nvPr/>
          </p:nvSpPr>
          <p:spPr>
            <a:xfrm>
              <a:off x="4871865" y="738625"/>
              <a:ext cx="5771247" cy="1800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2000"/>
              <a:r>
                <a:rPr lang="en-US" sz="1400" b="1" u="sng" dirty="0">
                  <a:solidFill>
                    <a:schemeClr val="tx1"/>
                  </a:solidFill>
                </a:rPr>
                <a:t>Engineering methods for installation</a:t>
              </a:r>
              <a:endParaRPr lang="en-GB" sz="1400" b="1" u="sng" dirty="0">
                <a:solidFill>
                  <a:schemeClr val="tx1"/>
                </a:solidFill>
              </a:endParaRPr>
            </a:p>
            <a:p>
              <a:pPr marL="72000" indent="-17145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tx1"/>
                </a:solidFill>
              </a:endParaRPr>
            </a:p>
            <a:p>
              <a:pPr marL="529200"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QXL/QRL Jumper interfaces preparation for interconnection</a:t>
              </a:r>
            </a:p>
            <a:p>
              <a:pPr marL="529200"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QXL/QRL Jumper interfaces alignment</a:t>
              </a:r>
            </a:p>
            <a:p>
              <a:pPr marL="529200"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HL-LHC Jumpers interconnection</a:t>
              </a:r>
            </a:p>
            <a:p>
              <a:pPr marL="529200"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QXL/QRL Installation requirements</a:t>
              </a:r>
            </a:p>
            <a:p>
              <a:pPr marL="529200" lvl="1" indent="-1714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tx1"/>
                  </a:solidFill>
                </a:rPr>
                <a:t>Jumper extension installation requirements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618F27F-54FD-415E-B94B-E6CA5891CCFE}"/>
                </a:ext>
              </a:extLst>
            </p:cNvPr>
            <p:cNvSpPr txBox="1"/>
            <p:nvPr/>
          </p:nvSpPr>
          <p:spPr>
            <a:xfrm>
              <a:off x="324753" y="3246619"/>
              <a:ext cx="249488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2"/>
                  </a:solidFill>
                </a:rPr>
                <a:t>HL-LHC Jumpers interface specification</a:t>
              </a:r>
            </a:p>
            <a:p>
              <a:pPr algn="ctr"/>
              <a:r>
                <a:rPr lang="en-US" sz="1400" dirty="0">
                  <a:solidFill>
                    <a:schemeClr val="bg2"/>
                  </a:solidFill>
                </a:rPr>
                <a:t>(</a:t>
              </a:r>
              <a:r>
                <a:rPr lang="en-US" sz="1400" dirty="0">
                  <a:solidFill>
                    <a:schemeClr val="bg2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EDMS 2419072</a:t>
              </a:r>
              <a:r>
                <a:rPr lang="en-US" sz="1400" dirty="0">
                  <a:solidFill>
                    <a:schemeClr val="bg2"/>
                  </a:solidFill>
                </a:rPr>
                <a:t>)</a:t>
              </a:r>
            </a:p>
          </p:txBody>
        </p:sp>
        <p:cxnSp>
          <p:nvCxnSpPr>
            <p:cNvPr id="22" name="Connector: Elbow 21">
              <a:extLst>
                <a:ext uri="{FF2B5EF4-FFF2-40B4-BE49-F238E27FC236}">
                  <a16:creationId xmlns:a16="http://schemas.microsoft.com/office/drawing/2014/main" id="{CCFF8174-30D6-4045-A010-F2ABA937A076}"/>
                </a:ext>
              </a:extLst>
            </p:cNvPr>
            <p:cNvCxnSpPr>
              <a:cxnSpLocks/>
              <a:stCxn id="18" idx="1"/>
              <a:endCxn id="20" idx="3"/>
            </p:cNvCxnSpPr>
            <p:nvPr/>
          </p:nvCxnSpPr>
          <p:spPr>
            <a:xfrm rot="10800000" flipV="1">
              <a:off x="2819637" y="1638625"/>
              <a:ext cx="2052228" cy="1977326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294712A6-D06D-4D17-A8F4-CB480C8DA8FA}"/>
                </a:ext>
              </a:extLst>
            </p:cNvPr>
            <p:cNvSpPr/>
            <p:nvPr/>
          </p:nvSpPr>
          <p:spPr>
            <a:xfrm>
              <a:off x="4871865" y="4777559"/>
              <a:ext cx="5868651" cy="137961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2000"/>
              <a:r>
                <a:rPr lang="en-US" sz="1400" b="1" u="sng" dirty="0">
                  <a:solidFill>
                    <a:schemeClr val="tx1"/>
                  </a:solidFill>
                </a:rPr>
                <a:t>Validation activities</a:t>
              </a:r>
              <a:endParaRPr lang="en-GB" sz="1400" b="1" u="sng" dirty="0">
                <a:solidFill>
                  <a:schemeClr val="tx1"/>
                </a:solidFill>
              </a:endParaRPr>
            </a:p>
            <a:p>
              <a:pPr marL="72000" indent="-171450"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tx1"/>
                </a:solidFill>
              </a:endParaRPr>
            </a:p>
            <a:p>
              <a:pPr marL="529200"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Jumpers mock-up</a:t>
              </a:r>
            </a:p>
            <a:p>
              <a:pPr marL="529200"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</a:rPr>
                <a:t>Flexible hoses characterization tests (EDMS xxx)</a:t>
              </a:r>
            </a:p>
          </p:txBody>
        </p:sp>
        <p:cxnSp>
          <p:nvCxnSpPr>
            <p:cNvPr id="31" name="Connector: Elbow 30">
              <a:extLst>
                <a:ext uri="{FF2B5EF4-FFF2-40B4-BE49-F238E27FC236}">
                  <a16:creationId xmlns:a16="http://schemas.microsoft.com/office/drawing/2014/main" id="{B1C24E61-E9BC-493C-AEA1-7EBA9C250310}"/>
                </a:ext>
              </a:extLst>
            </p:cNvPr>
            <p:cNvCxnSpPr>
              <a:cxnSpLocks/>
              <a:stCxn id="27" idx="1"/>
              <a:endCxn id="20" idx="3"/>
            </p:cNvCxnSpPr>
            <p:nvPr/>
          </p:nvCxnSpPr>
          <p:spPr>
            <a:xfrm rot="10800000">
              <a:off x="2819637" y="3615951"/>
              <a:ext cx="2052228" cy="1851416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456296-D6F3-9C31-5F1E-EBCE3840855D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>
            <a:off x="3431705" y="3800656"/>
            <a:ext cx="2052227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453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F85A9D-27FB-4320-996D-C5E51F6E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883EB33-81E2-443A-9263-D574DBE5E5B2}"/>
              </a:ext>
            </a:extLst>
          </p:cNvPr>
          <p:cNvSpPr txBox="1">
            <a:spLocks/>
          </p:cNvSpPr>
          <p:nvPr/>
        </p:nvSpPr>
        <p:spPr>
          <a:xfrm>
            <a:off x="2136000" y="0"/>
            <a:ext cx="7920000" cy="553998"/>
          </a:xfrm>
          <a:prstGeom prst="rect">
            <a:avLst/>
          </a:prstGeom>
        </p:spPr>
        <p:txBody>
          <a:bodyPr vert="horz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Installation methods</a:t>
            </a:r>
            <a:endParaRPr lang="en-GB" sz="24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54A2233-FCD6-4120-A0DB-C1E20700F172}"/>
              </a:ext>
            </a:extLst>
          </p:cNvPr>
          <p:cNvGrpSpPr/>
          <p:nvPr/>
        </p:nvGrpSpPr>
        <p:grpSpPr>
          <a:xfrm>
            <a:off x="227447" y="1844824"/>
            <a:ext cx="11783613" cy="1774947"/>
            <a:chOff x="227447" y="2413064"/>
            <a:chExt cx="11783613" cy="177494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B400BBA-915D-45B3-A6F0-AC456EEA08B4}"/>
                </a:ext>
              </a:extLst>
            </p:cNvPr>
            <p:cNvSpPr/>
            <p:nvPr/>
          </p:nvSpPr>
          <p:spPr>
            <a:xfrm>
              <a:off x="2903351" y="2928137"/>
              <a:ext cx="1080000" cy="758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QXL/QRL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interface preparation</a:t>
              </a:r>
              <a:endParaRPr lang="en-GB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3B5E2-3F71-40EC-9A69-810FB1EBD5E9}"/>
                </a:ext>
              </a:extLst>
            </p:cNvPr>
            <p:cNvSpPr/>
            <p:nvPr/>
          </p:nvSpPr>
          <p:spPr>
            <a:xfrm>
              <a:off x="4241303" y="2927958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User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Installation</a:t>
              </a:r>
            </a:p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(1</a:t>
              </a:r>
              <a:r>
                <a:rPr lang="en-GB" sz="1000" baseline="30000" dirty="0">
                  <a:solidFill>
                    <a:schemeClr val="tx1"/>
                  </a:solidFill>
                </a:rPr>
                <a:t>st</a:t>
              </a:r>
              <a:r>
                <a:rPr lang="en-GB" sz="1000" dirty="0">
                  <a:solidFill>
                    <a:schemeClr val="tx1"/>
                  </a:solidFill>
                </a:rPr>
                <a:t> positioning)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946450E-3CF1-472E-A00A-5D739D57CF38}"/>
                </a:ext>
              </a:extLst>
            </p:cNvPr>
            <p:cNvSpPr/>
            <p:nvPr/>
          </p:nvSpPr>
          <p:spPr>
            <a:xfrm>
              <a:off x="5579255" y="2921121"/>
              <a:ext cx="1080000" cy="758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Jumper extension installation</a:t>
              </a:r>
              <a:endParaRPr lang="en-GB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D8D5C40-16C7-41CF-80C3-2F9F55EA55B0}"/>
                </a:ext>
              </a:extLst>
            </p:cNvPr>
            <p:cNvSpPr/>
            <p:nvPr/>
          </p:nvSpPr>
          <p:spPr>
            <a:xfrm>
              <a:off x="6917207" y="3429179"/>
              <a:ext cx="1080000" cy="758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Jumper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interface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alignment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061409-1C3F-4D99-8193-4D2965524AFB}"/>
                </a:ext>
              </a:extLst>
            </p:cNvPr>
            <p:cNvSpPr/>
            <p:nvPr/>
          </p:nvSpPr>
          <p:spPr>
            <a:xfrm>
              <a:off x="8255159" y="3429179"/>
              <a:ext cx="1080000" cy="758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Interface to magnet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interconnection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C139FCE-1792-48D8-AEFB-0CD0A9EFCB36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3983351" y="3307374"/>
              <a:ext cx="257952" cy="179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6EFB02D-468A-42B7-A013-489B3E7AB03B}"/>
                </a:ext>
              </a:extLst>
            </p:cNvPr>
            <p:cNvCxnSpPr>
              <a:cxnSpLocks/>
              <a:stCxn id="11" idx="3"/>
              <a:endCxn id="12" idx="1"/>
            </p:cNvCxnSpPr>
            <p:nvPr/>
          </p:nvCxnSpPr>
          <p:spPr>
            <a:xfrm>
              <a:off x="7997207" y="3808595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B48E112-6204-47B9-A5F7-06F26F444B3B}"/>
                </a:ext>
              </a:extLst>
            </p:cNvPr>
            <p:cNvSpPr/>
            <p:nvPr/>
          </p:nvSpPr>
          <p:spPr>
            <a:xfrm>
              <a:off x="1565399" y="2924258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QXL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commissioning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E232528-BB21-412C-BC2C-6F66CCEB79B2}"/>
                </a:ext>
              </a:extLst>
            </p:cNvPr>
            <p:cNvCxnSpPr>
              <a:cxnSpLocks/>
              <a:stCxn id="15" idx="3"/>
              <a:endCxn id="8" idx="1"/>
            </p:cNvCxnSpPr>
            <p:nvPr/>
          </p:nvCxnSpPr>
          <p:spPr>
            <a:xfrm>
              <a:off x="2645399" y="3303674"/>
              <a:ext cx="257952" cy="3879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4A2533C-4E2F-4BB8-97E0-FAF4486D1887}"/>
                </a:ext>
              </a:extLst>
            </p:cNvPr>
            <p:cNvSpPr/>
            <p:nvPr/>
          </p:nvSpPr>
          <p:spPr>
            <a:xfrm>
              <a:off x="8255156" y="2413064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magnets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interconnection</a:t>
              </a:r>
            </a:p>
            <a:p>
              <a:pPr algn="ctr"/>
              <a:endParaRPr lang="en-GB" sz="10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8BBE8C-C532-4FA1-A80F-FC62F98D4B61}"/>
                </a:ext>
              </a:extLst>
            </p:cNvPr>
            <p:cNvSpPr/>
            <p:nvPr/>
          </p:nvSpPr>
          <p:spPr>
            <a:xfrm>
              <a:off x="10931060" y="2928137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User final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positioning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(smoothing)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A66E026-A77E-4671-BB99-468BA2C95CD1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 flipV="1">
              <a:off x="5321303" y="3300537"/>
              <a:ext cx="257952" cy="6837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or: Elbow 19">
              <a:extLst>
                <a:ext uri="{FF2B5EF4-FFF2-40B4-BE49-F238E27FC236}">
                  <a16:creationId xmlns:a16="http://schemas.microsoft.com/office/drawing/2014/main" id="{C53D4567-363A-4363-B2EE-59C997F3BD02}"/>
                </a:ext>
              </a:extLst>
            </p:cNvPr>
            <p:cNvCxnSpPr>
              <a:cxnSpLocks/>
              <a:stCxn id="26" idx="3"/>
              <a:endCxn id="18" idx="1"/>
            </p:cNvCxnSpPr>
            <p:nvPr/>
          </p:nvCxnSpPr>
          <p:spPr>
            <a:xfrm flipV="1">
              <a:off x="10673111" y="3307553"/>
              <a:ext cx="257949" cy="50104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ctor: Elbow 20">
              <a:extLst>
                <a:ext uri="{FF2B5EF4-FFF2-40B4-BE49-F238E27FC236}">
                  <a16:creationId xmlns:a16="http://schemas.microsoft.com/office/drawing/2014/main" id="{5D7022D3-1E6A-4658-AA8E-3D85E30E07FC}"/>
                </a:ext>
              </a:extLst>
            </p:cNvPr>
            <p:cNvCxnSpPr>
              <a:cxnSpLocks/>
              <a:stCxn id="10" idx="3"/>
              <a:endCxn id="11" idx="1"/>
            </p:cNvCxnSpPr>
            <p:nvPr/>
          </p:nvCxnSpPr>
          <p:spPr>
            <a:xfrm>
              <a:off x="6659255" y="3300537"/>
              <a:ext cx="257952" cy="50805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nector: Elbow 21">
              <a:extLst>
                <a:ext uri="{FF2B5EF4-FFF2-40B4-BE49-F238E27FC236}">
                  <a16:creationId xmlns:a16="http://schemas.microsoft.com/office/drawing/2014/main" id="{80FB172C-9070-4F95-AADE-2C6B970E849D}"/>
                </a:ext>
              </a:extLst>
            </p:cNvPr>
            <p:cNvCxnSpPr>
              <a:cxnSpLocks/>
              <a:stCxn id="10" idx="3"/>
              <a:endCxn id="17" idx="1"/>
            </p:cNvCxnSpPr>
            <p:nvPr/>
          </p:nvCxnSpPr>
          <p:spPr>
            <a:xfrm flipV="1">
              <a:off x="6659255" y="2792480"/>
              <a:ext cx="1595901" cy="508057"/>
            </a:xfrm>
            <a:prstGeom prst="bentConnector3">
              <a:avLst>
                <a:gd name="adj1" fmla="val 8067"/>
              </a:avLst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nector: Elbow 22">
              <a:extLst>
                <a:ext uri="{FF2B5EF4-FFF2-40B4-BE49-F238E27FC236}">
                  <a16:creationId xmlns:a16="http://schemas.microsoft.com/office/drawing/2014/main" id="{6DB7B9FE-CC06-4353-BFAF-17F00CF99E15}"/>
                </a:ext>
              </a:extLst>
            </p:cNvPr>
            <p:cNvCxnSpPr>
              <a:cxnSpLocks/>
              <a:stCxn id="17" idx="3"/>
              <a:endCxn id="18" idx="1"/>
            </p:cNvCxnSpPr>
            <p:nvPr/>
          </p:nvCxnSpPr>
          <p:spPr>
            <a:xfrm>
              <a:off x="9335156" y="2792480"/>
              <a:ext cx="1595904" cy="515073"/>
            </a:xfrm>
            <a:prstGeom prst="bentConnector3">
              <a:avLst>
                <a:gd name="adj1" fmla="val 91779"/>
              </a:avLst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C67C7FC-9D1E-4048-87F9-325D3A0494BE}"/>
                </a:ext>
              </a:extLst>
            </p:cNvPr>
            <p:cNvSpPr/>
            <p:nvPr/>
          </p:nvSpPr>
          <p:spPr>
            <a:xfrm>
              <a:off x="227447" y="2924258"/>
              <a:ext cx="1080000" cy="758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QXL/QRL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installation</a:t>
              </a:r>
              <a:endParaRPr lang="en-GB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AE86BBC-ECF0-4A4A-BE95-83C25003EFDD}"/>
                </a:ext>
              </a:extLst>
            </p:cNvPr>
            <p:cNvCxnSpPr>
              <a:cxnSpLocks/>
              <a:stCxn id="24" idx="3"/>
              <a:endCxn id="15" idx="1"/>
            </p:cNvCxnSpPr>
            <p:nvPr/>
          </p:nvCxnSpPr>
          <p:spPr>
            <a:xfrm>
              <a:off x="1307447" y="3303674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63B5A8F-647F-4122-B1D0-FB9E873C4EB3}"/>
                </a:ext>
              </a:extLst>
            </p:cNvPr>
            <p:cNvSpPr/>
            <p:nvPr/>
          </p:nvSpPr>
          <p:spPr>
            <a:xfrm>
              <a:off x="9593111" y="3429179"/>
              <a:ext cx="1080000" cy="7588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Interface to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QXL/QRL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interconnection</a:t>
              </a:r>
              <a:endParaRPr lang="en-GB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04A35B3-DB23-4B00-A9F7-34E5E0466261}"/>
                </a:ext>
              </a:extLst>
            </p:cNvPr>
            <p:cNvCxnSpPr>
              <a:cxnSpLocks/>
              <a:stCxn id="12" idx="3"/>
              <a:endCxn id="26" idx="1"/>
            </p:cNvCxnSpPr>
            <p:nvPr/>
          </p:nvCxnSpPr>
          <p:spPr>
            <a:xfrm>
              <a:off x="9335159" y="3808595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04C25C-5930-467B-9AB3-ABA31B73B3EC}"/>
              </a:ext>
            </a:extLst>
          </p:cNvPr>
          <p:cNvCxnSpPr>
            <a:cxnSpLocks/>
            <a:stCxn id="24" idx="2"/>
            <a:endCxn id="29" idx="0"/>
          </p:cNvCxnSpPr>
          <p:nvPr/>
        </p:nvCxnSpPr>
        <p:spPr>
          <a:xfrm>
            <a:off x="767447" y="3114850"/>
            <a:ext cx="0" cy="1430274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884C6D5-AB5D-4C39-8711-4B9D4FBA92F6}"/>
              </a:ext>
            </a:extLst>
          </p:cNvPr>
          <p:cNvSpPr txBox="1"/>
          <p:nvPr/>
        </p:nvSpPr>
        <p:spPr>
          <a:xfrm>
            <a:off x="119336" y="4545124"/>
            <a:ext cx="1296222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QXL/QRL Installation requirements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2D565DE-BE87-4AF0-A966-ACDD6EE3AC68}"/>
              </a:ext>
            </a:extLst>
          </p:cNvPr>
          <p:cNvCxnSpPr>
            <a:cxnSpLocks/>
            <a:stCxn id="8" idx="2"/>
            <a:endCxn id="43" idx="0"/>
          </p:cNvCxnSpPr>
          <p:nvPr/>
        </p:nvCxnSpPr>
        <p:spPr>
          <a:xfrm flipH="1">
            <a:off x="3442730" y="3118729"/>
            <a:ext cx="621" cy="1426395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B93A4EB-78F7-4315-B88A-A3C543DD78E6}"/>
              </a:ext>
            </a:extLst>
          </p:cNvPr>
          <p:cNvCxnSpPr>
            <a:cxnSpLocks/>
            <a:stCxn id="10" idx="2"/>
            <a:endCxn id="54" idx="0"/>
          </p:cNvCxnSpPr>
          <p:nvPr/>
        </p:nvCxnSpPr>
        <p:spPr>
          <a:xfrm flipH="1">
            <a:off x="6119128" y="3111713"/>
            <a:ext cx="127" cy="1433411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E0AA533-E346-400C-9F66-82AFC78388C2}"/>
              </a:ext>
            </a:extLst>
          </p:cNvPr>
          <p:cNvCxnSpPr>
            <a:cxnSpLocks/>
            <a:stCxn id="11" idx="2"/>
            <a:endCxn id="61" idx="0"/>
          </p:cNvCxnSpPr>
          <p:nvPr/>
        </p:nvCxnSpPr>
        <p:spPr>
          <a:xfrm>
            <a:off x="7457207" y="3619771"/>
            <a:ext cx="0" cy="925353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Left Bracket 38">
            <a:extLst>
              <a:ext uri="{FF2B5EF4-FFF2-40B4-BE49-F238E27FC236}">
                <a16:creationId xmlns:a16="http://schemas.microsoft.com/office/drawing/2014/main" id="{EE652F3A-9D09-4C40-A3CC-1585591E1981}"/>
              </a:ext>
            </a:extLst>
          </p:cNvPr>
          <p:cNvSpPr/>
          <p:nvPr/>
        </p:nvSpPr>
        <p:spPr>
          <a:xfrm rot="16200000">
            <a:off x="9352907" y="2645292"/>
            <a:ext cx="210147" cy="2365381"/>
          </a:xfrm>
          <a:prstGeom prst="leftBracket">
            <a:avLst>
              <a:gd name="adj" fmla="val 52755"/>
            </a:avLst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BC19BB6-2982-41CA-B158-78AE3017E2C1}"/>
              </a:ext>
            </a:extLst>
          </p:cNvPr>
          <p:cNvCxnSpPr>
            <a:cxnSpLocks/>
            <a:stCxn id="39" idx="1"/>
            <a:endCxn id="64" idx="0"/>
          </p:cNvCxnSpPr>
          <p:nvPr/>
        </p:nvCxnSpPr>
        <p:spPr>
          <a:xfrm flipH="1">
            <a:off x="9456084" y="3933056"/>
            <a:ext cx="1897" cy="612068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58841B9-C4F9-4482-B63D-468F2247C915}"/>
              </a:ext>
            </a:extLst>
          </p:cNvPr>
          <p:cNvSpPr txBox="1"/>
          <p:nvPr/>
        </p:nvSpPr>
        <p:spPr>
          <a:xfrm>
            <a:off x="2303052" y="4545124"/>
            <a:ext cx="2279356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100" dirty="0">
                <a:hlinkClick r:id="rId3"/>
              </a:rPr>
              <a:t>QXL/QRL Jumper interfaces preparation for interconnection</a:t>
            </a:r>
            <a:endParaRPr lang="en-US" sz="11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26CF56F-5430-4E6A-8A60-6B38F9BFE963}"/>
              </a:ext>
            </a:extLst>
          </p:cNvPr>
          <p:cNvSpPr txBox="1"/>
          <p:nvPr/>
        </p:nvSpPr>
        <p:spPr>
          <a:xfrm>
            <a:off x="5656972" y="4545124"/>
            <a:ext cx="924312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Jumper extension installation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3EA8856-AA0B-43D2-BF8F-4EE6567BC401}"/>
              </a:ext>
            </a:extLst>
          </p:cNvPr>
          <p:cNvSpPr txBox="1"/>
          <p:nvPr/>
        </p:nvSpPr>
        <p:spPr>
          <a:xfrm>
            <a:off x="6737207" y="4545124"/>
            <a:ext cx="1440000" cy="600164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QXL/QRL Jumper interfaces alignment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8913239-E47B-4346-8BF0-5AA528ACF25E}"/>
              </a:ext>
            </a:extLst>
          </p:cNvPr>
          <p:cNvSpPr txBox="1"/>
          <p:nvPr/>
        </p:nvSpPr>
        <p:spPr>
          <a:xfrm>
            <a:off x="8453588" y="4545124"/>
            <a:ext cx="2004992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100" dirty="0">
                <a:hlinkClick r:id="rId4"/>
              </a:rPr>
              <a:t>HL-LHC Jumpers interconnection</a:t>
            </a:r>
            <a:endParaRPr lang="en-US" sz="1100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1930AA1-D286-0283-726A-066F79B8FD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3661452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F85A9D-27FB-4320-996D-C5E51F6E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0C6F97-3DB1-4BB9-95FF-DF70B0949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4409847"/>
            <a:ext cx="2879725" cy="1671320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C4F710-CDC6-4514-8981-8AFFEB6D5F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676" y="4409847"/>
            <a:ext cx="2879725" cy="167132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584E4A-6A27-45BA-B5D9-1AED74226F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15"/>
          <a:stretch/>
        </p:blipFill>
        <p:spPr bwMode="auto">
          <a:xfrm>
            <a:off x="5663842" y="1013062"/>
            <a:ext cx="2323525" cy="1671320"/>
          </a:xfrm>
          <a:prstGeom prst="rect">
            <a:avLst/>
          </a:prstGeom>
          <a:noFill/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C1823594-0DB0-47F5-9B5D-DD62E1C9D2B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91"/>
          <a:stretch/>
        </p:blipFill>
        <p:spPr>
          <a:xfrm>
            <a:off x="9745532" y="4325709"/>
            <a:ext cx="2039100" cy="1839595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B80CAD2B-A320-4D03-B43B-2A7497C0A49E}"/>
              </a:ext>
            </a:extLst>
          </p:cNvPr>
          <p:cNvGrpSpPr/>
          <p:nvPr/>
        </p:nvGrpSpPr>
        <p:grpSpPr>
          <a:xfrm>
            <a:off x="873168" y="3183311"/>
            <a:ext cx="10445664" cy="758832"/>
            <a:chOff x="227447" y="2606910"/>
            <a:chExt cx="10445664" cy="75883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734C661-C09C-45CD-9DA2-660339BEEDFD}"/>
                </a:ext>
              </a:extLst>
            </p:cNvPr>
            <p:cNvSpPr/>
            <p:nvPr/>
          </p:nvSpPr>
          <p:spPr>
            <a:xfrm>
              <a:off x="2903351" y="2606910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Removal of thermal shield endcap and MLI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75FB51-FE73-48EF-94B2-10308408F4C3}"/>
                </a:ext>
              </a:extLst>
            </p:cNvPr>
            <p:cNvSpPr/>
            <p:nvPr/>
          </p:nvSpPr>
          <p:spPr>
            <a:xfrm>
              <a:off x="4241303" y="2606910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Cutting of pipes overlength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9B7123E-3892-4054-BE99-515E09916D82}"/>
                </a:ext>
              </a:extLst>
            </p:cNvPr>
            <p:cNvSpPr/>
            <p:nvPr/>
          </p:nvSpPr>
          <p:spPr>
            <a:xfrm>
              <a:off x="5579255" y="2606910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Removal of pipe endcaps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4CDC0BA-0294-417F-BBB2-DF1E3ADADECA}"/>
                </a:ext>
              </a:extLst>
            </p:cNvPr>
            <p:cNvSpPr/>
            <p:nvPr/>
          </p:nvSpPr>
          <p:spPr>
            <a:xfrm>
              <a:off x="6917207" y="2606910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Removal of piping internal support (optional)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0BA678-7AD5-47ED-AE0A-9A4D11A46895}"/>
                </a:ext>
              </a:extLst>
            </p:cNvPr>
            <p:cNvSpPr/>
            <p:nvPr/>
          </p:nvSpPr>
          <p:spPr>
            <a:xfrm>
              <a:off x="8255159" y="2606910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Positioning of vacuum jacket sleeve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3673B99-900B-468A-B241-4C92F37F5332}"/>
                </a:ext>
              </a:extLst>
            </p:cNvPr>
            <p:cNvCxnSpPr>
              <a:cxnSpLocks/>
              <a:stCxn id="12" idx="3"/>
              <a:endCxn id="13" idx="1"/>
            </p:cNvCxnSpPr>
            <p:nvPr/>
          </p:nvCxnSpPr>
          <p:spPr>
            <a:xfrm>
              <a:off x="3983351" y="2986326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B309CB6-FD14-4DC7-983F-1AA4D82E0E65}"/>
                </a:ext>
              </a:extLst>
            </p:cNvPr>
            <p:cNvCxnSpPr>
              <a:cxnSpLocks/>
              <a:stCxn id="15" idx="3"/>
              <a:endCxn id="16" idx="1"/>
            </p:cNvCxnSpPr>
            <p:nvPr/>
          </p:nvCxnSpPr>
          <p:spPr>
            <a:xfrm>
              <a:off x="7997207" y="2986326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91C7661-6376-4172-BF56-4C3D99271358}"/>
                </a:ext>
              </a:extLst>
            </p:cNvPr>
            <p:cNvSpPr/>
            <p:nvPr/>
          </p:nvSpPr>
          <p:spPr>
            <a:xfrm>
              <a:off x="1565399" y="2606910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Cutting of vacuum jacket endcap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E5D2328-5C96-4A80-B466-36EA7FB3DF40}"/>
                </a:ext>
              </a:extLst>
            </p:cNvPr>
            <p:cNvCxnSpPr>
              <a:cxnSpLocks/>
              <a:stCxn id="19" idx="3"/>
              <a:endCxn id="12" idx="1"/>
            </p:cNvCxnSpPr>
            <p:nvPr/>
          </p:nvCxnSpPr>
          <p:spPr>
            <a:xfrm>
              <a:off x="2645399" y="2986326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26B0266-3E2C-4171-846D-AAC0A5B39448}"/>
                </a:ext>
              </a:extLst>
            </p:cNvPr>
            <p:cNvCxnSpPr>
              <a:cxnSpLocks/>
              <a:stCxn id="13" idx="3"/>
              <a:endCxn id="14" idx="1"/>
            </p:cNvCxnSpPr>
            <p:nvPr/>
          </p:nvCxnSpPr>
          <p:spPr>
            <a:xfrm>
              <a:off x="5321303" y="2986326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D9819A-CD03-401E-A6FC-614D894024EE}"/>
                </a:ext>
              </a:extLst>
            </p:cNvPr>
            <p:cNvSpPr/>
            <p:nvPr/>
          </p:nvSpPr>
          <p:spPr>
            <a:xfrm>
              <a:off x="227447" y="2606910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Opening of vacuum jacket valves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16270AC-5007-4798-83EA-784079F64846}"/>
                </a:ext>
              </a:extLst>
            </p:cNvPr>
            <p:cNvCxnSpPr>
              <a:cxnSpLocks/>
              <a:stCxn id="28" idx="3"/>
              <a:endCxn id="19" idx="1"/>
            </p:cNvCxnSpPr>
            <p:nvPr/>
          </p:nvCxnSpPr>
          <p:spPr>
            <a:xfrm>
              <a:off x="1307447" y="2986326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0976452-BCBD-43C0-853C-0FF485C69851}"/>
                </a:ext>
              </a:extLst>
            </p:cNvPr>
            <p:cNvSpPr/>
            <p:nvPr/>
          </p:nvSpPr>
          <p:spPr>
            <a:xfrm>
              <a:off x="9593111" y="2606910"/>
              <a:ext cx="1080000" cy="758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Cleaning and preservation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ECB9AA7-A334-471C-8828-C0395AA5DA80}"/>
                </a:ext>
              </a:extLst>
            </p:cNvPr>
            <p:cNvCxnSpPr>
              <a:cxnSpLocks/>
              <a:stCxn id="16" idx="3"/>
              <a:endCxn id="30" idx="1"/>
            </p:cNvCxnSpPr>
            <p:nvPr/>
          </p:nvCxnSpPr>
          <p:spPr>
            <a:xfrm>
              <a:off x="9335159" y="2986326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CB7C97E-F21C-418D-94B4-6DE7731140F6}"/>
                </a:ext>
              </a:extLst>
            </p:cNvPr>
            <p:cNvCxnSpPr>
              <a:cxnSpLocks/>
              <a:stCxn id="14" idx="3"/>
              <a:endCxn id="15" idx="1"/>
            </p:cNvCxnSpPr>
            <p:nvPr/>
          </p:nvCxnSpPr>
          <p:spPr>
            <a:xfrm>
              <a:off x="6659255" y="2986326"/>
              <a:ext cx="25795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E4E8019-82A2-4DD0-8631-4C93D82BC5AA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5427024" y="2705628"/>
            <a:ext cx="236818" cy="477683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D8B4BA1-8960-45C2-BD1A-D9E924CFCD4A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9440880" y="3942143"/>
            <a:ext cx="370653" cy="467704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F7A4A15-650E-4246-84DE-0EC9B7E013D0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4089072" y="3942143"/>
            <a:ext cx="206728" cy="383566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76B2D2-4FD0-47EF-9054-1D9F57D9D9A8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1413168" y="3942143"/>
            <a:ext cx="0" cy="425635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3E92C49D-7489-40CF-A573-01EA7AAD417A}"/>
              </a:ext>
            </a:extLst>
          </p:cNvPr>
          <p:cNvSpPr txBox="1">
            <a:spLocks/>
          </p:cNvSpPr>
          <p:nvPr/>
        </p:nvSpPr>
        <p:spPr>
          <a:xfrm>
            <a:off x="873168" y="0"/>
            <a:ext cx="10445664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Jumper interfaces preparation for interconnection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5A4BC7D0-D164-436A-9EB9-50B4C34BCE46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510" y="1016538"/>
            <a:ext cx="2879725" cy="1671320"/>
          </a:xfrm>
          <a:prstGeom prst="rect">
            <a:avLst/>
          </a:prstGeom>
          <a:noFill/>
        </p:spPr>
      </p:pic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D4485ED-7808-4110-A15B-CD4A85427F34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2751120" y="2772545"/>
            <a:ext cx="0" cy="410766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653F945D-CD41-4533-8E8C-9C2719BBEE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808" y="4367778"/>
            <a:ext cx="2879725" cy="1671320"/>
          </a:xfrm>
          <a:prstGeom prst="rect">
            <a:avLst/>
          </a:prstGeom>
          <a:noFill/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5EEC564-801B-4E0A-AE59-F3BA6718BDDC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6764976" y="3942143"/>
            <a:ext cx="539999" cy="425635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8" name="Picture 67">
            <a:extLst>
              <a:ext uri="{FF2B5EF4-FFF2-40B4-BE49-F238E27FC236}">
                <a16:creationId xmlns:a16="http://schemas.microsoft.com/office/drawing/2014/main" id="{2928B75D-193C-467E-A2D0-FDFDAF91F5B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82"/>
          <a:stretch/>
        </p:blipFill>
        <p:spPr bwMode="auto">
          <a:xfrm>
            <a:off x="8755974" y="1016538"/>
            <a:ext cx="2045119" cy="1671320"/>
          </a:xfrm>
          <a:prstGeom prst="rect">
            <a:avLst/>
          </a:prstGeom>
          <a:noFill/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2650735-8BA2-4FB9-8144-79EE48B9E107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8102928" y="2687858"/>
            <a:ext cx="540000" cy="495453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939C33C-E722-B583-3B34-E258FBD7D3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3309746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F85A9D-27FB-4320-996D-C5E51F6E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FCA4FBA-CDF1-42B1-AACD-D0D95D6D66FF}"/>
              </a:ext>
            </a:extLst>
          </p:cNvPr>
          <p:cNvSpPr txBox="1">
            <a:spLocks/>
          </p:cNvSpPr>
          <p:nvPr/>
        </p:nvSpPr>
        <p:spPr>
          <a:xfrm>
            <a:off x="1548033" y="0"/>
            <a:ext cx="9095934" cy="92333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Jumpers interconnection</a:t>
            </a:r>
          </a:p>
          <a:p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102715-5AE0-4992-9C6A-F2E43065541A}"/>
              </a:ext>
            </a:extLst>
          </p:cNvPr>
          <p:cNvGrpSpPr/>
          <p:nvPr/>
        </p:nvGrpSpPr>
        <p:grpSpPr>
          <a:xfrm>
            <a:off x="731653" y="1166791"/>
            <a:ext cx="2160000" cy="4653115"/>
            <a:chOff x="731653" y="1376413"/>
            <a:chExt cx="2160000" cy="465311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93BDF99-CA64-41AE-B488-BB80EE1A589C}"/>
                </a:ext>
              </a:extLst>
            </p:cNvPr>
            <p:cNvGrpSpPr/>
            <p:nvPr/>
          </p:nvGrpSpPr>
          <p:grpSpPr>
            <a:xfrm>
              <a:off x="731653" y="1376413"/>
              <a:ext cx="2160000" cy="2205565"/>
              <a:chOff x="671775" y="1376413"/>
              <a:chExt cx="2160000" cy="220556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7F801BBB-2868-47A8-8209-519992A2C0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51950"/>
              <a:stretch/>
            </p:blipFill>
            <p:spPr bwMode="auto">
              <a:xfrm>
                <a:off x="671775" y="1829135"/>
                <a:ext cx="2160000" cy="1752843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084206-7691-4990-BF9B-698912DFCB82}"/>
                  </a:ext>
                </a:extLst>
              </p:cNvPr>
              <p:cNvSpPr txBox="1"/>
              <p:nvPr/>
            </p:nvSpPr>
            <p:spPr>
              <a:xfrm>
                <a:off x="830690" y="1376413"/>
                <a:ext cx="18421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u="sng" dirty="0"/>
                  <a:t>Initial configuration</a:t>
                </a:r>
                <a:endParaRPr lang="en-GB" sz="1400" b="1" u="sng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3222973-5545-40A4-B5C6-FCE82E31F981}"/>
                </a:ext>
              </a:extLst>
            </p:cNvPr>
            <p:cNvGrpSpPr/>
            <p:nvPr/>
          </p:nvGrpSpPr>
          <p:grpSpPr>
            <a:xfrm>
              <a:off x="731653" y="3808275"/>
              <a:ext cx="2160000" cy="2221253"/>
              <a:chOff x="9262965" y="1376413"/>
              <a:chExt cx="2160000" cy="222125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BFAFB4BC-DAD7-4FF1-971B-CF61930A20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1950" t="-1" b="1"/>
              <a:stretch/>
            </p:blipFill>
            <p:spPr bwMode="auto">
              <a:xfrm>
                <a:off x="9262965" y="1844824"/>
                <a:ext cx="2160000" cy="1752842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EE53F5-84EA-4329-8A43-3199AA776E56}"/>
                  </a:ext>
                </a:extLst>
              </p:cNvPr>
              <p:cNvSpPr txBox="1"/>
              <p:nvPr/>
            </p:nvSpPr>
            <p:spPr>
              <a:xfrm>
                <a:off x="9446726" y="1376413"/>
                <a:ext cx="179247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u="sng" dirty="0"/>
                  <a:t>Final configuration</a:t>
                </a:r>
                <a:endParaRPr lang="en-GB" sz="1400" b="1" u="sng" dirty="0"/>
              </a:p>
            </p:txBody>
          </p: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4E24D52-6B9F-4B0C-9368-0FB4A7784A52}"/>
              </a:ext>
            </a:extLst>
          </p:cNvPr>
          <p:cNvSpPr txBox="1"/>
          <p:nvPr/>
        </p:nvSpPr>
        <p:spPr>
          <a:xfrm>
            <a:off x="5030986" y="985050"/>
            <a:ext cx="213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Interconnection sequence</a:t>
            </a:r>
            <a:endParaRPr lang="en-GB" sz="1400" b="1" u="sng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B20D9B-39E3-4DCB-B9B5-958885B22113}"/>
              </a:ext>
            </a:extLst>
          </p:cNvPr>
          <p:cNvGrpSpPr/>
          <p:nvPr/>
        </p:nvGrpSpPr>
        <p:grpSpPr>
          <a:xfrm>
            <a:off x="9476586" y="1320679"/>
            <a:ext cx="1800000" cy="4766029"/>
            <a:chOff x="9125504" y="1530301"/>
            <a:chExt cx="1800000" cy="476602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D1B4C92-9682-4A90-96AE-CAFA7DE543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3690" r="27816" b="59609"/>
            <a:stretch/>
          </p:blipFill>
          <p:spPr bwMode="auto">
            <a:xfrm>
              <a:off x="9125504" y="1530301"/>
              <a:ext cx="1800000" cy="1437379"/>
            </a:xfrm>
            <a:prstGeom prst="rect">
              <a:avLst/>
            </a:prstGeom>
            <a:ln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C3A75B3-1092-47B7-81A6-661944B6A5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26" b="8073"/>
            <a:stretch/>
          </p:blipFill>
          <p:spPr bwMode="auto">
            <a:xfrm>
              <a:off x="9125504" y="4858950"/>
              <a:ext cx="1800000" cy="1437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F3F6A22-FD40-4F57-9A13-2DAF986A0E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0023" t="642" r="30358" b="57550"/>
            <a:stretch/>
          </p:blipFill>
          <p:spPr bwMode="auto">
            <a:xfrm>
              <a:off x="9125504" y="3194625"/>
              <a:ext cx="1800000" cy="1437380"/>
            </a:xfrm>
            <a:prstGeom prst="rect">
              <a:avLst/>
            </a:prstGeom>
            <a:ln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743DB73D-F13C-4A62-893C-B1064B1076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72037" y="1619513"/>
            <a:ext cx="4320000" cy="4039480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CB602A22-4051-44E6-2296-66DAFA88D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2691408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F85A9D-27FB-4320-996D-C5E51F6E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FCA4FBA-CDF1-42B1-AACD-D0D95D6D66FF}"/>
              </a:ext>
            </a:extLst>
          </p:cNvPr>
          <p:cNvSpPr txBox="1">
            <a:spLocks/>
          </p:cNvSpPr>
          <p:nvPr/>
        </p:nvSpPr>
        <p:spPr>
          <a:xfrm>
            <a:off x="1548033" y="0"/>
            <a:ext cx="9095934" cy="92333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Jumpers interconnection</a:t>
            </a:r>
          </a:p>
          <a:p>
            <a:r>
              <a:rPr lang="en-GB" sz="2400" dirty="0"/>
              <a:t>Pipes with backing rings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271EB82-125C-4392-8F59-01F643A35322}"/>
              </a:ext>
            </a:extLst>
          </p:cNvPr>
          <p:cNvGraphicFramePr>
            <a:graphicFrameLocks noGrp="1"/>
          </p:cNvGraphicFramePr>
          <p:nvPr/>
        </p:nvGraphicFramePr>
        <p:xfrm>
          <a:off x="509635" y="3570918"/>
          <a:ext cx="3957955" cy="1892300"/>
        </p:xfrm>
        <a:graphic>
          <a:graphicData uri="http://schemas.openxmlformats.org/drawingml/2006/table">
            <a:tbl>
              <a:tblPr/>
              <a:tblGrid>
                <a:gridCol w="1503680">
                  <a:extLst>
                    <a:ext uri="{9D8B030D-6E8A-4147-A177-3AD203B41FA5}">
                      <a16:colId xmlns:a16="http://schemas.microsoft.com/office/drawing/2014/main" val="645560803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636460567"/>
                    </a:ext>
                  </a:extLst>
                </a:gridCol>
                <a:gridCol w="445770">
                  <a:extLst>
                    <a:ext uri="{9D8B030D-6E8A-4147-A177-3AD203B41FA5}">
                      <a16:colId xmlns:a16="http://schemas.microsoft.com/office/drawing/2014/main" val="3058675242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1653271738"/>
                    </a:ext>
                  </a:extLst>
                </a:gridCol>
                <a:gridCol w="384810">
                  <a:extLst>
                    <a:ext uri="{9D8B030D-6E8A-4147-A177-3AD203B41FA5}">
                      <a16:colId xmlns:a16="http://schemas.microsoft.com/office/drawing/2014/main" val="2993882204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349232037"/>
                    </a:ext>
                  </a:extLst>
                </a:gridCol>
              </a:tblGrid>
              <a:tr h="5524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Line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Dp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Tube</a:t>
                      </a:r>
                      <a:b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N. of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Tubes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Welding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technique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45067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[mm]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[mm]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75186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CC', KD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Orbital TIG 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2327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Orbital TIG 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27405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13.5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52791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CC', CY, EE, 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FF, KD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DN10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17.2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Orbital TIG 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521138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Φ18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Orbital TIG 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872352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EE, RD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Φ22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3392304"/>
                  </a:ext>
                </a:extLst>
              </a:tr>
            </a:tbl>
          </a:graphicData>
        </a:graphic>
      </p:graphicFrame>
      <p:pic>
        <p:nvPicPr>
          <p:cNvPr id="8" name="Picture 7" descr="Diagram&#10;&#10;Description automatically generated with low confidence">
            <a:extLst>
              <a:ext uri="{FF2B5EF4-FFF2-40B4-BE49-F238E27FC236}">
                <a16:creationId xmlns:a16="http://schemas.microsoft.com/office/drawing/2014/main" id="{71606B87-CB72-4605-A7C4-7BED43BA9E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7449" t="9344" r="1" b="7869"/>
          <a:stretch/>
        </p:blipFill>
        <p:spPr bwMode="auto">
          <a:xfrm>
            <a:off x="581777" y="1718029"/>
            <a:ext cx="3388360" cy="143954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80F24D-7574-4063-968B-AD8F0EEF0877}"/>
              </a:ext>
            </a:extLst>
          </p:cNvPr>
          <p:cNvSpPr txBox="1"/>
          <p:nvPr/>
        </p:nvSpPr>
        <p:spPr>
          <a:xfrm>
            <a:off x="5210703" y="1166790"/>
            <a:ext cx="2000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Installation sequence</a:t>
            </a:r>
            <a:endParaRPr lang="en-GB" sz="1400" b="1" u="sng" dirty="0"/>
          </a:p>
        </p:txBody>
      </p:sp>
      <p:pic>
        <p:nvPicPr>
          <p:cNvPr id="14" name="Picture 13" descr="A picture containing indoor, metal, cooking, cooked&#10;&#10;Description automatically generated">
            <a:extLst>
              <a:ext uri="{FF2B5EF4-FFF2-40B4-BE49-F238E27FC236}">
                <a16:creationId xmlns:a16="http://schemas.microsoft.com/office/drawing/2014/main" id="{7555A756-48EC-4FDC-93B1-CC22FEEC23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618"/>
          <a:stretch/>
        </p:blipFill>
        <p:spPr>
          <a:xfrm>
            <a:off x="5273368" y="3276755"/>
            <a:ext cx="1800000" cy="14373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DF49FA74-DC25-490D-B573-5A9235714A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140"/>
          <a:stretch/>
        </p:blipFill>
        <p:spPr>
          <a:xfrm>
            <a:off x="5273368" y="4918971"/>
            <a:ext cx="1800000" cy="14373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 descr="A picture containing person, indoor, hand, close&#10;&#10;Description automatically generated">
            <a:extLst>
              <a:ext uri="{FF2B5EF4-FFF2-40B4-BE49-F238E27FC236}">
                <a16:creationId xmlns:a16="http://schemas.microsoft.com/office/drawing/2014/main" id="{21AA3830-EED0-4934-8231-1FA31CFA113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102" b="3494"/>
          <a:stretch/>
        </p:blipFill>
        <p:spPr>
          <a:xfrm>
            <a:off x="5273368" y="1634539"/>
            <a:ext cx="1800000" cy="14373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2F0CA5-C626-444C-AADA-6BB727C73A3A}"/>
              </a:ext>
            </a:extLst>
          </p:cNvPr>
          <p:cNvSpPr txBox="1"/>
          <p:nvPr/>
        </p:nvSpPr>
        <p:spPr>
          <a:xfrm>
            <a:off x="1548033" y="1166791"/>
            <a:ext cx="1455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Configurations</a:t>
            </a:r>
            <a:endParaRPr lang="en-GB" sz="1400" b="1" u="sng" dirty="0"/>
          </a:p>
        </p:txBody>
      </p:sp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999508B3-F0B0-4023-8039-2C20FA5EC36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0274"/>
          <a:stretch/>
        </p:blipFill>
        <p:spPr>
          <a:xfrm>
            <a:off x="8279733" y="1602922"/>
            <a:ext cx="3007740" cy="316766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D85C826-BE95-419B-A71B-5A3310C8FD81}"/>
              </a:ext>
            </a:extLst>
          </p:cNvPr>
          <p:cNvSpPr txBox="1"/>
          <p:nvPr/>
        </p:nvSpPr>
        <p:spPr>
          <a:xfrm>
            <a:off x="9418394" y="1166790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Repair</a:t>
            </a:r>
            <a:endParaRPr lang="en-GB" sz="1400" b="1" u="sng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0E15772-281B-4217-A55D-62979CDD991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6" t="4410"/>
          <a:stretch/>
        </p:blipFill>
        <p:spPr bwMode="auto">
          <a:xfrm>
            <a:off x="9583984" y="4898946"/>
            <a:ext cx="1703488" cy="15845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7A6F773-0AC4-4500-BE2F-BA4DA7357E4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25"/>
          <a:stretch/>
        </p:blipFill>
        <p:spPr bwMode="auto">
          <a:xfrm>
            <a:off x="8239265" y="5178820"/>
            <a:ext cx="1197255" cy="1223645"/>
          </a:xfrm>
          <a:prstGeom prst="rect">
            <a:avLst/>
          </a:prstGeom>
          <a:noFill/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B497A912-0847-1A46-2EB8-C660C2411A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2027653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F85A9D-27FB-4320-996D-C5E51F6E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DEB7E41-AE2A-4307-9D5B-6F4202027BDB}"/>
              </a:ext>
            </a:extLst>
          </p:cNvPr>
          <p:cNvSpPr txBox="1">
            <a:spLocks/>
          </p:cNvSpPr>
          <p:nvPr/>
        </p:nvSpPr>
        <p:spPr>
          <a:xfrm>
            <a:off x="1548033" y="0"/>
            <a:ext cx="9095934" cy="92333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Jumpers interconnection</a:t>
            </a:r>
          </a:p>
          <a:p>
            <a:r>
              <a:rPr lang="en-GB" sz="2400" dirty="0"/>
              <a:t>Pipes with sliding sleeve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25C8D61-480B-45E6-BD73-A35471C7691F}"/>
              </a:ext>
            </a:extLst>
          </p:cNvPr>
          <p:cNvGraphicFramePr>
            <a:graphicFrameLocks noGrp="1"/>
          </p:cNvGraphicFramePr>
          <p:nvPr/>
        </p:nvGraphicFramePr>
        <p:xfrm>
          <a:off x="695400" y="3633421"/>
          <a:ext cx="3456940" cy="2419350"/>
        </p:xfrm>
        <a:graphic>
          <a:graphicData uri="http://schemas.openxmlformats.org/drawingml/2006/table">
            <a:tbl>
              <a:tblPr/>
              <a:tblGrid>
                <a:gridCol w="1316990">
                  <a:extLst>
                    <a:ext uri="{9D8B030D-6E8A-4147-A177-3AD203B41FA5}">
                      <a16:colId xmlns:a16="http://schemas.microsoft.com/office/drawing/2014/main" val="3718440839"/>
                    </a:ext>
                  </a:extLst>
                </a:gridCol>
                <a:gridCol w="412115">
                  <a:extLst>
                    <a:ext uri="{9D8B030D-6E8A-4147-A177-3AD203B41FA5}">
                      <a16:colId xmlns:a16="http://schemas.microsoft.com/office/drawing/2014/main" val="604790387"/>
                    </a:ext>
                  </a:extLst>
                </a:gridCol>
                <a:gridCol w="347980">
                  <a:extLst>
                    <a:ext uri="{9D8B030D-6E8A-4147-A177-3AD203B41FA5}">
                      <a16:colId xmlns:a16="http://schemas.microsoft.com/office/drawing/2014/main" val="2983825838"/>
                    </a:ext>
                  </a:extLst>
                </a:gridCol>
                <a:gridCol w="347980">
                  <a:extLst>
                    <a:ext uri="{9D8B030D-6E8A-4147-A177-3AD203B41FA5}">
                      <a16:colId xmlns:a16="http://schemas.microsoft.com/office/drawing/2014/main" val="4275766141"/>
                    </a:ext>
                  </a:extLst>
                </a:gridCol>
                <a:gridCol w="372745">
                  <a:extLst>
                    <a:ext uri="{9D8B030D-6E8A-4147-A177-3AD203B41FA5}">
                      <a16:colId xmlns:a16="http://schemas.microsoft.com/office/drawing/2014/main" val="1197703767"/>
                    </a:ext>
                  </a:extLst>
                </a:gridCol>
                <a:gridCol w="659130">
                  <a:extLst>
                    <a:ext uri="{9D8B030D-6E8A-4147-A177-3AD203B41FA5}">
                      <a16:colId xmlns:a16="http://schemas.microsoft.com/office/drawing/2014/main" val="2849070988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Line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Dp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N. of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Tubes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Welding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technique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78494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[mm]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[mm]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8682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DN15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Orbital TIG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0485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CS, E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E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DN20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Orbital TIG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08886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DN25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325715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DN32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27683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Φ43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54921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DN40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36496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Φ52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26775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73.5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77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87766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Φ63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73.5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77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38191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DN125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Manual TIG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276323"/>
                  </a:ext>
                </a:extLst>
              </a:tr>
            </a:tbl>
          </a:graphicData>
        </a:graphic>
      </p:graphicFrame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DC76A25-4840-4930-AA82-35B497514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915" y="1668438"/>
            <a:ext cx="2966085" cy="17250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1756B8-7A5C-46FD-8AFF-62D999B18AD0}"/>
              </a:ext>
            </a:extLst>
          </p:cNvPr>
          <p:cNvSpPr txBox="1"/>
          <p:nvPr/>
        </p:nvSpPr>
        <p:spPr>
          <a:xfrm>
            <a:off x="5210703" y="1166790"/>
            <a:ext cx="2000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Installation sequence</a:t>
            </a:r>
            <a:endParaRPr lang="en-GB" sz="1400" b="1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CDBA30-DB37-4307-99F2-9327F7ACDD9E}"/>
              </a:ext>
            </a:extLst>
          </p:cNvPr>
          <p:cNvSpPr txBox="1"/>
          <p:nvPr/>
        </p:nvSpPr>
        <p:spPr>
          <a:xfrm>
            <a:off x="1548033" y="1166791"/>
            <a:ext cx="1455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Configurations</a:t>
            </a:r>
            <a:endParaRPr lang="en-GB" sz="1400" b="1" u="sng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F69E77-9A0F-4088-9615-3E623DD5C34A}"/>
              </a:ext>
            </a:extLst>
          </p:cNvPr>
          <p:cNvSpPr txBox="1"/>
          <p:nvPr/>
        </p:nvSpPr>
        <p:spPr>
          <a:xfrm>
            <a:off x="9418394" y="1166790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Repair</a:t>
            </a:r>
            <a:endParaRPr lang="en-GB" sz="1400" b="1" u="sng" dirty="0"/>
          </a:p>
        </p:txBody>
      </p:sp>
      <p:pic>
        <p:nvPicPr>
          <p:cNvPr id="14" name="Picture 13" descr="P1000264">
            <a:extLst>
              <a:ext uri="{FF2B5EF4-FFF2-40B4-BE49-F238E27FC236}">
                <a16:creationId xmlns:a16="http://schemas.microsoft.com/office/drawing/2014/main" id="{5D379B8A-F431-4CE5-97DF-C47C7AA1A8F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40" r="33259" b="20644"/>
          <a:stretch/>
        </p:blipFill>
        <p:spPr bwMode="auto">
          <a:xfrm>
            <a:off x="5273369" y="1634539"/>
            <a:ext cx="1799999" cy="14373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A picture containing indoor, person, silver, leather&#10;&#10;Description automatically generated">
            <a:extLst>
              <a:ext uri="{FF2B5EF4-FFF2-40B4-BE49-F238E27FC236}">
                <a16:creationId xmlns:a16="http://schemas.microsoft.com/office/drawing/2014/main" id="{3C0F1B5C-E7EE-47FA-8575-07A7AB3A0C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2199" b="18128"/>
          <a:stretch/>
        </p:blipFill>
        <p:spPr bwMode="auto">
          <a:xfrm>
            <a:off x="5273369" y="3276756"/>
            <a:ext cx="1800000" cy="1437378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23325E-DC7A-45AE-B0E9-9B3808F58D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9380"/>
          <a:stretch/>
        </p:blipFill>
        <p:spPr>
          <a:xfrm>
            <a:off x="5273369" y="4918971"/>
            <a:ext cx="1801448" cy="143737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6B42F268-760B-4E7A-80CC-27375FB20281}"/>
              </a:ext>
            </a:extLst>
          </p:cNvPr>
          <p:cNvGraphicFramePr>
            <a:graphicFrameLocks noGrp="1"/>
          </p:cNvGraphicFramePr>
          <p:nvPr/>
        </p:nvGraphicFramePr>
        <p:xfrm>
          <a:off x="8421699" y="1634539"/>
          <a:ext cx="2942590" cy="2419350"/>
        </p:xfrm>
        <a:graphic>
          <a:graphicData uri="http://schemas.openxmlformats.org/drawingml/2006/table">
            <a:tbl>
              <a:tblPr/>
              <a:tblGrid>
                <a:gridCol w="1316990">
                  <a:extLst>
                    <a:ext uri="{9D8B030D-6E8A-4147-A177-3AD203B41FA5}">
                      <a16:colId xmlns:a16="http://schemas.microsoft.com/office/drawing/2014/main" val="2118580189"/>
                    </a:ext>
                  </a:extLst>
                </a:gridCol>
                <a:gridCol w="412115">
                  <a:extLst>
                    <a:ext uri="{9D8B030D-6E8A-4147-A177-3AD203B41FA5}">
                      <a16:colId xmlns:a16="http://schemas.microsoft.com/office/drawing/2014/main" val="2542143094"/>
                    </a:ext>
                  </a:extLst>
                </a:gridCol>
                <a:gridCol w="1213485">
                  <a:extLst>
                    <a:ext uri="{9D8B030D-6E8A-4147-A177-3AD203B41FA5}">
                      <a16:colId xmlns:a16="http://schemas.microsoft.com/office/drawing/2014/main" val="4210613942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Line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Cutting machine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77252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[-]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9864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DN15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PROTEM TTSRD_41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205790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CS, E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E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E'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GB" sz="1000" kern="12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DN20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PROTEM TTSRD_41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1595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DN25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PROTEM TTSRD_71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845278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DN32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PROTEM TTSRD_71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022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Φ43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PROTEM TTSRD_71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55683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DN40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PROTEM TTSRD_71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1257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LD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Φ52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7272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PROTEM TTSRD_78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9495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Φ63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PROTEM TTSRD_78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9394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DN125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434708"/>
                  </a:ext>
                </a:extLst>
              </a:tr>
            </a:tbl>
          </a:graphicData>
        </a:graphic>
      </p:graphicFrame>
      <p:pic>
        <p:nvPicPr>
          <p:cNvPr id="30" name="Picture 29">
            <a:extLst>
              <a:ext uri="{FF2B5EF4-FFF2-40B4-BE49-F238E27FC236}">
                <a16:creationId xmlns:a16="http://schemas.microsoft.com/office/drawing/2014/main" id="{F027959C-BB7C-4B86-8912-751CA6BF1C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8808220" y="3820148"/>
            <a:ext cx="2280802" cy="2961506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A5D3587-DED6-A520-BDC0-AB62E6FDE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6557557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DAAECB-C1D4-A1A9-0D67-C1F50C301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EF0A342-EC36-0C83-CB7C-76FF0697C40C}"/>
              </a:ext>
            </a:extLst>
          </p:cNvPr>
          <p:cNvSpPr txBox="1">
            <a:spLocks/>
          </p:cNvSpPr>
          <p:nvPr/>
        </p:nvSpPr>
        <p:spPr>
          <a:xfrm>
            <a:off x="911424" y="-9486"/>
            <a:ext cx="1036915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Jumpers flexibility requirements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4AFEAA-1CC1-279B-5DD9-BE21F2F58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0684" y="2552892"/>
            <a:ext cx="7344818" cy="2779118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4C91CA1-1310-E4F3-4DF5-E3093888F499}"/>
              </a:ext>
            </a:extLst>
          </p:cNvPr>
          <p:cNvSpPr/>
          <p:nvPr/>
        </p:nvSpPr>
        <p:spPr>
          <a:xfrm>
            <a:off x="4484701" y="2552892"/>
            <a:ext cx="3528392" cy="218164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E62761C-2481-9BE6-AE77-7DC4BFD3FAF0}"/>
              </a:ext>
            </a:extLst>
          </p:cNvPr>
          <p:cNvCxnSpPr>
            <a:cxnSpLocks/>
            <a:stCxn id="5" idx="0"/>
            <a:endCxn id="9" idx="2"/>
          </p:cNvCxnSpPr>
          <p:nvPr/>
        </p:nvCxnSpPr>
        <p:spPr>
          <a:xfrm flipH="1" flipV="1">
            <a:off x="5650734" y="2117445"/>
            <a:ext cx="598163" cy="435447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D67D3AF-FB43-05D6-A893-6A90A6ADF63A}"/>
              </a:ext>
            </a:extLst>
          </p:cNvPr>
          <p:cNvSpPr/>
          <p:nvPr/>
        </p:nvSpPr>
        <p:spPr>
          <a:xfrm>
            <a:off x="5038666" y="1314654"/>
            <a:ext cx="1224136" cy="80279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Sources of required flexibility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4A171E0-0C63-66DB-D2AF-1BC952315297}"/>
              </a:ext>
            </a:extLst>
          </p:cNvPr>
          <p:cNvSpPr/>
          <p:nvPr/>
        </p:nvSpPr>
        <p:spPr>
          <a:xfrm>
            <a:off x="8517149" y="2552892"/>
            <a:ext cx="3096344" cy="309439"/>
          </a:xfrm>
          <a:prstGeom prst="round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2D9D122-318E-E30D-8242-6AF533A8F000}"/>
              </a:ext>
            </a:extLst>
          </p:cNvPr>
          <p:cNvCxnSpPr>
            <a:cxnSpLocks/>
            <a:stCxn id="13" idx="0"/>
            <a:endCxn id="15" idx="2"/>
          </p:cNvCxnSpPr>
          <p:nvPr/>
        </p:nvCxnSpPr>
        <p:spPr>
          <a:xfrm flipH="1" flipV="1">
            <a:off x="8553153" y="2248629"/>
            <a:ext cx="1512168" cy="304263"/>
          </a:xfrm>
          <a:prstGeom prst="line">
            <a:avLst/>
          </a:prstGeom>
          <a:ln w="190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FDF5943-1694-6188-7CBA-810A60E2ABE4}"/>
              </a:ext>
            </a:extLst>
          </p:cNvPr>
          <p:cNvSpPr/>
          <p:nvPr/>
        </p:nvSpPr>
        <p:spPr>
          <a:xfrm>
            <a:off x="7004981" y="1179247"/>
            <a:ext cx="3096344" cy="1069382"/>
          </a:xfrm>
          <a:prstGeom prst="round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2"/>
                </a:solidFill>
              </a:rPr>
              <a:t>QXL Jumper (QXL)</a:t>
            </a:r>
          </a:p>
          <a:p>
            <a:r>
              <a:rPr lang="en-US" sz="1200" dirty="0">
                <a:solidFill>
                  <a:schemeClr val="tx2"/>
                </a:solidFill>
              </a:rPr>
              <a:t>Jumper Extension (JE)</a:t>
            </a:r>
          </a:p>
          <a:p>
            <a:r>
              <a:rPr lang="en-US" sz="1200" dirty="0">
                <a:solidFill>
                  <a:schemeClr val="tx2"/>
                </a:solidFill>
              </a:rPr>
              <a:t>Cryogenic Beam Line Component (CBLC)</a:t>
            </a:r>
          </a:p>
          <a:p>
            <a:r>
              <a:rPr lang="en-US" sz="1200" dirty="0">
                <a:solidFill>
                  <a:schemeClr val="tx2"/>
                </a:solidFill>
              </a:rPr>
              <a:t>Interconnection (INT)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F8A42BA-716B-F6AE-B17F-160E11516966}"/>
              </a:ext>
            </a:extLst>
          </p:cNvPr>
          <p:cNvSpPr/>
          <p:nvPr/>
        </p:nvSpPr>
        <p:spPr>
          <a:xfrm>
            <a:off x="10821405" y="2830825"/>
            <a:ext cx="792088" cy="309439"/>
          </a:xfrm>
          <a:prstGeom prst="roundRect">
            <a:avLst/>
          </a:prstGeom>
          <a:noFill/>
          <a:ln w="190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A4EBB50-9BA5-F8B2-1EC5-9781D5256CCD}"/>
              </a:ext>
            </a:extLst>
          </p:cNvPr>
          <p:cNvCxnSpPr>
            <a:cxnSpLocks/>
            <a:stCxn id="29" idx="0"/>
            <a:endCxn id="31" idx="2"/>
          </p:cNvCxnSpPr>
          <p:nvPr/>
        </p:nvCxnSpPr>
        <p:spPr>
          <a:xfrm flipH="1" flipV="1">
            <a:off x="10354627" y="2323966"/>
            <a:ext cx="862822" cy="506859"/>
          </a:xfrm>
          <a:prstGeom prst="line">
            <a:avLst/>
          </a:prstGeom>
          <a:ln w="19050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AD4F6B1-0020-34C2-9393-27463F41A0D5}"/>
              </a:ext>
            </a:extLst>
          </p:cNvPr>
          <p:cNvSpPr/>
          <p:nvPr/>
        </p:nvSpPr>
        <p:spPr>
          <a:xfrm>
            <a:off x="9525261" y="1789275"/>
            <a:ext cx="1658731" cy="534691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2"/>
                </a:solidFill>
              </a:rPr>
              <a:t>Vacuum Vessel (VV)</a:t>
            </a:r>
          </a:p>
          <a:p>
            <a:r>
              <a:rPr lang="en-US" sz="1200" dirty="0">
                <a:solidFill>
                  <a:schemeClr val="tx2"/>
                </a:solidFill>
              </a:rPr>
              <a:t>Process Pipes (PP)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91C3EC8-F2F6-E300-A295-B2623674A797}"/>
              </a:ext>
            </a:extLst>
          </p:cNvPr>
          <p:cNvSpPr/>
          <p:nvPr/>
        </p:nvSpPr>
        <p:spPr>
          <a:xfrm>
            <a:off x="10498642" y="4078166"/>
            <a:ext cx="718807" cy="236843"/>
          </a:xfrm>
          <a:prstGeom prst="roundRect">
            <a:avLst/>
          </a:prstGeom>
          <a:noFill/>
          <a:ln w="1905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2B1B9CC-680B-71FD-9359-48958560251C}"/>
              </a:ext>
            </a:extLst>
          </p:cNvPr>
          <p:cNvCxnSpPr>
            <a:cxnSpLocks/>
            <a:stCxn id="35" idx="2"/>
            <a:endCxn id="37" idx="0"/>
          </p:cNvCxnSpPr>
          <p:nvPr/>
        </p:nvCxnSpPr>
        <p:spPr>
          <a:xfrm flipH="1">
            <a:off x="10388084" y="4315009"/>
            <a:ext cx="469962" cy="569161"/>
          </a:xfrm>
          <a:prstGeom prst="line">
            <a:avLst/>
          </a:pr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71B08E9-6830-5BFF-0934-B282F17BF46C}"/>
              </a:ext>
            </a:extLst>
          </p:cNvPr>
          <p:cNvSpPr/>
          <p:nvPr/>
        </p:nvSpPr>
        <p:spPr>
          <a:xfrm>
            <a:off x="9558718" y="4884170"/>
            <a:ext cx="1658731" cy="534691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2"/>
                </a:solidFill>
              </a:rPr>
              <a:t>Applicable: “X”</a:t>
            </a:r>
          </a:p>
          <a:p>
            <a:r>
              <a:rPr lang="en-US" sz="1200" dirty="0">
                <a:solidFill>
                  <a:schemeClr val="tx2"/>
                </a:solidFill>
              </a:rPr>
              <a:t>Not applicable: “-”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A3C1C7-8E90-504C-3A28-07DF752B42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2628BEC-6595-FF66-7F6D-0C02AD996C48}"/>
              </a:ext>
            </a:extLst>
          </p:cNvPr>
          <p:cNvSpPr txBox="1"/>
          <p:nvPr/>
        </p:nvSpPr>
        <p:spPr>
          <a:xfrm>
            <a:off x="479376" y="1263640"/>
            <a:ext cx="32813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Jumper required flexibility definition</a:t>
            </a: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(</a:t>
            </a:r>
            <a:r>
              <a:rPr lang="en-US" sz="1400" dirty="0">
                <a:solidFill>
                  <a:schemeClr val="bg2"/>
                </a:solidFill>
                <a:hlinkClick r:id="rId4"/>
              </a:rPr>
              <a:t>EDMS 2724933</a:t>
            </a:r>
            <a:r>
              <a:rPr lang="en-US" sz="1400" dirty="0">
                <a:solidFill>
                  <a:schemeClr val="bg2"/>
                </a:solidFill>
              </a:rPr>
              <a:t>)</a:t>
            </a:r>
            <a:endParaRPr lang="en-GB" sz="1400" dirty="0">
              <a:solidFill>
                <a:schemeClr val="bg2"/>
              </a:solidFill>
            </a:endParaRP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5FC93F7A-A8EA-1B48-0715-EE5367BD2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74" y="1994360"/>
            <a:ext cx="2547594" cy="360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764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504F7-C287-CDE7-7BE1-7230DAA6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0928A7-B57B-888E-5E29-EFE015AFD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2528" y="1524141"/>
            <a:ext cx="5829872" cy="2598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DDA703-63F4-F17C-9F43-169577EC2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87" y="4293096"/>
            <a:ext cx="3695890" cy="103510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096EFB2-8B00-6F25-C05A-6BF17CD16182}"/>
              </a:ext>
            </a:extLst>
          </p:cNvPr>
          <p:cNvSpPr txBox="1">
            <a:spLocks/>
          </p:cNvSpPr>
          <p:nvPr/>
        </p:nvSpPr>
        <p:spPr>
          <a:xfrm>
            <a:off x="911424" y="-9486"/>
            <a:ext cx="1036915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</a:t>
            </a:r>
            <a:r>
              <a:rPr lang="en-GB" dirty="0" err="1"/>
              <a:t>achine</a:t>
            </a:r>
            <a:r>
              <a:rPr lang="en-GB" dirty="0"/>
              <a:t> tilt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7BEB71-04A5-3F5A-22A5-C21903D44E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97" t="17003" r="8849" b="11364"/>
          <a:stretch/>
        </p:blipFill>
        <p:spPr>
          <a:xfrm>
            <a:off x="623392" y="1210590"/>
            <a:ext cx="4320480" cy="2808313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4E37A153-E3F3-9D44-9FC4-0139EDA45292}"/>
              </a:ext>
            </a:extLst>
          </p:cNvPr>
          <p:cNvSpPr/>
          <p:nvPr/>
        </p:nvSpPr>
        <p:spPr>
          <a:xfrm>
            <a:off x="5251598" y="2780928"/>
            <a:ext cx="726792" cy="360000"/>
          </a:xfrm>
          <a:prstGeom prst="rightArrow">
            <a:avLst/>
          </a:prstGeom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E96A6A-9C78-1EAB-0FF5-A9D652A6E912}"/>
              </a:ext>
            </a:extLst>
          </p:cNvPr>
          <p:cNvSpPr txBox="1"/>
          <p:nvPr/>
        </p:nvSpPr>
        <p:spPr>
          <a:xfrm>
            <a:off x="6709048" y="4348982"/>
            <a:ext cx="4896544" cy="923330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The design of the jumpers is adapted to the machine tilt in P1 and P5 to limit the impact on the jumper flexibility requirement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0F758991-1F84-0F37-A4A0-DC23371CF1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1519629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504F7-C287-CDE7-7BE1-7230DAA6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0EB0281-7B5E-D42D-6B57-17FF856A1018}"/>
              </a:ext>
            </a:extLst>
          </p:cNvPr>
          <p:cNvGrpSpPr/>
          <p:nvPr/>
        </p:nvGrpSpPr>
        <p:grpSpPr>
          <a:xfrm>
            <a:off x="999724" y="1124744"/>
            <a:ext cx="10192553" cy="719596"/>
            <a:chOff x="1015695" y="1412776"/>
            <a:chExt cx="10192553" cy="719596"/>
          </a:xfrm>
          <a:solidFill>
            <a:schemeClr val="tx2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58A3FE9-E615-A638-B47F-AB45C936B83F}"/>
                </a:ext>
              </a:extLst>
            </p:cNvPr>
            <p:cNvSpPr/>
            <p:nvPr/>
          </p:nvSpPr>
          <p:spPr>
            <a:xfrm>
              <a:off x="1015695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Vacuum Vessel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92C3A92-EE09-576E-1005-D0A42C993CBD}"/>
                </a:ext>
              </a:extLst>
            </p:cNvPr>
            <p:cNvSpPr/>
            <p:nvPr/>
          </p:nvSpPr>
          <p:spPr>
            <a:xfrm>
              <a:off x="4671971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Process Pipes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9555121-A7E2-25FB-5511-59D71DBB9F3B}"/>
                </a:ext>
              </a:extLst>
            </p:cNvPr>
            <p:cNvSpPr/>
            <p:nvPr/>
          </p:nvSpPr>
          <p:spPr>
            <a:xfrm>
              <a:off x="8328248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Jumper Extensions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B5A4F58B-9EF8-FF82-DEB4-B31D91298BB5}"/>
              </a:ext>
            </a:extLst>
          </p:cNvPr>
          <p:cNvSpPr txBox="1">
            <a:spLocks/>
          </p:cNvSpPr>
          <p:nvPr/>
        </p:nvSpPr>
        <p:spPr>
          <a:xfrm>
            <a:off x="911424" y="-9486"/>
            <a:ext cx="1036915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QXL manufacturing tolerances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822FE75-11CB-24CB-2468-B0E727470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604" y="2396884"/>
            <a:ext cx="2160240" cy="3336372"/>
          </a:xfrm>
          <a:prstGeom prst="rect">
            <a:avLst/>
          </a:prstGeom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20F09BB-072D-72CA-2054-C7073E241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94483" y="1886197"/>
            <a:ext cx="2603034" cy="4032448"/>
          </a:xfrm>
          <a:prstGeom prst="rect">
            <a:avLst/>
          </a:prstGeom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AA1E12B-11BA-122A-2195-0ED1DAAD92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557248" y="3614387"/>
            <a:ext cx="4390058" cy="1472422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A404DE9D-3562-1D54-D4EF-22437AD80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2270148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504F7-C287-CDE7-7BE1-7230DAA6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62C4330-C968-27CC-B7A3-5ADE05E5146F}"/>
              </a:ext>
            </a:extLst>
          </p:cNvPr>
          <p:cNvSpPr txBox="1">
            <a:spLocks/>
          </p:cNvSpPr>
          <p:nvPr/>
        </p:nvSpPr>
        <p:spPr>
          <a:xfrm>
            <a:off x="911424" y="-9486"/>
            <a:ext cx="1036915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Magnets manufacturing tolerances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B15B5D-E7E7-DA5F-CB5A-CAF482C47ECB}"/>
              </a:ext>
            </a:extLst>
          </p:cNvPr>
          <p:cNvGrpSpPr/>
          <p:nvPr/>
        </p:nvGrpSpPr>
        <p:grpSpPr>
          <a:xfrm>
            <a:off x="1970298" y="1714234"/>
            <a:ext cx="8251404" cy="3429532"/>
            <a:chOff x="1768263" y="1714234"/>
            <a:chExt cx="8251404" cy="342953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DEF945A-9AF3-1F13-8185-2623BC0B9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68263" y="1714234"/>
              <a:ext cx="3600400" cy="342953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72A713C-2BB6-1A87-3D90-2A6CBC8727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32037" y="1714235"/>
              <a:ext cx="3587630" cy="342953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8FD2F3D3-338F-09A4-83C1-5253F924C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3340606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F85A9D-27FB-4320-996D-C5E51F6E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FD99A9-0F9D-4CEE-99EF-4E2569DA8E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C022AB5-C4AF-4C16-AB2D-01F193155272}"/>
              </a:ext>
            </a:extLst>
          </p:cNvPr>
          <p:cNvSpPr txBox="1">
            <a:spLocks/>
          </p:cNvSpPr>
          <p:nvPr/>
        </p:nvSpPr>
        <p:spPr>
          <a:xfrm>
            <a:off x="1548033" y="0"/>
            <a:ext cx="9095934" cy="92333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Scope</a:t>
            </a:r>
          </a:p>
          <a:p>
            <a:r>
              <a:rPr lang="en-GB" sz="2400" dirty="0"/>
              <a:t>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247EAE1-026D-3C01-D9DF-AEBA97B26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83" y="1124744"/>
            <a:ext cx="11004234" cy="4371211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3BFC5295-9A23-2D29-BB1D-7056E3F071FC}"/>
              </a:ext>
            </a:extLst>
          </p:cNvPr>
          <p:cNvSpPr/>
          <p:nvPr/>
        </p:nvSpPr>
        <p:spPr>
          <a:xfrm>
            <a:off x="1176854" y="2057698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4E3B7C2-8AE2-B97E-FA4C-A065EDE4D59C}"/>
              </a:ext>
            </a:extLst>
          </p:cNvPr>
          <p:cNvSpPr/>
          <p:nvPr/>
        </p:nvSpPr>
        <p:spPr>
          <a:xfrm>
            <a:off x="4524643" y="2057698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763D8ED-94AA-8DBF-62BF-9E1A54BF1544}"/>
              </a:ext>
            </a:extLst>
          </p:cNvPr>
          <p:cNvSpPr/>
          <p:nvPr/>
        </p:nvSpPr>
        <p:spPr>
          <a:xfrm>
            <a:off x="8794164" y="2057698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C3EA203-4734-F924-3DAD-7812786C01EE}"/>
              </a:ext>
            </a:extLst>
          </p:cNvPr>
          <p:cNvSpPr/>
          <p:nvPr/>
        </p:nvSpPr>
        <p:spPr>
          <a:xfrm>
            <a:off x="10662177" y="4975001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0B64734-F879-A453-B9D4-2A223462256D}"/>
              </a:ext>
            </a:extLst>
          </p:cNvPr>
          <p:cNvSpPr/>
          <p:nvPr/>
        </p:nvSpPr>
        <p:spPr>
          <a:xfrm>
            <a:off x="9743171" y="4975001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90595D3-3E69-11C5-B4B9-48EDA7EC8BF4}"/>
              </a:ext>
            </a:extLst>
          </p:cNvPr>
          <p:cNvSpPr/>
          <p:nvPr/>
        </p:nvSpPr>
        <p:spPr>
          <a:xfrm>
            <a:off x="9232363" y="4975001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2BDCDB0-BB0E-DE24-F7DE-403213E62E9A}"/>
              </a:ext>
            </a:extLst>
          </p:cNvPr>
          <p:cNvSpPr/>
          <p:nvPr/>
        </p:nvSpPr>
        <p:spPr>
          <a:xfrm>
            <a:off x="8525923" y="5059671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95E39B2-45DF-8851-C916-9F428094C57B}"/>
              </a:ext>
            </a:extLst>
          </p:cNvPr>
          <p:cNvSpPr/>
          <p:nvPr/>
        </p:nvSpPr>
        <p:spPr>
          <a:xfrm>
            <a:off x="6415103" y="5059671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CB31D45-C19A-6AB8-B12E-D2B1ABC2BDBD}"/>
              </a:ext>
            </a:extLst>
          </p:cNvPr>
          <p:cNvSpPr/>
          <p:nvPr/>
        </p:nvSpPr>
        <p:spPr>
          <a:xfrm>
            <a:off x="4253448" y="4966534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3BEBEF-91A2-2287-328C-1F8112B09C58}"/>
              </a:ext>
            </a:extLst>
          </p:cNvPr>
          <p:cNvSpPr/>
          <p:nvPr/>
        </p:nvSpPr>
        <p:spPr>
          <a:xfrm>
            <a:off x="3499523" y="4966534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36C4210-86AE-352D-9BB0-0DAB6E1A27A9}"/>
              </a:ext>
            </a:extLst>
          </p:cNvPr>
          <p:cNvSpPr/>
          <p:nvPr/>
        </p:nvSpPr>
        <p:spPr>
          <a:xfrm>
            <a:off x="2606851" y="4966534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0613811-22D1-799A-693A-3075D31AE7F7}"/>
              </a:ext>
            </a:extLst>
          </p:cNvPr>
          <p:cNvSpPr/>
          <p:nvPr/>
        </p:nvSpPr>
        <p:spPr>
          <a:xfrm>
            <a:off x="1730950" y="2057698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25DB250-2F5F-6C73-9FAA-6A42A1FFB365}"/>
              </a:ext>
            </a:extLst>
          </p:cNvPr>
          <p:cNvSpPr/>
          <p:nvPr/>
        </p:nvSpPr>
        <p:spPr>
          <a:xfrm>
            <a:off x="6282860" y="4858536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CE4C060-3524-18F3-D8A6-BBEFC1E5E5B4}"/>
              </a:ext>
            </a:extLst>
          </p:cNvPr>
          <p:cNvSpPr/>
          <p:nvPr/>
        </p:nvSpPr>
        <p:spPr>
          <a:xfrm>
            <a:off x="8664815" y="4858536"/>
            <a:ext cx="391264" cy="244540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01E50C5-2ED3-2D7C-A69C-5FADE6DDF924}"/>
              </a:ext>
            </a:extLst>
          </p:cNvPr>
          <p:cNvSpPr/>
          <p:nvPr/>
        </p:nvSpPr>
        <p:spPr>
          <a:xfrm>
            <a:off x="1871532" y="4005064"/>
            <a:ext cx="4367288" cy="1490891"/>
          </a:xfrm>
          <a:prstGeom prst="roundRect">
            <a:avLst/>
          </a:prstGeom>
          <a:noFill/>
          <a:ln w="28575">
            <a:solidFill>
              <a:schemeClr val="bg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1B53CE-F46A-ECCE-C391-54A187766FF9}"/>
              </a:ext>
            </a:extLst>
          </p:cNvPr>
          <p:cNvSpPr txBox="1"/>
          <p:nvPr/>
        </p:nvSpPr>
        <p:spPr>
          <a:xfrm>
            <a:off x="2045614" y="5525507"/>
            <a:ext cx="3690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Junction Module region</a:t>
            </a: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(Under revision: </a:t>
            </a:r>
            <a:r>
              <a:rPr lang="en-US" sz="1400" dirty="0">
                <a:solidFill>
                  <a:schemeClr val="bg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LHC-QXLJ-EC-0001</a:t>
            </a:r>
            <a:r>
              <a:rPr lang="en-US" sz="1400" dirty="0">
                <a:solidFill>
                  <a:schemeClr val="bg2"/>
                </a:solidFill>
              </a:rPr>
              <a:t>)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BE21C0F5-B360-0D0A-67BD-644D1F686DC6}"/>
              </a:ext>
            </a:extLst>
          </p:cNvPr>
          <p:cNvSpPr/>
          <p:nvPr/>
        </p:nvSpPr>
        <p:spPr>
          <a:xfrm>
            <a:off x="1055439" y="1083648"/>
            <a:ext cx="10542677" cy="1337720"/>
          </a:xfrm>
          <a:prstGeom prst="roundRect">
            <a:avLst/>
          </a:prstGeom>
          <a:noFill/>
          <a:ln w="28575">
            <a:solidFill>
              <a:schemeClr val="bg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49EDECB-72EB-AB7B-15CB-1A2FB109D10F}"/>
              </a:ext>
            </a:extLst>
          </p:cNvPr>
          <p:cNvSpPr txBox="1"/>
          <p:nvPr/>
        </p:nvSpPr>
        <p:spPr>
          <a:xfrm>
            <a:off x="3134651" y="775871"/>
            <a:ext cx="60977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Inner Triplet region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C062A3C-02C7-711A-F771-0ADD426228E4}"/>
              </a:ext>
            </a:extLst>
          </p:cNvPr>
          <p:cNvSpPr/>
          <p:nvPr/>
        </p:nvSpPr>
        <p:spPr>
          <a:xfrm>
            <a:off x="6287838" y="4005064"/>
            <a:ext cx="4920729" cy="1490891"/>
          </a:xfrm>
          <a:prstGeom prst="roundRect">
            <a:avLst/>
          </a:prstGeom>
          <a:noFill/>
          <a:ln w="28575">
            <a:solidFill>
              <a:schemeClr val="bg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2169AD-73BC-FD81-FB0B-F9F206DBEE10}"/>
              </a:ext>
            </a:extLst>
          </p:cNvPr>
          <p:cNvSpPr txBox="1"/>
          <p:nvPr/>
        </p:nvSpPr>
        <p:spPr>
          <a:xfrm>
            <a:off x="7263069" y="5525507"/>
            <a:ext cx="2970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D2 / Crab Cavities region</a:t>
            </a:r>
          </a:p>
        </p:txBody>
      </p:sp>
    </p:spTree>
    <p:extLst>
      <p:ext uri="{BB962C8B-B14F-4D97-AF65-F5344CB8AC3E}">
        <p14:creationId xmlns:p14="http://schemas.microsoft.com/office/powerpoint/2010/main" val="8221383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37BA0F78-DD44-ED18-4C52-779FFF294C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049"/>
          <a:stretch/>
        </p:blipFill>
        <p:spPr bwMode="auto">
          <a:xfrm>
            <a:off x="2955204" y="457715"/>
            <a:ext cx="7245252" cy="6258635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20</a:t>
            </a:fld>
            <a:endParaRPr lang="fr-FR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6BFEA65-A44F-45F0-4FC0-A03E0798DB1A}"/>
              </a:ext>
            </a:extLst>
          </p:cNvPr>
          <p:cNvGrpSpPr/>
          <p:nvPr/>
        </p:nvGrpSpPr>
        <p:grpSpPr>
          <a:xfrm>
            <a:off x="97562" y="691949"/>
            <a:ext cx="12057362" cy="5592530"/>
            <a:chOff x="749021" y="927091"/>
            <a:chExt cx="12057362" cy="5592530"/>
          </a:xfrm>
        </p:grpSpPr>
        <p:cxnSp>
          <p:nvCxnSpPr>
            <p:cNvPr id="9" name="Straight Connector 9"/>
            <p:cNvCxnSpPr>
              <a:cxnSpLocks/>
              <a:stCxn id="12" idx="3"/>
            </p:cNvCxnSpPr>
            <p:nvPr/>
          </p:nvCxnSpPr>
          <p:spPr bwMode="auto">
            <a:xfrm>
              <a:off x="4610662" y="1656070"/>
              <a:ext cx="1120018" cy="387886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"/>
            <p:cNvCxnSpPr>
              <a:cxnSpLocks/>
              <a:stCxn id="11" idx="1"/>
            </p:cNvCxnSpPr>
            <p:nvPr/>
          </p:nvCxnSpPr>
          <p:spPr bwMode="auto">
            <a:xfrm flipH="1">
              <a:off x="7971595" y="1851438"/>
              <a:ext cx="803802" cy="189710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20"/>
            <p:cNvSpPr>
              <a:spLocks/>
            </p:cNvSpPr>
            <p:nvPr/>
          </p:nvSpPr>
          <p:spPr bwMode="auto">
            <a:xfrm>
              <a:off x="8775397" y="1404600"/>
              <a:ext cx="4030986" cy="89367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defRPr/>
              </a:pPr>
              <a:r>
                <a:rPr lang="en-US" sz="1600" dirty="0"/>
                <a:t>Telescopic sleeve</a:t>
              </a:r>
            </a:p>
            <a:p>
              <a:pPr>
                <a:defRPr/>
              </a:pPr>
              <a:endParaRPr lang="en-US" sz="1600" dirty="0"/>
            </a:p>
            <a:p>
              <a:pPr>
                <a:defRPr/>
              </a:pPr>
              <a:r>
                <a:rPr lang="en-US" sz="1600" dirty="0">
                  <a:solidFill>
                    <a:srgbClr val="00B050"/>
                  </a:solidFill>
                  <a:sym typeface="Wingdings" panose="05000000000000000000" pitchFamily="2" charset="2"/>
                </a:rPr>
                <a:t> Increased interconnection accessibility </a:t>
              </a:r>
              <a:endParaRPr lang="en-US" sz="1600" dirty="0">
                <a:solidFill>
                  <a:srgbClr val="00B050"/>
                </a:solidFill>
              </a:endParaRPr>
            </a:p>
          </p:txBody>
        </p:sp>
        <p:sp>
          <p:nvSpPr>
            <p:cNvPr id="12" name="TextBox 22"/>
            <p:cNvSpPr>
              <a:spLocks/>
            </p:cNvSpPr>
            <p:nvPr/>
          </p:nvSpPr>
          <p:spPr bwMode="auto">
            <a:xfrm>
              <a:off x="1196421" y="1250069"/>
              <a:ext cx="3414241" cy="81200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defRPr/>
              </a:pPr>
              <a:r>
                <a:rPr lang="en-US" sz="1600" dirty="0"/>
                <a:t>Additional length for flexible hoses</a:t>
              </a:r>
            </a:p>
            <a:p>
              <a:pPr algn="ctr">
                <a:defRPr/>
              </a:pPr>
              <a:endParaRPr lang="en-US" sz="1600" dirty="0"/>
            </a:p>
            <a:p>
              <a:pPr algn="ctr">
                <a:defRPr/>
              </a:pPr>
              <a:r>
                <a:rPr lang="en-US" sz="1600" dirty="0">
                  <a:solidFill>
                    <a:srgbClr val="00B050"/>
                  </a:solidFill>
                  <a:sym typeface="Wingdings" panose="05000000000000000000" pitchFamily="2" charset="2"/>
                </a:rPr>
                <a:t> </a:t>
              </a:r>
              <a:r>
                <a:rPr lang="en-US" sz="1600" dirty="0">
                  <a:solidFill>
                    <a:srgbClr val="00B050"/>
                  </a:solidFill>
                </a:rPr>
                <a:t>Increased pipes flexibility</a:t>
              </a:r>
            </a:p>
          </p:txBody>
        </p:sp>
        <p:cxnSp>
          <p:nvCxnSpPr>
            <p:cNvPr id="13" name="Straight Connector 9"/>
            <p:cNvCxnSpPr>
              <a:cxnSpLocks/>
              <a:stCxn id="14" idx="1"/>
            </p:cNvCxnSpPr>
            <p:nvPr/>
          </p:nvCxnSpPr>
          <p:spPr bwMode="auto">
            <a:xfrm flipH="1">
              <a:off x="6686416" y="1147473"/>
              <a:ext cx="710599" cy="89367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2"/>
            <p:cNvSpPr>
              <a:spLocks/>
            </p:cNvSpPr>
            <p:nvPr/>
          </p:nvSpPr>
          <p:spPr bwMode="auto">
            <a:xfrm>
              <a:off x="7397015" y="927091"/>
              <a:ext cx="2602848" cy="44076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defRPr/>
              </a:pPr>
              <a:r>
                <a:rPr lang="en-US" sz="1600" dirty="0"/>
                <a:t>Relocated gimbal sleeve</a:t>
              </a:r>
              <a:endParaRPr sz="16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6843CE8-B8F4-76D6-B691-E455FE86F6C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699006" y="4970318"/>
              <a:ext cx="756618" cy="208956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2">
              <a:extLst>
                <a:ext uri="{FF2B5EF4-FFF2-40B4-BE49-F238E27FC236}">
                  <a16:creationId xmlns:a16="http://schemas.microsoft.com/office/drawing/2014/main" id="{1FA28D1D-E144-0B95-8FDF-0B2E1FFE3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021" y="5311488"/>
              <a:ext cx="5303712" cy="12081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defRPr/>
              </a:pPr>
              <a:r>
                <a:rPr lang="en-US" sz="1600" dirty="0"/>
                <a:t>QXL fixed point moved forward magnet fixed point</a:t>
              </a:r>
            </a:p>
            <a:p>
              <a:pPr algn="ctr">
                <a:defRPr/>
              </a:pPr>
              <a:endParaRPr lang="en-US" sz="1600" dirty="0"/>
            </a:p>
            <a:p>
              <a:pPr algn="ctr">
                <a:defRPr/>
              </a:pPr>
              <a:r>
                <a:rPr lang="en-US" sz="1600" dirty="0">
                  <a:solidFill>
                    <a:srgbClr val="00B050"/>
                  </a:solidFill>
                  <a:sym typeface="Wingdings" panose="05000000000000000000" pitchFamily="2" charset="2"/>
                </a:rPr>
                <a:t> </a:t>
              </a:r>
              <a:r>
                <a:rPr lang="en-US" sz="1600" dirty="0">
                  <a:solidFill>
                    <a:srgbClr val="00B050"/>
                  </a:solidFill>
                </a:rPr>
                <a:t>Reduced differential thermal contraction</a:t>
              </a:r>
            </a:p>
          </p:txBody>
        </p:sp>
      </p:grp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6091366D-F3F5-B2F5-4820-FF974F1DD3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1977791-56C1-140B-57DA-9E9A14A2B8F6}"/>
              </a:ext>
            </a:extLst>
          </p:cNvPr>
          <p:cNvSpPr txBox="1">
            <a:spLocks/>
          </p:cNvSpPr>
          <p:nvPr/>
        </p:nvSpPr>
        <p:spPr>
          <a:xfrm>
            <a:off x="1548033" y="184666"/>
            <a:ext cx="9095934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Inner triplet region reconfiguration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56029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 bwMode="auto">
          <a:xfrm>
            <a:off x="5045023" y="1235211"/>
            <a:ext cx="6759760" cy="2052120"/>
            <a:chOff x="4704845" y="1226284"/>
            <a:chExt cx="6759760" cy="2052120"/>
          </a:xfrm>
        </p:grpSpPr>
        <p:pic>
          <p:nvPicPr>
            <p:cNvPr id="6" name="Picture 7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4704845" y="1226284"/>
              <a:ext cx="3808486" cy="1925687"/>
            </a:xfrm>
            <a:prstGeom prst="rect">
              <a:avLst/>
            </a:prstGeom>
          </p:spPr>
        </p:pic>
        <p:pic>
          <p:nvPicPr>
            <p:cNvPr id="7" name="Picture 19"/>
            <p:cNvPicPr>
              <a:picLocks noChangeAspect="1"/>
            </p:cNvPicPr>
            <p:nvPr/>
          </p:nvPicPr>
          <p:blipFill>
            <a:blip r:embed="rId4"/>
            <a:srcRect r="10573" b="12866"/>
            <a:stretch/>
          </p:blipFill>
          <p:spPr bwMode="auto">
            <a:xfrm>
              <a:off x="8634344" y="1264829"/>
              <a:ext cx="2658688" cy="1588107"/>
            </a:xfrm>
            <a:prstGeom prst="rect">
              <a:avLst/>
            </a:prstGeom>
          </p:spPr>
        </p:pic>
        <p:sp>
          <p:nvSpPr>
            <p:cNvPr id="8" name="TextBox 23"/>
            <p:cNvSpPr>
              <a:spLocks/>
            </p:cNvSpPr>
            <p:nvPr/>
          </p:nvSpPr>
          <p:spPr bwMode="auto">
            <a:xfrm>
              <a:off x="8689486" y="2878294"/>
              <a:ext cx="27751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000" dirty="0">
                  <a:solidFill>
                    <a:schemeClr val="bg2"/>
                  </a:solidFill>
                </a:rPr>
                <a:t>B. Wong Luis and D. Duarte Ramos, TE-MSC</a:t>
              </a:r>
              <a:endParaRPr sz="1000" dirty="0"/>
            </a:p>
            <a:p>
              <a:pPr algn="ctr">
                <a:defRPr/>
              </a:pPr>
              <a:r>
                <a:rPr lang="en-US" sz="1000" dirty="0">
                  <a:solidFill>
                    <a:schemeClr val="bg2"/>
                  </a:solidFill>
                </a:rPr>
                <a:t>EDMS 2798916</a:t>
              </a:r>
              <a:endParaRPr lang="en-GB" sz="1000" dirty="0">
                <a:solidFill>
                  <a:schemeClr val="bg2"/>
                </a:solidFill>
              </a:endParaRPr>
            </a:p>
          </p:txBody>
        </p:sp>
      </p:grpSp>
      <p:sp>
        <p:nvSpPr>
          <p:cNvPr id="9" name="TextBox 18"/>
          <p:cNvSpPr>
            <a:spLocks/>
          </p:cNvSpPr>
          <p:nvPr/>
        </p:nvSpPr>
        <p:spPr bwMode="auto">
          <a:xfrm>
            <a:off x="623391" y="876327"/>
            <a:ext cx="5616694" cy="341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1800" b="1" u="sng" dirty="0"/>
              <a:t>Outcome of the study</a:t>
            </a:r>
            <a:endParaRPr sz="1800" dirty="0"/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Design displacements</a:t>
            </a:r>
            <a:endParaRPr sz="1600" dirty="0"/>
          </a:p>
          <a:p>
            <a:pPr marL="742950" lvl="1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Vacuum jacket </a:t>
            </a:r>
            <a:r>
              <a:rPr lang="en-GB" sz="1600" b="1" i="0" dirty="0">
                <a:solidFill>
                  <a:srgbClr val="00B050"/>
                </a:solidFill>
                <a:latin typeface="arial"/>
              </a:rPr>
              <a:t>✓</a:t>
            </a:r>
            <a:endParaRPr sz="1600" dirty="0"/>
          </a:p>
          <a:p>
            <a:pPr marL="742950" lvl="1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Process pipes </a:t>
            </a:r>
            <a:r>
              <a:rPr lang="en-GB" sz="1600" b="1" i="0" dirty="0">
                <a:solidFill>
                  <a:srgbClr val="00B050"/>
                </a:solidFill>
                <a:latin typeface="arial"/>
              </a:rPr>
              <a:t>✓</a:t>
            </a:r>
            <a:endParaRPr sz="1600" dirty="0">
              <a:solidFill>
                <a:srgbClr val="FF0000"/>
              </a:solidFill>
            </a:endParaRPr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Loads on magnet’s cryostat</a:t>
            </a:r>
            <a:endParaRPr sz="1600" dirty="0"/>
          </a:p>
          <a:p>
            <a:pPr marL="742950" lvl="1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Stress field </a:t>
            </a:r>
            <a:r>
              <a:rPr lang="en-GB" sz="1600" b="1" i="0" dirty="0">
                <a:solidFill>
                  <a:srgbClr val="00B050"/>
                </a:solidFill>
                <a:latin typeface="arial"/>
              </a:rPr>
              <a:t>✓</a:t>
            </a:r>
            <a:endParaRPr sz="1600" dirty="0"/>
          </a:p>
          <a:p>
            <a:pPr marL="742950" lvl="1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Global stability </a:t>
            </a:r>
            <a:r>
              <a:rPr lang="en-GB" sz="1600" b="1" i="0" dirty="0">
                <a:solidFill>
                  <a:srgbClr val="00B050"/>
                </a:solidFill>
                <a:latin typeface="arial"/>
              </a:rPr>
              <a:t>✓</a:t>
            </a:r>
            <a:endParaRPr sz="1600" dirty="0"/>
          </a:p>
          <a:p>
            <a:pPr marL="742950" lvl="1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Buckling </a:t>
            </a:r>
            <a:r>
              <a:rPr lang="en-GB" sz="1600" b="1" i="0" dirty="0">
                <a:solidFill>
                  <a:srgbClr val="00B050"/>
                </a:solidFill>
                <a:latin typeface="arial"/>
              </a:rPr>
              <a:t>✓</a:t>
            </a:r>
            <a:endParaRPr sz="1600" dirty="0"/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Interconnection </a:t>
            </a:r>
            <a:r>
              <a:rPr lang="en-GB" sz="1600" b="1" i="0" dirty="0">
                <a:solidFill>
                  <a:srgbClr val="00B050"/>
                </a:solidFill>
                <a:latin typeface="arial"/>
              </a:rPr>
              <a:t>✓</a:t>
            </a:r>
            <a:endParaRPr sz="1600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21</a:t>
            </a:fld>
            <a:endParaRPr lang="fr-FR"/>
          </a:p>
        </p:txBody>
      </p:sp>
      <p:sp>
        <p:nvSpPr>
          <p:cNvPr id="13" name="TextBox 4"/>
          <p:cNvSpPr>
            <a:spLocks/>
          </p:cNvSpPr>
          <p:nvPr/>
        </p:nvSpPr>
        <p:spPr bwMode="auto">
          <a:xfrm>
            <a:off x="6782459" y="3301444"/>
            <a:ext cx="3562489" cy="36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bg2"/>
                </a:solidFill>
              </a:rPr>
              <a:t>Vacuum jacket flexibility analysis</a:t>
            </a:r>
            <a:endParaRPr sz="1800" dirty="0">
              <a:solidFill>
                <a:schemeClr val="bg2"/>
              </a:solidFill>
            </a:endParaRPr>
          </a:p>
        </p:txBody>
      </p:sp>
      <p:sp>
        <p:nvSpPr>
          <p:cNvPr id="14" name="TextBox 5"/>
          <p:cNvSpPr>
            <a:spLocks/>
          </p:cNvSpPr>
          <p:nvPr/>
        </p:nvSpPr>
        <p:spPr bwMode="auto">
          <a:xfrm>
            <a:off x="1677594" y="5924745"/>
            <a:ext cx="2571522" cy="36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800">
                <a:solidFill>
                  <a:schemeClr val="bg2"/>
                </a:solidFill>
              </a:rPr>
              <a:t>Pipes flexibility analysis</a:t>
            </a:r>
            <a:endParaRPr sz="1800">
              <a:solidFill>
                <a:schemeClr val="bg2"/>
              </a:solidFill>
            </a:endParaRPr>
          </a:p>
        </p:txBody>
      </p:sp>
      <p:sp>
        <p:nvSpPr>
          <p:cNvPr id="15" name="TextBox 22"/>
          <p:cNvSpPr>
            <a:spLocks/>
          </p:cNvSpPr>
          <p:nvPr/>
        </p:nvSpPr>
        <p:spPr bwMode="auto">
          <a:xfrm>
            <a:off x="6658084" y="5956861"/>
            <a:ext cx="3639061" cy="36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800">
                <a:solidFill>
                  <a:schemeClr val="bg2"/>
                </a:solidFill>
              </a:rPr>
              <a:t>Interconnection accessibility study</a:t>
            </a:r>
            <a:endParaRPr sz="1800">
              <a:solidFill>
                <a:schemeClr val="bg2"/>
              </a:solidFill>
            </a:endParaRPr>
          </a:p>
        </p:txBody>
      </p:sp>
      <p:pic>
        <p:nvPicPr>
          <p:cNvPr id="16" name="Picture 8" descr="A picture containing text, indoor, screenshot&#10;&#10;Description automatically generated"/>
          <p:cNvPicPr>
            <a:picLocks noChangeAspect="1"/>
          </p:cNvPicPr>
          <p:nvPr/>
        </p:nvPicPr>
        <p:blipFill>
          <a:blip r:embed="rId5"/>
          <a:srcRect l="20083" r="12409"/>
          <a:stretch/>
        </p:blipFill>
        <p:spPr bwMode="auto">
          <a:xfrm>
            <a:off x="5708233" y="3795756"/>
            <a:ext cx="2592288" cy="2160000"/>
          </a:xfrm>
          <a:prstGeom prst="rect">
            <a:avLst/>
          </a:prstGeom>
        </p:spPr>
      </p:pic>
      <p:pic>
        <p:nvPicPr>
          <p:cNvPr id="17" name="Picture 10" descr="A picture containing diagram&#10;&#10;Description automatically generated"/>
          <p:cNvPicPr>
            <a:picLocks noChangeAspect="1"/>
          </p:cNvPicPr>
          <p:nvPr/>
        </p:nvPicPr>
        <p:blipFill>
          <a:blip r:embed="rId6"/>
          <a:srcRect l="19295" r="18498"/>
          <a:stretch/>
        </p:blipFill>
        <p:spPr bwMode="auto">
          <a:xfrm>
            <a:off x="8434718" y="3795756"/>
            <a:ext cx="2388700" cy="2160000"/>
          </a:xfrm>
          <a:prstGeom prst="rect">
            <a:avLst/>
          </a:prstGeom>
        </p:spPr>
      </p:pic>
      <p:sp>
        <p:nvSpPr>
          <p:cNvPr id="18" name="Rectangle 16"/>
          <p:cNvSpPr/>
          <p:nvPr/>
        </p:nvSpPr>
        <p:spPr bwMode="auto">
          <a:xfrm>
            <a:off x="9754545" y="3841999"/>
            <a:ext cx="216024" cy="144016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Rectangle 16">
            <a:extLst>
              <a:ext uri="{FF2B5EF4-FFF2-40B4-BE49-F238E27FC236}">
                <a16:creationId xmlns:a16="http://schemas.microsoft.com/office/drawing/2014/main" id="{E2947DF6-BECC-B900-5DFB-DB90397058D9}"/>
              </a:ext>
            </a:extLst>
          </p:cNvPr>
          <p:cNvSpPr/>
          <p:nvPr/>
        </p:nvSpPr>
        <p:spPr bwMode="auto">
          <a:xfrm>
            <a:off x="11474388" y="2782879"/>
            <a:ext cx="216024" cy="144016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TextBox 17">
            <a:extLst>
              <a:ext uri="{FF2B5EF4-FFF2-40B4-BE49-F238E27FC236}">
                <a16:creationId xmlns:a16="http://schemas.microsoft.com/office/drawing/2014/main" id="{3639902C-4B72-3D3E-6553-502853F4E19B}"/>
              </a:ext>
            </a:extLst>
          </p:cNvPr>
          <p:cNvSpPr>
            <a:spLocks/>
          </p:cNvSpPr>
          <p:nvPr/>
        </p:nvSpPr>
        <p:spPr bwMode="auto">
          <a:xfrm>
            <a:off x="9578355" y="3783516"/>
            <a:ext cx="52931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dirty="0"/>
              <a:t>~260</a:t>
            </a:r>
            <a:endParaRPr lang="en-GB" sz="12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CBBAF47-6C45-3127-2FB3-4029FC399BFC}"/>
              </a:ext>
            </a:extLst>
          </p:cNvPr>
          <p:cNvGrpSpPr/>
          <p:nvPr/>
        </p:nvGrpSpPr>
        <p:grpSpPr>
          <a:xfrm>
            <a:off x="598762" y="4336688"/>
            <a:ext cx="4489411" cy="1574469"/>
            <a:chOff x="598762" y="4048320"/>
            <a:chExt cx="4489411" cy="1574469"/>
          </a:xfrm>
        </p:grpSpPr>
        <p:pic>
          <p:nvPicPr>
            <p:cNvPr id="4" name="Picture 28"/>
            <p:cNvPicPr>
              <a:picLocks noChangeAspect="1"/>
            </p:cNvPicPr>
            <p:nvPr/>
          </p:nvPicPr>
          <p:blipFill rotWithShape="1">
            <a:blip r:embed="rId7"/>
            <a:srcRect l="15878" t="19551" r="10305" b="41416"/>
            <a:stretch/>
          </p:blipFill>
          <p:spPr bwMode="auto">
            <a:xfrm>
              <a:off x="598762" y="4048320"/>
              <a:ext cx="4489411" cy="1574469"/>
            </a:xfrm>
            <a:prstGeom prst="rect">
              <a:avLst/>
            </a:prstGeom>
          </p:spPr>
        </p:pic>
        <p:sp>
          <p:nvSpPr>
            <p:cNvPr id="2" name="Rectangle 16">
              <a:extLst>
                <a:ext uri="{FF2B5EF4-FFF2-40B4-BE49-F238E27FC236}">
                  <a16:creationId xmlns:a16="http://schemas.microsoft.com/office/drawing/2014/main" id="{54ACF0BA-A76D-2B46-401D-C9F87AA83AFE}"/>
                </a:ext>
              </a:extLst>
            </p:cNvPr>
            <p:cNvSpPr/>
            <p:nvPr/>
          </p:nvSpPr>
          <p:spPr bwMode="auto">
            <a:xfrm>
              <a:off x="598762" y="5301208"/>
              <a:ext cx="888726" cy="32158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153D82B8-5107-535F-4F05-276E3D3B06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60D2C489-6A73-724E-55FD-B1A58614276F}"/>
              </a:ext>
            </a:extLst>
          </p:cNvPr>
          <p:cNvSpPr txBox="1">
            <a:spLocks/>
          </p:cNvSpPr>
          <p:nvPr/>
        </p:nvSpPr>
        <p:spPr>
          <a:xfrm>
            <a:off x="1548033" y="184666"/>
            <a:ext cx="9095934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Inner triplet region reconfiguration</a:t>
            </a:r>
            <a:endParaRPr lang="en-GB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22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439057" y="4454743"/>
            <a:ext cx="3401233" cy="1595582"/>
          </a:xfrm>
          <a:prstGeom prst="rect">
            <a:avLst/>
          </a:prstGeom>
        </p:spPr>
      </p:pic>
      <p:sp>
        <p:nvSpPr>
          <p:cNvPr id="8" name="TextBox 12"/>
          <p:cNvSpPr>
            <a:spLocks/>
          </p:cNvSpPr>
          <p:nvPr/>
        </p:nvSpPr>
        <p:spPr bwMode="auto">
          <a:xfrm>
            <a:off x="691427" y="907090"/>
            <a:ext cx="5472751" cy="52235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800" b="1" u="sng" dirty="0"/>
              <a:t>Impact of new process scheme</a:t>
            </a:r>
            <a:endParaRPr sz="1800" dirty="0"/>
          </a:p>
          <a:p>
            <a:pPr lvl="1">
              <a:lnSpc>
                <a:spcPct val="150000"/>
              </a:lnSpc>
              <a:defRPr/>
            </a:pPr>
            <a:r>
              <a:rPr lang="en-US" sz="1600" dirty="0"/>
              <a:t>+ 1 subcooling heat exchanger</a:t>
            </a:r>
            <a:endParaRPr sz="1600" dirty="0"/>
          </a:p>
          <a:p>
            <a:pPr>
              <a:lnSpc>
                <a:spcPct val="150000"/>
              </a:lnSpc>
              <a:defRPr/>
            </a:pPr>
            <a:r>
              <a:rPr lang="en-US" sz="1600" dirty="0"/>
              <a:t>	+ 2 control valves</a:t>
            </a:r>
            <a:endParaRPr sz="1600" dirty="0"/>
          </a:p>
          <a:p>
            <a:pPr>
              <a:lnSpc>
                <a:spcPct val="150000"/>
              </a:lnSpc>
              <a:defRPr/>
            </a:pPr>
            <a:r>
              <a:rPr lang="en-US" sz="1600" dirty="0"/>
              <a:t>	+ 3 process lines</a:t>
            </a:r>
            <a:endParaRPr sz="1600" dirty="0"/>
          </a:p>
          <a:p>
            <a:pPr marL="1200150" lvl="2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CY2 (DN10)</a:t>
            </a:r>
            <a:endParaRPr sz="1600" dirty="0"/>
          </a:p>
          <a:p>
            <a:pPr marL="1200150" lvl="2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CY2’ (DN10)</a:t>
            </a:r>
            <a:endParaRPr sz="1600" dirty="0"/>
          </a:p>
          <a:p>
            <a:pPr marL="1200150" lvl="2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XB2 (DN65)</a:t>
            </a:r>
            <a:endParaRPr sz="1600" dirty="0"/>
          </a:p>
          <a:p>
            <a:pPr algn="just">
              <a:lnSpc>
                <a:spcPct val="150000"/>
              </a:lnSpc>
              <a:defRPr/>
            </a:pPr>
            <a:endParaRPr sz="1600" dirty="0"/>
          </a:p>
          <a:p>
            <a:pPr algn="just">
              <a:lnSpc>
                <a:spcPct val="150000"/>
              </a:lnSpc>
              <a:defRPr/>
            </a:pPr>
            <a:r>
              <a:rPr lang="en-US" b="1" u="sng" dirty="0"/>
              <a:t>Outcome of the study</a:t>
            </a:r>
            <a:endParaRPr dirty="0"/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Internal pipe routing </a:t>
            </a:r>
            <a:r>
              <a:rPr lang="en-GB" sz="1600" b="1" i="0" dirty="0">
                <a:solidFill>
                  <a:srgbClr val="00B050"/>
                </a:solidFill>
                <a:latin typeface="arial"/>
              </a:rPr>
              <a:t>✓</a:t>
            </a:r>
            <a:endParaRPr sz="1600" dirty="0"/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Thermal contraction accommodation </a:t>
            </a:r>
            <a:r>
              <a:rPr lang="en-GB" sz="1600" b="1" i="0" dirty="0">
                <a:solidFill>
                  <a:srgbClr val="00B050"/>
                </a:solidFill>
                <a:latin typeface="arial"/>
              </a:rPr>
              <a:t>✓</a:t>
            </a:r>
            <a:endParaRPr sz="1600" dirty="0"/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US" sz="1600" dirty="0"/>
              <a:t>Pressure drops </a:t>
            </a:r>
            <a:r>
              <a:rPr lang="en-GB" sz="1600" b="1" dirty="0">
                <a:solidFill>
                  <a:srgbClr val="00B050"/>
                </a:solidFill>
                <a:latin typeface="arial"/>
              </a:rPr>
              <a:t>✓</a:t>
            </a:r>
            <a:endParaRPr sz="1600" dirty="0"/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  <a:defRPr/>
            </a:pPr>
            <a:r>
              <a:rPr lang="en-GB" sz="1600" dirty="0"/>
              <a:t>External constraints</a:t>
            </a:r>
            <a:r>
              <a:rPr lang="en-US" sz="1600" dirty="0"/>
              <a:t> </a:t>
            </a:r>
            <a:r>
              <a:rPr lang="en-GB" sz="1600" b="1" dirty="0">
                <a:solidFill>
                  <a:srgbClr val="00B050"/>
                </a:solidFill>
                <a:latin typeface="arial"/>
              </a:rPr>
              <a:t>✓ </a:t>
            </a:r>
            <a:endParaRPr sz="1600" dirty="0"/>
          </a:p>
          <a:p>
            <a:pPr algn="just">
              <a:lnSpc>
                <a:spcPct val="150000"/>
              </a:lnSpc>
              <a:defRPr/>
            </a:pPr>
            <a:endParaRPr sz="1600" dirty="0"/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  <a:defRPr/>
            </a:pPr>
            <a:endParaRPr sz="1600" dirty="0"/>
          </a:p>
        </p:txBody>
      </p:sp>
      <p:grpSp>
        <p:nvGrpSpPr>
          <p:cNvPr id="9" name="Group 18"/>
          <p:cNvGrpSpPr/>
          <p:nvPr/>
        </p:nvGrpSpPr>
        <p:grpSpPr bwMode="auto">
          <a:xfrm>
            <a:off x="5362826" y="930867"/>
            <a:ext cx="6517267" cy="3770020"/>
            <a:chOff x="0" y="0"/>
            <a:chExt cx="5876718" cy="3399484"/>
          </a:xfrm>
        </p:grpSpPr>
        <p:pic>
          <p:nvPicPr>
            <p:cNvPr id="10" name="Picture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16" t="15350" r="5798" b="27950"/>
            <a:stretch/>
          </p:blipFill>
          <p:spPr bwMode="auto">
            <a:xfrm>
              <a:off x="0" y="91637"/>
              <a:ext cx="5207500" cy="3307847"/>
            </a:xfrm>
            <a:prstGeom prst="rect">
              <a:avLst/>
            </a:prstGeom>
          </p:spPr>
        </p:pic>
        <p:sp>
          <p:nvSpPr>
            <p:cNvPr id="11" name="TextBox 5"/>
            <p:cNvSpPr>
              <a:spLocks/>
            </p:cNvSpPr>
            <p:nvPr/>
          </p:nvSpPr>
          <p:spPr bwMode="auto">
            <a:xfrm>
              <a:off x="2984905" y="0"/>
              <a:ext cx="860559" cy="2743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HXI dome</a:t>
              </a:r>
              <a:endParaRPr sz="1200"/>
            </a:p>
          </p:txBody>
        </p:sp>
        <p:sp>
          <p:nvSpPr>
            <p:cNvPr id="12" name="TextBox 7"/>
            <p:cNvSpPr>
              <a:spLocks/>
            </p:cNvSpPr>
            <p:nvPr/>
          </p:nvSpPr>
          <p:spPr bwMode="auto">
            <a:xfrm>
              <a:off x="951462" y="779860"/>
              <a:ext cx="860559" cy="2743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/>
                <a:t>HXI dome</a:t>
              </a:r>
              <a:endParaRPr sz="1200"/>
            </a:p>
          </p:txBody>
        </p:sp>
        <p:sp>
          <p:nvSpPr>
            <p:cNvPr id="13" name="TextBox 8"/>
            <p:cNvSpPr>
              <a:spLocks/>
            </p:cNvSpPr>
            <p:nvPr/>
          </p:nvSpPr>
          <p:spPr bwMode="auto">
            <a:xfrm>
              <a:off x="312986" y="274355"/>
              <a:ext cx="1843240" cy="277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 dirty="0"/>
                <a:t>Jumper interconnection</a:t>
              </a:r>
              <a:endParaRPr sz="1400" dirty="0"/>
            </a:p>
          </p:txBody>
        </p:sp>
        <p:cxnSp>
          <p:nvCxnSpPr>
            <p:cNvPr id="14" name="Straight Connector 9"/>
            <p:cNvCxnSpPr>
              <a:cxnSpLocks/>
            </p:cNvCxnSpPr>
            <p:nvPr/>
          </p:nvCxnSpPr>
          <p:spPr bwMode="auto">
            <a:xfrm>
              <a:off x="2156226" y="514492"/>
              <a:ext cx="538823" cy="667908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0"/>
            <p:cNvSpPr>
              <a:spLocks/>
            </p:cNvSpPr>
            <p:nvPr/>
          </p:nvSpPr>
          <p:spPr bwMode="auto">
            <a:xfrm>
              <a:off x="3845464" y="2625772"/>
              <a:ext cx="2031254" cy="304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 dirty="0"/>
                <a:t>Magnet interconnection</a:t>
              </a:r>
              <a:endParaRPr sz="1400" dirty="0"/>
            </a:p>
          </p:txBody>
        </p:sp>
        <p:cxnSp>
          <p:nvCxnSpPr>
            <p:cNvPr id="16" name="Straight Connector 13"/>
            <p:cNvCxnSpPr>
              <a:cxnSpLocks/>
            </p:cNvCxnSpPr>
            <p:nvPr/>
          </p:nvCxnSpPr>
          <p:spPr bwMode="auto">
            <a:xfrm flipH="1" flipV="1">
              <a:off x="3602106" y="2184697"/>
              <a:ext cx="358603" cy="44107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4"/>
            <p:cNvSpPr>
              <a:spLocks/>
            </p:cNvSpPr>
            <p:nvPr/>
          </p:nvSpPr>
          <p:spPr bwMode="auto">
            <a:xfrm rot="20333782">
              <a:off x="3907373" y="1987812"/>
              <a:ext cx="1806528" cy="243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Q2B magnet Service Module</a:t>
              </a:r>
              <a:endParaRPr sz="1000"/>
            </a:p>
          </p:txBody>
        </p:sp>
        <p:sp>
          <p:nvSpPr>
            <p:cNvPr id="18" name="TextBox 15"/>
            <p:cNvSpPr>
              <a:spLocks/>
            </p:cNvSpPr>
            <p:nvPr/>
          </p:nvSpPr>
          <p:spPr bwMode="auto">
            <a:xfrm rot="20333782">
              <a:off x="4136814" y="394905"/>
              <a:ext cx="1347645" cy="243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QXL Service Module</a:t>
              </a:r>
              <a:endParaRPr sz="1000"/>
            </a:p>
          </p:txBody>
        </p:sp>
        <p:cxnSp>
          <p:nvCxnSpPr>
            <p:cNvPr id="19" name="Straight Connector 16"/>
            <p:cNvCxnSpPr>
              <a:cxnSpLocks/>
            </p:cNvCxnSpPr>
            <p:nvPr/>
          </p:nvCxnSpPr>
          <p:spPr bwMode="auto">
            <a:xfrm>
              <a:off x="3360244" y="218506"/>
              <a:ext cx="241862" cy="232940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7"/>
            <p:cNvCxnSpPr>
              <a:cxnSpLocks/>
            </p:cNvCxnSpPr>
            <p:nvPr/>
          </p:nvCxnSpPr>
          <p:spPr bwMode="auto">
            <a:xfrm>
              <a:off x="1319172" y="1007720"/>
              <a:ext cx="122340" cy="245370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D63896A6-4FE8-0590-6FF3-0E62CE9B1D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B5E2DE0-E17E-D32E-FA2A-1A87D33D0ACE}"/>
              </a:ext>
            </a:extLst>
          </p:cNvPr>
          <p:cNvSpPr txBox="1">
            <a:spLocks/>
          </p:cNvSpPr>
          <p:nvPr/>
        </p:nvSpPr>
        <p:spPr>
          <a:xfrm>
            <a:off x="1548033" y="184666"/>
            <a:ext cx="9095934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Inner triplet region reconfiguration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761474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415FCB-2FD8-BADB-004C-E7E724F94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144B00-ADE4-AB8B-DDAD-768400492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C8DB09D-A596-EB08-7A93-27647AAF1E41}"/>
              </a:ext>
            </a:extLst>
          </p:cNvPr>
          <p:cNvSpPr txBox="1">
            <a:spLocks/>
          </p:cNvSpPr>
          <p:nvPr/>
        </p:nvSpPr>
        <p:spPr>
          <a:xfrm>
            <a:off x="1548033" y="184666"/>
            <a:ext cx="9095934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SQXL installation lessons learnt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96FDFD-565C-3FB1-B993-3959EB81D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657" y="1200272"/>
            <a:ext cx="3312685" cy="46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284720-CF7D-D8E2-08F5-5EEB880AA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1200272"/>
            <a:ext cx="3312684" cy="46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60C983-FFCB-73E6-D73A-49DE9FBEB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149" y="1200272"/>
            <a:ext cx="3312685" cy="468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9109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187DFE-76C4-8236-C699-D13FE0789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CA1C4-9514-7B4F-976F-D92F7E296653}" type="slidenum">
              <a:rPr lang="fr-FR" smtClean="0"/>
              <a:t>24</a:t>
            </a:fld>
            <a:endParaRPr lang="fr-FR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77E49B6-CE07-A2A6-8E9F-3BD197FA7B1F}"/>
              </a:ext>
            </a:extLst>
          </p:cNvPr>
          <p:cNvSpPr>
            <a:spLocks/>
          </p:cNvSpPr>
          <p:nvPr/>
        </p:nvSpPr>
        <p:spPr bwMode="auto">
          <a:xfrm>
            <a:off x="1210919" y="-9486"/>
            <a:ext cx="977016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>
              <a:spcBef>
                <a:spcPts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i="1" dirty="0"/>
              <a:t>Summary </a:t>
            </a:r>
            <a:endParaRPr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81582F-F67E-8AA3-3B4E-C0852B812963}"/>
              </a:ext>
            </a:extLst>
          </p:cNvPr>
          <p:cNvSpPr txBox="1"/>
          <p:nvPr/>
        </p:nvSpPr>
        <p:spPr bwMode="auto">
          <a:xfrm>
            <a:off x="505414" y="1033571"/>
            <a:ext cx="1135122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Several activities have been performed to anticipate issues with jumper interconnections for the LHC tunnel, which implements requirements and return of experience from:</a:t>
            </a:r>
          </a:p>
          <a:p>
            <a:pPr marL="742950" lvl="1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QRL design and installation</a:t>
            </a:r>
          </a:p>
          <a:p>
            <a:pPr marL="742950" lvl="1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SQXL installation</a:t>
            </a:r>
          </a:p>
          <a:p>
            <a:pPr marL="742950" lvl="1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IT region reconfiguration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The outcome of these activities result in the current specification and the design has undergone different level of validation.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The current design of the QXL is significantly different from the one of the SQXL also thanks to experience gathered during the manufacturing and installation of the SQXL.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The current design requirements will avoid issues experienced in the interconnection operations in SM18, provided that they will be fulfilled. 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Quality control to ensure that the new requirements are met will be fundamental to avoid issues in LS3.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F52D39-37CD-5BB0-90BC-58575B0716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/>
              <a:t>F. Merli, TE-CRG-ME, 24.01.2025  -  HL-LHC jumpers interfaces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465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F85A9D-27FB-4320-996D-C5E51F6E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FD99A9-0F9D-4CEE-99EF-4E2569DA8E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8C977ECD-35C0-46A1-AF53-5F57087DC729}"/>
              </a:ext>
            </a:extLst>
          </p:cNvPr>
          <p:cNvSpPr txBox="1">
            <a:spLocks/>
          </p:cNvSpPr>
          <p:nvPr/>
        </p:nvSpPr>
        <p:spPr>
          <a:xfrm>
            <a:off x="873168" y="3068960"/>
            <a:ext cx="10445664" cy="553998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GB" sz="800" dirty="0"/>
          </a:p>
          <a:p>
            <a:pPr>
              <a:spcBef>
                <a:spcPts val="0"/>
              </a:spcBef>
            </a:pPr>
            <a:r>
              <a:rPr lang="en-GB" dirty="0"/>
              <a:t>End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3917430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504F7-C287-CDE7-7BE1-7230DAA6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3D651A8-958B-BB9E-74E5-0B468B79D595}"/>
              </a:ext>
            </a:extLst>
          </p:cNvPr>
          <p:cNvSpPr txBox="1">
            <a:spLocks/>
          </p:cNvSpPr>
          <p:nvPr/>
        </p:nvSpPr>
        <p:spPr>
          <a:xfrm>
            <a:off x="1210919" y="-9486"/>
            <a:ext cx="977016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Types of QXL jumper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0EB0281-7B5E-D42D-6B57-17FF856A1018}"/>
              </a:ext>
            </a:extLst>
          </p:cNvPr>
          <p:cNvGrpSpPr/>
          <p:nvPr/>
        </p:nvGrpSpPr>
        <p:grpSpPr>
          <a:xfrm>
            <a:off x="999724" y="1124744"/>
            <a:ext cx="10192553" cy="719596"/>
            <a:chOff x="1015695" y="1412776"/>
            <a:chExt cx="10192553" cy="719596"/>
          </a:xfrm>
          <a:solidFill>
            <a:schemeClr val="tx2"/>
          </a:solidFill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58A3FE9-E615-A638-B47F-AB45C936B83F}"/>
                </a:ext>
              </a:extLst>
            </p:cNvPr>
            <p:cNvSpPr/>
            <p:nvPr/>
          </p:nvSpPr>
          <p:spPr>
            <a:xfrm>
              <a:off x="1015695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Inner Triplet jumper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92C3A92-EE09-576E-1005-D0A42C993CBD}"/>
                </a:ext>
              </a:extLst>
            </p:cNvPr>
            <p:cNvSpPr/>
            <p:nvPr/>
          </p:nvSpPr>
          <p:spPr>
            <a:xfrm>
              <a:off x="4671971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Jumper with Jumper Extension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9555121-A7E2-25FB-5511-59D71DBB9F3B}"/>
                </a:ext>
              </a:extLst>
            </p:cNvPr>
            <p:cNvSpPr/>
            <p:nvPr/>
          </p:nvSpPr>
          <p:spPr>
            <a:xfrm>
              <a:off x="8328248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Rigid jumper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Picture 3" descr="A black and white drawing of a machine&#10;&#10;Description automatically generated">
            <a:extLst>
              <a:ext uri="{FF2B5EF4-FFF2-40B4-BE49-F238E27FC236}">
                <a16:creationId xmlns:a16="http://schemas.microsoft.com/office/drawing/2014/main" id="{EA72F555-FBFD-F5EA-2E02-1CD9B9014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711" y="2477267"/>
            <a:ext cx="3334026" cy="25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790275-9DB4-D471-8267-C834D2EE5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978" y="2477267"/>
            <a:ext cx="3384043" cy="2520000"/>
          </a:xfrm>
          <a:prstGeom prst="rect">
            <a:avLst/>
          </a:prstGeom>
        </p:spPr>
      </p:pic>
      <p:pic>
        <p:nvPicPr>
          <p:cNvPr id="15" name="Picture 14" descr="A black and white drawing of a piece of metal&#10;&#10;Description automatically generated">
            <a:extLst>
              <a:ext uri="{FF2B5EF4-FFF2-40B4-BE49-F238E27FC236}">
                <a16:creationId xmlns:a16="http://schemas.microsoft.com/office/drawing/2014/main" id="{9859ED54-43A5-5476-FF0E-6484EF321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5374" y="2477267"/>
            <a:ext cx="3553806" cy="252000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F9459DBE-ACDA-1E58-74A1-803961BBE223}"/>
              </a:ext>
            </a:extLst>
          </p:cNvPr>
          <p:cNvSpPr/>
          <p:nvPr/>
        </p:nvSpPr>
        <p:spPr>
          <a:xfrm>
            <a:off x="10623692" y="3611497"/>
            <a:ext cx="714777" cy="864096"/>
          </a:xfrm>
          <a:prstGeom prst="ellipse">
            <a:avLst/>
          </a:prstGeom>
          <a:noFill/>
          <a:ln w="1905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4CA2A8-B0B5-5F38-FBE0-36074EC7CA84}"/>
              </a:ext>
            </a:extLst>
          </p:cNvPr>
          <p:cNvSpPr txBox="1"/>
          <p:nvPr/>
        </p:nvSpPr>
        <p:spPr>
          <a:xfrm>
            <a:off x="1686229" y="5283774"/>
            <a:ext cx="14747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Q2B, CP, D1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C140B0-A4EC-1C1F-4C88-D19AB3732B04}"/>
              </a:ext>
            </a:extLst>
          </p:cNvPr>
          <p:cNvSpPr txBox="1"/>
          <p:nvPr/>
        </p:nvSpPr>
        <p:spPr>
          <a:xfrm>
            <a:off x="5087886" y="5283774"/>
            <a:ext cx="2016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D2, CC-IP, CC-</a:t>
            </a:r>
            <a:r>
              <a:rPr lang="en-US" sz="1200" dirty="0" err="1">
                <a:solidFill>
                  <a:schemeClr val="bg2"/>
                </a:solidFill>
              </a:rPr>
              <a:t>nonIP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640C14-BE72-76DB-D400-453239BBFC79}"/>
              </a:ext>
            </a:extLst>
          </p:cNvPr>
          <p:cNvSpPr txBox="1"/>
          <p:nvPr/>
        </p:nvSpPr>
        <p:spPr>
          <a:xfrm>
            <a:off x="8607466" y="5283774"/>
            <a:ext cx="2016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DFX, DFM</a:t>
            </a:r>
            <a:endParaRPr lang="en-GB" sz="12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E341C1F-3F9B-5181-77E3-947A03CDCD8E}"/>
              </a:ext>
            </a:extLst>
          </p:cNvPr>
          <p:cNvSpPr/>
          <p:nvPr/>
        </p:nvSpPr>
        <p:spPr>
          <a:xfrm rot="1632615">
            <a:off x="4571691" y="2762382"/>
            <a:ext cx="1560023" cy="864096"/>
          </a:xfrm>
          <a:prstGeom prst="ellipse">
            <a:avLst/>
          </a:prstGeom>
          <a:noFill/>
          <a:ln w="1905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5920E8-3064-C9A7-64CD-B6DAB7644291}"/>
              </a:ext>
            </a:extLst>
          </p:cNvPr>
          <p:cNvSpPr/>
          <p:nvPr/>
        </p:nvSpPr>
        <p:spPr>
          <a:xfrm rot="1632615">
            <a:off x="1781946" y="2985743"/>
            <a:ext cx="753252" cy="864096"/>
          </a:xfrm>
          <a:prstGeom prst="ellipse">
            <a:avLst/>
          </a:prstGeom>
          <a:noFill/>
          <a:ln w="1905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34A1B71D-1274-D452-168F-047A5E3904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3984950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504F7-C287-CDE7-7BE1-7230DAA6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3D651A8-958B-BB9E-74E5-0B468B79D595}"/>
              </a:ext>
            </a:extLst>
          </p:cNvPr>
          <p:cNvSpPr txBox="1">
            <a:spLocks/>
          </p:cNvSpPr>
          <p:nvPr/>
        </p:nvSpPr>
        <p:spPr>
          <a:xfrm>
            <a:off x="1210919" y="-9486"/>
            <a:ext cx="977016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Inner Triplet Jumper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0B1CED-BD6B-ECDF-D763-15F3D7694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437" y="1417172"/>
            <a:ext cx="2479028" cy="255452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0AF3CB5-1D14-BAE6-FE71-4BA1A65F4E57}"/>
              </a:ext>
            </a:extLst>
          </p:cNvPr>
          <p:cNvGrpSpPr/>
          <p:nvPr/>
        </p:nvGrpSpPr>
        <p:grpSpPr>
          <a:xfrm>
            <a:off x="7820465" y="1899679"/>
            <a:ext cx="197326" cy="1410000"/>
            <a:chOff x="3666426" y="2382215"/>
            <a:chExt cx="845398" cy="1410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CAFE1B6-2138-3476-634F-C07B911C42E4}"/>
                </a:ext>
              </a:extLst>
            </p:cNvPr>
            <p:cNvCxnSpPr/>
            <p:nvPr/>
          </p:nvCxnSpPr>
          <p:spPr>
            <a:xfrm>
              <a:off x="3666426" y="3792215"/>
              <a:ext cx="845398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0267B9D-26F9-F4B5-481D-85352E5EC922}"/>
                </a:ext>
              </a:extLst>
            </p:cNvPr>
            <p:cNvCxnSpPr/>
            <p:nvPr/>
          </p:nvCxnSpPr>
          <p:spPr>
            <a:xfrm>
              <a:off x="3666426" y="2382215"/>
              <a:ext cx="845398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3A99DFF-9B0B-181C-62D9-3371501703E9}"/>
                </a:ext>
              </a:extLst>
            </p:cNvPr>
            <p:cNvCxnSpPr/>
            <p:nvPr/>
          </p:nvCxnSpPr>
          <p:spPr>
            <a:xfrm>
              <a:off x="4511824" y="2382215"/>
              <a:ext cx="0" cy="141000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4218183-BCA2-3BDE-46CB-0CEAD2469C82}"/>
              </a:ext>
            </a:extLst>
          </p:cNvPr>
          <p:cNvGrpSpPr/>
          <p:nvPr/>
        </p:nvGrpSpPr>
        <p:grpSpPr>
          <a:xfrm rot="16200000">
            <a:off x="6858826" y="841255"/>
            <a:ext cx="144016" cy="1186082"/>
            <a:chOff x="3618096" y="2606133"/>
            <a:chExt cx="893728" cy="118608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4481362-AC22-97F7-7BB1-0D3AE45E8E0D}"/>
                </a:ext>
              </a:extLst>
            </p:cNvPr>
            <p:cNvCxnSpPr>
              <a:cxnSpLocks/>
            </p:cNvCxnSpPr>
            <p:nvPr/>
          </p:nvCxnSpPr>
          <p:spPr>
            <a:xfrm>
              <a:off x="3666426" y="3792215"/>
              <a:ext cx="845398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232A1AF-C039-1704-1CA9-1B79B617F574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4064960" y="2159269"/>
              <a:ext cx="0" cy="89372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E32A021-CFB4-F317-662E-3F55832EE9C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18783" y="3199174"/>
              <a:ext cx="1186082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60218CC-C43C-1986-FA4A-32E3DBD41D36}"/>
              </a:ext>
            </a:extLst>
          </p:cNvPr>
          <p:cNvGraphicFramePr>
            <a:graphicFrameLocks noGrp="1"/>
          </p:cNvGraphicFramePr>
          <p:nvPr/>
        </p:nvGraphicFramePr>
        <p:xfrm>
          <a:off x="8947253" y="1174504"/>
          <a:ext cx="2861260" cy="2693670"/>
        </p:xfrm>
        <a:graphic>
          <a:graphicData uri="http://schemas.openxmlformats.org/drawingml/2006/table">
            <a:tbl>
              <a:tblPr/>
              <a:tblGrid>
                <a:gridCol w="521401">
                  <a:extLst>
                    <a:ext uri="{9D8B030D-6E8A-4147-A177-3AD203B41FA5}">
                      <a16:colId xmlns:a16="http://schemas.microsoft.com/office/drawing/2014/main" val="2775397459"/>
                    </a:ext>
                  </a:extLst>
                </a:gridCol>
                <a:gridCol w="521401">
                  <a:extLst>
                    <a:ext uri="{9D8B030D-6E8A-4147-A177-3AD203B41FA5}">
                      <a16:colId xmlns:a16="http://schemas.microsoft.com/office/drawing/2014/main" val="576280848"/>
                    </a:ext>
                  </a:extLst>
                </a:gridCol>
                <a:gridCol w="521401">
                  <a:extLst>
                    <a:ext uri="{9D8B030D-6E8A-4147-A177-3AD203B41FA5}">
                      <a16:colId xmlns:a16="http://schemas.microsoft.com/office/drawing/2014/main" val="2639433472"/>
                    </a:ext>
                  </a:extLst>
                </a:gridCol>
                <a:gridCol w="521401">
                  <a:extLst>
                    <a:ext uri="{9D8B030D-6E8A-4147-A177-3AD203B41FA5}">
                      <a16:colId xmlns:a16="http://schemas.microsoft.com/office/drawing/2014/main" val="2171624190"/>
                    </a:ext>
                  </a:extLst>
                </a:gridCol>
                <a:gridCol w="387828">
                  <a:extLst>
                    <a:ext uri="{9D8B030D-6E8A-4147-A177-3AD203B41FA5}">
                      <a16:colId xmlns:a16="http://schemas.microsoft.com/office/drawing/2014/main" val="1403867494"/>
                    </a:ext>
                  </a:extLst>
                </a:gridCol>
                <a:gridCol w="387828">
                  <a:extLst>
                    <a:ext uri="{9D8B030D-6E8A-4147-A177-3AD203B41FA5}">
                      <a16:colId xmlns:a16="http://schemas.microsoft.com/office/drawing/2014/main" val="1708157019"/>
                    </a:ext>
                  </a:extLst>
                </a:gridCol>
              </a:tblGrid>
              <a:tr h="144145">
                <a:tc row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IP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Side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Jumper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610085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[mm]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[mm]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[mm]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65642"/>
                  </a:ext>
                </a:extLst>
              </a:tr>
              <a:tr h="144145">
                <a:tc rowSpan="6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Left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Q2B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440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3399541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961585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07458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Right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Q2B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264510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5457523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868513"/>
                  </a:ext>
                </a:extLst>
              </a:tr>
              <a:tr h="144145">
                <a:tc rowSpan="6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Left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Q2B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2592737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354271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549942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Right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Q2B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98676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865992"/>
                  </a:ext>
                </a:extLst>
              </a:tr>
              <a:tr h="144145"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128443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D092BB3F-EF39-DD83-037C-94A3D6CD6B5D}"/>
              </a:ext>
            </a:extLst>
          </p:cNvPr>
          <p:cNvSpPr txBox="1"/>
          <p:nvPr/>
        </p:nvSpPr>
        <p:spPr>
          <a:xfrm>
            <a:off x="6774381" y="104136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</a:t>
            </a:r>
            <a:endParaRPr lang="en-GB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F31F46-2158-1286-F836-154CB205E3DD}"/>
              </a:ext>
            </a:extLst>
          </p:cNvPr>
          <p:cNvSpPr txBox="1"/>
          <p:nvPr/>
        </p:nvSpPr>
        <p:spPr>
          <a:xfrm>
            <a:off x="8019786" y="242001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</a:t>
            </a:r>
            <a:endParaRPr lang="en-GB" sz="14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666DE77-1BFB-C59D-A536-FF54EF244258}"/>
              </a:ext>
            </a:extLst>
          </p:cNvPr>
          <p:cNvCxnSpPr/>
          <p:nvPr/>
        </p:nvCxnSpPr>
        <p:spPr>
          <a:xfrm flipH="1">
            <a:off x="7729759" y="1290280"/>
            <a:ext cx="464090" cy="4640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E95547C-E876-281D-BBD2-B52ECD91529B}"/>
              </a:ext>
            </a:extLst>
          </p:cNvPr>
          <p:cNvCxnSpPr>
            <a:cxnSpLocks/>
          </p:cNvCxnSpPr>
          <p:nvPr/>
        </p:nvCxnSpPr>
        <p:spPr>
          <a:xfrm>
            <a:off x="8193849" y="1292415"/>
            <a:ext cx="458373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DC96F1F-1DE6-856D-50AB-51F176BE33D7}"/>
              </a:ext>
            </a:extLst>
          </p:cNvPr>
          <p:cNvSpPr txBox="1"/>
          <p:nvPr/>
        </p:nvSpPr>
        <p:spPr>
          <a:xfrm>
            <a:off x="8254558" y="97458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</a:t>
            </a:r>
            <a:endParaRPr lang="en-GB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F4F370-17AD-C053-04F1-4DAAFAE832E0}"/>
              </a:ext>
            </a:extLst>
          </p:cNvPr>
          <p:cNvSpPr txBox="1"/>
          <p:nvPr/>
        </p:nvSpPr>
        <p:spPr>
          <a:xfrm>
            <a:off x="407368" y="825669"/>
            <a:ext cx="4156145" cy="296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Layout: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Different height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Left and right side mirrored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Interfaces: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different number and size of pipes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Q2B: 7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CP: 5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D1: 7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Left and right side mirrored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605D64-C772-3BFB-C27F-05E060DDD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09" y="3935866"/>
            <a:ext cx="1944216" cy="20298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551D8F-630F-B32C-3BC7-AAF55A3F5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3425" y="3935867"/>
            <a:ext cx="2084870" cy="202982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BFEB554-B2A0-55C0-517D-7E804CA87113}"/>
              </a:ext>
            </a:extLst>
          </p:cNvPr>
          <p:cNvSpPr txBox="1"/>
          <p:nvPr/>
        </p:nvSpPr>
        <p:spPr>
          <a:xfrm>
            <a:off x="802662" y="5954249"/>
            <a:ext cx="81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Q2B left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782B2E-26DA-69C8-5B94-A402BD57A4E6}"/>
              </a:ext>
            </a:extLst>
          </p:cNvPr>
          <p:cNvSpPr txBox="1"/>
          <p:nvPr/>
        </p:nvSpPr>
        <p:spPr>
          <a:xfrm>
            <a:off x="2783632" y="5954249"/>
            <a:ext cx="9226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Q2B right</a:t>
            </a:r>
            <a:endParaRPr lang="en-GB" sz="12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B8439D2-E885-CE6D-AA51-733A12F58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520" y="4055377"/>
            <a:ext cx="1824626" cy="187297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09066AF-8509-DC3B-BC78-7AB809F2486C}"/>
              </a:ext>
            </a:extLst>
          </p:cNvPr>
          <p:cNvSpPr txBox="1"/>
          <p:nvPr/>
        </p:nvSpPr>
        <p:spPr>
          <a:xfrm>
            <a:off x="5147576" y="5954249"/>
            <a:ext cx="81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CP left</a:t>
            </a:r>
            <a:endParaRPr lang="en-GB" sz="12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AB44615-DA11-5A8B-C7BF-2ECE41586D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3337" y="4061255"/>
            <a:ext cx="1730175" cy="186709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2C9B3CD-194D-A5D0-B72A-BF36DF514318}"/>
              </a:ext>
            </a:extLst>
          </p:cNvPr>
          <p:cNvSpPr txBox="1"/>
          <p:nvPr/>
        </p:nvSpPr>
        <p:spPr>
          <a:xfrm>
            <a:off x="6806921" y="5954249"/>
            <a:ext cx="81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CP right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12C576-1125-7071-28A2-03337E4BCAB6}"/>
              </a:ext>
            </a:extLst>
          </p:cNvPr>
          <p:cNvSpPr txBox="1"/>
          <p:nvPr/>
        </p:nvSpPr>
        <p:spPr>
          <a:xfrm>
            <a:off x="8880143" y="5954249"/>
            <a:ext cx="81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D1 left</a:t>
            </a:r>
            <a:endParaRPr lang="en-GB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CA6D76-29FB-7EC0-AB2C-C8ECBD97D804}"/>
              </a:ext>
            </a:extLst>
          </p:cNvPr>
          <p:cNvSpPr txBox="1"/>
          <p:nvPr/>
        </p:nvSpPr>
        <p:spPr>
          <a:xfrm>
            <a:off x="10539488" y="5954249"/>
            <a:ext cx="81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D1 right</a:t>
            </a:r>
            <a:endParaRPr lang="en-GB" sz="12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E7EA9E4-541C-AA2D-C2B3-0454C4F539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0936" y="4226821"/>
            <a:ext cx="1510476" cy="161679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7818805-5F43-F455-C54C-8C7D707732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5239" y="4176261"/>
            <a:ext cx="1731581" cy="171791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84402A1-66CB-1531-5BE6-E6F7A728DE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8791" y="906314"/>
            <a:ext cx="854912" cy="645306"/>
          </a:xfrm>
          <a:prstGeom prst="rect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409CC77-A2E1-FA4F-DA4B-929A3ABBDA05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5873703" y="1228967"/>
            <a:ext cx="1081674" cy="518857"/>
          </a:xfrm>
          <a:prstGeom prst="straightConnector1">
            <a:avLst/>
          </a:prstGeom>
          <a:ln w="19050">
            <a:solidFill>
              <a:srgbClr val="92D05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30F52BD7-4AD5-56EA-C328-F9954313A2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200000">
            <a:off x="4696141" y="1923975"/>
            <a:ext cx="986400" cy="495473"/>
          </a:xfrm>
          <a:prstGeom prst="rect">
            <a:avLst/>
          </a:prstGeom>
          <a:ln w="19050">
            <a:solidFill>
              <a:srgbClr val="92D050"/>
            </a:solidFill>
          </a:ln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E815585-FCA7-0496-0339-47D90C7B5F10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5437078" y="2171712"/>
            <a:ext cx="582890" cy="283174"/>
          </a:xfrm>
          <a:prstGeom prst="straightConnector1">
            <a:avLst/>
          </a:prstGeom>
          <a:ln w="19050">
            <a:solidFill>
              <a:srgbClr val="92D05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0A1985D-AEEE-E1F7-F3F0-8161814896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295452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3817D8CB-FACC-99F4-ED2A-166EB6C6A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837" y="2242986"/>
            <a:ext cx="1129666" cy="27508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9F4A78-5642-5F04-D919-08A9FAE5E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024AEC-60CB-A625-9D07-F869D272514F}"/>
              </a:ext>
            </a:extLst>
          </p:cNvPr>
          <p:cNvSpPr txBox="1">
            <a:spLocks/>
          </p:cNvSpPr>
          <p:nvPr/>
        </p:nvSpPr>
        <p:spPr>
          <a:xfrm>
            <a:off x="1210919" y="-9486"/>
            <a:ext cx="977016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Jumper with Jumper Extension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453335-6867-9DED-207B-A88944124A9C}"/>
              </a:ext>
            </a:extLst>
          </p:cNvPr>
          <p:cNvGrpSpPr/>
          <p:nvPr/>
        </p:nvGrpSpPr>
        <p:grpSpPr>
          <a:xfrm>
            <a:off x="1788020" y="829500"/>
            <a:ext cx="8948794" cy="719596"/>
            <a:chOff x="1803991" y="1412776"/>
            <a:chExt cx="8948794" cy="719596"/>
          </a:xfrm>
          <a:solidFill>
            <a:schemeClr val="tx2"/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45C47D3-C777-7D80-E242-13A607C93D26}"/>
                </a:ext>
              </a:extLst>
            </p:cNvPr>
            <p:cNvSpPr/>
            <p:nvPr/>
          </p:nvSpPr>
          <p:spPr>
            <a:xfrm>
              <a:off x="1803991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ECCDD15-FC77-44FD-028C-CFC57FC5C916}"/>
                </a:ext>
              </a:extLst>
            </p:cNvPr>
            <p:cNvSpPr/>
            <p:nvPr/>
          </p:nvSpPr>
          <p:spPr>
            <a:xfrm>
              <a:off x="7872785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Crab Cavities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AF6964F-8BD2-C18D-79C5-241DCBE7619A}"/>
              </a:ext>
            </a:extLst>
          </p:cNvPr>
          <p:cNvGrpSpPr/>
          <p:nvPr/>
        </p:nvGrpSpPr>
        <p:grpSpPr>
          <a:xfrm>
            <a:off x="3575530" y="2709702"/>
            <a:ext cx="197326" cy="1410000"/>
            <a:chOff x="3666426" y="2382215"/>
            <a:chExt cx="845398" cy="141000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4F49A7E-2756-7BF5-8051-F79C84136057}"/>
                </a:ext>
              </a:extLst>
            </p:cNvPr>
            <p:cNvCxnSpPr/>
            <p:nvPr/>
          </p:nvCxnSpPr>
          <p:spPr>
            <a:xfrm>
              <a:off x="3666426" y="3792215"/>
              <a:ext cx="845398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6ECD5CA-5B80-38BB-72B4-00B6BCBB90B3}"/>
                </a:ext>
              </a:extLst>
            </p:cNvPr>
            <p:cNvCxnSpPr/>
            <p:nvPr/>
          </p:nvCxnSpPr>
          <p:spPr>
            <a:xfrm>
              <a:off x="3666426" y="2382215"/>
              <a:ext cx="845398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9151581-A5B4-5942-1782-35BF30FA58ED}"/>
                </a:ext>
              </a:extLst>
            </p:cNvPr>
            <p:cNvCxnSpPr/>
            <p:nvPr/>
          </p:nvCxnSpPr>
          <p:spPr>
            <a:xfrm>
              <a:off x="4511824" y="2382215"/>
              <a:ext cx="0" cy="141000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854468E-A87F-A842-B217-E07C8B5E25C4}"/>
              </a:ext>
            </a:extLst>
          </p:cNvPr>
          <p:cNvSpPr txBox="1"/>
          <p:nvPr/>
        </p:nvSpPr>
        <p:spPr>
          <a:xfrm>
            <a:off x="3772856" y="2895118"/>
            <a:ext cx="9973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IP1</a:t>
            </a:r>
            <a:r>
              <a:rPr lang="en-US" sz="1400" dirty="0"/>
              <a:t>=1234</a:t>
            </a:r>
          </a:p>
          <a:p>
            <a:endParaRPr lang="en-US" sz="1400" dirty="0"/>
          </a:p>
          <a:p>
            <a:r>
              <a:rPr lang="en-US" sz="1400" dirty="0"/>
              <a:t>H</a:t>
            </a:r>
            <a:r>
              <a:rPr lang="en-US" sz="1400" baseline="-25000" dirty="0"/>
              <a:t>IP5</a:t>
            </a:r>
            <a:r>
              <a:rPr lang="en-US" sz="1400" dirty="0"/>
              <a:t>=1427</a:t>
            </a:r>
            <a:endParaRPr lang="en-GB" sz="1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ED1EC85-F723-991B-254B-C5424AE58F35}"/>
              </a:ext>
            </a:extLst>
          </p:cNvPr>
          <p:cNvCxnSpPr/>
          <p:nvPr/>
        </p:nvCxnSpPr>
        <p:spPr>
          <a:xfrm flipH="1">
            <a:off x="3399918" y="2100303"/>
            <a:ext cx="464090" cy="4640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63A1291-9329-FA88-F4ED-937C1A2EC5F4}"/>
              </a:ext>
            </a:extLst>
          </p:cNvPr>
          <p:cNvCxnSpPr>
            <a:cxnSpLocks/>
          </p:cNvCxnSpPr>
          <p:nvPr/>
        </p:nvCxnSpPr>
        <p:spPr>
          <a:xfrm>
            <a:off x="3864008" y="2102438"/>
            <a:ext cx="458373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C8A4BE2-69CD-BF93-F694-418AC1B00E9B}"/>
              </a:ext>
            </a:extLst>
          </p:cNvPr>
          <p:cNvSpPr txBox="1"/>
          <p:nvPr/>
        </p:nvSpPr>
        <p:spPr>
          <a:xfrm>
            <a:off x="3839909" y="1765343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440</a:t>
            </a:r>
            <a:endParaRPr lang="en-GB" sz="14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FD7CEC7-7A6E-3A86-A98F-9E913A6D1CEB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2434304" y="2987246"/>
            <a:ext cx="379678" cy="344249"/>
          </a:xfrm>
          <a:prstGeom prst="straightConnector1">
            <a:avLst/>
          </a:prstGeom>
          <a:ln>
            <a:solidFill>
              <a:srgbClr val="92D05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BA7E07E4-7477-8E04-2447-697A2FC91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684195" y="2664593"/>
            <a:ext cx="854912" cy="645306"/>
          </a:xfrm>
          <a:prstGeom prst="rect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3883681-2071-6F78-8F78-3504BD4A1D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6859" y="2374211"/>
            <a:ext cx="694857" cy="2304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5D028F68-8CB2-34DE-7FE7-F7C4057B7E84}"/>
              </a:ext>
            </a:extLst>
          </p:cNvPr>
          <p:cNvGrpSpPr/>
          <p:nvPr/>
        </p:nvGrpSpPr>
        <p:grpSpPr>
          <a:xfrm>
            <a:off x="9281716" y="2704939"/>
            <a:ext cx="197326" cy="1410000"/>
            <a:chOff x="3666426" y="2382215"/>
            <a:chExt cx="845398" cy="14100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421EEB4-7169-A1AF-3A29-E2992F656442}"/>
                </a:ext>
              </a:extLst>
            </p:cNvPr>
            <p:cNvCxnSpPr/>
            <p:nvPr/>
          </p:nvCxnSpPr>
          <p:spPr>
            <a:xfrm>
              <a:off x="3666426" y="3792215"/>
              <a:ext cx="845398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B7DC510-9D68-8C9B-93E6-81053AED77AF}"/>
                </a:ext>
              </a:extLst>
            </p:cNvPr>
            <p:cNvCxnSpPr/>
            <p:nvPr/>
          </p:nvCxnSpPr>
          <p:spPr>
            <a:xfrm>
              <a:off x="3666426" y="2382215"/>
              <a:ext cx="845398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D74FACEF-35A4-FDE4-5DBB-29D3D320CD24}"/>
                </a:ext>
              </a:extLst>
            </p:cNvPr>
            <p:cNvCxnSpPr/>
            <p:nvPr/>
          </p:nvCxnSpPr>
          <p:spPr>
            <a:xfrm>
              <a:off x="4511824" y="2382215"/>
              <a:ext cx="0" cy="141000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D9CE898-4119-51F5-2982-9162ABE48074}"/>
              </a:ext>
            </a:extLst>
          </p:cNvPr>
          <p:cNvCxnSpPr/>
          <p:nvPr/>
        </p:nvCxnSpPr>
        <p:spPr>
          <a:xfrm flipH="1">
            <a:off x="9106104" y="2100303"/>
            <a:ext cx="464090" cy="4640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642C2D1-BB1F-DB9D-6D95-53BEFB33EF91}"/>
              </a:ext>
            </a:extLst>
          </p:cNvPr>
          <p:cNvCxnSpPr>
            <a:cxnSpLocks/>
          </p:cNvCxnSpPr>
          <p:nvPr/>
        </p:nvCxnSpPr>
        <p:spPr>
          <a:xfrm>
            <a:off x="9570194" y="2102438"/>
            <a:ext cx="458373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E06C13B-6A90-4597-B13D-796A117E2D69}"/>
              </a:ext>
            </a:extLst>
          </p:cNvPr>
          <p:cNvSpPr txBox="1"/>
          <p:nvPr/>
        </p:nvSpPr>
        <p:spPr>
          <a:xfrm>
            <a:off x="9533189" y="1765343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380</a:t>
            </a:r>
            <a:endParaRPr lang="en-GB" sz="14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CB3F5E6-91EC-CEF4-A3F9-AC02AA312C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283195" y="2687911"/>
            <a:ext cx="986400" cy="495473"/>
          </a:xfrm>
          <a:prstGeom prst="rect">
            <a:avLst/>
          </a:prstGeom>
          <a:ln w="19050">
            <a:solidFill>
              <a:srgbClr val="92D050"/>
            </a:solidFill>
          </a:ln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D675186-B4FA-88C7-633E-7F820BC015E6}"/>
              </a:ext>
            </a:extLst>
          </p:cNvPr>
          <p:cNvCxnSpPr>
            <a:cxnSpLocks/>
            <a:stCxn id="40" idx="2"/>
          </p:cNvCxnSpPr>
          <p:nvPr/>
        </p:nvCxnSpPr>
        <p:spPr>
          <a:xfrm>
            <a:off x="8024132" y="2935648"/>
            <a:ext cx="582890" cy="283174"/>
          </a:xfrm>
          <a:prstGeom prst="straightConnector1">
            <a:avLst/>
          </a:prstGeom>
          <a:ln w="19050">
            <a:solidFill>
              <a:srgbClr val="92D05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9030CE1-CA01-EBD3-6ED1-EB0BC6921FF9}"/>
              </a:ext>
            </a:extLst>
          </p:cNvPr>
          <p:cNvSpPr txBox="1"/>
          <p:nvPr/>
        </p:nvSpPr>
        <p:spPr>
          <a:xfrm>
            <a:off x="9479042" y="2895118"/>
            <a:ext cx="9973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baseline="-25000" dirty="0"/>
              <a:t>IP1</a:t>
            </a:r>
            <a:r>
              <a:rPr lang="en-US" sz="1400" dirty="0"/>
              <a:t>=1234</a:t>
            </a:r>
          </a:p>
          <a:p>
            <a:endParaRPr lang="en-US" sz="1400" dirty="0"/>
          </a:p>
          <a:p>
            <a:r>
              <a:rPr lang="en-US" sz="1400" dirty="0"/>
              <a:t>H</a:t>
            </a:r>
            <a:r>
              <a:rPr lang="en-US" sz="1400" baseline="-25000" dirty="0"/>
              <a:t>IP5</a:t>
            </a:r>
            <a:r>
              <a:rPr lang="en-US" sz="1400" dirty="0"/>
              <a:t>=1427</a:t>
            </a:r>
            <a:endParaRPr lang="en-GB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A3514C7-79FF-7219-E416-CE23307415BD}"/>
              </a:ext>
            </a:extLst>
          </p:cNvPr>
          <p:cNvSpPr txBox="1"/>
          <p:nvPr/>
        </p:nvSpPr>
        <p:spPr>
          <a:xfrm>
            <a:off x="407367" y="5015471"/>
            <a:ext cx="8179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2"/>
                </a:solidFill>
              </a:rPr>
              <a:t>Layout of the pipes at the interface with the jumper extension to be defined based on:</a:t>
            </a:r>
          </a:p>
          <a:p>
            <a:pPr marL="800100" lvl="1" indent="-342900">
              <a:buFont typeface="+mj-lt"/>
              <a:buAutoNum type="arabicPeriod"/>
            </a:pPr>
            <a:endParaRPr lang="en-US" sz="1400" dirty="0">
              <a:solidFill>
                <a:schemeClr val="bg2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>
                <a:solidFill>
                  <a:schemeClr val="bg2"/>
                </a:solidFill>
              </a:rPr>
              <a:t>Layout of pipes at interface with the cryogenic beamline component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>
                <a:solidFill>
                  <a:schemeClr val="bg2"/>
                </a:solidFill>
              </a:rPr>
              <a:t>Methods and tooling employed by CERN to make the interconnection on site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468FF0C0-4A28-A487-DF93-BDA173B398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2690696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F09AD7-9A12-9ADA-84A4-E7090D98A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E70373-FF73-982B-D060-FCA47E1C1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0" y="2171760"/>
            <a:ext cx="5735960" cy="176256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6F20D63-B35C-3EFF-7850-8684A656F719}"/>
              </a:ext>
            </a:extLst>
          </p:cNvPr>
          <p:cNvSpPr txBox="1">
            <a:spLocks/>
          </p:cNvSpPr>
          <p:nvPr/>
        </p:nvSpPr>
        <p:spPr>
          <a:xfrm>
            <a:off x="1210919" y="-9486"/>
            <a:ext cx="977016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Jumper Extensions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6F7F53D-BDF8-BA4C-E832-AFB66F1D9634}"/>
              </a:ext>
            </a:extLst>
          </p:cNvPr>
          <p:cNvGrpSpPr/>
          <p:nvPr/>
        </p:nvGrpSpPr>
        <p:grpSpPr>
          <a:xfrm>
            <a:off x="1788020" y="1124744"/>
            <a:ext cx="8948794" cy="719596"/>
            <a:chOff x="1803991" y="1412776"/>
            <a:chExt cx="8948794" cy="719596"/>
          </a:xfrm>
          <a:solidFill>
            <a:schemeClr val="tx2"/>
          </a:solidFill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4C6092-7B6E-1693-23C3-B43BA30B230E}"/>
                </a:ext>
              </a:extLst>
            </p:cNvPr>
            <p:cNvSpPr/>
            <p:nvPr/>
          </p:nvSpPr>
          <p:spPr>
            <a:xfrm>
              <a:off x="1803991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666E4B63-1CB5-5DDB-DE9C-BBA4CF84DE5D}"/>
                </a:ext>
              </a:extLst>
            </p:cNvPr>
            <p:cNvSpPr/>
            <p:nvPr/>
          </p:nvSpPr>
          <p:spPr>
            <a:xfrm>
              <a:off x="7872785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Crab Cavities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E997289-4A36-E34F-DC53-DFFADAFF7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128" y="2547716"/>
            <a:ext cx="4097372" cy="17636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879048-B36F-EA4A-74D0-0B359EC7B1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6292" y="4001716"/>
            <a:ext cx="930904" cy="702666"/>
          </a:xfrm>
          <a:prstGeom prst="rect">
            <a:avLst/>
          </a:prstGeom>
          <a:ln w="19050">
            <a:solidFill>
              <a:srgbClr val="92D050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2ECC36-5C9B-A185-6DD0-29E17B59D50E}"/>
              </a:ext>
            </a:extLst>
          </p:cNvPr>
          <p:cNvCxnSpPr>
            <a:cxnSpLocks/>
          </p:cNvCxnSpPr>
          <p:nvPr/>
        </p:nvCxnSpPr>
        <p:spPr>
          <a:xfrm flipV="1">
            <a:off x="3791744" y="3535168"/>
            <a:ext cx="126905" cy="466548"/>
          </a:xfrm>
          <a:prstGeom prst="straightConnector1">
            <a:avLst/>
          </a:prstGeom>
          <a:ln w="19050">
            <a:solidFill>
              <a:srgbClr val="92D05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965828E4-937F-0C66-3DE5-01A47B8E8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2224" y="4869160"/>
            <a:ext cx="930904" cy="702666"/>
          </a:xfrm>
          <a:prstGeom prst="rect">
            <a:avLst/>
          </a:prstGeom>
          <a:ln w="19050">
            <a:solidFill>
              <a:srgbClr val="92D050"/>
            </a:solidFill>
          </a:ln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2E5CCD-1B30-57AE-BA6D-F9E78C49E72F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7467676" y="3933056"/>
            <a:ext cx="254628" cy="936104"/>
          </a:xfrm>
          <a:prstGeom prst="straightConnector1">
            <a:avLst/>
          </a:prstGeom>
          <a:ln w="19050">
            <a:solidFill>
              <a:srgbClr val="92D05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59EE3B-C61A-963F-4BCE-14812B4311DD}"/>
              </a:ext>
            </a:extLst>
          </p:cNvPr>
          <p:cNvSpPr txBox="1"/>
          <p:nvPr/>
        </p:nvSpPr>
        <p:spPr>
          <a:xfrm rot="17198272">
            <a:off x="6874754" y="4216440"/>
            <a:ext cx="10426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In the</a:t>
            </a:r>
          </a:p>
          <a:p>
            <a:pPr algn="ctr"/>
            <a:r>
              <a:rPr lang="en-US" sz="900" dirty="0">
                <a:solidFill>
                  <a:schemeClr val="bg2"/>
                </a:solidFill>
              </a:rPr>
              <a:t> interconnection</a:t>
            </a:r>
            <a:endParaRPr lang="en-GB" sz="9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9DDD91-639F-E59A-4851-00456034AB69}"/>
              </a:ext>
            </a:extLst>
          </p:cNvPr>
          <p:cNvSpPr txBox="1"/>
          <p:nvPr/>
        </p:nvSpPr>
        <p:spPr>
          <a:xfrm>
            <a:off x="1100424" y="5793745"/>
            <a:ext cx="81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 lines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4CF29DF-CBB0-9A60-611F-2F7C763763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263" y="4208779"/>
            <a:ext cx="1639043" cy="16317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A79CAB3-67FF-BAF0-9BE9-D54C9C0D86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6026" y="4287693"/>
            <a:ext cx="1461576" cy="150605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C67A847-0394-6354-9C12-22C90575636D}"/>
              </a:ext>
            </a:extLst>
          </p:cNvPr>
          <p:cNvSpPr txBox="1"/>
          <p:nvPr/>
        </p:nvSpPr>
        <p:spPr>
          <a:xfrm>
            <a:off x="8888557" y="5793745"/>
            <a:ext cx="8165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 lines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C96ABC8-EF22-715B-822C-E709A4DBB2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2410125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1BADC2-4F02-3CA6-3F33-503740DDD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8FA6E4-74B8-E75C-527C-BAAA29E5F314}"/>
              </a:ext>
            </a:extLst>
          </p:cNvPr>
          <p:cNvSpPr txBox="1">
            <a:spLocks/>
          </p:cNvSpPr>
          <p:nvPr/>
        </p:nvSpPr>
        <p:spPr>
          <a:xfrm>
            <a:off x="1210919" y="-9486"/>
            <a:ext cx="977016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Rigid Jumper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C50C1D5-933F-D9FE-70F8-5B482F412025}"/>
              </a:ext>
            </a:extLst>
          </p:cNvPr>
          <p:cNvGrpSpPr/>
          <p:nvPr/>
        </p:nvGrpSpPr>
        <p:grpSpPr>
          <a:xfrm>
            <a:off x="1788020" y="1124744"/>
            <a:ext cx="8948794" cy="719596"/>
            <a:chOff x="1803991" y="1412776"/>
            <a:chExt cx="8948794" cy="719596"/>
          </a:xfrm>
          <a:solidFill>
            <a:schemeClr val="tx2"/>
          </a:solidFill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8A40D220-1BB9-099D-2930-A1EB030C601A}"/>
                </a:ext>
              </a:extLst>
            </p:cNvPr>
            <p:cNvSpPr/>
            <p:nvPr/>
          </p:nvSpPr>
          <p:spPr>
            <a:xfrm>
              <a:off x="1803991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DFX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1A540C2-4E93-5686-A090-C1478F0AC8EA}"/>
                </a:ext>
              </a:extLst>
            </p:cNvPr>
            <p:cNvSpPr/>
            <p:nvPr/>
          </p:nvSpPr>
          <p:spPr>
            <a:xfrm>
              <a:off x="7872785" y="1412776"/>
              <a:ext cx="2880000" cy="719596"/>
            </a:xfrm>
            <a:prstGeom prst="roundRect">
              <a:avLst/>
            </a:prstGeom>
            <a:grpFill/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DFM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B0CF527-752A-B1AB-ECAF-8FE778A4E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22" y="2264662"/>
            <a:ext cx="4179557" cy="35157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03C7F4-7794-4076-D0C1-55F720895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127" y="2132806"/>
            <a:ext cx="4467225" cy="36004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243B5D-5FED-E2BB-7A5B-E51E3FC60F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037" y="3992717"/>
            <a:ext cx="1705413" cy="14390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A60D4E-0CC6-3829-F525-41BAEB82C2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5272" y="3910533"/>
            <a:ext cx="1705413" cy="1603380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5F12FD7-E1B5-6240-C735-C31275FC76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1531" y="6341880"/>
            <a:ext cx="9121013" cy="360000"/>
          </a:xfrm>
        </p:spPr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</p:spTree>
    <p:extLst>
      <p:ext uri="{BB962C8B-B14F-4D97-AF65-F5344CB8AC3E}">
        <p14:creationId xmlns:p14="http://schemas.microsoft.com/office/powerpoint/2010/main" val="2834379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AF8FD7-9FB8-AB68-77C4-D5A10A2E5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BDEE96-2A77-3E80-44C7-2AFA50779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/>
              <a:t>F. Merli, TE-CRG-ME, 24.01.2025  -  HL-LHC jumpers interfaces </a:t>
            </a:r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ACFC9F5-856B-16F5-FA8C-0F62E86973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459986"/>
              </p:ext>
            </p:extLst>
          </p:nvPr>
        </p:nvGraphicFramePr>
        <p:xfrm>
          <a:off x="2065877" y="763169"/>
          <a:ext cx="7804720" cy="5392080"/>
        </p:xfrm>
        <a:graphic>
          <a:graphicData uri="http://schemas.openxmlformats.org/drawingml/2006/table">
            <a:tbl>
              <a:tblPr firstRow="1" firstCol="1" bandRow="1"/>
              <a:tblGrid>
                <a:gridCol w="745172">
                  <a:extLst>
                    <a:ext uri="{9D8B030D-6E8A-4147-A177-3AD203B41FA5}">
                      <a16:colId xmlns:a16="http://schemas.microsoft.com/office/drawing/2014/main" val="1116146703"/>
                    </a:ext>
                  </a:extLst>
                </a:gridCol>
                <a:gridCol w="364172">
                  <a:extLst>
                    <a:ext uri="{9D8B030D-6E8A-4147-A177-3AD203B41FA5}">
                      <a16:colId xmlns:a16="http://schemas.microsoft.com/office/drawing/2014/main" val="1975241627"/>
                    </a:ext>
                  </a:extLst>
                </a:gridCol>
                <a:gridCol w="1306576">
                  <a:extLst>
                    <a:ext uri="{9D8B030D-6E8A-4147-A177-3AD203B41FA5}">
                      <a16:colId xmlns:a16="http://schemas.microsoft.com/office/drawing/2014/main" val="2495138029"/>
                    </a:ext>
                  </a:extLst>
                </a:gridCol>
                <a:gridCol w="1324038">
                  <a:extLst>
                    <a:ext uri="{9D8B030D-6E8A-4147-A177-3AD203B41FA5}">
                      <a16:colId xmlns:a16="http://schemas.microsoft.com/office/drawing/2014/main" val="3497891982"/>
                    </a:ext>
                  </a:extLst>
                </a:gridCol>
                <a:gridCol w="1324038">
                  <a:extLst>
                    <a:ext uri="{9D8B030D-6E8A-4147-A177-3AD203B41FA5}">
                      <a16:colId xmlns:a16="http://schemas.microsoft.com/office/drawing/2014/main" val="912697113"/>
                    </a:ext>
                  </a:extLst>
                </a:gridCol>
                <a:gridCol w="1276414">
                  <a:extLst>
                    <a:ext uri="{9D8B030D-6E8A-4147-A177-3AD203B41FA5}">
                      <a16:colId xmlns:a16="http://schemas.microsoft.com/office/drawing/2014/main" val="752135430"/>
                    </a:ext>
                  </a:extLst>
                </a:gridCol>
                <a:gridCol w="1464310">
                  <a:extLst>
                    <a:ext uri="{9D8B030D-6E8A-4147-A177-3AD203B41FA5}">
                      <a16:colId xmlns:a16="http://schemas.microsoft.com/office/drawing/2014/main" val="1825411021"/>
                    </a:ext>
                  </a:extLst>
                </a:gridCol>
              </a:tblGrid>
              <a:tr h="4699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QXL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Jumper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IP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QXL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Layout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Drawing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Service Module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Assembly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Drawing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Service Module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Equipment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Drawing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Jumper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Interface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Drawing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Jumper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Internal Interface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Drawing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4547003"/>
                  </a:ext>
                </a:extLst>
              </a:tr>
              <a:tr h="198000"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Q2B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LHCQXL_G0009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"/>
                        </a:rPr>
                        <a:t>LHCQXLAA0001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"/>
                        </a:rPr>
                        <a:t>LHCQXLZ_0001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0435003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LHCQXL_G0010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6"/>
                        </a:rPr>
                        <a:t>LHCQXLAB0001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7"/>
                        </a:rPr>
                        <a:t>LHCQXLZ_0002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75830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LHCQXL_G0011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9"/>
                        </a:rPr>
                        <a:t>LHCQXLAC0001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10"/>
                        </a:rPr>
                        <a:t>LHCQXLZ_0003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656883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11"/>
                        </a:rPr>
                        <a:t>LHCQXL_G0012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12"/>
                        </a:rPr>
                        <a:t>LHCQXLAD0001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13"/>
                        </a:rPr>
                        <a:t>LHCQXLZ_0004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3896424"/>
                  </a:ext>
                </a:extLst>
              </a:tr>
              <a:tr h="198000"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LHCQXL_G0009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14"/>
                        </a:rPr>
                        <a:t>LHCQXLBA0001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15"/>
                        </a:rPr>
                        <a:t>LHCQXLZ_0005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107395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LHCQXL_G0010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16"/>
                        </a:rPr>
                        <a:t>LHCQXLBB0001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17"/>
                        </a:rPr>
                        <a:t>LHCQXLZ_0006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734812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LHCQXL_G0011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18"/>
                        </a:rPr>
                        <a:t>LHCQXLBC0001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19"/>
                        </a:rPr>
                        <a:t>LHCQXLZ_0007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224751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11"/>
                        </a:rPr>
                        <a:t>LHCQXL_G0012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0"/>
                        </a:rPr>
                        <a:t>LHCQXLBD0001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1"/>
                        </a:rPr>
                        <a:t>LHCQXLZ_0008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397553"/>
                  </a:ext>
                </a:extLst>
              </a:tr>
              <a:tr h="198000"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LHCQXL_G0009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2"/>
                        </a:rPr>
                        <a:t>LHCQXLCA0001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3"/>
                        </a:rPr>
                        <a:t>LHCQXLZ_0009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4142184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LHCQXL_G0010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4"/>
                        </a:rPr>
                        <a:t>LHCQXLCB0001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5"/>
                        </a:rPr>
                        <a:t>LHCQXLZ_0010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0745819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LHCQXL_G0011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6"/>
                        </a:rPr>
                        <a:t>LHCQXLCC0001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7"/>
                        </a:rPr>
                        <a:t>LHCQXLZ_0011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648797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11"/>
                        </a:rPr>
                        <a:t>LHCQXL_G0012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8"/>
                        </a:rPr>
                        <a:t>LHCQXLCD0001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9"/>
                        </a:rPr>
                        <a:t>LHCQXLZ_0012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424544"/>
                  </a:ext>
                </a:extLst>
              </a:tr>
              <a:tr h="198000"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LHCQXL_G0009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0"/>
                        </a:rPr>
                        <a:t>LHCQXLDA0002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0"/>
                        </a:rPr>
                        <a:t>LHCQXLDA0001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1"/>
                        </a:rPr>
                        <a:t>LHCQXLZ_0017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2"/>
                        </a:rPr>
                        <a:t>LHCQXLZ_0019</a:t>
                      </a:r>
                      <a:endParaRPr lang="en-GB" sz="1400" kern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2966465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LHCQXL_G0010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LHCQXLDB0002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3"/>
                        </a:rPr>
                        <a:t>LHCQXLDB0001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4"/>
                        </a:rPr>
                        <a:t>LHCQXLZ_0018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5"/>
                        </a:rPr>
                        <a:t>LHCQXLZ_0020</a:t>
                      </a:r>
                      <a:endParaRPr lang="en-GB" sz="1400" kern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3120093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LHCQXL_G0011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6"/>
                        </a:rPr>
                        <a:t>LHCQXLDC0002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7"/>
                        </a:rPr>
                        <a:t>LHCQXLDC0001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2"/>
                        </a:rPr>
                        <a:t>LHCQXLZ_0019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2"/>
                        </a:rPr>
                        <a:t>LHCQXLZ_0019</a:t>
                      </a:r>
                      <a:endParaRPr lang="en-GB" sz="1400" kern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2739384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11"/>
                        </a:rPr>
                        <a:t>LHCQXL_G0012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8"/>
                        </a:rPr>
                        <a:t>LHCQXLDD0002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9"/>
                        </a:rPr>
                        <a:t>LHCQXLDD0001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5"/>
                        </a:rPr>
                        <a:t>LHCQXLZ_0020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5"/>
                        </a:rPr>
                        <a:t>LHCQXLZ_0020</a:t>
                      </a:r>
                      <a:endParaRPr lang="en-GB" sz="1400" kern="1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081844"/>
                  </a:ext>
                </a:extLst>
              </a:tr>
              <a:tr h="198000"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CC-IP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LHCQXL_G0009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0"/>
                        </a:rPr>
                        <a:t>LHCQXLEA0002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1"/>
                        </a:rPr>
                        <a:t>LHCQXLEA0001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2"/>
                        </a:rPr>
                        <a:t>LHCQXLZ_0025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3"/>
                        </a:rPr>
                        <a:t>LHCQXLZ_0027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6235701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LHCQXL_G0010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4"/>
                        </a:rPr>
                        <a:t>LHCQXLEB0002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5"/>
                        </a:rPr>
                        <a:t>LHCQXLEB0001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6"/>
                        </a:rPr>
                        <a:t>LHCQXLZ_0026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7"/>
                        </a:rPr>
                        <a:t>LHCQXLZ_0028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364870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LHCQXL_G0011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8"/>
                        </a:rPr>
                        <a:t>LHCQXLEC0002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9"/>
                        </a:rPr>
                        <a:t>LHCQXLEC0001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2"/>
                        </a:rPr>
                        <a:t>LHCQXLZ_0025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3"/>
                        </a:rPr>
                        <a:t>LHCQXLZ_0027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202720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11"/>
                        </a:rPr>
                        <a:t>LHCQXL_G0012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0"/>
                        </a:rPr>
                        <a:t>LHCQXLED0002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51"/>
                        </a:rPr>
                        <a:t>LHCQXLED0001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6"/>
                        </a:rPr>
                        <a:t>LHCQXLZ_0026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7"/>
                        </a:rPr>
                        <a:t>LHCQXLZ_0028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907190"/>
                  </a:ext>
                </a:extLst>
              </a:tr>
              <a:tr h="198000"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CC-noIP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LHCQXL_G0009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2"/>
                        </a:rPr>
                        <a:t>LHCQXLFA0002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53"/>
                        </a:rPr>
                        <a:t>LHCQXLFA0001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6"/>
                        </a:rPr>
                        <a:t>LHCQXLZ_0026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7"/>
                        </a:rPr>
                        <a:t>LHCQXLZ_0028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272597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LHCQXL_G0010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4"/>
                        </a:rPr>
                        <a:t>LHCQXLFB0002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55"/>
                        </a:rPr>
                        <a:t>LHCQXLFB0001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2"/>
                        </a:rPr>
                        <a:t>LHCQXLZ_0025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3"/>
                        </a:rPr>
                        <a:t>LHCQXLZ_0027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368595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LHCQXL_G0011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6"/>
                        </a:rPr>
                        <a:t>LHCQXLFC0002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57"/>
                        </a:rPr>
                        <a:t>LHCQXLFC0001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6"/>
                        </a:rPr>
                        <a:t>LHCQXLZ_0026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7"/>
                        </a:rPr>
                        <a:t>LHCQXLZ_0028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2538133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11"/>
                        </a:rPr>
                        <a:t>LHCQXL_G0012</a:t>
                      </a:r>
                      <a:endParaRPr lang="en-GB" sz="14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4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8"/>
                        </a:rPr>
                        <a:t>LHCQXLFD0002</a:t>
                      </a:r>
                      <a:endParaRPr lang="en-GB" sz="1400" kern="14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59"/>
                        </a:rPr>
                        <a:t>LHCQXLFD0001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42"/>
                        </a:rPr>
                        <a:t>LHCQXLZ_0025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3"/>
                        </a:rPr>
                        <a:t>LHCQXLZ_0027</a:t>
                      </a:r>
                      <a:endParaRPr lang="en-GB" sz="14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9811760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94C71822-1ACA-2D35-E72F-32EB51084A69}"/>
              </a:ext>
            </a:extLst>
          </p:cNvPr>
          <p:cNvSpPr txBox="1">
            <a:spLocks/>
          </p:cNvSpPr>
          <p:nvPr/>
        </p:nvSpPr>
        <p:spPr>
          <a:xfrm>
            <a:off x="1210919" y="-9486"/>
            <a:ext cx="977016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Reference documents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7487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789B84-7BBD-BF21-B97C-2EAB54D39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3D0247-332E-C53C-4067-7452A05A15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2600325" algn="l"/>
                <a:tab pos="5381625" algn="l"/>
              </a:tabLst>
            </a:pPr>
            <a:r>
              <a:rPr lang="en-GB" dirty="0"/>
              <a:t>F. Merli, TE-CRG-ME, 24.01.2025  -  HL-LHC jumpers interfaces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50EF0BE-F1BB-0052-8E69-99C3742E688B}"/>
              </a:ext>
            </a:extLst>
          </p:cNvPr>
          <p:cNvSpPr txBox="1">
            <a:spLocks/>
          </p:cNvSpPr>
          <p:nvPr/>
        </p:nvSpPr>
        <p:spPr>
          <a:xfrm>
            <a:off x="1210919" y="-9486"/>
            <a:ext cx="9770162" cy="719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QXL Vs SQXL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81EB75-64F5-1A1E-51E4-205A30746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9565" y="2156648"/>
            <a:ext cx="2544799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E9325C-6504-7AAB-188D-78BD1FFBE7D1}"/>
              </a:ext>
            </a:extLst>
          </p:cNvPr>
          <p:cNvSpPr txBox="1"/>
          <p:nvPr/>
        </p:nvSpPr>
        <p:spPr>
          <a:xfrm>
            <a:off x="4542822" y="1263640"/>
            <a:ext cx="32813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Inner Triplet region reconfiguration</a:t>
            </a: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(</a:t>
            </a:r>
            <a:r>
              <a:rPr lang="en-US" sz="1400" dirty="0">
                <a:solidFill>
                  <a:schemeClr val="bg2"/>
                </a:solidFill>
                <a:hlinkClick r:id="rId3"/>
              </a:rPr>
              <a:t>EDMS 2827006</a:t>
            </a:r>
            <a:r>
              <a:rPr lang="en-US" sz="1400" dirty="0">
                <a:solidFill>
                  <a:schemeClr val="bg2"/>
                </a:solidFill>
              </a:rPr>
              <a:t>)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4B8131-B2F4-7274-5B55-FABA8C49F0B3}"/>
              </a:ext>
            </a:extLst>
          </p:cNvPr>
          <p:cNvSpPr txBox="1"/>
          <p:nvPr/>
        </p:nvSpPr>
        <p:spPr>
          <a:xfrm>
            <a:off x="8275775" y="1263640"/>
            <a:ext cx="27053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SQXL installation lessons learnt</a:t>
            </a: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(</a:t>
            </a:r>
            <a:r>
              <a:rPr lang="en-US" sz="1400" dirty="0">
                <a:solidFill>
                  <a:schemeClr val="bg2"/>
                </a:solidFill>
                <a:hlinkClick r:id="rId4"/>
              </a:rPr>
              <a:t>EDMS 2768428</a:t>
            </a:r>
            <a:r>
              <a:rPr lang="en-US" sz="1400" dirty="0">
                <a:solidFill>
                  <a:schemeClr val="bg2"/>
                </a:solidFill>
              </a:rPr>
              <a:t>)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29BE86-2E7B-23C8-A908-D1B2F2B766BD}"/>
              </a:ext>
            </a:extLst>
          </p:cNvPr>
          <p:cNvSpPr txBox="1"/>
          <p:nvPr/>
        </p:nvSpPr>
        <p:spPr>
          <a:xfrm>
            <a:off x="1185699" y="1263640"/>
            <a:ext cx="27053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Jumper design studies</a:t>
            </a:r>
            <a:endParaRPr lang="en-GB" sz="1400" dirty="0">
              <a:solidFill>
                <a:schemeClr val="bg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771870-B2EC-0AAA-57C5-E882582737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5744" y="2156648"/>
            <a:ext cx="2545368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6768A0-C33B-4B5B-A6A6-C16B5196DD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576" y="2523782"/>
            <a:ext cx="3395108" cy="280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2521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_Mechanical design aspects of HL-LHC jumpers interfaces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_Mechanical design aspects of HL-LHC jumpers interfaces" id="{A6C1CF06-B806-4EFF-98BB-EFF474F39997}" vid="{B0C4F026-9EC3-4740-8020-1043DD60CCB5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Theme_Mechanical design aspects of HL-LHC jumpers interfaces</Template>
  <TotalTime>48215</TotalTime>
  <Words>1712</Words>
  <Application>Microsoft Office PowerPoint</Application>
  <PresentationFormat>Widescreen</PresentationFormat>
  <Paragraphs>661</Paragraphs>
  <Slides>25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Arial</vt:lpstr>
      <vt:lpstr>Calibri</vt:lpstr>
      <vt:lpstr>Wingdings</vt:lpstr>
      <vt:lpstr>Theme_Mechanical design aspects of HL-LHC jumpers interfaces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Fabio Merli</cp:lastModifiedBy>
  <cp:revision>2499</cp:revision>
  <cp:lastPrinted>2017-04-11T13:21:08Z</cp:lastPrinted>
  <dcterms:created xsi:type="dcterms:W3CDTF">2016-01-11T14:38:10Z</dcterms:created>
  <dcterms:modified xsi:type="dcterms:W3CDTF">2025-01-30T10:46:06Z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