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7" r:id="rId3"/>
    <p:sldId id="261" r:id="rId4"/>
    <p:sldId id="288" r:id="rId5"/>
    <p:sldId id="268" r:id="rId6"/>
    <p:sldId id="266" r:id="rId7"/>
    <p:sldId id="274" r:id="rId8"/>
    <p:sldId id="284" r:id="rId9"/>
    <p:sldId id="286" r:id="rId10"/>
    <p:sldId id="285" r:id="rId11"/>
    <p:sldId id="28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66D548-F4CF-C667-DE19-6D4A9FB22273}" v="3" dt="2025-01-21T17:00:24.498"/>
    <p1510:client id="{64C5BD81-A269-0185-8164-0EE201F7C9BB}" v="3629" dt="2025-01-22T19:19:16.9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972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52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85387890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0290545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9445657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49138452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9152452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0309203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3317233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1031255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46388984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7184145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1895827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3FE8C8B4-3CC9-FEC2-1A97-36AB6C7B78BC}"/>
              </a:ext>
            </a:extLst>
          </p:cNvPr>
          <p:cNvSpPr>
            <a:spLocks noGrp="1"/>
          </p:cNvSpPr>
          <p:nvPr/>
        </p:nvSpPr>
        <p:spPr>
          <a:xfrm>
            <a:off x="979366" y="778930"/>
            <a:ext cx="10235266" cy="11127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latin typeface="Verdana Pro"/>
                <a:cs typeface="Calibri Light"/>
              </a:rPr>
              <a:t>Noise/Background reduction </a:t>
            </a:r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CC40F169-A326-97DB-AFA6-CB85834FF3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5518" y="4300320"/>
            <a:ext cx="1466850" cy="1362075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="" xmlns:a16="http://schemas.microsoft.com/office/drawing/2014/main" id="{0F223C7C-1909-EAAF-93A2-003B25B42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5889" y="4271500"/>
            <a:ext cx="1467539" cy="1516541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="" xmlns:a16="http://schemas.microsoft.com/office/drawing/2014/main" id="{EA6A53E2-66A3-B008-85FE-E24297BAD20F}"/>
              </a:ext>
            </a:extLst>
          </p:cNvPr>
          <p:cNvSpPr txBox="1">
            <a:spLocks/>
          </p:cNvSpPr>
          <p:nvPr/>
        </p:nvSpPr>
        <p:spPr>
          <a:xfrm>
            <a:off x="2452748" y="2600842"/>
            <a:ext cx="7290457" cy="79274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latin typeface="Verdana Pro"/>
                <a:cs typeface="Calibri"/>
              </a:rPr>
              <a:t>Acoustic Neutrino Detection – 27/01/2025</a:t>
            </a:r>
            <a:endParaRPr lang="en-US" dirty="0">
              <a:latin typeface="Calibri" panose="020F0502020204030204"/>
              <a:cs typeface="Calibri"/>
            </a:endParaRPr>
          </a:p>
          <a:p>
            <a:pPr algn="ctr"/>
            <a:endParaRPr lang="en-US" sz="2000" dirty="0">
              <a:latin typeface="Verdana Pro"/>
              <a:cs typeface="Calibri"/>
            </a:endParaRPr>
          </a:p>
          <a:p>
            <a:pPr algn="ctr"/>
            <a:r>
              <a:rPr lang="en-US" sz="2000" dirty="0">
                <a:latin typeface="Verdana Pro"/>
                <a:cs typeface="Calibri"/>
              </a:rPr>
              <a:t>Louvain CM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ED19EAE8-398B-6BA8-9CFE-5D09836A0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0532" y="6494895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2" name="Θέση περιεχομένου 2">
            <a:extLst>
              <a:ext uri="{FF2B5EF4-FFF2-40B4-BE49-F238E27FC236}">
                <a16:creationId xmlns="" xmlns:a16="http://schemas.microsoft.com/office/drawing/2014/main" id="{E1360DE2-8C7F-DC36-6485-2122F2224230}"/>
              </a:ext>
            </a:extLst>
          </p:cNvPr>
          <p:cNvSpPr>
            <a:spLocks noGrp="1"/>
          </p:cNvSpPr>
          <p:nvPr/>
        </p:nvSpPr>
        <p:spPr>
          <a:xfrm>
            <a:off x="1951971" y="3723352"/>
            <a:ext cx="8283481" cy="14520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u="sng" dirty="0" smtClean="0">
                <a:latin typeface="Verdana Pro"/>
                <a:ea typeface="+mn-lt"/>
                <a:cs typeface="+mn-lt"/>
              </a:rPr>
              <a:t>D</a:t>
            </a:r>
            <a:r>
              <a:rPr lang="en-US" u="sng" dirty="0">
                <a:latin typeface="Verdana Pro"/>
                <a:ea typeface="+mn-lt"/>
                <a:cs typeface="+mn-lt"/>
              </a:rPr>
              <a:t>. Stavropoulos</a:t>
            </a:r>
            <a:r>
              <a:rPr lang="en-US" dirty="0">
                <a:latin typeface="Verdana Pro"/>
                <a:ea typeface="+mn-lt"/>
                <a:cs typeface="+mn-lt"/>
              </a:rPr>
              <a:t>,</a:t>
            </a:r>
            <a:r>
              <a:rPr lang="en-US" dirty="0">
                <a:latin typeface="Aptos"/>
                <a:ea typeface="+mn-lt"/>
                <a:cs typeface="+mn-lt"/>
              </a:rPr>
              <a:t> </a:t>
            </a:r>
            <a:r>
              <a:rPr lang="en-US" dirty="0">
                <a:latin typeface="Verdana Pro"/>
                <a:ea typeface="+mn-lt"/>
                <a:cs typeface="+mn-lt"/>
              </a:rPr>
              <a:t>V. </a:t>
            </a:r>
            <a:r>
              <a:rPr lang="en-US" dirty="0" err="1">
                <a:latin typeface="Verdana Pro"/>
                <a:ea typeface="+mn-lt"/>
                <a:cs typeface="+mn-lt"/>
              </a:rPr>
              <a:t>Tsourapis</a:t>
            </a:r>
            <a:r>
              <a:rPr lang="en-US" dirty="0" smtClean="0">
                <a:latin typeface="Verdana Pro"/>
                <a:ea typeface="+mn-lt"/>
                <a:cs typeface="+mn-lt"/>
              </a:rPr>
              <a:t>,</a:t>
            </a:r>
            <a:r>
              <a:rPr lang="el-GR" dirty="0" smtClean="0">
                <a:latin typeface="Verdana Pro"/>
                <a:ea typeface="+mn-lt"/>
                <a:cs typeface="+mn-lt"/>
              </a:rPr>
              <a:t> </a:t>
            </a:r>
            <a:r>
              <a:rPr lang="en-US" dirty="0" smtClean="0">
                <a:latin typeface="Verdana Pro"/>
                <a:ea typeface="+mn-lt"/>
                <a:cs typeface="+mn-lt"/>
              </a:rPr>
              <a:t>CM</a:t>
            </a:r>
            <a:endParaRPr lang="en-US" dirty="0">
              <a:latin typeface="Verdana Pro"/>
              <a:ea typeface="+mn-lt"/>
              <a:cs typeface="+mn-lt"/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endParaRPr lang="en-US" dirty="0">
              <a:latin typeface="Verdana Pro"/>
              <a:cs typeface="Calibri"/>
            </a:endParaRP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dirty="0">
                <a:latin typeface="Verdana Pro"/>
                <a:cs typeface="Calibri"/>
              </a:rPr>
              <a:t>NCSR Demokritos</a:t>
            </a:r>
          </a:p>
          <a:p>
            <a:pPr algn="ctr"/>
            <a:endParaRPr lang="en-US" sz="2000" dirty="0">
              <a:latin typeface="Verdana Pro"/>
              <a:cs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7806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="" xmlns:a16="http://schemas.microsoft.com/office/drawing/2014/main" id="{C7E4A2A2-038E-16D4-E6F4-501D5AB476AA}"/>
              </a:ext>
            </a:extLst>
          </p:cNvPr>
          <p:cNvSpPr txBox="1"/>
          <p:nvPr/>
        </p:nvSpPr>
        <p:spPr>
          <a:xfrm rot="10800000" flipV="1">
            <a:off x="208485" y="116563"/>
            <a:ext cx="12173814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latin typeface="Verdana Pro"/>
                <a:cs typeface="Calibri"/>
              </a:rPr>
              <a:t>Outlook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32A67664-D44B-4A11-9E02-B5D8CD5FE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0532" y="6494895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D210D6EE-E56D-A9E8-2D4F-7C6D026D99F6}"/>
              </a:ext>
            </a:extLst>
          </p:cNvPr>
          <p:cNvSpPr txBox="1"/>
          <p:nvPr/>
        </p:nvSpPr>
        <p:spPr>
          <a:xfrm>
            <a:off x="1029885" y="1086239"/>
            <a:ext cx="8947013" cy="6155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Verdana Pro"/>
                <a:ea typeface="Calibri" panose="020F0502020204030204"/>
                <a:cs typeface="Calibri"/>
              </a:rPr>
              <a:t>Development of an analysis scheme to identify neutrino induced acoustic pulses:</a:t>
            </a:r>
            <a:endParaRPr lang="en-US"/>
          </a:p>
          <a:p>
            <a:endParaRPr lang="en-US" dirty="0">
              <a:latin typeface="Verdana Pro"/>
              <a:ea typeface="Calibri" panose="020F0502020204030204"/>
              <a:cs typeface="Calibri"/>
            </a:endParaRPr>
          </a:p>
        </p:txBody>
      </p:sp>
      <p:sp>
        <p:nvSpPr>
          <p:cNvPr id="5" name="TextBox 59">
            <a:extLst>
              <a:ext uri="{FF2B5EF4-FFF2-40B4-BE49-F238E27FC236}">
                <a16:creationId xmlns="" xmlns:a16="http://schemas.microsoft.com/office/drawing/2014/main" id="{0F7EDC72-20A7-D861-19ED-C7FC71405847}"/>
              </a:ext>
            </a:extLst>
          </p:cNvPr>
          <p:cNvSpPr txBox="1"/>
          <p:nvPr/>
        </p:nvSpPr>
        <p:spPr>
          <a:xfrm>
            <a:off x="1133671" y="4876912"/>
            <a:ext cx="7144464" cy="58477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Verdana Pro"/>
                <a:cs typeface="Calibri"/>
              </a:rPr>
              <a:t>Data</a:t>
            </a:r>
            <a:r>
              <a:rPr lang="en-US" sz="1600" dirty="0">
                <a:latin typeface="Verdana Pro"/>
                <a:ea typeface="+mn-lt"/>
                <a:cs typeface="Calibri"/>
              </a:rPr>
              <a:t> have been collected with a much higher resolution (200 kHz), expected to improve these results...</a:t>
            </a:r>
            <a:endParaRPr lang="en-US" sz="1600" dirty="0">
              <a:latin typeface="Verdana Pro"/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1467D07-A72D-A219-9C8F-C5E04B0C4B6C}"/>
              </a:ext>
            </a:extLst>
          </p:cNvPr>
          <p:cNvSpPr txBox="1"/>
          <p:nvPr/>
        </p:nvSpPr>
        <p:spPr>
          <a:xfrm>
            <a:off x="5061733" y="1693910"/>
            <a:ext cx="5831495" cy="151990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600" dirty="0">
                <a:latin typeface="Verdana Pro"/>
                <a:ea typeface="Calibri" panose="020F0502020204030204"/>
                <a:cs typeface="Calibri"/>
              </a:rPr>
              <a:t>Dolphin click identification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600" dirty="0">
                <a:latin typeface="Verdana Pro"/>
                <a:ea typeface="Calibri" panose="020F0502020204030204"/>
                <a:cs typeface="Calibri"/>
              </a:rPr>
              <a:t>Removing lower frequencies – spectrum flattening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600" dirty="0">
                <a:latin typeface="Verdana Pro"/>
                <a:ea typeface="Calibri" panose="020F0502020204030204"/>
                <a:cs typeface="Calibri"/>
              </a:rPr>
              <a:t>Employing the wavelet transform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600" dirty="0">
                <a:latin typeface="Verdana Pro"/>
                <a:ea typeface="Calibri" panose="020F0502020204030204"/>
                <a:cs typeface="Calibri"/>
              </a:rPr>
              <a:t>ML classification</a:t>
            </a:r>
          </a:p>
        </p:txBody>
      </p:sp>
      <p:sp>
        <p:nvSpPr>
          <p:cNvPr id="7" name="TextBox 59">
            <a:extLst>
              <a:ext uri="{FF2B5EF4-FFF2-40B4-BE49-F238E27FC236}">
                <a16:creationId xmlns="" xmlns:a16="http://schemas.microsoft.com/office/drawing/2014/main" id="{D283158E-8DB1-A150-B838-D76972DB0085}"/>
              </a:ext>
            </a:extLst>
          </p:cNvPr>
          <p:cNvSpPr txBox="1"/>
          <p:nvPr/>
        </p:nvSpPr>
        <p:spPr>
          <a:xfrm>
            <a:off x="1027571" y="3835190"/>
            <a:ext cx="7250565" cy="58477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Verdana Pro"/>
                <a:cs typeface="Calibri"/>
              </a:rPr>
              <a:t>This analysis can be used as an L1 trigger at a hydrophone </a:t>
            </a:r>
            <a:r>
              <a:rPr lang="en-US" sz="1600">
                <a:latin typeface="Verdana Pro"/>
                <a:cs typeface="Calibri"/>
              </a:rPr>
              <a:t>array </a:t>
            </a:r>
            <a:r>
              <a:rPr lang="en-US" sz="1600" smtClean="0">
                <a:latin typeface="Verdana Pro"/>
                <a:cs typeface="Calibri"/>
              </a:rPr>
              <a:t>operating </a:t>
            </a:r>
            <a:r>
              <a:rPr lang="en-US" sz="1600" dirty="0">
                <a:latin typeface="Verdana Pro"/>
                <a:cs typeface="Calibri"/>
              </a:rPr>
              <a:t>as an acoustic neutrino detector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98850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="" xmlns:a16="http://schemas.microsoft.com/office/drawing/2014/main" id="{C7E4A2A2-038E-16D4-E6F4-501D5AB476AA}"/>
              </a:ext>
            </a:extLst>
          </p:cNvPr>
          <p:cNvSpPr txBox="1"/>
          <p:nvPr/>
        </p:nvSpPr>
        <p:spPr>
          <a:xfrm rot="10800000" flipV="1">
            <a:off x="3160029" y="3198322"/>
            <a:ext cx="5875258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i="1" dirty="0">
                <a:latin typeface="Verdana Pro"/>
                <a:cs typeface="Calibri"/>
              </a:rPr>
              <a:t>Thank you!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32A67664-D44B-4A11-9E02-B5D8CD5FE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0532" y="6494895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09637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="" xmlns:a16="http://schemas.microsoft.com/office/drawing/2014/main" id="{C7E4A2A2-038E-16D4-E6F4-501D5AB476AA}"/>
              </a:ext>
            </a:extLst>
          </p:cNvPr>
          <p:cNvSpPr txBox="1"/>
          <p:nvPr/>
        </p:nvSpPr>
        <p:spPr>
          <a:xfrm rot="10800000" flipV="1">
            <a:off x="208485" y="116563"/>
            <a:ext cx="12173814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latin typeface="Verdana Pro"/>
                <a:cs typeface="Calibri"/>
              </a:rPr>
              <a:t>Introduction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32A67664-D44B-4A11-9E02-B5D8CD5FE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0532" y="6494895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D210D6EE-E56D-A9E8-2D4F-7C6D026D99F6}"/>
              </a:ext>
            </a:extLst>
          </p:cNvPr>
          <p:cNvSpPr txBox="1"/>
          <p:nvPr/>
        </p:nvSpPr>
        <p:spPr>
          <a:xfrm>
            <a:off x="952720" y="1385252"/>
            <a:ext cx="10114127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dirty="0">
              <a:latin typeface="Verdana Pro"/>
              <a:ea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Verdana Pro"/>
                <a:cs typeface="Calibri"/>
              </a:rPr>
              <a:t>Motivation, information on data and simulation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Verdana Pro"/>
              <a:ea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Verdana Pro"/>
                <a:ea typeface="Calibri" panose="020F0502020204030204"/>
                <a:cs typeface="Calibri"/>
              </a:rPr>
              <a:t>Applying filters and the wavelet transform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Verdana Pro"/>
              <a:ea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Verdana Pro"/>
                <a:ea typeface="Calibri" panose="020F0502020204030204"/>
                <a:cs typeface="Calibri"/>
              </a:rPr>
              <a:t>ML classification for identifying neutrino induced acoustic pulses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Verdana Pro"/>
              <a:ea typeface="Calibri" panose="020F0502020204030204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Verdana Pro"/>
                <a:ea typeface="Calibri" panose="020F0502020204030204"/>
                <a:cs typeface="Calibri"/>
              </a:rPr>
              <a:t>Outlook</a:t>
            </a:r>
          </a:p>
        </p:txBody>
      </p:sp>
    </p:spTree>
    <p:extLst>
      <p:ext uri="{BB962C8B-B14F-4D97-AF65-F5344CB8AC3E}">
        <p14:creationId xmlns="" xmlns:p14="http://schemas.microsoft.com/office/powerpoint/2010/main" val="3985346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D3587359-40BF-EE82-380A-8F47FC132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0532" y="6494895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2FF6DB81-708F-B583-DF01-220530853B58}"/>
              </a:ext>
            </a:extLst>
          </p:cNvPr>
          <p:cNvSpPr txBox="1"/>
          <p:nvPr/>
        </p:nvSpPr>
        <p:spPr>
          <a:xfrm rot="10800000" flipV="1">
            <a:off x="208486" y="116563"/>
            <a:ext cx="11940019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latin typeface="Verdana Pro"/>
                <a:cs typeface="Calibri"/>
              </a:rPr>
              <a:t>Motivation – Data &amp; MC used in the analysis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7F687F86-1E32-17A3-EA7D-BD899F65BCBC}"/>
              </a:ext>
            </a:extLst>
          </p:cNvPr>
          <p:cNvSpPr txBox="1"/>
          <p:nvPr/>
        </p:nvSpPr>
        <p:spPr>
          <a:xfrm>
            <a:off x="313920" y="995454"/>
            <a:ext cx="11680573" cy="338554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Verdana Pro"/>
                <a:cs typeface="Calibri"/>
              </a:rPr>
              <a:t>Motivation</a:t>
            </a:r>
            <a:r>
              <a:rPr lang="en-US" sz="1600" dirty="0">
                <a:latin typeface="Verdana Pro"/>
                <a:cs typeface="Calibri"/>
              </a:rPr>
              <a:t>: </a:t>
            </a:r>
            <a:r>
              <a:rPr lang="en-US" sz="1600" i="1" dirty="0">
                <a:latin typeface="Verdana Pro"/>
                <a:cs typeface="Calibri"/>
              </a:rPr>
              <a:t>Investigate the ability to identify UHE</a:t>
            </a:r>
            <a:r>
              <a:rPr lang="en-US" sz="1600" i="1" dirty="0">
                <a:latin typeface="Verdana Pro"/>
                <a:ea typeface="+mn-lt"/>
                <a:cs typeface="+mn-lt"/>
              </a:rPr>
              <a:t> neutrino </a:t>
            </a:r>
            <a:r>
              <a:rPr lang="en-US" sz="1600" i="1" dirty="0">
                <a:latin typeface="Verdana Pro"/>
                <a:cs typeface="Calibri"/>
              </a:rPr>
              <a:t>acoustic pulses in underwater recorded data</a:t>
            </a:r>
          </a:p>
        </p:txBody>
      </p:sp>
      <p:sp>
        <p:nvSpPr>
          <p:cNvPr id="11" name="Θέση περιεχομένου 2">
            <a:extLst>
              <a:ext uri="{FF2B5EF4-FFF2-40B4-BE49-F238E27FC236}">
                <a16:creationId xmlns="" xmlns:a16="http://schemas.microsoft.com/office/drawing/2014/main" id="{FF95E8AD-9CFE-CF4B-9F46-72341B92BE49}"/>
              </a:ext>
            </a:extLst>
          </p:cNvPr>
          <p:cNvSpPr>
            <a:spLocks noGrp="1"/>
          </p:cNvSpPr>
          <p:nvPr/>
        </p:nvSpPr>
        <p:spPr>
          <a:xfrm>
            <a:off x="1976100" y="3179290"/>
            <a:ext cx="8008145" cy="82877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Verdana Pro"/>
                <a:cs typeface="Calibri"/>
              </a:rPr>
              <a:t>02/2018: To evaluate acoustic background, 2 hydrophones deployed at 1600 m depth continuously recorded the ambient sea noise for 1 month</a:t>
            </a:r>
            <a:endParaRPr lang="en-US" sz="1600" dirty="0">
              <a:latin typeface="Aptos" panose="020B0004020202020204"/>
              <a:cs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2B026819-6E8C-1B42-D785-E28145FC8711}"/>
              </a:ext>
            </a:extLst>
          </p:cNvPr>
          <p:cNvSpPr txBox="1"/>
          <p:nvPr/>
        </p:nvSpPr>
        <p:spPr>
          <a:xfrm>
            <a:off x="986808" y="1911785"/>
            <a:ext cx="189317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latin typeface="Verdana Pro"/>
                <a:cs typeface="Calibri"/>
              </a:rPr>
              <a:t>Methodology</a:t>
            </a:r>
            <a:r>
              <a:rPr lang="en-US" sz="1600" dirty="0">
                <a:latin typeface="Verdana Pro"/>
                <a:cs typeface="Calibri"/>
              </a:rPr>
              <a:t>:</a:t>
            </a:r>
            <a:endParaRPr lang="en-US" sz="1600" i="1" dirty="0">
              <a:latin typeface="Verdana Pro"/>
              <a:cs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56E50F07-7D1A-B5CE-28DB-DC9D3AF9DF2A}"/>
              </a:ext>
            </a:extLst>
          </p:cNvPr>
          <p:cNvSpPr txBox="1"/>
          <p:nvPr/>
        </p:nvSpPr>
        <p:spPr>
          <a:xfrm>
            <a:off x="3069005" y="1911783"/>
            <a:ext cx="8615366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600" i="1" dirty="0">
                <a:latin typeface="Verdana Pro"/>
                <a:cs typeface="Calibri"/>
              </a:rPr>
              <a:t>Simulate </a:t>
            </a:r>
            <a:r>
              <a:rPr lang="en-US" sz="1600" i="1" dirty="0">
                <a:latin typeface="Verdana Pro"/>
                <a:ea typeface="+mn-lt"/>
                <a:cs typeface="+mn-lt"/>
              </a:rPr>
              <a:t>UHE neutrino acoustic pulses (see Vasilis' presentation)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sz="1600" i="1" dirty="0">
                <a:latin typeface="Verdana Pro"/>
                <a:cs typeface="Calibri"/>
              </a:rPr>
              <a:t>Add pulses to underwater recorded data</a:t>
            </a:r>
          </a:p>
          <a:p>
            <a:pPr marL="342900" indent="-342900">
              <a:buFont typeface="Arial"/>
              <a:buChar char="•"/>
            </a:pPr>
            <a:r>
              <a:rPr lang="en-US" sz="1600" i="1" dirty="0">
                <a:latin typeface="Verdana Pro"/>
                <a:cs typeface="Calibri"/>
              </a:rPr>
              <a:t>Identification using frequency domain analysis and Machine Learning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2FC1D430-4145-EEF8-8C8E-EA04597C8504}"/>
              </a:ext>
            </a:extLst>
          </p:cNvPr>
          <p:cNvSpPr txBox="1"/>
          <p:nvPr/>
        </p:nvSpPr>
        <p:spPr>
          <a:xfrm>
            <a:off x="582811" y="3176004"/>
            <a:ext cx="16616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i="1" dirty="0">
                <a:latin typeface="Verdana Pro"/>
                <a:cs typeface="Calibri"/>
              </a:rPr>
              <a:t>Data:</a:t>
            </a:r>
            <a:endParaRPr lang="en-US" sz="1400" dirty="0">
              <a:latin typeface="Verdana Pro"/>
              <a:cs typeface="Calibri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6F5DB445-125B-CA86-165C-3A4D46E7FC07}"/>
              </a:ext>
            </a:extLst>
          </p:cNvPr>
          <p:cNvSpPr txBox="1"/>
          <p:nvPr/>
        </p:nvSpPr>
        <p:spPr>
          <a:xfrm>
            <a:off x="852887" y="4237017"/>
            <a:ext cx="166167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i="1" dirty="0">
                <a:latin typeface="Verdana Pro"/>
                <a:cs typeface="Calibri"/>
              </a:rPr>
              <a:t>Simulation:</a:t>
            </a:r>
            <a:endParaRPr lang="en-US" sz="1400" dirty="0">
              <a:latin typeface="Verdana Pro"/>
              <a:cs typeface="Calibri"/>
            </a:endParaRPr>
          </a:p>
        </p:txBody>
      </p:sp>
      <p:sp>
        <p:nvSpPr>
          <p:cNvPr id="29" name="Θέση περιεχομένου 2">
            <a:extLst>
              <a:ext uri="{FF2B5EF4-FFF2-40B4-BE49-F238E27FC236}">
                <a16:creationId xmlns="" xmlns:a16="http://schemas.microsoft.com/office/drawing/2014/main" id="{AFABB299-3CCD-CADA-5D9F-234996733DB0}"/>
              </a:ext>
            </a:extLst>
          </p:cNvPr>
          <p:cNvSpPr>
            <a:spLocks noGrp="1"/>
          </p:cNvSpPr>
          <p:nvPr/>
        </p:nvSpPr>
        <p:spPr>
          <a:xfrm>
            <a:off x="2284759" y="4240301"/>
            <a:ext cx="6079031" cy="15039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ctr">
              <a:buFont typeface="Arial"/>
              <a:buChar char="•"/>
            </a:pPr>
            <a:r>
              <a:rPr lang="en-US" sz="1600" dirty="0">
                <a:latin typeface="Verdana Pro"/>
                <a:cs typeface="Calibri"/>
              </a:rPr>
              <a:t>10k hadronic showers were generated between 10 and 100 </a:t>
            </a:r>
            <a:r>
              <a:rPr lang="en-US" sz="1600" dirty="0" err="1">
                <a:latin typeface="Verdana Pro"/>
                <a:cs typeface="Calibri"/>
              </a:rPr>
              <a:t>EeV</a:t>
            </a:r>
            <a:r>
              <a:rPr lang="en-US" sz="1600" dirty="0">
                <a:latin typeface="Verdana Pro"/>
                <a:cs typeface="Calibri"/>
              </a:rPr>
              <a:t> according to an E</a:t>
            </a:r>
            <a:r>
              <a:rPr lang="en-US" sz="1600" baseline="30000" dirty="0">
                <a:latin typeface="Verdana Pro"/>
                <a:cs typeface="Calibri"/>
              </a:rPr>
              <a:t>-2</a:t>
            </a:r>
            <a:r>
              <a:rPr lang="en-US" sz="1600" dirty="0">
                <a:latin typeface="Verdana Pro"/>
                <a:cs typeface="Calibri"/>
              </a:rPr>
              <a:t> energy spectrum</a:t>
            </a:r>
          </a:p>
          <a:p>
            <a:pPr marL="285750" indent="-285750" algn="ctr">
              <a:buFont typeface="Arial"/>
              <a:buChar char="•"/>
            </a:pPr>
            <a:endParaRPr lang="en-US" sz="1100" dirty="0">
              <a:latin typeface="Verdana Pro"/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r>
              <a:rPr lang="en-US" sz="1600" dirty="0">
                <a:latin typeface="Verdana Pro"/>
                <a:cs typeface="Calibri"/>
              </a:rPr>
              <a:t>15 pulses were simulated for each shower at a range between 50 m and 250 m from the shower</a:t>
            </a:r>
          </a:p>
        </p:txBody>
      </p:sp>
      <p:sp>
        <p:nvSpPr>
          <p:cNvPr id="31" name="Θέση περιεχομένου 2">
            <a:extLst>
              <a:ext uri="{FF2B5EF4-FFF2-40B4-BE49-F238E27FC236}">
                <a16:creationId xmlns="" xmlns:a16="http://schemas.microsoft.com/office/drawing/2014/main" id="{E81CBB22-36B6-1D14-E2C7-274259BA9058}"/>
              </a:ext>
            </a:extLst>
          </p:cNvPr>
          <p:cNvSpPr>
            <a:spLocks noGrp="1"/>
          </p:cNvSpPr>
          <p:nvPr/>
        </p:nvSpPr>
        <p:spPr>
          <a:xfrm>
            <a:off x="8660479" y="4683999"/>
            <a:ext cx="3339690" cy="3079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i="1" dirty="0">
                <a:latin typeface="Verdana Pro"/>
                <a:cs typeface="Calibri"/>
              </a:rPr>
              <a:t>See Vasilis' presentation </a:t>
            </a:r>
          </a:p>
        </p:txBody>
      </p:sp>
    </p:spTree>
    <p:extLst>
      <p:ext uri="{BB962C8B-B14F-4D97-AF65-F5344CB8AC3E}">
        <p14:creationId xmlns="" xmlns:p14="http://schemas.microsoft.com/office/powerpoint/2010/main" val="3901389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D3587359-40BF-EE82-380A-8F47FC132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0532" y="6494895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2FF6DB81-708F-B583-DF01-220530853B58}"/>
              </a:ext>
            </a:extLst>
          </p:cNvPr>
          <p:cNvSpPr txBox="1"/>
          <p:nvPr/>
        </p:nvSpPr>
        <p:spPr>
          <a:xfrm rot="10800000" flipV="1">
            <a:off x="208486" y="116563"/>
            <a:ext cx="11940019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latin typeface="Verdana Pro"/>
                <a:cs typeface="Calibri"/>
              </a:rPr>
              <a:t>Dolphin click filtering</a:t>
            </a:r>
          </a:p>
        </p:txBody>
      </p:sp>
      <p:sp>
        <p:nvSpPr>
          <p:cNvPr id="17" name="TextBox 35">
            <a:extLst>
              <a:ext uri="{FF2B5EF4-FFF2-40B4-BE49-F238E27FC236}">
                <a16:creationId xmlns="" xmlns:a16="http://schemas.microsoft.com/office/drawing/2014/main" id="{A4F2733A-13BE-580E-F7BF-8885BC3D39AC}"/>
              </a:ext>
            </a:extLst>
          </p:cNvPr>
          <p:cNvSpPr txBox="1"/>
          <p:nvPr/>
        </p:nvSpPr>
        <p:spPr>
          <a:xfrm>
            <a:off x="1587731" y="4968305"/>
            <a:ext cx="4048895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i="1" dirty="0">
                <a:latin typeface="16"/>
                <a:cs typeface="Calibri" panose="020F0502020204030204"/>
              </a:rPr>
              <a:t>Pressure time-series for a chunk with a dolphin click before (blue) and after (orange) the filtering</a:t>
            </a:r>
            <a:endParaRPr lang="en-US" sz="1400">
              <a:latin typeface="16"/>
              <a:cs typeface="Calibri" panose="020F0502020204030204"/>
            </a:endParaRPr>
          </a:p>
        </p:txBody>
      </p:sp>
      <p:pic>
        <p:nvPicPr>
          <p:cNvPr id="19" name="Picture 18" descr="A graph with blue and orange lines&#10;&#10;Description automatically generated">
            <a:extLst>
              <a:ext uri="{FF2B5EF4-FFF2-40B4-BE49-F238E27FC236}">
                <a16:creationId xmlns="" xmlns:a16="http://schemas.microsoft.com/office/drawing/2014/main" id="{58A25F97-CC12-99FC-4E1A-1910A286F8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9203" y="2094206"/>
            <a:ext cx="3763610" cy="2778078"/>
          </a:xfrm>
          <a:prstGeom prst="rect">
            <a:avLst/>
          </a:prstGeom>
        </p:spPr>
      </p:pic>
      <p:pic>
        <p:nvPicPr>
          <p:cNvPr id="25" name="Picture 24" descr="A graph with blue and orange lines&#10;&#10;Description automatically generated">
            <a:extLst>
              <a:ext uri="{FF2B5EF4-FFF2-40B4-BE49-F238E27FC236}">
                <a16:creationId xmlns="" xmlns:a16="http://schemas.microsoft.com/office/drawing/2014/main" id="{8B1E11A7-5E6A-FCC7-DF59-58FF8CF3FC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0826" y="2096890"/>
            <a:ext cx="3761368" cy="2775464"/>
          </a:xfrm>
          <a:prstGeom prst="rect">
            <a:avLst/>
          </a:prstGeom>
        </p:spPr>
      </p:pic>
      <p:sp>
        <p:nvSpPr>
          <p:cNvPr id="27" name="TextBox 35">
            <a:extLst>
              <a:ext uri="{FF2B5EF4-FFF2-40B4-BE49-F238E27FC236}">
                <a16:creationId xmlns="" xmlns:a16="http://schemas.microsoft.com/office/drawing/2014/main" id="{D6EBC78F-DE8F-D004-942E-CC923F937287}"/>
              </a:ext>
            </a:extLst>
          </p:cNvPr>
          <p:cNvSpPr txBox="1"/>
          <p:nvPr/>
        </p:nvSpPr>
        <p:spPr>
          <a:xfrm>
            <a:off x="7519095" y="4971476"/>
            <a:ext cx="2093222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i="1" dirty="0">
                <a:latin typeface="16"/>
                <a:cs typeface="Calibri"/>
              </a:rPr>
              <a:t>Sound pressure level for the same recording</a:t>
            </a:r>
            <a:endParaRPr lang="en-US" sz="1400">
              <a:latin typeface="16"/>
              <a:cs typeface="Calibri"/>
            </a:endParaRPr>
          </a:p>
        </p:txBody>
      </p:sp>
      <p:sp>
        <p:nvSpPr>
          <p:cNvPr id="13" name="TextBox 37">
            <a:extLst>
              <a:ext uri="{FF2B5EF4-FFF2-40B4-BE49-F238E27FC236}">
                <a16:creationId xmlns="" xmlns:a16="http://schemas.microsoft.com/office/drawing/2014/main" id="{1294969B-15CA-DA8E-F17B-C554F44442E6}"/>
              </a:ext>
            </a:extLst>
          </p:cNvPr>
          <p:cNvSpPr txBox="1"/>
          <p:nvPr/>
        </p:nvSpPr>
        <p:spPr>
          <a:xfrm>
            <a:off x="289601" y="1387306"/>
            <a:ext cx="11600553" cy="58477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Verdana Pro"/>
                <a:cs typeface="Calibri"/>
              </a:rPr>
              <a:t>Strong presence of cetacean-related sounds in the Mediterranean, efficiently identified by filtering the frequencies 22-45 kHz and comparing the waveforms in time domain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="" xmlns:a16="http://schemas.microsoft.com/office/drawing/2014/main" id="{AE9BDCD0-BBD8-78DE-E43B-CE0CEADC1A18}"/>
              </a:ext>
            </a:extLst>
          </p:cNvPr>
          <p:cNvSpPr>
            <a:spLocks noGrp="1"/>
          </p:cNvSpPr>
          <p:nvPr/>
        </p:nvSpPr>
        <p:spPr>
          <a:xfrm>
            <a:off x="919598" y="866263"/>
            <a:ext cx="10498988" cy="26402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Verdana Pro"/>
                <a:ea typeface="+mn-lt"/>
                <a:cs typeface="+mn-lt"/>
              </a:rPr>
              <a:t>Recordings have been divided into </a:t>
            </a:r>
            <a:r>
              <a:rPr lang="en-US" sz="1600" i="1" dirty="0">
                <a:latin typeface="Verdana Pro"/>
                <a:ea typeface="+mn-lt"/>
                <a:cs typeface="+mn-lt"/>
              </a:rPr>
              <a:t>chunks</a:t>
            </a:r>
            <a:r>
              <a:rPr lang="en-US" sz="1600" dirty="0">
                <a:latin typeface="Verdana Pro"/>
                <a:ea typeface="+mn-lt"/>
                <a:cs typeface="+mn-lt"/>
              </a:rPr>
              <a:t> of 5 </a:t>
            </a:r>
            <a:r>
              <a:rPr lang="en-US" sz="1600" dirty="0" err="1">
                <a:latin typeface="Verdana Pro"/>
                <a:ea typeface="+mn-lt"/>
                <a:cs typeface="+mn-lt"/>
              </a:rPr>
              <a:t>ms</a:t>
            </a:r>
            <a:r>
              <a:rPr lang="en-US" sz="1600" dirty="0">
                <a:latin typeface="Verdana Pro"/>
                <a:ea typeface="+mn-lt"/>
                <a:cs typeface="+mn-lt"/>
              </a:rPr>
              <a:t> duration to achieve a convenient data handling</a:t>
            </a:r>
          </a:p>
        </p:txBody>
      </p:sp>
      <p:sp>
        <p:nvSpPr>
          <p:cNvPr id="4" name="TextBox 37">
            <a:extLst>
              <a:ext uri="{FF2B5EF4-FFF2-40B4-BE49-F238E27FC236}">
                <a16:creationId xmlns="" xmlns:a16="http://schemas.microsoft.com/office/drawing/2014/main" id="{6304F041-9F05-D64C-C8B4-8C531128DDC7}"/>
              </a:ext>
            </a:extLst>
          </p:cNvPr>
          <p:cNvSpPr txBox="1"/>
          <p:nvPr/>
        </p:nvSpPr>
        <p:spPr>
          <a:xfrm>
            <a:off x="887626" y="5824266"/>
            <a:ext cx="10529895" cy="58477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Verdana Pro"/>
              </a:rPr>
              <a:t>This was developed to reject this background contribution in a single-hydrophone analysis; </a:t>
            </a:r>
            <a:r>
              <a:rPr lang="en-US" sz="1600" dirty="0" smtClean="0">
                <a:latin typeface="Verdana Pro"/>
              </a:rPr>
              <a:t>Cetacean </a:t>
            </a:r>
            <a:r>
              <a:rPr lang="en-US" sz="1600" dirty="0">
                <a:latin typeface="Verdana Pro"/>
              </a:rPr>
              <a:t>related sounds will be easily suppressed by a higher level trigger of an acoustic neutrino detector</a:t>
            </a:r>
          </a:p>
        </p:txBody>
      </p:sp>
    </p:spTree>
    <p:extLst>
      <p:ext uri="{BB962C8B-B14F-4D97-AF65-F5344CB8AC3E}">
        <p14:creationId xmlns="" xmlns:p14="http://schemas.microsoft.com/office/powerpoint/2010/main" val="1356221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D3587359-40BF-EE82-380A-8F47FC132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0532" y="6494895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2FF6DB81-708F-B583-DF01-220530853B58}"/>
              </a:ext>
            </a:extLst>
          </p:cNvPr>
          <p:cNvSpPr txBox="1"/>
          <p:nvPr/>
        </p:nvSpPr>
        <p:spPr>
          <a:xfrm rot="10800000" flipV="1">
            <a:off x="208486" y="116563"/>
            <a:ext cx="11940019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latin typeface="Verdana Pro"/>
                <a:cs typeface="Calibri"/>
              </a:rPr>
              <a:t>Adding simulated pulses to recorded data – spectrum flattening</a:t>
            </a:r>
            <a:endParaRPr lang="en-US" sz="2400" dirty="0"/>
          </a:p>
        </p:txBody>
      </p:sp>
      <p:pic>
        <p:nvPicPr>
          <p:cNvPr id="10" name="Picture 11" descr="Chart, line chart&#10;&#10;Description automatically generated">
            <a:extLst>
              <a:ext uri="{FF2B5EF4-FFF2-40B4-BE49-F238E27FC236}">
                <a16:creationId xmlns="" xmlns:a16="http://schemas.microsoft.com/office/drawing/2014/main" id="{9BE3FFDF-CF3A-F41A-1C1C-C18F85B578F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411" y="732792"/>
            <a:ext cx="4162304" cy="3064652"/>
          </a:xfrm>
          <a:prstGeom prst="rect">
            <a:avLst/>
          </a:prstGeom>
        </p:spPr>
      </p:pic>
      <p:sp>
        <p:nvSpPr>
          <p:cNvPr id="11" name="Θέση περιεχομένου 2">
            <a:extLst>
              <a:ext uri="{FF2B5EF4-FFF2-40B4-BE49-F238E27FC236}">
                <a16:creationId xmlns="" xmlns:a16="http://schemas.microsoft.com/office/drawing/2014/main" id="{DD35E97C-5A86-6C97-1FBE-0F7ADA29329E}"/>
              </a:ext>
            </a:extLst>
          </p:cNvPr>
          <p:cNvSpPr>
            <a:spLocks noGrp="1"/>
          </p:cNvSpPr>
          <p:nvPr/>
        </p:nvSpPr>
        <p:spPr>
          <a:xfrm>
            <a:off x="5119980" y="1344087"/>
            <a:ext cx="5300755" cy="52122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Verdana Pro"/>
                <a:ea typeface="+mn-lt"/>
                <a:cs typeface="+mn-lt"/>
              </a:rPr>
              <a:t>Deployed hydrophones have a 144 kHz sampling rate (~7μs resolution). That means:</a:t>
            </a:r>
            <a:endParaRPr lang="en-US" dirty="0">
              <a:cs typeface="Calibri" panose="020F0502020204030204"/>
            </a:endParaRPr>
          </a:p>
          <a:p>
            <a:endParaRPr lang="en-US" dirty="0">
              <a:cs typeface="Calibri" panose="020F0502020204030204"/>
            </a:endParaRPr>
          </a:p>
        </p:txBody>
      </p:sp>
      <p:sp>
        <p:nvSpPr>
          <p:cNvPr id="19" name="Θέση περιεχομένου 2">
            <a:extLst>
              <a:ext uri="{FF2B5EF4-FFF2-40B4-BE49-F238E27FC236}">
                <a16:creationId xmlns="" xmlns:a16="http://schemas.microsoft.com/office/drawing/2014/main" id="{A768EB23-6B0A-9124-8A84-372BBB75AF3E}"/>
              </a:ext>
            </a:extLst>
          </p:cNvPr>
          <p:cNvSpPr>
            <a:spLocks noGrp="1"/>
          </p:cNvSpPr>
          <p:nvPr/>
        </p:nvSpPr>
        <p:spPr>
          <a:xfrm>
            <a:off x="5419103" y="2182475"/>
            <a:ext cx="5712411" cy="67887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/>
              <a:buChar char="•"/>
            </a:pPr>
            <a:r>
              <a:rPr lang="en-US" sz="1600" dirty="0">
                <a:latin typeface="Verdana Pro"/>
                <a:ea typeface="+mn-lt"/>
                <a:cs typeface="+mn-lt"/>
              </a:rPr>
              <a:t>Simulated neutrino pulses should be resampled to match the data resolution</a:t>
            </a: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Verdana Pro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Verdana Pro"/>
                <a:cs typeface="Calibri" panose="020F0502020204030204"/>
              </a:rPr>
              <a:t>Each data chunk (5 </a:t>
            </a:r>
            <a:r>
              <a:rPr lang="en-US" sz="1600" dirty="0" err="1">
                <a:latin typeface="Verdana Pro"/>
                <a:cs typeface="Calibri" panose="020F0502020204030204"/>
              </a:rPr>
              <a:t>ms</a:t>
            </a:r>
            <a:r>
              <a:rPr lang="en-US" sz="1600" dirty="0">
                <a:latin typeface="Verdana Pro"/>
                <a:cs typeface="Calibri" panose="020F0502020204030204"/>
              </a:rPr>
              <a:t>) consists of 720 samples</a:t>
            </a:r>
          </a:p>
        </p:txBody>
      </p:sp>
      <p:sp>
        <p:nvSpPr>
          <p:cNvPr id="17" name="Θέση περιεχομένου 2">
            <a:extLst>
              <a:ext uri="{FF2B5EF4-FFF2-40B4-BE49-F238E27FC236}">
                <a16:creationId xmlns="" xmlns:a16="http://schemas.microsoft.com/office/drawing/2014/main" id="{A7E54B4F-05CE-5A96-EF49-7BBA9ACC5085}"/>
              </a:ext>
            </a:extLst>
          </p:cNvPr>
          <p:cNvSpPr>
            <a:spLocks noGrp="1"/>
          </p:cNvSpPr>
          <p:nvPr/>
        </p:nvSpPr>
        <p:spPr>
          <a:xfrm>
            <a:off x="46705" y="4506392"/>
            <a:ext cx="6300494" cy="6959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Verdana Pro"/>
                <a:cs typeface="Calibri"/>
              </a:rPr>
              <a:t>Large pressure variations in the chunk due to the contribution of low frequency underwater sounds</a:t>
            </a:r>
          </a:p>
          <a:p>
            <a:pPr algn="ctr"/>
            <a:endParaRPr lang="en-US" sz="1600" dirty="0">
              <a:latin typeface="Verdana Pro"/>
              <a:cs typeface="Calibri"/>
            </a:endParaRPr>
          </a:p>
          <a:p>
            <a:pPr algn="ctr"/>
            <a:endParaRPr lang="en-US" sz="1600" dirty="0">
              <a:latin typeface="Verdana Pro"/>
              <a:cs typeface="Calibri"/>
            </a:endParaRPr>
          </a:p>
        </p:txBody>
      </p:sp>
      <p:sp>
        <p:nvSpPr>
          <p:cNvPr id="21" name="Θέση περιεχομένου 2">
            <a:extLst>
              <a:ext uri="{FF2B5EF4-FFF2-40B4-BE49-F238E27FC236}">
                <a16:creationId xmlns="" xmlns:a16="http://schemas.microsoft.com/office/drawing/2014/main" id="{715E288B-2E40-2196-88DA-BB5EBEC94B11}"/>
              </a:ext>
            </a:extLst>
          </p:cNvPr>
          <p:cNvSpPr>
            <a:spLocks noGrp="1"/>
          </p:cNvSpPr>
          <p:nvPr/>
        </p:nvSpPr>
        <p:spPr>
          <a:xfrm>
            <a:off x="1023649" y="5329774"/>
            <a:ext cx="4419607" cy="5107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Verdana Pro"/>
                <a:cs typeface="Calibri"/>
              </a:rPr>
              <a:t>Can be discarded easily with a high-pass filter without affecting the neutrino pulse</a:t>
            </a:r>
            <a:endParaRPr lang="en-US" dirty="0"/>
          </a:p>
          <a:p>
            <a:pPr algn="ctr"/>
            <a:endParaRPr lang="en-US" sz="1600" dirty="0">
              <a:latin typeface="Verdana Pro"/>
              <a:cs typeface="Calibri"/>
            </a:endParaRPr>
          </a:p>
        </p:txBody>
      </p:sp>
      <p:pic>
        <p:nvPicPr>
          <p:cNvPr id="23" name="Picture 22" descr="A graph with blue and green lines&#10;&#10;AI-generated content may be incorrect.">
            <a:extLst>
              <a:ext uri="{FF2B5EF4-FFF2-40B4-BE49-F238E27FC236}">
                <a16:creationId xmlns="" xmlns:a16="http://schemas.microsoft.com/office/drawing/2014/main" id="{2D86E28E-8E13-B27D-9AB7-2FC99F892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4425" y="3880051"/>
            <a:ext cx="5104798" cy="2637823"/>
          </a:xfrm>
          <a:prstGeom prst="rect">
            <a:avLst/>
          </a:prstGeom>
        </p:spPr>
      </p:pic>
      <p:pic>
        <p:nvPicPr>
          <p:cNvPr id="24" name="Picture 23" descr="A blue and orange lines&#10;&#10;AI-generated content may be incorrect.">
            <a:extLst>
              <a:ext uri="{FF2B5EF4-FFF2-40B4-BE49-F238E27FC236}">
                <a16:creationId xmlns="" xmlns:a16="http://schemas.microsoft.com/office/drawing/2014/main" id="{F1B8EDD5-BE19-39AA-CDC6-8576F98C39D1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15246" y="1381003"/>
            <a:ext cx="275381" cy="26669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612EE9B6-4193-AD3F-7A44-52B33082422C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19767" y="1236379"/>
            <a:ext cx="275985" cy="8331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11957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 descr="Chart, line chart&#10;&#10;Description automatically generated">
            <a:extLst>
              <a:ext uri="{FF2B5EF4-FFF2-40B4-BE49-F238E27FC236}">
                <a16:creationId xmlns="" xmlns:a16="http://schemas.microsoft.com/office/drawing/2014/main" id="{CF50047A-6CC4-9734-F526-F6ED4E612E2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98400" y="3788142"/>
            <a:ext cx="3597064" cy="2704443"/>
          </a:xfrm>
          <a:prstGeom prst="rect">
            <a:avLst/>
          </a:prstGeom>
        </p:spPr>
      </p:pic>
      <p:pic>
        <p:nvPicPr>
          <p:cNvPr id="10" name="Picture 10" descr="Chart, line chart&#10;&#10;Description automatically generated">
            <a:extLst>
              <a:ext uri="{FF2B5EF4-FFF2-40B4-BE49-F238E27FC236}">
                <a16:creationId xmlns="" xmlns:a16="http://schemas.microsoft.com/office/drawing/2014/main" id="{E313D7D8-333D-FDFC-A995-AA46B19BC52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8854" y="596072"/>
            <a:ext cx="3548495" cy="2557239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D3587359-40BF-EE82-380A-8F47FC132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50532" y="6494895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1" name="Θέση περιεχομένου 2">
            <a:extLst>
              <a:ext uri="{FF2B5EF4-FFF2-40B4-BE49-F238E27FC236}">
                <a16:creationId xmlns="" xmlns:a16="http://schemas.microsoft.com/office/drawing/2014/main" id="{161CB7EC-3A34-18C6-3D5D-0ED5F4F00193}"/>
              </a:ext>
            </a:extLst>
          </p:cNvPr>
          <p:cNvSpPr>
            <a:spLocks noGrp="1"/>
          </p:cNvSpPr>
          <p:nvPr/>
        </p:nvSpPr>
        <p:spPr>
          <a:xfrm>
            <a:off x="3609108" y="4070085"/>
            <a:ext cx="5036320" cy="9238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i="1" dirty="0">
                <a:latin typeface="Verdana Pro"/>
                <a:cs typeface="Calibri"/>
              </a:rPr>
              <a:t>Wavelet transform:</a:t>
            </a:r>
            <a:r>
              <a:rPr lang="en-US" sz="1400" i="1" dirty="0">
                <a:latin typeface="Verdana Pro"/>
                <a:ea typeface="+mn-lt"/>
                <a:cs typeface="+mn-lt"/>
              </a:rPr>
              <a:t> </a:t>
            </a:r>
            <a:r>
              <a:rPr lang="en" sz="1400" dirty="0" smtClean="0">
                <a:latin typeface="Verdana Pro"/>
                <a:ea typeface="+mn-lt"/>
                <a:cs typeface="+mn-lt"/>
              </a:rPr>
              <a:t>decompose </a:t>
            </a:r>
            <a:r>
              <a:rPr lang="en" sz="1400" dirty="0">
                <a:latin typeface="Verdana Pro"/>
                <a:ea typeface="+mn-lt"/>
                <a:cs typeface="+mn-lt"/>
              </a:rPr>
              <a:t>a signal into multiple lower resolution levels by controlling the scaling factors of a single wavelet function (mother wavelet)</a:t>
            </a:r>
            <a:endParaRPr lang="en-US" dirty="0"/>
          </a:p>
        </p:txBody>
      </p:sp>
      <p:sp>
        <p:nvSpPr>
          <p:cNvPr id="25" name="Θέση περιεχομένου 2">
            <a:extLst>
              <a:ext uri="{FF2B5EF4-FFF2-40B4-BE49-F238E27FC236}">
                <a16:creationId xmlns="" xmlns:a16="http://schemas.microsoft.com/office/drawing/2014/main" id="{37EC36E9-AC12-A5C2-0BE9-DA259B3A5D9E}"/>
              </a:ext>
            </a:extLst>
          </p:cNvPr>
          <p:cNvSpPr>
            <a:spLocks noGrp="1"/>
          </p:cNvSpPr>
          <p:nvPr/>
        </p:nvSpPr>
        <p:spPr>
          <a:xfrm>
            <a:off x="8933093" y="1541567"/>
            <a:ext cx="3200597" cy="161653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latin typeface="Verdana Pro"/>
                <a:ea typeface="+mn-lt"/>
                <a:cs typeface="+mn-lt"/>
              </a:rPr>
              <a:t>Signal pulse is not a superimpose of few characteristic frequencies</a:t>
            </a:r>
          </a:p>
          <a:p>
            <a:pPr algn="ctr"/>
            <a:endParaRPr lang="en-US" sz="1400" i="1" dirty="0">
              <a:latin typeface="Verdana Pro"/>
              <a:ea typeface="+mn-lt"/>
              <a:cs typeface="+mn-lt"/>
            </a:endParaRPr>
          </a:p>
          <a:p>
            <a:pPr algn="ctr"/>
            <a:r>
              <a:rPr lang="en-US" sz="1400" i="1" dirty="0">
                <a:latin typeface="Verdana Pro"/>
                <a:ea typeface="+mn-lt"/>
                <a:cs typeface="+mn-lt"/>
              </a:rPr>
              <a:t>Is there an alternative for the traditional </a:t>
            </a:r>
            <a:r>
              <a:rPr lang="en-US" sz="1400" i="1" dirty="0" smtClean="0">
                <a:latin typeface="Verdana Pro"/>
                <a:ea typeface="+mn-lt"/>
                <a:cs typeface="+mn-lt"/>
              </a:rPr>
              <a:t>Fourier </a:t>
            </a:r>
            <a:r>
              <a:rPr lang="en-US" sz="1400" i="1" dirty="0">
                <a:latin typeface="Verdana Pro"/>
                <a:ea typeface="+mn-lt"/>
                <a:cs typeface="+mn-lt"/>
              </a:rPr>
              <a:t>spectrum analysis?</a:t>
            </a:r>
            <a:endParaRPr lang="en-US" sz="1400" dirty="0">
              <a:cs typeface="Calibri"/>
            </a:endParaRPr>
          </a:p>
        </p:txBody>
      </p:sp>
      <p:pic>
        <p:nvPicPr>
          <p:cNvPr id="2" name="Picture 2" descr="Chart, histogram&#10;&#10;Description automatically generated">
            <a:extLst>
              <a:ext uri="{FF2B5EF4-FFF2-40B4-BE49-F238E27FC236}">
                <a16:creationId xmlns="" xmlns:a16="http://schemas.microsoft.com/office/drawing/2014/main" id="{65B3EB64-2646-58BC-75F0-3B8CCC5B7E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40" y="4034559"/>
            <a:ext cx="3464990" cy="2219477"/>
          </a:xfrm>
          <a:prstGeom prst="rect">
            <a:avLst/>
          </a:prstGeom>
        </p:spPr>
      </p:pic>
      <p:sp>
        <p:nvSpPr>
          <p:cNvPr id="3" name="Θέση περιεχομένου 2">
            <a:extLst>
              <a:ext uri="{FF2B5EF4-FFF2-40B4-BE49-F238E27FC236}">
                <a16:creationId xmlns="" xmlns:a16="http://schemas.microsoft.com/office/drawing/2014/main" id="{AE74A2E0-9999-ACFB-6CE2-893C9C465B68}"/>
              </a:ext>
            </a:extLst>
          </p:cNvPr>
          <p:cNvSpPr>
            <a:spLocks noGrp="1"/>
          </p:cNvSpPr>
          <p:nvPr/>
        </p:nvSpPr>
        <p:spPr>
          <a:xfrm>
            <a:off x="173639" y="3688286"/>
            <a:ext cx="2888867" cy="34364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i="1" dirty="0">
                <a:latin typeface="Verdana Pro"/>
                <a:cs typeface="Calibri"/>
              </a:rPr>
              <a:t>Common mother wavelets:</a:t>
            </a:r>
            <a:endParaRPr lang="en-US" dirty="0"/>
          </a:p>
        </p:txBody>
      </p:sp>
      <p:sp>
        <p:nvSpPr>
          <p:cNvPr id="4" name="Θέση περιεχομένου 2">
            <a:extLst>
              <a:ext uri="{FF2B5EF4-FFF2-40B4-BE49-F238E27FC236}">
                <a16:creationId xmlns="" xmlns:a16="http://schemas.microsoft.com/office/drawing/2014/main" id="{47F9EB27-07F5-8F54-7898-35ADD8C9AFE7}"/>
              </a:ext>
            </a:extLst>
          </p:cNvPr>
          <p:cNvSpPr>
            <a:spLocks noGrp="1"/>
          </p:cNvSpPr>
          <p:nvPr/>
        </p:nvSpPr>
        <p:spPr>
          <a:xfrm>
            <a:off x="8771819" y="3733870"/>
            <a:ext cx="3243889" cy="34364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i="1" dirty="0">
                <a:latin typeface="Verdana Pro"/>
                <a:cs typeface="Calibri"/>
              </a:rPr>
              <a:t>Chosen mother wavelet: Ramp</a:t>
            </a:r>
            <a:endParaRPr lang="en-US" dirty="0">
              <a:cs typeface="Calibri"/>
            </a:endParaRPr>
          </a:p>
        </p:txBody>
      </p:sp>
      <p:pic>
        <p:nvPicPr>
          <p:cNvPr id="11" name="Picture 11" descr="Chart, line chart&#10;&#10;Description automatically generated">
            <a:extLst>
              <a:ext uri="{FF2B5EF4-FFF2-40B4-BE49-F238E27FC236}">
                <a16:creationId xmlns="" xmlns:a16="http://schemas.microsoft.com/office/drawing/2014/main" id="{0A74DB20-54E6-ED92-7D79-19C303E5AFC1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128" y="662984"/>
            <a:ext cx="3366654" cy="2492691"/>
          </a:xfrm>
          <a:prstGeom prst="rect">
            <a:avLst/>
          </a:prstGeom>
        </p:spPr>
      </p:pic>
      <p:sp>
        <p:nvSpPr>
          <p:cNvPr id="19" name="Θέση περιεχομένου 2">
            <a:extLst>
              <a:ext uri="{FF2B5EF4-FFF2-40B4-BE49-F238E27FC236}">
                <a16:creationId xmlns="" xmlns:a16="http://schemas.microsoft.com/office/drawing/2014/main" id="{94F20D89-E4B7-E031-E7B8-3E836C7573BF}"/>
              </a:ext>
            </a:extLst>
          </p:cNvPr>
          <p:cNvSpPr>
            <a:spLocks noGrp="1"/>
          </p:cNvSpPr>
          <p:nvPr/>
        </p:nvSpPr>
        <p:spPr>
          <a:xfrm>
            <a:off x="3157623" y="1475379"/>
            <a:ext cx="2577142" cy="124419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latin typeface="Verdana Pro"/>
                <a:cs typeface="Calibri"/>
              </a:rPr>
              <a:t>Pulse shape very narrow (short in time), leads to a broad frequency spectrum</a:t>
            </a:r>
          </a:p>
        </p:txBody>
      </p:sp>
      <p:sp>
        <p:nvSpPr>
          <p:cNvPr id="9" name="Θέση περιεχομένου 2">
            <a:extLst>
              <a:ext uri="{FF2B5EF4-FFF2-40B4-BE49-F238E27FC236}">
                <a16:creationId xmlns="" xmlns:a16="http://schemas.microsoft.com/office/drawing/2014/main" id="{877CC697-7C7F-F037-515D-EC2E9803CE82}"/>
              </a:ext>
            </a:extLst>
          </p:cNvPr>
          <p:cNvSpPr>
            <a:spLocks noGrp="1"/>
          </p:cNvSpPr>
          <p:nvPr/>
        </p:nvSpPr>
        <p:spPr>
          <a:xfrm>
            <a:off x="3860222" y="5420902"/>
            <a:ext cx="4620685" cy="9238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i="1" dirty="0">
                <a:latin typeface="Verdana Pro"/>
                <a:cs typeface="Calibri"/>
              </a:rPr>
              <a:t>Strong shape sensitivity; Find an optimal mother wavelet for the neutrino acoustic pulse </a:t>
            </a:r>
            <a:endParaRPr lang="en-US" dirty="0"/>
          </a:p>
          <a:p>
            <a:pPr algn="ctr"/>
            <a:endParaRPr lang="en-US" sz="1400" i="1" dirty="0">
              <a:latin typeface="Verdana Pro"/>
              <a:cs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45172675-AAEF-9546-C040-6641C2099EB6}"/>
              </a:ext>
            </a:extLst>
          </p:cNvPr>
          <p:cNvSpPr txBox="1"/>
          <p:nvPr/>
        </p:nvSpPr>
        <p:spPr>
          <a:xfrm rot="10800000" flipV="1">
            <a:off x="208485" y="121153"/>
            <a:ext cx="11806586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latin typeface="Verdana Pro"/>
                <a:cs typeface="Calibri"/>
              </a:rPr>
              <a:t>Wavelet transform </a:t>
            </a:r>
          </a:p>
        </p:txBody>
      </p:sp>
    </p:spTree>
    <p:extLst>
      <p:ext uri="{BB962C8B-B14F-4D97-AF65-F5344CB8AC3E}">
        <p14:creationId xmlns="" xmlns:p14="http://schemas.microsoft.com/office/powerpoint/2010/main" val="1103113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9E6CD94-CA0F-5E44-74B9-CACD2F9A8ECD}"/>
              </a:ext>
            </a:extLst>
          </p:cNvPr>
          <p:cNvSpPr txBox="1"/>
          <p:nvPr/>
        </p:nvSpPr>
        <p:spPr>
          <a:xfrm rot="10800000" flipV="1">
            <a:off x="208485" y="121153"/>
            <a:ext cx="11806586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latin typeface="Verdana Pro"/>
                <a:cs typeface="Calibri"/>
              </a:rPr>
              <a:t>Applying the wavelet </a:t>
            </a:r>
            <a:r>
              <a:rPr lang="en-US" sz="2400" b="1" dirty="0" err="1">
                <a:latin typeface="Verdana Pro"/>
                <a:cs typeface="Calibri"/>
              </a:rPr>
              <a:t>tramsform</a:t>
            </a:r>
            <a:r>
              <a:rPr lang="en-US" sz="2400" b="1" dirty="0">
                <a:latin typeface="Verdana Pro"/>
                <a:cs typeface="Calibri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2BAA5038-CA12-4DB9-93A6-88EDE015DE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074" y="1833742"/>
            <a:ext cx="8391249" cy="3892267"/>
          </a:xfrm>
          <a:prstGeom prst="rect">
            <a:avLst/>
          </a:prstGeom>
        </p:spPr>
      </p:pic>
      <p:sp>
        <p:nvSpPr>
          <p:cNvPr id="12" name="TextBox 47">
            <a:extLst>
              <a:ext uri="{FF2B5EF4-FFF2-40B4-BE49-F238E27FC236}">
                <a16:creationId xmlns="" xmlns:a16="http://schemas.microsoft.com/office/drawing/2014/main" id="{B337EBF0-397F-598A-41E0-6725831A9550}"/>
              </a:ext>
            </a:extLst>
          </p:cNvPr>
          <p:cNvSpPr txBox="1"/>
          <p:nvPr/>
        </p:nvSpPr>
        <p:spPr>
          <a:xfrm>
            <a:off x="9234498" y="2846180"/>
            <a:ext cx="2615065" cy="116955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latin typeface="Verdana Pro"/>
                <a:cs typeface="Calibri" panose="020F0502020204030204"/>
              </a:rPr>
              <a:t>High-pass pre-filtering to remove low frequency variations enhancing the neutrino pulse width over the baseline </a:t>
            </a:r>
            <a:endParaRPr lang="en-US" sz="1400">
              <a:latin typeface="Calibri" panose="020F0502020204030204"/>
              <a:ea typeface="Calibri"/>
              <a:cs typeface="Calibri" panose="020F0502020204030204"/>
            </a:endParaRPr>
          </a:p>
        </p:txBody>
      </p:sp>
      <p:sp>
        <p:nvSpPr>
          <p:cNvPr id="13" name="TextBox 31">
            <a:extLst>
              <a:ext uri="{FF2B5EF4-FFF2-40B4-BE49-F238E27FC236}">
                <a16:creationId xmlns="" xmlns:a16="http://schemas.microsoft.com/office/drawing/2014/main" id="{CA8D845D-D0B3-ECC4-2C68-EC8A0A750170}"/>
              </a:ext>
            </a:extLst>
          </p:cNvPr>
          <p:cNvSpPr txBox="1"/>
          <p:nvPr/>
        </p:nvSpPr>
        <p:spPr>
          <a:xfrm>
            <a:off x="9267968" y="5352460"/>
            <a:ext cx="2747527" cy="73866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Verdana Pro"/>
                <a:cs typeface="Calibri" panose="020F0502020204030204"/>
              </a:rPr>
              <a:t>Strong correlation at the position of the neutrino acoustic pulse!</a:t>
            </a:r>
            <a:endParaRPr lang="en-US" sz="1400" b="1">
              <a:cs typeface="Calibri"/>
            </a:endParaRPr>
          </a:p>
        </p:txBody>
      </p:sp>
      <p:sp>
        <p:nvSpPr>
          <p:cNvPr id="14" name="Arrow: Bent 13">
            <a:extLst>
              <a:ext uri="{FF2B5EF4-FFF2-40B4-BE49-F238E27FC236}">
                <a16:creationId xmlns="" xmlns:a16="http://schemas.microsoft.com/office/drawing/2014/main" id="{62FF45E7-B304-AE73-A64A-1CFE96E1107F}"/>
              </a:ext>
            </a:extLst>
          </p:cNvPr>
          <p:cNvSpPr/>
          <p:nvPr/>
        </p:nvSpPr>
        <p:spPr>
          <a:xfrm rot="16200000">
            <a:off x="8429013" y="4955252"/>
            <a:ext cx="221540" cy="1313211"/>
          </a:xfrm>
          <a:prstGeom prst="bentArrow">
            <a:avLst/>
          </a:prstGeom>
          <a:solidFill>
            <a:srgbClr val="ED7D31"/>
          </a:solidFill>
          <a:ln>
            <a:solidFill>
              <a:srgbClr val="FF9D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60">
            <a:extLst>
              <a:ext uri="{FF2B5EF4-FFF2-40B4-BE49-F238E27FC236}">
                <a16:creationId xmlns="" xmlns:a16="http://schemas.microsoft.com/office/drawing/2014/main" id="{DD4A6516-BCB4-E9BD-DAEB-96DAD69A3906}"/>
              </a:ext>
            </a:extLst>
          </p:cNvPr>
          <p:cNvSpPr txBox="1"/>
          <p:nvPr/>
        </p:nvSpPr>
        <p:spPr>
          <a:xfrm>
            <a:off x="8752411" y="1834679"/>
            <a:ext cx="3061088" cy="73866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latin typeface="Verdana Pro"/>
                <a:cs typeface="Calibri" panose="020F0502020204030204"/>
              </a:rPr>
              <a:t>Acoustic neutrino pulse added on top of the recorded pressure-time series </a:t>
            </a:r>
            <a:endParaRPr lang="en-US" sz="1400">
              <a:latin typeface="Calibri" panose="020F0502020204030204"/>
              <a:ea typeface="Calibri"/>
              <a:cs typeface="Calibri" panose="020F0502020204030204"/>
            </a:endParaRPr>
          </a:p>
        </p:txBody>
      </p:sp>
      <p:sp>
        <p:nvSpPr>
          <p:cNvPr id="16" name="TextBox 62">
            <a:extLst>
              <a:ext uri="{FF2B5EF4-FFF2-40B4-BE49-F238E27FC236}">
                <a16:creationId xmlns="" xmlns:a16="http://schemas.microsoft.com/office/drawing/2014/main" id="{8CCF91B3-86CF-0A79-03B6-E3128BAB9709}"/>
              </a:ext>
            </a:extLst>
          </p:cNvPr>
          <p:cNvSpPr txBox="1"/>
          <p:nvPr/>
        </p:nvSpPr>
        <p:spPr>
          <a:xfrm>
            <a:off x="9368254" y="4294483"/>
            <a:ext cx="2859539" cy="73866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latin typeface="Verdana Pro"/>
                <a:cs typeface="Calibri" panose="020F0502020204030204"/>
              </a:rPr>
              <a:t>Matrix with the wavelet transform correlation coefficients </a:t>
            </a:r>
          </a:p>
        </p:txBody>
      </p:sp>
      <p:sp>
        <p:nvSpPr>
          <p:cNvPr id="17" name="Arrow: Left 16">
            <a:extLst>
              <a:ext uri="{FF2B5EF4-FFF2-40B4-BE49-F238E27FC236}">
                <a16:creationId xmlns="" xmlns:a16="http://schemas.microsoft.com/office/drawing/2014/main" id="{B76CB443-30D4-4B2A-F495-F8CF5FB5DA0F}"/>
              </a:ext>
            </a:extLst>
          </p:cNvPr>
          <p:cNvSpPr/>
          <p:nvPr/>
        </p:nvSpPr>
        <p:spPr>
          <a:xfrm rot="20940000" flipV="1">
            <a:off x="8577308" y="3155308"/>
            <a:ext cx="656233" cy="77764"/>
          </a:xfrm>
          <a:prstGeom prst="leftArrow">
            <a:avLst/>
          </a:prstGeom>
          <a:solidFill>
            <a:srgbClr val="FFA500"/>
          </a:solidFill>
          <a:ln w="28575">
            <a:solidFill>
              <a:srgbClr val="FF9D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" name="Arrow: Left 17">
            <a:extLst>
              <a:ext uri="{FF2B5EF4-FFF2-40B4-BE49-F238E27FC236}">
                <a16:creationId xmlns="" xmlns:a16="http://schemas.microsoft.com/office/drawing/2014/main" id="{5B19B0ED-7110-512B-3137-A44340210C0C}"/>
              </a:ext>
            </a:extLst>
          </p:cNvPr>
          <p:cNvSpPr/>
          <p:nvPr/>
        </p:nvSpPr>
        <p:spPr>
          <a:xfrm rot="20220000" flipV="1">
            <a:off x="7983774" y="2209349"/>
            <a:ext cx="814531" cy="92927"/>
          </a:xfrm>
          <a:prstGeom prst="leftArrow">
            <a:avLst/>
          </a:prstGeom>
          <a:solidFill>
            <a:srgbClr val="FFA500"/>
          </a:solidFill>
          <a:ln w="12700">
            <a:solidFill>
              <a:srgbClr val="FF9D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Arrow: Left 18">
            <a:extLst>
              <a:ext uri="{FF2B5EF4-FFF2-40B4-BE49-F238E27FC236}">
                <a16:creationId xmlns="" xmlns:a16="http://schemas.microsoft.com/office/drawing/2014/main" id="{D92C6427-5982-9C6E-D23C-23ECFAE5E6E8}"/>
              </a:ext>
            </a:extLst>
          </p:cNvPr>
          <p:cNvSpPr/>
          <p:nvPr/>
        </p:nvSpPr>
        <p:spPr>
          <a:xfrm flipV="1">
            <a:off x="8751315" y="4459740"/>
            <a:ext cx="640384" cy="107070"/>
          </a:xfrm>
          <a:prstGeom prst="leftArrow">
            <a:avLst/>
          </a:prstGeom>
          <a:solidFill>
            <a:srgbClr val="FFA500"/>
          </a:solidFill>
          <a:ln>
            <a:solidFill>
              <a:srgbClr val="FF9D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50A1BB-09D4-7F00-8D11-46030F53C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9765" y="6491388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Θέση περιεχομένου 2">
            <a:extLst>
              <a:ext uri="{FF2B5EF4-FFF2-40B4-BE49-F238E27FC236}">
                <a16:creationId xmlns="" xmlns:a16="http://schemas.microsoft.com/office/drawing/2014/main" id="{06486B32-E774-1793-5F68-98AE34CA0E30}"/>
              </a:ext>
            </a:extLst>
          </p:cNvPr>
          <p:cNvSpPr>
            <a:spLocks noGrp="1"/>
          </p:cNvSpPr>
          <p:nvPr/>
        </p:nvSpPr>
        <p:spPr>
          <a:xfrm>
            <a:off x="1262923" y="1151047"/>
            <a:ext cx="6018417" cy="3609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Verdana Pro"/>
                <a:cs typeface="Calibri"/>
              </a:rPr>
              <a:t>Same chunk (5ms) with/without signal pulse added:</a:t>
            </a:r>
          </a:p>
        </p:txBody>
      </p:sp>
    </p:spTree>
    <p:extLst>
      <p:ext uri="{BB962C8B-B14F-4D97-AF65-F5344CB8AC3E}">
        <p14:creationId xmlns="" xmlns:p14="http://schemas.microsoft.com/office/powerpoint/2010/main" val="492495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9E6CD94-CA0F-5E44-74B9-CACD2F9A8ECD}"/>
              </a:ext>
            </a:extLst>
          </p:cNvPr>
          <p:cNvSpPr txBox="1"/>
          <p:nvPr/>
        </p:nvSpPr>
        <p:spPr>
          <a:xfrm rot="10800000" flipV="1">
            <a:off x="208485" y="121153"/>
            <a:ext cx="11806586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latin typeface="Verdana Pro"/>
                <a:cs typeface="Calibri"/>
              </a:rPr>
              <a:t>Pulse identification – ML classification</a:t>
            </a:r>
          </a:p>
        </p:txBody>
      </p:sp>
      <p:sp>
        <p:nvSpPr>
          <p:cNvPr id="6" name="TextBox 54">
            <a:extLst>
              <a:ext uri="{FF2B5EF4-FFF2-40B4-BE49-F238E27FC236}">
                <a16:creationId xmlns="" xmlns:a16="http://schemas.microsoft.com/office/drawing/2014/main" id="{F057D467-76BE-C559-F53A-1B55126F9B1D}"/>
              </a:ext>
            </a:extLst>
          </p:cNvPr>
          <p:cNvSpPr txBox="1"/>
          <p:nvPr/>
        </p:nvSpPr>
        <p:spPr>
          <a:xfrm>
            <a:off x="6790760" y="2263981"/>
            <a:ext cx="4209329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latin typeface="Verdana Pro"/>
                <a:cs typeface="Calibri"/>
              </a:rPr>
              <a:t>Cut @ 0.47: Signal efficiency of ~74% achieved with a ~93% selection purity!</a:t>
            </a:r>
          </a:p>
        </p:txBody>
      </p:sp>
      <p:sp>
        <p:nvSpPr>
          <p:cNvPr id="20" name="TextBox 34">
            <a:extLst>
              <a:ext uri="{FF2B5EF4-FFF2-40B4-BE49-F238E27FC236}">
                <a16:creationId xmlns="" xmlns:a16="http://schemas.microsoft.com/office/drawing/2014/main" id="{D2305728-2574-51AF-4AF4-3D480B301D53}"/>
              </a:ext>
            </a:extLst>
          </p:cNvPr>
          <p:cNvSpPr txBox="1"/>
          <p:nvPr/>
        </p:nvSpPr>
        <p:spPr>
          <a:xfrm>
            <a:off x="343260" y="963977"/>
            <a:ext cx="5933408" cy="73866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latin typeface="Verdana Pro"/>
                <a:cs typeface="Calibri"/>
              </a:rPr>
              <a:t>A Boosted Decision Tree algorithm used for classifying </a:t>
            </a:r>
            <a:r>
              <a:rPr lang="en-US" sz="1400" i="1" dirty="0">
                <a:latin typeface="Verdana Pro"/>
                <a:cs typeface="Calibri"/>
              </a:rPr>
              <a:t>chunks</a:t>
            </a:r>
            <a:r>
              <a:rPr lang="en-US" sz="1400" dirty="0">
                <a:latin typeface="Verdana Pro"/>
                <a:cs typeface="Calibri"/>
              </a:rPr>
              <a:t> containing acoustic neutrino pulses over background, with features extracted from the wavelet correlation matrix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50A1BB-09D4-7F00-8D11-46030F53C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9765" y="6491388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 descr="A graph of a signal and noise&#10;&#10;Description automatically generated">
            <a:extLst>
              <a:ext uri="{FF2B5EF4-FFF2-40B4-BE49-F238E27FC236}">
                <a16:creationId xmlns="" xmlns:a16="http://schemas.microsoft.com/office/drawing/2014/main" id="{97E2B86F-D17F-EA76-BDB7-9A541EA5A6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104" y="2779854"/>
            <a:ext cx="5061993" cy="3796495"/>
          </a:xfrm>
          <a:prstGeom prst="rect">
            <a:avLst/>
          </a:prstGeom>
        </p:spPr>
      </p:pic>
      <p:sp>
        <p:nvSpPr>
          <p:cNvPr id="10" name="TextBox 31">
            <a:extLst>
              <a:ext uri="{FF2B5EF4-FFF2-40B4-BE49-F238E27FC236}">
                <a16:creationId xmlns="" xmlns:a16="http://schemas.microsoft.com/office/drawing/2014/main" id="{5598938F-C755-C562-EB2F-44E128B833F5}"/>
              </a:ext>
            </a:extLst>
          </p:cNvPr>
          <p:cNvSpPr txBox="1"/>
          <p:nvPr/>
        </p:nvSpPr>
        <p:spPr>
          <a:xfrm>
            <a:off x="3905031" y="6307370"/>
            <a:ext cx="1406793" cy="27125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latin typeface="Verdana Pro"/>
                <a:cs typeface="Calibri" panose="020F0502020204030204"/>
              </a:rPr>
              <a:t>BDT score</a:t>
            </a:r>
          </a:p>
        </p:txBody>
      </p:sp>
      <p:sp>
        <p:nvSpPr>
          <p:cNvPr id="11" name="TextBox 31">
            <a:extLst>
              <a:ext uri="{FF2B5EF4-FFF2-40B4-BE49-F238E27FC236}">
                <a16:creationId xmlns="" xmlns:a16="http://schemas.microsoft.com/office/drawing/2014/main" id="{6FE19E79-9705-73FE-6678-72115DFBD443}"/>
              </a:ext>
            </a:extLst>
          </p:cNvPr>
          <p:cNvSpPr txBox="1"/>
          <p:nvPr/>
        </p:nvSpPr>
        <p:spPr>
          <a:xfrm rot="16200000">
            <a:off x="-358310" y="3249725"/>
            <a:ext cx="2226666" cy="26161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latin typeface="Verdana Pro"/>
                <a:cs typeface="Calibri" panose="020F0502020204030204"/>
              </a:rPr>
              <a:t>chunks/bin</a:t>
            </a:r>
          </a:p>
        </p:txBody>
      </p:sp>
      <p:pic>
        <p:nvPicPr>
          <p:cNvPr id="2" name="Picture 1" descr="A graph of different colored lines&#10;&#10;AI-generated content may be incorrect.">
            <a:extLst>
              <a:ext uri="{FF2B5EF4-FFF2-40B4-BE49-F238E27FC236}">
                <a16:creationId xmlns="" xmlns:a16="http://schemas.microsoft.com/office/drawing/2014/main" id="{4201E6C5-6E71-D7D8-A7D2-F2192CECF1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2218" y="2779854"/>
            <a:ext cx="5061995" cy="3796496"/>
          </a:xfrm>
          <a:prstGeom prst="rect">
            <a:avLst/>
          </a:prstGeom>
        </p:spPr>
      </p:pic>
      <p:sp>
        <p:nvSpPr>
          <p:cNvPr id="12" name="TextBox 31">
            <a:extLst>
              <a:ext uri="{FF2B5EF4-FFF2-40B4-BE49-F238E27FC236}">
                <a16:creationId xmlns="" xmlns:a16="http://schemas.microsoft.com/office/drawing/2014/main" id="{30A4E78D-FE10-3566-9478-454B93F65986}"/>
              </a:ext>
            </a:extLst>
          </p:cNvPr>
          <p:cNvSpPr txBox="1"/>
          <p:nvPr/>
        </p:nvSpPr>
        <p:spPr>
          <a:xfrm>
            <a:off x="8486676" y="6307368"/>
            <a:ext cx="3442008" cy="271255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latin typeface="Verdana Pro"/>
                <a:cs typeface="Calibri" panose="020F0502020204030204"/>
              </a:rPr>
              <a:t>BDT score cut</a:t>
            </a:r>
          </a:p>
        </p:txBody>
      </p:sp>
      <p:pic>
        <p:nvPicPr>
          <p:cNvPr id="14" name="Picture 13" descr="Black text on a white background&#10;&#10;AI-generated content may be incorrect.">
            <a:extLst>
              <a:ext uri="{FF2B5EF4-FFF2-40B4-BE49-F238E27FC236}">
                <a16:creationId xmlns="" xmlns:a16="http://schemas.microsoft.com/office/drawing/2014/main" id="{2A92CB9A-EA2A-051C-667F-9908DC1F41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5984" y="1508446"/>
            <a:ext cx="2644816" cy="619487"/>
          </a:xfrm>
          <a:prstGeom prst="rect">
            <a:avLst/>
          </a:prstGeom>
        </p:spPr>
      </p:pic>
      <p:sp>
        <p:nvSpPr>
          <p:cNvPr id="15" name="TextBox 54">
            <a:extLst>
              <a:ext uri="{FF2B5EF4-FFF2-40B4-BE49-F238E27FC236}">
                <a16:creationId xmlns="" xmlns:a16="http://schemas.microsoft.com/office/drawing/2014/main" id="{4BC83106-7D11-15D6-8ACB-33A403D389FB}"/>
              </a:ext>
            </a:extLst>
          </p:cNvPr>
          <p:cNvSpPr txBox="1"/>
          <p:nvPr/>
        </p:nvSpPr>
        <p:spPr>
          <a:xfrm>
            <a:off x="7446658" y="817145"/>
            <a:ext cx="3100089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latin typeface="Verdana Pro"/>
                <a:cs typeface="Calibri"/>
              </a:rPr>
              <a:t>Decide on the BDT score cut using the f1 score metric:</a:t>
            </a:r>
          </a:p>
        </p:txBody>
      </p:sp>
      <p:sp>
        <p:nvSpPr>
          <p:cNvPr id="16" name="TextBox 34">
            <a:extLst>
              <a:ext uri="{FF2B5EF4-FFF2-40B4-BE49-F238E27FC236}">
                <a16:creationId xmlns="" xmlns:a16="http://schemas.microsoft.com/office/drawing/2014/main" id="{E4C1B25F-4E5E-9C5E-0FEB-F0869470AC25}"/>
              </a:ext>
            </a:extLst>
          </p:cNvPr>
          <p:cNvSpPr txBox="1"/>
          <p:nvPr/>
        </p:nvSpPr>
        <p:spPr>
          <a:xfrm>
            <a:off x="208222" y="1889950"/>
            <a:ext cx="5933408" cy="73866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latin typeface="Verdana Pro"/>
                <a:cs typeface="Calibri"/>
              </a:rPr>
              <a:t>80% of chunks for training, 20% for testing</a:t>
            </a:r>
            <a:endParaRPr lang="en-US" dirty="0"/>
          </a:p>
          <a:p>
            <a:pPr algn="ctr"/>
            <a:endParaRPr lang="en-US" sz="1400" dirty="0">
              <a:latin typeface="Verdana Pro"/>
              <a:cs typeface="Calibri"/>
            </a:endParaRPr>
          </a:p>
          <a:p>
            <a:pPr algn="ctr"/>
            <a:r>
              <a:rPr lang="en-US" sz="1400" dirty="0">
                <a:latin typeface="Verdana Pro"/>
                <a:cs typeface="Calibri"/>
              </a:rPr>
              <a:t>Evaluation on the test sample:</a:t>
            </a:r>
          </a:p>
        </p:txBody>
      </p:sp>
    </p:spTree>
    <p:extLst>
      <p:ext uri="{BB962C8B-B14F-4D97-AF65-F5344CB8AC3E}">
        <p14:creationId xmlns="" xmlns:p14="http://schemas.microsoft.com/office/powerpoint/2010/main" val="3676882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9E6CD94-CA0F-5E44-74B9-CACD2F9A8ECD}"/>
              </a:ext>
            </a:extLst>
          </p:cNvPr>
          <p:cNvSpPr txBox="1"/>
          <p:nvPr/>
        </p:nvSpPr>
        <p:spPr>
          <a:xfrm rot="10800000" flipV="1">
            <a:off x="208485" y="121153"/>
            <a:ext cx="11806586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latin typeface="Verdana Pro"/>
                <a:cs typeface="Calibri"/>
              </a:rPr>
              <a:t>Pulse identification - Efficiency</a:t>
            </a:r>
          </a:p>
        </p:txBody>
      </p:sp>
      <p:sp>
        <p:nvSpPr>
          <p:cNvPr id="21" name="TextBox 59">
            <a:extLst>
              <a:ext uri="{FF2B5EF4-FFF2-40B4-BE49-F238E27FC236}">
                <a16:creationId xmlns="" xmlns:a16="http://schemas.microsoft.com/office/drawing/2014/main" id="{42152F58-D0A6-0A2E-798F-3C39CC901AFC}"/>
              </a:ext>
            </a:extLst>
          </p:cNvPr>
          <p:cNvSpPr txBox="1"/>
          <p:nvPr/>
        </p:nvSpPr>
        <p:spPr>
          <a:xfrm>
            <a:off x="6091494" y="4221016"/>
            <a:ext cx="5668692" cy="83099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Verdana Pro"/>
                <a:cs typeface="Calibri"/>
              </a:rPr>
              <a:t>Such a study can define the density of hydrophones at an acoustic neutrino detector, playing the role of an L1 trigger at a sensitivity study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B50A1BB-09D4-7F00-8D11-46030F53C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9765" y="6491388"/>
            <a:ext cx="2743200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9" name="Picture 8" descr="A graph with different colored lines&#10;&#10;Description automatically generated">
            <a:extLst>
              <a:ext uri="{FF2B5EF4-FFF2-40B4-BE49-F238E27FC236}">
                <a16:creationId xmlns="" xmlns:a16="http://schemas.microsoft.com/office/drawing/2014/main" id="{B0086555-65BE-16D0-C4CB-3971DC5430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295" y="1670612"/>
            <a:ext cx="5418879" cy="4027988"/>
          </a:xfrm>
          <a:prstGeom prst="rect">
            <a:avLst/>
          </a:prstGeom>
        </p:spPr>
      </p:pic>
      <p:sp>
        <p:nvSpPr>
          <p:cNvPr id="5" name="TextBox 31">
            <a:extLst>
              <a:ext uri="{FF2B5EF4-FFF2-40B4-BE49-F238E27FC236}">
                <a16:creationId xmlns="" xmlns:a16="http://schemas.microsoft.com/office/drawing/2014/main" id="{EAADDC43-0665-C08E-09CF-358DE0FEB87E}"/>
              </a:ext>
            </a:extLst>
          </p:cNvPr>
          <p:cNvSpPr txBox="1"/>
          <p:nvPr/>
        </p:nvSpPr>
        <p:spPr>
          <a:xfrm rot="16200000">
            <a:off x="-348665" y="2439497"/>
            <a:ext cx="2226666" cy="26161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latin typeface="Verdana Pro"/>
                <a:cs typeface="Calibri" panose="020F0502020204030204"/>
              </a:rPr>
              <a:t>Efficiency</a:t>
            </a:r>
          </a:p>
        </p:txBody>
      </p:sp>
      <p:sp>
        <p:nvSpPr>
          <p:cNvPr id="8" name="TextBox 31">
            <a:extLst>
              <a:ext uri="{FF2B5EF4-FFF2-40B4-BE49-F238E27FC236}">
                <a16:creationId xmlns="" xmlns:a16="http://schemas.microsoft.com/office/drawing/2014/main" id="{F688FE13-70FF-3251-6507-D4210F246E04}"/>
              </a:ext>
            </a:extLst>
          </p:cNvPr>
          <p:cNvSpPr txBox="1"/>
          <p:nvPr/>
        </p:nvSpPr>
        <p:spPr>
          <a:xfrm>
            <a:off x="4146169" y="5429623"/>
            <a:ext cx="1406793" cy="27125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1" dirty="0">
                <a:latin typeface="Verdana Pro"/>
                <a:cs typeface="Calibri" panose="020F0502020204030204"/>
              </a:rPr>
              <a:t>Log</a:t>
            </a:r>
            <a:r>
              <a:rPr lang="en-US" sz="1100" b="1" baseline="-25000" dirty="0">
                <a:latin typeface="Verdana Pro"/>
                <a:cs typeface="Calibri" panose="020F0502020204030204"/>
              </a:rPr>
              <a:t>10</a:t>
            </a:r>
            <a:r>
              <a:rPr lang="en-US" sz="1100" b="1" dirty="0">
                <a:latin typeface="Verdana Pro"/>
                <a:cs typeface="Calibri" panose="020F0502020204030204"/>
              </a:rPr>
              <a:t>(</a:t>
            </a:r>
            <a:r>
              <a:rPr lang="en-US" sz="1100" b="1" err="1">
                <a:latin typeface="Verdana Pro"/>
                <a:cs typeface="Calibri" panose="020F0502020204030204"/>
              </a:rPr>
              <a:t>E</a:t>
            </a:r>
            <a:r>
              <a:rPr lang="en-US" sz="1100" b="1" baseline="-25000" err="1">
                <a:latin typeface="Verdana Pro"/>
                <a:cs typeface="Calibri" panose="020F0502020204030204"/>
              </a:rPr>
              <a:t>ν</a:t>
            </a:r>
            <a:r>
              <a:rPr lang="en-US" sz="1100" b="1" dirty="0">
                <a:latin typeface="Verdana Pro"/>
                <a:cs typeface="Calibri" panose="020F0502020204030204"/>
              </a:rPr>
              <a:t>/GeV)</a:t>
            </a:r>
          </a:p>
        </p:txBody>
      </p:sp>
      <p:sp>
        <p:nvSpPr>
          <p:cNvPr id="12" name="TextBox 59">
            <a:extLst>
              <a:ext uri="{FF2B5EF4-FFF2-40B4-BE49-F238E27FC236}">
                <a16:creationId xmlns="" xmlns:a16="http://schemas.microsoft.com/office/drawing/2014/main" id="{8748531E-14AF-5231-45B8-0ADB00FF1F8B}"/>
              </a:ext>
            </a:extLst>
          </p:cNvPr>
          <p:cNvSpPr txBox="1"/>
          <p:nvPr/>
        </p:nvSpPr>
        <p:spPr>
          <a:xfrm>
            <a:off x="7142861" y="1587774"/>
            <a:ext cx="3681705" cy="33855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Verdana Pro"/>
                <a:cs typeface="Calibri"/>
              </a:rPr>
              <a:t>General remarks:</a:t>
            </a:r>
          </a:p>
        </p:txBody>
      </p:sp>
      <p:sp>
        <p:nvSpPr>
          <p:cNvPr id="14" name="TextBox 59">
            <a:extLst>
              <a:ext uri="{FF2B5EF4-FFF2-40B4-BE49-F238E27FC236}">
                <a16:creationId xmlns="" xmlns:a16="http://schemas.microsoft.com/office/drawing/2014/main" id="{24F3070B-6739-B983-5562-D1E9ABF5C77F}"/>
              </a:ext>
            </a:extLst>
          </p:cNvPr>
          <p:cNvSpPr txBox="1"/>
          <p:nvPr/>
        </p:nvSpPr>
        <p:spPr>
          <a:xfrm>
            <a:off x="5966102" y="2320839"/>
            <a:ext cx="5687983" cy="132343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ctr">
              <a:buFont typeface="Arial"/>
              <a:buChar char="•"/>
            </a:pPr>
            <a:r>
              <a:rPr lang="en-US" sz="1600" dirty="0">
                <a:latin typeface="Verdana Pro"/>
                <a:cs typeface="Calibri"/>
              </a:rPr>
              <a:t>More</a:t>
            </a:r>
            <a:r>
              <a:rPr lang="en-US" sz="1600" dirty="0">
                <a:latin typeface="Verdana Pro"/>
                <a:ea typeface="+mn-lt"/>
                <a:cs typeface="Calibri"/>
              </a:rPr>
              <a:t> than 85% of the signal chunks are identified for E&gt;25 </a:t>
            </a:r>
            <a:r>
              <a:rPr lang="en-US" sz="1600" dirty="0" err="1">
                <a:latin typeface="Verdana Pro"/>
                <a:ea typeface="+mn-lt"/>
                <a:cs typeface="Calibri"/>
              </a:rPr>
              <a:t>EeV</a:t>
            </a:r>
            <a:r>
              <a:rPr lang="en-US" sz="1600" dirty="0">
                <a:latin typeface="Verdana Pro"/>
                <a:ea typeface="+mn-lt"/>
                <a:cs typeface="Calibri"/>
              </a:rPr>
              <a:t>, even at a 250 m distance</a:t>
            </a:r>
          </a:p>
          <a:p>
            <a:pPr marL="285750" indent="-285750" algn="ctr">
              <a:buFont typeface="Arial"/>
              <a:buChar char="•"/>
            </a:pPr>
            <a:endParaRPr lang="en-US" sz="1600" dirty="0">
              <a:latin typeface="Verdana Pro"/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r>
              <a:rPr lang="en-US" sz="1600" dirty="0">
                <a:latin typeface="Verdana Pro"/>
                <a:cs typeface="Calibri"/>
              </a:rPr>
              <a:t>At 50 m, more than 80% of the pulses are identified even at the lower investigated energies </a:t>
            </a:r>
          </a:p>
        </p:txBody>
      </p:sp>
      <p:sp>
        <p:nvSpPr>
          <p:cNvPr id="15" name="TextBox 59">
            <a:extLst>
              <a:ext uri="{FF2B5EF4-FFF2-40B4-BE49-F238E27FC236}">
                <a16:creationId xmlns="" xmlns:a16="http://schemas.microsoft.com/office/drawing/2014/main" id="{0DEA34DD-27FA-89A3-DF12-40D5B88FA22E}"/>
              </a:ext>
            </a:extLst>
          </p:cNvPr>
          <p:cNvSpPr txBox="1"/>
          <p:nvPr/>
        </p:nvSpPr>
        <p:spPr>
          <a:xfrm>
            <a:off x="1104734" y="1163368"/>
            <a:ext cx="4569097" cy="58477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Verdana Pro"/>
                <a:cs typeface="Calibri"/>
              </a:rPr>
              <a:t>Efficiency as a function of energy for different distances; test samples:</a:t>
            </a:r>
          </a:p>
        </p:txBody>
      </p:sp>
    </p:spTree>
    <p:extLst>
      <p:ext uri="{BB962C8B-B14F-4D97-AF65-F5344CB8AC3E}">
        <p14:creationId xmlns="" xmlns:p14="http://schemas.microsoft.com/office/powerpoint/2010/main" val="3811467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649</Words>
  <Application>Microsoft Office PowerPoint</Application>
  <PresentationFormat>Προσαρμογή</PresentationFormat>
  <Paragraphs>96</Paragraphs>
  <Slides>11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2" baseType="lpstr">
      <vt:lpstr>office theme</vt:lpstr>
      <vt:lpstr>Διαφάνεια 1</vt:lpstr>
      <vt:lpstr>Διαφάνεια 2</vt:lpstr>
      <vt:lpstr>Διαφάνεια 3</vt:lpstr>
      <vt:lpstr>Διαφάνεια 4</vt:lpstr>
      <vt:lpstr>Διαφάνεια 5</vt:lpstr>
      <vt:lpstr>Διαφάνεια 6</vt:lpstr>
      <vt:lpstr>Διαφάνεια 7</vt:lpstr>
      <vt:lpstr>Διαφάνεια 8</vt:lpstr>
      <vt:lpstr>Διαφάνεια 9</vt:lpstr>
      <vt:lpstr>Διαφάνεια 10</vt:lpstr>
      <vt:lpstr>Διαφάνεια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/>
  <cp:lastModifiedBy>Christos Markou</cp:lastModifiedBy>
  <cp:revision>508</cp:revision>
  <dcterms:created xsi:type="dcterms:W3CDTF">2025-01-21T16:58:58Z</dcterms:created>
  <dcterms:modified xsi:type="dcterms:W3CDTF">2025-01-27T11:04:30Z</dcterms:modified>
</cp:coreProperties>
</file>