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1899" r:id="rId2"/>
    <p:sldId id="1495" r:id="rId3"/>
    <p:sldId id="1904" r:id="rId4"/>
    <p:sldId id="1900" r:id="rId5"/>
    <p:sldId id="1903" r:id="rId6"/>
    <p:sldId id="1901" r:id="rId7"/>
    <p:sldId id="1902"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232"/>
    <p:restoredTop sz="94670"/>
  </p:normalViewPr>
  <p:slideViewPr>
    <p:cSldViewPr snapToGrid="0" snapToObjects="1">
      <p:cViewPr varScale="1">
        <p:scale>
          <a:sx n="119" d="100"/>
          <a:sy n="119" d="100"/>
        </p:scale>
        <p:origin x="208" y="27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AD2068-16D1-E74E-8E39-C724EB55F0AE}" type="datetimeFigureOut">
              <a:rPr lang="it-IT" smtClean="0"/>
              <a:t>31/01/25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DAB936-C6E9-A644-B764-CF294F4B561E}" type="slidenum">
              <a:rPr lang="it-IT" smtClean="0"/>
              <a:t>‹#›</a:t>
            </a:fld>
            <a:endParaRPr lang="it-IT"/>
          </a:p>
        </p:txBody>
      </p:sp>
    </p:spTree>
    <p:extLst>
      <p:ext uri="{BB962C8B-B14F-4D97-AF65-F5344CB8AC3E}">
        <p14:creationId xmlns:p14="http://schemas.microsoft.com/office/powerpoint/2010/main" val="2001384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41FCEBED-F08B-3640-AF24-5A49A19E8361}" type="slidenum">
              <a:rPr lang="it-IT" smtClean="0"/>
              <a:t>1</a:t>
            </a:fld>
            <a:endParaRPr lang="it-IT"/>
          </a:p>
        </p:txBody>
      </p:sp>
    </p:spTree>
    <p:extLst>
      <p:ext uri="{BB962C8B-B14F-4D97-AF65-F5344CB8AC3E}">
        <p14:creationId xmlns:p14="http://schemas.microsoft.com/office/powerpoint/2010/main" val="3841925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7AF892-AA6C-0C42-AD8F-7C486C77690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A1FCE29-159D-9544-8F71-60CC589F61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7F5D19AB-85E8-C64A-8402-F5E3B3BFE122}"/>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5" name="Segnaposto piè di pagina 4">
            <a:extLst>
              <a:ext uri="{FF2B5EF4-FFF2-40B4-BE49-F238E27FC236}">
                <a16:creationId xmlns:a16="http://schemas.microsoft.com/office/drawing/2014/main" id="{77B79670-6F33-6043-AA87-F1EF47F8EC8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BFD5536-5C2F-E643-8BED-4C60415B3AA8}"/>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3682914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44D4148-19E4-2041-B7FC-41DD62DE56A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1855E19-996D-9F4D-ADBE-DEDBA32767AF}"/>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27884C9-77CF-6A4C-9445-E821F06EB98D}"/>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5" name="Segnaposto piè di pagina 4">
            <a:extLst>
              <a:ext uri="{FF2B5EF4-FFF2-40B4-BE49-F238E27FC236}">
                <a16:creationId xmlns:a16="http://schemas.microsoft.com/office/drawing/2014/main" id="{776D9A39-7FA9-4545-AE34-429037ED3D2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252966A-0BFE-A84A-BCA7-2541A2ADC4DE}"/>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60705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15C2787-E16B-E84D-B9EE-AC1A08A1E15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239FDD7-0E50-F645-B492-1612B8604A03}"/>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215E9B-3A6A-0E46-85DE-D67FA12E18A8}"/>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5" name="Segnaposto piè di pagina 4">
            <a:extLst>
              <a:ext uri="{FF2B5EF4-FFF2-40B4-BE49-F238E27FC236}">
                <a16:creationId xmlns:a16="http://schemas.microsoft.com/office/drawing/2014/main" id="{4D4803A4-B490-6840-920D-DD10EE4C85F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DFB747B-E5F1-B14B-91B5-8122A8E6EAB1}"/>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2968641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803BF0-9DC1-E74A-AFD7-82D843B729E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D0D4E14-CE7C-AE4F-8065-BC8F19D02CCE}"/>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0C50868-C6EF-A54F-A067-E3CEABCBCED9}"/>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5" name="Segnaposto piè di pagina 4">
            <a:extLst>
              <a:ext uri="{FF2B5EF4-FFF2-40B4-BE49-F238E27FC236}">
                <a16:creationId xmlns:a16="http://schemas.microsoft.com/office/drawing/2014/main" id="{4BE2DC49-407A-A442-AC47-A3E46974584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9DB7A2A-6847-A242-89CF-F061ADFF2376}"/>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1332974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2AE5A2-1C2B-4545-AE5D-C8BF19907FFA}"/>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1CD4C78-E5D1-0B44-9D55-9EF915A126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9EF4505B-D6A7-E940-8F03-5E37041E8A10}"/>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5" name="Segnaposto piè di pagina 4">
            <a:extLst>
              <a:ext uri="{FF2B5EF4-FFF2-40B4-BE49-F238E27FC236}">
                <a16:creationId xmlns:a16="http://schemas.microsoft.com/office/drawing/2014/main" id="{501B78B6-E345-ED43-ADA0-27E70F80B7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50741B3-C2DB-9E46-99DE-49FF794B5773}"/>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3817391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65BD9E-3505-674B-AFF5-1418EB273DA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0C4DE76-EFE0-4E45-8CF4-5BF6E522F01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2913FFBB-6569-3044-8EF5-2AE9D07C89DC}"/>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3D4B8D10-0B50-0E44-9319-2340AABF22CD}"/>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6" name="Segnaposto piè di pagina 5">
            <a:extLst>
              <a:ext uri="{FF2B5EF4-FFF2-40B4-BE49-F238E27FC236}">
                <a16:creationId xmlns:a16="http://schemas.microsoft.com/office/drawing/2014/main" id="{2E495385-018C-7E41-9634-EF77CA10ACA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2E8F6D5-87BD-0442-ADEF-833D84CA11C0}"/>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465418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F1C294-0ED8-7441-BDC9-BE88C51CB2B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18825C1-CAEA-C042-AAA7-BDBB4345FF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0704CE73-52EE-9445-9AF7-0BFD45686188}"/>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5F08E1D7-B7D5-3C4D-8A92-10A8FB48E4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A9373F2C-373F-6940-9B66-9DF987AB58C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D7820FD4-6EDC-0B4F-B159-149DCAC5497D}"/>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8" name="Segnaposto piè di pagina 7">
            <a:extLst>
              <a:ext uri="{FF2B5EF4-FFF2-40B4-BE49-F238E27FC236}">
                <a16:creationId xmlns:a16="http://schemas.microsoft.com/office/drawing/2014/main" id="{F3ECAD55-3BB5-144B-BA28-27CC0A507E85}"/>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2B5F771-4060-6D4D-BCC9-5C1F5FD75788}"/>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2649502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9FEA27-6DCA-7341-96EF-ED078DF6C4E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2660DA3-862B-3A48-9181-BC7646885752}"/>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4" name="Segnaposto piè di pagina 3">
            <a:extLst>
              <a:ext uri="{FF2B5EF4-FFF2-40B4-BE49-F238E27FC236}">
                <a16:creationId xmlns:a16="http://schemas.microsoft.com/office/drawing/2014/main" id="{9FCA42D4-3201-ED45-80AB-91079C797781}"/>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84838AD-3D61-CE48-8852-9363A36BAB7B}"/>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3618574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5439FBAD-15A0-1649-BBC7-0860DFDDF950}"/>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3" name="Segnaposto piè di pagina 2">
            <a:extLst>
              <a:ext uri="{FF2B5EF4-FFF2-40B4-BE49-F238E27FC236}">
                <a16:creationId xmlns:a16="http://schemas.microsoft.com/office/drawing/2014/main" id="{1B89EBA3-F2F9-D44A-9772-526F1335328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1B84CCD7-6524-4340-A03E-6E5D45FF6F24}"/>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1119337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EC9FFE-D3E2-E344-9709-086477B4C2C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3A7CCCB-4166-1442-ABF7-2ABBB24E77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E00C4F49-2B19-5642-A9E5-5583E5B66C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8CB1C0D-4ED3-1448-BB68-914A5DBCD690}"/>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6" name="Segnaposto piè di pagina 5">
            <a:extLst>
              <a:ext uri="{FF2B5EF4-FFF2-40B4-BE49-F238E27FC236}">
                <a16:creationId xmlns:a16="http://schemas.microsoft.com/office/drawing/2014/main" id="{093B4331-E03B-9740-8C37-AEFE751DDAA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7174A27-A4D6-284B-83AC-3EFC7A74E9DD}"/>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2243411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FAB2D7-0A9D-654F-85C4-CFBC32049F4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C6205AE4-4E1D-F54B-B3D7-9B0130CE58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5B297377-78F8-E748-94CE-588B3C6B76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012ADED4-435B-184A-8E56-7A867A752412}"/>
              </a:ext>
            </a:extLst>
          </p:cNvPr>
          <p:cNvSpPr>
            <a:spLocks noGrp="1"/>
          </p:cNvSpPr>
          <p:nvPr>
            <p:ph type="dt" sz="half" idx="10"/>
          </p:nvPr>
        </p:nvSpPr>
        <p:spPr/>
        <p:txBody>
          <a:bodyPr/>
          <a:lstStyle/>
          <a:p>
            <a:fld id="{E93C079F-6B04-894D-AFCD-22182A2FDBC7}" type="datetimeFigureOut">
              <a:rPr lang="it-IT" smtClean="0"/>
              <a:t>31/01/25</a:t>
            </a:fld>
            <a:endParaRPr lang="it-IT"/>
          </a:p>
        </p:txBody>
      </p:sp>
      <p:sp>
        <p:nvSpPr>
          <p:cNvPr id="6" name="Segnaposto piè di pagina 5">
            <a:extLst>
              <a:ext uri="{FF2B5EF4-FFF2-40B4-BE49-F238E27FC236}">
                <a16:creationId xmlns:a16="http://schemas.microsoft.com/office/drawing/2014/main" id="{3ABECE06-96D7-E24B-B5B7-716CDA359AC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D8D36DF-5C6F-5B4F-8F84-D625A1C42DC9}"/>
              </a:ext>
            </a:extLst>
          </p:cNvPr>
          <p:cNvSpPr>
            <a:spLocks noGrp="1"/>
          </p:cNvSpPr>
          <p:nvPr>
            <p:ph type="sldNum" sz="quarter" idx="12"/>
          </p:nvPr>
        </p:nvSpPr>
        <p:spPr/>
        <p:txBody>
          <a:bodyPr/>
          <a:lstStyle/>
          <a:p>
            <a:fld id="{12FCE291-2DBE-9748-BF76-842127F693D3}" type="slidenum">
              <a:rPr lang="it-IT" smtClean="0"/>
              <a:t>‹#›</a:t>
            </a:fld>
            <a:endParaRPr lang="it-IT"/>
          </a:p>
        </p:txBody>
      </p:sp>
    </p:spTree>
    <p:extLst>
      <p:ext uri="{BB962C8B-B14F-4D97-AF65-F5344CB8AC3E}">
        <p14:creationId xmlns:p14="http://schemas.microsoft.com/office/powerpoint/2010/main" val="1051189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798AACF-E04C-F34E-8719-411B0D713A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98E12E9-2C2F-9948-A0E2-703E957B02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4133C80-537F-C14C-8775-2BCAF2AB69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3C079F-6B04-894D-AFCD-22182A2FDBC7}" type="datetimeFigureOut">
              <a:rPr lang="it-IT" smtClean="0"/>
              <a:t>31/01/25</a:t>
            </a:fld>
            <a:endParaRPr lang="it-IT"/>
          </a:p>
        </p:txBody>
      </p:sp>
      <p:sp>
        <p:nvSpPr>
          <p:cNvPr id="5" name="Segnaposto piè di pagina 4">
            <a:extLst>
              <a:ext uri="{FF2B5EF4-FFF2-40B4-BE49-F238E27FC236}">
                <a16:creationId xmlns:a16="http://schemas.microsoft.com/office/drawing/2014/main" id="{470D2E8E-0011-784D-978A-28C3A1426A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2224879D-B30A-7F47-8502-58700942F4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FCE291-2DBE-9748-BF76-842127F693D3}" type="slidenum">
              <a:rPr lang="it-IT" smtClean="0"/>
              <a:t>‹#›</a:t>
            </a:fld>
            <a:endParaRPr lang="it-IT"/>
          </a:p>
        </p:txBody>
      </p:sp>
    </p:spTree>
    <p:extLst>
      <p:ext uri="{BB962C8B-B14F-4D97-AF65-F5344CB8AC3E}">
        <p14:creationId xmlns:p14="http://schemas.microsoft.com/office/powerpoint/2010/main" val="269719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edms.cern.ch/comment/3153508/0.1"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he neutrino flux"/>
          <p:cNvSpPr txBox="1">
            <a:spLocks noGrp="1"/>
          </p:cNvSpPr>
          <p:nvPr>
            <p:ph type="title"/>
          </p:nvPr>
        </p:nvSpPr>
        <p:spPr>
          <a:prstGeom prst="rect">
            <a:avLst/>
          </a:prstGeom>
        </p:spPr>
        <p:txBody>
          <a:bodyPr>
            <a:noAutofit/>
          </a:bodyPr>
          <a:lstStyle>
            <a:lvl1pPr defTabSz="1719072">
              <a:defRPr sz="7332"/>
            </a:lvl1pPr>
          </a:lstStyle>
          <a:p>
            <a:pPr algn="ctr">
              <a:lnSpc>
                <a:spcPct val="120000"/>
              </a:lnSpc>
            </a:pPr>
            <a:r>
              <a:rPr lang="en-US" sz="4000" dirty="0">
                <a:solidFill>
                  <a:srgbClr val="002060"/>
                </a:solidFill>
                <a:latin typeface="Verdana"/>
                <a:cs typeface="Verdana"/>
              </a:rPr>
              <a:t>SND plans for LS3  and Run4</a:t>
            </a:r>
            <a:endParaRPr lang="en-GB" sz="4000" dirty="0">
              <a:solidFill>
                <a:srgbClr val="002060"/>
              </a:solidFill>
              <a:latin typeface="Verdana"/>
              <a:cs typeface="Verdana"/>
            </a:endParaRPr>
          </a:p>
        </p:txBody>
      </p:sp>
      <p:sp>
        <p:nvSpPr>
          <p:cNvPr id="3" name="Content Placeholder 2">
            <a:extLst>
              <a:ext uri="{FF2B5EF4-FFF2-40B4-BE49-F238E27FC236}">
                <a16:creationId xmlns:a16="http://schemas.microsoft.com/office/drawing/2014/main" id="{9EB72FFD-C858-23A5-10FB-972AC482E6B2}"/>
              </a:ext>
            </a:extLst>
          </p:cNvPr>
          <p:cNvSpPr>
            <a:spLocks noGrp="1"/>
          </p:cNvSpPr>
          <p:nvPr>
            <p:ph idx="1"/>
          </p:nvPr>
        </p:nvSpPr>
        <p:spPr/>
        <p:txBody>
          <a:bodyPr>
            <a:normAutofit fontScale="77500" lnSpcReduction="20000"/>
          </a:bodyPr>
          <a:lstStyle/>
          <a:p>
            <a:r>
              <a:rPr lang="en-US" dirty="0"/>
              <a:t>SND@LHC plans to present a Technical proposal at the next LHCC (March) to continue running during Run4</a:t>
            </a:r>
          </a:p>
          <a:p>
            <a:r>
              <a:rPr lang="en-US" dirty="0"/>
              <a:t>As the </a:t>
            </a:r>
            <a:r>
              <a:rPr lang="en-US" dirty="0" err="1"/>
              <a:t>ADVsnd</a:t>
            </a:r>
            <a:r>
              <a:rPr lang="en-US" dirty="0"/>
              <a:t> proposal have been rejected at the last Research board because the proposed excavation of the floor in TI18 was deemed incompatible with the LS3 schedule our TP will be based on simply adapting our experiment to the conditions of High Lumi ( which implies having to replace the Emulsions as active elements of the Neutrino target): this will give us &gt; factor 15 statistics compared to Run3</a:t>
            </a:r>
          </a:p>
          <a:p>
            <a:r>
              <a:rPr lang="en-US" dirty="0"/>
              <a:t>The emulsions ( used now as the target active elements) are not viable for running at HIGH Lumi LHC ( would need ~weekly replacements!) </a:t>
            </a:r>
          </a:p>
          <a:p>
            <a:r>
              <a:rPr lang="en-US" dirty="0"/>
              <a:t>CMS has kindly agreed to give us the tracker they will replace during LS3 and our plan is to recover the Tracker Outer barrel silicon strip modules and equip with them the SND@LHC detector ( both target and calorimeter) for Run4</a:t>
            </a:r>
          </a:p>
          <a:p>
            <a:r>
              <a:rPr lang="en-US" dirty="0"/>
              <a:t>The usage of this detector and the necessity to introduce a corresponding trigger requires some modification/addition  of services in the TI18 environment</a:t>
            </a:r>
          </a:p>
          <a:p>
            <a:pPr marL="457200" lvl="1" indent="0">
              <a:buNone/>
            </a:pPr>
            <a:endParaRPr lang="en-US" dirty="0">
              <a:solidFill>
                <a:srgbClr val="FF0000"/>
              </a:solidFill>
            </a:endParaRPr>
          </a:p>
          <a:p>
            <a:pPr marL="457200" lvl="1" indent="0">
              <a:buNone/>
            </a:pPr>
            <a:endParaRPr lang="en-US" dirty="0"/>
          </a:p>
        </p:txBody>
      </p:sp>
      <p:sp>
        <p:nvSpPr>
          <p:cNvPr id="9" name="Segnaposto numero diapositiva 3">
            <a:extLst>
              <a:ext uri="{FF2B5EF4-FFF2-40B4-BE49-F238E27FC236}">
                <a16:creationId xmlns:a16="http://schemas.microsoft.com/office/drawing/2014/main" id="{F7FD280E-1285-E343-9D21-7578130FFB6E}"/>
              </a:ext>
            </a:extLst>
          </p:cNvPr>
          <p:cNvSpPr txBox="1">
            <a:spLocks/>
          </p:cNvSpPr>
          <p:nvPr/>
        </p:nvSpPr>
        <p:spPr>
          <a:xfrm>
            <a:off x="11786497" y="0"/>
            <a:ext cx="224791" cy="256541"/>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nb-NO" b="1" smtClean="0">
                <a:solidFill>
                  <a:schemeClr val="bg1"/>
                </a:solidFill>
                <a:latin typeface="Verdana"/>
                <a:cs typeface="Verdana"/>
              </a:rPr>
              <a:pPr/>
              <a:t>1</a:t>
            </a:fld>
            <a:endParaRPr lang="nb-NO" b="1">
              <a:solidFill>
                <a:schemeClr val="bg1"/>
              </a:solidFill>
              <a:latin typeface="Verdana"/>
              <a:cs typeface="Verdana"/>
            </a:endParaRPr>
          </a:p>
        </p:txBody>
      </p:sp>
      <p:pic>
        <p:nvPicPr>
          <p:cNvPr id="10" name="Picture 6" descr="A picture containing arrow&#10;&#10;Description automatically generated">
            <a:extLst>
              <a:ext uri="{FF2B5EF4-FFF2-40B4-BE49-F238E27FC236}">
                <a16:creationId xmlns:a16="http://schemas.microsoft.com/office/drawing/2014/main" id="{D1F76D9B-E711-EB43-BD31-DA6AA80727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2287" y="276224"/>
            <a:ext cx="1476673" cy="1474074"/>
          </a:xfrm>
          <a:prstGeom prst="rect">
            <a:avLst/>
          </a:prstGeom>
        </p:spPr>
      </p:pic>
      <p:pic>
        <p:nvPicPr>
          <p:cNvPr id="4" name="Picture 3">
            <a:extLst>
              <a:ext uri="{FF2B5EF4-FFF2-40B4-BE49-F238E27FC236}">
                <a16:creationId xmlns:a16="http://schemas.microsoft.com/office/drawing/2014/main" id="{C675FA08-085A-077F-F92F-6E9C17D6C609}"/>
              </a:ext>
            </a:extLst>
          </p:cNvPr>
          <p:cNvPicPr>
            <a:picLocks noChangeAspect="1"/>
          </p:cNvPicPr>
          <p:nvPr/>
        </p:nvPicPr>
        <p:blipFill>
          <a:blip r:embed="rId4"/>
          <a:stretch>
            <a:fillRect/>
          </a:stretch>
        </p:blipFill>
        <p:spPr>
          <a:xfrm>
            <a:off x="0" y="305514"/>
            <a:ext cx="1741821" cy="1247777"/>
          </a:xfrm>
          <a:prstGeom prst="rect">
            <a:avLst/>
          </a:prstGeom>
        </p:spPr>
      </p:pic>
    </p:spTree>
    <p:extLst>
      <p:ext uri="{BB962C8B-B14F-4D97-AF65-F5344CB8AC3E}">
        <p14:creationId xmlns:p14="http://schemas.microsoft.com/office/powerpoint/2010/main" val="3521429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88574" y="305514"/>
            <a:ext cx="10515600" cy="1325563"/>
          </a:xfrm>
        </p:spPr>
        <p:txBody>
          <a:bodyPr/>
          <a:lstStyle/>
          <a:p>
            <a:r>
              <a:rPr lang="it-IT" dirty="0">
                <a:solidFill>
                  <a:srgbClr val="002060"/>
                </a:solidFill>
                <a:latin typeface="Verdana"/>
                <a:cs typeface="Verdana"/>
              </a:rPr>
              <a:t>SND@LHC in Run4 </a:t>
            </a:r>
          </a:p>
        </p:txBody>
      </p:sp>
      <p:sp>
        <p:nvSpPr>
          <p:cNvPr id="5" name="Content Placeholder 4">
            <a:extLst>
              <a:ext uri="{FF2B5EF4-FFF2-40B4-BE49-F238E27FC236}">
                <a16:creationId xmlns:a16="http://schemas.microsoft.com/office/drawing/2014/main" id="{CC0ED964-1703-8BAA-DDB9-C3229423F887}"/>
              </a:ext>
            </a:extLst>
          </p:cNvPr>
          <p:cNvSpPr>
            <a:spLocks noGrp="1"/>
          </p:cNvSpPr>
          <p:nvPr>
            <p:ph idx="1"/>
          </p:nvPr>
        </p:nvSpPr>
        <p:spPr/>
        <p:txBody>
          <a:bodyPr>
            <a:normAutofit/>
          </a:bodyPr>
          <a:lstStyle/>
          <a:p>
            <a:endParaRPr lang="en-US" dirty="0"/>
          </a:p>
          <a:p>
            <a:endParaRPr lang="en-US" dirty="0"/>
          </a:p>
        </p:txBody>
      </p:sp>
      <p:sp>
        <p:nvSpPr>
          <p:cNvPr id="12" name="Segnaposto numero diapositiva 3"/>
          <p:cNvSpPr txBox="1">
            <a:spLocks/>
          </p:cNvSpPr>
          <p:nvPr/>
        </p:nvSpPr>
        <p:spPr>
          <a:xfrm>
            <a:off x="11786497" y="0"/>
            <a:ext cx="224791" cy="256541"/>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nb-NO" b="1" smtClean="0">
                <a:solidFill>
                  <a:schemeClr val="bg1"/>
                </a:solidFill>
                <a:latin typeface="Verdana"/>
                <a:cs typeface="Verdana"/>
              </a:rPr>
              <a:pPr/>
              <a:t>2</a:t>
            </a:fld>
            <a:endParaRPr lang="nb-NO" b="1">
              <a:solidFill>
                <a:schemeClr val="bg1"/>
              </a:solidFill>
              <a:latin typeface="Verdana"/>
              <a:cs typeface="Verdana"/>
            </a:endParaRPr>
          </a:p>
        </p:txBody>
      </p:sp>
      <p:pic>
        <p:nvPicPr>
          <p:cNvPr id="11" name="Immagine 10">
            <a:extLst>
              <a:ext uri="{FF2B5EF4-FFF2-40B4-BE49-F238E27FC236}">
                <a16:creationId xmlns:a16="http://schemas.microsoft.com/office/drawing/2014/main" id="{E9266AE1-F00C-E146-8B8B-B5175891CDE0}"/>
              </a:ext>
            </a:extLst>
          </p:cNvPr>
          <p:cNvPicPr>
            <a:picLocks noChangeAspect="1"/>
          </p:cNvPicPr>
          <p:nvPr/>
        </p:nvPicPr>
        <p:blipFill>
          <a:blip r:embed="rId2"/>
          <a:stretch>
            <a:fillRect/>
          </a:stretch>
        </p:blipFill>
        <p:spPr>
          <a:xfrm>
            <a:off x="11159655" y="261251"/>
            <a:ext cx="991400" cy="860026"/>
          </a:xfrm>
          <a:prstGeom prst="rect">
            <a:avLst/>
          </a:prstGeom>
        </p:spPr>
      </p:pic>
      <p:pic>
        <p:nvPicPr>
          <p:cNvPr id="7" name="Picture 6">
            <a:extLst>
              <a:ext uri="{FF2B5EF4-FFF2-40B4-BE49-F238E27FC236}">
                <a16:creationId xmlns:a16="http://schemas.microsoft.com/office/drawing/2014/main" id="{AE92C8BC-8D42-2320-BE86-288B1D14FAF3}"/>
              </a:ext>
            </a:extLst>
          </p:cNvPr>
          <p:cNvPicPr>
            <a:picLocks noChangeAspect="1"/>
          </p:cNvPicPr>
          <p:nvPr/>
        </p:nvPicPr>
        <p:blipFill>
          <a:blip r:embed="rId3"/>
          <a:stretch>
            <a:fillRect/>
          </a:stretch>
        </p:blipFill>
        <p:spPr>
          <a:xfrm>
            <a:off x="0" y="305514"/>
            <a:ext cx="1741821" cy="1247777"/>
          </a:xfrm>
          <a:prstGeom prst="rect">
            <a:avLst/>
          </a:prstGeom>
        </p:spPr>
      </p:pic>
      <p:pic>
        <p:nvPicPr>
          <p:cNvPr id="3" name="Picture 2">
            <a:extLst>
              <a:ext uri="{FF2B5EF4-FFF2-40B4-BE49-F238E27FC236}">
                <a16:creationId xmlns:a16="http://schemas.microsoft.com/office/drawing/2014/main" id="{79F5FDA8-6B9C-528C-00A5-0311C20D842F}"/>
              </a:ext>
            </a:extLst>
          </p:cNvPr>
          <p:cNvPicPr>
            <a:picLocks noChangeAspect="1"/>
          </p:cNvPicPr>
          <p:nvPr/>
        </p:nvPicPr>
        <p:blipFill>
          <a:blip r:embed="rId4"/>
          <a:stretch>
            <a:fillRect/>
          </a:stretch>
        </p:blipFill>
        <p:spPr>
          <a:xfrm>
            <a:off x="247425" y="1631077"/>
            <a:ext cx="6001871" cy="4700166"/>
          </a:xfrm>
          <a:prstGeom prst="rect">
            <a:avLst/>
          </a:prstGeom>
        </p:spPr>
      </p:pic>
      <p:pic>
        <p:nvPicPr>
          <p:cNvPr id="4" name="Picture 3">
            <a:extLst>
              <a:ext uri="{FF2B5EF4-FFF2-40B4-BE49-F238E27FC236}">
                <a16:creationId xmlns:a16="http://schemas.microsoft.com/office/drawing/2014/main" id="{F6ADA6ED-0E90-06DD-3F1E-F187782FA093}"/>
              </a:ext>
            </a:extLst>
          </p:cNvPr>
          <p:cNvPicPr>
            <a:picLocks noChangeAspect="1"/>
          </p:cNvPicPr>
          <p:nvPr/>
        </p:nvPicPr>
        <p:blipFill>
          <a:blip r:embed="rId5"/>
          <a:stretch>
            <a:fillRect/>
          </a:stretch>
        </p:blipFill>
        <p:spPr>
          <a:xfrm>
            <a:off x="4787154" y="1199063"/>
            <a:ext cx="7555656" cy="3008987"/>
          </a:xfrm>
          <a:prstGeom prst="rect">
            <a:avLst/>
          </a:prstGeom>
        </p:spPr>
      </p:pic>
      <p:pic>
        <p:nvPicPr>
          <p:cNvPr id="8" name="Picture 7">
            <a:extLst>
              <a:ext uri="{FF2B5EF4-FFF2-40B4-BE49-F238E27FC236}">
                <a16:creationId xmlns:a16="http://schemas.microsoft.com/office/drawing/2014/main" id="{398B5D34-60CB-E303-FE25-C56A2443B428}"/>
              </a:ext>
            </a:extLst>
          </p:cNvPr>
          <p:cNvPicPr>
            <a:picLocks noChangeAspect="1"/>
          </p:cNvPicPr>
          <p:nvPr/>
        </p:nvPicPr>
        <p:blipFill>
          <a:blip r:embed="rId6"/>
          <a:stretch>
            <a:fillRect/>
          </a:stretch>
        </p:blipFill>
        <p:spPr>
          <a:xfrm>
            <a:off x="6096000" y="4048370"/>
            <a:ext cx="5951057" cy="2360659"/>
          </a:xfrm>
          <a:prstGeom prst="rect">
            <a:avLst/>
          </a:prstGeom>
        </p:spPr>
      </p:pic>
    </p:spTree>
    <p:extLst>
      <p:ext uri="{BB962C8B-B14F-4D97-AF65-F5344CB8AC3E}">
        <p14:creationId xmlns:p14="http://schemas.microsoft.com/office/powerpoint/2010/main" val="3422920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628B3-7A2D-84A1-65C9-0629EFF0AD63}"/>
              </a:ext>
            </a:extLst>
          </p:cNvPr>
          <p:cNvSpPr>
            <a:spLocks noGrp="1"/>
          </p:cNvSpPr>
          <p:nvPr>
            <p:ph type="title"/>
          </p:nvPr>
        </p:nvSpPr>
        <p:spPr/>
        <p:txBody>
          <a:bodyPr/>
          <a:lstStyle/>
          <a:p>
            <a:r>
              <a:rPr lang="en-US" dirty="0"/>
              <a:t>Activities during LS3</a:t>
            </a:r>
          </a:p>
        </p:txBody>
      </p:sp>
      <p:sp>
        <p:nvSpPr>
          <p:cNvPr id="3" name="Content Placeholder 2">
            <a:extLst>
              <a:ext uri="{FF2B5EF4-FFF2-40B4-BE49-F238E27FC236}">
                <a16:creationId xmlns:a16="http://schemas.microsoft.com/office/drawing/2014/main" id="{61A8E80E-6F66-C474-4530-320981258F46}"/>
              </a:ext>
            </a:extLst>
          </p:cNvPr>
          <p:cNvSpPr>
            <a:spLocks noGrp="1"/>
          </p:cNvSpPr>
          <p:nvPr>
            <p:ph idx="1"/>
          </p:nvPr>
        </p:nvSpPr>
        <p:spPr/>
        <p:txBody>
          <a:bodyPr>
            <a:normAutofit fontScale="92500" lnSpcReduction="20000"/>
          </a:bodyPr>
          <a:lstStyle/>
          <a:p>
            <a:r>
              <a:rPr lang="en-US" dirty="0"/>
              <a:t>Dismount SND@LHC elements as soon as access is available in 2026</a:t>
            </a:r>
          </a:p>
          <a:p>
            <a:r>
              <a:rPr lang="en-US" dirty="0"/>
              <a:t>Store Hadron calorimeter Fe plates in UJ18 </a:t>
            </a:r>
          </a:p>
          <a:p>
            <a:r>
              <a:rPr lang="en-US" dirty="0"/>
              <a:t>Will receive the CMS Tracker in September-October 2026</a:t>
            </a:r>
          </a:p>
          <a:p>
            <a:r>
              <a:rPr lang="en-US" dirty="0"/>
              <a:t>Will take ~2 years to reassemble Outer Barrel Silicon strip Modules onto the mechanics of the W and Fe plates of the SND new target and Hadron calorimeter. </a:t>
            </a:r>
          </a:p>
          <a:p>
            <a:r>
              <a:rPr lang="en-US" dirty="0"/>
              <a:t>Foresee installation during 2029: need of transport services to </a:t>
            </a:r>
          </a:p>
          <a:p>
            <a:pPr lvl="1"/>
            <a:r>
              <a:rPr lang="en-US" dirty="0"/>
              <a:t>carry the new detector elements (  W and Fe Plates ) and take back the old Fe plates which had been stored in UJ18</a:t>
            </a:r>
          </a:p>
          <a:p>
            <a:pPr lvl="1"/>
            <a:r>
              <a:rPr lang="en-US" dirty="0"/>
              <a:t>Carry the magnet coil </a:t>
            </a:r>
          </a:p>
          <a:p>
            <a:pPr lvl="1"/>
            <a:r>
              <a:rPr lang="en-US" dirty="0"/>
              <a:t>Carry the Electronics crates</a:t>
            </a:r>
            <a:r>
              <a:rPr lang="en-US"/>
              <a:t>/racks</a:t>
            </a:r>
            <a:endParaRPr lang="en-US" dirty="0"/>
          </a:p>
          <a:p>
            <a:pPr lvl="1"/>
            <a:r>
              <a:rPr lang="en-US" dirty="0"/>
              <a:t>Deliver the Magnet power supplies </a:t>
            </a:r>
          </a:p>
        </p:txBody>
      </p:sp>
    </p:spTree>
    <p:extLst>
      <p:ext uri="{BB962C8B-B14F-4D97-AF65-F5344CB8AC3E}">
        <p14:creationId xmlns:p14="http://schemas.microsoft.com/office/powerpoint/2010/main" val="3087492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FBF06-8728-A8F7-6FE5-51FBBA02FE36}"/>
              </a:ext>
            </a:extLst>
          </p:cNvPr>
          <p:cNvSpPr>
            <a:spLocks noGrp="1"/>
          </p:cNvSpPr>
          <p:nvPr>
            <p:ph type="title"/>
          </p:nvPr>
        </p:nvSpPr>
        <p:spPr>
          <a:xfrm>
            <a:off x="1959077" y="305514"/>
            <a:ext cx="10515600" cy="1325563"/>
          </a:xfrm>
        </p:spPr>
        <p:txBody>
          <a:bodyPr/>
          <a:lstStyle/>
          <a:p>
            <a:r>
              <a:rPr lang="en-US" dirty="0"/>
              <a:t>Services needed </a:t>
            </a:r>
          </a:p>
        </p:txBody>
      </p:sp>
      <p:sp>
        <p:nvSpPr>
          <p:cNvPr id="3" name="Content Placeholder 2">
            <a:extLst>
              <a:ext uri="{FF2B5EF4-FFF2-40B4-BE49-F238E27FC236}">
                <a16:creationId xmlns:a16="http://schemas.microsoft.com/office/drawing/2014/main" id="{9AA991D1-ACC0-8582-9F80-FAA05C9F009D}"/>
              </a:ext>
            </a:extLst>
          </p:cNvPr>
          <p:cNvSpPr>
            <a:spLocks noGrp="1"/>
          </p:cNvSpPr>
          <p:nvPr>
            <p:ph idx="1"/>
          </p:nvPr>
        </p:nvSpPr>
        <p:spPr/>
        <p:txBody>
          <a:bodyPr>
            <a:normAutofit fontScale="62500" lnSpcReduction="20000"/>
          </a:bodyPr>
          <a:lstStyle/>
          <a:p>
            <a:r>
              <a:rPr lang="en-US" dirty="0"/>
              <a:t>What is described (regarding modification of the hoist to handle load transfer over the LHC elements, power converters and the cooling infrastructure) in </a:t>
            </a:r>
            <a:r>
              <a:rPr lang="en-GB" b="0" i="0" dirty="0">
                <a:solidFill>
                  <a:srgbClr val="0078D7"/>
                </a:solidFill>
                <a:effectLst/>
                <a:latin typeface="verdana" panose="020B0604030504040204" pitchFamily="34" charset="0"/>
                <a:hlinkClick r:id="rId2" tooltip="https://edms.cern.ch/comment/3153508/0.1"/>
              </a:rPr>
              <a:t>https://edms.cern.ch/comment/3153508/0.1</a:t>
            </a:r>
            <a:r>
              <a:rPr lang="en-GB" b="0" i="0" dirty="0">
                <a:solidFill>
                  <a:srgbClr val="0078D7"/>
                </a:solidFill>
                <a:effectLst/>
                <a:latin typeface="verdana" panose="020B0604030504040204" pitchFamily="34" charset="0"/>
              </a:rPr>
              <a:t> </a:t>
            </a:r>
            <a:r>
              <a:rPr lang="en-GB" sz="2900" dirty="0"/>
              <a:t>distributed last summer – and with only positive comments-</a:t>
            </a:r>
            <a:r>
              <a:rPr lang="en-GB" b="0" i="0" dirty="0">
                <a:solidFill>
                  <a:srgbClr val="0078D7"/>
                </a:solidFill>
                <a:effectLst/>
                <a:latin typeface="verdana" panose="020B0604030504040204" pitchFamily="34" charset="0"/>
              </a:rPr>
              <a:t> </a:t>
            </a:r>
            <a:r>
              <a:rPr lang="en-GB" sz="2900" dirty="0"/>
              <a:t>is still valid ( with the exception that we do not require any Civil engineering ) </a:t>
            </a:r>
          </a:p>
          <a:p>
            <a:pPr marL="0" indent="0">
              <a:buNone/>
            </a:pPr>
            <a:r>
              <a:rPr lang="en-US" sz="2900" dirty="0"/>
              <a:t>Since then we have understood more about some of the needs: </a:t>
            </a:r>
          </a:p>
          <a:p>
            <a:r>
              <a:rPr lang="en-US" dirty="0"/>
              <a:t>Additional crates for Silicon readout and trigger to be locate in TI18 (to be placed in water cooled rack) </a:t>
            </a:r>
          </a:p>
          <a:p>
            <a:r>
              <a:rPr lang="en-US" dirty="0"/>
              <a:t>Power supply for silicon and trigger planes </a:t>
            </a:r>
          </a:p>
          <a:p>
            <a:r>
              <a:rPr lang="en-US" dirty="0"/>
              <a:t>Magnet supply: </a:t>
            </a:r>
            <a:r>
              <a:rPr lang="en-GB" b="0" i="0" u="none" strike="noStrike" dirty="0">
                <a:solidFill>
                  <a:srgbClr val="212121"/>
                </a:solidFill>
                <a:effectLst/>
                <a:latin typeface="Aptos" panose="020B0004020202020204" pitchFamily="34" charset="0"/>
              </a:rPr>
              <a:t>4 transformer LHC600A-10V for  600A </a:t>
            </a:r>
            <a:r>
              <a:rPr lang="en-US" b="0" i="0" u="none" strike="noStrike" dirty="0">
                <a:solidFill>
                  <a:srgbClr val="212121"/>
                </a:solidFill>
                <a:effectLst/>
                <a:latin typeface="Aptos" panose="020B0004020202020204" pitchFamily="34" charset="0"/>
              </a:rPr>
              <a:t>each + control racks (~24KW in total) . Water cooled </a:t>
            </a:r>
            <a:endParaRPr lang="en-US" dirty="0"/>
          </a:p>
          <a:p>
            <a:r>
              <a:rPr lang="en-US" dirty="0"/>
              <a:t>Present electrical power available is 11 KW. We estimate that we will need ~40 so, to be conservative, we want to upgrade to 50 </a:t>
            </a:r>
            <a:r>
              <a:rPr lang="en-US" dirty="0" err="1"/>
              <a:t>KW:Will</a:t>
            </a:r>
            <a:r>
              <a:rPr lang="en-US" dirty="0"/>
              <a:t> need additional cable to upgrade electrical power cabinet.</a:t>
            </a:r>
          </a:p>
          <a:p>
            <a:r>
              <a:rPr lang="en-US" dirty="0"/>
              <a:t>Most cabling will be local :need cable tray between detector and electronic racks in TI 18 to host 20x20 cm</a:t>
            </a:r>
            <a:r>
              <a:rPr lang="en-US" baseline="30000" dirty="0"/>
              <a:t>2</a:t>
            </a:r>
            <a:r>
              <a:rPr lang="en-US" dirty="0"/>
              <a:t>cross section of cables/fibers </a:t>
            </a:r>
          </a:p>
          <a:p>
            <a:r>
              <a:rPr lang="en-US" dirty="0"/>
              <a:t>Assume that available  dry air ( -40 degrees) is ok for thermal enclosure  setup</a:t>
            </a:r>
          </a:p>
          <a:p>
            <a:r>
              <a:rPr lang="en-US" dirty="0"/>
              <a:t>Will need 3 extra  fibers to go to SR1 </a:t>
            </a:r>
          </a:p>
        </p:txBody>
      </p:sp>
      <p:pic>
        <p:nvPicPr>
          <p:cNvPr id="4" name="Immagine 10">
            <a:extLst>
              <a:ext uri="{FF2B5EF4-FFF2-40B4-BE49-F238E27FC236}">
                <a16:creationId xmlns:a16="http://schemas.microsoft.com/office/drawing/2014/main" id="{380BD547-FF71-676A-005B-DA6BF232C2F6}"/>
              </a:ext>
            </a:extLst>
          </p:cNvPr>
          <p:cNvPicPr>
            <a:picLocks noChangeAspect="1"/>
          </p:cNvPicPr>
          <p:nvPr/>
        </p:nvPicPr>
        <p:blipFill>
          <a:blip r:embed="rId3"/>
          <a:stretch>
            <a:fillRect/>
          </a:stretch>
        </p:blipFill>
        <p:spPr>
          <a:xfrm>
            <a:off x="11159655" y="261251"/>
            <a:ext cx="991400" cy="860026"/>
          </a:xfrm>
          <a:prstGeom prst="rect">
            <a:avLst/>
          </a:prstGeom>
        </p:spPr>
      </p:pic>
      <p:pic>
        <p:nvPicPr>
          <p:cNvPr id="5" name="Picture 4">
            <a:extLst>
              <a:ext uri="{FF2B5EF4-FFF2-40B4-BE49-F238E27FC236}">
                <a16:creationId xmlns:a16="http://schemas.microsoft.com/office/drawing/2014/main" id="{F32B3172-8B16-2FAF-0BD8-989550500900}"/>
              </a:ext>
            </a:extLst>
          </p:cNvPr>
          <p:cNvPicPr>
            <a:picLocks noChangeAspect="1"/>
          </p:cNvPicPr>
          <p:nvPr/>
        </p:nvPicPr>
        <p:blipFill>
          <a:blip r:embed="rId4"/>
          <a:stretch>
            <a:fillRect/>
          </a:stretch>
        </p:blipFill>
        <p:spPr>
          <a:xfrm>
            <a:off x="0" y="305514"/>
            <a:ext cx="1741821" cy="1247777"/>
          </a:xfrm>
          <a:prstGeom prst="rect">
            <a:avLst/>
          </a:prstGeom>
        </p:spPr>
      </p:pic>
    </p:spTree>
    <p:extLst>
      <p:ext uri="{BB962C8B-B14F-4D97-AF65-F5344CB8AC3E}">
        <p14:creationId xmlns:p14="http://schemas.microsoft.com/office/powerpoint/2010/main" val="2252513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62D47-386C-9A9A-3EAB-3223575CF7AC}"/>
              </a:ext>
            </a:extLst>
          </p:cNvPr>
          <p:cNvSpPr>
            <a:spLocks noGrp="1"/>
          </p:cNvSpPr>
          <p:nvPr>
            <p:ph type="title"/>
          </p:nvPr>
        </p:nvSpPr>
        <p:spPr/>
        <p:txBody>
          <a:bodyPr/>
          <a:lstStyle/>
          <a:p>
            <a:r>
              <a:rPr lang="en-US" dirty="0"/>
              <a:t>Backup</a:t>
            </a:r>
          </a:p>
        </p:txBody>
      </p:sp>
      <p:sp>
        <p:nvSpPr>
          <p:cNvPr id="3" name="Content Placeholder 2">
            <a:extLst>
              <a:ext uri="{FF2B5EF4-FFF2-40B4-BE49-F238E27FC236}">
                <a16:creationId xmlns:a16="http://schemas.microsoft.com/office/drawing/2014/main" id="{64CAD3D4-FB71-B0BB-12EE-03235235923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607541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5CD63-314D-6707-C95C-827DFB7190B7}"/>
              </a:ext>
            </a:extLst>
          </p:cNvPr>
          <p:cNvSpPr>
            <a:spLocks noGrp="1"/>
          </p:cNvSpPr>
          <p:nvPr>
            <p:ph type="title"/>
          </p:nvPr>
        </p:nvSpPr>
        <p:spPr>
          <a:xfrm>
            <a:off x="2431026" y="194029"/>
            <a:ext cx="10515600" cy="1325563"/>
          </a:xfrm>
        </p:spPr>
        <p:txBody>
          <a:bodyPr/>
          <a:lstStyle/>
          <a:p>
            <a:r>
              <a:rPr lang="en-US"/>
              <a:t>Cooling for </a:t>
            </a:r>
            <a:r>
              <a:rPr lang="en-US" dirty="0"/>
              <a:t>thermal enclosure  </a:t>
            </a:r>
          </a:p>
        </p:txBody>
      </p:sp>
      <p:pic>
        <p:nvPicPr>
          <p:cNvPr id="6" name="Content Placeholder 5">
            <a:extLst>
              <a:ext uri="{FF2B5EF4-FFF2-40B4-BE49-F238E27FC236}">
                <a16:creationId xmlns:a16="http://schemas.microsoft.com/office/drawing/2014/main" id="{350AFEF3-AE29-A87A-C6D2-C0591B640F59}"/>
              </a:ext>
            </a:extLst>
          </p:cNvPr>
          <p:cNvPicPr>
            <a:picLocks noGrp="1" noChangeAspect="1"/>
          </p:cNvPicPr>
          <p:nvPr>
            <p:ph idx="1"/>
          </p:nvPr>
        </p:nvPicPr>
        <p:blipFill>
          <a:blip r:embed="rId2"/>
          <a:stretch>
            <a:fillRect/>
          </a:stretch>
        </p:blipFill>
        <p:spPr>
          <a:xfrm>
            <a:off x="838200" y="1908329"/>
            <a:ext cx="10515600" cy="4185930"/>
          </a:xfrm>
          <a:prstGeom prst="rect">
            <a:avLst/>
          </a:prstGeom>
        </p:spPr>
      </p:pic>
      <p:pic>
        <p:nvPicPr>
          <p:cNvPr id="4" name="Immagine 10">
            <a:extLst>
              <a:ext uri="{FF2B5EF4-FFF2-40B4-BE49-F238E27FC236}">
                <a16:creationId xmlns:a16="http://schemas.microsoft.com/office/drawing/2014/main" id="{28A482ED-67B4-48CD-1999-6B4E8EF454E7}"/>
              </a:ext>
            </a:extLst>
          </p:cNvPr>
          <p:cNvPicPr>
            <a:picLocks noChangeAspect="1"/>
          </p:cNvPicPr>
          <p:nvPr/>
        </p:nvPicPr>
        <p:blipFill>
          <a:blip r:embed="rId3"/>
          <a:stretch>
            <a:fillRect/>
          </a:stretch>
        </p:blipFill>
        <p:spPr>
          <a:xfrm>
            <a:off x="11159655" y="261251"/>
            <a:ext cx="991400" cy="860026"/>
          </a:xfrm>
          <a:prstGeom prst="rect">
            <a:avLst/>
          </a:prstGeom>
        </p:spPr>
      </p:pic>
      <p:pic>
        <p:nvPicPr>
          <p:cNvPr id="5" name="Picture 4">
            <a:extLst>
              <a:ext uri="{FF2B5EF4-FFF2-40B4-BE49-F238E27FC236}">
                <a16:creationId xmlns:a16="http://schemas.microsoft.com/office/drawing/2014/main" id="{C3A37C17-83F4-65B8-3F7C-4DF75E9982C3}"/>
              </a:ext>
            </a:extLst>
          </p:cNvPr>
          <p:cNvPicPr>
            <a:picLocks noChangeAspect="1"/>
          </p:cNvPicPr>
          <p:nvPr/>
        </p:nvPicPr>
        <p:blipFill>
          <a:blip r:embed="rId4"/>
          <a:stretch>
            <a:fillRect/>
          </a:stretch>
        </p:blipFill>
        <p:spPr>
          <a:xfrm>
            <a:off x="0" y="305514"/>
            <a:ext cx="1741821" cy="1247777"/>
          </a:xfrm>
          <a:prstGeom prst="rect">
            <a:avLst/>
          </a:prstGeom>
        </p:spPr>
      </p:pic>
    </p:spTree>
    <p:extLst>
      <p:ext uri="{BB962C8B-B14F-4D97-AF65-F5344CB8AC3E}">
        <p14:creationId xmlns:p14="http://schemas.microsoft.com/office/powerpoint/2010/main" val="1769746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9FF0E-FAC0-9BBA-3337-17846B7E128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606A62A-168C-436F-EA73-C5A5E00854B2}"/>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655D4ED-A626-C76D-5A1A-82E23CC57205}"/>
              </a:ext>
            </a:extLst>
          </p:cNvPr>
          <p:cNvPicPr>
            <a:picLocks noChangeAspect="1"/>
          </p:cNvPicPr>
          <p:nvPr/>
        </p:nvPicPr>
        <p:blipFill>
          <a:blip r:embed="rId2"/>
          <a:stretch>
            <a:fillRect/>
          </a:stretch>
        </p:blipFill>
        <p:spPr>
          <a:xfrm>
            <a:off x="442452" y="222876"/>
            <a:ext cx="10911348" cy="6187820"/>
          </a:xfrm>
          <a:prstGeom prst="rect">
            <a:avLst/>
          </a:prstGeom>
        </p:spPr>
      </p:pic>
    </p:spTree>
    <p:extLst>
      <p:ext uri="{BB962C8B-B14F-4D97-AF65-F5344CB8AC3E}">
        <p14:creationId xmlns:p14="http://schemas.microsoft.com/office/powerpoint/2010/main" val="180989094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10591</TotalTime>
  <Words>531</Words>
  <Application>Microsoft Macintosh PowerPoint</Application>
  <PresentationFormat>Widescreen</PresentationFormat>
  <Paragraphs>32</Paragraphs>
  <Slides>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Aptos</vt:lpstr>
      <vt:lpstr>Arial</vt:lpstr>
      <vt:lpstr>Calibri</vt:lpstr>
      <vt:lpstr>Calibri Light</vt:lpstr>
      <vt:lpstr>Verdana</vt:lpstr>
      <vt:lpstr>Verdana</vt:lpstr>
      <vt:lpstr>Tema di Office</vt:lpstr>
      <vt:lpstr>SND plans for LS3  and Run4</vt:lpstr>
      <vt:lpstr>SND@LHC in Run4 </vt:lpstr>
      <vt:lpstr>Activities during LS3</vt:lpstr>
      <vt:lpstr>Services needed </vt:lpstr>
      <vt:lpstr>Backup</vt:lpstr>
      <vt:lpstr>Cooling for thermal enclosure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SND@LHC experiment at CERN</dc:title>
  <dc:creator>GIOVANNI DE LELLIS</dc:creator>
  <cp:lastModifiedBy>Tiziano Camporesi</cp:lastModifiedBy>
  <cp:revision>41</cp:revision>
  <dcterms:created xsi:type="dcterms:W3CDTF">2022-09-18T16:44:30Z</dcterms:created>
  <dcterms:modified xsi:type="dcterms:W3CDTF">2025-01-31T13:55:44Z</dcterms:modified>
</cp:coreProperties>
</file>