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  <p:sldMasterId id="2147483648" r:id="rId5"/>
    <p:sldMasterId id="2147483650" r:id="rId6"/>
  </p:sldMasterIdLst>
  <p:notesMasterIdLst>
    <p:notesMasterId r:id="rId36"/>
  </p:notesMasterIdLst>
  <p:sldIdLst>
    <p:sldId id="555" r:id="rId7"/>
    <p:sldId id="727" r:id="rId8"/>
    <p:sldId id="734" r:id="rId9"/>
    <p:sldId id="736" r:id="rId10"/>
    <p:sldId id="735" r:id="rId11"/>
    <p:sldId id="733" r:id="rId12"/>
    <p:sldId id="739" r:id="rId13"/>
    <p:sldId id="740" r:id="rId14"/>
    <p:sldId id="741" r:id="rId15"/>
    <p:sldId id="742" r:id="rId16"/>
    <p:sldId id="743" r:id="rId17"/>
    <p:sldId id="749" r:id="rId18"/>
    <p:sldId id="745" r:id="rId19"/>
    <p:sldId id="746" r:id="rId20"/>
    <p:sldId id="747" r:id="rId21"/>
    <p:sldId id="748" r:id="rId22"/>
    <p:sldId id="751" r:id="rId23"/>
    <p:sldId id="752" r:id="rId24"/>
    <p:sldId id="753" r:id="rId25"/>
    <p:sldId id="754" r:id="rId26"/>
    <p:sldId id="755" r:id="rId27"/>
    <p:sldId id="764" r:id="rId28"/>
    <p:sldId id="766" r:id="rId29"/>
    <p:sldId id="767" r:id="rId30"/>
    <p:sldId id="757" r:id="rId31"/>
    <p:sldId id="756" r:id="rId32"/>
    <p:sldId id="624" r:id="rId33"/>
    <p:sldId id="759" r:id="rId34"/>
    <p:sldId id="760" r:id="rId3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0000FF"/>
    <a:srgbClr val="2CA02C"/>
    <a:srgbClr val="0F124A"/>
    <a:srgbClr val="6666FF"/>
    <a:srgbClr val="70A8CF"/>
    <a:srgbClr val="B40C0D"/>
    <a:srgbClr val="1F77B4"/>
    <a:srgbClr val="D62728"/>
    <a:srgbClr val="69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5025" autoAdjust="0"/>
  </p:normalViewPr>
  <p:slideViewPr>
    <p:cSldViewPr>
      <p:cViewPr>
        <p:scale>
          <a:sx n="180" d="100"/>
          <a:sy n="180" d="100"/>
        </p:scale>
        <p:origin x="154" y="-102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24.01.2025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1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8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8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40.png"/><Relationship Id="rId9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8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7.png"/><Relationship Id="rId7" Type="http://schemas.openxmlformats.org/officeDocument/2006/relationships/image" Target="../media/image52.png"/><Relationship Id="rId12" Type="http://schemas.openxmlformats.org/officeDocument/2006/relationships/image" Target="../media/image5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png"/><Relationship Id="rId11" Type="http://schemas.openxmlformats.org/officeDocument/2006/relationships/image" Target="../media/image57.png"/><Relationship Id="rId5" Type="http://schemas.openxmlformats.org/officeDocument/2006/relationships/image" Target="../media/image49.png"/><Relationship Id="rId10" Type="http://schemas.openxmlformats.org/officeDocument/2006/relationships/image" Target="../media/image56.png"/><Relationship Id="rId4" Type="http://schemas.openxmlformats.org/officeDocument/2006/relationships/image" Target="../media/image47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13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1AD0B-2125-3451-4E3F-2D0E37411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194596"/>
            <a:ext cx="8263350" cy="209723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3200" dirty="0"/>
              <a:t>FCC-</a:t>
            </a:r>
            <a:r>
              <a:rPr lang="en-GB" sz="3200" cap="none" dirty="0" err="1"/>
              <a:t>hh</a:t>
            </a:r>
            <a:r>
              <a:rPr lang="en-GB" sz="3200" dirty="0"/>
              <a:t> cryogenics </a:t>
            </a:r>
            <a:br>
              <a:rPr lang="en-GB" sz="2800" dirty="0"/>
            </a:br>
            <a:r>
              <a:rPr lang="en-GB" sz="1400" dirty="0"/>
              <a:t>R&amp;D and cooling schemes for sc magnets at 4.5 K</a:t>
            </a:r>
            <a:br>
              <a:rPr lang="en-GB" sz="1800" dirty="0"/>
            </a:br>
            <a:r>
              <a:rPr lang="en-GB" sz="2400" dirty="0"/>
              <a:t>– Cross section 2D modelling –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E3342-E70D-F08A-DB8E-12671FA3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7" name="Picture 6" descr="A logo with white lines&#10;&#10;Description automatically generated">
            <a:extLst>
              <a:ext uri="{FF2B5EF4-FFF2-40B4-BE49-F238E27FC236}">
                <a16:creationId xmlns:a16="http://schemas.microsoft.com/office/drawing/2014/main" id="{1ED0FDEE-34A0-5B76-0B7D-8DB691F04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537" y="108629"/>
            <a:ext cx="331200" cy="331200"/>
          </a:xfrm>
          <a:prstGeom prst="rect">
            <a:avLst/>
          </a:prstGeom>
        </p:spPr>
      </p:pic>
      <p:sp>
        <p:nvSpPr>
          <p:cNvPr id="8" name="Textfeld 5">
            <a:extLst>
              <a:ext uri="{FF2B5EF4-FFF2-40B4-BE49-F238E27FC236}">
                <a16:creationId xmlns:a16="http://schemas.microsoft.com/office/drawing/2014/main" id="{BC30447D-9140-C9DB-173E-2A82BF2A378D}"/>
              </a:ext>
            </a:extLst>
          </p:cNvPr>
          <p:cNvSpPr txBox="1"/>
          <p:nvPr/>
        </p:nvSpPr>
        <p:spPr>
          <a:xfrm>
            <a:off x="827584" y="565455"/>
            <a:ext cx="7668625" cy="2399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i="1" dirty="0">
                <a:solidFill>
                  <a:schemeClr val="bg1"/>
                </a:solidFill>
              </a:rPr>
              <a:t>This project has received funding from the European Union's Horizon 2020 research and innovation programme under grant agreement No 951754.</a:t>
            </a:r>
            <a:endParaRPr lang="de-AT" sz="900" i="1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8F89018-FB24-4CFE-4148-FBC238935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0856"/>
            <a:ext cx="504056" cy="33866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CB2433FC-6035-85BB-62BA-7A1B4CE68D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948902"/>
            <a:ext cx="8262937" cy="999111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600" b="1" dirty="0"/>
              <a:t>Patricia Borges de Sousa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Ximo Gallud Cidoncha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on behalf of CERN TE/CRG</a:t>
            </a:r>
          </a:p>
        </p:txBody>
      </p:sp>
    </p:spTree>
    <p:extLst>
      <p:ext uri="{BB962C8B-B14F-4D97-AF65-F5344CB8AC3E}">
        <p14:creationId xmlns:p14="http://schemas.microsoft.com/office/powerpoint/2010/main" val="3475134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6C74C-874C-AB73-ED11-9EA06D112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1A4CA0-FDCE-4A86-B3F7-5E57A16F90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C745334B-8133-72F3-16AD-10652CC6A88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7FA40A-9E79-D495-5C45-B907EAA0E669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9B04C59D-6B9F-AD96-3E68-C79B3931D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4" y="399532"/>
            <a:ext cx="8802466" cy="804066"/>
          </a:xfrm>
        </p:spPr>
        <p:txBody>
          <a:bodyPr/>
          <a:lstStyle/>
          <a:p>
            <a:r>
              <a:rPr lang="en-US" sz="2400" dirty="0"/>
              <a:t>Adding of Copper conducting layer of cooling channel size: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D87929-D0B1-1244-047C-26CC3802541F}"/>
                  </a:ext>
                </a:extLst>
              </p:cNvPr>
              <p:cNvSpPr txBox="1"/>
              <p:nvPr/>
            </p:nvSpPr>
            <p:spPr>
              <a:xfrm>
                <a:off x="683568" y="1203598"/>
                <a:ext cx="7787425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2000" dirty="0"/>
                  <a:t>Number of channels distribution </a:t>
                </a:r>
                <a14:m>
                  <m:oMath xmlns:m="http://schemas.openxmlformats.org/officeDocument/2006/math"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 ={4}</m:t>
                    </m:r>
                  </m:oMath>
                </a14:m>
                <a:r>
                  <a:rPr lang="fr-CH" sz="2000" dirty="0"/>
                  <a:t>.</a:t>
                </a:r>
              </a:p>
              <a:p>
                <a:pPr algn="l"/>
                <a:r>
                  <a:rPr lang="fr-CH" sz="2000" dirty="0"/>
                  <a:t> 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2000" dirty="0" err="1"/>
                  <a:t>Arbitrary</a:t>
                </a:r>
                <a:r>
                  <a:rPr lang="fr-CH" sz="2000" dirty="0"/>
                  <a:t> </a:t>
                </a:r>
                <a:r>
                  <a:rPr lang="fr-CH" sz="2000" dirty="0" err="1"/>
                  <a:t>diameter</a:t>
                </a:r>
                <a:r>
                  <a:rPr lang="fr-CH" sz="2000" dirty="0"/>
                  <a:t> </a:t>
                </a:r>
                <a14:m>
                  <m:oMath xmlns:m="http://schemas.openxmlformats.org/officeDocument/2006/math"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=40</m:t>
                    </m:r>
                  </m:oMath>
                </a14:m>
                <a:r>
                  <a:rPr lang="fr-CH" sz="2000" dirty="0"/>
                  <a:t> mm.</a:t>
                </a:r>
              </a:p>
              <a:p>
                <a:pPr algn="l"/>
                <a:endParaRPr lang="fr-CH" sz="200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2000" dirty="0"/>
                  <a:t>Heat </a:t>
                </a:r>
                <a:r>
                  <a:rPr lang="fr-CH" sz="2000" dirty="0" err="1"/>
                  <a:t>sinks</a:t>
                </a:r>
                <a:r>
                  <a:rPr lang="fr-CH" sz="20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CH" sz="2000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CH" sz="2000" b="0" i="0" dirty="0" smtClean="0">
                            <a:latin typeface="Cambria Math" panose="02040503050406030204" pitchFamily="18" charset="0"/>
                          </a:rPr>
                          <m:t>He</m:t>
                        </m:r>
                      </m:sub>
                    </m:sSub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CH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b="0" i="1" dirty="0" smtClean="0">
                            <a:latin typeface="Cambria Math" panose="02040503050406030204" pitchFamily="18" charset="0"/>
                          </a:rPr>
                          <m:t>4.1, 4.5</m:t>
                        </m:r>
                      </m:e>
                    </m:d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algn="l"/>
                <a:endParaRPr lang="en-US" sz="200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Copper layer at midplane </a:t>
                </a:r>
                <a:r>
                  <a:rPr lang="en-US" sz="2000" dirty="0"/>
                  <a:t>to distribute heat sink of varying thickness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D87929-D0B1-1244-047C-26CC38025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203598"/>
                <a:ext cx="7787425" cy="2554545"/>
              </a:xfrm>
              <a:prstGeom prst="rect">
                <a:avLst/>
              </a:prstGeom>
              <a:blipFill>
                <a:blip r:embed="rId3"/>
                <a:stretch>
                  <a:fillRect l="-704" t="-955" b="-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88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B30167-9DE6-EAA9-2D76-1F8015812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18D2E5E6-5248-EBDC-D530-84A6B6DEE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3" cy="611496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CAD854-311D-1995-AB06-4F3F18DA9C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CCC91825-411E-5CD2-BA62-89C0EFD0CB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4E3FB2-8677-E586-4FC5-A4F17F31CF4F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35060FF6-875C-D108-BF89-EC501D6BFA2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(side and top):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35060FF6-875C-D108-BF89-EC501D6BFA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AAF0CDA7-B70C-265E-F848-A0015397E7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DCCE282-DAED-3505-8A53-272CD7A93FEC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9498DA-F7B5-6B0D-E7BC-D734CA60B822}"/>
              </a:ext>
            </a:extLst>
          </p:cNvPr>
          <p:cNvSpPr/>
          <p:nvPr/>
        </p:nvSpPr>
        <p:spPr>
          <a:xfrm>
            <a:off x="4351619" y="4589525"/>
            <a:ext cx="220382" cy="2144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B4EA5C-B540-F10A-4F94-31D848F8EFB3}"/>
              </a:ext>
            </a:extLst>
          </p:cNvPr>
          <p:cNvCxnSpPr>
            <a:cxnSpLocks/>
          </p:cNvCxnSpPr>
          <p:nvPr/>
        </p:nvCxnSpPr>
        <p:spPr>
          <a:xfrm flipH="1" flipV="1">
            <a:off x="887316" y="3507854"/>
            <a:ext cx="3483635" cy="10811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637A5F-3DA4-FBDE-8E4B-659A62DC5985}"/>
              </a:ext>
            </a:extLst>
          </p:cNvPr>
          <p:cNvCxnSpPr>
            <a:cxnSpLocks/>
          </p:cNvCxnSpPr>
          <p:nvPr/>
        </p:nvCxnSpPr>
        <p:spPr>
          <a:xfrm flipV="1">
            <a:off x="4591208" y="3507854"/>
            <a:ext cx="1853000" cy="10811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E9E9C251-497E-EDEA-78E9-615551C781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1317778"/>
            <a:ext cx="3119460" cy="214790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5F1926-E6D8-7375-6376-63385795A3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381" y="1317777"/>
            <a:ext cx="3119460" cy="214790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4023331-2777-8BEE-A571-CA6193B8C6D5}"/>
              </a:ext>
            </a:extLst>
          </p:cNvPr>
          <p:cNvCxnSpPr>
            <a:cxnSpLocks/>
          </p:cNvCxnSpPr>
          <p:nvPr/>
        </p:nvCxnSpPr>
        <p:spPr>
          <a:xfrm>
            <a:off x="4072409" y="2346868"/>
            <a:ext cx="1629891" cy="26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331C047-2F62-29E8-7703-A5FF62B94A2D}"/>
              </a:ext>
            </a:extLst>
          </p:cNvPr>
          <p:cNvCxnSpPr>
            <a:cxnSpLocks/>
          </p:cNvCxnSpPr>
          <p:nvPr/>
        </p:nvCxnSpPr>
        <p:spPr>
          <a:xfrm flipV="1">
            <a:off x="4351743" y="2364112"/>
            <a:ext cx="0" cy="410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C03824E-9A15-0EEC-0B72-6178CCD38622}"/>
              </a:ext>
            </a:extLst>
          </p:cNvPr>
          <p:cNvCxnSpPr>
            <a:cxnSpLocks/>
          </p:cNvCxnSpPr>
          <p:nvPr/>
        </p:nvCxnSpPr>
        <p:spPr>
          <a:xfrm>
            <a:off x="4351618" y="1923637"/>
            <a:ext cx="0" cy="410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E2FD758-AA33-F8CE-190D-BC058A1118FA}"/>
                  </a:ext>
                </a:extLst>
              </p:cNvPr>
              <p:cNvSpPr txBox="1"/>
              <p:nvPr/>
            </p:nvSpPr>
            <p:spPr>
              <a:xfrm>
                <a:off x="4370951" y="2368048"/>
                <a:ext cx="1152127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fr-CH" sz="1100" b="1" dirty="0">
                    <a:solidFill>
                      <a:srgbClr val="FF0000"/>
                    </a:solidFill>
                  </a:rPr>
                  <a:t>Copper layer </a:t>
                </a:r>
                <a:r>
                  <a:rPr lang="fr-CH" sz="1100" b="1" dirty="0" err="1">
                    <a:solidFill>
                      <a:srgbClr val="FF0000"/>
                    </a:solidFill>
                  </a:rPr>
                  <a:t>thickness</a:t>
                </a:r>
                <a:r>
                  <a:rPr lang="fr-CH" sz="11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CH" sz="1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endParaRPr lang="en-US" sz="11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E2FD758-AA33-F8CE-190D-BC058A111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951" y="2368048"/>
                <a:ext cx="1152127" cy="446276"/>
              </a:xfrm>
              <a:prstGeom prst="rect">
                <a:avLst/>
              </a:prstGeom>
              <a:blipFill>
                <a:blip r:embed="rId7"/>
                <a:stretch>
                  <a:fillRect t="-1351" b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Arrow: Right 34">
            <a:extLst>
              <a:ext uri="{FF2B5EF4-FFF2-40B4-BE49-F238E27FC236}">
                <a16:creationId xmlns:a16="http://schemas.microsoft.com/office/drawing/2014/main" id="{E664D12E-E790-21E1-4E7C-1335767D84A9}"/>
              </a:ext>
            </a:extLst>
          </p:cNvPr>
          <p:cNvSpPr/>
          <p:nvPr/>
        </p:nvSpPr>
        <p:spPr>
          <a:xfrm>
            <a:off x="3524509" y="2688763"/>
            <a:ext cx="720080" cy="4083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AB211E-8B3B-62A6-283F-0426DC40300B}"/>
                  </a:ext>
                </a:extLst>
              </p:cNvPr>
              <p:cNvSpPr txBox="1"/>
              <p:nvPr/>
            </p:nvSpPr>
            <p:spPr>
              <a:xfrm>
                <a:off x="5154723" y="2819091"/>
                <a:ext cx="11521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fr-CH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AB211E-8B3B-62A6-283F-0426DC403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4723" y="2819091"/>
                <a:ext cx="115212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5058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6FF64-1F46-937A-0EBC-A32588E7B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CD255E84-FC36-31B4-6B54-5C569859B8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3" cy="61149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CF98BD-0B56-F665-410C-413C07C3E9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45912344-F1B6-EC5B-ADAD-0E60ACF78C9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5E56BC-E7D9-A024-0205-06FA1DF074D0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E08E4AC8-4D0C-4DD9-FCD7-E015558024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=10 </m:t>
                    </m:r>
                    <m:r>
                      <a:rPr lang="el-GR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E08E4AC8-4D0C-4DD9-FCD7-E01555802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EB689271-00AF-7F23-E2CB-2C76D909D7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B4A4AE5-33C3-2E53-5EEC-E4787174F0B1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5247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E23E1-6418-C085-F051-DE8843BAB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3D400ECF-0A4D-36F1-D820-3350100FA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-164554"/>
            <a:ext cx="8147461" cy="61149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EFA61-4F69-4265-ACE1-CA76A0FA07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DB6ED9EC-5D0E-DD46-AAA6-3F28882EDD3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B54AE1-36E9-E8FA-2B33-7B9490101CBF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4523B7FB-BAB3-F6FB-6856-90AFEEC584C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fr-CH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a:rPr lang="el-GR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4523B7FB-BAB3-F6FB-6856-90AFEEC584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4A6735D9-2ECC-3FA3-C951-9E191EE600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DF614E0-63B4-B4B2-8FFB-A9472163CF2B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1389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04EE3-B728-8F97-A034-0927BA392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ADEF41E9-D314-32A3-5081-6436303A0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-164554"/>
            <a:ext cx="8147461" cy="611496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6F9450-38CD-6070-B74D-4554E3C8C9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EB9A2523-D681-7D36-F39E-4D57CB0164F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7929B2-CB12-67B6-CC63-73B0683F5DF4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A1DB362C-0F31-EA21-2E36-3239AA8C6D4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fr-CH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a:rPr lang="el-GR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A1DB362C-0F31-EA21-2E36-3239AA8C6D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51E76EB6-7548-1F5C-E85D-D63268FA78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5A2D267-2D7A-4ABD-0303-A9384549E78B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0616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5189E-0294-C0AB-7B96-6C75EC687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6A3D32D7-DF37-47C4-0257-4FBB1E22C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0" cy="611496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23B0FA-094B-8CE7-828D-8F99F77E34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F5E0E733-0301-49A8-D04C-61770958C0B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B5B64A-88AA-5182-F767-4CBD21713167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5F8C7D66-85AB-105A-D16D-6CE7102A75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fr-CH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55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5F8C7D66-85AB-105A-D16D-6CE7102A75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8192CC2A-865A-81FB-5265-D26E1A9DB1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065272D-59FD-3B15-19F4-F9903D87D338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04902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0E1E1-9625-27CD-C205-54FB56562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3E05EF5C-BBA2-32B0-239D-7A348AECB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0" cy="611496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21EB74-21C3-A7AD-10D9-23ABB761D5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0A8E3696-F766-B649-53C4-AC10E73B4B0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A1415C-56C7-8C9C-01B3-ACBB9F56F816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83EB7824-66B0-6CF6-BD25-5D06633552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fr-CH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60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83EB7824-66B0-6CF6-BD25-5D06633552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FF43DA03-0233-89FC-3550-2E45F2A1C8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6C0418E-C2FF-0C30-3C29-7CA5E25C94B0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6450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51CBC-227C-EB1C-E492-CBD290435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2ECED0-B4D3-6155-7457-CCD4BF122A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B37F045A-066F-E0D6-462E-0F55CA4C38B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9FC59F-BFF7-A855-C722-C2920E07E054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D739779-265D-1CE8-D43E-60557A162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6" y="784400"/>
            <a:ext cx="8684274" cy="4342137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62EBA2B4-7C5B-F796-5CA1-5465AF472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4" y="399532"/>
            <a:ext cx="8263350" cy="804066"/>
          </a:xfrm>
        </p:spPr>
        <p:txBody>
          <a:bodyPr/>
          <a:lstStyle/>
          <a:p>
            <a:r>
              <a:rPr lang="en-GB" sz="2800" dirty="0"/>
              <a:t>Maximum magnet temperature vs. Cu thickness:</a:t>
            </a:r>
          </a:p>
        </p:txBody>
      </p:sp>
    </p:spTree>
    <p:extLst>
      <p:ext uri="{BB962C8B-B14F-4D97-AF65-F5344CB8AC3E}">
        <p14:creationId xmlns:p14="http://schemas.microsoft.com/office/powerpoint/2010/main" val="747879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FD417-B87B-17C8-838F-7B9A26A15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F1EC49-BEA2-B231-FC94-B849E756A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D74458A0-DEB5-A436-39A6-6162774B251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C6AE14-F8F8-1A5A-93F9-5CB614191926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212E28-8E27-5DD8-E123-43BF2D000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26" y="784400"/>
            <a:ext cx="8684274" cy="4342137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8C837602-80B8-37C4-6CF5-BCDCBE213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4" y="399532"/>
            <a:ext cx="8263350" cy="804066"/>
          </a:xfrm>
        </p:spPr>
        <p:txBody>
          <a:bodyPr/>
          <a:lstStyle/>
          <a:p>
            <a:r>
              <a:rPr lang="en-GB" sz="2800" dirty="0"/>
              <a:t>Maximum magnet temperature vs. Cu thickness:</a:t>
            </a:r>
          </a:p>
        </p:txBody>
      </p:sp>
    </p:spTree>
    <p:extLst>
      <p:ext uri="{BB962C8B-B14F-4D97-AF65-F5344CB8AC3E}">
        <p14:creationId xmlns:p14="http://schemas.microsoft.com/office/powerpoint/2010/main" val="2261294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8FEFD-F102-7122-6516-37548C6A3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F36F3C-479E-E466-C57A-DB7FA2432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76768B4E-E732-2CF9-FED3-D154633399F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F7049C-8C13-E4CC-D459-333C4CB7156F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24C89B-377B-8EBF-38ED-206765F41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26" y="784400"/>
            <a:ext cx="8684274" cy="4342137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F09A0036-217E-8D10-794E-E3F010AB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4" y="399532"/>
            <a:ext cx="8263350" cy="804066"/>
          </a:xfrm>
        </p:spPr>
        <p:txBody>
          <a:bodyPr/>
          <a:lstStyle/>
          <a:p>
            <a:r>
              <a:rPr lang="en-GB" sz="2800" dirty="0"/>
              <a:t>Maximum magnet temperature vs. Cu thickness: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D5376D2-5B23-C997-A937-06671FB628CC}"/>
                  </a:ext>
                </a:extLst>
              </p:cNvPr>
              <p:cNvSpPr txBox="1"/>
              <p:nvPr/>
            </p:nvSpPr>
            <p:spPr>
              <a:xfrm>
                <a:off x="4499992" y="2074292"/>
                <a:ext cx="2736304" cy="52322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400" dirty="0"/>
                  <a:t>Minimum </a:t>
                </a:r>
                <a:r>
                  <a:rPr lang="fr-CH" sz="1400" dirty="0" err="1"/>
                  <a:t>copper</a:t>
                </a:r>
                <a:r>
                  <a:rPr lang="fr-CH" sz="1400" dirty="0"/>
                  <a:t> </a:t>
                </a:r>
                <a:r>
                  <a:rPr lang="fr-CH" sz="1400" dirty="0" err="1"/>
                  <a:t>thickness</a:t>
                </a:r>
                <a:r>
                  <a:rPr lang="fr-CH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CH" sz="1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≈57</m:t>
                    </m:r>
                    <m:r>
                      <a:rPr lang="en-GB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H" sz="1400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𝐻𝑒</m:t>
                        </m:r>
                      </m:sub>
                    </m:sSub>
                    <m:r>
                      <a:rPr lang="fr-CH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 4.5 </m:t>
                    </m:r>
                    <m:r>
                      <a:rPr lang="fr-CH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400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fr-CH" sz="1400" dirty="0"/>
                  <a:t> </a:t>
                </a:r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D5376D2-5B23-C997-A937-06671FB62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074292"/>
                <a:ext cx="2736304" cy="523220"/>
              </a:xfrm>
              <a:prstGeom prst="rect">
                <a:avLst/>
              </a:prstGeom>
              <a:blipFill>
                <a:blip r:embed="rId4"/>
                <a:stretch>
                  <a:fillRect l="-220" b="-7692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5BADA7C-EAA8-F953-E6F9-0CD2C058BC45}"/>
              </a:ext>
            </a:extLst>
          </p:cNvPr>
          <p:cNvCxnSpPr>
            <a:stCxn id="3" idx="0"/>
          </p:cNvCxnSpPr>
          <p:nvPr/>
        </p:nvCxnSpPr>
        <p:spPr>
          <a:xfrm flipV="1">
            <a:off x="5868144" y="1851670"/>
            <a:ext cx="0" cy="2226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67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E2B18-E2AA-A6ED-A5DC-3AFB6B566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B1E16FD5-5D15-28C1-D185-504DCF576CF5}"/>
              </a:ext>
            </a:extLst>
          </p:cNvPr>
          <p:cNvGrpSpPr/>
          <p:nvPr/>
        </p:nvGrpSpPr>
        <p:grpSpPr>
          <a:xfrm>
            <a:off x="5581609" y="45304"/>
            <a:ext cx="3462806" cy="5201848"/>
            <a:chOff x="5581609" y="45304"/>
            <a:chExt cx="3462806" cy="5201848"/>
          </a:xfrm>
        </p:grpSpPr>
        <p:pic>
          <p:nvPicPr>
            <p:cNvPr id="36" name="Picture 35" descr="A green and blue object with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EDF37B1C-28B7-7825-BAB9-630A0B93C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73"/>
            <a:stretch/>
          </p:blipFill>
          <p:spPr>
            <a:xfrm>
              <a:off x="5581609" y="45304"/>
              <a:ext cx="3462806" cy="5201848"/>
            </a:xfrm>
            <a:prstGeom prst="rect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B25F279-7427-06E2-AB1E-ED69DCF87594}"/>
                </a:ext>
              </a:extLst>
            </p:cNvPr>
            <p:cNvCxnSpPr/>
            <p:nvPr/>
          </p:nvCxnSpPr>
          <p:spPr>
            <a:xfrm flipH="1">
              <a:off x="6444208" y="952341"/>
              <a:ext cx="72008" cy="251257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0F88405-F8D5-D021-68DB-9276ACB437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03254" y="1059582"/>
              <a:ext cx="102492" cy="231586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FDA3DD3-9938-5215-0DB6-E5C4021FE5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7007" y="1165539"/>
              <a:ext cx="117785" cy="23128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4CC1AED-6500-B79A-7089-D5A2E9D885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90410" y="1291168"/>
              <a:ext cx="135750" cy="231586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4116880-64D0-F5BD-6475-B315416FCC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25482" y="1470212"/>
              <a:ext cx="163142" cy="211913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227AC18-B9CF-2F14-C692-2D2CAFF44B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37969" y="1636059"/>
              <a:ext cx="179255" cy="20639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60E1F15-C819-29D0-EA7C-EACBD3CA23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2921" y="869576"/>
              <a:ext cx="55138" cy="245513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CCD40E7-4D1E-FF3E-7596-BD3537ABE7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5288" y="833718"/>
              <a:ext cx="31418" cy="244251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820D3C4-C81E-16B6-03AA-757D10853E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30794" y="811306"/>
              <a:ext cx="8006" cy="25677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A4691769-FA7E-D89C-FF27-9783EE2BCEB9}"/>
                </a:ext>
              </a:extLst>
            </p:cNvPr>
            <p:cNvCxnSpPr/>
            <p:nvPr/>
          </p:nvCxnSpPr>
          <p:spPr>
            <a:xfrm rot="2764387" flipH="1">
              <a:off x="8407547" y="2495582"/>
              <a:ext cx="72008" cy="251257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94AF9047-4B5D-7389-B3ED-2493EC272F01}"/>
                </a:ext>
              </a:extLst>
            </p:cNvPr>
            <p:cNvCxnSpPr>
              <a:cxnSpLocks/>
            </p:cNvCxnSpPr>
            <p:nvPr/>
          </p:nvCxnSpPr>
          <p:spPr>
            <a:xfrm rot="2764387" flipH="1">
              <a:off x="8512436" y="2770541"/>
              <a:ext cx="102492" cy="231586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E842C9BC-5160-31F9-27D9-639AF0A5E9A3}"/>
                </a:ext>
              </a:extLst>
            </p:cNvPr>
            <p:cNvCxnSpPr>
              <a:cxnSpLocks/>
            </p:cNvCxnSpPr>
            <p:nvPr/>
          </p:nvCxnSpPr>
          <p:spPr>
            <a:xfrm rot="2764387" flipH="1">
              <a:off x="8602989" y="3025158"/>
              <a:ext cx="117785" cy="23128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0DA05429-FA29-AFD4-FECE-3656D577F3AC}"/>
                </a:ext>
              </a:extLst>
            </p:cNvPr>
            <p:cNvCxnSpPr>
              <a:cxnSpLocks/>
            </p:cNvCxnSpPr>
            <p:nvPr/>
          </p:nvCxnSpPr>
          <p:spPr>
            <a:xfrm rot="2764387" flipH="1">
              <a:off x="8678508" y="3294041"/>
              <a:ext cx="135750" cy="231586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6E1A66C6-141A-643F-28E6-EEA0F37B051F}"/>
                </a:ext>
              </a:extLst>
            </p:cNvPr>
            <p:cNvCxnSpPr>
              <a:cxnSpLocks/>
            </p:cNvCxnSpPr>
            <p:nvPr/>
          </p:nvCxnSpPr>
          <p:spPr>
            <a:xfrm rot="2764387" flipH="1">
              <a:off x="8715525" y="3600432"/>
              <a:ext cx="163142" cy="211913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2111A203-E764-40A6-65FF-3E730ABDF135}"/>
                </a:ext>
              </a:extLst>
            </p:cNvPr>
            <p:cNvCxnSpPr>
              <a:cxnSpLocks/>
            </p:cNvCxnSpPr>
            <p:nvPr/>
          </p:nvCxnSpPr>
          <p:spPr>
            <a:xfrm rot="2764387" flipH="1">
              <a:off x="8751979" y="3903871"/>
              <a:ext cx="179255" cy="20639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2689918E-91BB-F8B6-2003-C1B93316CF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9385" y="1833282"/>
              <a:ext cx="188509" cy="18288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2E4DE34D-7354-0DA5-46B2-C9C28B73B4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14636" y="2070847"/>
              <a:ext cx="219447" cy="160745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711EECF-ADFA-D0EC-F499-DC54E2BC3D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75112" y="2290482"/>
              <a:ext cx="233782" cy="147427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CCDC37-6B03-B609-4309-0C22F5F9CF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B07037AD-684D-F404-DED5-144CB472E58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9E635B-5CE9-EBAF-77CD-95C9E6B1D9D0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0335CA91-61B0-592A-27BD-6A8361401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4" y="399532"/>
            <a:ext cx="8263350" cy="804066"/>
          </a:xfrm>
        </p:spPr>
        <p:txBody>
          <a:bodyPr/>
          <a:lstStyle/>
          <a:p>
            <a:r>
              <a:rPr lang="en-US" dirty="0"/>
              <a:t>Heat load distributions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4B9BB4-E161-4EBA-7325-0A7F3C92B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048072"/>
              </p:ext>
            </p:extLst>
          </p:nvPr>
        </p:nvGraphicFramePr>
        <p:xfrm>
          <a:off x="394102" y="952341"/>
          <a:ext cx="4824535" cy="3572608"/>
        </p:xfrm>
        <a:graphic>
          <a:graphicData uri="http://schemas.openxmlformats.org/drawingml/2006/table">
            <a:tbl>
              <a:tblPr/>
              <a:tblGrid>
                <a:gridCol w="1718327">
                  <a:extLst>
                    <a:ext uri="{9D8B030D-6E8A-4147-A177-3AD203B41FA5}">
                      <a16:colId xmlns:a16="http://schemas.microsoft.com/office/drawing/2014/main" val="3115585209"/>
                    </a:ext>
                  </a:extLst>
                </a:gridCol>
                <a:gridCol w="2064548">
                  <a:extLst>
                    <a:ext uri="{9D8B030D-6E8A-4147-A177-3AD203B41FA5}">
                      <a16:colId xmlns:a16="http://schemas.microsoft.com/office/drawing/2014/main" val="3373804239"/>
                    </a:ext>
                  </a:extLst>
                </a:gridCol>
                <a:gridCol w="603066">
                  <a:extLst>
                    <a:ext uri="{9D8B030D-6E8A-4147-A177-3AD203B41FA5}">
                      <a16:colId xmlns:a16="http://schemas.microsoft.com/office/drawing/2014/main" val="154872371"/>
                    </a:ext>
                  </a:extLst>
                </a:gridCol>
                <a:gridCol w="438594">
                  <a:extLst>
                    <a:ext uri="{9D8B030D-6E8A-4147-A177-3AD203B41FA5}">
                      <a16:colId xmlns:a16="http://schemas.microsoft.com/office/drawing/2014/main" val="104749797"/>
                    </a:ext>
                  </a:extLst>
                </a:gridCol>
              </a:tblGrid>
              <a:tr h="5616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FCC-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hh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heat loads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60 - 80 K (W/m)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K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(W/m)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849540"/>
                  </a:ext>
                </a:extLst>
              </a:tr>
              <a:tr h="17655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Static</a:t>
                      </a: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Supports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653359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Radiative Insulation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8658384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Shield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931547"/>
                  </a:ext>
                </a:extLst>
              </a:tr>
              <a:tr h="3460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Feedthrough and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vacum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barrier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263486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Beamscreens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512941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Distribution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7328209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Static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9.3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148168"/>
                  </a:ext>
                </a:extLst>
              </a:tr>
              <a:tr h="17655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Dynamic</a:t>
                      </a: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Synchrotron Radiations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1051367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Image Currents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8132955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Resistive Heating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68032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Gas Scattering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6148109"/>
                  </a:ext>
                </a:extLst>
              </a:tr>
              <a:tr h="17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Dynamic (no losses)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40.4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255175"/>
                  </a:ext>
                </a:extLst>
              </a:tr>
              <a:tr h="346015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Magnetization losses (eddy current)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3.13</a:t>
                      </a:r>
                    </a:p>
                  </a:txBody>
                  <a:tcPr marL="7010" marR="7010" marT="701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862181"/>
                  </a:ext>
                </a:extLst>
              </a:tr>
              <a:tr h="3768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(with mag. losses)</a:t>
                      </a:r>
                    </a:p>
                  </a:txBody>
                  <a:tcPr marL="7010" marR="7010" marT="70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49.7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4.69</a:t>
                      </a:r>
                    </a:p>
                  </a:txBody>
                  <a:tcPr marL="7010" marR="7010" marT="70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72419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878A55B6-C6B9-9367-AEFF-1E950E819584}"/>
              </a:ext>
            </a:extLst>
          </p:cNvPr>
          <p:cNvSpPr txBox="1"/>
          <p:nvPr/>
        </p:nvSpPr>
        <p:spPr>
          <a:xfrm>
            <a:off x="7442850" y="594579"/>
            <a:ext cx="1554800" cy="55399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CH" sz="1000" dirty="0"/>
              <a:t>Surface </a:t>
            </a:r>
            <a:r>
              <a:rPr lang="fr-CH" sz="1000" dirty="0" err="1"/>
              <a:t>load</a:t>
            </a:r>
            <a:r>
              <a:rPr lang="fr-CH" sz="1000" dirty="0"/>
              <a:t> </a:t>
            </a:r>
            <a:r>
              <a:rPr lang="fr-CH" sz="1000" dirty="0" err="1"/>
              <a:t>distributed</a:t>
            </a:r>
            <a:r>
              <a:rPr lang="fr-CH" sz="1000" dirty="0"/>
              <a:t> </a:t>
            </a:r>
            <a:r>
              <a:rPr lang="fr-CH" sz="1000" dirty="0" err="1"/>
              <a:t>homogeneously</a:t>
            </a:r>
            <a:r>
              <a:rPr lang="fr-CH" sz="1000" dirty="0"/>
              <a:t> </a:t>
            </a:r>
            <a:r>
              <a:rPr lang="fr-CH" sz="1000" dirty="0" err="1"/>
              <a:t>along</a:t>
            </a:r>
            <a:r>
              <a:rPr lang="fr-CH" sz="1000" dirty="0"/>
              <a:t> </a:t>
            </a:r>
            <a:r>
              <a:rPr lang="fr-CH" sz="1000" dirty="0" err="1"/>
              <a:t>outer</a:t>
            </a:r>
            <a:r>
              <a:rPr lang="fr-CH" sz="1000" dirty="0"/>
              <a:t> </a:t>
            </a:r>
            <a:r>
              <a:rPr lang="fr-CH" sz="1000" dirty="0" err="1"/>
              <a:t>shell</a:t>
            </a:r>
            <a:endParaRPr lang="en-US" sz="7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24CC87-49FE-BF79-E42D-5C489C1AC531}"/>
              </a:ext>
            </a:extLst>
          </p:cNvPr>
          <p:cNvSpPr txBox="1"/>
          <p:nvPr/>
        </p:nvSpPr>
        <p:spPr>
          <a:xfrm>
            <a:off x="5896589" y="4543913"/>
            <a:ext cx="1942697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CH" sz="1000" dirty="0"/>
              <a:t>Distributed </a:t>
            </a:r>
            <a:r>
              <a:rPr lang="fr-CH" sz="1000" dirty="0" err="1"/>
              <a:t>homogeneously</a:t>
            </a:r>
            <a:r>
              <a:rPr lang="fr-CH" sz="1000" dirty="0"/>
              <a:t> </a:t>
            </a:r>
            <a:r>
              <a:rPr lang="fr-CH" sz="1000" dirty="0" err="1"/>
              <a:t>along</a:t>
            </a:r>
            <a:r>
              <a:rPr lang="fr-CH" sz="1000" dirty="0"/>
              <a:t> </a:t>
            </a:r>
            <a:r>
              <a:rPr lang="fr-CH" sz="1000" dirty="0" err="1"/>
              <a:t>inner</a:t>
            </a:r>
            <a:r>
              <a:rPr lang="fr-CH" sz="1000" dirty="0"/>
              <a:t> </a:t>
            </a:r>
            <a:r>
              <a:rPr lang="fr-CH" sz="1000" dirty="0" err="1"/>
              <a:t>core</a:t>
            </a:r>
            <a:r>
              <a:rPr lang="fr-CH" sz="1000" dirty="0"/>
              <a:t> </a:t>
            </a:r>
            <a:r>
              <a:rPr lang="fr-CH" sz="1000" dirty="0" err="1"/>
              <a:t>shell</a:t>
            </a:r>
            <a:endParaRPr lang="en-US" sz="7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DD3A48-1FB3-AEDE-00A4-BD45875E7A55}"/>
              </a:ext>
            </a:extLst>
          </p:cNvPr>
          <p:cNvCxnSpPr>
            <a:cxnSpLocks/>
          </p:cNvCxnSpPr>
          <p:nvPr/>
        </p:nvCxnSpPr>
        <p:spPr>
          <a:xfrm flipV="1">
            <a:off x="5633460" y="4030958"/>
            <a:ext cx="99257" cy="1122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C2348D3-D897-5B38-78B6-1E251D37BBD3}"/>
              </a:ext>
            </a:extLst>
          </p:cNvPr>
          <p:cNvCxnSpPr>
            <a:cxnSpLocks/>
          </p:cNvCxnSpPr>
          <p:nvPr/>
        </p:nvCxnSpPr>
        <p:spPr>
          <a:xfrm flipV="1">
            <a:off x="5692140" y="4120611"/>
            <a:ext cx="114583" cy="818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6ABFFD6-9ED4-9631-F1F3-900611E42037}"/>
              </a:ext>
            </a:extLst>
          </p:cNvPr>
          <p:cNvCxnSpPr>
            <a:cxnSpLocks/>
          </p:cNvCxnSpPr>
          <p:nvPr/>
        </p:nvCxnSpPr>
        <p:spPr>
          <a:xfrm flipV="1">
            <a:off x="5563505" y="3974266"/>
            <a:ext cx="67289" cy="13237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8118237-A8D1-7F81-A63E-9132D78C296C}"/>
              </a:ext>
            </a:extLst>
          </p:cNvPr>
          <p:cNvSpPr txBox="1"/>
          <p:nvPr/>
        </p:nvSpPr>
        <p:spPr>
          <a:xfrm>
            <a:off x="6764975" y="3583831"/>
            <a:ext cx="1586778" cy="400110"/>
          </a:xfrm>
          <a:prstGeom prst="rect">
            <a:avLst/>
          </a:prstGeom>
          <a:noFill/>
          <a:ln w="28575">
            <a:solidFill>
              <a:srgbClr val="6666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CH" sz="1000" dirty="0" err="1"/>
              <a:t>Volumetrically</a:t>
            </a:r>
            <a:r>
              <a:rPr lang="fr-CH" sz="1000" dirty="0"/>
              <a:t> </a:t>
            </a:r>
            <a:r>
              <a:rPr lang="fr-CH" sz="1000" dirty="0" err="1"/>
              <a:t>distributed</a:t>
            </a:r>
            <a:r>
              <a:rPr lang="fr-CH" sz="1000" dirty="0"/>
              <a:t> </a:t>
            </a:r>
            <a:r>
              <a:rPr lang="fr-CH" sz="1000" dirty="0" err="1"/>
              <a:t>load</a:t>
            </a:r>
            <a:r>
              <a:rPr lang="fr-CH" sz="1000" dirty="0"/>
              <a:t> in </a:t>
            </a:r>
            <a:r>
              <a:rPr lang="fr-CH" sz="1000" dirty="0" err="1"/>
              <a:t>coils</a:t>
            </a:r>
            <a:endParaRPr lang="en-US" sz="7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3EBDC16-B406-1CC5-4F31-9E0562356155}"/>
              </a:ext>
            </a:extLst>
          </p:cNvPr>
          <p:cNvCxnSpPr>
            <a:stCxn id="9" idx="1"/>
          </p:cNvCxnSpPr>
          <p:nvPr/>
        </p:nvCxnSpPr>
        <p:spPr>
          <a:xfrm flipH="1">
            <a:off x="6084168" y="3783886"/>
            <a:ext cx="680807" cy="3502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5F0A840-2CE9-032C-EB9D-F229CC731A5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152921" y="3783886"/>
            <a:ext cx="612054" cy="3000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768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79CF9-4EA4-C964-8770-EB2C1578F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68D4D-B0DD-3C74-8854-1D7A7CC1D8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4B1A1F9F-9E30-370D-EAEE-FF028CFCBA0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A32373-FD7B-2B6C-82A4-729E2C585B7F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itle 4">
                <a:extLst>
                  <a:ext uri="{FF2B5EF4-FFF2-40B4-BE49-F238E27FC236}">
                    <a16:creationId xmlns:a16="http://schemas.microsoft.com/office/drawing/2014/main" id="{D6E17512-165A-B7CF-7FDF-BA7FCFD726D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sz="2000" dirty="0"/>
                  <a:t>Summary of preliminary design exploration </a:t>
                </a:r>
                <a:r>
                  <a:rPr lang="fr-CH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CH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≈60</m:t>
                    </m:r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fr-CH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2000" b="1" i="1" dirty="0" smtClean="0">
                            <a:latin typeface="Cambria Math" panose="02040503050406030204" pitchFamily="18" charset="0"/>
                          </a:rPr>
                          <m:t>𝑯𝒆</m:t>
                        </m:r>
                      </m:sub>
                    </m:sSub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= 4.5 </m:t>
                    </m:r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fr-CH" sz="2000" dirty="0"/>
                  <a:t>)</a:t>
                </a:r>
                <a:endParaRPr lang="en-GB" sz="2000" dirty="0"/>
              </a:p>
            </p:txBody>
          </p:sp>
        </mc:Choice>
        <mc:Fallback xmlns="">
          <p:sp>
            <p:nvSpPr>
              <p:cNvPr id="15" name="Title 4">
                <a:extLst>
                  <a:ext uri="{FF2B5EF4-FFF2-40B4-BE49-F238E27FC236}">
                    <a16:creationId xmlns:a16="http://schemas.microsoft.com/office/drawing/2014/main" id="{D6E17512-165A-B7CF-7FDF-BA7FCFD726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1DACCE9-8C3B-1E46-3C74-DD81B3F2BCF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5396323"/>
                  </p:ext>
                </p:extLst>
              </p:nvPr>
            </p:nvGraphicFramePr>
            <p:xfrm>
              <a:off x="342856" y="843558"/>
              <a:ext cx="8568952" cy="390774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7851">
                      <a:extLst>
                        <a:ext uri="{9D8B030D-6E8A-4147-A177-3AD203B41FA5}">
                          <a16:colId xmlns:a16="http://schemas.microsoft.com/office/drawing/2014/main" val="3137506257"/>
                        </a:ext>
                      </a:extLst>
                    </a:gridCol>
                    <a:gridCol w="373529">
                      <a:extLst>
                        <a:ext uri="{9D8B030D-6E8A-4147-A177-3AD203B41FA5}">
                          <a16:colId xmlns:a16="http://schemas.microsoft.com/office/drawing/2014/main" val="2212878959"/>
                        </a:ext>
                      </a:extLst>
                    </a:gridCol>
                    <a:gridCol w="712876">
                      <a:extLst>
                        <a:ext uri="{9D8B030D-6E8A-4147-A177-3AD203B41FA5}">
                          <a16:colId xmlns:a16="http://schemas.microsoft.com/office/drawing/2014/main" val="1151122120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932068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789690838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810693034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3638480974"/>
                        </a:ext>
                      </a:extLst>
                    </a:gridCol>
                  </a:tblGrid>
                  <a:tr h="7977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Layout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CH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oMath>
                          </a14:m>
                          <a:r>
                            <a:rPr lang="fr-CH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</a:t>
                          </a:r>
                          <a:r>
                            <a:rPr lang="en-US" b="0" dirty="0"/>
                            <a:t>(K)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fr-CH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dirty="0"/>
                        </a:p>
                        <a:p>
                          <a:pPr algn="ctr"/>
                          <a:r>
                            <a:rPr lang="fr-CH" b="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Comments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Pros.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Cons.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7771428"/>
                      </a:ext>
                    </a:extLst>
                  </a:tr>
                  <a:tr h="81279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5.22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90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iron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yoke</a:t>
                          </a:r>
                          <a:r>
                            <a:rPr lang="fr-CH" sz="1100" dirty="0"/>
                            <a:t>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Symmetric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/>
                            <a:t>Accessible to 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).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1495721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5.07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Symmetric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Shorter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</a:p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Constrained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98190602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5.05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Symmetric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Shorter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/>
                            <a:t>More channels?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Constrained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14591944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4.98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 and </a:t>
                          </a:r>
                          <a:r>
                            <a:rPr lang="fr-CH" sz="1100" dirty="0" err="1"/>
                            <a:t>side</a:t>
                          </a:r>
                          <a:r>
                            <a:rPr lang="fr-CH" sz="1100" dirty="0"/>
                            <a:t>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Shortest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Non </a:t>
                          </a:r>
                          <a:r>
                            <a:rPr lang="fr-CH" sz="1100" dirty="0" err="1"/>
                            <a:t>symmetric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Constrained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549688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51DACCE9-8C3B-1E46-3C74-DD81B3F2BCF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5396323"/>
                  </p:ext>
                </p:extLst>
              </p:nvPr>
            </p:nvGraphicFramePr>
            <p:xfrm>
              <a:off x="342856" y="843558"/>
              <a:ext cx="8568952" cy="390774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7851">
                      <a:extLst>
                        <a:ext uri="{9D8B030D-6E8A-4147-A177-3AD203B41FA5}">
                          <a16:colId xmlns:a16="http://schemas.microsoft.com/office/drawing/2014/main" val="3137506257"/>
                        </a:ext>
                      </a:extLst>
                    </a:gridCol>
                    <a:gridCol w="373529">
                      <a:extLst>
                        <a:ext uri="{9D8B030D-6E8A-4147-A177-3AD203B41FA5}">
                          <a16:colId xmlns:a16="http://schemas.microsoft.com/office/drawing/2014/main" val="2212878959"/>
                        </a:ext>
                      </a:extLst>
                    </a:gridCol>
                    <a:gridCol w="712876">
                      <a:extLst>
                        <a:ext uri="{9D8B030D-6E8A-4147-A177-3AD203B41FA5}">
                          <a16:colId xmlns:a16="http://schemas.microsoft.com/office/drawing/2014/main" val="1151122120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932068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789690838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810693034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3638480974"/>
                        </a:ext>
                      </a:extLst>
                    </a:gridCol>
                  </a:tblGrid>
                  <a:tr h="7977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Layout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29508" t="-763" r="-1885246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3932" t="-763" r="-882906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7547" t="-763" r="-874528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Comments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Pros.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Cons.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7771428"/>
                      </a:ext>
                    </a:extLst>
                  </a:tr>
                  <a:tr h="81279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5.22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90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iron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yoke</a:t>
                          </a:r>
                          <a:r>
                            <a:rPr lang="fr-CH" sz="1100" dirty="0"/>
                            <a:t>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98507" r="-101090" b="-2858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1495721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5.07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212800" r="-101090" b="-206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426" t="-212800" r="-1366" b="-2064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8190602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5.05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310317" r="-101090" b="-1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426" t="-310317" r="-1366" b="-10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4591944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4.98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 and </a:t>
                          </a:r>
                          <a:r>
                            <a:rPr lang="fr-CH" sz="1100" dirty="0" err="1"/>
                            <a:t>side</a:t>
                          </a:r>
                          <a:r>
                            <a:rPr lang="fr-CH" sz="1100" dirty="0"/>
                            <a:t>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410317" r="-101090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426" t="-410317" r="-1366" b="-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496888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3D404D64-153F-F11B-5FCB-A89E383F78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89" y="1661964"/>
            <a:ext cx="1071322" cy="8040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CE7A08-054A-5C3C-6A1B-2E27A8E21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7" y="2427734"/>
            <a:ext cx="1071324" cy="8040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ED995B-4968-0C18-5EE4-E884DA5587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7" y="3181497"/>
            <a:ext cx="1071323" cy="804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21EE1A-054B-7D5D-E5F1-20C9ED184A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6" y="3935260"/>
            <a:ext cx="1071323" cy="80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35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72F1E-3179-B05C-0562-60E73ABC9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D1C280-49E2-3FFE-A7D9-BF7E0D286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FD55D910-8325-0C87-CCF8-F1E4AF18C50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7DE712-F9D5-A065-F5D0-B5563C66C35C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itle 4">
                <a:extLst>
                  <a:ext uri="{FF2B5EF4-FFF2-40B4-BE49-F238E27FC236}">
                    <a16:creationId xmlns:a16="http://schemas.microsoft.com/office/drawing/2014/main" id="{4E33F557-691C-03F8-1157-C74B2EB2FB4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sz="2000" dirty="0"/>
                  <a:t>Summary of preliminary design exploration </a:t>
                </a:r>
                <a:r>
                  <a:rPr lang="fr-CH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CH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≈60</m:t>
                    </m:r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fr-CH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2000" b="1" i="1" dirty="0" smtClean="0">
                            <a:latin typeface="Cambria Math" panose="02040503050406030204" pitchFamily="18" charset="0"/>
                          </a:rPr>
                          <m:t>𝑯𝒆</m:t>
                        </m:r>
                      </m:sub>
                    </m:sSub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= 4.5 </m:t>
                    </m:r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fr-CH" sz="2000" dirty="0"/>
                  <a:t>)</a:t>
                </a:r>
                <a:endParaRPr lang="en-GB" sz="2000" dirty="0"/>
              </a:p>
            </p:txBody>
          </p:sp>
        </mc:Choice>
        <mc:Fallback xmlns="">
          <p:sp>
            <p:nvSpPr>
              <p:cNvPr id="15" name="Title 4">
                <a:extLst>
                  <a:ext uri="{FF2B5EF4-FFF2-40B4-BE49-F238E27FC236}">
                    <a16:creationId xmlns:a16="http://schemas.microsoft.com/office/drawing/2014/main" id="{4E33F557-691C-03F8-1157-C74B2EB2FB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A80AC6A2-2AF6-BEA4-C2F3-093D8113F8A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1238055"/>
                  </p:ext>
                </p:extLst>
              </p:nvPr>
            </p:nvGraphicFramePr>
            <p:xfrm>
              <a:off x="342856" y="843558"/>
              <a:ext cx="8568952" cy="390774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7851">
                      <a:extLst>
                        <a:ext uri="{9D8B030D-6E8A-4147-A177-3AD203B41FA5}">
                          <a16:colId xmlns:a16="http://schemas.microsoft.com/office/drawing/2014/main" val="3137506257"/>
                        </a:ext>
                      </a:extLst>
                    </a:gridCol>
                    <a:gridCol w="373529">
                      <a:extLst>
                        <a:ext uri="{9D8B030D-6E8A-4147-A177-3AD203B41FA5}">
                          <a16:colId xmlns:a16="http://schemas.microsoft.com/office/drawing/2014/main" val="2212878959"/>
                        </a:ext>
                      </a:extLst>
                    </a:gridCol>
                    <a:gridCol w="712876">
                      <a:extLst>
                        <a:ext uri="{9D8B030D-6E8A-4147-A177-3AD203B41FA5}">
                          <a16:colId xmlns:a16="http://schemas.microsoft.com/office/drawing/2014/main" val="1151122120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932068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789690838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810693034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3638480974"/>
                        </a:ext>
                      </a:extLst>
                    </a:gridCol>
                  </a:tblGrid>
                  <a:tr h="7977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Layout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CH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oMath>
                          </a14:m>
                          <a:r>
                            <a:rPr lang="fr-CH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</a:t>
                          </a:r>
                          <a:r>
                            <a:rPr lang="en-US" b="0" dirty="0"/>
                            <a:t>(K)</a:t>
                          </a:r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fr-CH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dirty="0"/>
                        </a:p>
                        <a:p>
                          <a:pPr algn="ctr"/>
                          <a:r>
                            <a:rPr lang="fr-CH" b="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Comments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Pros.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Cons.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7771428"/>
                      </a:ext>
                    </a:extLst>
                  </a:tr>
                  <a:tr h="81279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5.22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90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iron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yoke</a:t>
                          </a:r>
                          <a:r>
                            <a:rPr lang="fr-CH" sz="1100" dirty="0"/>
                            <a:t>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Symmetric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/>
                            <a:t>Accessible to 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).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1495721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5.07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Symmetric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Shorter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</a:p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Constrained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98190602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5.05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Symmetric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Shorter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/>
                            <a:t>More channels?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Constrained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14591944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4.98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 and </a:t>
                          </a:r>
                          <a:r>
                            <a:rPr lang="fr-CH" sz="1100" dirty="0" err="1"/>
                            <a:t>side</a:t>
                          </a:r>
                          <a:r>
                            <a:rPr lang="fr-CH" sz="1100" dirty="0"/>
                            <a:t>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Shortest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Non </a:t>
                          </a:r>
                          <a:r>
                            <a:rPr lang="fr-CH" sz="1100" dirty="0" err="1"/>
                            <a:t>symmetric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Constrained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549688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A80AC6A2-2AF6-BEA4-C2F3-093D8113F8A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1238055"/>
                  </p:ext>
                </p:extLst>
              </p:nvPr>
            </p:nvGraphicFramePr>
            <p:xfrm>
              <a:off x="342856" y="843558"/>
              <a:ext cx="8568952" cy="390774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7851">
                      <a:extLst>
                        <a:ext uri="{9D8B030D-6E8A-4147-A177-3AD203B41FA5}">
                          <a16:colId xmlns:a16="http://schemas.microsoft.com/office/drawing/2014/main" val="3137506257"/>
                        </a:ext>
                      </a:extLst>
                    </a:gridCol>
                    <a:gridCol w="373529">
                      <a:extLst>
                        <a:ext uri="{9D8B030D-6E8A-4147-A177-3AD203B41FA5}">
                          <a16:colId xmlns:a16="http://schemas.microsoft.com/office/drawing/2014/main" val="2212878959"/>
                        </a:ext>
                      </a:extLst>
                    </a:gridCol>
                    <a:gridCol w="712876">
                      <a:extLst>
                        <a:ext uri="{9D8B030D-6E8A-4147-A177-3AD203B41FA5}">
                          <a16:colId xmlns:a16="http://schemas.microsoft.com/office/drawing/2014/main" val="1151122120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932068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789690838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810693034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3638480974"/>
                        </a:ext>
                      </a:extLst>
                    </a:gridCol>
                  </a:tblGrid>
                  <a:tr h="7977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Layout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29508" t="-763" r="-1885246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3932" t="-763" r="-882906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7547" t="-763" r="-874528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Comments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Pros.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Cons.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7771428"/>
                      </a:ext>
                    </a:extLst>
                  </a:tr>
                  <a:tr h="81279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5.22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90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iron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yoke</a:t>
                          </a:r>
                          <a:r>
                            <a:rPr lang="fr-CH" sz="1100" dirty="0"/>
                            <a:t>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98507" r="-101090" b="-2858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1495721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5.07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212800" r="-101090" b="-206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426" t="-212800" r="-1366" b="-2064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8190602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5.05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310317" r="-101090" b="-1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426" t="-310317" r="-1366" b="-10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4591944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4.98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 and </a:t>
                          </a:r>
                          <a:r>
                            <a:rPr lang="fr-CH" sz="1100" dirty="0" err="1"/>
                            <a:t>side</a:t>
                          </a:r>
                          <a:r>
                            <a:rPr lang="fr-CH" sz="1100" dirty="0"/>
                            <a:t>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3651" t="-410317" r="-101090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426" t="-410317" r="-1366" b="-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496888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3E86B43C-FDA1-B629-0AD7-C44594E151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89" y="1661964"/>
            <a:ext cx="1071322" cy="8040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BE26F3-A4A3-1253-B548-9CCA04B12F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7" y="2427734"/>
            <a:ext cx="1071324" cy="8040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7EC6A1-7518-63BF-30C9-BE57C59119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7" y="3181497"/>
            <a:ext cx="1071323" cy="804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AF305F-8DE1-ABCF-F369-94C2CE6180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6" y="3935260"/>
            <a:ext cx="1071323" cy="8040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DADC4F-AC9F-3C42-EC64-5961187E8370}"/>
                  </a:ext>
                </a:extLst>
              </p:cNvPr>
              <p:cNvSpPr txBox="1"/>
              <p:nvPr/>
            </p:nvSpPr>
            <p:spPr>
              <a:xfrm>
                <a:off x="3105565" y="4659982"/>
                <a:ext cx="2232248" cy="32816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/>
                  <a:t>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400" b="1" i="1" dirty="0" smtClean="0">
                            <a:latin typeface="Cambria Math" panose="02040503050406030204" pitchFamily="18" charset="0"/>
                          </a:rPr>
                          <m:t>𝒎𝒂𝒈𝒏𝒆𝒕</m:t>
                        </m:r>
                      </m:sub>
                    </m:sSub>
                  </m:oMath>
                </a14:m>
                <a:r>
                  <a:rPr lang="en-US" sz="1400" dirty="0"/>
                  <a:t> </a:t>
                </a:r>
                <a:r>
                  <a:rPr lang="fr-CH" sz="1400" dirty="0"/>
                  <a:t>decreases </a:t>
                </a:r>
                <a:endParaRPr lang="en-US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DADC4F-AC9F-3C42-EC64-5961187E8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565" y="4659982"/>
                <a:ext cx="2232248" cy="328167"/>
              </a:xfrm>
              <a:prstGeom prst="rect">
                <a:avLst/>
              </a:prstGeom>
              <a:blipFill>
                <a:blip r:embed="rId9"/>
                <a:stretch>
                  <a:fillRect b="-6667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E40E43-26D8-8CDD-BE84-5A93A31B0795}"/>
              </a:ext>
            </a:extLst>
          </p:cNvPr>
          <p:cNvCxnSpPr>
            <a:cxnSpLocks/>
          </p:cNvCxnSpPr>
          <p:nvPr/>
        </p:nvCxnSpPr>
        <p:spPr>
          <a:xfrm>
            <a:off x="1835696" y="2429153"/>
            <a:ext cx="0" cy="16985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D8621F-63D8-6255-A581-695D1F6A9E40}"/>
              </a:ext>
            </a:extLst>
          </p:cNvPr>
          <p:cNvCxnSpPr/>
          <p:nvPr/>
        </p:nvCxnSpPr>
        <p:spPr>
          <a:xfrm>
            <a:off x="2627784" y="1661964"/>
            <a:ext cx="477781" cy="29980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6200D5-43A3-3D7B-F4E1-7EBE3307F128}"/>
              </a:ext>
            </a:extLst>
          </p:cNvPr>
          <p:cNvCxnSpPr>
            <a:cxnSpLocks/>
          </p:cNvCxnSpPr>
          <p:nvPr/>
        </p:nvCxnSpPr>
        <p:spPr>
          <a:xfrm>
            <a:off x="2627782" y="4751306"/>
            <a:ext cx="477783" cy="2368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883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163D3-957C-D9CA-68C4-302E0D16B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95AED2-0F95-F9F3-AED7-204F3051B3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D579F9EC-2551-87CE-5702-75B012866A1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80B72B14-786D-7E00-318F-A8EBC9262DA2}"/>
              </a:ext>
            </a:extLst>
          </p:cNvPr>
          <p:cNvSpPr txBox="1">
            <a:spLocks/>
          </p:cNvSpPr>
          <p:nvPr/>
        </p:nvSpPr>
        <p:spPr>
          <a:xfrm>
            <a:off x="0" y="402453"/>
            <a:ext cx="874530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Conclusions</a:t>
            </a:r>
            <a:r>
              <a:rPr lang="en-US" dirty="0"/>
              <a:t>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8932DC9-D371-9359-7E1A-ECFBA1161DDE}"/>
                  </a:ext>
                </a:extLst>
              </p:cNvPr>
              <p:cNvSpPr txBox="1"/>
              <p:nvPr/>
            </p:nvSpPr>
            <p:spPr>
              <a:xfrm>
                <a:off x="536388" y="1347614"/>
                <a:ext cx="8421772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1600" b="1" dirty="0"/>
                  <a:t>Preliminary</a:t>
                </a:r>
                <a:r>
                  <a:rPr lang="fr-CH" sz="1600" dirty="0"/>
                  <a:t> placement of </a:t>
                </a:r>
                <a:r>
                  <a:rPr lang="fr-CH" sz="1600" b="1" dirty="0"/>
                  <a:t>4 </a:t>
                </a:r>
                <a:r>
                  <a:rPr lang="fr-CH" sz="1600" b="1" dirty="0" err="1"/>
                  <a:t>cooling</a:t>
                </a:r>
                <a:r>
                  <a:rPr lang="fr-CH" sz="1600" b="1" dirty="0"/>
                  <a:t> channels in </a:t>
                </a:r>
                <a:r>
                  <a:rPr lang="fr-CH" sz="1600" b="1" dirty="0" err="1"/>
                  <a:t>collar</a:t>
                </a:r>
                <a:r>
                  <a:rPr lang="fr-CH" sz="1600" b="1" dirty="0"/>
                  <a:t> </a:t>
                </a:r>
                <a:r>
                  <a:rPr lang="fr-CH" sz="1600" dirty="0"/>
                  <a:t>for single aperture cross section (SMT) </a:t>
                </a:r>
                <a:r>
                  <a:rPr lang="fr-CH" sz="1600" b="1" dirty="0"/>
                  <a:t>cools magnets</a:t>
                </a:r>
                <a:r>
                  <a:rPr lang="fr-CH" sz="1600" dirty="0"/>
                  <a:t> </a:t>
                </a:r>
                <a:r>
                  <a:rPr lang="fr-CH" sz="1600" b="1" dirty="0" err="1"/>
                  <a:t>below</a:t>
                </a:r>
                <a:r>
                  <a:rPr lang="fr-CH" sz="1600" b="1" dirty="0"/>
                  <a:t> 5 K </a:t>
                </a:r>
                <a:r>
                  <a:rPr lang="fr-CH" sz="1600" dirty="0" err="1"/>
                  <a:t>including</a:t>
                </a:r>
                <a:r>
                  <a:rPr lang="fr-CH" sz="1600" dirty="0"/>
                  <a:t> </a:t>
                </a:r>
                <a:r>
                  <a:rPr lang="fr-CH" sz="1600" dirty="0" err="1"/>
                  <a:t>ramping</a:t>
                </a:r>
                <a:r>
                  <a:rPr lang="fr-CH" sz="1600" dirty="0"/>
                  <a:t> </a:t>
                </a:r>
                <a:r>
                  <a:rPr lang="fr-CH" sz="1600" dirty="0" err="1"/>
                  <a:t>losses</a:t>
                </a:r>
                <a:r>
                  <a:rPr lang="fr-CH" sz="1600" dirty="0"/>
                  <a:t>, </a:t>
                </a:r>
                <a:r>
                  <a:rPr lang="fr-CH" sz="1600" dirty="0" err="1"/>
                  <a:t>when</a:t>
                </a:r>
                <a:r>
                  <a:rPr lang="fr-CH" sz="1600" dirty="0"/>
                  <a:t> </a:t>
                </a:r>
                <a:r>
                  <a:rPr lang="fr-CH" sz="1600" dirty="0" err="1"/>
                  <a:t>assuming</a:t>
                </a:r>
                <a:r>
                  <a:rPr lang="fr-CH" sz="1600" dirty="0"/>
                  <a:t>:</a:t>
                </a:r>
              </a:p>
              <a:p>
                <a:pPr algn="l"/>
                <a:endParaRPr lang="fr-CH" sz="1600" dirty="0"/>
              </a:p>
              <a:p>
                <a:pPr marL="1142927" lvl="2" indent="-457200">
                  <a:buFont typeface="+mj-lt"/>
                  <a:buAutoNum type="arabicPeriod"/>
                </a:pPr>
                <a:r>
                  <a:rPr lang="fr-CH" sz="1600" dirty="0" err="1"/>
                  <a:t>Cooling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channel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is</a:t>
                </a:r>
                <a:r>
                  <a:rPr lang="fr-CH" sz="1600" dirty="0"/>
                  <a:t> a thermal </a:t>
                </a:r>
                <a:r>
                  <a:rPr lang="fr-CH" sz="1600" dirty="0" err="1"/>
                  <a:t>sink</a:t>
                </a:r>
                <a:r>
                  <a:rPr lang="fr-CH" sz="16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fr-CH" sz="160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CH" sz="1600" i="1" dirty="0" smtClean="0">
                        <a:latin typeface="Cambria Math" panose="02040503050406030204" pitchFamily="18" charset="0"/>
                      </a:rPr>
                      <m:t> = 4.5 </m:t>
                    </m:r>
                    <m:r>
                      <a:rPr lang="fr-CH" sz="16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fr-CH" sz="1600" dirty="0"/>
                  <a:t>.</a:t>
                </a:r>
              </a:p>
              <a:p>
                <a:pPr marL="1142927" lvl="2" indent="-457200">
                  <a:buFont typeface="+mj-lt"/>
                  <a:buAutoNum type="arabicPeriod"/>
                </a:pPr>
                <a:endParaRPr lang="fr-CH" sz="1600" dirty="0"/>
              </a:p>
              <a:p>
                <a:pPr marL="1142927" lvl="2" indent="-457200">
                  <a:buFont typeface="+mj-lt"/>
                  <a:buAutoNum type="arabicPeriod"/>
                </a:pPr>
                <a:r>
                  <a:rPr lang="fr-CH" sz="1600" dirty="0"/>
                  <a:t>A </a:t>
                </a:r>
                <a:r>
                  <a:rPr lang="fr-CH" sz="1600" dirty="0" err="1"/>
                  <a:t>midplane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copper</a:t>
                </a:r>
                <a:r>
                  <a:rPr lang="fr-CH" sz="1600" dirty="0"/>
                  <a:t> layer to </a:t>
                </a:r>
                <a:r>
                  <a:rPr lang="fr-CH" sz="1600" dirty="0" err="1"/>
                  <a:t>distribute</a:t>
                </a:r>
                <a:r>
                  <a:rPr lang="fr-CH" sz="1600" dirty="0"/>
                  <a:t> </a:t>
                </a:r>
                <a:r>
                  <a:rPr lang="fr-CH" sz="1600" dirty="0" err="1"/>
                  <a:t>sink</a:t>
                </a:r>
                <a:r>
                  <a:rPr lang="fr-CH" sz="16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CH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&gt;≈57</m:t>
                    </m:r>
                    <m:r>
                      <a:rPr lang="en-GB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CH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marL="1142927" lvl="2" indent="-457200">
                  <a:buFont typeface="+mj-lt"/>
                  <a:buAutoNum type="arabicPeriod"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 marL="1142927" lvl="2" indent="-457200">
                  <a:buFont typeface="+mj-lt"/>
                  <a:buAutoNum type="arabicPeriod"/>
                </a:pPr>
                <a:r>
                  <a:rPr lang="en-US" sz="1600" dirty="0"/>
                  <a:t>2D Heat transfer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8932DC9-D371-9359-7E1A-ECFBA1161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388" y="1347614"/>
                <a:ext cx="8421772" cy="2062103"/>
              </a:xfrm>
              <a:prstGeom prst="rect">
                <a:avLst/>
              </a:prstGeom>
              <a:blipFill>
                <a:blip r:embed="rId3"/>
                <a:stretch>
                  <a:fillRect l="-289" t="-888" b="-2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9EC5886-9404-AB7D-B42D-80E61A983AA8}"/>
                  </a:ext>
                </a:extLst>
              </p:cNvPr>
              <p:cNvSpPr txBox="1"/>
              <p:nvPr/>
            </p:nvSpPr>
            <p:spPr>
              <a:xfrm>
                <a:off x="536388" y="3533958"/>
                <a:ext cx="82089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r-CH" sz="1600" dirty="0"/>
                  <a:t>Limited </a:t>
                </a:r>
                <a:r>
                  <a:rPr lang="fr-CH" sz="1600" dirty="0" err="1"/>
                  <a:t>availability</a:t>
                </a:r>
                <a:r>
                  <a:rPr lang="fr-CH" sz="1600" dirty="0"/>
                  <a:t> of cross section area </a:t>
                </a:r>
                <a:r>
                  <a:rPr lang="fr-CH" sz="1600" dirty="0" err="1"/>
                  <a:t>limits</a:t>
                </a:r>
                <a:r>
                  <a:rPr lang="fr-CH" sz="1600" dirty="0"/>
                  <a:t> </a:t>
                </a:r>
                <a:r>
                  <a:rPr lang="fr-CH" sz="1600" dirty="0" err="1"/>
                  <a:t>hydraulic</a:t>
                </a:r>
                <a:r>
                  <a:rPr lang="fr-CH" sz="1600" dirty="0"/>
                  <a:t> </a:t>
                </a:r>
                <a:r>
                  <a:rPr lang="fr-CH" sz="1600" dirty="0" err="1"/>
                  <a:t>diameter</a:t>
                </a:r>
                <a:r>
                  <a:rPr lang="fr-CH" sz="16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fr-CH" sz="1600" b="0" i="1" dirty="0" smtClean="0">
                            <a:latin typeface="Cambria Math" panose="02040503050406030204" pitchFamily="18" charset="0"/>
                          </a:rPr>
                          <m:t>𝑀𝐿</m:t>
                        </m:r>
                      </m:sub>
                    </m:sSub>
                    <m:r>
                      <a:rPr lang="fr-CH" sz="1600" b="0" i="1" dirty="0" smtClean="0">
                        <a:latin typeface="Cambria Math" panose="02040503050406030204" pitchFamily="18" charset="0"/>
                      </a:rPr>
                      <m:t>≈40</m:t>
                    </m:r>
                  </m:oMath>
                </a14:m>
                <a:r>
                  <a:rPr lang="fr-CH" sz="1600" dirty="0"/>
                  <a:t> mm </a:t>
                </a:r>
                <a:r>
                  <a:rPr lang="fr-CH" sz="1600" dirty="0" err="1"/>
                  <a:t>smashing</a:t>
                </a:r>
                <a:r>
                  <a:rPr lang="fr-CH" sz="1600" dirty="0"/>
                  <a:t> </a:t>
                </a:r>
                <a:r>
                  <a:rPr lang="fr-CH" sz="1600" b="1" dirty="0"/>
                  <a:t>pressure drop in magnet </a:t>
                </a:r>
                <a:r>
                  <a:rPr lang="fr-CH" sz="1600" b="1" dirty="0" err="1"/>
                  <a:t>supply</a:t>
                </a:r>
                <a:r>
                  <a:rPr lang="fr-CH" sz="1600" b="1" dirty="0"/>
                  <a:t> line </a:t>
                </a:r>
                <a:r>
                  <a:rPr lang="fr-CH" sz="1600" dirty="0"/>
                  <a:t>up to </a:t>
                </a:r>
                <a:r>
                  <a:rPr lang="fr-CH" sz="1600" b="1" dirty="0"/>
                  <a:t>1 bar</a:t>
                </a:r>
                <a:r>
                  <a:rPr lang="fr-CH" sz="1600" dirty="0"/>
                  <a:t>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9EC5886-9404-AB7D-B42D-80E61A983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388" y="3533958"/>
                <a:ext cx="8208912" cy="584775"/>
              </a:xfrm>
              <a:prstGeom prst="rect">
                <a:avLst/>
              </a:prstGeom>
              <a:blipFill>
                <a:blip r:embed="rId4"/>
                <a:stretch>
                  <a:fillRect l="-297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205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2C4A1-6F25-F9AF-ED22-8F59DE026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880E5-9C8F-955D-2468-45A0953F8D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E520AA49-7705-962D-560C-283410CBF34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13613972-17CA-C792-3705-6D80CD3323BE}"/>
              </a:ext>
            </a:extLst>
          </p:cNvPr>
          <p:cNvSpPr txBox="1">
            <a:spLocks/>
          </p:cNvSpPr>
          <p:nvPr/>
        </p:nvSpPr>
        <p:spPr>
          <a:xfrm>
            <a:off x="0" y="2355726"/>
            <a:ext cx="8956211" cy="80406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b="1" dirty="0"/>
              <a:t>Discussion items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73FB6C-8CEF-8B8B-104F-4CD89BC250E1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041502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7500B2-BAAD-ED9D-5CCE-E919BFAFD3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FC501D87-4DDF-2A2F-F607-661EBABEA253}"/>
              </a:ext>
            </a:extLst>
          </p:cNvPr>
          <p:cNvSpPr txBox="1">
            <a:spLocks/>
          </p:cNvSpPr>
          <p:nvPr/>
        </p:nvSpPr>
        <p:spPr>
          <a:xfrm>
            <a:off x="0" y="402453"/>
            <a:ext cx="874530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Discussion items</a:t>
            </a:r>
            <a:r>
              <a:rPr lang="en-US" dirty="0"/>
              <a:t>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3FAD53-01E4-5347-4690-7C116020D47D}"/>
                  </a:ext>
                </a:extLst>
              </p:cNvPr>
              <p:cNvSpPr txBox="1"/>
              <p:nvPr/>
            </p:nvSpPr>
            <p:spPr>
              <a:xfrm>
                <a:off x="529353" y="998712"/>
                <a:ext cx="8421772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600" b="1" dirty="0" err="1"/>
                  <a:t>What</a:t>
                </a:r>
                <a:r>
                  <a:rPr lang="fr-CH" sz="1600" b="1" dirty="0"/>
                  <a:t> </a:t>
                </a:r>
                <a:r>
                  <a:rPr lang="fr-CH" sz="1600" b="1" dirty="0" err="1"/>
                  <a:t>is</a:t>
                </a:r>
                <a:r>
                  <a:rPr lang="fr-CH" sz="1600" b="1" dirty="0"/>
                  <a:t>:</a:t>
                </a:r>
              </a:p>
              <a:p>
                <a:pPr lvl="2"/>
                <a:endParaRPr lang="fr-CH" sz="1600" b="1" dirty="0"/>
              </a:p>
              <a:p>
                <a:pPr marL="1028627" lvl="2" indent="-342900">
                  <a:buAutoNum type="alphaLcParenR"/>
                </a:pPr>
                <a:r>
                  <a:rPr lang="fr-CH" sz="1600" b="1" dirty="0"/>
                  <a:t>the maximum </a:t>
                </a:r>
                <a:r>
                  <a:rPr lang="fr-CH" sz="1600" b="1" dirty="0" err="1"/>
                  <a:t>copper</a:t>
                </a:r>
                <a:r>
                  <a:rPr lang="fr-CH" sz="1600" b="1" dirty="0"/>
                  <a:t> layer </a:t>
                </a:r>
                <a:r>
                  <a:rPr lang="fr-CH" sz="1600" b="1" dirty="0" err="1"/>
                  <a:t>thickness</a:t>
                </a:r>
                <a:r>
                  <a:rPr lang="fr-CH" sz="1600" b="1" dirty="0"/>
                  <a:t> </a:t>
                </a:r>
                <a:r>
                  <a:rPr lang="fr-CH" sz="1600" dirty="0"/>
                  <a:t>(</a:t>
                </a:r>
                <a:r>
                  <a:rPr lang="fr-CH" sz="1600" dirty="0" err="1"/>
                  <a:t>above</a:t>
                </a:r>
                <a:r>
                  <a:rPr lang="fr-CH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CH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&gt;≈57</m:t>
                    </m:r>
                    <m:r>
                      <a:rPr lang="en-GB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)?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	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b)  the smallest pipe allowance</a:t>
                </a:r>
                <a:r>
                  <a:rPr lang="en-US" sz="1600" dirty="0">
                    <a:solidFill>
                      <a:schemeClr val="tx1"/>
                    </a:solidFill>
                  </a:rPr>
                  <a:t>/placement to the magnet coil (tolerance)?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	</a:t>
                </a:r>
                <a:r>
                  <a:rPr lang="en-US" sz="1600" b="1" dirty="0"/>
                  <a:t>c)</a:t>
                </a:r>
                <a:r>
                  <a:rPr lang="en-US" sz="1600" dirty="0"/>
                  <a:t>  </a:t>
                </a:r>
                <a:r>
                  <a:rPr lang="en-US" sz="1600" b="1" dirty="0"/>
                  <a:t>the m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aximum cross section area available </a:t>
                </a:r>
                <a:r>
                  <a:rPr lang="en-US" sz="1600" dirty="0">
                    <a:solidFill>
                      <a:schemeClr val="tx1"/>
                    </a:solidFill>
                  </a:rPr>
                  <a:t>for cooling channels?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3FAD53-01E4-5347-4690-7C116020D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53" y="998712"/>
                <a:ext cx="8421772" cy="1815882"/>
              </a:xfrm>
              <a:prstGeom prst="rect">
                <a:avLst/>
              </a:prstGeom>
              <a:blipFill>
                <a:blip r:embed="rId2"/>
                <a:stretch>
                  <a:fillRect l="-434" t="-1007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39C9511-A357-F4CE-20C5-83BB85E3F619}"/>
              </a:ext>
            </a:extLst>
          </p:cNvPr>
          <p:cNvSpPr txBox="1"/>
          <p:nvPr/>
        </p:nvSpPr>
        <p:spPr>
          <a:xfrm>
            <a:off x="536095" y="2975879"/>
            <a:ext cx="842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chemeClr val="tx1"/>
                </a:solidFill>
              </a:rPr>
              <a:t>That </a:t>
            </a:r>
            <a:r>
              <a:rPr lang="fr-CH" sz="1600" b="1" dirty="0" err="1">
                <a:solidFill>
                  <a:schemeClr val="tx1"/>
                </a:solidFill>
              </a:rPr>
              <a:t>does</a:t>
            </a:r>
            <a:r>
              <a:rPr lang="fr-CH" sz="1600" b="1" dirty="0">
                <a:solidFill>
                  <a:schemeClr val="tx1"/>
                </a:solidFill>
              </a:rPr>
              <a:t> not compromise </a:t>
            </a:r>
            <a:r>
              <a:rPr lang="fr-CH" sz="1600" dirty="0" err="1">
                <a:solidFill>
                  <a:schemeClr val="tx1"/>
                </a:solidFill>
              </a:rPr>
              <a:t>any</a:t>
            </a:r>
            <a:r>
              <a:rPr lang="fr-CH" sz="1600" dirty="0">
                <a:solidFill>
                  <a:schemeClr val="tx1"/>
                </a:solidFill>
              </a:rPr>
              <a:t> structural and </a:t>
            </a:r>
            <a:r>
              <a:rPr lang="fr-CH" sz="1600" dirty="0" err="1">
                <a:solidFill>
                  <a:schemeClr val="tx1"/>
                </a:solidFill>
              </a:rPr>
              <a:t>magnetic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fr-CH" sz="1600" dirty="0" err="1">
                <a:solidFill>
                  <a:schemeClr val="tx1"/>
                </a:solidFill>
              </a:rPr>
              <a:t>field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  <a:r>
              <a:rPr lang="fr-CH" sz="1600" dirty="0" err="1">
                <a:solidFill>
                  <a:schemeClr val="tx1"/>
                </a:solidFill>
              </a:rPr>
              <a:t>requirements</a:t>
            </a:r>
            <a:r>
              <a:rPr lang="fr-CH" sz="1600" dirty="0">
                <a:solidFill>
                  <a:schemeClr val="tx1"/>
                </a:solidFill>
              </a:rPr>
              <a:t>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48E8ED-0313-093C-2FBB-C4898A2E74BB}"/>
              </a:ext>
            </a:extLst>
          </p:cNvPr>
          <p:cNvSpPr txBox="1"/>
          <p:nvPr/>
        </p:nvSpPr>
        <p:spPr>
          <a:xfrm>
            <a:off x="536095" y="3483187"/>
            <a:ext cx="8421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/>
              <a:t>(On the </a:t>
            </a:r>
            <a:r>
              <a:rPr lang="fr-CH" sz="1600" b="1" dirty="0" err="1"/>
              <a:t>side</a:t>
            </a:r>
            <a:r>
              <a:rPr lang="fr-CH" sz="1600" b="1" dirty="0"/>
              <a:t>):</a:t>
            </a:r>
          </a:p>
          <a:p>
            <a:pPr lvl="2"/>
            <a:endParaRPr lang="fr-CH" sz="1600" b="1" dirty="0"/>
          </a:p>
          <a:p>
            <a:pPr lvl="2"/>
            <a:r>
              <a:rPr lang="fr-CH" sz="1600" b="1" dirty="0"/>
              <a:t>d) </a:t>
            </a:r>
            <a:r>
              <a:rPr lang="fr-CH" sz="1600" dirty="0"/>
              <a:t>In </a:t>
            </a:r>
            <a:r>
              <a:rPr lang="fr-CH" sz="1600" dirty="0" err="1"/>
              <a:t>which</a:t>
            </a:r>
            <a:r>
              <a:rPr lang="fr-CH" sz="1600" dirty="0"/>
              <a:t> </a:t>
            </a:r>
            <a:r>
              <a:rPr lang="fr-CH" sz="1600" dirty="0" err="1"/>
              <a:t>ways</a:t>
            </a:r>
            <a:r>
              <a:rPr lang="fr-CH" sz="1600" dirty="0"/>
              <a:t> </a:t>
            </a:r>
            <a:r>
              <a:rPr lang="fr-CH" sz="1600" dirty="0" err="1"/>
              <a:t>would</a:t>
            </a:r>
            <a:r>
              <a:rPr lang="fr-CH" sz="1600" dirty="0"/>
              <a:t> </a:t>
            </a:r>
            <a:r>
              <a:rPr lang="fr-CH" sz="1600" dirty="0" err="1"/>
              <a:t>any</a:t>
            </a:r>
            <a:r>
              <a:rPr lang="fr-CH" sz="1600" dirty="0"/>
              <a:t> </a:t>
            </a:r>
            <a:r>
              <a:rPr lang="fr-CH" sz="1600" b="1" dirty="0"/>
              <a:t>3D model </a:t>
            </a:r>
            <a:r>
              <a:rPr lang="fr-CH" sz="1600" dirty="0"/>
              <a:t>(</a:t>
            </a:r>
            <a:r>
              <a:rPr lang="fr-CH" sz="1600" dirty="0" err="1"/>
              <a:t>conjugate</a:t>
            </a:r>
            <a:r>
              <a:rPr lang="fr-CH" sz="1600" dirty="0"/>
              <a:t> </a:t>
            </a:r>
            <a:r>
              <a:rPr lang="fr-CH" sz="1600" dirty="0" err="1"/>
              <a:t>heat</a:t>
            </a:r>
            <a:r>
              <a:rPr lang="fr-CH" sz="1600" dirty="0"/>
              <a:t> </a:t>
            </a:r>
            <a:r>
              <a:rPr lang="fr-CH" sz="1600" dirty="0" err="1"/>
              <a:t>transfer</a:t>
            </a:r>
            <a:r>
              <a:rPr lang="fr-CH" sz="1600" dirty="0"/>
              <a:t>/turbulent single phase He flow) </a:t>
            </a:r>
            <a:r>
              <a:rPr lang="fr-CH" sz="1600" dirty="0" err="1"/>
              <a:t>be</a:t>
            </a:r>
            <a:r>
              <a:rPr lang="fr-CH" sz="1600" b="1" dirty="0"/>
              <a:t> </a:t>
            </a:r>
            <a:r>
              <a:rPr lang="fr-CH" sz="1600" b="1" dirty="0" err="1"/>
              <a:t>helpful</a:t>
            </a:r>
            <a:r>
              <a:rPr lang="fr-CH" sz="1600" b="1" dirty="0"/>
              <a:t> </a:t>
            </a:r>
            <a:r>
              <a:rPr lang="fr-CH" sz="1600" dirty="0"/>
              <a:t>to devise possible hot spots/</a:t>
            </a:r>
            <a:r>
              <a:rPr lang="fr-CH" sz="1600" dirty="0" err="1"/>
              <a:t>dangerous</a:t>
            </a:r>
            <a:r>
              <a:rPr lang="fr-CH" sz="1600" dirty="0"/>
              <a:t> thermal gradients in magnet </a:t>
            </a:r>
            <a:r>
              <a:rPr lang="fr-CH" sz="1600" dirty="0" err="1"/>
              <a:t>coils</a:t>
            </a:r>
            <a:r>
              <a:rPr lang="fr-CH" sz="1600" dirty="0"/>
              <a:t>? </a:t>
            </a:r>
            <a:r>
              <a:rPr lang="fr-CH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528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8AE16-010E-1A8D-37A9-21A13D576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11C5CE-A46A-9B73-0FCF-908CC51DA5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00247A9D-A3DE-82A0-2994-84DACFC232A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4">
                <a:extLst>
                  <a:ext uri="{FF2B5EF4-FFF2-40B4-BE49-F238E27FC236}">
                    <a16:creationId xmlns:a16="http://schemas.microsoft.com/office/drawing/2014/main" id="{39EE10B6-F65C-C106-910B-483FC1467C1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325" y="2067694"/>
                <a:ext cx="8263350" cy="804066"/>
              </a:xfrm>
              <a:prstGeom prst="rect">
                <a:avLst/>
              </a:prstGeom>
            </p:spPr>
            <p:txBody>
              <a:bodyPr vert="horz" lIns="91440" tIns="45720" rIns="91440" bIns="45720" rtlCol="0" anchor="ctr" anchorCtr="0">
                <a:noAutofit/>
              </a:bodyPr>
              <a:lstStyle>
                <a:lvl1pPr algn="l" defTabSz="685800" rtl="0" eaLnBrk="1" latinLnBrk="0" hangingPunct="1">
                  <a:lnSpc>
                    <a:spcPts val="3000"/>
                  </a:lnSpc>
                  <a:spcBef>
                    <a:spcPct val="0"/>
                  </a:spcBef>
                  <a:buNone/>
                  <a:defRPr sz="3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CH" dirty="0"/>
                  <a:t>Longitudinal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CH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/>
                  <a:t> considerations</a:t>
                </a:r>
              </a:p>
            </p:txBody>
          </p:sp>
        </mc:Choice>
        <mc:Fallback xmlns="">
          <p:sp>
            <p:nvSpPr>
              <p:cNvPr id="11" name="Title 4">
                <a:extLst>
                  <a:ext uri="{FF2B5EF4-FFF2-40B4-BE49-F238E27FC236}">
                    <a16:creationId xmlns:a16="http://schemas.microsoft.com/office/drawing/2014/main" id="{39EE10B6-F65C-C106-910B-483FC1467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25" y="2067694"/>
                <a:ext cx="8263350" cy="804066"/>
              </a:xfrm>
              <a:prstGeom prst="rect">
                <a:avLst/>
              </a:prstGeom>
              <a:blipFill>
                <a:blip r:embed="rId3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4480434-2FAE-A7AA-7A9E-3D2E5FB98214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91142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57051-94BB-BE39-0F60-76FF589CA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BE22C1-CD1A-6FCD-9197-DF57E7BB04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2A530EC1-DEE7-08CB-2A66-703548C1CA7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DE48D8-9620-3DE3-6B5C-E38D67C96115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itle 4">
                <a:extLst>
                  <a:ext uri="{FF2B5EF4-FFF2-40B4-BE49-F238E27FC236}">
                    <a16:creationId xmlns:a16="http://schemas.microsoft.com/office/drawing/2014/main" id="{DCB52131-F773-4E2C-3836-EBD519AB200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sz="2000" dirty="0"/>
                  <a:t>Summary of preliminary design exploration </a:t>
                </a:r>
                <a:r>
                  <a:rPr lang="fr-CH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CH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≈60</m:t>
                    </m:r>
                    <m:r>
                      <a:rPr lang="en-GB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20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fr-CH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2000" b="1" i="1" dirty="0" smtClean="0">
                            <a:latin typeface="Cambria Math" panose="02040503050406030204" pitchFamily="18" charset="0"/>
                          </a:rPr>
                          <m:t>𝑯𝒆</m:t>
                        </m:r>
                      </m:sub>
                    </m:sSub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= 4.5 </m:t>
                    </m:r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fr-CH" sz="2000" dirty="0"/>
                  <a:t>)</a:t>
                </a:r>
                <a:endParaRPr lang="en-GB" sz="2000" dirty="0"/>
              </a:p>
            </p:txBody>
          </p:sp>
        </mc:Choice>
        <mc:Fallback xmlns="">
          <p:sp>
            <p:nvSpPr>
              <p:cNvPr id="15" name="Title 4">
                <a:extLst>
                  <a:ext uri="{FF2B5EF4-FFF2-40B4-BE49-F238E27FC236}">
                    <a16:creationId xmlns:a16="http://schemas.microsoft.com/office/drawing/2014/main" id="{DCB52131-F773-4E2C-3836-EBD519AB20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AA619F6-F7DA-7B83-A4FB-11F045994F6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42856" y="843558"/>
              <a:ext cx="8568952" cy="390774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7851">
                      <a:extLst>
                        <a:ext uri="{9D8B030D-6E8A-4147-A177-3AD203B41FA5}">
                          <a16:colId xmlns:a16="http://schemas.microsoft.com/office/drawing/2014/main" val="3137506257"/>
                        </a:ext>
                      </a:extLst>
                    </a:gridCol>
                    <a:gridCol w="373529">
                      <a:extLst>
                        <a:ext uri="{9D8B030D-6E8A-4147-A177-3AD203B41FA5}">
                          <a16:colId xmlns:a16="http://schemas.microsoft.com/office/drawing/2014/main" val="2212878959"/>
                        </a:ext>
                      </a:extLst>
                    </a:gridCol>
                    <a:gridCol w="712876">
                      <a:extLst>
                        <a:ext uri="{9D8B030D-6E8A-4147-A177-3AD203B41FA5}">
                          <a16:colId xmlns:a16="http://schemas.microsoft.com/office/drawing/2014/main" val="1151122120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932068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789690838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810693034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3638480974"/>
                        </a:ext>
                      </a:extLst>
                    </a:gridCol>
                  </a:tblGrid>
                  <a:tr h="7977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Layout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CH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oMath>
                          </a14:m>
                          <a:r>
                            <a:rPr lang="fr-CH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</a:t>
                          </a:r>
                          <a:r>
                            <a:rPr lang="en-US" b="0" dirty="0"/>
                            <a:t>(K)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fr-CH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dirty="0"/>
                        </a:p>
                        <a:p>
                          <a:pPr algn="ctr"/>
                          <a:r>
                            <a:rPr lang="fr-CH" b="0" dirty="0"/>
                            <a:t>(mm)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Comments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Pros.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Cons.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7771428"/>
                      </a:ext>
                    </a:extLst>
                  </a:tr>
                  <a:tr h="81279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5.22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90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iron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yoke</a:t>
                          </a:r>
                          <a:r>
                            <a:rPr lang="fr-CH" sz="1100" dirty="0"/>
                            <a:t>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Symmetric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/>
                            <a:t>Accessible to 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).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1495721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5.07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Symmetric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Shorter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</a:p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Constrained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98190602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5.05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50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Symmetric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Shorter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/>
                            <a:t>More channels?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Constrained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14591944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4.98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 and </a:t>
                          </a:r>
                          <a:r>
                            <a:rPr lang="fr-CH" sz="1100" dirty="0" err="1"/>
                            <a:t>side</a:t>
                          </a:r>
                          <a:r>
                            <a:rPr lang="fr-CH" sz="1100" dirty="0"/>
                            <a:t>).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 err="1"/>
                            <a:t>Shortest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path</a:t>
                          </a:r>
                          <a:r>
                            <a:rPr lang="fr-CH" sz="1100" dirty="0"/>
                            <a:t> to </a:t>
                          </a:r>
                          <a:r>
                            <a:rPr lang="fr-CH" sz="1100" dirty="0" err="1"/>
                            <a:t>sink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lower</a:t>
                          </a:r>
                          <a:r>
                            <a:rPr lang="fr-CH" sz="1100" dirty="0"/>
                            <a:t> max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100" i="1" dirty="0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sz="1100" b="1" i="1" dirty="0" smtClean="0">
                                      <a:latin typeface="Cambria Math" panose="02040503050406030204" pitchFamily="18" charset="0"/>
                                    </a:rPr>
                                    <m:t>𝒎𝒂𝒈𝒏𝒆𝒕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sz="1100" dirty="0"/>
                            <a:t>)</a:t>
                          </a:r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Non </a:t>
                          </a:r>
                          <a:r>
                            <a:rPr lang="fr-CH" sz="1100" dirty="0" err="1"/>
                            <a:t>symmetric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heat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loads</a:t>
                          </a:r>
                          <a:r>
                            <a:rPr lang="fr-CH" sz="1100" dirty="0"/>
                            <a:t>.</a:t>
                          </a:r>
                        </a:p>
                        <a:p>
                          <a:pPr marL="285750" marR="0" lvl="0" indent="-28575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fr-CH" sz="1100" dirty="0"/>
                            <a:t>Constrained </a:t>
                          </a:r>
                          <a:r>
                            <a:rPr lang="fr-CH" sz="1100" dirty="0" err="1"/>
                            <a:t>diameter</a:t>
                          </a:r>
                          <a:r>
                            <a:rPr lang="fr-CH" sz="1100" dirty="0"/>
                            <a:t> (</a:t>
                          </a:r>
                          <a:r>
                            <a:rPr lang="fr-CH" sz="1100" dirty="0" err="1"/>
                            <a:t>higher</a:t>
                          </a:r>
                          <a:r>
                            <a:rPr lang="fr-CH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z="11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CH" sz="1100" dirty="0"/>
                            <a:t>)</a:t>
                          </a:r>
                          <a:endParaRPr lang="en-US" sz="1100" dirty="0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49688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1AA619F6-F7DA-7B83-A4FB-11F045994F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5107119"/>
                  </p:ext>
                </p:extLst>
              </p:nvPr>
            </p:nvGraphicFramePr>
            <p:xfrm>
              <a:off x="342856" y="843558"/>
              <a:ext cx="8568952" cy="390774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7851">
                      <a:extLst>
                        <a:ext uri="{9D8B030D-6E8A-4147-A177-3AD203B41FA5}">
                          <a16:colId xmlns:a16="http://schemas.microsoft.com/office/drawing/2014/main" val="3137506257"/>
                        </a:ext>
                      </a:extLst>
                    </a:gridCol>
                    <a:gridCol w="373529">
                      <a:extLst>
                        <a:ext uri="{9D8B030D-6E8A-4147-A177-3AD203B41FA5}">
                          <a16:colId xmlns:a16="http://schemas.microsoft.com/office/drawing/2014/main" val="2212878959"/>
                        </a:ext>
                      </a:extLst>
                    </a:gridCol>
                    <a:gridCol w="712876">
                      <a:extLst>
                        <a:ext uri="{9D8B030D-6E8A-4147-A177-3AD203B41FA5}">
                          <a16:colId xmlns:a16="http://schemas.microsoft.com/office/drawing/2014/main" val="1151122120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932068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789690838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810693034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3638480974"/>
                        </a:ext>
                      </a:extLst>
                    </a:gridCol>
                  </a:tblGrid>
                  <a:tr h="7977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Layout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32787" t="-763" r="-1888525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5641" t="-763" r="-884615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59434" t="-763" r="-876415" b="-394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 err="1"/>
                            <a:t>Comments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Pros.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dirty="0"/>
                            <a:t>Cons.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7771428"/>
                      </a:ext>
                    </a:extLst>
                  </a:tr>
                  <a:tr h="81279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5.22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90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iron</a:t>
                          </a:r>
                          <a:r>
                            <a:rPr lang="fr-CH" sz="1100" dirty="0"/>
                            <a:t> </a:t>
                          </a:r>
                          <a:r>
                            <a:rPr lang="fr-CH" sz="1100" dirty="0" err="1"/>
                            <a:t>yoke</a:t>
                          </a:r>
                          <a:r>
                            <a:rPr lang="fr-CH" sz="1100" dirty="0"/>
                            <a:t>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4196" t="-98507" r="-101635" b="-2858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 algn="ctr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CH" sz="1100" dirty="0" err="1"/>
                            <a:t>Above</a:t>
                          </a:r>
                          <a:r>
                            <a:rPr lang="fr-CH" sz="1100" dirty="0"/>
                            <a:t> the 5 K </a:t>
                          </a:r>
                          <a:r>
                            <a:rPr lang="fr-CH" sz="1100" dirty="0" err="1"/>
                            <a:t>limit</a:t>
                          </a:r>
                          <a:r>
                            <a:rPr lang="fr-CH" sz="1100" dirty="0"/>
                            <a:t>. </a:t>
                          </a:r>
                          <a:endParaRPr lang="en-US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71495721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2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5.07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84196" t="-212800" r="-101635" b="-206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84973" t="-212800" r="-1913" b="-2064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8190602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5.05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50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(top).</a:t>
                          </a:r>
                          <a:endParaRPr lang="en-US" sz="1100" dirty="0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4196" t="-310317" r="-101635" b="-1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84973" t="-310317" r="-1913" b="-10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4591944"/>
                      </a:ext>
                    </a:extLst>
                  </a:tr>
                  <a:tr h="765742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4.98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100" dirty="0"/>
                            <a:t>40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100" dirty="0" err="1"/>
                            <a:t>Cooling</a:t>
                          </a:r>
                          <a:r>
                            <a:rPr lang="fr-CH" sz="1100" dirty="0"/>
                            <a:t> channels in </a:t>
                          </a:r>
                          <a:r>
                            <a:rPr lang="fr-CH" sz="1100" dirty="0" err="1"/>
                            <a:t>collar</a:t>
                          </a:r>
                          <a:r>
                            <a:rPr lang="fr-CH" sz="1100" dirty="0"/>
                            <a:t> (top and </a:t>
                          </a:r>
                          <a:r>
                            <a:rPr lang="fr-CH" sz="1100" dirty="0" err="1"/>
                            <a:t>side</a:t>
                          </a:r>
                          <a:r>
                            <a:rPr lang="fr-CH" sz="1100" dirty="0"/>
                            <a:t>).</a:t>
                          </a:r>
                          <a:endParaRPr lang="en-US" sz="1100" dirty="0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4196" t="-410317" r="-101635" b="-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84973" t="-410317" r="-1913" b="-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496888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C66F901C-2E58-2B52-3D85-4E7BE22E14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89" y="1661964"/>
            <a:ext cx="1071322" cy="8040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999EE7-8271-0D1A-8A55-D6E7FE8B6A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7" y="2427734"/>
            <a:ext cx="1071324" cy="8040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0911A6-F13E-5064-4670-FE16257EF7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7" y="3181497"/>
            <a:ext cx="1071323" cy="804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953E2C-117E-8B52-5AAA-BB65503E9E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86" y="3935260"/>
            <a:ext cx="1071323" cy="804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DD05F6-DCDE-AF46-FDB2-3807CD22CCAE}"/>
              </a:ext>
            </a:extLst>
          </p:cNvPr>
          <p:cNvSpPr txBox="1"/>
          <p:nvPr/>
        </p:nvSpPr>
        <p:spPr>
          <a:xfrm>
            <a:off x="4087272" y="4801831"/>
            <a:ext cx="4824536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Chosen</a:t>
            </a:r>
            <a:r>
              <a:rPr lang="fr-CH" sz="1400" dirty="0"/>
              <a:t> as benchmark for </a:t>
            </a:r>
            <a:r>
              <a:rPr lang="fr-CH" sz="1400" dirty="0" err="1"/>
              <a:t>recooling</a:t>
            </a:r>
            <a:r>
              <a:rPr lang="fr-CH" sz="1400" dirty="0"/>
              <a:t> </a:t>
            </a:r>
            <a:r>
              <a:rPr lang="fr-CH" sz="1400" dirty="0" err="1"/>
              <a:t>scheme</a:t>
            </a:r>
            <a:r>
              <a:rPr lang="fr-CH" sz="1400" dirty="0"/>
              <a:t> update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2205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B39ED3-3A0A-CC5E-6D97-A6821854FA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0FD8A347-9D05-420E-F8DE-5D5BB2EA33E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9CB4F4F3-DB9F-5B3C-0767-D86F06DF1F48}"/>
              </a:ext>
            </a:extLst>
          </p:cNvPr>
          <p:cNvSpPr txBox="1">
            <a:spLocks/>
          </p:cNvSpPr>
          <p:nvPr/>
        </p:nvSpPr>
        <p:spPr>
          <a:xfrm>
            <a:off x="107503" y="359572"/>
            <a:ext cx="8927275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/>
              <a:t>Cold mass </a:t>
            </a:r>
            <a:r>
              <a:rPr lang="fr-CH" sz="2800" dirty="0" err="1"/>
              <a:t>cooling</a:t>
            </a:r>
            <a:r>
              <a:rPr lang="fr-CH" sz="2800" dirty="0"/>
              <a:t> </a:t>
            </a:r>
            <a:r>
              <a:rPr lang="fr-CH" sz="2800" dirty="0" err="1"/>
              <a:t>scheme</a:t>
            </a:r>
            <a:r>
              <a:rPr lang="fr-CH" sz="2800" dirty="0"/>
              <a:t> PID (nomenclature)</a:t>
            </a:r>
            <a:r>
              <a:rPr lang="en-US" sz="2800" dirty="0"/>
              <a:t>:</a:t>
            </a:r>
            <a:endParaRPr lang="en-GB" sz="2800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F3D5D92-1E19-D958-B2D1-E619C68D59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21"/>
          <a:stretch/>
        </p:blipFill>
        <p:spPr>
          <a:xfrm>
            <a:off x="115771" y="1397820"/>
            <a:ext cx="9144000" cy="216668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7EA94A-FE89-4C19-F894-969081BDA85C}"/>
              </a:ext>
            </a:extLst>
          </p:cNvPr>
          <p:cNvCxnSpPr>
            <a:cxnSpLocks/>
          </p:cNvCxnSpPr>
          <p:nvPr/>
        </p:nvCxnSpPr>
        <p:spPr>
          <a:xfrm>
            <a:off x="1364142" y="4023479"/>
            <a:ext cx="723887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9946F9D-AFB0-C130-7929-2F20829587DD}"/>
              </a:ext>
            </a:extLst>
          </p:cNvPr>
          <p:cNvCxnSpPr>
            <a:cxnSpLocks/>
          </p:cNvCxnSpPr>
          <p:nvPr/>
        </p:nvCxnSpPr>
        <p:spPr>
          <a:xfrm>
            <a:off x="1372126" y="3509503"/>
            <a:ext cx="0" cy="6415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1724B80-EA95-5EA0-1FDA-0B414FAFA86A}"/>
              </a:ext>
            </a:extLst>
          </p:cNvPr>
          <p:cNvCxnSpPr>
            <a:cxnSpLocks/>
          </p:cNvCxnSpPr>
          <p:nvPr/>
        </p:nvCxnSpPr>
        <p:spPr>
          <a:xfrm flipH="1">
            <a:off x="8603016" y="3502416"/>
            <a:ext cx="3365" cy="6486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E7848F-ECE9-E068-7B4C-2B3BCD37125D}"/>
                  </a:ext>
                </a:extLst>
              </p:cNvPr>
              <p:cNvSpPr txBox="1"/>
              <p:nvPr/>
            </p:nvSpPr>
            <p:spPr>
              <a:xfrm>
                <a:off x="2592654" y="4012550"/>
                <a:ext cx="463387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200" u="none" strike="noStrike" dirty="0" err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𝑠𝑒𝑐𝑡𝑜𝑟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E7848F-ECE9-E068-7B4C-2B3BCD3712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654" y="4012550"/>
                <a:ext cx="4633876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21294C9-2AC3-6924-3D9E-462966B45E81}"/>
              </a:ext>
            </a:extLst>
          </p:cNvPr>
          <p:cNvCxnSpPr>
            <a:cxnSpLocks/>
          </p:cNvCxnSpPr>
          <p:nvPr/>
        </p:nvCxnSpPr>
        <p:spPr>
          <a:xfrm>
            <a:off x="6474756" y="2738059"/>
            <a:ext cx="688981" cy="16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65E284-1164-7201-EB53-C9F4CF9A4879}"/>
              </a:ext>
            </a:extLst>
          </p:cNvPr>
          <p:cNvCxnSpPr>
            <a:cxnSpLocks/>
          </p:cNvCxnSpPr>
          <p:nvPr/>
        </p:nvCxnSpPr>
        <p:spPr>
          <a:xfrm>
            <a:off x="7162877" y="2573700"/>
            <a:ext cx="0" cy="2469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DD636C5-91D7-D9F1-2A52-1D3A1E4044D9}"/>
              </a:ext>
            </a:extLst>
          </p:cNvPr>
          <p:cNvCxnSpPr>
            <a:cxnSpLocks/>
          </p:cNvCxnSpPr>
          <p:nvPr/>
        </p:nvCxnSpPr>
        <p:spPr>
          <a:xfrm>
            <a:off x="6474756" y="2573700"/>
            <a:ext cx="0" cy="2469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E3F0E3D-495A-DF54-E4F0-11D993D61924}"/>
                  </a:ext>
                </a:extLst>
              </p:cNvPr>
              <p:cNvSpPr txBox="1"/>
              <p:nvPr/>
            </p:nvSpPr>
            <p:spPr>
              <a:xfrm>
                <a:off x="4502308" y="2433499"/>
                <a:ext cx="463387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fontAlgn="b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200" u="none" strike="noStrike" dirty="0" err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</m:oMath>
                  </m:oMathPara>
                </a14:m>
                <a:endParaRPr lang="en-US" sz="1200" b="0" i="0" u="none" strike="noStrike" dirty="0"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E3F0E3D-495A-DF54-E4F0-11D993D619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308" y="2433499"/>
                <a:ext cx="4633876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FD1019D-633B-4EBC-70B3-47BB3284E127}"/>
                  </a:ext>
                </a:extLst>
              </p:cNvPr>
              <p:cNvSpPr txBox="1"/>
              <p:nvPr/>
            </p:nvSpPr>
            <p:spPr>
              <a:xfrm>
                <a:off x="3772118" y="1333152"/>
                <a:ext cx="463387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𝐺𝐿</m:t>
                          </m:r>
                        </m:sub>
                      </m:sSub>
                      <m:r>
                        <a:rPr lang="fr-CH" sz="12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FD1019D-633B-4EBC-70B3-47BB3284E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118" y="1333152"/>
                <a:ext cx="4633876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4A0E654-5326-F299-C4D3-E7C2B210C39B}"/>
                  </a:ext>
                </a:extLst>
              </p:cNvPr>
              <p:cNvSpPr txBox="1"/>
              <p:nvPr/>
            </p:nvSpPr>
            <p:spPr>
              <a:xfrm>
                <a:off x="-1404664" y="2775495"/>
                <a:ext cx="5228580" cy="287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H" sz="1200" b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CH" sz="1200" b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  <m:sup>
                          <m:r>
                            <a:rPr lang="fr-CH" sz="1200" b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𝑖𝑛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4A0E654-5326-F299-C4D3-E7C2B210C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04664" y="2775495"/>
                <a:ext cx="5228580" cy="287258"/>
              </a:xfrm>
              <a:prstGeom prst="rect">
                <a:avLst/>
              </a:prstGeom>
              <a:blipFill>
                <a:blip r:embed="rId7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0982558-9C20-FBC4-097F-6BE1BCF1B9B1}"/>
                  </a:ext>
                </a:extLst>
              </p:cNvPr>
              <p:cNvSpPr txBox="1"/>
              <p:nvPr/>
            </p:nvSpPr>
            <p:spPr>
              <a:xfrm>
                <a:off x="-828600" y="2667824"/>
                <a:ext cx="533514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200" b="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0982558-9C20-FBC4-097F-6BE1BCF1B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28600" y="2667824"/>
                <a:ext cx="5335144" cy="2769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1176661-7A45-036B-1149-1C2840649CB9}"/>
                  </a:ext>
                </a:extLst>
              </p:cNvPr>
              <p:cNvSpPr txBox="1"/>
              <p:nvPr/>
            </p:nvSpPr>
            <p:spPr>
              <a:xfrm>
                <a:off x="3772118" y="3173299"/>
                <a:ext cx="918319" cy="287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120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sv-SE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  <m:sup>
                          <m:r>
                            <a:rPr lang="sv-SE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𝑖𝑛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1176661-7A45-036B-1149-1C2840649C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118" y="3173299"/>
                <a:ext cx="918319" cy="28725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3DC2BF-1B2D-CABB-2AEB-CAC825BE6520}"/>
                  </a:ext>
                </a:extLst>
              </p:cNvPr>
              <p:cNvSpPr txBox="1"/>
              <p:nvPr/>
            </p:nvSpPr>
            <p:spPr>
              <a:xfrm>
                <a:off x="4933931" y="3202271"/>
                <a:ext cx="612502" cy="2784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1200" i="1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120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sv-SE" sz="120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  <m:sup>
                          <m:r>
                            <a:rPr lang="sv-SE" sz="1200" u="none" strike="noStrike" kern="1200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𝑜𝑢𝑡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3DC2BF-1B2D-CABB-2AEB-CAC825BE6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931" y="3202271"/>
                <a:ext cx="612502" cy="27847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D79C9052-EB7C-42FF-98FF-B88925EA356F}"/>
              </a:ext>
            </a:extLst>
          </p:cNvPr>
          <p:cNvGrpSpPr/>
          <p:nvPr/>
        </p:nvGrpSpPr>
        <p:grpSpPr>
          <a:xfrm rot="5400000" flipH="1">
            <a:off x="2572422" y="3210183"/>
            <a:ext cx="231867" cy="639753"/>
            <a:chOff x="2627784" y="2571749"/>
            <a:chExt cx="292322" cy="864748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6FC4606-FF93-5E51-EAB5-F2632B8691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4" y="2571750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2E05D74C-B7C4-826D-EE96-062EC137E4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4" y="2796583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8AC84F9-75DF-6E40-03ED-8518061F7E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2074" y="3022267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5CDCF939-3762-3245-7723-8D6B0E1EB7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1417" y="3235506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D3BBD50-F878-648D-072E-42DF8A14F7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5" y="3436497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5209358-927D-E48D-7A16-201EFB65802A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195410" y="3004123"/>
              <a:ext cx="864748" cy="0"/>
            </a:xfrm>
            <a:prstGeom prst="line">
              <a:avLst/>
            </a:prstGeom>
            <a:ln w="9525">
              <a:solidFill>
                <a:srgbClr val="FFC000"/>
              </a:solidFill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119296B-4FD4-72A8-66C1-C495E8CBFEEB}"/>
              </a:ext>
            </a:extLst>
          </p:cNvPr>
          <p:cNvGrpSpPr/>
          <p:nvPr/>
        </p:nvGrpSpPr>
        <p:grpSpPr>
          <a:xfrm rot="5400000" flipH="1">
            <a:off x="4608497" y="3208481"/>
            <a:ext cx="231867" cy="639753"/>
            <a:chOff x="2627784" y="2571749"/>
            <a:chExt cx="292322" cy="864748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DE4B1114-CD1E-6570-BD8E-6AB54F33FC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4" y="2571750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B57EC77-1576-DE8D-2081-34E8758BA2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4" y="2796583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2E9F37E-A3C0-B89A-54A4-A735A82C65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2074" y="3022267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75CD2AD-622A-4188-272B-4AEDFFA172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1417" y="3235506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AC0F634-FD76-7B00-D982-7B02F201A7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5" y="3436497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873376A-21F4-072B-DFFC-A2A2FC05BD3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195410" y="3004123"/>
              <a:ext cx="864748" cy="0"/>
            </a:xfrm>
            <a:prstGeom prst="line">
              <a:avLst/>
            </a:prstGeom>
            <a:ln w="9525">
              <a:solidFill>
                <a:srgbClr val="FFC000"/>
              </a:solidFill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512E89D-637D-778A-8EBC-4CBAF22F7006}"/>
              </a:ext>
            </a:extLst>
          </p:cNvPr>
          <p:cNvGrpSpPr/>
          <p:nvPr/>
        </p:nvGrpSpPr>
        <p:grpSpPr>
          <a:xfrm rot="5400000" flipH="1">
            <a:off x="6707728" y="3208481"/>
            <a:ext cx="231867" cy="639753"/>
            <a:chOff x="2627784" y="2571749"/>
            <a:chExt cx="292322" cy="864748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B5DCA723-8DE2-A189-11FF-317EAF7142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4" y="2571750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48F0432-233D-44D2-937C-7516D52FDE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4" y="2796583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467B5A16-62C5-7C2A-3604-FF8558F0C7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2074" y="3022267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993F01FB-4DA5-3CFA-E7EA-DD4DFDE9F7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1417" y="3235506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C4DE5647-0E8C-4853-2A00-75AB5DAEC1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785" y="3436497"/>
              <a:ext cx="288032" cy="0"/>
            </a:xfrm>
            <a:prstGeom prst="straightConnector1">
              <a:avLst/>
            </a:prstGeom>
            <a:ln w="9525">
              <a:solidFill>
                <a:srgbClr val="FFC000"/>
              </a:solidFill>
              <a:headEnd type="arrow" w="med" len="med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7BC7B53-5B2E-CCF7-F932-D8D33712E66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195410" y="3004123"/>
              <a:ext cx="864748" cy="0"/>
            </a:xfrm>
            <a:prstGeom prst="line">
              <a:avLst/>
            </a:prstGeom>
            <a:ln w="9525">
              <a:solidFill>
                <a:srgbClr val="FFC000"/>
              </a:solidFill>
              <a:tailEnd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BB0E4CE-E6BE-ACF3-CEBC-3F5A4F5A92D2}"/>
                  </a:ext>
                </a:extLst>
              </p:cNvPr>
              <p:cNvSpPr txBox="1"/>
              <p:nvPr/>
            </p:nvSpPr>
            <p:spPr>
              <a:xfrm>
                <a:off x="3415357" y="3600766"/>
                <a:ext cx="2720376" cy="2839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fr-CH" sz="1200" b="0" i="1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b="0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BB0E4CE-E6BE-ACF3-CEBC-3F5A4F5A9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357" y="3600766"/>
                <a:ext cx="2720376" cy="283989"/>
              </a:xfrm>
              <a:prstGeom prst="rect">
                <a:avLst/>
              </a:prstGeom>
              <a:blipFill>
                <a:blip r:embed="rId11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8AC5DB9-7D73-F2C3-C0C3-D58C3748C69F}"/>
                  </a:ext>
                </a:extLst>
              </p:cNvPr>
              <p:cNvSpPr txBox="1"/>
              <p:nvPr/>
            </p:nvSpPr>
            <p:spPr>
              <a:xfrm>
                <a:off x="4197983" y="3597951"/>
                <a:ext cx="5334692" cy="2839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fr-CH" sz="1200" b="0" i="1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b="0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8AC5DB9-7D73-F2C3-C0C3-D58C3748C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983" y="3597951"/>
                <a:ext cx="5334692" cy="283989"/>
              </a:xfrm>
              <a:prstGeom prst="rect">
                <a:avLst/>
              </a:prstGeom>
              <a:blipFill>
                <a:blip r:embed="rId12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49BAB94-6849-CBA8-526A-3FB676747D12}"/>
                  </a:ext>
                </a:extLst>
              </p:cNvPr>
              <p:cNvSpPr txBox="1"/>
              <p:nvPr/>
            </p:nvSpPr>
            <p:spPr>
              <a:xfrm>
                <a:off x="77608" y="3611191"/>
                <a:ext cx="5334692" cy="2839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fr-CH" sz="1200" b="0" i="1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b="0" u="none" strike="noStrike" dirty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49BAB94-6849-CBA8-526A-3FB676747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08" y="3611191"/>
                <a:ext cx="5334692" cy="283989"/>
              </a:xfrm>
              <a:prstGeom prst="rect">
                <a:avLst/>
              </a:prstGeom>
              <a:blipFill>
                <a:blip r:embed="rId12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7796643-7CD0-3DD8-07FE-5B068227695D}"/>
                  </a:ext>
                </a:extLst>
              </p:cNvPr>
              <p:cNvSpPr txBox="1"/>
              <p:nvPr/>
            </p:nvSpPr>
            <p:spPr>
              <a:xfrm>
                <a:off x="-1107312" y="1324846"/>
                <a:ext cx="4633876" cy="2807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𝐺𝐿</m:t>
                          </m:r>
                        </m:sub>
                        <m:sup>
                          <m:r>
                            <a:rPr lang="en-US" sz="1200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𝑜𝑢𝑡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7796643-7CD0-3DD8-07FE-5B0682276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07312" y="1324846"/>
                <a:ext cx="4633876" cy="280718"/>
              </a:xfrm>
              <a:prstGeom prst="rect">
                <a:avLst/>
              </a:prstGeom>
              <a:blipFill>
                <a:blip r:embed="rId13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2BD8483-AF37-D95C-5600-C0C942E412BC}"/>
                  </a:ext>
                </a:extLst>
              </p:cNvPr>
              <p:cNvSpPr txBox="1"/>
              <p:nvPr/>
            </p:nvSpPr>
            <p:spPr>
              <a:xfrm>
                <a:off x="3147250" y="2446963"/>
                <a:ext cx="546957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CH" sz="1200" b="0" i="1" u="none" strike="noStrike" dirty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𝑠𝑎𝑡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2BD8483-AF37-D95C-5600-C0C942E41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250" y="2446963"/>
                <a:ext cx="5469570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170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900DD-42EB-E200-F22A-A78A594BE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B812CE-A5AC-EF48-9063-339AD1D259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2F143A88-DDDA-9966-B435-7C6D0314A24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9DFE3E9-9E8F-81F1-1F34-35DD7C29016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6348" y="843558"/>
              <a:ext cx="8568952" cy="4141215"/>
            </p:xfrm>
            <a:graphic>
              <a:graphicData uri="http://schemas.openxmlformats.org/drawingml/2006/table">
                <a:tbl>
                  <a:tblPr firstRow="1">
                    <a:tableStyleId>{073A0DAA-6AF3-43AB-8588-CEC1D06C72B9}</a:tableStyleId>
                  </a:tblPr>
                  <a:tblGrid>
                    <a:gridCol w="2566842">
                      <a:extLst>
                        <a:ext uri="{9D8B030D-6E8A-4147-A177-3AD203B41FA5}">
                          <a16:colId xmlns:a16="http://schemas.microsoft.com/office/drawing/2014/main" val="3727149650"/>
                        </a:ext>
                      </a:extLst>
                    </a:gridCol>
                    <a:gridCol w="579609">
                      <a:extLst>
                        <a:ext uri="{9D8B030D-6E8A-4147-A177-3AD203B41FA5}">
                          <a16:colId xmlns:a16="http://schemas.microsoft.com/office/drawing/2014/main" val="3769045434"/>
                        </a:ext>
                      </a:extLst>
                    </a:gridCol>
                    <a:gridCol w="2626093">
                      <a:extLst>
                        <a:ext uri="{9D8B030D-6E8A-4147-A177-3AD203B41FA5}">
                          <a16:colId xmlns:a16="http://schemas.microsoft.com/office/drawing/2014/main" val="87813161"/>
                        </a:ext>
                      </a:extLst>
                    </a:gridCol>
                    <a:gridCol w="2796408">
                      <a:extLst>
                        <a:ext uri="{9D8B030D-6E8A-4147-A177-3AD203B41FA5}">
                          <a16:colId xmlns:a16="http://schemas.microsoft.com/office/drawing/2014/main" val="4262134723"/>
                        </a:ext>
                      </a:extLst>
                    </a:gridCol>
                  </a:tblGrid>
                  <a:tr h="76814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u="none" strike="noStrike" kern="1200" dirty="0" err="1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Parameter</a:t>
                          </a:r>
                          <a:endParaRPr lang="en-US" sz="1400" b="1" u="none" strike="noStrike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</a:rPr>
                            <a:t>Unit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FCC- </a:t>
                          </a:r>
                          <a:r>
                            <a:rPr lang="fr-CH" sz="1400" b="1" i="0" u="none" strike="noStrike" dirty="0" err="1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hh</a:t>
                          </a: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 </a:t>
                          </a:r>
                          <a:r>
                            <a:rPr lang="fr-CH" sz="1400" b="1" i="0" u="none" strike="noStrike" dirty="0" err="1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cryog</a:t>
                          </a: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. report (2024)</a:t>
                          </a:r>
                        </a:p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benchmark </a:t>
                          </a:r>
                          <a:endParaRPr lang="en-US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u="none" strike="noStrike" dirty="0">
                              <a:effectLst/>
                            </a:rPr>
                            <a:t>2D cross section</a:t>
                          </a:r>
                        </a:p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u="none" strike="noStrike" dirty="0">
                              <a:effectLst/>
                            </a:rPr>
                            <a:t>preliminary</a:t>
                          </a:r>
                        </a:p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u="none" strike="noStrike" dirty="0">
                              <a:effectLst/>
                            </a:rPr>
                            <a:t>benchmark 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43682661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400" i="1" u="none" strike="noStrike" dirty="0" err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𝑠𝑒𝑐𝑡𝑜𝑟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</a:t>
                          </a:r>
                          <a:endParaRPr lang="en-US" sz="1400" b="0" i="0" u="none" strike="noStrike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4800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4800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762833053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1400" i="1" u="none" strike="noStrike" dirty="0" err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𝑐𝑒𝑙𝑙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292366740"/>
                      </a:ext>
                    </a:extLst>
                  </a:tr>
                  <a:tr h="261003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𝐺𝐿</m:t>
                                    </m:r>
                                  </m:sub>
                                  <m:sup>
                                    <m: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bar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0.817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0.817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890925481"/>
                      </a:ext>
                    </a:extLst>
                  </a:tr>
                  <a:tr h="26999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𝑀𝐿</m:t>
                                    </m:r>
                                  </m:sub>
                                  <m:sup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bar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93148423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kg/s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1.1    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0.58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566799744"/>
                      </a:ext>
                    </a:extLst>
                  </a:tr>
                  <a:tr h="26580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W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2.28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51761162"/>
                      </a:ext>
                    </a:extLst>
                  </a:tr>
                  <a:tr h="26999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sv-SE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Min.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sv-SE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sv-SE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v-SE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𝑀𝐿</m:t>
                                  </m:r>
                                </m:sub>
                                <m:sup>
                                  <m:r>
                                    <a:rPr lang="sv-SE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endParaRPr lang="sv-SE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K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4.1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4.1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65329036"/>
                      </a:ext>
                    </a:extLst>
                  </a:tr>
                  <a:tr h="25787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Max.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sv-SE" sz="1400" i="1" u="none" strike="noStrike" kern="120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lang="sv-SE" sz="1400" i="1" u="none" strike="noStrike" kern="120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v-SE" sz="1400" i="1" u="none" strike="noStrike" kern="120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𝑀𝐿</m:t>
                                  </m:r>
                                </m:sub>
                                <m:sup>
                                  <m:r>
                                    <a:rPr lang="sv-SE" sz="1400" i="1" u="none" strike="noStrike" kern="1200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K</a:t>
                          </a:r>
                          <a:endParaRPr lang="en-US" sz="1400" b="0" i="0" u="none" strike="noStrike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7111386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N. Channels (as per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1400" i="1" u="none" strike="noStrike" dirty="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)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#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4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697268107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N. Apertures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#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1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78000213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fr-CH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 sz="1400" b="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120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40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0102995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230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230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39410622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fr-FR" sz="1400" i="1" u="none" strike="noStrike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</a:t>
                          </a:r>
                          <a:r>
                            <a:rPr lang="en-US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125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6758069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A9DFE3E9-9E8F-81F1-1F34-35DD7C29016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4263488"/>
                  </p:ext>
                </p:extLst>
              </p:nvPr>
            </p:nvGraphicFramePr>
            <p:xfrm>
              <a:off x="176348" y="843558"/>
              <a:ext cx="8568952" cy="4141215"/>
            </p:xfrm>
            <a:graphic>
              <a:graphicData uri="http://schemas.openxmlformats.org/drawingml/2006/table">
                <a:tbl>
                  <a:tblPr firstRow="1">
                    <a:tableStyleId>{073A0DAA-6AF3-43AB-8588-CEC1D06C72B9}</a:tableStyleId>
                  </a:tblPr>
                  <a:tblGrid>
                    <a:gridCol w="2566842">
                      <a:extLst>
                        <a:ext uri="{9D8B030D-6E8A-4147-A177-3AD203B41FA5}">
                          <a16:colId xmlns:a16="http://schemas.microsoft.com/office/drawing/2014/main" val="3727149650"/>
                        </a:ext>
                      </a:extLst>
                    </a:gridCol>
                    <a:gridCol w="579609">
                      <a:extLst>
                        <a:ext uri="{9D8B030D-6E8A-4147-A177-3AD203B41FA5}">
                          <a16:colId xmlns:a16="http://schemas.microsoft.com/office/drawing/2014/main" val="3769045434"/>
                        </a:ext>
                      </a:extLst>
                    </a:gridCol>
                    <a:gridCol w="2626093">
                      <a:extLst>
                        <a:ext uri="{9D8B030D-6E8A-4147-A177-3AD203B41FA5}">
                          <a16:colId xmlns:a16="http://schemas.microsoft.com/office/drawing/2014/main" val="87813161"/>
                        </a:ext>
                      </a:extLst>
                    </a:gridCol>
                    <a:gridCol w="2796408">
                      <a:extLst>
                        <a:ext uri="{9D8B030D-6E8A-4147-A177-3AD203B41FA5}">
                          <a16:colId xmlns:a16="http://schemas.microsoft.com/office/drawing/2014/main" val="4262134723"/>
                        </a:ext>
                      </a:extLst>
                    </a:gridCol>
                  </a:tblGrid>
                  <a:tr h="76814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u="none" strike="noStrike" kern="1200" dirty="0" err="1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Parameter</a:t>
                          </a:r>
                          <a:endParaRPr lang="en-US" sz="1400" b="1" u="none" strike="noStrike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effectLst/>
                            </a:rPr>
                            <a:t>Unit</a:t>
                          </a:r>
                          <a:endParaRPr lang="en-US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FCC- </a:t>
                          </a:r>
                          <a:r>
                            <a:rPr lang="fr-CH" sz="1400" b="1" i="0" u="none" strike="noStrike" dirty="0" err="1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hh</a:t>
                          </a: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 </a:t>
                          </a:r>
                          <a:r>
                            <a:rPr lang="fr-CH" sz="1400" b="1" i="0" u="none" strike="noStrike" dirty="0" err="1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cryog</a:t>
                          </a: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. report (2024)</a:t>
                          </a:r>
                        </a:p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i="0" u="none" strike="noStrike" dirty="0">
                              <a:solidFill>
                                <a:schemeClr val="bg2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benchmark </a:t>
                          </a:r>
                          <a:endParaRPr lang="en-US" sz="1400" b="1" i="0" u="none" strike="noStrike" dirty="0">
                            <a:solidFill>
                              <a:schemeClr val="bg2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u="none" strike="noStrike" dirty="0">
                              <a:effectLst/>
                            </a:rPr>
                            <a:t>2D cross section</a:t>
                          </a:r>
                        </a:p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u="none" strike="noStrike" dirty="0">
                              <a:effectLst/>
                            </a:rPr>
                            <a:t>preliminary</a:t>
                          </a:r>
                        </a:p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u="none" strike="noStrike" dirty="0">
                              <a:effectLst/>
                            </a:rPr>
                            <a:t>benchmark 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43682661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302381" r="-235629" b="-12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</a:t>
                          </a:r>
                          <a:endParaRPr lang="en-US" sz="1400" b="0" i="0" u="none" strike="noStrike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4800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4800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762833053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402381" r="-235629" b="-11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300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292366740"/>
                      </a:ext>
                    </a:extLst>
                  </a:tr>
                  <a:tr h="26100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490698" r="-235629" b="-1025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bar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0.817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0.817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890925481"/>
                      </a:ext>
                    </a:extLst>
                  </a:tr>
                  <a:tr h="2699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577273" r="-235629" b="-90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bar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3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93148423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709524" r="-235629" b="-84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kg/s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1.1    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0.58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566799744"/>
                      </a:ext>
                    </a:extLst>
                  </a:tr>
                  <a:tr h="26580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772727" r="-235629" b="-706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W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2.28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51761162"/>
                      </a:ext>
                    </a:extLst>
                  </a:tr>
                  <a:tr h="2699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872727" r="-235629" b="-606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K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4.1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4.1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65329036"/>
                      </a:ext>
                    </a:extLst>
                  </a:tr>
                  <a:tr h="2578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995349" r="-235629" b="-520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K</a:t>
                          </a:r>
                          <a:endParaRPr lang="en-US" sz="1400" b="0" i="0" u="none" strike="noStrike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4.5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7111386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1121429" r="-235629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#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4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697268107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N. Apertures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#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1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78000213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1321429" r="-235629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120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+mj-lt"/>
                            </a:rPr>
                            <a:t>40</a:t>
                          </a:r>
                          <a:endParaRPr lang="en-US" sz="14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L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0102995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1421429" r="-235629" b="-1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230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230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>
                        <a:lnT w="381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39410622"/>
                      </a:ext>
                    </a:extLst>
                  </a:tr>
                  <a:tr h="2560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3"/>
                          <a:stretch>
                            <a:fillRect l="-238" t="-1521429" r="-235629" b="-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mm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</a:t>
                          </a:r>
                          <a:r>
                            <a:rPr lang="en-US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25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CH" sz="14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j-lt"/>
                            </a:rPr>
                            <a:t>125</a:t>
                          </a:r>
                          <a:endParaRPr lang="en-US" sz="14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6758069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itle 4">
            <a:extLst>
              <a:ext uri="{FF2B5EF4-FFF2-40B4-BE49-F238E27FC236}">
                <a16:creationId xmlns:a16="http://schemas.microsoft.com/office/drawing/2014/main" id="{3DBBE82D-095E-F0C7-818A-2966465ADBBE}"/>
              </a:ext>
            </a:extLst>
          </p:cNvPr>
          <p:cNvSpPr txBox="1">
            <a:spLocks/>
          </p:cNvSpPr>
          <p:nvPr/>
        </p:nvSpPr>
        <p:spPr>
          <a:xfrm>
            <a:off x="107503" y="359572"/>
            <a:ext cx="8927275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 err="1"/>
              <a:t>Reminder</a:t>
            </a:r>
            <a:r>
              <a:rPr lang="fr-CH" sz="2000" dirty="0"/>
              <a:t> of last update </a:t>
            </a:r>
            <a:r>
              <a:rPr lang="fr-CH" sz="2000" dirty="0" err="1"/>
              <a:t>from</a:t>
            </a:r>
            <a:r>
              <a:rPr lang="fr-CH" sz="2000" dirty="0"/>
              <a:t> cold mass </a:t>
            </a:r>
            <a:r>
              <a:rPr lang="fr-CH" sz="2000" dirty="0" err="1"/>
              <a:t>cooling</a:t>
            </a:r>
            <a:r>
              <a:rPr lang="fr-CH" sz="2000" dirty="0"/>
              <a:t> </a:t>
            </a:r>
            <a:r>
              <a:rPr lang="fr-CH" sz="2000" dirty="0" err="1"/>
              <a:t>scheme</a:t>
            </a:r>
            <a:r>
              <a:rPr lang="fr-CH" sz="2000" dirty="0"/>
              <a:t>  input </a:t>
            </a:r>
            <a:r>
              <a:rPr lang="fr-CH" sz="2000" dirty="0" err="1"/>
              <a:t>parameters</a:t>
            </a:r>
            <a:r>
              <a:rPr lang="en-US" sz="2000" dirty="0"/>
              <a:t>:</a:t>
            </a:r>
            <a:endParaRPr lang="en-GB" sz="20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F35630C-8592-52F6-BA0C-D8703CD573BC}"/>
              </a:ext>
            </a:extLst>
          </p:cNvPr>
          <p:cNvCxnSpPr/>
          <p:nvPr/>
        </p:nvCxnSpPr>
        <p:spPr>
          <a:xfrm>
            <a:off x="4932040" y="3147814"/>
            <a:ext cx="100811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7DF8808-6070-FA60-CED1-17689F5EB803}"/>
              </a:ext>
            </a:extLst>
          </p:cNvPr>
          <p:cNvSpPr txBox="1"/>
          <p:nvPr/>
        </p:nvSpPr>
        <p:spPr>
          <a:xfrm>
            <a:off x="4716016" y="2571750"/>
            <a:ext cx="129614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b="1" dirty="0">
                <a:solidFill>
                  <a:srgbClr val="FF0000"/>
                </a:solidFill>
              </a:rPr>
              <a:t>(Due to single aperture </a:t>
            </a:r>
            <a:r>
              <a:rPr lang="fr-CH" sz="1050" b="1" dirty="0" err="1">
                <a:solidFill>
                  <a:srgbClr val="FF0000"/>
                </a:solidFill>
              </a:rPr>
              <a:t>heat</a:t>
            </a:r>
            <a:r>
              <a:rPr lang="fr-CH" sz="1050" b="1" dirty="0">
                <a:solidFill>
                  <a:srgbClr val="FF0000"/>
                </a:solidFill>
              </a:rPr>
              <a:t> </a:t>
            </a:r>
            <a:r>
              <a:rPr lang="fr-CH" sz="1050" b="1" dirty="0" err="1">
                <a:solidFill>
                  <a:srgbClr val="FF0000"/>
                </a:solidFill>
              </a:rPr>
              <a:t>load</a:t>
            </a:r>
            <a:r>
              <a:rPr lang="fr-CH" sz="1050" b="1" dirty="0">
                <a:solidFill>
                  <a:srgbClr val="FF0000"/>
                </a:solidFill>
              </a:rPr>
              <a:t> </a:t>
            </a:r>
            <a:r>
              <a:rPr lang="fr-CH" sz="1050" b="1" dirty="0" err="1">
                <a:solidFill>
                  <a:srgbClr val="FF0000"/>
                </a:solidFill>
              </a:rPr>
              <a:t>adjustment</a:t>
            </a:r>
            <a:r>
              <a:rPr lang="fr-CH" sz="1050" b="1" dirty="0">
                <a:solidFill>
                  <a:srgbClr val="FF0000"/>
                </a:solidFill>
              </a:rPr>
              <a:t>)</a:t>
            </a:r>
            <a:endParaRPr lang="en-US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14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EDB02-48E5-E0C7-5CD3-4D1F0EDCD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F60B3B-821E-F934-265F-8AD70CEAE6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C3A1F8FC-0634-72FD-6BF5-5787E04BA73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13401D-A046-09C3-939D-1BB87E5758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4544" y="855466"/>
            <a:ext cx="9143997" cy="3809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008D6AC-950B-DBB4-EFAB-7B0C06723D31}"/>
                  </a:ext>
                </a:extLst>
              </p:cNvPr>
              <p:cNvSpPr txBox="1"/>
              <p:nvPr/>
            </p:nvSpPr>
            <p:spPr>
              <a:xfrm>
                <a:off x="8026667" y="1591813"/>
                <a:ext cx="1008112" cy="1168653"/>
              </a:xfrm>
              <a:prstGeom prst="rect">
                <a:avLst/>
              </a:prstGeom>
              <a:noFill/>
              <a:ln w="28575">
                <a:gradFill>
                  <a:gsLst>
                    <a:gs pos="51400">
                      <a:schemeClr val="accent1"/>
                    </a:gs>
                    <a:gs pos="0">
                      <a:srgbClr val="00B050"/>
                    </a:gs>
                    <a:gs pos="100000">
                      <a:srgbClr val="FF0000"/>
                    </a:gs>
                  </a:gsLst>
                  <a:lin ang="5400000" scaled="1"/>
                </a:gra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CH" sz="900" b="1" dirty="0"/>
                  <a:t>FCC-</a:t>
                </a:r>
                <a:r>
                  <a:rPr lang="fr-CH" sz="900" b="1" dirty="0" err="1"/>
                  <a:t>hh</a:t>
                </a:r>
                <a:r>
                  <a:rPr lang="fr-CH" sz="900" b="1" dirty="0"/>
                  <a:t> report</a:t>
                </a:r>
              </a:p>
              <a:p>
                <a:pPr algn="ctr"/>
                <a:r>
                  <a:rPr lang="fr-CH" sz="900" b="1" dirty="0"/>
                  <a:t>benchmark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=1, </m:t>
                      </m:r>
                    </m:oMath>
                  </m:oMathPara>
                </a14:m>
                <a:endParaRPr lang="fr-CH" sz="9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=1.1 </m:t>
                      </m:r>
                      <m:f>
                        <m:fPr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fr-CH" sz="9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</m:sSub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=120 </m:t>
                      </m:r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fr-CH" sz="9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=4.5 </m:t>
                      </m:r>
                      <m:f>
                        <m:fPr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008D6AC-950B-DBB4-EFAB-7B0C06723D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667" y="1591813"/>
                <a:ext cx="1008112" cy="11686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gradFill>
                  <a:gsLst>
                    <a:gs pos="51400">
                      <a:schemeClr val="accent1"/>
                    </a:gs>
                    <a:gs pos="0">
                      <a:srgbClr val="00B050"/>
                    </a:gs>
                    <a:gs pos="100000">
                      <a:srgbClr val="FF0000"/>
                    </a:gs>
                  </a:gsLst>
                  <a:lin ang="5400000" scaled="1"/>
                </a:gra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311D2B2-B2B5-E13C-9098-EAD12C895339}"/>
                  </a:ext>
                </a:extLst>
              </p:cNvPr>
              <p:cNvSpPr txBox="1"/>
              <p:nvPr/>
            </p:nvSpPr>
            <p:spPr>
              <a:xfrm>
                <a:off x="8026667" y="2868558"/>
                <a:ext cx="1008112" cy="1307153"/>
              </a:xfrm>
              <a:prstGeom prst="rect">
                <a:avLst/>
              </a:prstGeom>
              <a:noFill/>
              <a:ln w="28575">
                <a:gradFill>
                  <a:gsLst>
                    <a:gs pos="48600">
                      <a:schemeClr val="tx2"/>
                    </a:gs>
                    <a:gs pos="0">
                      <a:srgbClr val="2CA02C"/>
                    </a:gs>
                    <a:gs pos="100000">
                      <a:srgbClr val="FF0000"/>
                    </a:gs>
                  </a:gsLst>
                  <a:lin ang="5400000" scaled="1"/>
                </a:gradFill>
                <a:prstDash val="dash"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CH" sz="900" b="1" dirty="0"/>
                  <a:t>2D cross sec.</a:t>
                </a:r>
              </a:p>
              <a:p>
                <a:pPr algn="ctr"/>
                <a:r>
                  <a:rPr lang="fr-CH" sz="900" b="1" dirty="0" err="1"/>
                  <a:t>preliminary</a:t>
                </a:r>
                <a:endParaRPr lang="fr-CH" sz="900" b="1" dirty="0"/>
              </a:p>
              <a:p>
                <a:pPr algn="ctr"/>
                <a:r>
                  <a:rPr lang="fr-CH" sz="900" b="1" dirty="0"/>
                  <a:t>benchmark </a:t>
                </a:r>
                <a:r>
                  <a:rPr lang="fr-CH" sz="900" dirty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=4, </m:t>
                      </m:r>
                    </m:oMath>
                  </m:oMathPara>
                </a14:m>
                <a:endParaRPr lang="fr-CH" sz="9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=0.58 </m:t>
                      </m:r>
                      <m:f>
                        <m:fPr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fr-CH" sz="9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𝑀𝐿</m:t>
                          </m:r>
                        </m:sub>
                      </m:sSub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=40 </m:t>
                      </m:r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fr-CH" sz="9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fr-CH" sz="900" b="0" i="1" smtClean="0">
                          <a:latin typeface="Cambria Math" panose="02040503050406030204" pitchFamily="18" charset="0"/>
                        </a:rPr>
                        <m:t>=2.28 </m:t>
                      </m:r>
                      <m:f>
                        <m:fPr>
                          <m:ctrlPr>
                            <a:rPr lang="fr-CH" sz="9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fr-CH" sz="9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311D2B2-B2B5-E13C-9098-EAD12C895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667" y="2868558"/>
                <a:ext cx="1008112" cy="13071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gradFill>
                  <a:gsLst>
                    <a:gs pos="48600">
                      <a:schemeClr val="tx2"/>
                    </a:gs>
                    <a:gs pos="0">
                      <a:srgbClr val="2CA02C"/>
                    </a:gs>
                    <a:gs pos="100000">
                      <a:srgbClr val="FF0000"/>
                    </a:gs>
                  </a:gsLst>
                  <a:lin ang="5400000" scaled="1"/>
                </a:gra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5BFA41CB-AD22-22E0-99B7-7F2D1851955C}"/>
              </a:ext>
            </a:extLst>
          </p:cNvPr>
          <p:cNvGrpSpPr/>
          <p:nvPr/>
        </p:nvGrpSpPr>
        <p:grpSpPr>
          <a:xfrm>
            <a:off x="1321983" y="4779297"/>
            <a:ext cx="1553077" cy="276999"/>
            <a:chOff x="1187624" y="4659982"/>
            <a:chExt cx="1553077" cy="276999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CF149E5-012E-2FBA-EA3D-FFC9B734EFC8}"/>
                </a:ext>
              </a:extLst>
            </p:cNvPr>
            <p:cNvCxnSpPr>
              <a:cxnSpLocks/>
            </p:cNvCxnSpPr>
            <p:nvPr/>
          </p:nvCxnSpPr>
          <p:spPr>
            <a:xfrm>
              <a:off x="1187624" y="4803998"/>
              <a:ext cx="36004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300FD61-D220-9736-5899-84F72AB2DAF4}"/>
                </a:ext>
              </a:extLst>
            </p:cNvPr>
            <p:cNvSpPr txBox="1"/>
            <p:nvPr/>
          </p:nvSpPr>
          <p:spPr>
            <a:xfrm>
              <a:off x="1516565" y="4659982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CH" sz="1200" dirty="0"/>
                <a:t>Magnet </a:t>
              </a:r>
              <a:r>
                <a:rPr lang="fr-CH" sz="1200" dirty="0" err="1"/>
                <a:t>supply</a:t>
              </a:r>
              <a:endParaRPr lang="en-US" sz="12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0F1EE79-3527-6266-28AF-B665E256E562}"/>
              </a:ext>
            </a:extLst>
          </p:cNvPr>
          <p:cNvGrpSpPr/>
          <p:nvPr/>
        </p:nvGrpSpPr>
        <p:grpSpPr>
          <a:xfrm>
            <a:off x="3473989" y="4779297"/>
            <a:ext cx="1677149" cy="516231"/>
            <a:chOff x="1187624" y="4659982"/>
            <a:chExt cx="1553077" cy="46166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F4150E-0913-8AEC-D8D7-0EF00BB8615A}"/>
                </a:ext>
              </a:extLst>
            </p:cNvPr>
            <p:cNvCxnSpPr>
              <a:cxnSpLocks/>
            </p:cNvCxnSpPr>
            <p:nvPr/>
          </p:nvCxnSpPr>
          <p:spPr>
            <a:xfrm>
              <a:off x="1187624" y="4803998"/>
              <a:ext cx="36004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7E52A01-1A71-385C-6C3C-77EA0B434EE3}"/>
                </a:ext>
              </a:extLst>
            </p:cNvPr>
            <p:cNvSpPr txBox="1"/>
            <p:nvPr/>
          </p:nvSpPr>
          <p:spPr>
            <a:xfrm>
              <a:off x="1516565" y="4659982"/>
              <a:ext cx="1224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CH" sz="1200" dirty="0" err="1"/>
                <a:t>Recooler</a:t>
              </a:r>
              <a:r>
                <a:rPr lang="fr-CH" sz="1200" dirty="0"/>
                <a:t> </a:t>
              </a:r>
              <a:r>
                <a:rPr lang="fr-CH" sz="1200" dirty="0" err="1"/>
                <a:t>supply</a:t>
              </a:r>
              <a:endParaRPr lang="en-US" sz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E60726-CECD-F2C7-1D54-81B31B5F1A38}"/>
              </a:ext>
            </a:extLst>
          </p:cNvPr>
          <p:cNvGrpSpPr/>
          <p:nvPr/>
        </p:nvGrpSpPr>
        <p:grpSpPr>
          <a:xfrm>
            <a:off x="5554754" y="4779297"/>
            <a:ext cx="1553077" cy="276999"/>
            <a:chOff x="1187624" y="4659982"/>
            <a:chExt cx="1553077" cy="27699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11574D3-2C0F-F171-E658-E5444B30C228}"/>
                </a:ext>
              </a:extLst>
            </p:cNvPr>
            <p:cNvCxnSpPr>
              <a:cxnSpLocks/>
            </p:cNvCxnSpPr>
            <p:nvPr/>
          </p:nvCxnSpPr>
          <p:spPr>
            <a:xfrm>
              <a:off x="1187624" y="4803998"/>
              <a:ext cx="360040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8247EEB-9F35-33BA-385F-C782F076BFA2}"/>
                </a:ext>
              </a:extLst>
            </p:cNvPr>
            <p:cNvSpPr txBox="1"/>
            <p:nvPr/>
          </p:nvSpPr>
          <p:spPr>
            <a:xfrm>
              <a:off x="1516565" y="4659982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CH" sz="1200" dirty="0"/>
                <a:t>Gas return</a:t>
              </a:r>
              <a:endParaRPr lang="en-US" sz="1200" dirty="0"/>
            </a:p>
          </p:txBody>
        </p:sp>
      </p:grpSp>
      <p:sp>
        <p:nvSpPr>
          <p:cNvPr id="26" name="Title 4">
            <a:extLst>
              <a:ext uri="{FF2B5EF4-FFF2-40B4-BE49-F238E27FC236}">
                <a16:creationId xmlns:a16="http://schemas.microsoft.com/office/drawing/2014/main" id="{186B382D-8F21-F17E-7FAE-54E7BDF43818}"/>
              </a:ext>
            </a:extLst>
          </p:cNvPr>
          <p:cNvSpPr txBox="1">
            <a:spLocks/>
          </p:cNvSpPr>
          <p:nvPr/>
        </p:nvSpPr>
        <p:spPr>
          <a:xfrm>
            <a:off x="0" y="402453"/>
            <a:ext cx="874530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Longitudinal grad. scheme results, from self code: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55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B2569-46C4-9612-3D26-3F28BF979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DCBD96-7CE3-4655-B2B3-FAE4A592C2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B407EC85-DFBA-90CC-B81B-63E06156756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E3E54E-3D51-09CC-B93F-469F07F94C37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A72F6DA0-9D2C-0B84-F860-71E35E94C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4" y="399532"/>
            <a:ext cx="8802466" cy="804066"/>
          </a:xfrm>
        </p:spPr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</a:rPr>
              <a:t>Preliminary</a:t>
            </a:r>
            <a:r>
              <a:rPr lang="en-US" sz="2400" dirty="0"/>
              <a:t> geometrical placement of cooling channels: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00FCACA-DE87-DB97-A6F2-CAEFB7F59A07}"/>
                  </a:ext>
                </a:extLst>
              </p:cNvPr>
              <p:cNvSpPr txBox="1"/>
              <p:nvPr/>
            </p:nvSpPr>
            <p:spPr>
              <a:xfrm>
                <a:off x="683568" y="1203598"/>
                <a:ext cx="7787425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2000" dirty="0"/>
                  <a:t>Number of channels distribution </a:t>
                </a:r>
                <a14:m>
                  <m:oMath xmlns:m="http://schemas.openxmlformats.org/officeDocument/2006/math"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 ={2, 4}</m:t>
                    </m:r>
                  </m:oMath>
                </a14:m>
                <a:r>
                  <a:rPr lang="fr-CH" sz="2000" dirty="0"/>
                  <a:t>.</a:t>
                </a:r>
              </a:p>
              <a:p>
                <a:pPr algn="l"/>
                <a:r>
                  <a:rPr lang="fr-CH" sz="2000" dirty="0"/>
                  <a:t> 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2000" dirty="0" err="1"/>
                  <a:t>Arbitrary</a:t>
                </a:r>
                <a:r>
                  <a:rPr lang="fr-CH" sz="2000" dirty="0"/>
                  <a:t> </a:t>
                </a:r>
                <a:r>
                  <a:rPr lang="fr-CH" sz="2000" dirty="0" err="1"/>
                  <a:t>diameter</a:t>
                </a:r>
                <a:r>
                  <a:rPr lang="fr-CH" sz="2000" dirty="0"/>
                  <a:t> </a:t>
                </a:r>
                <a14:m>
                  <m:oMath xmlns:m="http://schemas.openxmlformats.org/officeDocument/2006/math"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fr-CH" sz="2000" dirty="0"/>
                  <a:t>.</a:t>
                </a:r>
              </a:p>
              <a:p>
                <a:pPr algn="l"/>
                <a:endParaRPr lang="fr-CH" sz="2000" dirty="0"/>
              </a:p>
              <a:p>
                <a:pPr marL="800063" lvl="1" indent="-457200">
                  <a:buFont typeface="Wingdings" panose="05000000000000000000" pitchFamily="2" charset="2"/>
                  <a:buChar char="Ø"/>
                </a:pPr>
                <a:r>
                  <a:rPr lang="fr-CH" sz="2000" b="0" dirty="0"/>
                  <a:t>Future </a:t>
                </a:r>
                <a:r>
                  <a:rPr lang="fr-CH" sz="2000" dirty="0" err="1"/>
                  <a:t>optimization</a:t>
                </a:r>
                <a:r>
                  <a:rPr lang="fr-CH" sz="2000" dirty="0"/>
                  <a:t> of </a:t>
                </a:r>
                <a14:m>
                  <m:oMath xmlns:m="http://schemas.openxmlformats.org/officeDocument/2006/math"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fr-CH" sz="2000" dirty="0"/>
                  <a:t> and </a:t>
                </a:r>
                <a14:m>
                  <m:oMath xmlns:m="http://schemas.openxmlformats.org/officeDocument/2006/math">
                    <m:r>
                      <a:rPr lang="fr-CH" sz="20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fr-CH" sz="2000" dirty="0"/>
                  <a:t> </a:t>
                </a:r>
                <a:r>
                  <a:rPr lang="fr-CH" sz="2000" dirty="0" err="1"/>
                  <a:t>based</a:t>
                </a:r>
                <a:r>
                  <a:rPr lang="fr-CH" sz="2000" dirty="0"/>
                  <a:t> on:</a:t>
                </a:r>
              </a:p>
              <a:p>
                <a:pPr marL="1142927" lvl="2" indent="-457200">
                  <a:buAutoNum type="arabicParenR"/>
                </a:pPr>
                <a:r>
                  <a:rPr lang="fr-CH" sz="2000" b="0" dirty="0"/>
                  <a:t>Longitudinal pressure drop </a:t>
                </a:r>
                <a:r>
                  <a:rPr lang="fr-CH" sz="2000" b="0" dirty="0" err="1"/>
                  <a:t>considerations</a:t>
                </a:r>
                <a:r>
                  <a:rPr lang="fr-CH" sz="2000" b="0" dirty="0"/>
                  <a:t>.</a:t>
                </a:r>
              </a:p>
              <a:p>
                <a:pPr marL="1142927" lvl="2" indent="-457200">
                  <a:buAutoNum type="arabicParenR"/>
                </a:pPr>
                <a:r>
                  <a:rPr lang="fr-CH" sz="2000" dirty="0"/>
                  <a:t>Convective </a:t>
                </a:r>
                <a:r>
                  <a:rPr lang="fr-CH" sz="2000" dirty="0" err="1"/>
                  <a:t>heat</a:t>
                </a:r>
                <a:r>
                  <a:rPr lang="fr-CH" sz="2000" dirty="0"/>
                  <a:t> </a:t>
                </a:r>
                <a:r>
                  <a:rPr lang="fr-CH" sz="2000" dirty="0" err="1"/>
                  <a:t>transfer</a:t>
                </a:r>
                <a:r>
                  <a:rPr lang="fr-CH" sz="2000" dirty="0"/>
                  <a:t> coefficient </a:t>
                </a:r>
                <a14:m>
                  <m:oMath xmlns:m="http://schemas.openxmlformats.org/officeDocument/2006/math"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CH" sz="2000" dirty="0"/>
                  <a:t> </a:t>
                </a:r>
                <a:r>
                  <a:rPr lang="fr-CH" sz="2000" dirty="0" err="1"/>
                  <a:t>considerations</a:t>
                </a:r>
                <a:r>
                  <a:rPr lang="fr-CH" sz="2000" dirty="0"/>
                  <a:t> for </a:t>
                </a:r>
                <a:r>
                  <a:rPr lang="fr-CH" sz="2000" dirty="0" err="1"/>
                  <a:t>given</a:t>
                </a:r>
                <a:r>
                  <a:rPr lang="fr-CH" sz="20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fr-CH" sz="2000" b="0" dirty="0"/>
                  <a:t>.</a:t>
                </a:r>
              </a:p>
              <a:p>
                <a:pPr lvl="2"/>
                <a:endParaRPr lang="fr-CH" sz="200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fr-CH" sz="2000" dirty="0"/>
                  <a:t>Heat </a:t>
                </a:r>
                <a:r>
                  <a:rPr lang="fr-CH" sz="2000" dirty="0" err="1"/>
                  <a:t>sinks</a:t>
                </a:r>
                <a:r>
                  <a:rPr lang="fr-CH" sz="20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CH" sz="2000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CH" sz="2000" b="0" i="0" dirty="0" smtClean="0">
                            <a:latin typeface="Cambria Math" panose="02040503050406030204" pitchFamily="18" charset="0"/>
                          </a:rPr>
                          <m:t>He</m:t>
                        </m:r>
                      </m:sub>
                    </m:sSub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CH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2000" b="0" i="1" dirty="0" smtClean="0">
                            <a:latin typeface="Cambria Math" panose="02040503050406030204" pitchFamily="18" charset="0"/>
                          </a:rPr>
                          <m:t>4.1, 4.5</m:t>
                        </m:r>
                      </m:e>
                    </m:d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CH" sz="20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algn="l"/>
                <a:endParaRPr lang="en-US" sz="2000" dirty="0"/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No material modification (insulation material as prescribed).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00FCACA-DE87-DB97-A6F2-CAEFB7F59A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203598"/>
                <a:ext cx="7787425" cy="3785652"/>
              </a:xfrm>
              <a:prstGeom prst="rect">
                <a:avLst/>
              </a:prstGeom>
              <a:blipFill>
                <a:blip r:embed="rId3"/>
                <a:stretch>
                  <a:fillRect l="-704" t="-644" b="-2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6219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81F49-0B4F-FD5B-7A76-3DA377BBF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725690-6372-35B2-FF98-27A0F33938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E0C1A9F6-0D54-6B7D-8D2E-90854D60B0C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D7945A-E4E6-94CD-22A0-155D8344B1A3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76782A27-2CE3-B9D8-15FB-8612F501236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76782A27-2CE3-B9D8-15FB-8612F50123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3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44151442-B7CE-66FC-6D6C-858A7B23A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CB1DE07-3853-0560-791A-484ABF100B69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  <p:pic>
        <p:nvPicPr>
          <p:cNvPr id="9" name="Picture 8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862B1171-F3A4-5BCF-E645-1FDBF49391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1" y="-164554"/>
            <a:ext cx="8147465" cy="611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40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954BA-C823-F210-6B37-E6D968781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915091F4-6D36-D494-BADE-E2CD8CF7B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1" y="-164554"/>
            <a:ext cx="8147465" cy="61149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F4BA41-5A38-34DE-E530-39756F860C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089A9E0A-9E5A-C08A-E817-0196C8AF965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00731A-82DC-01B7-9FBD-A836A49CE4F9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99C55DC7-1A12-BDFF-D9DC-1ACE63E1E0F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99C55DC7-1A12-BDFF-D9DC-1ACE63E1E0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4CEB53E9-0BDB-87D9-A57E-34024A6CF0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0F2A009-A8FB-2D6D-209D-2E60F738D51C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A16E140-75F4-0AE7-7D3A-3D82F1E019F3}"/>
              </a:ext>
            </a:extLst>
          </p:cNvPr>
          <p:cNvCxnSpPr>
            <a:cxnSpLocks/>
          </p:cNvCxnSpPr>
          <p:nvPr/>
        </p:nvCxnSpPr>
        <p:spPr>
          <a:xfrm flipH="1">
            <a:off x="1907704" y="843558"/>
            <a:ext cx="2016224" cy="32403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58207A4-AC63-8A11-B72C-B050BA44E2A1}"/>
              </a:ext>
            </a:extLst>
          </p:cNvPr>
          <p:cNvCxnSpPr>
            <a:cxnSpLocks/>
          </p:cNvCxnSpPr>
          <p:nvPr/>
        </p:nvCxnSpPr>
        <p:spPr>
          <a:xfrm>
            <a:off x="4283968" y="843558"/>
            <a:ext cx="2232248" cy="32403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650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237B7-5C4B-25A8-E435-D2677AE96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63977F29-0D8C-9617-D693-FADEC5EEE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4" cy="61149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FEF2F8-27F7-AC3E-C2CA-CC09D9E05D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02C491FF-E650-070B-474D-BF4F5E39A5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F0B394-7413-448D-BF28-734016F6043A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A51BCDC5-8893-C136-3F65-BEAA00D4930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A51BCDC5-8893-C136-3F65-BEAA00D493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975B7B3B-B1F4-635F-7302-7F9725F8BC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102E312-7E64-125C-8CF1-0B0314024CCA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F1800AA-6A76-3AE3-D7E1-308E7436DC32}"/>
                  </a:ext>
                </a:extLst>
              </p:cNvPr>
              <p:cNvSpPr txBox="1"/>
              <p:nvPr/>
            </p:nvSpPr>
            <p:spPr>
              <a:xfrm>
                <a:off x="5905167" y="3435685"/>
                <a:ext cx="1728192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fr-CH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CH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fr-CH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sz="2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F1800AA-6A76-3AE3-D7E1-308E7436D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167" y="3435685"/>
                <a:ext cx="1728192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134230-63B8-A6DA-DCE4-63077B31BD58}"/>
                  </a:ext>
                </a:extLst>
              </p:cNvPr>
              <p:cNvSpPr txBox="1"/>
              <p:nvPr/>
            </p:nvSpPr>
            <p:spPr>
              <a:xfrm>
                <a:off x="3269410" y="4659982"/>
                <a:ext cx="1728192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400" b="1" i="1" smtClean="0">
                          <a:solidFill>
                            <a:srgbClr val="0F124A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fr-CH" sz="2400" b="1" i="1" smtClean="0">
                          <a:solidFill>
                            <a:srgbClr val="0F124A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fr-CH" sz="2400" b="1" i="1" smtClean="0">
                          <a:solidFill>
                            <a:srgbClr val="0F124A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fr-CH" sz="2400" b="1" i="1" smtClean="0">
                          <a:solidFill>
                            <a:srgbClr val="0F124A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2400" b="1" i="1" smtClean="0">
                          <a:solidFill>
                            <a:srgbClr val="0F124A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</m:oMath>
                  </m:oMathPara>
                </a14:m>
                <a:endParaRPr lang="en-US" sz="2400" b="1" dirty="0">
                  <a:solidFill>
                    <a:srgbClr val="0F124A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134230-63B8-A6DA-DCE4-63077B31B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410" y="4659982"/>
                <a:ext cx="1728192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E52C24F-26E6-F6AA-A948-1CA5CD154588}"/>
              </a:ext>
            </a:extLst>
          </p:cNvPr>
          <p:cNvCxnSpPr>
            <a:cxnSpLocks/>
          </p:cNvCxnSpPr>
          <p:nvPr/>
        </p:nvCxnSpPr>
        <p:spPr>
          <a:xfrm flipV="1">
            <a:off x="5160937" y="3939902"/>
            <a:ext cx="1080120" cy="360040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4839D5-633C-E865-CBFB-F03E304DDACC}"/>
              </a:ext>
            </a:extLst>
          </p:cNvPr>
          <p:cNvCxnSpPr>
            <a:cxnSpLocks/>
          </p:cNvCxnSpPr>
          <p:nvPr/>
        </p:nvCxnSpPr>
        <p:spPr>
          <a:xfrm flipH="1">
            <a:off x="4499992" y="4371950"/>
            <a:ext cx="420619" cy="139395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019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E9A75-F415-3A69-C3D5-E0B2F3106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6CF73722-FF0B-18E1-A245-8E8DE3DFA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4" cy="61149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12AFF1-3A1C-D020-BAE4-140FE645D6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962C38A1-C4DE-9C44-E119-811292DC6AF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7B6BDE-4F0D-92C7-249C-D9943A1D3C28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D8F5E0FC-6033-D111-38D8-573D081288A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 (top placement):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D8F5E0FC-6033-D111-38D8-573D081288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DDCC9406-8837-AD7E-38A6-2C2E6CD0C7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4AAB217-AAAA-34F6-825C-10A8F71F4516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F06024-2D1A-72E2-18F3-70204996ADA1}"/>
              </a:ext>
            </a:extLst>
          </p:cNvPr>
          <p:cNvSpPr txBox="1"/>
          <p:nvPr/>
        </p:nvSpPr>
        <p:spPr>
          <a:xfrm>
            <a:off x="3484847" y="3687040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000" dirty="0">
                <a:solidFill>
                  <a:schemeClr val="bg1"/>
                </a:solidFill>
              </a:rPr>
              <a:t>(</a:t>
            </a:r>
            <a:r>
              <a:rPr lang="fr-CH" sz="1100" dirty="0">
                <a:solidFill>
                  <a:schemeClr val="bg1"/>
                </a:solidFill>
              </a:rPr>
              <a:t>Second </a:t>
            </a:r>
            <a:r>
              <a:rPr lang="fr-CH" sz="1100" dirty="0" err="1">
                <a:solidFill>
                  <a:schemeClr val="bg1"/>
                </a:solidFill>
              </a:rPr>
              <a:t>channel</a:t>
            </a:r>
            <a:r>
              <a:rPr lang="fr-CH" sz="1100" dirty="0">
                <a:solidFill>
                  <a:schemeClr val="bg1"/>
                </a:solidFill>
              </a:rPr>
              <a:t> in</a:t>
            </a:r>
          </a:p>
          <a:p>
            <a:pPr algn="l"/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symmetry</a:t>
            </a:r>
            <a:r>
              <a:rPr lang="fr-CH" sz="1100" dirty="0">
                <a:solidFill>
                  <a:schemeClr val="bg1"/>
                </a:solidFill>
              </a:rPr>
              <a:t> plane)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34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69502-9AC9-097D-2308-6CDA52CBA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BB80B11A-8A73-0C11-F4E3-E1273FE31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4" cy="611496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393F30-E8C2-3B0E-E4E1-C103E5C136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2B8A10FA-8C0D-4604-B707-391680619B9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4C4304-00C8-D458-E23D-29026A347463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6C5D4868-19A6-BE3D-600F-9783084CDAE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(top placement):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6C5D4868-19A6-BE3D-600F-9783084CDA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8E47FFCC-D2A7-948F-7968-BB69CB7AEE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3423FF4-F3F6-8AF9-3C0A-E97DCBD784C4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42303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63547-1104-51A4-2D25-343D6A2EA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9C6AAB5B-A839-DF7C-8400-ACE6697FF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-164554"/>
            <a:ext cx="8147463" cy="611496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EF062B-E091-E2B3-23E0-A8C942F399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E1DBE490-7F76-1AA3-4BDB-6C8D4631A1D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993" y="45304"/>
            <a:ext cx="274307" cy="27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68F89F-ED15-6978-BAB9-8202642DC926}"/>
              </a:ext>
            </a:extLst>
          </p:cNvPr>
          <p:cNvSpPr txBox="1"/>
          <p:nvPr/>
        </p:nvSpPr>
        <p:spPr>
          <a:xfrm>
            <a:off x="5004048" y="15762939"/>
            <a:ext cx="518457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7B5E4EB9-5135-BF20-AECA-BDE3C46F9F9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</p:spPr>
            <p:txBody>
              <a:bodyPr/>
              <a:lstStyle/>
              <a:p>
                <a:r>
                  <a:rPr lang="en-GB" dirty="0"/>
                  <a:t>Cooling channels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b="1" i="1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b="1" i="0" dirty="0" smtClean="0">
                        <a:solidFill>
                          <a:srgbClr val="0F124A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dirty="0"/>
                  <a:t> (side and top):</a:t>
                </a:r>
              </a:p>
            </p:txBody>
          </p:sp>
        </mc:Choice>
        <mc:Fallback xmlns="">
          <p:sp>
            <p:nvSpPr>
              <p:cNvPr id="3" name="Title 4">
                <a:extLst>
                  <a:ext uri="{FF2B5EF4-FFF2-40B4-BE49-F238E27FC236}">
                    <a16:creationId xmlns:a16="http://schemas.microsoft.com/office/drawing/2014/main" id="{7B5E4EB9-5135-BF20-AECA-BDE3C46F9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0014" y="399532"/>
                <a:ext cx="8263350" cy="804066"/>
              </a:xfrm>
              <a:blipFill>
                <a:blip r:embed="rId4"/>
                <a:stretch>
                  <a:fillRect l="-1771" t="-19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0A4FBEAC-65E7-C7EC-6E76-58D0000DA3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23" t="1" b="-282"/>
          <a:stretch/>
        </p:blipFill>
        <p:spPr>
          <a:xfrm>
            <a:off x="8041700" y="397606"/>
            <a:ext cx="623327" cy="4655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A23630F-8876-742B-34C4-FCCC588C71FB}"/>
              </a:ext>
            </a:extLst>
          </p:cNvPr>
          <p:cNvSpPr txBox="1"/>
          <p:nvPr/>
        </p:nvSpPr>
        <p:spPr>
          <a:xfrm>
            <a:off x="8470993" y="2478101"/>
            <a:ext cx="875243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600" dirty="0"/>
              <a:t>T (K)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0577189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TS4_Boyan" id="{CD4655D9-A774-45EE-A5FC-0E5FBBF5659B}" vid="{EF553D34-4BAE-4085-89E2-41BE09C10EE1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TS4_Boyan" id="{CD4655D9-A774-45EE-A5FC-0E5FBBF5659B}" vid="{0BA31F9D-DA34-44F5-A5F4-07852255C7CF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HTS4_Boyan" id="{CD4655D9-A774-45EE-A5FC-0E5FBBF5659B}" vid="{E3FF678C-C514-44DA-8F21-0914B0E9862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3136423-9051-48e3-948b-acfc433eb9c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44190C1AD0D5418DEA5484E7061191" ma:contentTypeVersion="6" ma:contentTypeDescription="Create a new document." ma:contentTypeScope="" ma:versionID="d955b78c5c230f7834e3836fe1055885">
  <xsd:schema xmlns:xsd="http://www.w3.org/2001/XMLSchema" xmlns:xs="http://www.w3.org/2001/XMLSchema" xmlns:p="http://schemas.microsoft.com/office/2006/metadata/properties" xmlns:ns3="53136423-9051-48e3-948b-acfc433eb9cd" targetNamespace="http://schemas.microsoft.com/office/2006/metadata/properties" ma:root="true" ma:fieldsID="81d875ee98736a8e99e1c8462505fbab" ns3:_="">
    <xsd:import namespace="53136423-9051-48e3-948b-acfc433eb9cd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136423-9051-48e3-948b-acfc433eb9cd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06BCB9-0FC8-4B6C-8525-F7193AD22B5E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53136423-9051-48e3-948b-acfc433eb9c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AB1B890-F17C-4EFE-BB74-19A49A0DB7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136423-9051-48e3-948b-acfc433eb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8B56BF-436B-4A7B-84FE-C8418649D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FCC_Template</Template>
  <TotalTime>41115</TotalTime>
  <Words>1455</Words>
  <Application>Microsoft Office PowerPoint</Application>
  <PresentationFormat>On-screen Show (16:9)</PresentationFormat>
  <Paragraphs>374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Aptos Narrow</vt:lpstr>
      <vt:lpstr>Arial</vt:lpstr>
      <vt:lpstr>Calibri</vt:lpstr>
      <vt:lpstr>Cambria Math</vt:lpstr>
      <vt:lpstr>Wingdings</vt:lpstr>
      <vt:lpstr>Introslides</vt:lpstr>
      <vt:lpstr>Titleslides, Conclusion</vt:lpstr>
      <vt:lpstr>Content Slides - Deep Blue</vt:lpstr>
      <vt:lpstr>FCC-hh cryogenics  R&amp;D and cooling schemes for sc magnets at 4.5 K – Cross section 2D modelling –</vt:lpstr>
      <vt:lpstr>Heat load distributions</vt:lpstr>
      <vt:lpstr>Preliminary geometrical placement of cooling channels:</vt:lpstr>
      <vt:lpstr>Cooling channels N=2:</vt:lpstr>
      <vt:lpstr>Cooling channels N=2:</vt:lpstr>
      <vt:lpstr>Cooling channels N=2:</vt:lpstr>
      <vt:lpstr>Cooling channels N=2 (top placement):</vt:lpstr>
      <vt:lpstr>Cooling channels N=4 (top placement):</vt:lpstr>
      <vt:lpstr>Cooling channels N=4 (side and top):</vt:lpstr>
      <vt:lpstr>Adding of Copper conducting layer of cooling channel size:</vt:lpstr>
      <vt:lpstr>Cooling channels N=4 (side and top):</vt:lpstr>
      <vt:lpstr>Cooling channels N=4 (t_Cu  =10 μm ):</vt:lpstr>
      <vt:lpstr>Cooling channels N=4 (t_Cu  =20 μm ):</vt:lpstr>
      <vt:lpstr>Cooling channels N=4 (t_Cu  =40 μm ):</vt:lpstr>
      <vt:lpstr>Cooling channels N=4 (t_Cu  =55 μm ):</vt:lpstr>
      <vt:lpstr>Cooling channels N=4 (t_Cu  =60 μm ):</vt:lpstr>
      <vt:lpstr>Maximum magnet temperature vs. Cu thickness:</vt:lpstr>
      <vt:lpstr>Maximum magnet temperature vs. Cu thickness:</vt:lpstr>
      <vt:lpstr>Maximum magnet temperature vs. Cu thickness:</vt:lpstr>
      <vt:lpstr>Summary of preliminary design exploration (t_Cu≈60 μm, T_He= 4.5 K)</vt:lpstr>
      <vt:lpstr>Summary of preliminary design exploration (t_Cu≈60 μm, T_He= 4.5 K)</vt:lpstr>
      <vt:lpstr>PowerPoint Presentation</vt:lpstr>
      <vt:lpstr>PowerPoint Presentation</vt:lpstr>
      <vt:lpstr>PowerPoint Presentation</vt:lpstr>
      <vt:lpstr>PowerPoint Presentation</vt:lpstr>
      <vt:lpstr>Summary of preliminary design exploration (t_Cu≈60 μm, T_He= 4.5 K)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FCC-hh cryogenics  R&amp;D and cooling schemes for sc magnets</dc:title>
  <dc:creator>Patricia Tavares Coutinho Borges De Sousa</dc:creator>
  <cp:lastModifiedBy>Ximo Gallud Cidoncha</cp:lastModifiedBy>
  <cp:revision>270</cp:revision>
  <dcterms:created xsi:type="dcterms:W3CDTF">2024-04-29T12:03:00Z</dcterms:created>
  <dcterms:modified xsi:type="dcterms:W3CDTF">2025-01-24T14:53:12Z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0x0101002A44190C1AD0D5418DEA5484E7061191</vt:lpwstr>
  </property>
</Properties>
</file>