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1"/>
  </p:notesMasterIdLst>
  <p:sldIdLst>
    <p:sldId id="257" r:id="rId2"/>
    <p:sldId id="290" r:id="rId3"/>
    <p:sldId id="258" r:id="rId4"/>
    <p:sldId id="263" r:id="rId5"/>
    <p:sldId id="260" r:id="rId6"/>
    <p:sldId id="261" r:id="rId7"/>
    <p:sldId id="262" r:id="rId8"/>
    <p:sldId id="270" r:id="rId9"/>
    <p:sldId id="264" r:id="rId10"/>
    <p:sldId id="265" r:id="rId11"/>
    <p:sldId id="271" r:id="rId12"/>
    <p:sldId id="266" r:id="rId13"/>
    <p:sldId id="291" r:id="rId14"/>
    <p:sldId id="292" r:id="rId15"/>
    <p:sldId id="293" r:id="rId16"/>
    <p:sldId id="294" r:id="rId17"/>
    <p:sldId id="288" r:id="rId18"/>
    <p:sldId id="274" r:id="rId19"/>
    <p:sldId id="284" r:id="rId20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0"/>
    <p:restoredTop sz="96405"/>
  </p:normalViewPr>
  <p:slideViewPr>
    <p:cSldViewPr snapToGrid="0">
      <p:cViewPr varScale="1">
        <p:scale>
          <a:sx n="121" d="100"/>
          <a:sy n="121" d="100"/>
        </p:scale>
        <p:origin x="200" y="3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B6C5B6-F034-5645-BF8B-D1869EEBB9AF}" type="datetimeFigureOut">
              <a:rPr lang="en-CH" smtClean="0"/>
              <a:t>02.01.2025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74F7C5-3AE5-4B42-A811-2198B327264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3161414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92A2AB-DF40-4AC1-8226-44BF74E4073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245206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2A2AB-DF40-4AC1-8226-44BF74E40732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28454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2A2AB-DF40-4AC1-8226-44BF74E40732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781650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2A2AB-DF40-4AC1-8226-44BF74E40732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838387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2A2AB-DF40-4AC1-8226-44BF74E40732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831540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2A2AB-DF40-4AC1-8226-44BF74E40732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6593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2A2AB-DF40-4AC1-8226-44BF74E40732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56068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2A2AB-DF40-4AC1-8226-44BF74E40732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299094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2A2AB-DF40-4AC1-8226-44BF74E40732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87739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2A2AB-DF40-4AC1-8226-44BF74E40732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536302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2A2AB-DF40-4AC1-8226-44BF74E40732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79296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2A2AB-DF40-4AC1-8226-44BF74E40732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35454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2A2AB-DF40-4AC1-8226-44BF74E40732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52437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2A2AB-DF40-4AC1-8226-44BF74E40732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44504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2A2AB-DF40-4AC1-8226-44BF74E40732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94701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2A2AB-DF40-4AC1-8226-44BF74E40732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02111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2A2AB-DF40-4AC1-8226-44BF74E40732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17274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2A2AB-DF40-4AC1-8226-44BF74E40732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88505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2A2AB-DF40-4AC1-8226-44BF74E40732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35226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00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noFill/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96273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95735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21309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00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FFC000"/>
                </a:solidFill>
                <a:effectLst>
                  <a:outerShdw blurRad="50800" dist="63500" dir="8100000" algn="tr" rotWithShape="0">
                    <a:prstClr val="black">
                      <a:alpha val="40000"/>
                    </a:prstClr>
                  </a:outerShdw>
                </a:effectLst>
              </a:defRPr>
            </a:lvl1pPr>
            <a:lvl2pPr>
              <a:defRPr>
                <a:solidFill>
                  <a:srgbClr val="66FFFF"/>
                </a:solidFill>
                <a:effectLst>
                  <a:outerShdw blurRad="50800" dist="63500" dir="8100000" algn="tr" rotWithShape="0">
                    <a:prstClr val="black">
                      <a:alpha val="40000"/>
                    </a:prstClr>
                  </a:outerShdw>
                </a:effectLst>
              </a:defRPr>
            </a:lvl2pPr>
            <a:lvl3pPr>
              <a:defRPr>
                <a:solidFill>
                  <a:srgbClr val="00CC00"/>
                </a:solidFill>
                <a:effectLst>
                  <a:outerShdw blurRad="50800" dist="63500" dir="8100000" algn="tr" rotWithShape="0">
                    <a:prstClr val="black">
                      <a:alpha val="40000"/>
                    </a:prstClr>
                  </a:outerShdw>
                </a:effectLst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176000" y="6477001"/>
            <a:ext cx="914400" cy="24447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5222C99D-7E06-4BFE-B3D7-CB8F70B3D78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42020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66266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48341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43076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0545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48581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04472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48732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838200"/>
          </a:xfrm>
          <a:prstGeom prst="rect">
            <a:avLst/>
          </a:prstGeom>
          <a:gradFill flip="none" rotWithShape="1">
            <a:gsLst>
              <a:gs pos="0">
                <a:srgbClr val="CCECFF">
                  <a:alpha val="20000"/>
                </a:srgbClr>
              </a:gs>
              <a:gs pos="100000">
                <a:srgbClr val="005CBF"/>
              </a:gs>
            </a:gsLst>
            <a:lin ang="16200000" scaled="1"/>
            <a:tileRect/>
          </a:gra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066801"/>
            <a:ext cx="10972800" cy="5059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28800" y="6477001"/>
            <a:ext cx="8534400" cy="2444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68000" y="6477001"/>
            <a:ext cx="914400" cy="2444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22C99D-7E06-4BFE-B3D7-CB8F70B3D78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672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3200" b="1" i="0" kern="1200" baseline="0">
          <a:solidFill>
            <a:srgbClr val="FF0000"/>
          </a:solidFill>
          <a:latin typeface="Arial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200" b="0" kern="1200" baseline="0">
          <a:solidFill>
            <a:srgbClr val="FFFF00"/>
          </a:solidFill>
          <a:latin typeface="Tahoma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200" kern="1200" baseline="0">
          <a:solidFill>
            <a:srgbClr val="00B0F0"/>
          </a:solidFill>
          <a:latin typeface="Tahoma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baseline="0">
          <a:solidFill>
            <a:srgbClr val="D60093"/>
          </a:solidFill>
          <a:latin typeface="Tahoma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 baseline="0">
          <a:solidFill>
            <a:schemeClr val="tx1"/>
          </a:solidFill>
          <a:latin typeface="Tahoma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400" kern="1200" baseline="0">
          <a:solidFill>
            <a:schemeClr val="tx1"/>
          </a:solidFill>
          <a:latin typeface="Tahoma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ndgf.org/" TargetMode="External"/><Relationship Id="rId3" Type="http://schemas.openxmlformats.org/officeDocument/2006/relationships/hyperlink" Target="https://osg-htc.org/" TargetMode="External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egi.eu/" TargetMode="External"/><Relationship Id="rId11" Type="http://schemas.openxmlformats.org/officeDocument/2006/relationships/image" Target="../media/image14.png"/><Relationship Id="rId5" Type="http://schemas.openxmlformats.org/officeDocument/2006/relationships/image" Target="../media/image10.png"/><Relationship Id="rId10" Type="http://schemas.openxmlformats.org/officeDocument/2006/relationships/image" Target="../media/image13.svg"/><Relationship Id="rId4" Type="http://schemas.openxmlformats.org/officeDocument/2006/relationships/hyperlink" Target="https://wlcg-public.web.cern.ch/" TargetMode="External"/><Relationship Id="rId9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81200" y="2130426"/>
            <a:ext cx="8305800" cy="1527175"/>
          </a:xfrm>
        </p:spPr>
        <p:txBody>
          <a:bodyPr>
            <a:noAutofit/>
          </a:bodyPr>
          <a:lstStyle/>
          <a:p>
            <a:r>
              <a:rPr lang="en-US" sz="40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A short introduction to the</a:t>
            </a:r>
            <a:br>
              <a:rPr lang="en-US" sz="40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en-US" sz="40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Worldwide LHC Computing Grid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653452"/>
            <a:ext cx="8534400" cy="1752600"/>
          </a:xfrm>
        </p:spPr>
        <p:txBody>
          <a:bodyPr/>
          <a:lstStyle/>
          <a:p>
            <a:r>
              <a:rPr lang="en-US" dirty="0"/>
              <a:t>Maarten Litmaath</a:t>
            </a:r>
          </a:p>
          <a:p>
            <a:r>
              <a:rPr lang="en-US" dirty="0"/>
              <a:t>CERN IT</a:t>
            </a:r>
          </a:p>
          <a:p>
            <a:endParaRPr lang="en-US" dirty="0"/>
          </a:p>
          <a:p>
            <a:r>
              <a:rPr lang="en-US" sz="2000" dirty="0"/>
              <a:t>January, 2025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Many grids can coexist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6388" y="1045781"/>
            <a:ext cx="9685282" cy="5410200"/>
          </a:xfrm>
        </p:spPr>
        <p:txBody>
          <a:bodyPr>
            <a:normAutofit/>
          </a:bodyPr>
          <a:lstStyle/>
          <a:p>
            <a:r>
              <a:rPr lang="en-US" dirty="0"/>
              <a:t>EGI – European Grid Infrastructure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Successor of</a:t>
            </a:r>
            <a:r>
              <a:rPr lang="en-US" dirty="0"/>
              <a:t> </a:t>
            </a:r>
            <a:r>
              <a:rPr lang="en-US" dirty="0">
                <a:solidFill>
                  <a:srgbClr val="FF9900"/>
                </a:solidFill>
              </a:rPr>
              <a:t>EGEE – Enabling Grids for E-sciencE </a:t>
            </a:r>
            <a:r>
              <a:rPr lang="en-US" dirty="0">
                <a:solidFill>
                  <a:schemeClr val="tx1"/>
                </a:solidFill>
                <a:effectLst/>
                <a:sym typeface="Wingdings" pitchFamily="2" charset="2"/>
              </a:rPr>
              <a:t> led by </a:t>
            </a:r>
            <a:r>
              <a:rPr lang="en-US" dirty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sym typeface="Wingdings" pitchFamily="2" charset="2"/>
              </a:rPr>
              <a:t>CERN</a:t>
            </a:r>
            <a:endParaRPr lang="en-US" dirty="0"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r>
              <a:rPr lang="en-US" dirty="0"/>
              <a:t>OSG – Open Science Grid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USA and beyond</a:t>
            </a:r>
          </a:p>
          <a:p>
            <a:r>
              <a:rPr lang="en-US" dirty="0"/>
              <a:t>National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IGI (It), GridPP (UK), DFN (De), France Grilles, …</a:t>
            </a:r>
          </a:p>
          <a:p>
            <a:r>
              <a:rPr lang="en-US" dirty="0"/>
              <a:t>Regional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NorduGrid (Nordic countries), BalticGrid (Baltic region),</a:t>
            </a:r>
            <a:br>
              <a:rPr lang="en-US" dirty="0">
                <a:solidFill>
                  <a:schemeClr val="tx1"/>
                </a:solidFill>
                <a:effectLst/>
              </a:rPr>
            </a:br>
            <a:r>
              <a:rPr lang="en-US" dirty="0">
                <a:solidFill>
                  <a:schemeClr val="tx1"/>
                </a:solidFill>
                <a:effectLst/>
              </a:rPr>
              <a:t>SEEGrid (South-East Europe), EUMedGrid (Mediterranean), …</a:t>
            </a:r>
          </a:p>
          <a:p>
            <a:r>
              <a:rPr lang="en-US" dirty="0"/>
              <a:t>Interregional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EELA (Europe + Latin America), EUIndiaGrid, EUAsiaGrid, …</a:t>
            </a:r>
          </a:p>
          <a:p>
            <a:r>
              <a:rPr lang="en-US" sz="3200" dirty="0"/>
              <a:t>WLCG – Worldwide LHC Computing Grid</a:t>
            </a:r>
          </a:p>
          <a:p>
            <a:pPr lvl="1"/>
            <a:r>
              <a:rPr lang="en-US" u="sng" dirty="0">
                <a:solidFill>
                  <a:schemeClr val="tx1"/>
                </a:solidFill>
                <a:effectLst/>
                <a:uFill>
                  <a:solidFill>
                    <a:schemeClr val="tx1"/>
                  </a:solidFill>
                </a:uFill>
              </a:rPr>
              <a:t>Federation</a:t>
            </a:r>
            <a:r>
              <a:rPr lang="en-US" dirty="0">
                <a:solidFill>
                  <a:schemeClr val="tx1"/>
                </a:solidFill>
                <a:effectLst/>
              </a:rPr>
              <a:t> of EGI, OSG, Nordic Data Grid Facility, …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P-inframap-june0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90800" y="838200"/>
            <a:ext cx="7086600" cy="556270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602992" y="838200"/>
            <a:ext cx="706831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7801" y="1905001"/>
            <a:ext cx="530225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9922" y="876301"/>
            <a:ext cx="425678" cy="2931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0"/>
            <a:ext cx="8382000" cy="838200"/>
          </a:xfrm>
        </p:spPr>
        <p:txBody>
          <a:bodyPr>
            <a:noAutofit/>
          </a:bodyPr>
          <a:lstStyle/>
          <a:p>
            <a:r>
              <a:rPr lang="en-US" sz="36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Projects that collaborated with EGEE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Many communities can coexist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0620" y="914400"/>
            <a:ext cx="9601200" cy="5715000"/>
          </a:xfrm>
        </p:spPr>
        <p:txBody>
          <a:bodyPr/>
          <a:lstStyle/>
          <a:p>
            <a:r>
              <a:rPr lang="en-US" sz="2400" dirty="0"/>
              <a:t>High-energy physics</a:t>
            </a:r>
          </a:p>
          <a:p>
            <a:r>
              <a:rPr lang="en-US" sz="2400" dirty="0"/>
              <a:t>Astrophysics</a:t>
            </a:r>
          </a:p>
          <a:p>
            <a:r>
              <a:rPr lang="en-US" sz="2400" dirty="0"/>
              <a:t>Fusion</a:t>
            </a:r>
          </a:p>
          <a:p>
            <a:r>
              <a:rPr lang="en-US" sz="2400" dirty="0"/>
              <a:t>Computational chemistry</a:t>
            </a:r>
          </a:p>
          <a:p>
            <a:r>
              <a:rPr lang="en-US" sz="2400" dirty="0"/>
              <a:t>Biomed – biological and medical research</a:t>
            </a:r>
          </a:p>
          <a:p>
            <a:pPr lvl="1"/>
            <a:r>
              <a:rPr lang="en-US" sz="2400" dirty="0">
                <a:solidFill>
                  <a:schemeClr val="tx1"/>
                </a:solidFill>
                <a:effectLst/>
              </a:rPr>
              <a:t>Statistical analysis of anonymized data</a:t>
            </a:r>
          </a:p>
          <a:p>
            <a:pPr lvl="1"/>
            <a:r>
              <a:rPr lang="en-US" sz="2400" dirty="0">
                <a:solidFill>
                  <a:schemeClr val="tx1"/>
                </a:solidFill>
                <a:effectLst/>
              </a:rPr>
              <a:t>“In silico” discovery of new drugs and vaccines</a:t>
            </a:r>
          </a:p>
          <a:p>
            <a:pPr lvl="1"/>
            <a:r>
              <a:rPr lang="en-US" sz="2400" dirty="0">
                <a:solidFill>
                  <a:schemeClr val="tx1"/>
                </a:solidFill>
                <a:effectLst/>
              </a:rPr>
              <a:t>…</a:t>
            </a:r>
          </a:p>
          <a:p>
            <a:r>
              <a:rPr lang="en-US" sz="2400" dirty="0"/>
              <a:t>Earth sciences</a:t>
            </a:r>
          </a:p>
          <a:p>
            <a:r>
              <a:rPr lang="en-US" sz="2400" dirty="0"/>
              <a:t>UNOSAT – satellite image analysis for the UN</a:t>
            </a:r>
          </a:p>
          <a:p>
            <a:r>
              <a:rPr lang="en-US" sz="2400" dirty="0"/>
              <a:t>Digital libraries</a:t>
            </a:r>
          </a:p>
          <a:p>
            <a:r>
              <a:rPr lang="en-US" sz="2400" dirty="0"/>
              <a:t>…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The LHC challenge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0621" y="762000"/>
            <a:ext cx="4703379" cy="5596759"/>
          </a:xfrm>
          <a:ln w="9525">
            <a:noFill/>
          </a:ln>
        </p:spPr>
        <p:txBody>
          <a:bodyPr>
            <a:normAutofit/>
          </a:bodyPr>
          <a:lstStyle/>
          <a:p>
            <a:r>
              <a:rPr lang="en-US" dirty="0"/>
              <a:t>200+ </a:t>
            </a:r>
            <a:r>
              <a:rPr lang="en-US" sz="2400" dirty="0">
                <a:ln w="3175"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</a:rPr>
              <a:t>PetaByte </a:t>
            </a:r>
            <a:r>
              <a:rPr lang="en-US" dirty="0"/>
              <a:t>/ year</a:t>
            </a:r>
          </a:p>
          <a:p>
            <a:pPr lvl="1"/>
            <a:r>
              <a:rPr lang="en-US" sz="2000" dirty="0">
                <a:solidFill>
                  <a:schemeClr val="tx1"/>
                </a:solidFill>
                <a:effectLst/>
              </a:rPr>
              <a:t>Current total 2.0+ ExaByte</a:t>
            </a:r>
          </a:p>
          <a:p>
            <a:pPr lvl="3"/>
            <a:endParaRPr lang="en-US" sz="800" dirty="0"/>
          </a:p>
          <a:p>
            <a:r>
              <a:rPr lang="en-US" dirty="0"/>
              <a:t>Data analysis requires at least ~</a:t>
            </a:r>
            <a:r>
              <a:rPr lang="en-US" sz="2400" dirty="0">
                <a:ln w="3175"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</a:rPr>
              <a:t>1M</a:t>
            </a:r>
            <a:r>
              <a:rPr lang="en-US" dirty="0"/>
              <a:t> typical PC processor cores</a:t>
            </a:r>
          </a:p>
          <a:p>
            <a:endParaRPr lang="en-US" dirty="0"/>
          </a:p>
          <a:p>
            <a:r>
              <a:rPr lang="en-US" dirty="0"/>
              <a:t>Scientists in tens of countries worldwide</a:t>
            </a:r>
          </a:p>
          <a:p>
            <a:endParaRPr lang="en-US" dirty="0"/>
          </a:p>
          <a:p>
            <a:r>
              <a:rPr lang="en-US" dirty="0"/>
              <a:t>CERN can provide up to </a:t>
            </a:r>
            <a:r>
              <a:rPr lang="en-US" dirty="0">
                <a:solidFill>
                  <a:schemeClr val="tx1"/>
                </a:solidFill>
                <a:effectLst/>
              </a:rPr>
              <a:t>20-30%</a:t>
            </a:r>
            <a:r>
              <a:rPr lang="en-US" dirty="0"/>
              <a:t> of the storage and CPU</a:t>
            </a:r>
          </a:p>
          <a:p>
            <a:endParaRPr lang="en-US" dirty="0"/>
          </a:p>
          <a:p>
            <a:r>
              <a:rPr lang="en-US" dirty="0">
                <a:solidFill>
                  <a:schemeClr val="tx1"/>
                </a:solidFill>
                <a:effectLst/>
              </a:rPr>
              <a:t>70-80%</a:t>
            </a:r>
            <a:r>
              <a:rPr lang="en-US" dirty="0"/>
              <a:t> are provided by </a:t>
            </a:r>
            <a:r>
              <a:rPr lang="en-US" dirty="0">
                <a:solidFill>
                  <a:schemeClr val="tx1"/>
                </a:solidFill>
                <a:effectLst/>
              </a:rPr>
              <a:t>WLCG</a:t>
            </a:r>
            <a:r>
              <a:rPr lang="en-US" dirty="0"/>
              <a:t> partners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6" name="Picture 5" descr="LCG-CD-stack-blu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96000" y="765694"/>
            <a:ext cx="5334000" cy="5326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60882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The WLCG answer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0620" y="762000"/>
            <a:ext cx="5400870" cy="60960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140+ computing centers</a:t>
            </a:r>
          </a:p>
          <a:p>
            <a:pPr lvl="1">
              <a:buNone/>
            </a:pPr>
            <a:r>
              <a:rPr lang="en-US" dirty="0">
                <a:solidFill>
                  <a:schemeClr val="tx1"/>
                </a:solidFill>
                <a:effectLst/>
              </a:rPr>
              <a:t>40+ countries</a:t>
            </a:r>
          </a:p>
          <a:p>
            <a:r>
              <a:rPr lang="en-US" u="sng" dirty="0">
                <a:uFill>
                  <a:solidFill>
                    <a:srgbClr val="FFC000"/>
                  </a:solidFill>
                </a:uFill>
              </a:rPr>
              <a:t>Hierarchical</a:t>
            </a:r>
            <a:r>
              <a:rPr lang="en-US" dirty="0"/>
              <a:t> and </a:t>
            </a:r>
            <a:r>
              <a:rPr lang="en-US" u="sng" dirty="0">
                <a:uFill>
                  <a:solidFill>
                    <a:srgbClr val="FFC000"/>
                  </a:solidFill>
                </a:uFill>
              </a:rPr>
              <a:t>regional</a:t>
            </a:r>
            <a:r>
              <a:rPr lang="en-US" dirty="0"/>
              <a:t> organization</a:t>
            </a:r>
          </a:p>
          <a:p>
            <a:r>
              <a:rPr lang="en-US" dirty="0"/>
              <a:t>15 large centers for long-term data management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CERN = Tier-0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10 initial + 4 additional Tier-1 sites</a:t>
            </a:r>
          </a:p>
          <a:p>
            <a:pPr lvl="2"/>
            <a:r>
              <a:rPr lang="en-US" dirty="0">
                <a:solidFill>
                  <a:srgbClr val="FFFF00"/>
                </a:solidFill>
              </a:rPr>
              <a:t>South Korea: KISTI</a:t>
            </a:r>
          </a:p>
          <a:p>
            <a:pPr lvl="2"/>
            <a:r>
              <a:rPr lang="en-US" dirty="0">
                <a:solidFill>
                  <a:srgbClr val="FFFF00"/>
                </a:solidFill>
              </a:rPr>
              <a:t>Russia: JINR</a:t>
            </a:r>
          </a:p>
          <a:p>
            <a:pPr lvl="2"/>
            <a:r>
              <a:rPr lang="en-US" dirty="0">
                <a:solidFill>
                  <a:srgbClr val="FFFF00"/>
                </a:solidFill>
              </a:rPr>
              <a:t>Poland: NCBJ</a:t>
            </a:r>
          </a:p>
          <a:p>
            <a:pPr lvl="2"/>
            <a:r>
              <a:rPr lang="en-US" dirty="0">
                <a:solidFill>
                  <a:srgbClr val="FFFF00"/>
                </a:solidFill>
              </a:rPr>
              <a:t>China: IHEP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Dedicated network links</a:t>
            </a:r>
          </a:p>
          <a:p>
            <a:r>
              <a:rPr lang="en-US" dirty="0"/>
              <a:t>60+ </a:t>
            </a:r>
            <a:r>
              <a:rPr lang="en-US" u="sng" dirty="0">
                <a:uFill>
                  <a:solidFill>
                    <a:srgbClr val="FFC000"/>
                  </a:solidFill>
                </a:uFill>
              </a:rPr>
              <a:t>federations</a:t>
            </a:r>
            <a:r>
              <a:rPr lang="en-US" dirty="0"/>
              <a:t> of 130+ smaller Tier-2 centers</a:t>
            </a:r>
          </a:p>
          <a:p>
            <a:r>
              <a:rPr lang="en-US" dirty="0"/>
              <a:t>Tens of Tier-3 sites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Resources outside of WLCG policies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14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15BBEAB-6311-C884-6B27-D3929B2EC413}"/>
              </a:ext>
            </a:extLst>
          </p:cNvPr>
          <p:cNvGrpSpPr/>
          <p:nvPr/>
        </p:nvGrpSpPr>
        <p:grpSpPr>
          <a:xfrm>
            <a:off x="6085490" y="838200"/>
            <a:ext cx="5334000" cy="5339569"/>
            <a:chOff x="3810000" y="838200"/>
            <a:chExt cx="5334000" cy="5339569"/>
          </a:xfrm>
        </p:grpSpPr>
        <p:pic>
          <p:nvPicPr>
            <p:cNvPr id="10" name="Picture 9" descr="WLCG-tiers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810000" y="838201"/>
              <a:ext cx="5334000" cy="5339568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6019800" y="3124200"/>
              <a:ext cx="9906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Tahoma" pitchFamily="34" charset="0"/>
                  <a:cs typeface="Tahoma" pitchFamily="34" charset="0"/>
                </a:rPr>
                <a:t>Tier-0</a:t>
              </a:r>
            </a:p>
            <a:p>
              <a:r>
                <a:rPr lang="en-US" sz="2000" dirty="0">
                  <a:latin typeface="Tahoma" pitchFamily="34" charset="0"/>
                  <a:cs typeface="Tahoma" pitchFamily="34" charset="0"/>
                </a:rPr>
                <a:t> CERN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943600" y="1600200"/>
              <a:ext cx="106680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Tahoma" pitchFamily="34" charset="0"/>
                  <a:cs typeface="Tahoma" pitchFamily="34" charset="0"/>
                </a:rPr>
                <a:t> Initial</a:t>
              </a:r>
            </a:p>
            <a:p>
              <a:r>
                <a:rPr lang="en-US" sz="2000" dirty="0">
                  <a:latin typeface="Tahoma" pitchFamily="34" charset="0"/>
                  <a:cs typeface="Tahoma" pitchFamily="34" charset="0"/>
                </a:rPr>
                <a:t> Tier-1</a:t>
              </a:r>
            </a:p>
            <a:p>
              <a:r>
                <a:rPr lang="en-US" sz="2000" dirty="0">
                  <a:latin typeface="Tahoma" pitchFamily="34" charset="0"/>
                  <a:cs typeface="Tahoma" pitchFamily="34" charset="0"/>
                </a:rPr>
                <a:t>centers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943600" y="838200"/>
              <a:ext cx="9906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Tahoma" pitchFamily="34" charset="0"/>
                  <a:cs typeface="Tahoma" pitchFamily="34" charset="0"/>
                </a:rPr>
                <a:t> </a:t>
              </a:r>
              <a:r>
                <a:rPr lang="en-US" sz="2000" dirty="0">
                  <a:solidFill>
                    <a:srgbClr val="FFFF00"/>
                  </a:solidFill>
                  <a:latin typeface="Tahoma" pitchFamily="34" charset="0"/>
                  <a:cs typeface="Tahoma" pitchFamily="34" charset="0"/>
                </a:rPr>
                <a:t>Tier-2</a:t>
              </a:r>
            </a:p>
            <a:p>
              <a:r>
                <a:rPr lang="en-US" sz="2000" dirty="0">
                  <a:solidFill>
                    <a:srgbClr val="FFFF00"/>
                  </a:solidFill>
                  <a:latin typeface="Tahoma" pitchFamily="34" charset="0"/>
                  <a:cs typeface="Tahoma" pitchFamily="34" charset="0"/>
                </a:rPr>
                <a:t>  sites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543800" y="2438400"/>
              <a:ext cx="5334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Tahoma" pitchFamily="34" charset="0"/>
                  <a:cs typeface="Tahoma" pitchFamily="34" charset="0"/>
                </a:rPr>
                <a:t>USA</a:t>
              </a:r>
            </a:p>
            <a:p>
              <a:r>
                <a:rPr lang="en-US" sz="1400" dirty="0">
                  <a:latin typeface="Tahoma" pitchFamily="34" charset="0"/>
                  <a:cs typeface="Tahoma" pitchFamily="34" charset="0"/>
                </a:rPr>
                <a:t>BNL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7543800" y="3276600"/>
              <a:ext cx="91440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Tahoma" pitchFamily="34" charset="0"/>
                  <a:cs typeface="Tahoma" pitchFamily="34" charset="0"/>
                </a:rPr>
                <a:t>   </a:t>
              </a:r>
              <a:r>
                <a:rPr lang="en-US" sz="1400" dirty="0">
                  <a:latin typeface="Tahoma" pitchFamily="34" charset="0"/>
                  <a:cs typeface="Tahoma" pitchFamily="34" charset="0"/>
                </a:rPr>
                <a:t>France</a:t>
              </a:r>
            </a:p>
            <a:p>
              <a:r>
                <a:rPr lang="en-US" sz="1200" dirty="0">
                  <a:latin typeface="Tahoma" pitchFamily="34" charset="0"/>
                  <a:cs typeface="Tahoma" pitchFamily="34" charset="0"/>
                </a:rPr>
                <a:t>   </a:t>
              </a:r>
              <a:r>
                <a:rPr lang="en-US" sz="1100" dirty="0">
                  <a:latin typeface="Tahoma" pitchFamily="34" charset="0"/>
                  <a:cs typeface="Tahoma" pitchFamily="34" charset="0"/>
                </a:rPr>
                <a:t>CCIN2P3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096000" y="4876800"/>
              <a:ext cx="83820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Tahoma" pitchFamily="34" charset="0"/>
                  <a:cs typeface="Tahoma" pitchFamily="34" charset="0"/>
                </a:rPr>
                <a:t>Germany</a:t>
              </a:r>
            </a:p>
            <a:p>
              <a:r>
                <a:rPr lang="en-US" sz="1200" dirty="0">
                  <a:latin typeface="Tahoma" pitchFamily="34" charset="0"/>
                  <a:cs typeface="Tahoma" pitchFamily="34" charset="0"/>
                </a:rPr>
                <a:t>   </a:t>
              </a:r>
              <a:r>
                <a:rPr lang="en-US" sz="1400" dirty="0">
                  <a:latin typeface="Tahoma" pitchFamily="34" charset="0"/>
                  <a:cs typeface="Tahoma" pitchFamily="34" charset="0"/>
                </a:rPr>
                <a:t>KIT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934200" y="4572000"/>
              <a:ext cx="6858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Tahoma" pitchFamily="34" charset="0"/>
                  <a:cs typeface="Tahoma" pitchFamily="34" charset="0"/>
                </a:rPr>
                <a:t> USA</a:t>
              </a:r>
            </a:p>
            <a:p>
              <a:r>
                <a:rPr lang="en-US" sz="1400" dirty="0">
                  <a:latin typeface="Tahoma" pitchFamily="34" charset="0"/>
                  <a:cs typeface="Tahoma" pitchFamily="34" charset="0"/>
                </a:rPr>
                <a:t> FNAL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7543800" y="4038600"/>
              <a:ext cx="6096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Tahoma" pitchFamily="34" charset="0"/>
                  <a:cs typeface="Tahoma" pitchFamily="34" charset="0"/>
                </a:rPr>
                <a:t>Italy</a:t>
              </a:r>
            </a:p>
            <a:p>
              <a:r>
                <a:rPr lang="en-US" sz="1400" dirty="0">
                  <a:latin typeface="Tahoma" pitchFamily="34" charset="0"/>
                  <a:cs typeface="Tahoma" pitchFamily="34" charset="0"/>
                </a:rPr>
                <a:t>CNAF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257800" y="4495800"/>
              <a:ext cx="914400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Tahoma" pitchFamily="34" charset="0"/>
                  <a:cs typeface="Tahoma" pitchFamily="34" charset="0"/>
                </a:rPr>
                <a:t>   Nordic</a:t>
              </a:r>
            </a:p>
            <a:p>
              <a:r>
                <a:rPr lang="en-US" sz="1200" dirty="0">
                  <a:latin typeface="Tahoma" pitchFamily="34" charset="0"/>
                  <a:cs typeface="Tahoma" pitchFamily="34" charset="0"/>
                </a:rPr>
                <a:t> countries</a:t>
              </a:r>
            </a:p>
            <a:p>
              <a:r>
                <a:rPr lang="en-US" sz="1200" dirty="0">
                  <a:latin typeface="Tahoma" pitchFamily="34" charset="0"/>
                  <a:cs typeface="Tahoma" pitchFamily="34" charset="0"/>
                </a:rPr>
                <a:t>   </a:t>
              </a:r>
              <a:r>
                <a:rPr lang="en-US" sz="1400" dirty="0">
                  <a:latin typeface="Tahoma" pitchFamily="34" charset="0"/>
                  <a:cs typeface="Tahoma" pitchFamily="34" charset="0"/>
                </a:rPr>
                <a:t>NDGF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800600" y="4038600"/>
              <a:ext cx="6858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Tahoma" pitchFamily="34" charset="0"/>
                  <a:cs typeface="Tahoma" pitchFamily="34" charset="0"/>
                </a:rPr>
                <a:t>Spain</a:t>
              </a:r>
            </a:p>
            <a:p>
              <a:r>
                <a:rPr lang="en-US" sz="1400" dirty="0">
                  <a:latin typeface="Tahoma" pitchFamily="34" charset="0"/>
                  <a:cs typeface="Tahoma" pitchFamily="34" charset="0"/>
                </a:rPr>
                <a:t>  PIC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648200" y="3200400"/>
              <a:ext cx="6096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Tahoma" pitchFamily="34" charset="0"/>
                  <a:cs typeface="Tahoma" pitchFamily="34" charset="0"/>
                </a:rPr>
                <a:t> UK</a:t>
              </a:r>
            </a:p>
            <a:p>
              <a:r>
                <a:rPr lang="en-US" sz="1400" dirty="0">
                  <a:latin typeface="Tahoma" pitchFamily="34" charset="0"/>
                  <a:cs typeface="Tahoma" pitchFamily="34" charset="0"/>
                </a:rPr>
                <a:t>RAL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800600" y="2362200"/>
              <a:ext cx="762000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Tahoma" pitchFamily="34" charset="0"/>
                  <a:cs typeface="Tahoma" pitchFamily="34" charset="0"/>
                </a:rPr>
                <a:t>   </a:t>
              </a:r>
              <a:r>
                <a:rPr lang="en-US" sz="1400" dirty="0">
                  <a:latin typeface="Tahoma" pitchFamily="34" charset="0"/>
                  <a:cs typeface="Tahoma" pitchFamily="34" charset="0"/>
                </a:rPr>
                <a:t>NL</a:t>
              </a:r>
            </a:p>
            <a:p>
              <a:r>
                <a:rPr lang="en-US" sz="1200" dirty="0">
                  <a:latin typeface="Tahoma" pitchFamily="34" charset="0"/>
                  <a:cs typeface="Tahoma" pitchFamily="34" charset="0"/>
                </a:rPr>
                <a:t> SURF-</a:t>
              </a:r>
            </a:p>
            <a:p>
              <a:r>
                <a:rPr lang="en-US" sz="1200" dirty="0">
                  <a:latin typeface="Tahoma" pitchFamily="34" charset="0"/>
                  <a:cs typeface="Tahoma" pitchFamily="34" charset="0"/>
                </a:rPr>
                <a:t>NIKHEF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257800" y="1905000"/>
              <a:ext cx="9906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Tahoma" pitchFamily="34" charset="0"/>
                  <a:cs typeface="Tahoma" pitchFamily="34" charset="0"/>
                </a:rPr>
                <a:t> Canada</a:t>
              </a:r>
            </a:p>
            <a:p>
              <a:r>
                <a:rPr lang="en-US" sz="1400" dirty="0">
                  <a:latin typeface="Tahoma" pitchFamily="34" charset="0"/>
                  <a:cs typeface="Tahoma" pitchFamily="34" charset="0"/>
                </a:rPr>
                <a:t> </a:t>
              </a:r>
              <a:r>
                <a:rPr lang="en-US" sz="1200" dirty="0">
                  <a:latin typeface="Tahoma" pitchFamily="34" charset="0"/>
                  <a:cs typeface="Tahoma" pitchFamily="34" charset="0"/>
                </a:rPr>
                <a:t>TRIUMF</a:t>
              </a:r>
            </a:p>
          </p:txBody>
        </p:sp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9F3C5CC8-6DAF-A801-7099-253D4ADE6A52}"/>
                </a:ext>
              </a:extLst>
            </p:cNvPr>
            <p:cNvSpPr/>
            <p:nvPr/>
          </p:nvSpPr>
          <p:spPr>
            <a:xfrm>
              <a:off x="6912000" y="1836000"/>
              <a:ext cx="684000" cy="68400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804000" y="1915180"/>
              <a:ext cx="8382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Tahoma" pitchFamily="34" charset="0"/>
                  <a:cs typeface="Tahoma" pitchFamily="34" charset="0"/>
                </a:rPr>
                <a:t> </a:t>
              </a:r>
              <a:r>
                <a:rPr lang="en-US" sz="1400" i="1" dirty="0">
                  <a:latin typeface="Tahoma" pitchFamily="34" charset="0"/>
                  <a:cs typeface="Tahoma" pitchFamily="34" charset="0"/>
                </a:rPr>
                <a:t>(Taipei</a:t>
              </a:r>
            </a:p>
            <a:p>
              <a:r>
                <a:rPr lang="en-US" sz="1400" i="1" dirty="0">
                  <a:latin typeface="Tahoma" pitchFamily="34" charset="0"/>
                  <a:cs typeface="Tahoma" pitchFamily="34" charset="0"/>
                </a:rPr>
                <a:t>  ASGC)</a:t>
              </a:r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The WLCG evolution</a:t>
            </a:r>
            <a:endParaRPr lang="en-GB" sz="3600" dirty="0">
              <a:solidFill>
                <a:srgbClr val="FFC000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95" name="Content Placeholder 2"/>
          <p:cNvSpPr>
            <a:spLocks noGrp="1"/>
          </p:cNvSpPr>
          <p:nvPr>
            <p:ph idx="1"/>
          </p:nvPr>
        </p:nvSpPr>
        <p:spPr>
          <a:xfrm>
            <a:off x="630619" y="762000"/>
            <a:ext cx="5487713" cy="56388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Fast networks allow for direct transfers between: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Tier-1 sites</a:t>
            </a:r>
          </a:p>
          <a:p>
            <a:pPr lvl="2"/>
            <a:r>
              <a:rPr lang="en-US" dirty="0">
                <a:solidFill>
                  <a:srgbClr val="FFFF00"/>
                </a:solidFill>
              </a:rPr>
              <a:t>Also providing backup routes since many years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T2 sites in the same region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T2 and T2/T1/T0 in different regions</a:t>
            </a:r>
          </a:p>
          <a:p>
            <a:pPr lvl="1"/>
            <a:endParaRPr lang="en-US" dirty="0">
              <a:solidFill>
                <a:schemeClr val="tx1"/>
              </a:solidFill>
              <a:effectLst/>
            </a:endParaRPr>
          </a:p>
          <a:p>
            <a:r>
              <a:rPr lang="en-US" dirty="0">
                <a:sym typeface="Wingdings" pitchFamily="2" charset="2"/>
              </a:rPr>
              <a:t>A Layer 3 Virtual Private Network connects most sites to each other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  <a:sym typeface="Wingdings" pitchFamily="2" charset="2"/>
              </a:rPr>
              <a:t>LHCONE = LHC Open Network Environment</a:t>
            </a:r>
          </a:p>
          <a:p>
            <a:pPr lvl="1"/>
            <a:endParaRPr lang="en-US" dirty="0">
              <a:solidFill>
                <a:schemeClr val="tx1"/>
              </a:solidFill>
              <a:effectLst/>
              <a:sym typeface="Wingdings" pitchFamily="2" charset="2"/>
            </a:endParaRPr>
          </a:p>
          <a:p>
            <a:r>
              <a:rPr lang="en-US" dirty="0">
                <a:sym typeface="Wingdings" pitchFamily="2" charset="2"/>
              </a:rPr>
              <a:t>T1 and T2 sites keep their different responsibilities</a:t>
            </a:r>
            <a:endParaRPr lang="en-US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B56E3E9-538F-6CAB-9495-587CCCB07EB7}"/>
              </a:ext>
            </a:extLst>
          </p:cNvPr>
          <p:cNvGrpSpPr/>
          <p:nvPr/>
        </p:nvGrpSpPr>
        <p:grpSpPr>
          <a:xfrm>
            <a:off x="6080233" y="838201"/>
            <a:ext cx="5334000" cy="5339569"/>
            <a:chOff x="3810000" y="838200"/>
            <a:chExt cx="5334000" cy="5339569"/>
          </a:xfrm>
        </p:grpSpPr>
        <p:pic>
          <p:nvPicPr>
            <p:cNvPr id="5" name="Picture 4" descr="WLCG-tiers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810000" y="838201"/>
              <a:ext cx="5334000" cy="5339568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6019800" y="3124200"/>
              <a:ext cx="9906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Tahoma" pitchFamily="34" charset="0"/>
                  <a:cs typeface="Tahoma" pitchFamily="34" charset="0"/>
                </a:rPr>
                <a:t>Tier-0</a:t>
              </a:r>
            </a:p>
            <a:p>
              <a:r>
                <a:rPr lang="en-US" sz="2000" dirty="0">
                  <a:latin typeface="Tahoma" pitchFamily="34" charset="0"/>
                  <a:cs typeface="Tahoma" pitchFamily="34" charset="0"/>
                </a:rPr>
                <a:t> CERN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943600" y="838200"/>
              <a:ext cx="9906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Tahoma" pitchFamily="34" charset="0"/>
                  <a:cs typeface="Tahoma" pitchFamily="34" charset="0"/>
                </a:rPr>
                <a:t> </a:t>
              </a:r>
              <a:r>
                <a:rPr lang="en-US" sz="2000" dirty="0">
                  <a:solidFill>
                    <a:srgbClr val="FFFF00"/>
                  </a:solidFill>
                  <a:latin typeface="Tahoma" pitchFamily="34" charset="0"/>
                  <a:cs typeface="Tahoma" pitchFamily="34" charset="0"/>
                </a:rPr>
                <a:t>Tier-2</a:t>
              </a:r>
            </a:p>
            <a:p>
              <a:r>
                <a:rPr lang="en-US" sz="2000" dirty="0">
                  <a:solidFill>
                    <a:srgbClr val="FFFF00"/>
                  </a:solidFill>
                  <a:latin typeface="Tahoma" pitchFamily="34" charset="0"/>
                  <a:cs typeface="Tahoma" pitchFamily="34" charset="0"/>
                </a:rPr>
                <a:t>  sites</a:t>
              </a:r>
            </a:p>
          </p:txBody>
        </p:sp>
        <p:sp>
          <p:nvSpPr>
            <p:cNvPr id="18" name="Arc 17"/>
            <p:cNvSpPr/>
            <p:nvPr/>
          </p:nvSpPr>
          <p:spPr>
            <a:xfrm>
              <a:off x="4648200" y="3657600"/>
              <a:ext cx="1066800" cy="1600200"/>
            </a:xfrm>
            <a:prstGeom prst="arc">
              <a:avLst>
                <a:gd name="adj1" fmla="val 16322725"/>
                <a:gd name="adj2" fmla="val 317405"/>
              </a:avLst>
            </a:prstGeom>
            <a:ln w="25400">
              <a:solidFill>
                <a:srgbClr val="CC00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Arc 18"/>
            <p:cNvSpPr/>
            <p:nvPr/>
          </p:nvSpPr>
          <p:spPr>
            <a:xfrm>
              <a:off x="5029200" y="2057400"/>
              <a:ext cx="762000" cy="762000"/>
            </a:xfrm>
            <a:prstGeom prst="arc">
              <a:avLst>
                <a:gd name="adj1" fmla="val 325220"/>
                <a:gd name="adj2" fmla="val 5025301"/>
              </a:avLst>
            </a:prstGeom>
            <a:ln w="25400">
              <a:solidFill>
                <a:srgbClr val="CC00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Arc 19"/>
            <p:cNvSpPr/>
            <p:nvPr/>
          </p:nvSpPr>
          <p:spPr>
            <a:xfrm>
              <a:off x="5143500" y="2731624"/>
              <a:ext cx="3771900" cy="1249825"/>
            </a:xfrm>
            <a:prstGeom prst="arc">
              <a:avLst>
                <a:gd name="adj1" fmla="val 10923691"/>
                <a:gd name="adj2" fmla="val 18380042"/>
              </a:avLst>
            </a:prstGeom>
            <a:ln w="25400">
              <a:solidFill>
                <a:srgbClr val="CC00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23" name="Straight Connector 22"/>
            <p:cNvCxnSpPr/>
            <p:nvPr/>
          </p:nvCxnSpPr>
          <p:spPr>
            <a:xfrm flipV="1">
              <a:off x="4343400" y="3733800"/>
              <a:ext cx="304800" cy="609600"/>
            </a:xfrm>
            <a:prstGeom prst="line">
              <a:avLst/>
            </a:prstGeom>
            <a:ln w="22225">
              <a:solidFill>
                <a:srgbClr val="CC00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>
              <a:cxnSpLocks/>
            </p:cNvCxnSpPr>
            <p:nvPr/>
          </p:nvCxnSpPr>
          <p:spPr>
            <a:xfrm flipV="1">
              <a:off x="6705600" y="3733800"/>
              <a:ext cx="1066800" cy="1084005"/>
            </a:xfrm>
            <a:prstGeom prst="line">
              <a:avLst/>
            </a:prstGeom>
            <a:ln w="25400">
              <a:solidFill>
                <a:srgbClr val="CC00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-240000" flipV="1">
              <a:off x="4114800" y="2743200"/>
              <a:ext cx="114300" cy="304800"/>
            </a:xfrm>
            <a:prstGeom prst="line">
              <a:avLst/>
            </a:prstGeom>
            <a:ln w="22225">
              <a:solidFill>
                <a:srgbClr val="CC00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>
              <a:cxnSpLocks/>
            </p:cNvCxnSpPr>
            <p:nvPr/>
          </p:nvCxnSpPr>
          <p:spPr>
            <a:xfrm>
              <a:off x="5676900" y="1357636"/>
              <a:ext cx="1333500" cy="581025"/>
            </a:xfrm>
            <a:prstGeom prst="line">
              <a:avLst/>
            </a:prstGeom>
            <a:ln w="22225">
              <a:solidFill>
                <a:srgbClr val="CC00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6"/>
            <p:cNvSpPr txBox="1"/>
            <p:nvPr/>
          </p:nvSpPr>
          <p:spPr>
            <a:xfrm>
              <a:off x="5943600" y="1905000"/>
              <a:ext cx="10668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Tahoma" pitchFamily="34" charset="0"/>
                  <a:cs typeface="Tahoma" pitchFamily="34" charset="0"/>
                </a:rPr>
                <a:t> Tier-1</a:t>
              </a:r>
            </a:p>
            <a:p>
              <a:r>
                <a:rPr lang="en-US" sz="2000" dirty="0">
                  <a:latin typeface="Tahoma" pitchFamily="34" charset="0"/>
                  <a:cs typeface="Tahoma" pitchFamily="34" charset="0"/>
                </a:rPr>
                <a:t>centers</a:t>
              </a:r>
            </a:p>
          </p:txBody>
        </p:sp>
        <p:cxnSp>
          <p:nvCxnSpPr>
            <p:cNvPr id="71" name="Straight Connector 70"/>
            <p:cNvCxnSpPr/>
            <p:nvPr/>
          </p:nvCxnSpPr>
          <p:spPr>
            <a:xfrm rot="300000" flipH="1">
              <a:off x="8591550" y="4514850"/>
              <a:ext cx="57150" cy="133350"/>
            </a:xfrm>
            <a:prstGeom prst="line">
              <a:avLst/>
            </a:prstGeom>
            <a:ln w="22225">
              <a:solidFill>
                <a:srgbClr val="CC00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180000" flipH="1">
              <a:off x="8382000" y="4819725"/>
              <a:ext cx="76200" cy="108000"/>
            </a:xfrm>
            <a:prstGeom prst="line">
              <a:avLst/>
            </a:prstGeom>
            <a:ln w="22225">
              <a:solidFill>
                <a:srgbClr val="CC00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6" name="Arc 95"/>
            <p:cNvSpPr/>
            <p:nvPr/>
          </p:nvSpPr>
          <p:spPr>
            <a:xfrm>
              <a:off x="6096000" y="3886200"/>
              <a:ext cx="914400" cy="2057400"/>
            </a:xfrm>
            <a:prstGeom prst="arc">
              <a:avLst>
                <a:gd name="adj1" fmla="val 5919204"/>
                <a:gd name="adj2" fmla="val 14985025"/>
              </a:avLst>
            </a:prstGeom>
            <a:ln w="22225">
              <a:solidFill>
                <a:srgbClr val="CC00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7077057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Locations of the WLCG sites</a:t>
            </a:r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B17BF0F-A3E9-57C5-BE1E-6933AA6D27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6905" y="838200"/>
            <a:ext cx="10498189" cy="5499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14845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8DC6DAA-8785-0767-C650-2FF182F049B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3897" y="0"/>
            <a:ext cx="7604207" cy="68580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943600" y="4724400"/>
            <a:ext cx="3924300" cy="838200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WLCG in action</a:t>
            </a:r>
          </a:p>
        </p:txBody>
      </p:sp>
    </p:spTree>
    <p:extLst>
      <p:ext uri="{BB962C8B-B14F-4D97-AF65-F5344CB8AC3E}">
        <p14:creationId xmlns:p14="http://schemas.microsoft.com/office/powerpoint/2010/main" val="41073277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0620" y="1066800"/>
            <a:ext cx="11130455" cy="5257800"/>
          </a:xfrm>
        </p:spPr>
        <p:txBody>
          <a:bodyPr>
            <a:normAutofit lnSpcReduction="10000"/>
          </a:bodyPr>
          <a:lstStyle/>
          <a:p>
            <a:r>
              <a:rPr lang="en-US" sz="2400" dirty="0"/>
              <a:t>Grids facilitate </a:t>
            </a:r>
            <a:r>
              <a:rPr lang="en-US" sz="2400" u="sng" dirty="0">
                <a:solidFill>
                  <a:schemeClr val="tx1"/>
                </a:solidFill>
                <a:effectLst/>
                <a:uFill>
                  <a:solidFill>
                    <a:schemeClr val="tx1"/>
                  </a:solidFill>
                </a:uFill>
              </a:rPr>
              <a:t>collaboration</a:t>
            </a:r>
            <a:r>
              <a:rPr lang="en-US" sz="2400" dirty="0"/>
              <a:t> between members of supported distributed communities</a:t>
            </a:r>
          </a:p>
          <a:p>
            <a:endParaRPr lang="en-US" sz="2400" dirty="0"/>
          </a:p>
          <a:p>
            <a:r>
              <a:rPr lang="en-US" sz="2400" dirty="0"/>
              <a:t>Grids allow distributed resources to be </a:t>
            </a:r>
            <a:r>
              <a:rPr lang="en-US" sz="2400" u="sng" dirty="0">
                <a:solidFill>
                  <a:schemeClr val="tx1"/>
                </a:solidFill>
                <a:effectLst/>
                <a:uFill>
                  <a:solidFill>
                    <a:schemeClr val="tx1"/>
                  </a:solidFill>
                </a:uFill>
              </a:rPr>
              <a:t>shared</a:t>
            </a:r>
            <a:r>
              <a:rPr lang="en-US" sz="2400" dirty="0"/>
              <a:t> uniformly and securely for common goals</a:t>
            </a:r>
          </a:p>
          <a:p>
            <a:endParaRPr lang="en-US" sz="2400" dirty="0"/>
          </a:p>
          <a:p>
            <a:r>
              <a:rPr lang="en-US" sz="2400" dirty="0"/>
              <a:t>Grids may have </a:t>
            </a:r>
            <a:r>
              <a:rPr lang="en-US" sz="2400" u="sng" dirty="0">
                <a:solidFill>
                  <a:schemeClr val="tx1"/>
                </a:solidFill>
                <a:effectLst/>
                <a:uFill>
                  <a:solidFill>
                    <a:schemeClr val="tx1"/>
                  </a:solidFill>
                </a:uFill>
              </a:rPr>
              <a:t>complex</a:t>
            </a:r>
            <a:r>
              <a:rPr lang="en-US" sz="2400" dirty="0"/>
              <a:t> infrastructures</a:t>
            </a:r>
          </a:p>
          <a:p>
            <a:endParaRPr lang="en-US" sz="2400" dirty="0"/>
          </a:p>
          <a:p>
            <a:r>
              <a:rPr lang="en-US" sz="2400" dirty="0"/>
              <a:t>Grids are useful for many </a:t>
            </a:r>
            <a:r>
              <a:rPr lang="en-US" sz="2400" u="sng" dirty="0">
                <a:solidFill>
                  <a:schemeClr val="tx1"/>
                </a:solidFill>
                <a:effectLst/>
                <a:uFill>
                  <a:solidFill>
                    <a:schemeClr val="tx1"/>
                  </a:solidFill>
                </a:uFill>
              </a:rPr>
              <a:t>scientific</a:t>
            </a:r>
            <a:r>
              <a:rPr lang="en-US" sz="2400" dirty="0"/>
              <a:t> disciplines and projects</a:t>
            </a:r>
          </a:p>
          <a:p>
            <a:endParaRPr lang="en-US" dirty="0"/>
          </a:p>
          <a:p>
            <a:endParaRPr lang="en-US" dirty="0"/>
          </a:p>
          <a:p>
            <a:pPr marL="0" indent="0" algn="ctr">
              <a:buNone/>
            </a:pPr>
            <a:r>
              <a:rPr lang="en-US" sz="3000" dirty="0"/>
              <a:t>The </a:t>
            </a:r>
            <a:r>
              <a:rPr lang="en-US" sz="3000" u="sng" dirty="0">
                <a:solidFill>
                  <a:schemeClr val="tx1"/>
                </a:solidFill>
                <a:effectLst/>
                <a:uFill>
                  <a:solidFill>
                    <a:schemeClr val="tx1"/>
                  </a:solidFill>
                </a:uFill>
              </a:rPr>
              <a:t>Worldwide LHC Computing Grid</a:t>
            </a:r>
            <a:r>
              <a:rPr lang="en-US" sz="3000" dirty="0">
                <a:solidFill>
                  <a:srgbClr val="66FFFF"/>
                </a:solidFill>
              </a:rPr>
              <a:t> </a:t>
            </a:r>
            <a:r>
              <a:rPr lang="en-US" sz="3000" dirty="0"/>
              <a:t>is vital</a:t>
            </a:r>
          </a:p>
          <a:p>
            <a:pPr marL="0" indent="0" algn="ctr">
              <a:buNone/>
            </a:pPr>
            <a:r>
              <a:rPr lang="en-US" sz="3000" dirty="0"/>
              <a:t>for the success of the LHC experiments</a:t>
            </a:r>
            <a:r>
              <a:rPr lang="en-US" sz="2000" dirty="0"/>
              <a:t> </a:t>
            </a:r>
            <a:r>
              <a:rPr lang="en-US" sz="3000" dirty="0"/>
              <a:t>!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Conclusions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18</a:t>
            </a:fld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hlinkClick r:id="rId3"/>
            <a:extLst>
              <a:ext uri="{FF2B5EF4-FFF2-40B4-BE49-F238E27FC236}">
                <a16:creationId xmlns:a16="http://schemas.microsoft.com/office/drawing/2014/main" id="{F5D691D7-3783-7F49-0256-A8D7FA26A02A}"/>
              </a:ext>
            </a:extLst>
          </p:cNvPr>
          <p:cNvSpPr/>
          <p:nvPr/>
        </p:nvSpPr>
        <p:spPr>
          <a:xfrm>
            <a:off x="3081834" y="4035136"/>
            <a:ext cx="2257421" cy="13023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9" name="Picture 8">
            <a:hlinkClick r:id="rId4"/>
            <a:extLst>
              <a:ext uri="{FF2B5EF4-FFF2-40B4-BE49-F238E27FC236}">
                <a16:creationId xmlns:a16="http://schemas.microsoft.com/office/drawing/2014/main" id="{83E4A78A-044B-200E-720F-8095015F43EE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4560" y="1371601"/>
            <a:ext cx="1451967" cy="1285875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D6B23DD4-96C2-DF7F-2EDB-F38F7D7EF38D}"/>
              </a:ext>
            </a:extLst>
          </p:cNvPr>
          <p:cNvSpPr/>
          <p:nvPr/>
        </p:nvSpPr>
        <p:spPr>
          <a:xfrm>
            <a:off x="6775911" y="4035136"/>
            <a:ext cx="2286000" cy="1302328"/>
          </a:xfrm>
          <a:prstGeom prst="rect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0"/>
            <a:ext cx="9144000" cy="838200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More information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906000" y="6477001"/>
            <a:ext cx="685800" cy="244475"/>
          </a:xfrm>
        </p:spPr>
        <p:txBody>
          <a:bodyPr/>
          <a:lstStyle/>
          <a:p>
            <a:fld id="{5222C99D-7E06-4BFE-B3D7-CB8F70B3D781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11" name="Rectangle 9"/>
          <p:cNvSpPr>
            <a:spLocks noChangeArrowheads="1"/>
          </p:cNvSpPr>
          <p:nvPr/>
        </p:nvSpPr>
        <p:spPr bwMode="auto">
          <a:xfrm>
            <a:off x="2611419" y="2957628"/>
            <a:ext cx="3198248" cy="3951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buClr>
                <a:srgbClr val="3861AA"/>
              </a:buClr>
            </a:pPr>
            <a:r>
              <a:rPr lang="en-GB" sz="2400" dirty="0">
                <a:solidFill>
                  <a:srgbClr val="FFC000"/>
                </a:solidFill>
                <a:effectLst>
                  <a:outerShdw blurRad="50800" dist="63500" dir="8100000" algn="tr" rotWithShape="0">
                    <a:prstClr val="black">
                      <a:alpha val="40000"/>
                    </a:prstClr>
                  </a:outerShdw>
                </a:effectLst>
                <a:hlinkClick r:id="rId4"/>
              </a:rPr>
              <a:t>wlcg-public.web.cern.ch</a:t>
            </a:r>
            <a:endParaRPr lang="en-GB" sz="2000" b="1" dirty="0">
              <a:solidFill>
                <a:srgbClr val="FFC000"/>
              </a:solidFill>
              <a:effectLst>
                <a:outerShdw blurRad="50800" dist="63500" dir="8100000" algn="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5" name="Rectangle 10"/>
          <p:cNvSpPr>
            <a:spLocks noChangeArrowheads="1"/>
          </p:cNvSpPr>
          <p:nvPr/>
        </p:nvSpPr>
        <p:spPr bwMode="auto">
          <a:xfrm>
            <a:off x="7086601" y="2957628"/>
            <a:ext cx="1664623" cy="3951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buClr>
                <a:srgbClr val="3861AA"/>
              </a:buClr>
            </a:pPr>
            <a:r>
              <a:rPr lang="en-US" sz="2400" dirty="0">
                <a:solidFill>
                  <a:srgbClr val="FFC000"/>
                </a:solidFill>
                <a:effectLst>
                  <a:outerShdw blurRad="50800" dist="63500" dir="8100000" algn="tr" rotWithShape="0">
                    <a:prstClr val="black">
                      <a:alpha val="40000"/>
                    </a:prstClr>
                  </a:outerShdw>
                </a:effectLst>
                <a:hlinkClick r:id="rId6"/>
              </a:rPr>
              <a:t>www.egi.eu</a:t>
            </a:r>
            <a:endParaRPr lang="en-GB" sz="2400" dirty="0">
              <a:solidFill>
                <a:srgbClr val="FFC000"/>
              </a:solidFill>
              <a:effectLst>
                <a:outerShdw blurRad="50800" dist="63500" dir="8100000" algn="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16" name="Image 15" descr="EGI-logo-large01.jpg">
            <a:hlinkClick r:id="rId6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781800" y="1371601"/>
            <a:ext cx="2286000" cy="1285875"/>
          </a:xfrm>
          <a:prstGeom prst="rect">
            <a:avLst/>
          </a:prstGeom>
        </p:spPr>
      </p:pic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3356927" y="5617381"/>
            <a:ext cx="1579600" cy="3951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buClr>
                <a:srgbClr val="3861AA"/>
              </a:buClr>
            </a:pPr>
            <a:r>
              <a:rPr lang="en-US" sz="2400" dirty="0">
                <a:solidFill>
                  <a:srgbClr val="FFC000"/>
                </a:solidFill>
                <a:effectLst>
                  <a:outerShdw blurRad="50800" dist="63500" dir="8100000" algn="tr" rotWithShape="0">
                    <a:prstClr val="black">
                      <a:alpha val="40000"/>
                    </a:prstClr>
                  </a:outerShdw>
                </a:effectLst>
                <a:hlinkClick r:id="rId3"/>
              </a:rPr>
              <a:t>osg-htc.org</a:t>
            </a:r>
            <a:endParaRPr lang="en-GB" sz="2000" b="1" dirty="0">
              <a:solidFill>
                <a:srgbClr val="FFC000"/>
              </a:solidFill>
              <a:effectLst>
                <a:outerShdw blurRad="50800" dist="63500" dir="8100000" algn="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6953069" y="5617382"/>
            <a:ext cx="2000612" cy="3951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buClr>
                <a:srgbClr val="3861AA"/>
              </a:buClr>
            </a:pPr>
            <a:r>
              <a:rPr lang="en-US" sz="2400" dirty="0">
                <a:solidFill>
                  <a:srgbClr val="FFC000"/>
                </a:solidFill>
                <a:effectLst>
                  <a:outerShdw blurRad="50800" dist="63500" dir="8100000" algn="tr" rotWithShape="0">
                    <a:prstClr val="black">
                      <a:alpha val="40000"/>
                    </a:prstClr>
                  </a:outerShdw>
                </a:effectLst>
                <a:hlinkClick r:id="rId8"/>
              </a:rPr>
              <a:t>www.ndgf.org</a:t>
            </a:r>
            <a:r>
              <a:rPr lang="en-US" sz="2400">
                <a:solidFill>
                  <a:srgbClr val="FFC000"/>
                </a:solidFill>
                <a:effectLst>
                  <a:outerShdw blurRad="50800" dist="63500" dir="8100000" algn="tr" rotWithShape="0">
                    <a:prstClr val="black">
                      <a:alpha val="40000"/>
                    </a:prstClr>
                  </a:outerShdw>
                </a:effectLst>
                <a:hlinkClick r:id="rId8"/>
              </a:rPr>
              <a:t> </a:t>
            </a:r>
            <a:endParaRPr lang="en-GB" sz="2400" dirty="0">
              <a:solidFill>
                <a:srgbClr val="FFC000"/>
              </a:solidFill>
              <a:effectLst>
                <a:outerShdw blurRad="50800" dist="63500" dir="8100000" algn="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426323D2-3FB7-038D-5149-0856F88A251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3090041" y="4129256"/>
            <a:ext cx="2246158" cy="1115404"/>
          </a:xfrm>
          <a:prstGeom prst="rect">
            <a:avLst/>
          </a:prstGeom>
        </p:spPr>
      </p:pic>
      <p:pic>
        <p:nvPicPr>
          <p:cNvPr id="19" name="Picture 18">
            <a:hlinkClick r:id="rId8"/>
            <a:extLst>
              <a:ext uri="{FF2B5EF4-FFF2-40B4-BE49-F238E27FC236}">
                <a16:creationId xmlns:a16="http://schemas.microsoft.com/office/drawing/2014/main" id="{1A705B1F-1BA0-0040-5446-08CD5BCD196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086601" y="4502150"/>
            <a:ext cx="1651000" cy="36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172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The LHC challenge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0621" y="762000"/>
            <a:ext cx="4703379" cy="5596759"/>
          </a:xfrm>
          <a:ln w="9525">
            <a:noFill/>
          </a:ln>
        </p:spPr>
        <p:txBody>
          <a:bodyPr>
            <a:normAutofit/>
          </a:bodyPr>
          <a:lstStyle/>
          <a:p>
            <a:r>
              <a:rPr lang="en-US" dirty="0"/>
              <a:t>200+ </a:t>
            </a:r>
            <a:r>
              <a:rPr lang="en-US" sz="2400" dirty="0">
                <a:ln w="3175"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</a:rPr>
              <a:t>PetaByte </a:t>
            </a:r>
            <a:r>
              <a:rPr lang="en-US" dirty="0"/>
              <a:t>/ year</a:t>
            </a:r>
          </a:p>
          <a:p>
            <a:pPr lvl="1"/>
            <a:r>
              <a:rPr lang="en-US" sz="2000" dirty="0">
                <a:solidFill>
                  <a:schemeClr val="tx1"/>
                </a:solidFill>
                <a:effectLst/>
              </a:rPr>
              <a:t>Current total 2.0+ ExaByte</a:t>
            </a:r>
          </a:p>
          <a:p>
            <a:pPr lvl="3"/>
            <a:endParaRPr lang="en-US" sz="800" dirty="0"/>
          </a:p>
          <a:p>
            <a:r>
              <a:rPr lang="en-US" dirty="0"/>
              <a:t>Data analysis requires at least ~</a:t>
            </a:r>
            <a:r>
              <a:rPr lang="en-US" sz="2400" dirty="0">
                <a:ln w="3175"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</a:rPr>
              <a:t>1M</a:t>
            </a:r>
            <a:r>
              <a:rPr lang="en-US" dirty="0"/>
              <a:t> typical PC processor cores</a:t>
            </a:r>
          </a:p>
          <a:p>
            <a:endParaRPr lang="en-US" dirty="0"/>
          </a:p>
          <a:p>
            <a:r>
              <a:rPr lang="en-US" dirty="0"/>
              <a:t>Scientists in tens of countries worldwide</a:t>
            </a:r>
          </a:p>
          <a:p>
            <a:endParaRPr lang="en-US" dirty="0"/>
          </a:p>
          <a:p>
            <a:r>
              <a:rPr lang="en-US" dirty="0"/>
              <a:t>CERN can provide up to </a:t>
            </a:r>
            <a:r>
              <a:rPr lang="en-US" dirty="0">
                <a:solidFill>
                  <a:schemeClr val="tx1"/>
                </a:solidFill>
                <a:effectLst/>
              </a:rPr>
              <a:t>20-30%</a:t>
            </a:r>
            <a:r>
              <a:rPr lang="en-US" dirty="0"/>
              <a:t> of the storage and CPU</a:t>
            </a:r>
          </a:p>
          <a:p>
            <a:endParaRPr lang="en-US" dirty="0"/>
          </a:p>
          <a:p>
            <a:r>
              <a:rPr lang="en-US" dirty="0"/>
              <a:t>We need a  </a:t>
            </a:r>
            <a:r>
              <a:rPr lang="en-US" sz="3200" u="sng" dirty="0">
                <a:solidFill>
                  <a:schemeClr val="tx1"/>
                </a:solidFill>
                <a:effectLst/>
              </a:rPr>
              <a:t>GRID</a:t>
            </a:r>
            <a:r>
              <a:rPr lang="en-US" dirty="0">
                <a:solidFill>
                  <a:schemeClr val="tx1"/>
                </a:solidFill>
                <a:effectLst/>
              </a:rPr>
              <a:t> </a:t>
            </a:r>
            <a:r>
              <a:rPr lang="en-US" sz="3200" dirty="0">
                <a:solidFill>
                  <a:schemeClr val="tx1"/>
                </a:solidFill>
                <a:effectLst/>
              </a:rPr>
              <a:t>!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6" name="Picture 5" descr="LCG-CD-stack-blu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96000" y="765694"/>
            <a:ext cx="5334000" cy="5326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17855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What is a grid?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2" y="838200"/>
            <a:ext cx="3581400" cy="42672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C000"/>
                </a:solidFill>
              </a:rPr>
              <a:t>Relation to WWW?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Uniform easy access to shared information</a:t>
            </a:r>
          </a:p>
          <a:p>
            <a:r>
              <a:rPr lang="en-US" dirty="0">
                <a:solidFill>
                  <a:srgbClr val="FFC000"/>
                </a:solidFill>
              </a:rPr>
              <a:t>Relation to distributed computing?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Local clusters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WAN clusters</a:t>
            </a:r>
          </a:p>
          <a:p>
            <a:r>
              <a:rPr lang="en-US" dirty="0">
                <a:solidFill>
                  <a:srgbClr val="FFC000"/>
                </a:solidFill>
              </a:rPr>
              <a:t>Relation to distributed file systems?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NFS, AFS, DFS, …</a:t>
            </a:r>
          </a:p>
          <a:p>
            <a:pPr lvl="2"/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 descr="grid-pic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06476" y="838200"/>
            <a:ext cx="4648200" cy="4401702"/>
          </a:xfrm>
          <a:prstGeom prst="rect">
            <a:avLst/>
          </a:prstGeo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914402" y="5392302"/>
            <a:ext cx="8382000" cy="137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200" dirty="0">
                <a:solidFill>
                  <a:srgbClr val="FFC000"/>
                </a:solidFill>
                <a:effectLst>
                  <a:outerShdw blurRad="50800" dist="63500" dir="8100000" algn="tr" rotWithShape="0">
                    <a:prstClr val="black">
                      <a:alpha val="40000"/>
                    </a:prstClr>
                  </a:outerShdw>
                </a:effectLst>
                <a:latin typeface="Tahoma" pitchFamily="34" charset="0"/>
              </a:rPr>
              <a:t>A grid gives </a:t>
            </a:r>
            <a:r>
              <a:rPr lang="en-US" sz="2200" u="sng" dirty="0">
                <a:solidFill>
                  <a:srgbClr val="FFC000"/>
                </a:solidFill>
                <a:effectLst>
                  <a:outerShdw blurRad="50800" dist="63500" dir="8100000" algn="tr" rotWithShape="0">
                    <a:prstClr val="black">
                      <a:alpha val="40000"/>
                    </a:prstClr>
                  </a:outerShdw>
                </a:effectLst>
                <a:uFill>
                  <a:solidFill>
                    <a:srgbClr val="FFC000"/>
                  </a:solidFill>
                </a:uFill>
                <a:latin typeface="Tahoma" pitchFamily="34" charset="0"/>
              </a:rPr>
              <a:t>selected</a:t>
            </a:r>
            <a:r>
              <a:rPr lang="en-US" sz="2200" dirty="0">
                <a:solidFill>
                  <a:srgbClr val="FFC000"/>
                </a:solidFill>
                <a:effectLst>
                  <a:outerShdw blurRad="50800" dist="63500" dir="8100000" algn="tr" rotWithShape="0">
                    <a:prstClr val="black">
                      <a:alpha val="40000"/>
                    </a:prstClr>
                  </a:outerShdw>
                </a:effectLst>
                <a:latin typeface="Tahoma" pitchFamily="34" charset="0"/>
              </a:rPr>
              <a:t> user communities </a:t>
            </a:r>
            <a:r>
              <a:rPr lang="en-US" sz="2200" u="sng" dirty="0">
                <a:solidFill>
                  <a:srgbClr val="FFC000"/>
                </a:solidFill>
                <a:effectLst>
                  <a:outerShdw blurRad="50800" dist="63500" dir="8100000" algn="tr" rotWithShape="0">
                    <a:prstClr val="black">
                      <a:alpha val="40000"/>
                    </a:prstClr>
                  </a:outerShdw>
                </a:effectLst>
                <a:uFill>
                  <a:solidFill>
                    <a:srgbClr val="FFC000"/>
                  </a:solidFill>
                </a:uFill>
                <a:latin typeface="Tahoma" pitchFamily="34" charset="0"/>
              </a:rPr>
              <a:t>uniform</a:t>
            </a:r>
            <a:r>
              <a:rPr lang="en-US" sz="2200" dirty="0">
                <a:solidFill>
                  <a:srgbClr val="FFC000"/>
                </a:solidFill>
                <a:effectLst>
                  <a:outerShdw blurRad="50800" dist="63500" dir="8100000" algn="tr" rotWithShape="0">
                    <a:prstClr val="black">
                      <a:alpha val="40000"/>
                    </a:prstClr>
                  </a:outerShdw>
                </a:effectLst>
                <a:latin typeface="Tahoma" pitchFamily="34" charset="0"/>
              </a:rPr>
              <a:t> access to </a:t>
            </a:r>
            <a:r>
              <a:rPr lang="en-US" sz="2200" u="sng" dirty="0">
                <a:solidFill>
                  <a:srgbClr val="FFC000"/>
                </a:solidFill>
                <a:effectLst>
                  <a:outerShdw blurRad="50800" dist="63500" dir="8100000" algn="tr" rotWithShape="0">
                    <a:prstClr val="black">
                      <a:alpha val="40000"/>
                    </a:prstClr>
                  </a:outerShdw>
                </a:effectLst>
                <a:uFill>
                  <a:solidFill>
                    <a:srgbClr val="FFC000"/>
                  </a:solidFill>
                </a:uFill>
                <a:latin typeface="Tahoma" pitchFamily="34" charset="0"/>
              </a:rPr>
              <a:t>distributed</a:t>
            </a:r>
            <a:r>
              <a:rPr lang="en-US" sz="2200" dirty="0">
                <a:solidFill>
                  <a:srgbClr val="FFC000"/>
                </a:solidFill>
                <a:effectLst>
                  <a:outerShdw blurRad="50800" dist="63500" dir="8100000" algn="tr" rotWithShape="0">
                    <a:prstClr val="black">
                      <a:alpha val="40000"/>
                    </a:prstClr>
                  </a:outerShdw>
                </a:effectLst>
                <a:latin typeface="Tahoma" pitchFamily="34" charset="0"/>
              </a:rPr>
              <a:t> resources with </a:t>
            </a:r>
            <a:r>
              <a:rPr lang="en-US" sz="2200" u="sng" dirty="0">
                <a:solidFill>
                  <a:srgbClr val="FFC000"/>
                </a:solidFill>
                <a:effectLst>
                  <a:outerShdw blurRad="50800" dist="63500" dir="8100000" algn="tr" rotWithShape="0">
                    <a:prstClr val="black">
                      <a:alpha val="40000"/>
                    </a:prstClr>
                  </a:outerShdw>
                </a:effectLst>
                <a:uFill>
                  <a:solidFill>
                    <a:srgbClr val="FFC000"/>
                  </a:solidFill>
                </a:uFill>
                <a:latin typeface="Tahoma" pitchFamily="34" charset="0"/>
              </a:rPr>
              <a:t>independent</a:t>
            </a:r>
            <a:r>
              <a:rPr lang="en-US" sz="2200" dirty="0">
                <a:solidFill>
                  <a:srgbClr val="FFC000"/>
                </a:solidFill>
                <a:effectLst>
                  <a:outerShdw blurRad="50800" dist="63500" dir="8100000" algn="tr" rotWithShape="0">
                    <a:prstClr val="black">
                      <a:alpha val="40000"/>
                    </a:prstClr>
                  </a:outerShdw>
                </a:effectLst>
                <a:latin typeface="Tahoma" pitchFamily="34" charset="0"/>
              </a:rPr>
              <a:t> administrations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  <a:defRPr/>
            </a:pPr>
            <a:r>
              <a:rPr lang="en-US" sz="2200" dirty="0">
                <a:latin typeface="Tahoma" pitchFamily="34" charset="0"/>
              </a:rPr>
              <a:t>Computing, data storage, devices, …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Why is it called grid?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4106" y="838200"/>
            <a:ext cx="5161893" cy="5334000"/>
          </a:xfrm>
        </p:spPr>
        <p:txBody>
          <a:bodyPr>
            <a:normAutofit/>
          </a:bodyPr>
          <a:lstStyle/>
          <a:p>
            <a:r>
              <a:rPr lang="en-US" dirty="0"/>
              <a:t>Analogy to power grid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You do </a:t>
            </a:r>
            <a:r>
              <a:rPr lang="en-US" u="sng" dirty="0">
                <a:solidFill>
                  <a:schemeClr val="tx1"/>
                </a:solidFill>
                <a:effectLst/>
                <a:uFill>
                  <a:solidFill>
                    <a:schemeClr val="tx1"/>
                  </a:solidFill>
                </a:uFill>
              </a:rPr>
              <a:t>not need to know</a:t>
            </a:r>
            <a:r>
              <a:rPr lang="en-US" dirty="0">
                <a:solidFill>
                  <a:schemeClr val="tx1"/>
                </a:solidFill>
                <a:effectLst/>
                <a:uFill>
                  <a:solidFill>
                    <a:schemeClr val="tx1"/>
                  </a:solidFill>
                </a:uFill>
              </a:rPr>
              <a:t> </a:t>
            </a:r>
            <a:r>
              <a:rPr lang="en-US" dirty="0">
                <a:solidFill>
                  <a:schemeClr val="tx1"/>
                </a:solidFill>
                <a:effectLst/>
              </a:rPr>
              <a:t>where your electricity comes from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Just plug in your devices</a:t>
            </a:r>
          </a:p>
          <a:p>
            <a:pPr lvl="1"/>
            <a:endParaRPr lang="en-US" dirty="0"/>
          </a:p>
          <a:p>
            <a:r>
              <a:rPr lang="en-US" dirty="0"/>
              <a:t>You should </a:t>
            </a:r>
            <a:r>
              <a:rPr lang="en-US" u="sng" dirty="0">
                <a:uFill>
                  <a:solidFill>
                    <a:srgbClr val="FFC000"/>
                  </a:solidFill>
                </a:uFill>
              </a:rPr>
              <a:t>not need to know</a:t>
            </a:r>
            <a:r>
              <a:rPr lang="en-US" dirty="0">
                <a:uFill>
                  <a:solidFill>
                    <a:srgbClr val="FFC000"/>
                  </a:solidFill>
                </a:uFill>
              </a:rPr>
              <a:t> </a:t>
            </a:r>
            <a:r>
              <a:rPr lang="en-US" dirty="0"/>
              <a:t>where your computing is done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Just plug into the grid for your computing needs</a:t>
            </a:r>
          </a:p>
          <a:p>
            <a:pPr lvl="1"/>
            <a:endParaRPr lang="en-US" dirty="0"/>
          </a:p>
          <a:p>
            <a:r>
              <a:rPr lang="en-US" dirty="0"/>
              <a:t>You should </a:t>
            </a:r>
            <a:r>
              <a:rPr lang="en-US" u="sng" dirty="0">
                <a:uFill>
                  <a:solidFill>
                    <a:srgbClr val="FFC000"/>
                  </a:solidFill>
                </a:uFill>
              </a:rPr>
              <a:t>not need to know</a:t>
            </a:r>
            <a:r>
              <a:rPr lang="en-US" dirty="0">
                <a:uFill>
                  <a:solidFill>
                    <a:srgbClr val="FFC000"/>
                  </a:solidFill>
                </a:uFill>
              </a:rPr>
              <a:t> </a:t>
            </a:r>
            <a:r>
              <a:rPr lang="en-US" dirty="0"/>
              <a:t>where your data is stored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Just plug into the grid for your storage needs</a:t>
            </a:r>
          </a:p>
        </p:txBody>
      </p:sp>
      <p:pic>
        <p:nvPicPr>
          <p:cNvPr id="4" name="Picture 3" descr="grid-pic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02972" y="838200"/>
            <a:ext cx="4648200" cy="4401702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What is cloud computing?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Transparent use of generic computing resources off-site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Dynamically provisioned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Metered</a:t>
            </a:r>
          </a:p>
          <a:p>
            <a:endParaRPr lang="en-US" dirty="0"/>
          </a:p>
          <a:p>
            <a:r>
              <a:rPr lang="en-US" dirty="0"/>
              <a:t>Neutral to applications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Rent-a-center</a:t>
            </a:r>
          </a:p>
          <a:p>
            <a:endParaRPr lang="en-US" dirty="0"/>
          </a:p>
        </p:txBody>
      </p:sp>
      <p:sp>
        <p:nvSpPr>
          <p:cNvPr id="4" name="Cloud 3"/>
          <p:cNvSpPr/>
          <p:nvPr/>
        </p:nvSpPr>
        <p:spPr>
          <a:xfrm>
            <a:off x="3048000" y="3505200"/>
            <a:ext cx="4038600" cy="2057400"/>
          </a:xfrm>
          <a:prstGeom prst="cloud">
            <a:avLst/>
          </a:prstGeom>
          <a:solidFill>
            <a:srgbClr val="CCE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   Internet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1981200" y="5257800"/>
            <a:ext cx="990600" cy="914400"/>
          </a:xfrm>
          <a:prstGeom prst="roundRect">
            <a:avLst/>
          </a:prstGeom>
          <a:solidFill>
            <a:srgbClr val="99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Site</a:t>
            </a:r>
          </a:p>
        </p:txBody>
      </p:sp>
      <p:cxnSp>
        <p:nvCxnSpPr>
          <p:cNvPr id="8" name="Curved Connector 7"/>
          <p:cNvCxnSpPr>
            <a:stCxn id="6" idx="0"/>
          </p:cNvCxnSpPr>
          <p:nvPr/>
        </p:nvCxnSpPr>
        <p:spPr>
          <a:xfrm rot="5400000" flipH="1" flipV="1">
            <a:off x="2914650" y="4057650"/>
            <a:ext cx="762000" cy="1638300"/>
          </a:xfrm>
          <a:prstGeom prst="curvedConnector2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ounded Rectangle 12"/>
          <p:cNvSpPr/>
          <p:nvPr/>
        </p:nvSpPr>
        <p:spPr>
          <a:xfrm>
            <a:off x="5943600" y="1676400"/>
            <a:ext cx="4267200" cy="1524000"/>
          </a:xfrm>
          <a:prstGeom prst="roundRect">
            <a:avLst/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6" name="Curved Connector 7"/>
          <p:cNvCxnSpPr>
            <a:stCxn id="4" idx="0"/>
            <a:endCxn id="13" idx="2"/>
          </p:cNvCxnSpPr>
          <p:nvPr/>
        </p:nvCxnSpPr>
        <p:spPr>
          <a:xfrm flipV="1">
            <a:off x="7083236" y="3200400"/>
            <a:ext cx="993965" cy="1333500"/>
          </a:xfrm>
          <a:prstGeom prst="curvedConnector2">
            <a:avLst/>
          </a:prstGeom>
          <a:ln w="38100">
            <a:solidFill>
              <a:srgbClr val="66FFFF"/>
            </a:solidFill>
            <a:tailEnd type="arrow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5486400"/>
            <a:ext cx="975122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27" name="server"/>
          <p:cNvSpPr>
            <a:spLocks noEditPoints="1" noChangeArrowheads="1"/>
          </p:cNvSpPr>
          <p:nvPr/>
        </p:nvSpPr>
        <p:spPr bwMode="auto">
          <a:xfrm>
            <a:off x="7848600" y="2438401"/>
            <a:ext cx="533400" cy="676275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61 w 21600"/>
              <a:gd name="T17" fmla="*/ 22454 h 21600"/>
              <a:gd name="T18" fmla="*/ 21069 w 21600"/>
              <a:gd name="T19" fmla="*/ 28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  <a:path w="21600" h="21600" extrusionOk="0">
                <a:moveTo>
                  <a:pt x="1662" y="1709"/>
                </a:moveTo>
                <a:lnTo>
                  <a:pt x="9046" y="1709"/>
                </a:lnTo>
                <a:lnTo>
                  <a:pt x="9046" y="2331"/>
                </a:lnTo>
                <a:lnTo>
                  <a:pt x="1662" y="2331"/>
                </a:lnTo>
                <a:lnTo>
                  <a:pt x="1662" y="1709"/>
                </a:lnTo>
                <a:moveTo>
                  <a:pt x="0" y="4351"/>
                </a:moveTo>
                <a:lnTo>
                  <a:pt x="10892" y="4351"/>
                </a:lnTo>
                <a:lnTo>
                  <a:pt x="10892" y="14141"/>
                </a:lnTo>
                <a:lnTo>
                  <a:pt x="21600" y="14141"/>
                </a:lnTo>
                <a:moveTo>
                  <a:pt x="11631" y="1243"/>
                </a:moveTo>
                <a:lnTo>
                  <a:pt x="20492" y="1243"/>
                </a:lnTo>
                <a:lnTo>
                  <a:pt x="20492" y="1554"/>
                </a:lnTo>
                <a:lnTo>
                  <a:pt x="11631" y="1554"/>
                </a:lnTo>
                <a:lnTo>
                  <a:pt x="11631" y="1243"/>
                </a:lnTo>
                <a:moveTo>
                  <a:pt x="11631" y="3263"/>
                </a:moveTo>
                <a:lnTo>
                  <a:pt x="20492" y="3263"/>
                </a:lnTo>
                <a:lnTo>
                  <a:pt x="20492" y="3574"/>
                </a:lnTo>
                <a:lnTo>
                  <a:pt x="11631" y="3574"/>
                </a:lnTo>
                <a:lnTo>
                  <a:pt x="11631" y="3263"/>
                </a:lnTo>
                <a:moveTo>
                  <a:pt x="11631" y="6060"/>
                </a:moveTo>
                <a:lnTo>
                  <a:pt x="20492" y="6060"/>
                </a:lnTo>
                <a:lnTo>
                  <a:pt x="20492" y="6371"/>
                </a:lnTo>
                <a:lnTo>
                  <a:pt x="11631" y="6371"/>
                </a:lnTo>
                <a:lnTo>
                  <a:pt x="11631" y="6060"/>
                </a:lnTo>
                <a:moveTo>
                  <a:pt x="11631" y="8081"/>
                </a:moveTo>
                <a:lnTo>
                  <a:pt x="20308" y="8081"/>
                </a:lnTo>
                <a:lnTo>
                  <a:pt x="20308" y="8391"/>
                </a:lnTo>
                <a:lnTo>
                  <a:pt x="11631" y="8391"/>
                </a:lnTo>
                <a:lnTo>
                  <a:pt x="11631" y="8081"/>
                </a:lnTo>
                <a:moveTo>
                  <a:pt x="11631" y="4196"/>
                </a:moveTo>
                <a:lnTo>
                  <a:pt x="12369" y="4196"/>
                </a:lnTo>
                <a:lnTo>
                  <a:pt x="12369" y="4817"/>
                </a:lnTo>
                <a:lnTo>
                  <a:pt x="11631" y="4817"/>
                </a:lnTo>
                <a:lnTo>
                  <a:pt x="11631" y="4196"/>
                </a:lnTo>
                <a:moveTo>
                  <a:pt x="14400" y="4196"/>
                </a:moveTo>
                <a:lnTo>
                  <a:pt x="15138" y="4196"/>
                </a:lnTo>
                <a:lnTo>
                  <a:pt x="15138" y="4817"/>
                </a:lnTo>
                <a:lnTo>
                  <a:pt x="14400" y="4817"/>
                </a:lnTo>
                <a:lnTo>
                  <a:pt x="14400" y="4196"/>
                </a:lnTo>
                <a:moveTo>
                  <a:pt x="16985" y="4196"/>
                </a:moveTo>
                <a:lnTo>
                  <a:pt x="17723" y="4196"/>
                </a:lnTo>
                <a:lnTo>
                  <a:pt x="17723" y="4817"/>
                </a:lnTo>
                <a:lnTo>
                  <a:pt x="16985" y="4817"/>
                </a:lnTo>
                <a:lnTo>
                  <a:pt x="16985" y="4196"/>
                </a:lnTo>
                <a:moveTo>
                  <a:pt x="19754" y="4196"/>
                </a:moveTo>
                <a:lnTo>
                  <a:pt x="20492" y="4196"/>
                </a:lnTo>
                <a:lnTo>
                  <a:pt x="20492" y="4817"/>
                </a:lnTo>
                <a:lnTo>
                  <a:pt x="19754" y="4817"/>
                </a:lnTo>
                <a:lnTo>
                  <a:pt x="19754" y="4196"/>
                </a:lnTo>
                <a:moveTo>
                  <a:pt x="11631" y="9635"/>
                </a:moveTo>
                <a:lnTo>
                  <a:pt x="12369" y="9635"/>
                </a:lnTo>
                <a:lnTo>
                  <a:pt x="12369" y="10256"/>
                </a:lnTo>
                <a:lnTo>
                  <a:pt x="11631" y="10256"/>
                </a:lnTo>
                <a:lnTo>
                  <a:pt x="11631" y="9635"/>
                </a:lnTo>
                <a:moveTo>
                  <a:pt x="14400" y="9635"/>
                </a:moveTo>
                <a:lnTo>
                  <a:pt x="15138" y="9635"/>
                </a:lnTo>
                <a:lnTo>
                  <a:pt x="15138" y="10256"/>
                </a:lnTo>
                <a:lnTo>
                  <a:pt x="14400" y="10256"/>
                </a:lnTo>
                <a:lnTo>
                  <a:pt x="14400" y="9635"/>
                </a:lnTo>
                <a:moveTo>
                  <a:pt x="16985" y="9635"/>
                </a:moveTo>
                <a:lnTo>
                  <a:pt x="17723" y="9635"/>
                </a:lnTo>
                <a:lnTo>
                  <a:pt x="17723" y="10256"/>
                </a:lnTo>
                <a:lnTo>
                  <a:pt x="16985" y="10256"/>
                </a:lnTo>
                <a:lnTo>
                  <a:pt x="16985" y="9635"/>
                </a:lnTo>
                <a:moveTo>
                  <a:pt x="19754" y="9635"/>
                </a:moveTo>
                <a:lnTo>
                  <a:pt x="20492" y="9635"/>
                </a:lnTo>
                <a:lnTo>
                  <a:pt x="20492" y="10256"/>
                </a:lnTo>
                <a:lnTo>
                  <a:pt x="19754" y="10256"/>
                </a:lnTo>
                <a:lnTo>
                  <a:pt x="19754" y="9635"/>
                </a:lnTo>
                <a:moveTo>
                  <a:pt x="10892" y="14141"/>
                </a:moveTo>
                <a:lnTo>
                  <a:pt x="10892" y="15384"/>
                </a:lnTo>
                <a:lnTo>
                  <a:pt x="10892" y="20046"/>
                </a:lnTo>
                <a:lnTo>
                  <a:pt x="10892" y="21600"/>
                </a:lnTo>
                <a:lnTo>
                  <a:pt x="10892" y="14141"/>
                </a:lnTo>
                <a:moveTo>
                  <a:pt x="10892" y="4351"/>
                </a:moveTo>
                <a:lnTo>
                  <a:pt x="10892" y="3574"/>
                </a:lnTo>
                <a:lnTo>
                  <a:pt x="10892" y="932"/>
                </a:lnTo>
                <a:lnTo>
                  <a:pt x="10892" y="0"/>
                </a:lnTo>
                <a:lnTo>
                  <a:pt x="10892" y="4351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28" name="tower"/>
          <p:cNvSpPr>
            <a:spLocks noEditPoints="1" noChangeArrowheads="1"/>
          </p:cNvSpPr>
          <p:nvPr/>
        </p:nvSpPr>
        <p:spPr bwMode="auto">
          <a:xfrm>
            <a:off x="6096001" y="1752600"/>
            <a:ext cx="295275" cy="838200"/>
          </a:xfrm>
          <a:custGeom>
            <a:avLst/>
            <a:gdLst>
              <a:gd name="T0" fmla="*/ 0 w 21600"/>
              <a:gd name="T1" fmla="*/ 2184 h 21600"/>
              <a:gd name="T2" fmla="*/ 6664 w 21600"/>
              <a:gd name="T3" fmla="*/ 0 h 21600"/>
              <a:gd name="T4" fmla="*/ 10800 w 21600"/>
              <a:gd name="T5" fmla="*/ 0 h 21600"/>
              <a:gd name="T6" fmla="*/ 21600 w 21600"/>
              <a:gd name="T7" fmla="*/ 0 h 21600"/>
              <a:gd name="T8" fmla="*/ 21600 w 21600"/>
              <a:gd name="T9" fmla="*/ 11649 h 21600"/>
              <a:gd name="T10" fmla="*/ 21600 w 21600"/>
              <a:gd name="T11" fmla="*/ 19416 h 21600"/>
              <a:gd name="T12" fmla="*/ 15166 w 21600"/>
              <a:gd name="T13" fmla="*/ 21600 h 21600"/>
              <a:gd name="T14" fmla="*/ 10570 w 21600"/>
              <a:gd name="T15" fmla="*/ 21600 h 21600"/>
              <a:gd name="T16" fmla="*/ 0 w 21600"/>
              <a:gd name="T17" fmla="*/ 21600 h 21600"/>
              <a:gd name="T18" fmla="*/ 0 w 21600"/>
              <a:gd name="T19" fmla="*/ 11528 h 21600"/>
              <a:gd name="T20" fmla="*/ 459 w 21600"/>
              <a:gd name="T21" fmla="*/ 22540 h 21600"/>
              <a:gd name="T22" fmla="*/ 21485 w 21600"/>
              <a:gd name="T23" fmla="*/ 270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6" name="tower"/>
          <p:cNvSpPr>
            <a:spLocks noEditPoints="1" noChangeArrowheads="1"/>
          </p:cNvSpPr>
          <p:nvPr/>
        </p:nvSpPr>
        <p:spPr bwMode="auto">
          <a:xfrm>
            <a:off x="6400801" y="1752600"/>
            <a:ext cx="295275" cy="838200"/>
          </a:xfrm>
          <a:custGeom>
            <a:avLst/>
            <a:gdLst>
              <a:gd name="T0" fmla="*/ 0 w 21600"/>
              <a:gd name="T1" fmla="*/ 2184 h 21600"/>
              <a:gd name="T2" fmla="*/ 6664 w 21600"/>
              <a:gd name="T3" fmla="*/ 0 h 21600"/>
              <a:gd name="T4" fmla="*/ 10800 w 21600"/>
              <a:gd name="T5" fmla="*/ 0 h 21600"/>
              <a:gd name="T6" fmla="*/ 21600 w 21600"/>
              <a:gd name="T7" fmla="*/ 0 h 21600"/>
              <a:gd name="T8" fmla="*/ 21600 w 21600"/>
              <a:gd name="T9" fmla="*/ 11649 h 21600"/>
              <a:gd name="T10" fmla="*/ 21600 w 21600"/>
              <a:gd name="T11" fmla="*/ 19416 h 21600"/>
              <a:gd name="T12" fmla="*/ 15166 w 21600"/>
              <a:gd name="T13" fmla="*/ 21600 h 21600"/>
              <a:gd name="T14" fmla="*/ 10570 w 21600"/>
              <a:gd name="T15" fmla="*/ 21600 h 21600"/>
              <a:gd name="T16" fmla="*/ 0 w 21600"/>
              <a:gd name="T17" fmla="*/ 21600 h 21600"/>
              <a:gd name="T18" fmla="*/ 0 w 21600"/>
              <a:gd name="T19" fmla="*/ 11528 h 21600"/>
              <a:gd name="T20" fmla="*/ 459 w 21600"/>
              <a:gd name="T21" fmla="*/ 22540 h 21600"/>
              <a:gd name="T22" fmla="*/ 21485 w 21600"/>
              <a:gd name="T23" fmla="*/ 270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7" name="tower"/>
          <p:cNvSpPr>
            <a:spLocks noEditPoints="1" noChangeArrowheads="1"/>
          </p:cNvSpPr>
          <p:nvPr/>
        </p:nvSpPr>
        <p:spPr bwMode="auto">
          <a:xfrm>
            <a:off x="6705601" y="1752600"/>
            <a:ext cx="295275" cy="838200"/>
          </a:xfrm>
          <a:custGeom>
            <a:avLst/>
            <a:gdLst>
              <a:gd name="T0" fmla="*/ 0 w 21600"/>
              <a:gd name="T1" fmla="*/ 2184 h 21600"/>
              <a:gd name="T2" fmla="*/ 6664 w 21600"/>
              <a:gd name="T3" fmla="*/ 0 h 21600"/>
              <a:gd name="T4" fmla="*/ 10800 w 21600"/>
              <a:gd name="T5" fmla="*/ 0 h 21600"/>
              <a:gd name="T6" fmla="*/ 21600 w 21600"/>
              <a:gd name="T7" fmla="*/ 0 h 21600"/>
              <a:gd name="T8" fmla="*/ 21600 w 21600"/>
              <a:gd name="T9" fmla="*/ 11649 h 21600"/>
              <a:gd name="T10" fmla="*/ 21600 w 21600"/>
              <a:gd name="T11" fmla="*/ 19416 h 21600"/>
              <a:gd name="T12" fmla="*/ 15166 w 21600"/>
              <a:gd name="T13" fmla="*/ 21600 h 21600"/>
              <a:gd name="T14" fmla="*/ 10570 w 21600"/>
              <a:gd name="T15" fmla="*/ 21600 h 21600"/>
              <a:gd name="T16" fmla="*/ 0 w 21600"/>
              <a:gd name="T17" fmla="*/ 21600 h 21600"/>
              <a:gd name="T18" fmla="*/ 0 w 21600"/>
              <a:gd name="T19" fmla="*/ 11528 h 21600"/>
              <a:gd name="T20" fmla="*/ 459 w 21600"/>
              <a:gd name="T21" fmla="*/ 22540 h 21600"/>
              <a:gd name="T22" fmla="*/ 21485 w 21600"/>
              <a:gd name="T23" fmla="*/ 270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8" name="tower"/>
          <p:cNvSpPr>
            <a:spLocks noEditPoints="1" noChangeArrowheads="1"/>
          </p:cNvSpPr>
          <p:nvPr/>
        </p:nvSpPr>
        <p:spPr bwMode="auto">
          <a:xfrm>
            <a:off x="7010401" y="1752600"/>
            <a:ext cx="295275" cy="838200"/>
          </a:xfrm>
          <a:custGeom>
            <a:avLst/>
            <a:gdLst>
              <a:gd name="T0" fmla="*/ 0 w 21600"/>
              <a:gd name="T1" fmla="*/ 2184 h 21600"/>
              <a:gd name="T2" fmla="*/ 6664 w 21600"/>
              <a:gd name="T3" fmla="*/ 0 h 21600"/>
              <a:gd name="T4" fmla="*/ 10800 w 21600"/>
              <a:gd name="T5" fmla="*/ 0 h 21600"/>
              <a:gd name="T6" fmla="*/ 21600 w 21600"/>
              <a:gd name="T7" fmla="*/ 0 h 21600"/>
              <a:gd name="T8" fmla="*/ 21600 w 21600"/>
              <a:gd name="T9" fmla="*/ 11649 h 21600"/>
              <a:gd name="T10" fmla="*/ 21600 w 21600"/>
              <a:gd name="T11" fmla="*/ 19416 h 21600"/>
              <a:gd name="T12" fmla="*/ 15166 w 21600"/>
              <a:gd name="T13" fmla="*/ 21600 h 21600"/>
              <a:gd name="T14" fmla="*/ 10570 w 21600"/>
              <a:gd name="T15" fmla="*/ 21600 h 21600"/>
              <a:gd name="T16" fmla="*/ 0 w 21600"/>
              <a:gd name="T17" fmla="*/ 21600 h 21600"/>
              <a:gd name="T18" fmla="*/ 0 w 21600"/>
              <a:gd name="T19" fmla="*/ 11528 h 21600"/>
              <a:gd name="T20" fmla="*/ 459 w 21600"/>
              <a:gd name="T21" fmla="*/ 22540 h 21600"/>
              <a:gd name="T22" fmla="*/ 21485 w 21600"/>
              <a:gd name="T23" fmla="*/ 270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9" name="tower"/>
          <p:cNvSpPr>
            <a:spLocks noEditPoints="1" noChangeArrowheads="1"/>
          </p:cNvSpPr>
          <p:nvPr/>
        </p:nvSpPr>
        <p:spPr bwMode="auto">
          <a:xfrm>
            <a:off x="7315201" y="1752600"/>
            <a:ext cx="295275" cy="838200"/>
          </a:xfrm>
          <a:custGeom>
            <a:avLst/>
            <a:gdLst>
              <a:gd name="T0" fmla="*/ 0 w 21600"/>
              <a:gd name="T1" fmla="*/ 2184 h 21600"/>
              <a:gd name="T2" fmla="*/ 6664 w 21600"/>
              <a:gd name="T3" fmla="*/ 0 h 21600"/>
              <a:gd name="T4" fmla="*/ 10800 w 21600"/>
              <a:gd name="T5" fmla="*/ 0 h 21600"/>
              <a:gd name="T6" fmla="*/ 21600 w 21600"/>
              <a:gd name="T7" fmla="*/ 0 h 21600"/>
              <a:gd name="T8" fmla="*/ 21600 w 21600"/>
              <a:gd name="T9" fmla="*/ 11649 h 21600"/>
              <a:gd name="T10" fmla="*/ 21600 w 21600"/>
              <a:gd name="T11" fmla="*/ 19416 h 21600"/>
              <a:gd name="T12" fmla="*/ 15166 w 21600"/>
              <a:gd name="T13" fmla="*/ 21600 h 21600"/>
              <a:gd name="T14" fmla="*/ 10570 w 21600"/>
              <a:gd name="T15" fmla="*/ 21600 h 21600"/>
              <a:gd name="T16" fmla="*/ 0 w 21600"/>
              <a:gd name="T17" fmla="*/ 21600 h 21600"/>
              <a:gd name="T18" fmla="*/ 0 w 21600"/>
              <a:gd name="T19" fmla="*/ 11528 h 21600"/>
              <a:gd name="T20" fmla="*/ 459 w 21600"/>
              <a:gd name="T21" fmla="*/ 22540 h 21600"/>
              <a:gd name="T22" fmla="*/ 21485 w 21600"/>
              <a:gd name="T23" fmla="*/ 270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0" name="tower"/>
          <p:cNvSpPr>
            <a:spLocks noEditPoints="1" noChangeArrowheads="1"/>
          </p:cNvSpPr>
          <p:nvPr/>
        </p:nvSpPr>
        <p:spPr bwMode="auto">
          <a:xfrm>
            <a:off x="6172201" y="2057400"/>
            <a:ext cx="295275" cy="838200"/>
          </a:xfrm>
          <a:custGeom>
            <a:avLst/>
            <a:gdLst>
              <a:gd name="T0" fmla="*/ 0 w 21600"/>
              <a:gd name="T1" fmla="*/ 2184 h 21600"/>
              <a:gd name="T2" fmla="*/ 6664 w 21600"/>
              <a:gd name="T3" fmla="*/ 0 h 21600"/>
              <a:gd name="T4" fmla="*/ 10800 w 21600"/>
              <a:gd name="T5" fmla="*/ 0 h 21600"/>
              <a:gd name="T6" fmla="*/ 21600 w 21600"/>
              <a:gd name="T7" fmla="*/ 0 h 21600"/>
              <a:gd name="T8" fmla="*/ 21600 w 21600"/>
              <a:gd name="T9" fmla="*/ 11649 h 21600"/>
              <a:gd name="T10" fmla="*/ 21600 w 21600"/>
              <a:gd name="T11" fmla="*/ 19416 h 21600"/>
              <a:gd name="T12" fmla="*/ 15166 w 21600"/>
              <a:gd name="T13" fmla="*/ 21600 h 21600"/>
              <a:gd name="T14" fmla="*/ 10570 w 21600"/>
              <a:gd name="T15" fmla="*/ 21600 h 21600"/>
              <a:gd name="T16" fmla="*/ 0 w 21600"/>
              <a:gd name="T17" fmla="*/ 21600 h 21600"/>
              <a:gd name="T18" fmla="*/ 0 w 21600"/>
              <a:gd name="T19" fmla="*/ 11528 h 21600"/>
              <a:gd name="T20" fmla="*/ 459 w 21600"/>
              <a:gd name="T21" fmla="*/ 22540 h 21600"/>
              <a:gd name="T22" fmla="*/ 21485 w 21600"/>
              <a:gd name="T23" fmla="*/ 270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1" name="tower"/>
          <p:cNvSpPr>
            <a:spLocks noEditPoints="1" noChangeArrowheads="1"/>
          </p:cNvSpPr>
          <p:nvPr/>
        </p:nvSpPr>
        <p:spPr bwMode="auto">
          <a:xfrm>
            <a:off x="6477001" y="2057400"/>
            <a:ext cx="295275" cy="838200"/>
          </a:xfrm>
          <a:custGeom>
            <a:avLst/>
            <a:gdLst>
              <a:gd name="T0" fmla="*/ 0 w 21600"/>
              <a:gd name="T1" fmla="*/ 2184 h 21600"/>
              <a:gd name="T2" fmla="*/ 6664 w 21600"/>
              <a:gd name="T3" fmla="*/ 0 h 21600"/>
              <a:gd name="T4" fmla="*/ 10800 w 21600"/>
              <a:gd name="T5" fmla="*/ 0 h 21600"/>
              <a:gd name="T6" fmla="*/ 21600 w 21600"/>
              <a:gd name="T7" fmla="*/ 0 h 21600"/>
              <a:gd name="T8" fmla="*/ 21600 w 21600"/>
              <a:gd name="T9" fmla="*/ 11649 h 21600"/>
              <a:gd name="T10" fmla="*/ 21600 w 21600"/>
              <a:gd name="T11" fmla="*/ 19416 h 21600"/>
              <a:gd name="T12" fmla="*/ 15166 w 21600"/>
              <a:gd name="T13" fmla="*/ 21600 h 21600"/>
              <a:gd name="T14" fmla="*/ 10570 w 21600"/>
              <a:gd name="T15" fmla="*/ 21600 h 21600"/>
              <a:gd name="T16" fmla="*/ 0 w 21600"/>
              <a:gd name="T17" fmla="*/ 21600 h 21600"/>
              <a:gd name="T18" fmla="*/ 0 w 21600"/>
              <a:gd name="T19" fmla="*/ 11528 h 21600"/>
              <a:gd name="T20" fmla="*/ 459 w 21600"/>
              <a:gd name="T21" fmla="*/ 22540 h 21600"/>
              <a:gd name="T22" fmla="*/ 21485 w 21600"/>
              <a:gd name="T23" fmla="*/ 270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2" name="tower"/>
          <p:cNvSpPr>
            <a:spLocks noEditPoints="1" noChangeArrowheads="1"/>
          </p:cNvSpPr>
          <p:nvPr/>
        </p:nvSpPr>
        <p:spPr bwMode="auto">
          <a:xfrm>
            <a:off x="6781801" y="2057400"/>
            <a:ext cx="295275" cy="838200"/>
          </a:xfrm>
          <a:custGeom>
            <a:avLst/>
            <a:gdLst>
              <a:gd name="T0" fmla="*/ 0 w 21600"/>
              <a:gd name="T1" fmla="*/ 2184 h 21600"/>
              <a:gd name="T2" fmla="*/ 6664 w 21600"/>
              <a:gd name="T3" fmla="*/ 0 h 21600"/>
              <a:gd name="T4" fmla="*/ 10800 w 21600"/>
              <a:gd name="T5" fmla="*/ 0 h 21600"/>
              <a:gd name="T6" fmla="*/ 21600 w 21600"/>
              <a:gd name="T7" fmla="*/ 0 h 21600"/>
              <a:gd name="T8" fmla="*/ 21600 w 21600"/>
              <a:gd name="T9" fmla="*/ 11649 h 21600"/>
              <a:gd name="T10" fmla="*/ 21600 w 21600"/>
              <a:gd name="T11" fmla="*/ 19416 h 21600"/>
              <a:gd name="T12" fmla="*/ 15166 w 21600"/>
              <a:gd name="T13" fmla="*/ 21600 h 21600"/>
              <a:gd name="T14" fmla="*/ 10570 w 21600"/>
              <a:gd name="T15" fmla="*/ 21600 h 21600"/>
              <a:gd name="T16" fmla="*/ 0 w 21600"/>
              <a:gd name="T17" fmla="*/ 21600 h 21600"/>
              <a:gd name="T18" fmla="*/ 0 w 21600"/>
              <a:gd name="T19" fmla="*/ 11528 h 21600"/>
              <a:gd name="T20" fmla="*/ 459 w 21600"/>
              <a:gd name="T21" fmla="*/ 22540 h 21600"/>
              <a:gd name="T22" fmla="*/ 21485 w 21600"/>
              <a:gd name="T23" fmla="*/ 270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3" name="tower"/>
          <p:cNvSpPr>
            <a:spLocks noEditPoints="1" noChangeArrowheads="1"/>
          </p:cNvSpPr>
          <p:nvPr/>
        </p:nvSpPr>
        <p:spPr bwMode="auto">
          <a:xfrm>
            <a:off x="7086601" y="2057400"/>
            <a:ext cx="295275" cy="838200"/>
          </a:xfrm>
          <a:custGeom>
            <a:avLst/>
            <a:gdLst>
              <a:gd name="T0" fmla="*/ 0 w 21600"/>
              <a:gd name="T1" fmla="*/ 2184 h 21600"/>
              <a:gd name="T2" fmla="*/ 6664 w 21600"/>
              <a:gd name="T3" fmla="*/ 0 h 21600"/>
              <a:gd name="T4" fmla="*/ 10800 w 21600"/>
              <a:gd name="T5" fmla="*/ 0 h 21600"/>
              <a:gd name="T6" fmla="*/ 21600 w 21600"/>
              <a:gd name="T7" fmla="*/ 0 h 21600"/>
              <a:gd name="T8" fmla="*/ 21600 w 21600"/>
              <a:gd name="T9" fmla="*/ 11649 h 21600"/>
              <a:gd name="T10" fmla="*/ 21600 w 21600"/>
              <a:gd name="T11" fmla="*/ 19416 h 21600"/>
              <a:gd name="T12" fmla="*/ 15166 w 21600"/>
              <a:gd name="T13" fmla="*/ 21600 h 21600"/>
              <a:gd name="T14" fmla="*/ 10570 w 21600"/>
              <a:gd name="T15" fmla="*/ 21600 h 21600"/>
              <a:gd name="T16" fmla="*/ 0 w 21600"/>
              <a:gd name="T17" fmla="*/ 21600 h 21600"/>
              <a:gd name="T18" fmla="*/ 0 w 21600"/>
              <a:gd name="T19" fmla="*/ 11528 h 21600"/>
              <a:gd name="T20" fmla="*/ 459 w 21600"/>
              <a:gd name="T21" fmla="*/ 22540 h 21600"/>
              <a:gd name="T22" fmla="*/ 21485 w 21600"/>
              <a:gd name="T23" fmla="*/ 270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4" name="tower"/>
          <p:cNvSpPr>
            <a:spLocks noEditPoints="1" noChangeArrowheads="1"/>
          </p:cNvSpPr>
          <p:nvPr/>
        </p:nvSpPr>
        <p:spPr bwMode="auto">
          <a:xfrm>
            <a:off x="7391401" y="2057400"/>
            <a:ext cx="295275" cy="838200"/>
          </a:xfrm>
          <a:custGeom>
            <a:avLst/>
            <a:gdLst>
              <a:gd name="T0" fmla="*/ 0 w 21600"/>
              <a:gd name="T1" fmla="*/ 2184 h 21600"/>
              <a:gd name="T2" fmla="*/ 6664 w 21600"/>
              <a:gd name="T3" fmla="*/ 0 h 21600"/>
              <a:gd name="T4" fmla="*/ 10800 w 21600"/>
              <a:gd name="T5" fmla="*/ 0 h 21600"/>
              <a:gd name="T6" fmla="*/ 21600 w 21600"/>
              <a:gd name="T7" fmla="*/ 0 h 21600"/>
              <a:gd name="T8" fmla="*/ 21600 w 21600"/>
              <a:gd name="T9" fmla="*/ 11649 h 21600"/>
              <a:gd name="T10" fmla="*/ 21600 w 21600"/>
              <a:gd name="T11" fmla="*/ 19416 h 21600"/>
              <a:gd name="T12" fmla="*/ 15166 w 21600"/>
              <a:gd name="T13" fmla="*/ 21600 h 21600"/>
              <a:gd name="T14" fmla="*/ 10570 w 21600"/>
              <a:gd name="T15" fmla="*/ 21600 h 21600"/>
              <a:gd name="T16" fmla="*/ 0 w 21600"/>
              <a:gd name="T17" fmla="*/ 21600 h 21600"/>
              <a:gd name="T18" fmla="*/ 0 w 21600"/>
              <a:gd name="T19" fmla="*/ 11528 h 21600"/>
              <a:gd name="T20" fmla="*/ 459 w 21600"/>
              <a:gd name="T21" fmla="*/ 22540 h 21600"/>
              <a:gd name="T22" fmla="*/ 21485 w 21600"/>
              <a:gd name="T23" fmla="*/ 270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5" name="Can 64"/>
          <p:cNvSpPr/>
          <p:nvPr/>
        </p:nvSpPr>
        <p:spPr>
          <a:xfrm>
            <a:off x="9601200" y="1752600"/>
            <a:ext cx="457200" cy="609600"/>
          </a:xfrm>
          <a:prstGeom prst="can">
            <a:avLst/>
          </a:prstGeom>
          <a:solidFill>
            <a:srgbClr val="FFFFCC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6" name="Can 65"/>
          <p:cNvSpPr/>
          <p:nvPr/>
        </p:nvSpPr>
        <p:spPr>
          <a:xfrm>
            <a:off x="9067800" y="1752600"/>
            <a:ext cx="457200" cy="609600"/>
          </a:xfrm>
          <a:prstGeom prst="can">
            <a:avLst/>
          </a:prstGeom>
          <a:solidFill>
            <a:srgbClr val="FFFFCC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7" name="Can 66"/>
          <p:cNvSpPr/>
          <p:nvPr/>
        </p:nvSpPr>
        <p:spPr>
          <a:xfrm>
            <a:off x="8534400" y="1752600"/>
            <a:ext cx="457200" cy="609600"/>
          </a:xfrm>
          <a:prstGeom prst="can">
            <a:avLst/>
          </a:prstGeom>
          <a:solidFill>
            <a:srgbClr val="FFFFCC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5" name="Can 54"/>
          <p:cNvSpPr/>
          <p:nvPr/>
        </p:nvSpPr>
        <p:spPr>
          <a:xfrm>
            <a:off x="8001000" y="1752600"/>
            <a:ext cx="457200" cy="609600"/>
          </a:xfrm>
          <a:prstGeom prst="can">
            <a:avLst/>
          </a:prstGeom>
          <a:solidFill>
            <a:srgbClr val="FFFFCC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9" name="TextBox 68"/>
          <p:cNvSpPr txBox="1"/>
          <p:nvPr/>
        </p:nvSpPr>
        <p:spPr>
          <a:xfrm>
            <a:off x="8458200" y="2438400"/>
            <a:ext cx="1600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Tahoma" pitchFamily="34" charset="0"/>
                <a:cs typeface="Tahoma" pitchFamily="34" charset="0"/>
              </a:rPr>
              <a:t>Computer or data center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9067800" y="3809999"/>
            <a:ext cx="2438400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200" dirty="0">
                <a:solidFill>
                  <a:srgbClr val="FFFF00"/>
                </a:solidFill>
                <a:effectLst>
                  <a:outerShdw blurRad="50800" dist="63500" dir="8100000" algn="tr" rotWithShape="0">
                    <a:prstClr val="black">
                      <a:alpha val="40000"/>
                    </a:prstClr>
                  </a:outerShdw>
                </a:effectLst>
                <a:latin typeface="Tahoma" pitchFamily="34" charset="0"/>
                <a:cs typeface="Tahoma" pitchFamily="34" charset="0"/>
              </a:rPr>
              <a:t> Amazon EC2, S3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>
                <a:solidFill>
                  <a:srgbClr val="FFFF00"/>
                </a:solidFill>
                <a:effectLst>
                  <a:outerShdw blurRad="50800" dist="63500" dir="8100000" algn="tr" rotWithShape="0">
                    <a:prstClr val="black">
                      <a:alpha val="40000"/>
                    </a:prstClr>
                  </a:outerShdw>
                </a:effectLst>
                <a:latin typeface="Tahoma" pitchFamily="34" charset="0"/>
                <a:cs typeface="Tahoma" pitchFamily="34" charset="0"/>
              </a:rPr>
              <a:t> Microsoft Azure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>
                <a:solidFill>
                  <a:srgbClr val="FFFF00"/>
                </a:solidFill>
                <a:effectLst>
                  <a:outerShdw blurRad="50800" dist="63500" dir="8100000" algn="tr" rotWithShape="0">
                    <a:prstClr val="black">
                      <a:alpha val="40000"/>
                    </a:prstClr>
                  </a:outerShdw>
                </a:effectLst>
                <a:latin typeface="Tahoma" pitchFamily="34" charset="0"/>
                <a:cs typeface="Tahoma" pitchFamily="34" charset="0"/>
              </a:rPr>
              <a:t> Google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>
                <a:solidFill>
                  <a:srgbClr val="FFFF00"/>
                </a:solidFill>
                <a:effectLst>
                  <a:outerShdw blurRad="50800" dist="63500" dir="8100000" algn="tr" rotWithShape="0">
                    <a:prstClr val="black">
                      <a:alpha val="40000"/>
                    </a:prstClr>
                  </a:outerShdw>
                </a:effectLst>
                <a:latin typeface="Tahoma" pitchFamily="34" charset="0"/>
                <a:cs typeface="Tahoma" pitchFamily="34" charset="0"/>
              </a:rPr>
              <a:t> IBM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>
                <a:solidFill>
                  <a:srgbClr val="FFFF00"/>
                </a:solidFill>
                <a:effectLst>
                  <a:outerShdw blurRad="50800" dist="63500" dir="8100000" algn="tr" rotWithShape="0">
                    <a:prstClr val="black">
                      <a:alpha val="40000"/>
                    </a:prstClr>
                  </a:outerShdw>
                </a:effectLst>
                <a:latin typeface="Tahoma" pitchFamily="34" charset="0"/>
                <a:cs typeface="Tahoma" pitchFamily="34" charset="0"/>
              </a:rPr>
              <a:t> Alibaba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>
                <a:solidFill>
                  <a:srgbClr val="FFFF00"/>
                </a:solidFill>
                <a:effectLst>
                  <a:outerShdw blurRad="50800" dist="63500" dir="8100000" algn="tr" rotWithShape="0">
                    <a:prstClr val="black">
                      <a:alpha val="40000"/>
                    </a:prstClr>
                  </a:outerShdw>
                </a:effectLst>
                <a:latin typeface="Tahoma" pitchFamily="34" charset="0"/>
                <a:cs typeface="Tahoma" pitchFamily="34" charset="0"/>
              </a:rPr>
              <a:t> Oracle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>
                <a:solidFill>
                  <a:srgbClr val="FFFF00"/>
                </a:solidFill>
                <a:effectLst>
                  <a:outerShdw blurRad="50800" dist="63500" dir="8100000" algn="tr" rotWithShape="0">
                    <a:prstClr val="black">
                      <a:alpha val="40000"/>
                    </a:prstClr>
                  </a:outerShdw>
                </a:effectLst>
                <a:latin typeface="Tahoma" pitchFamily="34" charset="0"/>
                <a:cs typeface="Tahoma" pitchFamily="34" charset="0"/>
              </a:rPr>
              <a:t> …</a:t>
            </a: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Ellipse 104"/>
          <p:cNvSpPr/>
          <p:nvPr/>
        </p:nvSpPr>
        <p:spPr>
          <a:xfrm>
            <a:off x="2209800" y="1295400"/>
            <a:ext cx="7010400" cy="4800600"/>
          </a:xfrm>
          <a:prstGeom prst="ellipse">
            <a:avLst/>
          </a:prstGeom>
          <a:solidFill>
            <a:srgbClr val="00FFFF"/>
          </a:solidFill>
          <a:ln>
            <a:solidFill>
              <a:srgbClr val="00FF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8" name="Rounded Rectangle 57"/>
          <p:cNvSpPr/>
          <p:nvPr/>
        </p:nvSpPr>
        <p:spPr>
          <a:xfrm>
            <a:off x="8915400" y="2514600"/>
            <a:ext cx="1447800" cy="1752600"/>
          </a:xfrm>
          <a:prstGeom prst="roundRect">
            <a:avLst/>
          </a:prstGeom>
          <a:solidFill>
            <a:srgbClr val="99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What is grid computing?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191000" y="2514601"/>
            <a:ext cx="4114800" cy="2163763"/>
          </a:xfrm>
          <a:prstGeom prst="cloud">
            <a:avLst/>
          </a:prstGeom>
          <a:solidFill>
            <a:srgbClr val="CCE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en-US" sz="2800" dirty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   </a:t>
            </a:r>
            <a:r>
              <a:rPr lang="en-US" sz="2800" dirty="0">
                <a:solidFill>
                  <a:srgbClr val="FF0000"/>
                </a:solidFill>
                <a:effectLst/>
                <a:latin typeface="Tahoma" pitchFamily="34" charset="0"/>
                <a:cs typeface="Tahoma" pitchFamily="34" charset="0"/>
              </a:rPr>
              <a:t>Internet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6019800" y="1066800"/>
            <a:ext cx="4343400" cy="1143000"/>
          </a:xfrm>
          <a:prstGeom prst="roundRect">
            <a:avLst/>
          </a:prstGeom>
          <a:solidFill>
            <a:srgbClr val="99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1828800" y="990600"/>
            <a:ext cx="1524000" cy="2590800"/>
          </a:xfrm>
          <a:prstGeom prst="roundRect">
            <a:avLst/>
          </a:prstGeom>
          <a:solidFill>
            <a:srgbClr val="99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1752600" y="5334000"/>
            <a:ext cx="3429000" cy="1066800"/>
          </a:xfrm>
          <a:prstGeom prst="roundRect">
            <a:avLst/>
          </a:prstGeom>
          <a:solidFill>
            <a:srgbClr val="99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6705600" y="4876800"/>
            <a:ext cx="3733800" cy="1524000"/>
          </a:xfrm>
          <a:prstGeom prst="roundRect">
            <a:avLst/>
          </a:prstGeom>
          <a:solidFill>
            <a:srgbClr val="99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5" name="Group 14"/>
          <p:cNvGrpSpPr/>
          <p:nvPr/>
        </p:nvGrpSpPr>
        <p:grpSpPr>
          <a:xfrm>
            <a:off x="1905001" y="5410200"/>
            <a:ext cx="1514475" cy="838200"/>
            <a:chOff x="6629400" y="2819400"/>
            <a:chExt cx="1514475" cy="838200"/>
          </a:xfrm>
        </p:grpSpPr>
        <p:sp>
          <p:nvSpPr>
            <p:cNvPr id="10" name="tower"/>
            <p:cNvSpPr>
              <a:spLocks noEditPoints="1" noChangeArrowheads="1"/>
            </p:cNvSpPr>
            <p:nvPr/>
          </p:nvSpPr>
          <p:spPr bwMode="auto">
            <a:xfrm>
              <a:off x="7848600" y="2819400"/>
              <a:ext cx="295275" cy="838200"/>
            </a:xfrm>
            <a:custGeom>
              <a:avLst/>
              <a:gdLst>
                <a:gd name="T0" fmla="*/ 0 w 21600"/>
                <a:gd name="T1" fmla="*/ 2184 h 21600"/>
                <a:gd name="T2" fmla="*/ 6664 w 21600"/>
                <a:gd name="T3" fmla="*/ 0 h 21600"/>
                <a:gd name="T4" fmla="*/ 10800 w 21600"/>
                <a:gd name="T5" fmla="*/ 0 h 21600"/>
                <a:gd name="T6" fmla="*/ 21600 w 21600"/>
                <a:gd name="T7" fmla="*/ 0 h 21600"/>
                <a:gd name="T8" fmla="*/ 21600 w 21600"/>
                <a:gd name="T9" fmla="*/ 11649 h 21600"/>
                <a:gd name="T10" fmla="*/ 21600 w 21600"/>
                <a:gd name="T11" fmla="*/ 19416 h 21600"/>
                <a:gd name="T12" fmla="*/ 15166 w 21600"/>
                <a:gd name="T13" fmla="*/ 21600 h 21600"/>
                <a:gd name="T14" fmla="*/ 10570 w 21600"/>
                <a:gd name="T15" fmla="*/ 21600 h 21600"/>
                <a:gd name="T16" fmla="*/ 0 w 21600"/>
                <a:gd name="T17" fmla="*/ 21600 h 21600"/>
                <a:gd name="T18" fmla="*/ 0 w 21600"/>
                <a:gd name="T19" fmla="*/ 11528 h 21600"/>
                <a:gd name="T20" fmla="*/ 459 w 21600"/>
                <a:gd name="T21" fmla="*/ 22540 h 21600"/>
                <a:gd name="T22" fmla="*/ 21485 w 21600"/>
                <a:gd name="T23" fmla="*/ 27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2184"/>
                  </a:moveTo>
                  <a:lnTo>
                    <a:pt x="6664" y="0"/>
                  </a:lnTo>
                  <a:lnTo>
                    <a:pt x="10800" y="0"/>
                  </a:lnTo>
                  <a:lnTo>
                    <a:pt x="21600" y="0"/>
                  </a:lnTo>
                  <a:lnTo>
                    <a:pt x="21600" y="11649"/>
                  </a:lnTo>
                  <a:lnTo>
                    <a:pt x="21600" y="19416"/>
                  </a:lnTo>
                  <a:lnTo>
                    <a:pt x="15166" y="21600"/>
                  </a:lnTo>
                  <a:lnTo>
                    <a:pt x="10570" y="21600"/>
                  </a:lnTo>
                  <a:lnTo>
                    <a:pt x="0" y="21600"/>
                  </a:lnTo>
                  <a:lnTo>
                    <a:pt x="0" y="11528"/>
                  </a:lnTo>
                  <a:lnTo>
                    <a:pt x="0" y="2184"/>
                  </a:lnTo>
                  <a:close/>
                </a:path>
                <a:path w="21600" h="21600" extrusionOk="0">
                  <a:moveTo>
                    <a:pt x="0" y="2184"/>
                  </a:moveTo>
                  <a:lnTo>
                    <a:pt x="0" y="2184"/>
                  </a:lnTo>
                  <a:lnTo>
                    <a:pt x="14706" y="2184"/>
                  </a:lnTo>
                  <a:lnTo>
                    <a:pt x="21600" y="0"/>
                  </a:lnTo>
                  <a:moveTo>
                    <a:pt x="0" y="2184"/>
                  </a:moveTo>
                  <a:lnTo>
                    <a:pt x="14706" y="2184"/>
                  </a:lnTo>
                  <a:lnTo>
                    <a:pt x="14706" y="5339"/>
                  </a:lnTo>
                  <a:lnTo>
                    <a:pt x="14706" y="17474"/>
                  </a:lnTo>
                  <a:lnTo>
                    <a:pt x="14706" y="21600"/>
                  </a:lnTo>
                  <a:moveTo>
                    <a:pt x="1149" y="3034"/>
                  </a:moveTo>
                  <a:lnTo>
                    <a:pt x="13328" y="3034"/>
                  </a:lnTo>
                  <a:lnTo>
                    <a:pt x="13328" y="3519"/>
                  </a:lnTo>
                  <a:lnTo>
                    <a:pt x="1149" y="3519"/>
                  </a:lnTo>
                  <a:lnTo>
                    <a:pt x="1149" y="3034"/>
                  </a:lnTo>
                  <a:moveTo>
                    <a:pt x="1149" y="4490"/>
                  </a:moveTo>
                  <a:lnTo>
                    <a:pt x="13328" y="4490"/>
                  </a:lnTo>
                  <a:lnTo>
                    <a:pt x="13328" y="4854"/>
                  </a:lnTo>
                  <a:lnTo>
                    <a:pt x="1149" y="4854"/>
                  </a:lnTo>
                  <a:lnTo>
                    <a:pt x="1149" y="4490"/>
                  </a:lnTo>
                  <a:moveTo>
                    <a:pt x="1149" y="5946"/>
                  </a:moveTo>
                  <a:lnTo>
                    <a:pt x="13328" y="5946"/>
                  </a:lnTo>
                  <a:lnTo>
                    <a:pt x="13328" y="6310"/>
                  </a:lnTo>
                  <a:lnTo>
                    <a:pt x="1149" y="6310"/>
                  </a:lnTo>
                  <a:lnTo>
                    <a:pt x="1149" y="5946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tower"/>
            <p:cNvSpPr>
              <a:spLocks noEditPoints="1" noChangeArrowheads="1"/>
            </p:cNvSpPr>
            <p:nvPr/>
          </p:nvSpPr>
          <p:spPr bwMode="auto">
            <a:xfrm>
              <a:off x="7543800" y="2819400"/>
              <a:ext cx="295275" cy="838200"/>
            </a:xfrm>
            <a:custGeom>
              <a:avLst/>
              <a:gdLst>
                <a:gd name="T0" fmla="*/ 0 w 21600"/>
                <a:gd name="T1" fmla="*/ 2184 h 21600"/>
                <a:gd name="T2" fmla="*/ 6664 w 21600"/>
                <a:gd name="T3" fmla="*/ 0 h 21600"/>
                <a:gd name="T4" fmla="*/ 10800 w 21600"/>
                <a:gd name="T5" fmla="*/ 0 h 21600"/>
                <a:gd name="T6" fmla="*/ 21600 w 21600"/>
                <a:gd name="T7" fmla="*/ 0 h 21600"/>
                <a:gd name="T8" fmla="*/ 21600 w 21600"/>
                <a:gd name="T9" fmla="*/ 11649 h 21600"/>
                <a:gd name="T10" fmla="*/ 21600 w 21600"/>
                <a:gd name="T11" fmla="*/ 19416 h 21600"/>
                <a:gd name="T12" fmla="*/ 15166 w 21600"/>
                <a:gd name="T13" fmla="*/ 21600 h 21600"/>
                <a:gd name="T14" fmla="*/ 10570 w 21600"/>
                <a:gd name="T15" fmla="*/ 21600 h 21600"/>
                <a:gd name="T16" fmla="*/ 0 w 21600"/>
                <a:gd name="T17" fmla="*/ 21600 h 21600"/>
                <a:gd name="T18" fmla="*/ 0 w 21600"/>
                <a:gd name="T19" fmla="*/ 11528 h 21600"/>
                <a:gd name="T20" fmla="*/ 459 w 21600"/>
                <a:gd name="T21" fmla="*/ 22540 h 21600"/>
                <a:gd name="T22" fmla="*/ 21485 w 21600"/>
                <a:gd name="T23" fmla="*/ 27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2184"/>
                  </a:moveTo>
                  <a:lnTo>
                    <a:pt x="6664" y="0"/>
                  </a:lnTo>
                  <a:lnTo>
                    <a:pt x="10800" y="0"/>
                  </a:lnTo>
                  <a:lnTo>
                    <a:pt x="21600" y="0"/>
                  </a:lnTo>
                  <a:lnTo>
                    <a:pt x="21600" y="11649"/>
                  </a:lnTo>
                  <a:lnTo>
                    <a:pt x="21600" y="19416"/>
                  </a:lnTo>
                  <a:lnTo>
                    <a:pt x="15166" y="21600"/>
                  </a:lnTo>
                  <a:lnTo>
                    <a:pt x="10570" y="21600"/>
                  </a:lnTo>
                  <a:lnTo>
                    <a:pt x="0" y="21600"/>
                  </a:lnTo>
                  <a:lnTo>
                    <a:pt x="0" y="11528"/>
                  </a:lnTo>
                  <a:lnTo>
                    <a:pt x="0" y="2184"/>
                  </a:lnTo>
                  <a:close/>
                </a:path>
                <a:path w="21600" h="21600" extrusionOk="0">
                  <a:moveTo>
                    <a:pt x="0" y="2184"/>
                  </a:moveTo>
                  <a:lnTo>
                    <a:pt x="0" y="2184"/>
                  </a:lnTo>
                  <a:lnTo>
                    <a:pt x="14706" y="2184"/>
                  </a:lnTo>
                  <a:lnTo>
                    <a:pt x="21600" y="0"/>
                  </a:lnTo>
                  <a:moveTo>
                    <a:pt x="0" y="2184"/>
                  </a:moveTo>
                  <a:lnTo>
                    <a:pt x="14706" y="2184"/>
                  </a:lnTo>
                  <a:lnTo>
                    <a:pt x="14706" y="5339"/>
                  </a:lnTo>
                  <a:lnTo>
                    <a:pt x="14706" y="17474"/>
                  </a:lnTo>
                  <a:lnTo>
                    <a:pt x="14706" y="21600"/>
                  </a:lnTo>
                  <a:moveTo>
                    <a:pt x="1149" y="3034"/>
                  </a:moveTo>
                  <a:lnTo>
                    <a:pt x="13328" y="3034"/>
                  </a:lnTo>
                  <a:lnTo>
                    <a:pt x="13328" y="3519"/>
                  </a:lnTo>
                  <a:lnTo>
                    <a:pt x="1149" y="3519"/>
                  </a:lnTo>
                  <a:lnTo>
                    <a:pt x="1149" y="3034"/>
                  </a:lnTo>
                  <a:moveTo>
                    <a:pt x="1149" y="4490"/>
                  </a:moveTo>
                  <a:lnTo>
                    <a:pt x="13328" y="4490"/>
                  </a:lnTo>
                  <a:lnTo>
                    <a:pt x="13328" y="4854"/>
                  </a:lnTo>
                  <a:lnTo>
                    <a:pt x="1149" y="4854"/>
                  </a:lnTo>
                  <a:lnTo>
                    <a:pt x="1149" y="4490"/>
                  </a:lnTo>
                  <a:moveTo>
                    <a:pt x="1149" y="5946"/>
                  </a:moveTo>
                  <a:lnTo>
                    <a:pt x="13328" y="5946"/>
                  </a:lnTo>
                  <a:lnTo>
                    <a:pt x="13328" y="6310"/>
                  </a:lnTo>
                  <a:lnTo>
                    <a:pt x="1149" y="6310"/>
                  </a:lnTo>
                  <a:lnTo>
                    <a:pt x="1149" y="5946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tower"/>
            <p:cNvSpPr>
              <a:spLocks noEditPoints="1" noChangeArrowheads="1"/>
            </p:cNvSpPr>
            <p:nvPr/>
          </p:nvSpPr>
          <p:spPr bwMode="auto">
            <a:xfrm>
              <a:off x="7239000" y="2819400"/>
              <a:ext cx="295275" cy="838200"/>
            </a:xfrm>
            <a:custGeom>
              <a:avLst/>
              <a:gdLst>
                <a:gd name="T0" fmla="*/ 0 w 21600"/>
                <a:gd name="T1" fmla="*/ 2184 h 21600"/>
                <a:gd name="T2" fmla="*/ 6664 w 21600"/>
                <a:gd name="T3" fmla="*/ 0 h 21600"/>
                <a:gd name="T4" fmla="*/ 10800 w 21600"/>
                <a:gd name="T5" fmla="*/ 0 h 21600"/>
                <a:gd name="T6" fmla="*/ 21600 w 21600"/>
                <a:gd name="T7" fmla="*/ 0 h 21600"/>
                <a:gd name="T8" fmla="*/ 21600 w 21600"/>
                <a:gd name="T9" fmla="*/ 11649 h 21600"/>
                <a:gd name="T10" fmla="*/ 21600 w 21600"/>
                <a:gd name="T11" fmla="*/ 19416 h 21600"/>
                <a:gd name="T12" fmla="*/ 15166 w 21600"/>
                <a:gd name="T13" fmla="*/ 21600 h 21600"/>
                <a:gd name="T14" fmla="*/ 10570 w 21600"/>
                <a:gd name="T15" fmla="*/ 21600 h 21600"/>
                <a:gd name="T16" fmla="*/ 0 w 21600"/>
                <a:gd name="T17" fmla="*/ 21600 h 21600"/>
                <a:gd name="T18" fmla="*/ 0 w 21600"/>
                <a:gd name="T19" fmla="*/ 11528 h 21600"/>
                <a:gd name="T20" fmla="*/ 459 w 21600"/>
                <a:gd name="T21" fmla="*/ 22540 h 21600"/>
                <a:gd name="T22" fmla="*/ 21485 w 21600"/>
                <a:gd name="T23" fmla="*/ 27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2184"/>
                  </a:moveTo>
                  <a:lnTo>
                    <a:pt x="6664" y="0"/>
                  </a:lnTo>
                  <a:lnTo>
                    <a:pt x="10800" y="0"/>
                  </a:lnTo>
                  <a:lnTo>
                    <a:pt x="21600" y="0"/>
                  </a:lnTo>
                  <a:lnTo>
                    <a:pt x="21600" y="11649"/>
                  </a:lnTo>
                  <a:lnTo>
                    <a:pt x="21600" y="19416"/>
                  </a:lnTo>
                  <a:lnTo>
                    <a:pt x="15166" y="21600"/>
                  </a:lnTo>
                  <a:lnTo>
                    <a:pt x="10570" y="21600"/>
                  </a:lnTo>
                  <a:lnTo>
                    <a:pt x="0" y="21600"/>
                  </a:lnTo>
                  <a:lnTo>
                    <a:pt x="0" y="11528"/>
                  </a:lnTo>
                  <a:lnTo>
                    <a:pt x="0" y="2184"/>
                  </a:lnTo>
                  <a:close/>
                </a:path>
                <a:path w="21600" h="21600" extrusionOk="0">
                  <a:moveTo>
                    <a:pt x="0" y="2184"/>
                  </a:moveTo>
                  <a:lnTo>
                    <a:pt x="0" y="2184"/>
                  </a:lnTo>
                  <a:lnTo>
                    <a:pt x="14706" y="2184"/>
                  </a:lnTo>
                  <a:lnTo>
                    <a:pt x="21600" y="0"/>
                  </a:lnTo>
                  <a:moveTo>
                    <a:pt x="0" y="2184"/>
                  </a:moveTo>
                  <a:lnTo>
                    <a:pt x="14706" y="2184"/>
                  </a:lnTo>
                  <a:lnTo>
                    <a:pt x="14706" y="5339"/>
                  </a:lnTo>
                  <a:lnTo>
                    <a:pt x="14706" y="17474"/>
                  </a:lnTo>
                  <a:lnTo>
                    <a:pt x="14706" y="21600"/>
                  </a:lnTo>
                  <a:moveTo>
                    <a:pt x="1149" y="3034"/>
                  </a:moveTo>
                  <a:lnTo>
                    <a:pt x="13328" y="3034"/>
                  </a:lnTo>
                  <a:lnTo>
                    <a:pt x="13328" y="3519"/>
                  </a:lnTo>
                  <a:lnTo>
                    <a:pt x="1149" y="3519"/>
                  </a:lnTo>
                  <a:lnTo>
                    <a:pt x="1149" y="3034"/>
                  </a:lnTo>
                  <a:moveTo>
                    <a:pt x="1149" y="4490"/>
                  </a:moveTo>
                  <a:lnTo>
                    <a:pt x="13328" y="4490"/>
                  </a:lnTo>
                  <a:lnTo>
                    <a:pt x="13328" y="4854"/>
                  </a:lnTo>
                  <a:lnTo>
                    <a:pt x="1149" y="4854"/>
                  </a:lnTo>
                  <a:lnTo>
                    <a:pt x="1149" y="4490"/>
                  </a:lnTo>
                  <a:moveTo>
                    <a:pt x="1149" y="5946"/>
                  </a:moveTo>
                  <a:lnTo>
                    <a:pt x="13328" y="5946"/>
                  </a:lnTo>
                  <a:lnTo>
                    <a:pt x="13328" y="6310"/>
                  </a:lnTo>
                  <a:lnTo>
                    <a:pt x="1149" y="6310"/>
                  </a:lnTo>
                  <a:lnTo>
                    <a:pt x="1149" y="5946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tower"/>
            <p:cNvSpPr>
              <a:spLocks noEditPoints="1" noChangeArrowheads="1"/>
            </p:cNvSpPr>
            <p:nvPr/>
          </p:nvSpPr>
          <p:spPr bwMode="auto">
            <a:xfrm>
              <a:off x="6934200" y="2819400"/>
              <a:ext cx="295275" cy="838200"/>
            </a:xfrm>
            <a:custGeom>
              <a:avLst/>
              <a:gdLst>
                <a:gd name="T0" fmla="*/ 0 w 21600"/>
                <a:gd name="T1" fmla="*/ 2184 h 21600"/>
                <a:gd name="T2" fmla="*/ 6664 w 21600"/>
                <a:gd name="T3" fmla="*/ 0 h 21600"/>
                <a:gd name="T4" fmla="*/ 10800 w 21600"/>
                <a:gd name="T5" fmla="*/ 0 h 21600"/>
                <a:gd name="T6" fmla="*/ 21600 w 21600"/>
                <a:gd name="T7" fmla="*/ 0 h 21600"/>
                <a:gd name="T8" fmla="*/ 21600 w 21600"/>
                <a:gd name="T9" fmla="*/ 11649 h 21600"/>
                <a:gd name="T10" fmla="*/ 21600 w 21600"/>
                <a:gd name="T11" fmla="*/ 19416 h 21600"/>
                <a:gd name="T12" fmla="*/ 15166 w 21600"/>
                <a:gd name="T13" fmla="*/ 21600 h 21600"/>
                <a:gd name="T14" fmla="*/ 10570 w 21600"/>
                <a:gd name="T15" fmla="*/ 21600 h 21600"/>
                <a:gd name="T16" fmla="*/ 0 w 21600"/>
                <a:gd name="T17" fmla="*/ 21600 h 21600"/>
                <a:gd name="T18" fmla="*/ 0 w 21600"/>
                <a:gd name="T19" fmla="*/ 11528 h 21600"/>
                <a:gd name="T20" fmla="*/ 459 w 21600"/>
                <a:gd name="T21" fmla="*/ 22540 h 21600"/>
                <a:gd name="T22" fmla="*/ 21485 w 21600"/>
                <a:gd name="T23" fmla="*/ 27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2184"/>
                  </a:moveTo>
                  <a:lnTo>
                    <a:pt x="6664" y="0"/>
                  </a:lnTo>
                  <a:lnTo>
                    <a:pt x="10800" y="0"/>
                  </a:lnTo>
                  <a:lnTo>
                    <a:pt x="21600" y="0"/>
                  </a:lnTo>
                  <a:lnTo>
                    <a:pt x="21600" y="11649"/>
                  </a:lnTo>
                  <a:lnTo>
                    <a:pt x="21600" y="19416"/>
                  </a:lnTo>
                  <a:lnTo>
                    <a:pt x="15166" y="21600"/>
                  </a:lnTo>
                  <a:lnTo>
                    <a:pt x="10570" y="21600"/>
                  </a:lnTo>
                  <a:lnTo>
                    <a:pt x="0" y="21600"/>
                  </a:lnTo>
                  <a:lnTo>
                    <a:pt x="0" y="11528"/>
                  </a:lnTo>
                  <a:lnTo>
                    <a:pt x="0" y="2184"/>
                  </a:lnTo>
                  <a:close/>
                </a:path>
                <a:path w="21600" h="21600" extrusionOk="0">
                  <a:moveTo>
                    <a:pt x="0" y="2184"/>
                  </a:moveTo>
                  <a:lnTo>
                    <a:pt x="0" y="2184"/>
                  </a:lnTo>
                  <a:lnTo>
                    <a:pt x="14706" y="2184"/>
                  </a:lnTo>
                  <a:lnTo>
                    <a:pt x="21600" y="0"/>
                  </a:lnTo>
                  <a:moveTo>
                    <a:pt x="0" y="2184"/>
                  </a:moveTo>
                  <a:lnTo>
                    <a:pt x="14706" y="2184"/>
                  </a:lnTo>
                  <a:lnTo>
                    <a:pt x="14706" y="5339"/>
                  </a:lnTo>
                  <a:lnTo>
                    <a:pt x="14706" y="17474"/>
                  </a:lnTo>
                  <a:lnTo>
                    <a:pt x="14706" y="21600"/>
                  </a:lnTo>
                  <a:moveTo>
                    <a:pt x="1149" y="3034"/>
                  </a:moveTo>
                  <a:lnTo>
                    <a:pt x="13328" y="3034"/>
                  </a:lnTo>
                  <a:lnTo>
                    <a:pt x="13328" y="3519"/>
                  </a:lnTo>
                  <a:lnTo>
                    <a:pt x="1149" y="3519"/>
                  </a:lnTo>
                  <a:lnTo>
                    <a:pt x="1149" y="3034"/>
                  </a:lnTo>
                  <a:moveTo>
                    <a:pt x="1149" y="4490"/>
                  </a:moveTo>
                  <a:lnTo>
                    <a:pt x="13328" y="4490"/>
                  </a:lnTo>
                  <a:lnTo>
                    <a:pt x="13328" y="4854"/>
                  </a:lnTo>
                  <a:lnTo>
                    <a:pt x="1149" y="4854"/>
                  </a:lnTo>
                  <a:lnTo>
                    <a:pt x="1149" y="4490"/>
                  </a:lnTo>
                  <a:moveTo>
                    <a:pt x="1149" y="5946"/>
                  </a:moveTo>
                  <a:lnTo>
                    <a:pt x="13328" y="5946"/>
                  </a:lnTo>
                  <a:lnTo>
                    <a:pt x="13328" y="6310"/>
                  </a:lnTo>
                  <a:lnTo>
                    <a:pt x="1149" y="6310"/>
                  </a:lnTo>
                  <a:lnTo>
                    <a:pt x="1149" y="5946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tower"/>
            <p:cNvSpPr>
              <a:spLocks noEditPoints="1" noChangeArrowheads="1"/>
            </p:cNvSpPr>
            <p:nvPr/>
          </p:nvSpPr>
          <p:spPr bwMode="auto">
            <a:xfrm>
              <a:off x="6629400" y="2819400"/>
              <a:ext cx="295275" cy="838200"/>
            </a:xfrm>
            <a:custGeom>
              <a:avLst/>
              <a:gdLst>
                <a:gd name="T0" fmla="*/ 0 w 21600"/>
                <a:gd name="T1" fmla="*/ 2184 h 21600"/>
                <a:gd name="T2" fmla="*/ 6664 w 21600"/>
                <a:gd name="T3" fmla="*/ 0 h 21600"/>
                <a:gd name="T4" fmla="*/ 10800 w 21600"/>
                <a:gd name="T5" fmla="*/ 0 h 21600"/>
                <a:gd name="T6" fmla="*/ 21600 w 21600"/>
                <a:gd name="T7" fmla="*/ 0 h 21600"/>
                <a:gd name="T8" fmla="*/ 21600 w 21600"/>
                <a:gd name="T9" fmla="*/ 11649 h 21600"/>
                <a:gd name="T10" fmla="*/ 21600 w 21600"/>
                <a:gd name="T11" fmla="*/ 19416 h 21600"/>
                <a:gd name="T12" fmla="*/ 15166 w 21600"/>
                <a:gd name="T13" fmla="*/ 21600 h 21600"/>
                <a:gd name="T14" fmla="*/ 10570 w 21600"/>
                <a:gd name="T15" fmla="*/ 21600 h 21600"/>
                <a:gd name="T16" fmla="*/ 0 w 21600"/>
                <a:gd name="T17" fmla="*/ 21600 h 21600"/>
                <a:gd name="T18" fmla="*/ 0 w 21600"/>
                <a:gd name="T19" fmla="*/ 11528 h 21600"/>
                <a:gd name="T20" fmla="*/ 459 w 21600"/>
                <a:gd name="T21" fmla="*/ 22540 h 21600"/>
                <a:gd name="T22" fmla="*/ 21485 w 21600"/>
                <a:gd name="T23" fmla="*/ 27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2184"/>
                  </a:moveTo>
                  <a:lnTo>
                    <a:pt x="6664" y="0"/>
                  </a:lnTo>
                  <a:lnTo>
                    <a:pt x="10800" y="0"/>
                  </a:lnTo>
                  <a:lnTo>
                    <a:pt x="21600" y="0"/>
                  </a:lnTo>
                  <a:lnTo>
                    <a:pt x="21600" y="11649"/>
                  </a:lnTo>
                  <a:lnTo>
                    <a:pt x="21600" y="19416"/>
                  </a:lnTo>
                  <a:lnTo>
                    <a:pt x="15166" y="21600"/>
                  </a:lnTo>
                  <a:lnTo>
                    <a:pt x="10570" y="21600"/>
                  </a:lnTo>
                  <a:lnTo>
                    <a:pt x="0" y="21600"/>
                  </a:lnTo>
                  <a:lnTo>
                    <a:pt x="0" y="11528"/>
                  </a:lnTo>
                  <a:lnTo>
                    <a:pt x="0" y="2184"/>
                  </a:lnTo>
                  <a:close/>
                </a:path>
                <a:path w="21600" h="21600" extrusionOk="0">
                  <a:moveTo>
                    <a:pt x="0" y="2184"/>
                  </a:moveTo>
                  <a:lnTo>
                    <a:pt x="0" y="2184"/>
                  </a:lnTo>
                  <a:lnTo>
                    <a:pt x="14706" y="2184"/>
                  </a:lnTo>
                  <a:lnTo>
                    <a:pt x="21600" y="0"/>
                  </a:lnTo>
                  <a:moveTo>
                    <a:pt x="0" y="2184"/>
                  </a:moveTo>
                  <a:lnTo>
                    <a:pt x="14706" y="2184"/>
                  </a:lnTo>
                  <a:lnTo>
                    <a:pt x="14706" y="5339"/>
                  </a:lnTo>
                  <a:lnTo>
                    <a:pt x="14706" y="17474"/>
                  </a:lnTo>
                  <a:lnTo>
                    <a:pt x="14706" y="21600"/>
                  </a:lnTo>
                  <a:moveTo>
                    <a:pt x="1149" y="3034"/>
                  </a:moveTo>
                  <a:lnTo>
                    <a:pt x="13328" y="3034"/>
                  </a:lnTo>
                  <a:lnTo>
                    <a:pt x="13328" y="3519"/>
                  </a:lnTo>
                  <a:lnTo>
                    <a:pt x="1149" y="3519"/>
                  </a:lnTo>
                  <a:lnTo>
                    <a:pt x="1149" y="3034"/>
                  </a:lnTo>
                  <a:moveTo>
                    <a:pt x="1149" y="4490"/>
                  </a:moveTo>
                  <a:lnTo>
                    <a:pt x="13328" y="4490"/>
                  </a:lnTo>
                  <a:lnTo>
                    <a:pt x="13328" y="4854"/>
                  </a:lnTo>
                  <a:lnTo>
                    <a:pt x="1149" y="4854"/>
                  </a:lnTo>
                  <a:lnTo>
                    <a:pt x="1149" y="4490"/>
                  </a:lnTo>
                  <a:moveTo>
                    <a:pt x="1149" y="5946"/>
                  </a:moveTo>
                  <a:lnTo>
                    <a:pt x="13328" y="5946"/>
                  </a:lnTo>
                  <a:lnTo>
                    <a:pt x="13328" y="6310"/>
                  </a:lnTo>
                  <a:lnTo>
                    <a:pt x="1149" y="6310"/>
                  </a:lnTo>
                  <a:lnTo>
                    <a:pt x="1149" y="5946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6172201" y="1219200"/>
            <a:ext cx="1514475" cy="838200"/>
            <a:chOff x="6629400" y="2819400"/>
            <a:chExt cx="1514475" cy="838200"/>
          </a:xfrm>
        </p:grpSpPr>
        <p:sp>
          <p:nvSpPr>
            <p:cNvPr id="17" name="tower"/>
            <p:cNvSpPr>
              <a:spLocks noEditPoints="1" noChangeArrowheads="1"/>
            </p:cNvSpPr>
            <p:nvPr/>
          </p:nvSpPr>
          <p:spPr bwMode="auto">
            <a:xfrm>
              <a:off x="7848600" y="2819400"/>
              <a:ext cx="295275" cy="838200"/>
            </a:xfrm>
            <a:custGeom>
              <a:avLst/>
              <a:gdLst>
                <a:gd name="T0" fmla="*/ 0 w 21600"/>
                <a:gd name="T1" fmla="*/ 2184 h 21600"/>
                <a:gd name="T2" fmla="*/ 6664 w 21600"/>
                <a:gd name="T3" fmla="*/ 0 h 21600"/>
                <a:gd name="T4" fmla="*/ 10800 w 21600"/>
                <a:gd name="T5" fmla="*/ 0 h 21600"/>
                <a:gd name="T6" fmla="*/ 21600 w 21600"/>
                <a:gd name="T7" fmla="*/ 0 h 21600"/>
                <a:gd name="T8" fmla="*/ 21600 w 21600"/>
                <a:gd name="T9" fmla="*/ 11649 h 21600"/>
                <a:gd name="T10" fmla="*/ 21600 w 21600"/>
                <a:gd name="T11" fmla="*/ 19416 h 21600"/>
                <a:gd name="T12" fmla="*/ 15166 w 21600"/>
                <a:gd name="T13" fmla="*/ 21600 h 21600"/>
                <a:gd name="T14" fmla="*/ 10570 w 21600"/>
                <a:gd name="T15" fmla="*/ 21600 h 21600"/>
                <a:gd name="T16" fmla="*/ 0 w 21600"/>
                <a:gd name="T17" fmla="*/ 21600 h 21600"/>
                <a:gd name="T18" fmla="*/ 0 w 21600"/>
                <a:gd name="T19" fmla="*/ 11528 h 21600"/>
                <a:gd name="T20" fmla="*/ 459 w 21600"/>
                <a:gd name="T21" fmla="*/ 22540 h 21600"/>
                <a:gd name="T22" fmla="*/ 21485 w 21600"/>
                <a:gd name="T23" fmla="*/ 27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2184"/>
                  </a:moveTo>
                  <a:lnTo>
                    <a:pt x="6664" y="0"/>
                  </a:lnTo>
                  <a:lnTo>
                    <a:pt x="10800" y="0"/>
                  </a:lnTo>
                  <a:lnTo>
                    <a:pt x="21600" y="0"/>
                  </a:lnTo>
                  <a:lnTo>
                    <a:pt x="21600" y="11649"/>
                  </a:lnTo>
                  <a:lnTo>
                    <a:pt x="21600" y="19416"/>
                  </a:lnTo>
                  <a:lnTo>
                    <a:pt x="15166" y="21600"/>
                  </a:lnTo>
                  <a:lnTo>
                    <a:pt x="10570" y="21600"/>
                  </a:lnTo>
                  <a:lnTo>
                    <a:pt x="0" y="21600"/>
                  </a:lnTo>
                  <a:lnTo>
                    <a:pt x="0" y="11528"/>
                  </a:lnTo>
                  <a:lnTo>
                    <a:pt x="0" y="2184"/>
                  </a:lnTo>
                  <a:close/>
                </a:path>
                <a:path w="21600" h="21600" extrusionOk="0">
                  <a:moveTo>
                    <a:pt x="0" y="2184"/>
                  </a:moveTo>
                  <a:lnTo>
                    <a:pt x="0" y="2184"/>
                  </a:lnTo>
                  <a:lnTo>
                    <a:pt x="14706" y="2184"/>
                  </a:lnTo>
                  <a:lnTo>
                    <a:pt x="21600" y="0"/>
                  </a:lnTo>
                  <a:moveTo>
                    <a:pt x="0" y="2184"/>
                  </a:moveTo>
                  <a:lnTo>
                    <a:pt x="14706" y="2184"/>
                  </a:lnTo>
                  <a:lnTo>
                    <a:pt x="14706" y="5339"/>
                  </a:lnTo>
                  <a:lnTo>
                    <a:pt x="14706" y="17474"/>
                  </a:lnTo>
                  <a:lnTo>
                    <a:pt x="14706" y="21600"/>
                  </a:lnTo>
                  <a:moveTo>
                    <a:pt x="1149" y="3034"/>
                  </a:moveTo>
                  <a:lnTo>
                    <a:pt x="13328" y="3034"/>
                  </a:lnTo>
                  <a:lnTo>
                    <a:pt x="13328" y="3519"/>
                  </a:lnTo>
                  <a:lnTo>
                    <a:pt x="1149" y="3519"/>
                  </a:lnTo>
                  <a:lnTo>
                    <a:pt x="1149" y="3034"/>
                  </a:lnTo>
                  <a:moveTo>
                    <a:pt x="1149" y="4490"/>
                  </a:moveTo>
                  <a:lnTo>
                    <a:pt x="13328" y="4490"/>
                  </a:lnTo>
                  <a:lnTo>
                    <a:pt x="13328" y="4854"/>
                  </a:lnTo>
                  <a:lnTo>
                    <a:pt x="1149" y="4854"/>
                  </a:lnTo>
                  <a:lnTo>
                    <a:pt x="1149" y="4490"/>
                  </a:lnTo>
                  <a:moveTo>
                    <a:pt x="1149" y="5946"/>
                  </a:moveTo>
                  <a:lnTo>
                    <a:pt x="13328" y="5946"/>
                  </a:lnTo>
                  <a:lnTo>
                    <a:pt x="13328" y="6310"/>
                  </a:lnTo>
                  <a:lnTo>
                    <a:pt x="1149" y="6310"/>
                  </a:lnTo>
                  <a:lnTo>
                    <a:pt x="1149" y="5946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tower"/>
            <p:cNvSpPr>
              <a:spLocks noEditPoints="1" noChangeArrowheads="1"/>
            </p:cNvSpPr>
            <p:nvPr/>
          </p:nvSpPr>
          <p:spPr bwMode="auto">
            <a:xfrm>
              <a:off x="7543800" y="2819400"/>
              <a:ext cx="295275" cy="838200"/>
            </a:xfrm>
            <a:custGeom>
              <a:avLst/>
              <a:gdLst>
                <a:gd name="T0" fmla="*/ 0 w 21600"/>
                <a:gd name="T1" fmla="*/ 2184 h 21600"/>
                <a:gd name="T2" fmla="*/ 6664 w 21600"/>
                <a:gd name="T3" fmla="*/ 0 h 21600"/>
                <a:gd name="T4" fmla="*/ 10800 w 21600"/>
                <a:gd name="T5" fmla="*/ 0 h 21600"/>
                <a:gd name="T6" fmla="*/ 21600 w 21600"/>
                <a:gd name="T7" fmla="*/ 0 h 21600"/>
                <a:gd name="T8" fmla="*/ 21600 w 21600"/>
                <a:gd name="T9" fmla="*/ 11649 h 21600"/>
                <a:gd name="T10" fmla="*/ 21600 w 21600"/>
                <a:gd name="T11" fmla="*/ 19416 h 21600"/>
                <a:gd name="T12" fmla="*/ 15166 w 21600"/>
                <a:gd name="T13" fmla="*/ 21600 h 21600"/>
                <a:gd name="T14" fmla="*/ 10570 w 21600"/>
                <a:gd name="T15" fmla="*/ 21600 h 21600"/>
                <a:gd name="T16" fmla="*/ 0 w 21600"/>
                <a:gd name="T17" fmla="*/ 21600 h 21600"/>
                <a:gd name="T18" fmla="*/ 0 w 21600"/>
                <a:gd name="T19" fmla="*/ 11528 h 21600"/>
                <a:gd name="T20" fmla="*/ 459 w 21600"/>
                <a:gd name="T21" fmla="*/ 22540 h 21600"/>
                <a:gd name="T22" fmla="*/ 21485 w 21600"/>
                <a:gd name="T23" fmla="*/ 27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2184"/>
                  </a:moveTo>
                  <a:lnTo>
                    <a:pt x="6664" y="0"/>
                  </a:lnTo>
                  <a:lnTo>
                    <a:pt x="10800" y="0"/>
                  </a:lnTo>
                  <a:lnTo>
                    <a:pt x="21600" y="0"/>
                  </a:lnTo>
                  <a:lnTo>
                    <a:pt x="21600" y="11649"/>
                  </a:lnTo>
                  <a:lnTo>
                    <a:pt x="21600" y="19416"/>
                  </a:lnTo>
                  <a:lnTo>
                    <a:pt x="15166" y="21600"/>
                  </a:lnTo>
                  <a:lnTo>
                    <a:pt x="10570" y="21600"/>
                  </a:lnTo>
                  <a:lnTo>
                    <a:pt x="0" y="21600"/>
                  </a:lnTo>
                  <a:lnTo>
                    <a:pt x="0" y="11528"/>
                  </a:lnTo>
                  <a:lnTo>
                    <a:pt x="0" y="2184"/>
                  </a:lnTo>
                  <a:close/>
                </a:path>
                <a:path w="21600" h="21600" extrusionOk="0">
                  <a:moveTo>
                    <a:pt x="0" y="2184"/>
                  </a:moveTo>
                  <a:lnTo>
                    <a:pt x="0" y="2184"/>
                  </a:lnTo>
                  <a:lnTo>
                    <a:pt x="14706" y="2184"/>
                  </a:lnTo>
                  <a:lnTo>
                    <a:pt x="21600" y="0"/>
                  </a:lnTo>
                  <a:moveTo>
                    <a:pt x="0" y="2184"/>
                  </a:moveTo>
                  <a:lnTo>
                    <a:pt x="14706" y="2184"/>
                  </a:lnTo>
                  <a:lnTo>
                    <a:pt x="14706" y="5339"/>
                  </a:lnTo>
                  <a:lnTo>
                    <a:pt x="14706" y="17474"/>
                  </a:lnTo>
                  <a:lnTo>
                    <a:pt x="14706" y="21600"/>
                  </a:lnTo>
                  <a:moveTo>
                    <a:pt x="1149" y="3034"/>
                  </a:moveTo>
                  <a:lnTo>
                    <a:pt x="13328" y="3034"/>
                  </a:lnTo>
                  <a:lnTo>
                    <a:pt x="13328" y="3519"/>
                  </a:lnTo>
                  <a:lnTo>
                    <a:pt x="1149" y="3519"/>
                  </a:lnTo>
                  <a:lnTo>
                    <a:pt x="1149" y="3034"/>
                  </a:lnTo>
                  <a:moveTo>
                    <a:pt x="1149" y="4490"/>
                  </a:moveTo>
                  <a:lnTo>
                    <a:pt x="13328" y="4490"/>
                  </a:lnTo>
                  <a:lnTo>
                    <a:pt x="13328" y="4854"/>
                  </a:lnTo>
                  <a:lnTo>
                    <a:pt x="1149" y="4854"/>
                  </a:lnTo>
                  <a:lnTo>
                    <a:pt x="1149" y="4490"/>
                  </a:lnTo>
                  <a:moveTo>
                    <a:pt x="1149" y="5946"/>
                  </a:moveTo>
                  <a:lnTo>
                    <a:pt x="13328" y="5946"/>
                  </a:lnTo>
                  <a:lnTo>
                    <a:pt x="13328" y="6310"/>
                  </a:lnTo>
                  <a:lnTo>
                    <a:pt x="1149" y="6310"/>
                  </a:lnTo>
                  <a:lnTo>
                    <a:pt x="1149" y="5946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tower"/>
            <p:cNvSpPr>
              <a:spLocks noEditPoints="1" noChangeArrowheads="1"/>
            </p:cNvSpPr>
            <p:nvPr/>
          </p:nvSpPr>
          <p:spPr bwMode="auto">
            <a:xfrm>
              <a:off x="7239000" y="2819400"/>
              <a:ext cx="295275" cy="838200"/>
            </a:xfrm>
            <a:custGeom>
              <a:avLst/>
              <a:gdLst>
                <a:gd name="T0" fmla="*/ 0 w 21600"/>
                <a:gd name="T1" fmla="*/ 2184 h 21600"/>
                <a:gd name="T2" fmla="*/ 6664 w 21600"/>
                <a:gd name="T3" fmla="*/ 0 h 21600"/>
                <a:gd name="T4" fmla="*/ 10800 w 21600"/>
                <a:gd name="T5" fmla="*/ 0 h 21600"/>
                <a:gd name="T6" fmla="*/ 21600 w 21600"/>
                <a:gd name="T7" fmla="*/ 0 h 21600"/>
                <a:gd name="T8" fmla="*/ 21600 w 21600"/>
                <a:gd name="T9" fmla="*/ 11649 h 21600"/>
                <a:gd name="T10" fmla="*/ 21600 w 21600"/>
                <a:gd name="T11" fmla="*/ 19416 h 21600"/>
                <a:gd name="T12" fmla="*/ 15166 w 21600"/>
                <a:gd name="T13" fmla="*/ 21600 h 21600"/>
                <a:gd name="T14" fmla="*/ 10570 w 21600"/>
                <a:gd name="T15" fmla="*/ 21600 h 21600"/>
                <a:gd name="T16" fmla="*/ 0 w 21600"/>
                <a:gd name="T17" fmla="*/ 21600 h 21600"/>
                <a:gd name="T18" fmla="*/ 0 w 21600"/>
                <a:gd name="T19" fmla="*/ 11528 h 21600"/>
                <a:gd name="T20" fmla="*/ 459 w 21600"/>
                <a:gd name="T21" fmla="*/ 22540 h 21600"/>
                <a:gd name="T22" fmla="*/ 21485 w 21600"/>
                <a:gd name="T23" fmla="*/ 27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2184"/>
                  </a:moveTo>
                  <a:lnTo>
                    <a:pt x="6664" y="0"/>
                  </a:lnTo>
                  <a:lnTo>
                    <a:pt x="10800" y="0"/>
                  </a:lnTo>
                  <a:lnTo>
                    <a:pt x="21600" y="0"/>
                  </a:lnTo>
                  <a:lnTo>
                    <a:pt x="21600" y="11649"/>
                  </a:lnTo>
                  <a:lnTo>
                    <a:pt x="21600" y="19416"/>
                  </a:lnTo>
                  <a:lnTo>
                    <a:pt x="15166" y="21600"/>
                  </a:lnTo>
                  <a:lnTo>
                    <a:pt x="10570" y="21600"/>
                  </a:lnTo>
                  <a:lnTo>
                    <a:pt x="0" y="21600"/>
                  </a:lnTo>
                  <a:lnTo>
                    <a:pt x="0" y="11528"/>
                  </a:lnTo>
                  <a:lnTo>
                    <a:pt x="0" y="2184"/>
                  </a:lnTo>
                  <a:close/>
                </a:path>
                <a:path w="21600" h="21600" extrusionOk="0">
                  <a:moveTo>
                    <a:pt x="0" y="2184"/>
                  </a:moveTo>
                  <a:lnTo>
                    <a:pt x="0" y="2184"/>
                  </a:lnTo>
                  <a:lnTo>
                    <a:pt x="14706" y="2184"/>
                  </a:lnTo>
                  <a:lnTo>
                    <a:pt x="21600" y="0"/>
                  </a:lnTo>
                  <a:moveTo>
                    <a:pt x="0" y="2184"/>
                  </a:moveTo>
                  <a:lnTo>
                    <a:pt x="14706" y="2184"/>
                  </a:lnTo>
                  <a:lnTo>
                    <a:pt x="14706" y="5339"/>
                  </a:lnTo>
                  <a:lnTo>
                    <a:pt x="14706" y="17474"/>
                  </a:lnTo>
                  <a:lnTo>
                    <a:pt x="14706" y="21600"/>
                  </a:lnTo>
                  <a:moveTo>
                    <a:pt x="1149" y="3034"/>
                  </a:moveTo>
                  <a:lnTo>
                    <a:pt x="13328" y="3034"/>
                  </a:lnTo>
                  <a:lnTo>
                    <a:pt x="13328" y="3519"/>
                  </a:lnTo>
                  <a:lnTo>
                    <a:pt x="1149" y="3519"/>
                  </a:lnTo>
                  <a:lnTo>
                    <a:pt x="1149" y="3034"/>
                  </a:lnTo>
                  <a:moveTo>
                    <a:pt x="1149" y="4490"/>
                  </a:moveTo>
                  <a:lnTo>
                    <a:pt x="13328" y="4490"/>
                  </a:lnTo>
                  <a:lnTo>
                    <a:pt x="13328" y="4854"/>
                  </a:lnTo>
                  <a:lnTo>
                    <a:pt x="1149" y="4854"/>
                  </a:lnTo>
                  <a:lnTo>
                    <a:pt x="1149" y="4490"/>
                  </a:lnTo>
                  <a:moveTo>
                    <a:pt x="1149" y="5946"/>
                  </a:moveTo>
                  <a:lnTo>
                    <a:pt x="13328" y="5946"/>
                  </a:lnTo>
                  <a:lnTo>
                    <a:pt x="13328" y="6310"/>
                  </a:lnTo>
                  <a:lnTo>
                    <a:pt x="1149" y="6310"/>
                  </a:lnTo>
                  <a:lnTo>
                    <a:pt x="1149" y="5946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tower"/>
            <p:cNvSpPr>
              <a:spLocks noEditPoints="1" noChangeArrowheads="1"/>
            </p:cNvSpPr>
            <p:nvPr/>
          </p:nvSpPr>
          <p:spPr bwMode="auto">
            <a:xfrm>
              <a:off x="6934200" y="2819400"/>
              <a:ext cx="295275" cy="838200"/>
            </a:xfrm>
            <a:custGeom>
              <a:avLst/>
              <a:gdLst>
                <a:gd name="T0" fmla="*/ 0 w 21600"/>
                <a:gd name="T1" fmla="*/ 2184 h 21600"/>
                <a:gd name="T2" fmla="*/ 6664 w 21600"/>
                <a:gd name="T3" fmla="*/ 0 h 21600"/>
                <a:gd name="T4" fmla="*/ 10800 w 21600"/>
                <a:gd name="T5" fmla="*/ 0 h 21600"/>
                <a:gd name="T6" fmla="*/ 21600 w 21600"/>
                <a:gd name="T7" fmla="*/ 0 h 21600"/>
                <a:gd name="T8" fmla="*/ 21600 w 21600"/>
                <a:gd name="T9" fmla="*/ 11649 h 21600"/>
                <a:gd name="T10" fmla="*/ 21600 w 21600"/>
                <a:gd name="T11" fmla="*/ 19416 h 21600"/>
                <a:gd name="T12" fmla="*/ 15166 w 21600"/>
                <a:gd name="T13" fmla="*/ 21600 h 21600"/>
                <a:gd name="T14" fmla="*/ 10570 w 21600"/>
                <a:gd name="T15" fmla="*/ 21600 h 21600"/>
                <a:gd name="T16" fmla="*/ 0 w 21600"/>
                <a:gd name="T17" fmla="*/ 21600 h 21600"/>
                <a:gd name="T18" fmla="*/ 0 w 21600"/>
                <a:gd name="T19" fmla="*/ 11528 h 21600"/>
                <a:gd name="T20" fmla="*/ 459 w 21600"/>
                <a:gd name="T21" fmla="*/ 22540 h 21600"/>
                <a:gd name="T22" fmla="*/ 21485 w 21600"/>
                <a:gd name="T23" fmla="*/ 27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2184"/>
                  </a:moveTo>
                  <a:lnTo>
                    <a:pt x="6664" y="0"/>
                  </a:lnTo>
                  <a:lnTo>
                    <a:pt x="10800" y="0"/>
                  </a:lnTo>
                  <a:lnTo>
                    <a:pt x="21600" y="0"/>
                  </a:lnTo>
                  <a:lnTo>
                    <a:pt x="21600" y="11649"/>
                  </a:lnTo>
                  <a:lnTo>
                    <a:pt x="21600" y="19416"/>
                  </a:lnTo>
                  <a:lnTo>
                    <a:pt x="15166" y="21600"/>
                  </a:lnTo>
                  <a:lnTo>
                    <a:pt x="10570" y="21600"/>
                  </a:lnTo>
                  <a:lnTo>
                    <a:pt x="0" y="21600"/>
                  </a:lnTo>
                  <a:lnTo>
                    <a:pt x="0" y="11528"/>
                  </a:lnTo>
                  <a:lnTo>
                    <a:pt x="0" y="2184"/>
                  </a:lnTo>
                  <a:close/>
                </a:path>
                <a:path w="21600" h="21600" extrusionOk="0">
                  <a:moveTo>
                    <a:pt x="0" y="2184"/>
                  </a:moveTo>
                  <a:lnTo>
                    <a:pt x="0" y="2184"/>
                  </a:lnTo>
                  <a:lnTo>
                    <a:pt x="14706" y="2184"/>
                  </a:lnTo>
                  <a:lnTo>
                    <a:pt x="21600" y="0"/>
                  </a:lnTo>
                  <a:moveTo>
                    <a:pt x="0" y="2184"/>
                  </a:moveTo>
                  <a:lnTo>
                    <a:pt x="14706" y="2184"/>
                  </a:lnTo>
                  <a:lnTo>
                    <a:pt x="14706" y="5339"/>
                  </a:lnTo>
                  <a:lnTo>
                    <a:pt x="14706" y="17474"/>
                  </a:lnTo>
                  <a:lnTo>
                    <a:pt x="14706" y="21600"/>
                  </a:lnTo>
                  <a:moveTo>
                    <a:pt x="1149" y="3034"/>
                  </a:moveTo>
                  <a:lnTo>
                    <a:pt x="13328" y="3034"/>
                  </a:lnTo>
                  <a:lnTo>
                    <a:pt x="13328" y="3519"/>
                  </a:lnTo>
                  <a:lnTo>
                    <a:pt x="1149" y="3519"/>
                  </a:lnTo>
                  <a:lnTo>
                    <a:pt x="1149" y="3034"/>
                  </a:lnTo>
                  <a:moveTo>
                    <a:pt x="1149" y="4490"/>
                  </a:moveTo>
                  <a:lnTo>
                    <a:pt x="13328" y="4490"/>
                  </a:lnTo>
                  <a:lnTo>
                    <a:pt x="13328" y="4854"/>
                  </a:lnTo>
                  <a:lnTo>
                    <a:pt x="1149" y="4854"/>
                  </a:lnTo>
                  <a:lnTo>
                    <a:pt x="1149" y="4490"/>
                  </a:lnTo>
                  <a:moveTo>
                    <a:pt x="1149" y="5946"/>
                  </a:moveTo>
                  <a:lnTo>
                    <a:pt x="13328" y="5946"/>
                  </a:lnTo>
                  <a:lnTo>
                    <a:pt x="13328" y="6310"/>
                  </a:lnTo>
                  <a:lnTo>
                    <a:pt x="1149" y="6310"/>
                  </a:lnTo>
                  <a:lnTo>
                    <a:pt x="1149" y="5946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tower"/>
            <p:cNvSpPr>
              <a:spLocks noEditPoints="1" noChangeArrowheads="1"/>
            </p:cNvSpPr>
            <p:nvPr/>
          </p:nvSpPr>
          <p:spPr bwMode="auto">
            <a:xfrm>
              <a:off x="6629400" y="2819400"/>
              <a:ext cx="295275" cy="838200"/>
            </a:xfrm>
            <a:custGeom>
              <a:avLst/>
              <a:gdLst>
                <a:gd name="T0" fmla="*/ 0 w 21600"/>
                <a:gd name="T1" fmla="*/ 2184 h 21600"/>
                <a:gd name="T2" fmla="*/ 6664 w 21600"/>
                <a:gd name="T3" fmla="*/ 0 h 21600"/>
                <a:gd name="T4" fmla="*/ 10800 w 21600"/>
                <a:gd name="T5" fmla="*/ 0 h 21600"/>
                <a:gd name="T6" fmla="*/ 21600 w 21600"/>
                <a:gd name="T7" fmla="*/ 0 h 21600"/>
                <a:gd name="T8" fmla="*/ 21600 w 21600"/>
                <a:gd name="T9" fmla="*/ 11649 h 21600"/>
                <a:gd name="T10" fmla="*/ 21600 w 21600"/>
                <a:gd name="T11" fmla="*/ 19416 h 21600"/>
                <a:gd name="T12" fmla="*/ 15166 w 21600"/>
                <a:gd name="T13" fmla="*/ 21600 h 21600"/>
                <a:gd name="T14" fmla="*/ 10570 w 21600"/>
                <a:gd name="T15" fmla="*/ 21600 h 21600"/>
                <a:gd name="T16" fmla="*/ 0 w 21600"/>
                <a:gd name="T17" fmla="*/ 21600 h 21600"/>
                <a:gd name="T18" fmla="*/ 0 w 21600"/>
                <a:gd name="T19" fmla="*/ 11528 h 21600"/>
                <a:gd name="T20" fmla="*/ 459 w 21600"/>
                <a:gd name="T21" fmla="*/ 22540 h 21600"/>
                <a:gd name="T22" fmla="*/ 21485 w 21600"/>
                <a:gd name="T23" fmla="*/ 27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2184"/>
                  </a:moveTo>
                  <a:lnTo>
                    <a:pt x="6664" y="0"/>
                  </a:lnTo>
                  <a:lnTo>
                    <a:pt x="10800" y="0"/>
                  </a:lnTo>
                  <a:lnTo>
                    <a:pt x="21600" y="0"/>
                  </a:lnTo>
                  <a:lnTo>
                    <a:pt x="21600" y="11649"/>
                  </a:lnTo>
                  <a:lnTo>
                    <a:pt x="21600" y="19416"/>
                  </a:lnTo>
                  <a:lnTo>
                    <a:pt x="15166" y="21600"/>
                  </a:lnTo>
                  <a:lnTo>
                    <a:pt x="10570" y="21600"/>
                  </a:lnTo>
                  <a:lnTo>
                    <a:pt x="0" y="21600"/>
                  </a:lnTo>
                  <a:lnTo>
                    <a:pt x="0" y="11528"/>
                  </a:lnTo>
                  <a:lnTo>
                    <a:pt x="0" y="2184"/>
                  </a:lnTo>
                  <a:close/>
                </a:path>
                <a:path w="21600" h="21600" extrusionOk="0">
                  <a:moveTo>
                    <a:pt x="0" y="2184"/>
                  </a:moveTo>
                  <a:lnTo>
                    <a:pt x="0" y="2184"/>
                  </a:lnTo>
                  <a:lnTo>
                    <a:pt x="14706" y="2184"/>
                  </a:lnTo>
                  <a:lnTo>
                    <a:pt x="21600" y="0"/>
                  </a:lnTo>
                  <a:moveTo>
                    <a:pt x="0" y="2184"/>
                  </a:moveTo>
                  <a:lnTo>
                    <a:pt x="14706" y="2184"/>
                  </a:lnTo>
                  <a:lnTo>
                    <a:pt x="14706" y="5339"/>
                  </a:lnTo>
                  <a:lnTo>
                    <a:pt x="14706" y="17474"/>
                  </a:lnTo>
                  <a:lnTo>
                    <a:pt x="14706" y="21600"/>
                  </a:lnTo>
                  <a:moveTo>
                    <a:pt x="1149" y="3034"/>
                  </a:moveTo>
                  <a:lnTo>
                    <a:pt x="13328" y="3034"/>
                  </a:lnTo>
                  <a:lnTo>
                    <a:pt x="13328" y="3519"/>
                  </a:lnTo>
                  <a:lnTo>
                    <a:pt x="1149" y="3519"/>
                  </a:lnTo>
                  <a:lnTo>
                    <a:pt x="1149" y="3034"/>
                  </a:lnTo>
                  <a:moveTo>
                    <a:pt x="1149" y="4490"/>
                  </a:moveTo>
                  <a:lnTo>
                    <a:pt x="13328" y="4490"/>
                  </a:lnTo>
                  <a:lnTo>
                    <a:pt x="13328" y="4854"/>
                  </a:lnTo>
                  <a:lnTo>
                    <a:pt x="1149" y="4854"/>
                  </a:lnTo>
                  <a:lnTo>
                    <a:pt x="1149" y="4490"/>
                  </a:lnTo>
                  <a:moveTo>
                    <a:pt x="1149" y="5946"/>
                  </a:moveTo>
                  <a:lnTo>
                    <a:pt x="13328" y="5946"/>
                  </a:lnTo>
                  <a:lnTo>
                    <a:pt x="13328" y="6310"/>
                  </a:lnTo>
                  <a:lnTo>
                    <a:pt x="1149" y="6310"/>
                  </a:lnTo>
                  <a:lnTo>
                    <a:pt x="1149" y="5946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3" name="tower"/>
          <p:cNvSpPr>
            <a:spLocks noEditPoints="1" noChangeArrowheads="1"/>
          </p:cNvSpPr>
          <p:nvPr/>
        </p:nvSpPr>
        <p:spPr bwMode="auto">
          <a:xfrm>
            <a:off x="2895601" y="1981200"/>
            <a:ext cx="295275" cy="838200"/>
          </a:xfrm>
          <a:custGeom>
            <a:avLst/>
            <a:gdLst>
              <a:gd name="T0" fmla="*/ 0 w 21600"/>
              <a:gd name="T1" fmla="*/ 2184 h 21600"/>
              <a:gd name="T2" fmla="*/ 6664 w 21600"/>
              <a:gd name="T3" fmla="*/ 0 h 21600"/>
              <a:gd name="T4" fmla="*/ 10800 w 21600"/>
              <a:gd name="T5" fmla="*/ 0 h 21600"/>
              <a:gd name="T6" fmla="*/ 21600 w 21600"/>
              <a:gd name="T7" fmla="*/ 0 h 21600"/>
              <a:gd name="T8" fmla="*/ 21600 w 21600"/>
              <a:gd name="T9" fmla="*/ 11649 h 21600"/>
              <a:gd name="T10" fmla="*/ 21600 w 21600"/>
              <a:gd name="T11" fmla="*/ 19416 h 21600"/>
              <a:gd name="T12" fmla="*/ 15166 w 21600"/>
              <a:gd name="T13" fmla="*/ 21600 h 21600"/>
              <a:gd name="T14" fmla="*/ 10570 w 21600"/>
              <a:gd name="T15" fmla="*/ 21600 h 21600"/>
              <a:gd name="T16" fmla="*/ 0 w 21600"/>
              <a:gd name="T17" fmla="*/ 21600 h 21600"/>
              <a:gd name="T18" fmla="*/ 0 w 21600"/>
              <a:gd name="T19" fmla="*/ 11528 h 21600"/>
              <a:gd name="T20" fmla="*/ 459 w 21600"/>
              <a:gd name="T21" fmla="*/ 22540 h 21600"/>
              <a:gd name="T22" fmla="*/ 21485 w 21600"/>
              <a:gd name="T23" fmla="*/ 270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4" name="tower"/>
          <p:cNvSpPr>
            <a:spLocks noEditPoints="1" noChangeArrowheads="1"/>
          </p:cNvSpPr>
          <p:nvPr/>
        </p:nvSpPr>
        <p:spPr bwMode="auto">
          <a:xfrm>
            <a:off x="3429001" y="5410200"/>
            <a:ext cx="295275" cy="838200"/>
          </a:xfrm>
          <a:custGeom>
            <a:avLst/>
            <a:gdLst>
              <a:gd name="T0" fmla="*/ 0 w 21600"/>
              <a:gd name="T1" fmla="*/ 2184 h 21600"/>
              <a:gd name="T2" fmla="*/ 6664 w 21600"/>
              <a:gd name="T3" fmla="*/ 0 h 21600"/>
              <a:gd name="T4" fmla="*/ 10800 w 21600"/>
              <a:gd name="T5" fmla="*/ 0 h 21600"/>
              <a:gd name="T6" fmla="*/ 21600 w 21600"/>
              <a:gd name="T7" fmla="*/ 0 h 21600"/>
              <a:gd name="T8" fmla="*/ 21600 w 21600"/>
              <a:gd name="T9" fmla="*/ 11649 h 21600"/>
              <a:gd name="T10" fmla="*/ 21600 w 21600"/>
              <a:gd name="T11" fmla="*/ 19416 h 21600"/>
              <a:gd name="T12" fmla="*/ 15166 w 21600"/>
              <a:gd name="T13" fmla="*/ 21600 h 21600"/>
              <a:gd name="T14" fmla="*/ 10570 w 21600"/>
              <a:gd name="T15" fmla="*/ 21600 h 21600"/>
              <a:gd name="T16" fmla="*/ 0 w 21600"/>
              <a:gd name="T17" fmla="*/ 21600 h 21600"/>
              <a:gd name="T18" fmla="*/ 0 w 21600"/>
              <a:gd name="T19" fmla="*/ 11528 h 21600"/>
              <a:gd name="T20" fmla="*/ 459 w 21600"/>
              <a:gd name="T21" fmla="*/ 22540 h 21600"/>
              <a:gd name="T22" fmla="*/ 21485 w 21600"/>
              <a:gd name="T23" fmla="*/ 270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6" name="tower"/>
          <p:cNvSpPr>
            <a:spLocks noEditPoints="1" noChangeArrowheads="1"/>
          </p:cNvSpPr>
          <p:nvPr/>
        </p:nvSpPr>
        <p:spPr bwMode="auto">
          <a:xfrm>
            <a:off x="8001001" y="1219200"/>
            <a:ext cx="295275" cy="838200"/>
          </a:xfrm>
          <a:custGeom>
            <a:avLst/>
            <a:gdLst>
              <a:gd name="T0" fmla="*/ 0 w 21600"/>
              <a:gd name="T1" fmla="*/ 2184 h 21600"/>
              <a:gd name="T2" fmla="*/ 6664 w 21600"/>
              <a:gd name="T3" fmla="*/ 0 h 21600"/>
              <a:gd name="T4" fmla="*/ 10800 w 21600"/>
              <a:gd name="T5" fmla="*/ 0 h 21600"/>
              <a:gd name="T6" fmla="*/ 21600 w 21600"/>
              <a:gd name="T7" fmla="*/ 0 h 21600"/>
              <a:gd name="T8" fmla="*/ 21600 w 21600"/>
              <a:gd name="T9" fmla="*/ 11649 h 21600"/>
              <a:gd name="T10" fmla="*/ 21600 w 21600"/>
              <a:gd name="T11" fmla="*/ 19416 h 21600"/>
              <a:gd name="T12" fmla="*/ 15166 w 21600"/>
              <a:gd name="T13" fmla="*/ 21600 h 21600"/>
              <a:gd name="T14" fmla="*/ 10570 w 21600"/>
              <a:gd name="T15" fmla="*/ 21600 h 21600"/>
              <a:gd name="T16" fmla="*/ 0 w 21600"/>
              <a:gd name="T17" fmla="*/ 21600 h 21600"/>
              <a:gd name="T18" fmla="*/ 0 w 21600"/>
              <a:gd name="T19" fmla="*/ 11528 h 21600"/>
              <a:gd name="T20" fmla="*/ 459 w 21600"/>
              <a:gd name="T21" fmla="*/ 22540 h 21600"/>
              <a:gd name="T22" fmla="*/ 21485 w 21600"/>
              <a:gd name="T23" fmla="*/ 270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7" name="tower"/>
          <p:cNvSpPr>
            <a:spLocks noEditPoints="1" noChangeArrowheads="1"/>
          </p:cNvSpPr>
          <p:nvPr/>
        </p:nvSpPr>
        <p:spPr bwMode="auto">
          <a:xfrm>
            <a:off x="7696201" y="1219200"/>
            <a:ext cx="295275" cy="838200"/>
          </a:xfrm>
          <a:custGeom>
            <a:avLst/>
            <a:gdLst>
              <a:gd name="T0" fmla="*/ 0 w 21600"/>
              <a:gd name="T1" fmla="*/ 2184 h 21600"/>
              <a:gd name="T2" fmla="*/ 6664 w 21600"/>
              <a:gd name="T3" fmla="*/ 0 h 21600"/>
              <a:gd name="T4" fmla="*/ 10800 w 21600"/>
              <a:gd name="T5" fmla="*/ 0 h 21600"/>
              <a:gd name="T6" fmla="*/ 21600 w 21600"/>
              <a:gd name="T7" fmla="*/ 0 h 21600"/>
              <a:gd name="T8" fmla="*/ 21600 w 21600"/>
              <a:gd name="T9" fmla="*/ 11649 h 21600"/>
              <a:gd name="T10" fmla="*/ 21600 w 21600"/>
              <a:gd name="T11" fmla="*/ 19416 h 21600"/>
              <a:gd name="T12" fmla="*/ 15166 w 21600"/>
              <a:gd name="T13" fmla="*/ 21600 h 21600"/>
              <a:gd name="T14" fmla="*/ 10570 w 21600"/>
              <a:gd name="T15" fmla="*/ 21600 h 21600"/>
              <a:gd name="T16" fmla="*/ 0 w 21600"/>
              <a:gd name="T17" fmla="*/ 21600 h 21600"/>
              <a:gd name="T18" fmla="*/ 0 w 21600"/>
              <a:gd name="T19" fmla="*/ 11528 h 21600"/>
              <a:gd name="T20" fmla="*/ 459 w 21600"/>
              <a:gd name="T21" fmla="*/ 22540 h 21600"/>
              <a:gd name="T22" fmla="*/ 21485 w 21600"/>
              <a:gd name="T23" fmla="*/ 270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grpSp>
        <p:nvGrpSpPr>
          <p:cNvPr id="34" name="Group 33"/>
          <p:cNvGrpSpPr/>
          <p:nvPr/>
        </p:nvGrpSpPr>
        <p:grpSpPr>
          <a:xfrm>
            <a:off x="6934201" y="4953000"/>
            <a:ext cx="1514475" cy="838200"/>
            <a:chOff x="6629400" y="2819400"/>
            <a:chExt cx="1514475" cy="838200"/>
          </a:xfrm>
        </p:grpSpPr>
        <p:sp>
          <p:nvSpPr>
            <p:cNvPr id="35" name="tower"/>
            <p:cNvSpPr>
              <a:spLocks noEditPoints="1" noChangeArrowheads="1"/>
            </p:cNvSpPr>
            <p:nvPr/>
          </p:nvSpPr>
          <p:spPr bwMode="auto">
            <a:xfrm>
              <a:off x="7848600" y="2819400"/>
              <a:ext cx="295275" cy="838200"/>
            </a:xfrm>
            <a:custGeom>
              <a:avLst/>
              <a:gdLst>
                <a:gd name="T0" fmla="*/ 0 w 21600"/>
                <a:gd name="T1" fmla="*/ 2184 h 21600"/>
                <a:gd name="T2" fmla="*/ 6664 w 21600"/>
                <a:gd name="T3" fmla="*/ 0 h 21600"/>
                <a:gd name="T4" fmla="*/ 10800 w 21600"/>
                <a:gd name="T5" fmla="*/ 0 h 21600"/>
                <a:gd name="T6" fmla="*/ 21600 w 21600"/>
                <a:gd name="T7" fmla="*/ 0 h 21600"/>
                <a:gd name="T8" fmla="*/ 21600 w 21600"/>
                <a:gd name="T9" fmla="*/ 11649 h 21600"/>
                <a:gd name="T10" fmla="*/ 21600 w 21600"/>
                <a:gd name="T11" fmla="*/ 19416 h 21600"/>
                <a:gd name="T12" fmla="*/ 15166 w 21600"/>
                <a:gd name="T13" fmla="*/ 21600 h 21600"/>
                <a:gd name="T14" fmla="*/ 10570 w 21600"/>
                <a:gd name="T15" fmla="*/ 21600 h 21600"/>
                <a:gd name="T16" fmla="*/ 0 w 21600"/>
                <a:gd name="T17" fmla="*/ 21600 h 21600"/>
                <a:gd name="T18" fmla="*/ 0 w 21600"/>
                <a:gd name="T19" fmla="*/ 11528 h 21600"/>
                <a:gd name="T20" fmla="*/ 459 w 21600"/>
                <a:gd name="T21" fmla="*/ 22540 h 21600"/>
                <a:gd name="T22" fmla="*/ 21485 w 21600"/>
                <a:gd name="T23" fmla="*/ 27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2184"/>
                  </a:moveTo>
                  <a:lnTo>
                    <a:pt x="6664" y="0"/>
                  </a:lnTo>
                  <a:lnTo>
                    <a:pt x="10800" y="0"/>
                  </a:lnTo>
                  <a:lnTo>
                    <a:pt x="21600" y="0"/>
                  </a:lnTo>
                  <a:lnTo>
                    <a:pt x="21600" y="11649"/>
                  </a:lnTo>
                  <a:lnTo>
                    <a:pt x="21600" y="19416"/>
                  </a:lnTo>
                  <a:lnTo>
                    <a:pt x="15166" y="21600"/>
                  </a:lnTo>
                  <a:lnTo>
                    <a:pt x="10570" y="21600"/>
                  </a:lnTo>
                  <a:lnTo>
                    <a:pt x="0" y="21600"/>
                  </a:lnTo>
                  <a:lnTo>
                    <a:pt x="0" y="11528"/>
                  </a:lnTo>
                  <a:lnTo>
                    <a:pt x="0" y="2184"/>
                  </a:lnTo>
                  <a:close/>
                </a:path>
                <a:path w="21600" h="21600" extrusionOk="0">
                  <a:moveTo>
                    <a:pt x="0" y="2184"/>
                  </a:moveTo>
                  <a:lnTo>
                    <a:pt x="0" y="2184"/>
                  </a:lnTo>
                  <a:lnTo>
                    <a:pt x="14706" y="2184"/>
                  </a:lnTo>
                  <a:lnTo>
                    <a:pt x="21600" y="0"/>
                  </a:lnTo>
                  <a:moveTo>
                    <a:pt x="0" y="2184"/>
                  </a:moveTo>
                  <a:lnTo>
                    <a:pt x="14706" y="2184"/>
                  </a:lnTo>
                  <a:lnTo>
                    <a:pt x="14706" y="5339"/>
                  </a:lnTo>
                  <a:lnTo>
                    <a:pt x="14706" y="17474"/>
                  </a:lnTo>
                  <a:lnTo>
                    <a:pt x="14706" y="21600"/>
                  </a:lnTo>
                  <a:moveTo>
                    <a:pt x="1149" y="3034"/>
                  </a:moveTo>
                  <a:lnTo>
                    <a:pt x="13328" y="3034"/>
                  </a:lnTo>
                  <a:lnTo>
                    <a:pt x="13328" y="3519"/>
                  </a:lnTo>
                  <a:lnTo>
                    <a:pt x="1149" y="3519"/>
                  </a:lnTo>
                  <a:lnTo>
                    <a:pt x="1149" y="3034"/>
                  </a:lnTo>
                  <a:moveTo>
                    <a:pt x="1149" y="4490"/>
                  </a:moveTo>
                  <a:lnTo>
                    <a:pt x="13328" y="4490"/>
                  </a:lnTo>
                  <a:lnTo>
                    <a:pt x="13328" y="4854"/>
                  </a:lnTo>
                  <a:lnTo>
                    <a:pt x="1149" y="4854"/>
                  </a:lnTo>
                  <a:lnTo>
                    <a:pt x="1149" y="4490"/>
                  </a:lnTo>
                  <a:moveTo>
                    <a:pt x="1149" y="5946"/>
                  </a:moveTo>
                  <a:lnTo>
                    <a:pt x="13328" y="5946"/>
                  </a:lnTo>
                  <a:lnTo>
                    <a:pt x="13328" y="6310"/>
                  </a:lnTo>
                  <a:lnTo>
                    <a:pt x="1149" y="6310"/>
                  </a:lnTo>
                  <a:lnTo>
                    <a:pt x="1149" y="5946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6" name="tower"/>
            <p:cNvSpPr>
              <a:spLocks noEditPoints="1" noChangeArrowheads="1"/>
            </p:cNvSpPr>
            <p:nvPr/>
          </p:nvSpPr>
          <p:spPr bwMode="auto">
            <a:xfrm>
              <a:off x="7543800" y="2819400"/>
              <a:ext cx="295275" cy="838200"/>
            </a:xfrm>
            <a:custGeom>
              <a:avLst/>
              <a:gdLst>
                <a:gd name="T0" fmla="*/ 0 w 21600"/>
                <a:gd name="T1" fmla="*/ 2184 h 21600"/>
                <a:gd name="T2" fmla="*/ 6664 w 21600"/>
                <a:gd name="T3" fmla="*/ 0 h 21600"/>
                <a:gd name="T4" fmla="*/ 10800 w 21600"/>
                <a:gd name="T5" fmla="*/ 0 h 21600"/>
                <a:gd name="T6" fmla="*/ 21600 w 21600"/>
                <a:gd name="T7" fmla="*/ 0 h 21600"/>
                <a:gd name="T8" fmla="*/ 21600 w 21600"/>
                <a:gd name="T9" fmla="*/ 11649 h 21600"/>
                <a:gd name="T10" fmla="*/ 21600 w 21600"/>
                <a:gd name="T11" fmla="*/ 19416 h 21600"/>
                <a:gd name="T12" fmla="*/ 15166 w 21600"/>
                <a:gd name="T13" fmla="*/ 21600 h 21600"/>
                <a:gd name="T14" fmla="*/ 10570 w 21600"/>
                <a:gd name="T15" fmla="*/ 21600 h 21600"/>
                <a:gd name="T16" fmla="*/ 0 w 21600"/>
                <a:gd name="T17" fmla="*/ 21600 h 21600"/>
                <a:gd name="T18" fmla="*/ 0 w 21600"/>
                <a:gd name="T19" fmla="*/ 11528 h 21600"/>
                <a:gd name="T20" fmla="*/ 459 w 21600"/>
                <a:gd name="T21" fmla="*/ 22540 h 21600"/>
                <a:gd name="T22" fmla="*/ 21485 w 21600"/>
                <a:gd name="T23" fmla="*/ 27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2184"/>
                  </a:moveTo>
                  <a:lnTo>
                    <a:pt x="6664" y="0"/>
                  </a:lnTo>
                  <a:lnTo>
                    <a:pt x="10800" y="0"/>
                  </a:lnTo>
                  <a:lnTo>
                    <a:pt x="21600" y="0"/>
                  </a:lnTo>
                  <a:lnTo>
                    <a:pt x="21600" y="11649"/>
                  </a:lnTo>
                  <a:lnTo>
                    <a:pt x="21600" y="19416"/>
                  </a:lnTo>
                  <a:lnTo>
                    <a:pt x="15166" y="21600"/>
                  </a:lnTo>
                  <a:lnTo>
                    <a:pt x="10570" y="21600"/>
                  </a:lnTo>
                  <a:lnTo>
                    <a:pt x="0" y="21600"/>
                  </a:lnTo>
                  <a:lnTo>
                    <a:pt x="0" y="11528"/>
                  </a:lnTo>
                  <a:lnTo>
                    <a:pt x="0" y="2184"/>
                  </a:lnTo>
                  <a:close/>
                </a:path>
                <a:path w="21600" h="21600" extrusionOk="0">
                  <a:moveTo>
                    <a:pt x="0" y="2184"/>
                  </a:moveTo>
                  <a:lnTo>
                    <a:pt x="0" y="2184"/>
                  </a:lnTo>
                  <a:lnTo>
                    <a:pt x="14706" y="2184"/>
                  </a:lnTo>
                  <a:lnTo>
                    <a:pt x="21600" y="0"/>
                  </a:lnTo>
                  <a:moveTo>
                    <a:pt x="0" y="2184"/>
                  </a:moveTo>
                  <a:lnTo>
                    <a:pt x="14706" y="2184"/>
                  </a:lnTo>
                  <a:lnTo>
                    <a:pt x="14706" y="5339"/>
                  </a:lnTo>
                  <a:lnTo>
                    <a:pt x="14706" y="17474"/>
                  </a:lnTo>
                  <a:lnTo>
                    <a:pt x="14706" y="21600"/>
                  </a:lnTo>
                  <a:moveTo>
                    <a:pt x="1149" y="3034"/>
                  </a:moveTo>
                  <a:lnTo>
                    <a:pt x="13328" y="3034"/>
                  </a:lnTo>
                  <a:lnTo>
                    <a:pt x="13328" y="3519"/>
                  </a:lnTo>
                  <a:lnTo>
                    <a:pt x="1149" y="3519"/>
                  </a:lnTo>
                  <a:lnTo>
                    <a:pt x="1149" y="3034"/>
                  </a:lnTo>
                  <a:moveTo>
                    <a:pt x="1149" y="4490"/>
                  </a:moveTo>
                  <a:lnTo>
                    <a:pt x="13328" y="4490"/>
                  </a:lnTo>
                  <a:lnTo>
                    <a:pt x="13328" y="4854"/>
                  </a:lnTo>
                  <a:lnTo>
                    <a:pt x="1149" y="4854"/>
                  </a:lnTo>
                  <a:lnTo>
                    <a:pt x="1149" y="4490"/>
                  </a:lnTo>
                  <a:moveTo>
                    <a:pt x="1149" y="5946"/>
                  </a:moveTo>
                  <a:lnTo>
                    <a:pt x="13328" y="5946"/>
                  </a:lnTo>
                  <a:lnTo>
                    <a:pt x="13328" y="6310"/>
                  </a:lnTo>
                  <a:lnTo>
                    <a:pt x="1149" y="6310"/>
                  </a:lnTo>
                  <a:lnTo>
                    <a:pt x="1149" y="5946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7" name="tower"/>
            <p:cNvSpPr>
              <a:spLocks noEditPoints="1" noChangeArrowheads="1"/>
            </p:cNvSpPr>
            <p:nvPr/>
          </p:nvSpPr>
          <p:spPr bwMode="auto">
            <a:xfrm>
              <a:off x="7239000" y="2819400"/>
              <a:ext cx="295275" cy="838200"/>
            </a:xfrm>
            <a:custGeom>
              <a:avLst/>
              <a:gdLst>
                <a:gd name="T0" fmla="*/ 0 w 21600"/>
                <a:gd name="T1" fmla="*/ 2184 h 21600"/>
                <a:gd name="T2" fmla="*/ 6664 w 21600"/>
                <a:gd name="T3" fmla="*/ 0 h 21600"/>
                <a:gd name="T4" fmla="*/ 10800 w 21600"/>
                <a:gd name="T5" fmla="*/ 0 h 21600"/>
                <a:gd name="T6" fmla="*/ 21600 w 21600"/>
                <a:gd name="T7" fmla="*/ 0 h 21600"/>
                <a:gd name="T8" fmla="*/ 21600 w 21600"/>
                <a:gd name="T9" fmla="*/ 11649 h 21600"/>
                <a:gd name="T10" fmla="*/ 21600 w 21600"/>
                <a:gd name="T11" fmla="*/ 19416 h 21600"/>
                <a:gd name="T12" fmla="*/ 15166 w 21600"/>
                <a:gd name="T13" fmla="*/ 21600 h 21600"/>
                <a:gd name="T14" fmla="*/ 10570 w 21600"/>
                <a:gd name="T15" fmla="*/ 21600 h 21600"/>
                <a:gd name="T16" fmla="*/ 0 w 21600"/>
                <a:gd name="T17" fmla="*/ 21600 h 21600"/>
                <a:gd name="T18" fmla="*/ 0 w 21600"/>
                <a:gd name="T19" fmla="*/ 11528 h 21600"/>
                <a:gd name="T20" fmla="*/ 459 w 21600"/>
                <a:gd name="T21" fmla="*/ 22540 h 21600"/>
                <a:gd name="T22" fmla="*/ 21485 w 21600"/>
                <a:gd name="T23" fmla="*/ 27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2184"/>
                  </a:moveTo>
                  <a:lnTo>
                    <a:pt x="6664" y="0"/>
                  </a:lnTo>
                  <a:lnTo>
                    <a:pt x="10800" y="0"/>
                  </a:lnTo>
                  <a:lnTo>
                    <a:pt x="21600" y="0"/>
                  </a:lnTo>
                  <a:lnTo>
                    <a:pt x="21600" y="11649"/>
                  </a:lnTo>
                  <a:lnTo>
                    <a:pt x="21600" y="19416"/>
                  </a:lnTo>
                  <a:lnTo>
                    <a:pt x="15166" y="21600"/>
                  </a:lnTo>
                  <a:lnTo>
                    <a:pt x="10570" y="21600"/>
                  </a:lnTo>
                  <a:lnTo>
                    <a:pt x="0" y="21600"/>
                  </a:lnTo>
                  <a:lnTo>
                    <a:pt x="0" y="11528"/>
                  </a:lnTo>
                  <a:lnTo>
                    <a:pt x="0" y="2184"/>
                  </a:lnTo>
                  <a:close/>
                </a:path>
                <a:path w="21600" h="21600" extrusionOk="0">
                  <a:moveTo>
                    <a:pt x="0" y="2184"/>
                  </a:moveTo>
                  <a:lnTo>
                    <a:pt x="0" y="2184"/>
                  </a:lnTo>
                  <a:lnTo>
                    <a:pt x="14706" y="2184"/>
                  </a:lnTo>
                  <a:lnTo>
                    <a:pt x="21600" y="0"/>
                  </a:lnTo>
                  <a:moveTo>
                    <a:pt x="0" y="2184"/>
                  </a:moveTo>
                  <a:lnTo>
                    <a:pt x="14706" y="2184"/>
                  </a:lnTo>
                  <a:lnTo>
                    <a:pt x="14706" y="5339"/>
                  </a:lnTo>
                  <a:lnTo>
                    <a:pt x="14706" y="17474"/>
                  </a:lnTo>
                  <a:lnTo>
                    <a:pt x="14706" y="21600"/>
                  </a:lnTo>
                  <a:moveTo>
                    <a:pt x="1149" y="3034"/>
                  </a:moveTo>
                  <a:lnTo>
                    <a:pt x="13328" y="3034"/>
                  </a:lnTo>
                  <a:lnTo>
                    <a:pt x="13328" y="3519"/>
                  </a:lnTo>
                  <a:lnTo>
                    <a:pt x="1149" y="3519"/>
                  </a:lnTo>
                  <a:lnTo>
                    <a:pt x="1149" y="3034"/>
                  </a:lnTo>
                  <a:moveTo>
                    <a:pt x="1149" y="4490"/>
                  </a:moveTo>
                  <a:lnTo>
                    <a:pt x="13328" y="4490"/>
                  </a:lnTo>
                  <a:lnTo>
                    <a:pt x="13328" y="4854"/>
                  </a:lnTo>
                  <a:lnTo>
                    <a:pt x="1149" y="4854"/>
                  </a:lnTo>
                  <a:lnTo>
                    <a:pt x="1149" y="4490"/>
                  </a:lnTo>
                  <a:moveTo>
                    <a:pt x="1149" y="5946"/>
                  </a:moveTo>
                  <a:lnTo>
                    <a:pt x="13328" y="5946"/>
                  </a:lnTo>
                  <a:lnTo>
                    <a:pt x="13328" y="6310"/>
                  </a:lnTo>
                  <a:lnTo>
                    <a:pt x="1149" y="6310"/>
                  </a:lnTo>
                  <a:lnTo>
                    <a:pt x="1149" y="5946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8" name="tower"/>
            <p:cNvSpPr>
              <a:spLocks noEditPoints="1" noChangeArrowheads="1"/>
            </p:cNvSpPr>
            <p:nvPr/>
          </p:nvSpPr>
          <p:spPr bwMode="auto">
            <a:xfrm>
              <a:off x="6934200" y="2819400"/>
              <a:ext cx="295275" cy="838200"/>
            </a:xfrm>
            <a:custGeom>
              <a:avLst/>
              <a:gdLst>
                <a:gd name="T0" fmla="*/ 0 w 21600"/>
                <a:gd name="T1" fmla="*/ 2184 h 21600"/>
                <a:gd name="T2" fmla="*/ 6664 w 21600"/>
                <a:gd name="T3" fmla="*/ 0 h 21600"/>
                <a:gd name="T4" fmla="*/ 10800 w 21600"/>
                <a:gd name="T5" fmla="*/ 0 h 21600"/>
                <a:gd name="T6" fmla="*/ 21600 w 21600"/>
                <a:gd name="T7" fmla="*/ 0 h 21600"/>
                <a:gd name="T8" fmla="*/ 21600 w 21600"/>
                <a:gd name="T9" fmla="*/ 11649 h 21600"/>
                <a:gd name="T10" fmla="*/ 21600 w 21600"/>
                <a:gd name="T11" fmla="*/ 19416 h 21600"/>
                <a:gd name="T12" fmla="*/ 15166 w 21600"/>
                <a:gd name="T13" fmla="*/ 21600 h 21600"/>
                <a:gd name="T14" fmla="*/ 10570 w 21600"/>
                <a:gd name="T15" fmla="*/ 21600 h 21600"/>
                <a:gd name="T16" fmla="*/ 0 w 21600"/>
                <a:gd name="T17" fmla="*/ 21600 h 21600"/>
                <a:gd name="T18" fmla="*/ 0 w 21600"/>
                <a:gd name="T19" fmla="*/ 11528 h 21600"/>
                <a:gd name="T20" fmla="*/ 459 w 21600"/>
                <a:gd name="T21" fmla="*/ 22540 h 21600"/>
                <a:gd name="T22" fmla="*/ 21485 w 21600"/>
                <a:gd name="T23" fmla="*/ 27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2184"/>
                  </a:moveTo>
                  <a:lnTo>
                    <a:pt x="6664" y="0"/>
                  </a:lnTo>
                  <a:lnTo>
                    <a:pt x="10800" y="0"/>
                  </a:lnTo>
                  <a:lnTo>
                    <a:pt x="21600" y="0"/>
                  </a:lnTo>
                  <a:lnTo>
                    <a:pt x="21600" y="11649"/>
                  </a:lnTo>
                  <a:lnTo>
                    <a:pt x="21600" y="19416"/>
                  </a:lnTo>
                  <a:lnTo>
                    <a:pt x="15166" y="21600"/>
                  </a:lnTo>
                  <a:lnTo>
                    <a:pt x="10570" y="21600"/>
                  </a:lnTo>
                  <a:lnTo>
                    <a:pt x="0" y="21600"/>
                  </a:lnTo>
                  <a:lnTo>
                    <a:pt x="0" y="11528"/>
                  </a:lnTo>
                  <a:lnTo>
                    <a:pt x="0" y="2184"/>
                  </a:lnTo>
                  <a:close/>
                </a:path>
                <a:path w="21600" h="21600" extrusionOk="0">
                  <a:moveTo>
                    <a:pt x="0" y="2184"/>
                  </a:moveTo>
                  <a:lnTo>
                    <a:pt x="0" y="2184"/>
                  </a:lnTo>
                  <a:lnTo>
                    <a:pt x="14706" y="2184"/>
                  </a:lnTo>
                  <a:lnTo>
                    <a:pt x="21600" y="0"/>
                  </a:lnTo>
                  <a:moveTo>
                    <a:pt x="0" y="2184"/>
                  </a:moveTo>
                  <a:lnTo>
                    <a:pt x="14706" y="2184"/>
                  </a:lnTo>
                  <a:lnTo>
                    <a:pt x="14706" y="5339"/>
                  </a:lnTo>
                  <a:lnTo>
                    <a:pt x="14706" y="17474"/>
                  </a:lnTo>
                  <a:lnTo>
                    <a:pt x="14706" y="21600"/>
                  </a:lnTo>
                  <a:moveTo>
                    <a:pt x="1149" y="3034"/>
                  </a:moveTo>
                  <a:lnTo>
                    <a:pt x="13328" y="3034"/>
                  </a:lnTo>
                  <a:lnTo>
                    <a:pt x="13328" y="3519"/>
                  </a:lnTo>
                  <a:lnTo>
                    <a:pt x="1149" y="3519"/>
                  </a:lnTo>
                  <a:lnTo>
                    <a:pt x="1149" y="3034"/>
                  </a:lnTo>
                  <a:moveTo>
                    <a:pt x="1149" y="4490"/>
                  </a:moveTo>
                  <a:lnTo>
                    <a:pt x="13328" y="4490"/>
                  </a:lnTo>
                  <a:lnTo>
                    <a:pt x="13328" y="4854"/>
                  </a:lnTo>
                  <a:lnTo>
                    <a:pt x="1149" y="4854"/>
                  </a:lnTo>
                  <a:lnTo>
                    <a:pt x="1149" y="4490"/>
                  </a:lnTo>
                  <a:moveTo>
                    <a:pt x="1149" y="5946"/>
                  </a:moveTo>
                  <a:lnTo>
                    <a:pt x="13328" y="5946"/>
                  </a:lnTo>
                  <a:lnTo>
                    <a:pt x="13328" y="6310"/>
                  </a:lnTo>
                  <a:lnTo>
                    <a:pt x="1149" y="6310"/>
                  </a:lnTo>
                  <a:lnTo>
                    <a:pt x="1149" y="5946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9" name="tower"/>
            <p:cNvSpPr>
              <a:spLocks noEditPoints="1" noChangeArrowheads="1"/>
            </p:cNvSpPr>
            <p:nvPr/>
          </p:nvSpPr>
          <p:spPr bwMode="auto">
            <a:xfrm>
              <a:off x="6629400" y="2819400"/>
              <a:ext cx="295275" cy="838200"/>
            </a:xfrm>
            <a:custGeom>
              <a:avLst/>
              <a:gdLst>
                <a:gd name="T0" fmla="*/ 0 w 21600"/>
                <a:gd name="T1" fmla="*/ 2184 h 21600"/>
                <a:gd name="T2" fmla="*/ 6664 w 21600"/>
                <a:gd name="T3" fmla="*/ 0 h 21600"/>
                <a:gd name="T4" fmla="*/ 10800 w 21600"/>
                <a:gd name="T5" fmla="*/ 0 h 21600"/>
                <a:gd name="T6" fmla="*/ 21600 w 21600"/>
                <a:gd name="T7" fmla="*/ 0 h 21600"/>
                <a:gd name="T8" fmla="*/ 21600 w 21600"/>
                <a:gd name="T9" fmla="*/ 11649 h 21600"/>
                <a:gd name="T10" fmla="*/ 21600 w 21600"/>
                <a:gd name="T11" fmla="*/ 19416 h 21600"/>
                <a:gd name="T12" fmla="*/ 15166 w 21600"/>
                <a:gd name="T13" fmla="*/ 21600 h 21600"/>
                <a:gd name="T14" fmla="*/ 10570 w 21600"/>
                <a:gd name="T15" fmla="*/ 21600 h 21600"/>
                <a:gd name="T16" fmla="*/ 0 w 21600"/>
                <a:gd name="T17" fmla="*/ 21600 h 21600"/>
                <a:gd name="T18" fmla="*/ 0 w 21600"/>
                <a:gd name="T19" fmla="*/ 11528 h 21600"/>
                <a:gd name="T20" fmla="*/ 459 w 21600"/>
                <a:gd name="T21" fmla="*/ 22540 h 21600"/>
                <a:gd name="T22" fmla="*/ 21485 w 21600"/>
                <a:gd name="T23" fmla="*/ 27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2184"/>
                  </a:moveTo>
                  <a:lnTo>
                    <a:pt x="6664" y="0"/>
                  </a:lnTo>
                  <a:lnTo>
                    <a:pt x="10800" y="0"/>
                  </a:lnTo>
                  <a:lnTo>
                    <a:pt x="21600" y="0"/>
                  </a:lnTo>
                  <a:lnTo>
                    <a:pt x="21600" y="11649"/>
                  </a:lnTo>
                  <a:lnTo>
                    <a:pt x="21600" y="19416"/>
                  </a:lnTo>
                  <a:lnTo>
                    <a:pt x="15166" y="21600"/>
                  </a:lnTo>
                  <a:lnTo>
                    <a:pt x="10570" y="21600"/>
                  </a:lnTo>
                  <a:lnTo>
                    <a:pt x="0" y="21600"/>
                  </a:lnTo>
                  <a:lnTo>
                    <a:pt x="0" y="11528"/>
                  </a:lnTo>
                  <a:lnTo>
                    <a:pt x="0" y="2184"/>
                  </a:lnTo>
                  <a:close/>
                </a:path>
                <a:path w="21600" h="21600" extrusionOk="0">
                  <a:moveTo>
                    <a:pt x="0" y="2184"/>
                  </a:moveTo>
                  <a:lnTo>
                    <a:pt x="0" y="2184"/>
                  </a:lnTo>
                  <a:lnTo>
                    <a:pt x="14706" y="2184"/>
                  </a:lnTo>
                  <a:lnTo>
                    <a:pt x="21600" y="0"/>
                  </a:lnTo>
                  <a:moveTo>
                    <a:pt x="0" y="2184"/>
                  </a:moveTo>
                  <a:lnTo>
                    <a:pt x="14706" y="2184"/>
                  </a:lnTo>
                  <a:lnTo>
                    <a:pt x="14706" y="5339"/>
                  </a:lnTo>
                  <a:lnTo>
                    <a:pt x="14706" y="17474"/>
                  </a:lnTo>
                  <a:lnTo>
                    <a:pt x="14706" y="21600"/>
                  </a:lnTo>
                  <a:moveTo>
                    <a:pt x="1149" y="3034"/>
                  </a:moveTo>
                  <a:lnTo>
                    <a:pt x="13328" y="3034"/>
                  </a:lnTo>
                  <a:lnTo>
                    <a:pt x="13328" y="3519"/>
                  </a:lnTo>
                  <a:lnTo>
                    <a:pt x="1149" y="3519"/>
                  </a:lnTo>
                  <a:lnTo>
                    <a:pt x="1149" y="3034"/>
                  </a:lnTo>
                  <a:moveTo>
                    <a:pt x="1149" y="4490"/>
                  </a:moveTo>
                  <a:lnTo>
                    <a:pt x="13328" y="4490"/>
                  </a:lnTo>
                  <a:lnTo>
                    <a:pt x="13328" y="4854"/>
                  </a:lnTo>
                  <a:lnTo>
                    <a:pt x="1149" y="4854"/>
                  </a:lnTo>
                  <a:lnTo>
                    <a:pt x="1149" y="4490"/>
                  </a:lnTo>
                  <a:moveTo>
                    <a:pt x="1149" y="5946"/>
                  </a:moveTo>
                  <a:lnTo>
                    <a:pt x="13328" y="5946"/>
                  </a:lnTo>
                  <a:lnTo>
                    <a:pt x="13328" y="6310"/>
                  </a:lnTo>
                  <a:lnTo>
                    <a:pt x="1149" y="6310"/>
                  </a:lnTo>
                  <a:lnTo>
                    <a:pt x="1149" y="5946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7086601" y="5410200"/>
            <a:ext cx="1514475" cy="838200"/>
            <a:chOff x="6629400" y="2819400"/>
            <a:chExt cx="1514475" cy="838200"/>
          </a:xfrm>
        </p:grpSpPr>
        <p:sp>
          <p:nvSpPr>
            <p:cNvPr id="41" name="tower"/>
            <p:cNvSpPr>
              <a:spLocks noEditPoints="1" noChangeArrowheads="1"/>
            </p:cNvSpPr>
            <p:nvPr/>
          </p:nvSpPr>
          <p:spPr bwMode="auto">
            <a:xfrm>
              <a:off x="7848600" y="2819400"/>
              <a:ext cx="295275" cy="838200"/>
            </a:xfrm>
            <a:custGeom>
              <a:avLst/>
              <a:gdLst>
                <a:gd name="T0" fmla="*/ 0 w 21600"/>
                <a:gd name="T1" fmla="*/ 2184 h 21600"/>
                <a:gd name="T2" fmla="*/ 6664 w 21600"/>
                <a:gd name="T3" fmla="*/ 0 h 21600"/>
                <a:gd name="T4" fmla="*/ 10800 w 21600"/>
                <a:gd name="T5" fmla="*/ 0 h 21600"/>
                <a:gd name="T6" fmla="*/ 21600 w 21600"/>
                <a:gd name="T7" fmla="*/ 0 h 21600"/>
                <a:gd name="T8" fmla="*/ 21600 w 21600"/>
                <a:gd name="T9" fmla="*/ 11649 h 21600"/>
                <a:gd name="T10" fmla="*/ 21600 w 21600"/>
                <a:gd name="T11" fmla="*/ 19416 h 21600"/>
                <a:gd name="T12" fmla="*/ 15166 w 21600"/>
                <a:gd name="T13" fmla="*/ 21600 h 21600"/>
                <a:gd name="T14" fmla="*/ 10570 w 21600"/>
                <a:gd name="T15" fmla="*/ 21600 h 21600"/>
                <a:gd name="T16" fmla="*/ 0 w 21600"/>
                <a:gd name="T17" fmla="*/ 21600 h 21600"/>
                <a:gd name="T18" fmla="*/ 0 w 21600"/>
                <a:gd name="T19" fmla="*/ 11528 h 21600"/>
                <a:gd name="T20" fmla="*/ 459 w 21600"/>
                <a:gd name="T21" fmla="*/ 22540 h 21600"/>
                <a:gd name="T22" fmla="*/ 21485 w 21600"/>
                <a:gd name="T23" fmla="*/ 27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2184"/>
                  </a:moveTo>
                  <a:lnTo>
                    <a:pt x="6664" y="0"/>
                  </a:lnTo>
                  <a:lnTo>
                    <a:pt x="10800" y="0"/>
                  </a:lnTo>
                  <a:lnTo>
                    <a:pt x="21600" y="0"/>
                  </a:lnTo>
                  <a:lnTo>
                    <a:pt x="21600" y="11649"/>
                  </a:lnTo>
                  <a:lnTo>
                    <a:pt x="21600" y="19416"/>
                  </a:lnTo>
                  <a:lnTo>
                    <a:pt x="15166" y="21600"/>
                  </a:lnTo>
                  <a:lnTo>
                    <a:pt x="10570" y="21600"/>
                  </a:lnTo>
                  <a:lnTo>
                    <a:pt x="0" y="21600"/>
                  </a:lnTo>
                  <a:lnTo>
                    <a:pt x="0" y="11528"/>
                  </a:lnTo>
                  <a:lnTo>
                    <a:pt x="0" y="2184"/>
                  </a:lnTo>
                  <a:close/>
                </a:path>
                <a:path w="21600" h="21600" extrusionOk="0">
                  <a:moveTo>
                    <a:pt x="0" y="2184"/>
                  </a:moveTo>
                  <a:lnTo>
                    <a:pt x="0" y="2184"/>
                  </a:lnTo>
                  <a:lnTo>
                    <a:pt x="14706" y="2184"/>
                  </a:lnTo>
                  <a:lnTo>
                    <a:pt x="21600" y="0"/>
                  </a:lnTo>
                  <a:moveTo>
                    <a:pt x="0" y="2184"/>
                  </a:moveTo>
                  <a:lnTo>
                    <a:pt x="14706" y="2184"/>
                  </a:lnTo>
                  <a:lnTo>
                    <a:pt x="14706" y="5339"/>
                  </a:lnTo>
                  <a:lnTo>
                    <a:pt x="14706" y="17474"/>
                  </a:lnTo>
                  <a:lnTo>
                    <a:pt x="14706" y="21600"/>
                  </a:lnTo>
                  <a:moveTo>
                    <a:pt x="1149" y="3034"/>
                  </a:moveTo>
                  <a:lnTo>
                    <a:pt x="13328" y="3034"/>
                  </a:lnTo>
                  <a:lnTo>
                    <a:pt x="13328" y="3519"/>
                  </a:lnTo>
                  <a:lnTo>
                    <a:pt x="1149" y="3519"/>
                  </a:lnTo>
                  <a:lnTo>
                    <a:pt x="1149" y="3034"/>
                  </a:lnTo>
                  <a:moveTo>
                    <a:pt x="1149" y="4490"/>
                  </a:moveTo>
                  <a:lnTo>
                    <a:pt x="13328" y="4490"/>
                  </a:lnTo>
                  <a:lnTo>
                    <a:pt x="13328" y="4854"/>
                  </a:lnTo>
                  <a:lnTo>
                    <a:pt x="1149" y="4854"/>
                  </a:lnTo>
                  <a:lnTo>
                    <a:pt x="1149" y="4490"/>
                  </a:lnTo>
                  <a:moveTo>
                    <a:pt x="1149" y="5946"/>
                  </a:moveTo>
                  <a:lnTo>
                    <a:pt x="13328" y="5946"/>
                  </a:lnTo>
                  <a:lnTo>
                    <a:pt x="13328" y="6310"/>
                  </a:lnTo>
                  <a:lnTo>
                    <a:pt x="1149" y="6310"/>
                  </a:lnTo>
                  <a:lnTo>
                    <a:pt x="1149" y="5946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2" name="tower"/>
            <p:cNvSpPr>
              <a:spLocks noEditPoints="1" noChangeArrowheads="1"/>
            </p:cNvSpPr>
            <p:nvPr/>
          </p:nvSpPr>
          <p:spPr bwMode="auto">
            <a:xfrm>
              <a:off x="7543800" y="2819400"/>
              <a:ext cx="295275" cy="838200"/>
            </a:xfrm>
            <a:custGeom>
              <a:avLst/>
              <a:gdLst>
                <a:gd name="T0" fmla="*/ 0 w 21600"/>
                <a:gd name="T1" fmla="*/ 2184 h 21600"/>
                <a:gd name="T2" fmla="*/ 6664 w 21600"/>
                <a:gd name="T3" fmla="*/ 0 h 21600"/>
                <a:gd name="T4" fmla="*/ 10800 w 21600"/>
                <a:gd name="T5" fmla="*/ 0 h 21600"/>
                <a:gd name="T6" fmla="*/ 21600 w 21600"/>
                <a:gd name="T7" fmla="*/ 0 h 21600"/>
                <a:gd name="T8" fmla="*/ 21600 w 21600"/>
                <a:gd name="T9" fmla="*/ 11649 h 21600"/>
                <a:gd name="T10" fmla="*/ 21600 w 21600"/>
                <a:gd name="T11" fmla="*/ 19416 h 21600"/>
                <a:gd name="T12" fmla="*/ 15166 w 21600"/>
                <a:gd name="T13" fmla="*/ 21600 h 21600"/>
                <a:gd name="T14" fmla="*/ 10570 w 21600"/>
                <a:gd name="T15" fmla="*/ 21600 h 21600"/>
                <a:gd name="T16" fmla="*/ 0 w 21600"/>
                <a:gd name="T17" fmla="*/ 21600 h 21600"/>
                <a:gd name="T18" fmla="*/ 0 w 21600"/>
                <a:gd name="T19" fmla="*/ 11528 h 21600"/>
                <a:gd name="T20" fmla="*/ 459 w 21600"/>
                <a:gd name="T21" fmla="*/ 22540 h 21600"/>
                <a:gd name="T22" fmla="*/ 21485 w 21600"/>
                <a:gd name="T23" fmla="*/ 27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2184"/>
                  </a:moveTo>
                  <a:lnTo>
                    <a:pt x="6664" y="0"/>
                  </a:lnTo>
                  <a:lnTo>
                    <a:pt x="10800" y="0"/>
                  </a:lnTo>
                  <a:lnTo>
                    <a:pt x="21600" y="0"/>
                  </a:lnTo>
                  <a:lnTo>
                    <a:pt x="21600" y="11649"/>
                  </a:lnTo>
                  <a:lnTo>
                    <a:pt x="21600" y="19416"/>
                  </a:lnTo>
                  <a:lnTo>
                    <a:pt x="15166" y="21600"/>
                  </a:lnTo>
                  <a:lnTo>
                    <a:pt x="10570" y="21600"/>
                  </a:lnTo>
                  <a:lnTo>
                    <a:pt x="0" y="21600"/>
                  </a:lnTo>
                  <a:lnTo>
                    <a:pt x="0" y="11528"/>
                  </a:lnTo>
                  <a:lnTo>
                    <a:pt x="0" y="2184"/>
                  </a:lnTo>
                  <a:close/>
                </a:path>
                <a:path w="21600" h="21600" extrusionOk="0">
                  <a:moveTo>
                    <a:pt x="0" y="2184"/>
                  </a:moveTo>
                  <a:lnTo>
                    <a:pt x="0" y="2184"/>
                  </a:lnTo>
                  <a:lnTo>
                    <a:pt x="14706" y="2184"/>
                  </a:lnTo>
                  <a:lnTo>
                    <a:pt x="21600" y="0"/>
                  </a:lnTo>
                  <a:moveTo>
                    <a:pt x="0" y="2184"/>
                  </a:moveTo>
                  <a:lnTo>
                    <a:pt x="14706" y="2184"/>
                  </a:lnTo>
                  <a:lnTo>
                    <a:pt x="14706" y="5339"/>
                  </a:lnTo>
                  <a:lnTo>
                    <a:pt x="14706" y="17474"/>
                  </a:lnTo>
                  <a:lnTo>
                    <a:pt x="14706" y="21600"/>
                  </a:lnTo>
                  <a:moveTo>
                    <a:pt x="1149" y="3034"/>
                  </a:moveTo>
                  <a:lnTo>
                    <a:pt x="13328" y="3034"/>
                  </a:lnTo>
                  <a:lnTo>
                    <a:pt x="13328" y="3519"/>
                  </a:lnTo>
                  <a:lnTo>
                    <a:pt x="1149" y="3519"/>
                  </a:lnTo>
                  <a:lnTo>
                    <a:pt x="1149" y="3034"/>
                  </a:lnTo>
                  <a:moveTo>
                    <a:pt x="1149" y="4490"/>
                  </a:moveTo>
                  <a:lnTo>
                    <a:pt x="13328" y="4490"/>
                  </a:lnTo>
                  <a:lnTo>
                    <a:pt x="13328" y="4854"/>
                  </a:lnTo>
                  <a:lnTo>
                    <a:pt x="1149" y="4854"/>
                  </a:lnTo>
                  <a:lnTo>
                    <a:pt x="1149" y="4490"/>
                  </a:lnTo>
                  <a:moveTo>
                    <a:pt x="1149" y="5946"/>
                  </a:moveTo>
                  <a:lnTo>
                    <a:pt x="13328" y="5946"/>
                  </a:lnTo>
                  <a:lnTo>
                    <a:pt x="13328" y="6310"/>
                  </a:lnTo>
                  <a:lnTo>
                    <a:pt x="1149" y="6310"/>
                  </a:lnTo>
                  <a:lnTo>
                    <a:pt x="1149" y="5946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3" name="tower"/>
            <p:cNvSpPr>
              <a:spLocks noEditPoints="1" noChangeArrowheads="1"/>
            </p:cNvSpPr>
            <p:nvPr/>
          </p:nvSpPr>
          <p:spPr bwMode="auto">
            <a:xfrm>
              <a:off x="7239000" y="2819400"/>
              <a:ext cx="295275" cy="838200"/>
            </a:xfrm>
            <a:custGeom>
              <a:avLst/>
              <a:gdLst>
                <a:gd name="T0" fmla="*/ 0 w 21600"/>
                <a:gd name="T1" fmla="*/ 2184 h 21600"/>
                <a:gd name="T2" fmla="*/ 6664 w 21600"/>
                <a:gd name="T3" fmla="*/ 0 h 21600"/>
                <a:gd name="T4" fmla="*/ 10800 w 21600"/>
                <a:gd name="T5" fmla="*/ 0 h 21600"/>
                <a:gd name="T6" fmla="*/ 21600 w 21600"/>
                <a:gd name="T7" fmla="*/ 0 h 21600"/>
                <a:gd name="T8" fmla="*/ 21600 w 21600"/>
                <a:gd name="T9" fmla="*/ 11649 h 21600"/>
                <a:gd name="T10" fmla="*/ 21600 w 21600"/>
                <a:gd name="T11" fmla="*/ 19416 h 21600"/>
                <a:gd name="T12" fmla="*/ 15166 w 21600"/>
                <a:gd name="T13" fmla="*/ 21600 h 21600"/>
                <a:gd name="T14" fmla="*/ 10570 w 21600"/>
                <a:gd name="T15" fmla="*/ 21600 h 21600"/>
                <a:gd name="T16" fmla="*/ 0 w 21600"/>
                <a:gd name="T17" fmla="*/ 21600 h 21600"/>
                <a:gd name="T18" fmla="*/ 0 w 21600"/>
                <a:gd name="T19" fmla="*/ 11528 h 21600"/>
                <a:gd name="T20" fmla="*/ 459 w 21600"/>
                <a:gd name="T21" fmla="*/ 22540 h 21600"/>
                <a:gd name="T22" fmla="*/ 21485 w 21600"/>
                <a:gd name="T23" fmla="*/ 27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2184"/>
                  </a:moveTo>
                  <a:lnTo>
                    <a:pt x="6664" y="0"/>
                  </a:lnTo>
                  <a:lnTo>
                    <a:pt x="10800" y="0"/>
                  </a:lnTo>
                  <a:lnTo>
                    <a:pt x="21600" y="0"/>
                  </a:lnTo>
                  <a:lnTo>
                    <a:pt x="21600" y="11649"/>
                  </a:lnTo>
                  <a:lnTo>
                    <a:pt x="21600" y="19416"/>
                  </a:lnTo>
                  <a:lnTo>
                    <a:pt x="15166" y="21600"/>
                  </a:lnTo>
                  <a:lnTo>
                    <a:pt x="10570" y="21600"/>
                  </a:lnTo>
                  <a:lnTo>
                    <a:pt x="0" y="21600"/>
                  </a:lnTo>
                  <a:lnTo>
                    <a:pt x="0" y="11528"/>
                  </a:lnTo>
                  <a:lnTo>
                    <a:pt x="0" y="2184"/>
                  </a:lnTo>
                  <a:close/>
                </a:path>
                <a:path w="21600" h="21600" extrusionOk="0">
                  <a:moveTo>
                    <a:pt x="0" y="2184"/>
                  </a:moveTo>
                  <a:lnTo>
                    <a:pt x="0" y="2184"/>
                  </a:lnTo>
                  <a:lnTo>
                    <a:pt x="14706" y="2184"/>
                  </a:lnTo>
                  <a:lnTo>
                    <a:pt x="21600" y="0"/>
                  </a:lnTo>
                  <a:moveTo>
                    <a:pt x="0" y="2184"/>
                  </a:moveTo>
                  <a:lnTo>
                    <a:pt x="14706" y="2184"/>
                  </a:lnTo>
                  <a:lnTo>
                    <a:pt x="14706" y="5339"/>
                  </a:lnTo>
                  <a:lnTo>
                    <a:pt x="14706" y="17474"/>
                  </a:lnTo>
                  <a:lnTo>
                    <a:pt x="14706" y="21600"/>
                  </a:lnTo>
                  <a:moveTo>
                    <a:pt x="1149" y="3034"/>
                  </a:moveTo>
                  <a:lnTo>
                    <a:pt x="13328" y="3034"/>
                  </a:lnTo>
                  <a:lnTo>
                    <a:pt x="13328" y="3519"/>
                  </a:lnTo>
                  <a:lnTo>
                    <a:pt x="1149" y="3519"/>
                  </a:lnTo>
                  <a:lnTo>
                    <a:pt x="1149" y="3034"/>
                  </a:lnTo>
                  <a:moveTo>
                    <a:pt x="1149" y="4490"/>
                  </a:moveTo>
                  <a:lnTo>
                    <a:pt x="13328" y="4490"/>
                  </a:lnTo>
                  <a:lnTo>
                    <a:pt x="13328" y="4854"/>
                  </a:lnTo>
                  <a:lnTo>
                    <a:pt x="1149" y="4854"/>
                  </a:lnTo>
                  <a:lnTo>
                    <a:pt x="1149" y="4490"/>
                  </a:lnTo>
                  <a:moveTo>
                    <a:pt x="1149" y="5946"/>
                  </a:moveTo>
                  <a:lnTo>
                    <a:pt x="13328" y="5946"/>
                  </a:lnTo>
                  <a:lnTo>
                    <a:pt x="13328" y="6310"/>
                  </a:lnTo>
                  <a:lnTo>
                    <a:pt x="1149" y="6310"/>
                  </a:lnTo>
                  <a:lnTo>
                    <a:pt x="1149" y="5946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4" name="tower"/>
            <p:cNvSpPr>
              <a:spLocks noEditPoints="1" noChangeArrowheads="1"/>
            </p:cNvSpPr>
            <p:nvPr/>
          </p:nvSpPr>
          <p:spPr bwMode="auto">
            <a:xfrm>
              <a:off x="6934200" y="2819400"/>
              <a:ext cx="295275" cy="838200"/>
            </a:xfrm>
            <a:custGeom>
              <a:avLst/>
              <a:gdLst>
                <a:gd name="T0" fmla="*/ 0 w 21600"/>
                <a:gd name="T1" fmla="*/ 2184 h 21600"/>
                <a:gd name="T2" fmla="*/ 6664 w 21600"/>
                <a:gd name="T3" fmla="*/ 0 h 21600"/>
                <a:gd name="T4" fmla="*/ 10800 w 21600"/>
                <a:gd name="T5" fmla="*/ 0 h 21600"/>
                <a:gd name="T6" fmla="*/ 21600 w 21600"/>
                <a:gd name="T7" fmla="*/ 0 h 21600"/>
                <a:gd name="T8" fmla="*/ 21600 w 21600"/>
                <a:gd name="T9" fmla="*/ 11649 h 21600"/>
                <a:gd name="T10" fmla="*/ 21600 w 21600"/>
                <a:gd name="T11" fmla="*/ 19416 h 21600"/>
                <a:gd name="T12" fmla="*/ 15166 w 21600"/>
                <a:gd name="T13" fmla="*/ 21600 h 21600"/>
                <a:gd name="T14" fmla="*/ 10570 w 21600"/>
                <a:gd name="T15" fmla="*/ 21600 h 21600"/>
                <a:gd name="T16" fmla="*/ 0 w 21600"/>
                <a:gd name="T17" fmla="*/ 21600 h 21600"/>
                <a:gd name="T18" fmla="*/ 0 w 21600"/>
                <a:gd name="T19" fmla="*/ 11528 h 21600"/>
                <a:gd name="T20" fmla="*/ 459 w 21600"/>
                <a:gd name="T21" fmla="*/ 22540 h 21600"/>
                <a:gd name="T22" fmla="*/ 21485 w 21600"/>
                <a:gd name="T23" fmla="*/ 27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2184"/>
                  </a:moveTo>
                  <a:lnTo>
                    <a:pt x="6664" y="0"/>
                  </a:lnTo>
                  <a:lnTo>
                    <a:pt x="10800" y="0"/>
                  </a:lnTo>
                  <a:lnTo>
                    <a:pt x="21600" y="0"/>
                  </a:lnTo>
                  <a:lnTo>
                    <a:pt x="21600" y="11649"/>
                  </a:lnTo>
                  <a:lnTo>
                    <a:pt x="21600" y="19416"/>
                  </a:lnTo>
                  <a:lnTo>
                    <a:pt x="15166" y="21600"/>
                  </a:lnTo>
                  <a:lnTo>
                    <a:pt x="10570" y="21600"/>
                  </a:lnTo>
                  <a:lnTo>
                    <a:pt x="0" y="21600"/>
                  </a:lnTo>
                  <a:lnTo>
                    <a:pt x="0" y="11528"/>
                  </a:lnTo>
                  <a:lnTo>
                    <a:pt x="0" y="2184"/>
                  </a:lnTo>
                  <a:close/>
                </a:path>
                <a:path w="21600" h="21600" extrusionOk="0">
                  <a:moveTo>
                    <a:pt x="0" y="2184"/>
                  </a:moveTo>
                  <a:lnTo>
                    <a:pt x="0" y="2184"/>
                  </a:lnTo>
                  <a:lnTo>
                    <a:pt x="14706" y="2184"/>
                  </a:lnTo>
                  <a:lnTo>
                    <a:pt x="21600" y="0"/>
                  </a:lnTo>
                  <a:moveTo>
                    <a:pt x="0" y="2184"/>
                  </a:moveTo>
                  <a:lnTo>
                    <a:pt x="14706" y="2184"/>
                  </a:lnTo>
                  <a:lnTo>
                    <a:pt x="14706" y="5339"/>
                  </a:lnTo>
                  <a:lnTo>
                    <a:pt x="14706" y="17474"/>
                  </a:lnTo>
                  <a:lnTo>
                    <a:pt x="14706" y="21600"/>
                  </a:lnTo>
                  <a:moveTo>
                    <a:pt x="1149" y="3034"/>
                  </a:moveTo>
                  <a:lnTo>
                    <a:pt x="13328" y="3034"/>
                  </a:lnTo>
                  <a:lnTo>
                    <a:pt x="13328" y="3519"/>
                  </a:lnTo>
                  <a:lnTo>
                    <a:pt x="1149" y="3519"/>
                  </a:lnTo>
                  <a:lnTo>
                    <a:pt x="1149" y="3034"/>
                  </a:lnTo>
                  <a:moveTo>
                    <a:pt x="1149" y="4490"/>
                  </a:moveTo>
                  <a:lnTo>
                    <a:pt x="13328" y="4490"/>
                  </a:lnTo>
                  <a:lnTo>
                    <a:pt x="13328" y="4854"/>
                  </a:lnTo>
                  <a:lnTo>
                    <a:pt x="1149" y="4854"/>
                  </a:lnTo>
                  <a:lnTo>
                    <a:pt x="1149" y="4490"/>
                  </a:lnTo>
                  <a:moveTo>
                    <a:pt x="1149" y="5946"/>
                  </a:moveTo>
                  <a:lnTo>
                    <a:pt x="13328" y="5946"/>
                  </a:lnTo>
                  <a:lnTo>
                    <a:pt x="13328" y="6310"/>
                  </a:lnTo>
                  <a:lnTo>
                    <a:pt x="1149" y="6310"/>
                  </a:lnTo>
                  <a:lnTo>
                    <a:pt x="1149" y="5946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5" name="tower"/>
            <p:cNvSpPr>
              <a:spLocks noEditPoints="1" noChangeArrowheads="1"/>
            </p:cNvSpPr>
            <p:nvPr/>
          </p:nvSpPr>
          <p:spPr bwMode="auto">
            <a:xfrm>
              <a:off x="6629400" y="2819400"/>
              <a:ext cx="295275" cy="838200"/>
            </a:xfrm>
            <a:custGeom>
              <a:avLst/>
              <a:gdLst>
                <a:gd name="T0" fmla="*/ 0 w 21600"/>
                <a:gd name="T1" fmla="*/ 2184 h 21600"/>
                <a:gd name="T2" fmla="*/ 6664 w 21600"/>
                <a:gd name="T3" fmla="*/ 0 h 21600"/>
                <a:gd name="T4" fmla="*/ 10800 w 21600"/>
                <a:gd name="T5" fmla="*/ 0 h 21600"/>
                <a:gd name="T6" fmla="*/ 21600 w 21600"/>
                <a:gd name="T7" fmla="*/ 0 h 21600"/>
                <a:gd name="T8" fmla="*/ 21600 w 21600"/>
                <a:gd name="T9" fmla="*/ 11649 h 21600"/>
                <a:gd name="T10" fmla="*/ 21600 w 21600"/>
                <a:gd name="T11" fmla="*/ 19416 h 21600"/>
                <a:gd name="T12" fmla="*/ 15166 w 21600"/>
                <a:gd name="T13" fmla="*/ 21600 h 21600"/>
                <a:gd name="T14" fmla="*/ 10570 w 21600"/>
                <a:gd name="T15" fmla="*/ 21600 h 21600"/>
                <a:gd name="T16" fmla="*/ 0 w 21600"/>
                <a:gd name="T17" fmla="*/ 21600 h 21600"/>
                <a:gd name="T18" fmla="*/ 0 w 21600"/>
                <a:gd name="T19" fmla="*/ 11528 h 21600"/>
                <a:gd name="T20" fmla="*/ 459 w 21600"/>
                <a:gd name="T21" fmla="*/ 22540 h 21600"/>
                <a:gd name="T22" fmla="*/ 21485 w 21600"/>
                <a:gd name="T23" fmla="*/ 27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2184"/>
                  </a:moveTo>
                  <a:lnTo>
                    <a:pt x="6664" y="0"/>
                  </a:lnTo>
                  <a:lnTo>
                    <a:pt x="10800" y="0"/>
                  </a:lnTo>
                  <a:lnTo>
                    <a:pt x="21600" y="0"/>
                  </a:lnTo>
                  <a:lnTo>
                    <a:pt x="21600" y="11649"/>
                  </a:lnTo>
                  <a:lnTo>
                    <a:pt x="21600" y="19416"/>
                  </a:lnTo>
                  <a:lnTo>
                    <a:pt x="15166" y="21600"/>
                  </a:lnTo>
                  <a:lnTo>
                    <a:pt x="10570" y="21600"/>
                  </a:lnTo>
                  <a:lnTo>
                    <a:pt x="0" y="21600"/>
                  </a:lnTo>
                  <a:lnTo>
                    <a:pt x="0" y="11528"/>
                  </a:lnTo>
                  <a:lnTo>
                    <a:pt x="0" y="2184"/>
                  </a:lnTo>
                  <a:close/>
                </a:path>
                <a:path w="21600" h="21600" extrusionOk="0">
                  <a:moveTo>
                    <a:pt x="0" y="2184"/>
                  </a:moveTo>
                  <a:lnTo>
                    <a:pt x="0" y="2184"/>
                  </a:lnTo>
                  <a:lnTo>
                    <a:pt x="14706" y="2184"/>
                  </a:lnTo>
                  <a:lnTo>
                    <a:pt x="21600" y="0"/>
                  </a:lnTo>
                  <a:moveTo>
                    <a:pt x="0" y="2184"/>
                  </a:moveTo>
                  <a:lnTo>
                    <a:pt x="14706" y="2184"/>
                  </a:lnTo>
                  <a:lnTo>
                    <a:pt x="14706" y="5339"/>
                  </a:lnTo>
                  <a:lnTo>
                    <a:pt x="14706" y="17474"/>
                  </a:lnTo>
                  <a:lnTo>
                    <a:pt x="14706" y="21600"/>
                  </a:lnTo>
                  <a:moveTo>
                    <a:pt x="1149" y="3034"/>
                  </a:moveTo>
                  <a:lnTo>
                    <a:pt x="13328" y="3034"/>
                  </a:lnTo>
                  <a:lnTo>
                    <a:pt x="13328" y="3519"/>
                  </a:lnTo>
                  <a:lnTo>
                    <a:pt x="1149" y="3519"/>
                  </a:lnTo>
                  <a:lnTo>
                    <a:pt x="1149" y="3034"/>
                  </a:lnTo>
                  <a:moveTo>
                    <a:pt x="1149" y="4490"/>
                  </a:moveTo>
                  <a:lnTo>
                    <a:pt x="13328" y="4490"/>
                  </a:lnTo>
                  <a:lnTo>
                    <a:pt x="13328" y="4854"/>
                  </a:lnTo>
                  <a:lnTo>
                    <a:pt x="1149" y="4854"/>
                  </a:lnTo>
                  <a:lnTo>
                    <a:pt x="1149" y="4490"/>
                  </a:lnTo>
                  <a:moveTo>
                    <a:pt x="1149" y="5946"/>
                  </a:moveTo>
                  <a:lnTo>
                    <a:pt x="13328" y="5946"/>
                  </a:lnTo>
                  <a:lnTo>
                    <a:pt x="13328" y="6310"/>
                  </a:lnTo>
                  <a:lnTo>
                    <a:pt x="1149" y="6310"/>
                  </a:lnTo>
                  <a:lnTo>
                    <a:pt x="1149" y="5946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46" name="Can 45"/>
          <p:cNvSpPr/>
          <p:nvPr/>
        </p:nvSpPr>
        <p:spPr>
          <a:xfrm>
            <a:off x="9753600" y="2743200"/>
            <a:ext cx="457200" cy="609600"/>
          </a:xfrm>
          <a:prstGeom prst="can">
            <a:avLst/>
          </a:prstGeom>
          <a:solidFill>
            <a:srgbClr val="FFFFCC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7" name="Can 46"/>
          <p:cNvSpPr/>
          <p:nvPr/>
        </p:nvSpPr>
        <p:spPr>
          <a:xfrm>
            <a:off x="9829800" y="5638800"/>
            <a:ext cx="457200" cy="609600"/>
          </a:xfrm>
          <a:prstGeom prst="can">
            <a:avLst/>
          </a:prstGeom>
          <a:solidFill>
            <a:srgbClr val="FFFFCC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9" name="Can 48"/>
          <p:cNvSpPr/>
          <p:nvPr/>
        </p:nvSpPr>
        <p:spPr>
          <a:xfrm>
            <a:off x="9829800" y="4953000"/>
            <a:ext cx="457200" cy="609600"/>
          </a:xfrm>
          <a:prstGeom prst="can">
            <a:avLst/>
          </a:prstGeom>
          <a:solidFill>
            <a:srgbClr val="FFFFCC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0" name="Can 49"/>
          <p:cNvSpPr/>
          <p:nvPr/>
        </p:nvSpPr>
        <p:spPr>
          <a:xfrm>
            <a:off x="9296400" y="4953000"/>
            <a:ext cx="457200" cy="609600"/>
          </a:xfrm>
          <a:prstGeom prst="can">
            <a:avLst/>
          </a:prstGeom>
          <a:solidFill>
            <a:srgbClr val="FFFFCC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1" name="Can 50"/>
          <p:cNvSpPr/>
          <p:nvPr/>
        </p:nvSpPr>
        <p:spPr>
          <a:xfrm>
            <a:off x="2057400" y="1143000"/>
            <a:ext cx="457200" cy="609600"/>
          </a:xfrm>
          <a:prstGeom prst="can">
            <a:avLst/>
          </a:prstGeom>
          <a:solidFill>
            <a:srgbClr val="FFFFCC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2" name="Can 51"/>
          <p:cNvSpPr/>
          <p:nvPr/>
        </p:nvSpPr>
        <p:spPr>
          <a:xfrm>
            <a:off x="9829800" y="1143000"/>
            <a:ext cx="457200" cy="609600"/>
          </a:xfrm>
          <a:prstGeom prst="can">
            <a:avLst/>
          </a:prstGeom>
          <a:solidFill>
            <a:srgbClr val="FFFFCC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3" name="Can 52"/>
          <p:cNvSpPr/>
          <p:nvPr/>
        </p:nvSpPr>
        <p:spPr>
          <a:xfrm>
            <a:off x="9296400" y="1143000"/>
            <a:ext cx="457200" cy="609600"/>
          </a:xfrm>
          <a:prstGeom prst="can">
            <a:avLst/>
          </a:prstGeom>
          <a:solidFill>
            <a:srgbClr val="FFFFCC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4" name="server"/>
          <p:cNvSpPr>
            <a:spLocks noEditPoints="1" noChangeArrowheads="1"/>
          </p:cNvSpPr>
          <p:nvPr/>
        </p:nvSpPr>
        <p:spPr bwMode="auto">
          <a:xfrm>
            <a:off x="8686800" y="4953001"/>
            <a:ext cx="533400" cy="676275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61 w 21600"/>
              <a:gd name="T17" fmla="*/ 22454 h 21600"/>
              <a:gd name="T18" fmla="*/ 21069 w 21600"/>
              <a:gd name="T19" fmla="*/ 28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  <a:path w="21600" h="21600" extrusionOk="0">
                <a:moveTo>
                  <a:pt x="1662" y="1709"/>
                </a:moveTo>
                <a:lnTo>
                  <a:pt x="9046" y="1709"/>
                </a:lnTo>
                <a:lnTo>
                  <a:pt x="9046" y="2331"/>
                </a:lnTo>
                <a:lnTo>
                  <a:pt x="1662" y="2331"/>
                </a:lnTo>
                <a:lnTo>
                  <a:pt x="1662" y="1709"/>
                </a:lnTo>
                <a:moveTo>
                  <a:pt x="0" y="4351"/>
                </a:moveTo>
                <a:lnTo>
                  <a:pt x="10892" y="4351"/>
                </a:lnTo>
                <a:lnTo>
                  <a:pt x="10892" y="14141"/>
                </a:lnTo>
                <a:lnTo>
                  <a:pt x="21600" y="14141"/>
                </a:lnTo>
                <a:moveTo>
                  <a:pt x="11631" y="1243"/>
                </a:moveTo>
                <a:lnTo>
                  <a:pt x="20492" y="1243"/>
                </a:lnTo>
                <a:lnTo>
                  <a:pt x="20492" y="1554"/>
                </a:lnTo>
                <a:lnTo>
                  <a:pt x="11631" y="1554"/>
                </a:lnTo>
                <a:lnTo>
                  <a:pt x="11631" y="1243"/>
                </a:lnTo>
                <a:moveTo>
                  <a:pt x="11631" y="3263"/>
                </a:moveTo>
                <a:lnTo>
                  <a:pt x="20492" y="3263"/>
                </a:lnTo>
                <a:lnTo>
                  <a:pt x="20492" y="3574"/>
                </a:lnTo>
                <a:lnTo>
                  <a:pt x="11631" y="3574"/>
                </a:lnTo>
                <a:lnTo>
                  <a:pt x="11631" y="3263"/>
                </a:lnTo>
                <a:moveTo>
                  <a:pt x="11631" y="6060"/>
                </a:moveTo>
                <a:lnTo>
                  <a:pt x="20492" y="6060"/>
                </a:lnTo>
                <a:lnTo>
                  <a:pt x="20492" y="6371"/>
                </a:lnTo>
                <a:lnTo>
                  <a:pt x="11631" y="6371"/>
                </a:lnTo>
                <a:lnTo>
                  <a:pt x="11631" y="6060"/>
                </a:lnTo>
                <a:moveTo>
                  <a:pt x="11631" y="8081"/>
                </a:moveTo>
                <a:lnTo>
                  <a:pt x="20308" y="8081"/>
                </a:lnTo>
                <a:lnTo>
                  <a:pt x="20308" y="8391"/>
                </a:lnTo>
                <a:lnTo>
                  <a:pt x="11631" y="8391"/>
                </a:lnTo>
                <a:lnTo>
                  <a:pt x="11631" y="8081"/>
                </a:lnTo>
                <a:moveTo>
                  <a:pt x="11631" y="4196"/>
                </a:moveTo>
                <a:lnTo>
                  <a:pt x="12369" y="4196"/>
                </a:lnTo>
                <a:lnTo>
                  <a:pt x="12369" y="4817"/>
                </a:lnTo>
                <a:lnTo>
                  <a:pt x="11631" y="4817"/>
                </a:lnTo>
                <a:lnTo>
                  <a:pt x="11631" y="4196"/>
                </a:lnTo>
                <a:moveTo>
                  <a:pt x="14400" y="4196"/>
                </a:moveTo>
                <a:lnTo>
                  <a:pt x="15138" y="4196"/>
                </a:lnTo>
                <a:lnTo>
                  <a:pt x="15138" y="4817"/>
                </a:lnTo>
                <a:lnTo>
                  <a:pt x="14400" y="4817"/>
                </a:lnTo>
                <a:lnTo>
                  <a:pt x="14400" y="4196"/>
                </a:lnTo>
                <a:moveTo>
                  <a:pt x="16985" y="4196"/>
                </a:moveTo>
                <a:lnTo>
                  <a:pt x="17723" y="4196"/>
                </a:lnTo>
                <a:lnTo>
                  <a:pt x="17723" y="4817"/>
                </a:lnTo>
                <a:lnTo>
                  <a:pt x="16985" y="4817"/>
                </a:lnTo>
                <a:lnTo>
                  <a:pt x="16985" y="4196"/>
                </a:lnTo>
                <a:moveTo>
                  <a:pt x="19754" y="4196"/>
                </a:moveTo>
                <a:lnTo>
                  <a:pt x="20492" y="4196"/>
                </a:lnTo>
                <a:lnTo>
                  <a:pt x="20492" y="4817"/>
                </a:lnTo>
                <a:lnTo>
                  <a:pt x="19754" y="4817"/>
                </a:lnTo>
                <a:lnTo>
                  <a:pt x="19754" y="4196"/>
                </a:lnTo>
                <a:moveTo>
                  <a:pt x="11631" y="9635"/>
                </a:moveTo>
                <a:lnTo>
                  <a:pt x="12369" y="9635"/>
                </a:lnTo>
                <a:lnTo>
                  <a:pt x="12369" y="10256"/>
                </a:lnTo>
                <a:lnTo>
                  <a:pt x="11631" y="10256"/>
                </a:lnTo>
                <a:lnTo>
                  <a:pt x="11631" y="9635"/>
                </a:lnTo>
                <a:moveTo>
                  <a:pt x="14400" y="9635"/>
                </a:moveTo>
                <a:lnTo>
                  <a:pt x="15138" y="9635"/>
                </a:lnTo>
                <a:lnTo>
                  <a:pt x="15138" y="10256"/>
                </a:lnTo>
                <a:lnTo>
                  <a:pt x="14400" y="10256"/>
                </a:lnTo>
                <a:lnTo>
                  <a:pt x="14400" y="9635"/>
                </a:lnTo>
                <a:moveTo>
                  <a:pt x="16985" y="9635"/>
                </a:moveTo>
                <a:lnTo>
                  <a:pt x="17723" y="9635"/>
                </a:lnTo>
                <a:lnTo>
                  <a:pt x="17723" y="10256"/>
                </a:lnTo>
                <a:lnTo>
                  <a:pt x="16985" y="10256"/>
                </a:lnTo>
                <a:lnTo>
                  <a:pt x="16985" y="9635"/>
                </a:lnTo>
                <a:moveTo>
                  <a:pt x="19754" y="9635"/>
                </a:moveTo>
                <a:lnTo>
                  <a:pt x="20492" y="9635"/>
                </a:lnTo>
                <a:lnTo>
                  <a:pt x="20492" y="10256"/>
                </a:lnTo>
                <a:lnTo>
                  <a:pt x="19754" y="10256"/>
                </a:lnTo>
                <a:lnTo>
                  <a:pt x="19754" y="9635"/>
                </a:lnTo>
                <a:moveTo>
                  <a:pt x="10892" y="14141"/>
                </a:moveTo>
                <a:lnTo>
                  <a:pt x="10892" y="15384"/>
                </a:lnTo>
                <a:lnTo>
                  <a:pt x="10892" y="20046"/>
                </a:lnTo>
                <a:lnTo>
                  <a:pt x="10892" y="21600"/>
                </a:lnTo>
                <a:lnTo>
                  <a:pt x="10892" y="14141"/>
                </a:lnTo>
                <a:moveTo>
                  <a:pt x="10892" y="4351"/>
                </a:moveTo>
                <a:lnTo>
                  <a:pt x="10892" y="3574"/>
                </a:lnTo>
                <a:lnTo>
                  <a:pt x="10892" y="932"/>
                </a:lnTo>
                <a:lnTo>
                  <a:pt x="10892" y="0"/>
                </a:lnTo>
                <a:lnTo>
                  <a:pt x="10892" y="4351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5" name="server"/>
          <p:cNvSpPr>
            <a:spLocks noEditPoints="1" noChangeArrowheads="1"/>
          </p:cNvSpPr>
          <p:nvPr/>
        </p:nvSpPr>
        <p:spPr bwMode="auto">
          <a:xfrm>
            <a:off x="8610600" y="1219201"/>
            <a:ext cx="533400" cy="676275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61 w 21600"/>
              <a:gd name="T17" fmla="*/ 22454 h 21600"/>
              <a:gd name="T18" fmla="*/ 21069 w 21600"/>
              <a:gd name="T19" fmla="*/ 28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  <a:path w="21600" h="21600" extrusionOk="0">
                <a:moveTo>
                  <a:pt x="1662" y="1709"/>
                </a:moveTo>
                <a:lnTo>
                  <a:pt x="9046" y="1709"/>
                </a:lnTo>
                <a:lnTo>
                  <a:pt x="9046" y="2331"/>
                </a:lnTo>
                <a:lnTo>
                  <a:pt x="1662" y="2331"/>
                </a:lnTo>
                <a:lnTo>
                  <a:pt x="1662" y="1709"/>
                </a:lnTo>
                <a:moveTo>
                  <a:pt x="0" y="4351"/>
                </a:moveTo>
                <a:lnTo>
                  <a:pt x="10892" y="4351"/>
                </a:lnTo>
                <a:lnTo>
                  <a:pt x="10892" y="14141"/>
                </a:lnTo>
                <a:lnTo>
                  <a:pt x="21600" y="14141"/>
                </a:lnTo>
                <a:moveTo>
                  <a:pt x="11631" y="1243"/>
                </a:moveTo>
                <a:lnTo>
                  <a:pt x="20492" y="1243"/>
                </a:lnTo>
                <a:lnTo>
                  <a:pt x="20492" y="1554"/>
                </a:lnTo>
                <a:lnTo>
                  <a:pt x="11631" y="1554"/>
                </a:lnTo>
                <a:lnTo>
                  <a:pt x="11631" y="1243"/>
                </a:lnTo>
                <a:moveTo>
                  <a:pt x="11631" y="3263"/>
                </a:moveTo>
                <a:lnTo>
                  <a:pt x="20492" y="3263"/>
                </a:lnTo>
                <a:lnTo>
                  <a:pt x="20492" y="3574"/>
                </a:lnTo>
                <a:lnTo>
                  <a:pt x="11631" y="3574"/>
                </a:lnTo>
                <a:lnTo>
                  <a:pt x="11631" y="3263"/>
                </a:lnTo>
                <a:moveTo>
                  <a:pt x="11631" y="6060"/>
                </a:moveTo>
                <a:lnTo>
                  <a:pt x="20492" y="6060"/>
                </a:lnTo>
                <a:lnTo>
                  <a:pt x="20492" y="6371"/>
                </a:lnTo>
                <a:lnTo>
                  <a:pt x="11631" y="6371"/>
                </a:lnTo>
                <a:lnTo>
                  <a:pt x="11631" y="6060"/>
                </a:lnTo>
                <a:moveTo>
                  <a:pt x="11631" y="8081"/>
                </a:moveTo>
                <a:lnTo>
                  <a:pt x="20308" y="8081"/>
                </a:lnTo>
                <a:lnTo>
                  <a:pt x="20308" y="8391"/>
                </a:lnTo>
                <a:lnTo>
                  <a:pt x="11631" y="8391"/>
                </a:lnTo>
                <a:lnTo>
                  <a:pt x="11631" y="8081"/>
                </a:lnTo>
                <a:moveTo>
                  <a:pt x="11631" y="4196"/>
                </a:moveTo>
                <a:lnTo>
                  <a:pt x="12369" y="4196"/>
                </a:lnTo>
                <a:lnTo>
                  <a:pt x="12369" y="4817"/>
                </a:lnTo>
                <a:lnTo>
                  <a:pt x="11631" y="4817"/>
                </a:lnTo>
                <a:lnTo>
                  <a:pt x="11631" y="4196"/>
                </a:lnTo>
                <a:moveTo>
                  <a:pt x="14400" y="4196"/>
                </a:moveTo>
                <a:lnTo>
                  <a:pt x="15138" y="4196"/>
                </a:lnTo>
                <a:lnTo>
                  <a:pt x="15138" y="4817"/>
                </a:lnTo>
                <a:lnTo>
                  <a:pt x="14400" y="4817"/>
                </a:lnTo>
                <a:lnTo>
                  <a:pt x="14400" y="4196"/>
                </a:lnTo>
                <a:moveTo>
                  <a:pt x="16985" y="4196"/>
                </a:moveTo>
                <a:lnTo>
                  <a:pt x="17723" y="4196"/>
                </a:lnTo>
                <a:lnTo>
                  <a:pt x="17723" y="4817"/>
                </a:lnTo>
                <a:lnTo>
                  <a:pt x="16985" y="4817"/>
                </a:lnTo>
                <a:lnTo>
                  <a:pt x="16985" y="4196"/>
                </a:lnTo>
                <a:moveTo>
                  <a:pt x="19754" y="4196"/>
                </a:moveTo>
                <a:lnTo>
                  <a:pt x="20492" y="4196"/>
                </a:lnTo>
                <a:lnTo>
                  <a:pt x="20492" y="4817"/>
                </a:lnTo>
                <a:lnTo>
                  <a:pt x="19754" y="4817"/>
                </a:lnTo>
                <a:lnTo>
                  <a:pt x="19754" y="4196"/>
                </a:lnTo>
                <a:moveTo>
                  <a:pt x="11631" y="9635"/>
                </a:moveTo>
                <a:lnTo>
                  <a:pt x="12369" y="9635"/>
                </a:lnTo>
                <a:lnTo>
                  <a:pt x="12369" y="10256"/>
                </a:lnTo>
                <a:lnTo>
                  <a:pt x="11631" y="10256"/>
                </a:lnTo>
                <a:lnTo>
                  <a:pt x="11631" y="9635"/>
                </a:lnTo>
                <a:moveTo>
                  <a:pt x="14400" y="9635"/>
                </a:moveTo>
                <a:lnTo>
                  <a:pt x="15138" y="9635"/>
                </a:lnTo>
                <a:lnTo>
                  <a:pt x="15138" y="10256"/>
                </a:lnTo>
                <a:lnTo>
                  <a:pt x="14400" y="10256"/>
                </a:lnTo>
                <a:lnTo>
                  <a:pt x="14400" y="9635"/>
                </a:lnTo>
                <a:moveTo>
                  <a:pt x="16985" y="9635"/>
                </a:moveTo>
                <a:lnTo>
                  <a:pt x="17723" y="9635"/>
                </a:lnTo>
                <a:lnTo>
                  <a:pt x="17723" y="10256"/>
                </a:lnTo>
                <a:lnTo>
                  <a:pt x="16985" y="10256"/>
                </a:lnTo>
                <a:lnTo>
                  <a:pt x="16985" y="9635"/>
                </a:lnTo>
                <a:moveTo>
                  <a:pt x="19754" y="9635"/>
                </a:moveTo>
                <a:lnTo>
                  <a:pt x="20492" y="9635"/>
                </a:lnTo>
                <a:lnTo>
                  <a:pt x="20492" y="10256"/>
                </a:lnTo>
                <a:lnTo>
                  <a:pt x="19754" y="10256"/>
                </a:lnTo>
                <a:lnTo>
                  <a:pt x="19754" y="9635"/>
                </a:lnTo>
                <a:moveTo>
                  <a:pt x="10892" y="14141"/>
                </a:moveTo>
                <a:lnTo>
                  <a:pt x="10892" y="15384"/>
                </a:lnTo>
                <a:lnTo>
                  <a:pt x="10892" y="20046"/>
                </a:lnTo>
                <a:lnTo>
                  <a:pt x="10892" y="21600"/>
                </a:lnTo>
                <a:lnTo>
                  <a:pt x="10892" y="14141"/>
                </a:lnTo>
                <a:moveTo>
                  <a:pt x="10892" y="4351"/>
                </a:moveTo>
                <a:lnTo>
                  <a:pt x="10892" y="3574"/>
                </a:lnTo>
                <a:lnTo>
                  <a:pt x="10892" y="932"/>
                </a:lnTo>
                <a:lnTo>
                  <a:pt x="10892" y="0"/>
                </a:lnTo>
                <a:lnTo>
                  <a:pt x="10892" y="4351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6" name="server"/>
          <p:cNvSpPr>
            <a:spLocks noEditPoints="1" noChangeArrowheads="1"/>
          </p:cNvSpPr>
          <p:nvPr/>
        </p:nvSpPr>
        <p:spPr bwMode="auto">
          <a:xfrm>
            <a:off x="2057400" y="2895601"/>
            <a:ext cx="533400" cy="676275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61 w 21600"/>
              <a:gd name="T17" fmla="*/ 22454 h 21600"/>
              <a:gd name="T18" fmla="*/ 21069 w 21600"/>
              <a:gd name="T19" fmla="*/ 28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  <a:path w="21600" h="21600" extrusionOk="0">
                <a:moveTo>
                  <a:pt x="1662" y="1709"/>
                </a:moveTo>
                <a:lnTo>
                  <a:pt x="9046" y="1709"/>
                </a:lnTo>
                <a:lnTo>
                  <a:pt x="9046" y="2331"/>
                </a:lnTo>
                <a:lnTo>
                  <a:pt x="1662" y="2331"/>
                </a:lnTo>
                <a:lnTo>
                  <a:pt x="1662" y="1709"/>
                </a:lnTo>
                <a:moveTo>
                  <a:pt x="0" y="4351"/>
                </a:moveTo>
                <a:lnTo>
                  <a:pt x="10892" y="4351"/>
                </a:lnTo>
                <a:lnTo>
                  <a:pt x="10892" y="14141"/>
                </a:lnTo>
                <a:lnTo>
                  <a:pt x="21600" y="14141"/>
                </a:lnTo>
                <a:moveTo>
                  <a:pt x="11631" y="1243"/>
                </a:moveTo>
                <a:lnTo>
                  <a:pt x="20492" y="1243"/>
                </a:lnTo>
                <a:lnTo>
                  <a:pt x="20492" y="1554"/>
                </a:lnTo>
                <a:lnTo>
                  <a:pt x="11631" y="1554"/>
                </a:lnTo>
                <a:lnTo>
                  <a:pt x="11631" y="1243"/>
                </a:lnTo>
                <a:moveTo>
                  <a:pt x="11631" y="3263"/>
                </a:moveTo>
                <a:lnTo>
                  <a:pt x="20492" y="3263"/>
                </a:lnTo>
                <a:lnTo>
                  <a:pt x="20492" y="3574"/>
                </a:lnTo>
                <a:lnTo>
                  <a:pt x="11631" y="3574"/>
                </a:lnTo>
                <a:lnTo>
                  <a:pt x="11631" y="3263"/>
                </a:lnTo>
                <a:moveTo>
                  <a:pt x="11631" y="6060"/>
                </a:moveTo>
                <a:lnTo>
                  <a:pt x="20492" y="6060"/>
                </a:lnTo>
                <a:lnTo>
                  <a:pt x="20492" y="6371"/>
                </a:lnTo>
                <a:lnTo>
                  <a:pt x="11631" y="6371"/>
                </a:lnTo>
                <a:lnTo>
                  <a:pt x="11631" y="6060"/>
                </a:lnTo>
                <a:moveTo>
                  <a:pt x="11631" y="8081"/>
                </a:moveTo>
                <a:lnTo>
                  <a:pt x="20308" y="8081"/>
                </a:lnTo>
                <a:lnTo>
                  <a:pt x="20308" y="8391"/>
                </a:lnTo>
                <a:lnTo>
                  <a:pt x="11631" y="8391"/>
                </a:lnTo>
                <a:lnTo>
                  <a:pt x="11631" y="8081"/>
                </a:lnTo>
                <a:moveTo>
                  <a:pt x="11631" y="4196"/>
                </a:moveTo>
                <a:lnTo>
                  <a:pt x="12369" y="4196"/>
                </a:lnTo>
                <a:lnTo>
                  <a:pt x="12369" y="4817"/>
                </a:lnTo>
                <a:lnTo>
                  <a:pt x="11631" y="4817"/>
                </a:lnTo>
                <a:lnTo>
                  <a:pt x="11631" y="4196"/>
                </a:lnTo>
                <a:moveTo>
                  <a:pt x="14400" y="4196"/>
                </a:moveTo>
                <a:lnTo>
                  <a:pt x="15138" y="4196"/>
                </a:lnTo>
                <a:lnTo>
                  <a:pt x="15138" y="4817"/>
                </a:lnTo>
                <a:lnTo>
                  <a:pt x="14400" y="4817"/>
                </a:lnTo>
                <a:lnTo>
                  <a:pt x="14400" y="4196"/>
                </a:lnTo>
                <a:moveTo>
                  <a:pt x="16985" y="4196"/>
                </a:moveTo>
                <a:lnTo>
                  <a:pt x="17723" y="4196"/>
                </a:lnTo>
                <a:lnTo>
                  <a:pt x="17723" y="4817"/>
                </a:lnTo>
                <a:lnTo>
                  <a:pt x="16985" y="4817"/>
                </a:lnTo>
                <a:lnTo>
                  <a:pt x="16985" y="4196"/>
                </a:lnTo>
                <a:moveTo>
                  <a:pt x="19754" y="4196"/>
                </a:moveTo>
                <a:lnTo>
                  <a:pt x="20492" y="4196"/>
                </a:lnTo>
                <a:lnTo>
                  <a:pt x="20492" y="4817"/>
                </a:lnTo>
                <a:lnTo>
                  <a:pt x="19754" y="4817"/>
                </a:lnTo>
                <a:lnTo>
                  <a:pt x="19754" y="4196"/>
                </a:lnTo>
                <a:moveTo>
                  <a:pt x="11631" y="9635"/>
                </a:moveTo>
                <a:lnTo>
                  <a:pt x="12369" y="9635"/>
                </a:lnTo>
                <a:lnTo>
                  <a:pt x="12369" y="10256"/>
                </a:lnTo>
                <a:lnTo>
                  <a:pt x="11631" y="10256"/>
                </a:lnTo>
                <a:lnTo>
                  <a:pt x="11631" y="9635"/>
                </a:lnTo>
                <a:moveTo>
                  <a:pt x="14400" y="9635"/>
                </a:moveTo>
                <a:lnTo>
                  <a:pt x="15138" y="9635"/>
                </a:lnTo>
                <a:lnTo>
                  <a:pt x="15138" y="10256"/>
                </a:lnTo>
                <a:lnTo>
                  <a:pt x="14400" y="10256"/>
                </a:lnTo>
                <a:lnTo>
                  <a:pt x="14400" y="9635"/>
                </a:lnTo>
                <a:moveTo>
                  <a:pt x="16985" y="9635"/>
                </a:moveTo>
                <a:lnTo>
                  <a:pt x="17723" y="9635"/>
                </a:lnTo>
                <a:lnTo>
                  <a:pt x="17723" y="10256"/>
                </a:lnTo>
                <a:lnTo>
                  <a:pt x="16985" y="10256"/>
                </a:lnTo>
                <a:lnTo>
                  <a:pt x="16985" y="9635"/>
                </a:lnTo>
                <a:moveTo>
                  <a:pt x="19754" y="9635"/>
                </a:moveTo>
                <a:lnTo>
                  <a:pt x="20492" y="9635"/>
                </a:lnTo>
                <a:lnTo>
                  <a:pt x="20492" y="10256"/>
                </a:lnTo>
                <a:lnTo>
                  <a:pt x="19754" y="10256"/>
                </a:lnTo>
                <a:lnTo>
                  <a:pt x="19754" y="9635"/>
                </a:lnTo>
                <a:moveTo>
                  <a:pt x="10892" y="14141"/>
                </a:moveTo>
                <a:lnTo>
                  <a:pt x="10892" y="15384"/>
                </a:lnTo>
                <a:lnTo>
                  <a:pt x="10892" y="20046"/>
                </a:lnTo>
                <a:lnTo>
                  <a:pt x="10892" y="21600"/>
                </a:lnTo>
                <a:lnTo>
                  <a:pt x="10892" y="14141"/>
                </a:lnTo>
                <a:moveTo>
                  <a:pt x="10892" y="4351"/>
                </a:moveTo>
                <a:lnTo>
                  <a:pt x="10892" y="3574"/>
                </a:lnTo>
                <a:lnTo>
                  <a:pt x="10892" y="932"/>
                </a:lnTo>
                <a:lnTo>
                  <a:pt x="10892" y="0"/>
                </a:lnTo>
                <a:lnTo>
                  <a:pt x="10892" y="4351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7" name="server"/>
          <p:cNvSpPr>
            <a:spLocks noEditPoints="1" noChangeArrowheads="1"/>
          </p:cNvSpPr>
          <p:nvPr/>
        </p:nvSpPr>
        <p:spPr bwMode="auto">
          <a:xfrm>
            <a:off x="4572000" y="5486401"/>
            <a:ext cx="533400" cy="676275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61 w 21600"/>
              <a:gd name="T17" fmla="*/ 22454 h 21600"/>
              <a:gd name="T18" fmla="*/ 21069 w 21600"/>
              <a:gd name="T19" fmla="*/ 28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  <a:path w="21600" h="21600" extrusionOk="0">
                <a:moveTo>
                  <a:pt x="1662" y="1709"/>
                </a:moveTo>
                <a:lnTo>
                  <a:pt x="9046" y="1709"/>
                </a:lnTo>
                <a:lnTo>
                  <a:pt x="9046" y="2331"/>
                </a:lnTo>
                <a:lnTo>
                  <a:pt x="1662" y="2331"/>
                </a:lnTo>
                <a:lnTo>
                  <a:pt x="1662" y="1709"/>
                </a:lnTo>
                <a:moveTo>
                  <a:pt x="0" y="4351"/>
                </a:moveTo>
                <a:lnTo>
                  <a:pt x="10892" y="4351"/>
                </a:lnTo>
                <a:lnTo>
                  <a:pt x="10892" y="14141"/>
                </a:lnTo>
                <a:lnTo>
                  <a:pt x="21600" y="14141"/>
                </a:lnTo>
                <a:moveTo>
                  <a:pt x="11631" y="1243"/>
                </a:moveTo>
                <a:lnTo>
                  <a:pt x="20492" y="1243"/>
                </a:lnTo>
                <a:lnTo>
                  <a:pt x="20492" y="1554"/>
                </a:lnTo>
                <a:lnTo>
                  <a:pt x="11631" y="1554"/>
                </a:lnTo>
                <a:lnTo>
                  <a:pt x="11631" y="1243"/>
                </a:lnTo>
                <a:moveTo>
                  <a:pt x="11631" y="3263"/>
                </a:moveTo>
                <a:lnTo>
                  <a:pt x="20492" y="3263"/>
                </a:lnTo>
                <a:lnTo>
                  <a:pt x="20492" y="3574"/>
                </a:lnTo>
                <a:lnTo>
                  <a:pt x="11631" y="3574"/>
                </a:lnTo>
                <a:lnTo>
                  <a:pt x="11631" y="3263"/>
                </a:lnTo>
                <a:moveTo>
                  <a:pt x="11631" y="6060"/>
                </a:moveTo>
                <a:lnTo>
                  <a:pt x="20492" y="6060"/>
                </a:lnTo>
                <a:lnTo>
                  <a:pt x="20492" y="6371"/>
                </a:lnTo>
                <a:lnTo>
                  <a:pt x="11631" y="6371"/>
                </a:lnTo>
                <a:lnTo>
                  <a:pt x="11631" y="6060"/>
                </a:lnTo>
                <a:moveTo>
                  <a:pt x="11631" y="8081"/>
                </a:moveTo>
                <a:lnTo>
                  <a:pt x="20308" y="8081"/>
                </a:lnTo>
                <a:lnTo>
                  <a:pt x="20308" y="8391"/>
                </a:lnTo>
                <a:lnTo>
                  <a:pt x="11631" y="8391"/>
                </a:lnTo>
                <a:lnTo>
                  <a:pt x="11631" y="8081"/>
                </a:lnTo>
                <a:moveTo>
                  <a:pt x="11631" y="4196"/>
                </a:moveTo>
                <a:lnTo>
                  <a:pt x="12369" y="4196"/>
                </a:lnTo>
                <a:lnTo>
                  <a:pt x="12369" y="4817"/>
                </a:lnTo>
                <a:lnTo>
                  <a:pt x="11631" y="4817"/>
                </a:lnTo>
                <a:lnTo>
                  <a:pt x="11631" y="4196"/>
                </a:lnTo>
                <a:moveTo>
                  <a:pt x="14400" y="4196"/>
                </a:moveTo>
                <a:lnTo>
                  <a:pt x="15138" y="4196"/>
                </a:lnTo>
                <a:lnTo>
                  <a:pt x="15138" y="4817"/>
                </a:lnTo>
                <a:lnTo>
                  <a:pt x="14400" y="4817"/>
                </a:lnTo>
                <a:lnTo>
                  <a:pt x="14400" y="4196"/>
                </a:lnTo>
                <a:moveTo>
                  <a:pt x="16985" y="4196"/>
                </a:moveTo>
                <a:lnTo>
                  <a:pt x="17723" y="4196"/>
                </a:lnTo>
                <a:lnTo>
                  <a:pt x="17723" y="4817"/>
                </a:lnTo>
                <a:lnTo>
                  <a:pt x="16985" y="4817"/>
                </a:lnTo>
                <a:lnTo>
                  <a:pt x="16985" y="4196"/>
                </a:lnTo>
                <a:moveTo>
                  <a:pt x="19754" y="4196"/>
                </a:moveTo>
                <a:lnTo>
                  <a:pt x="20492" y="4196"/>
                </a:lnTo>
                <a:lnTo>
                  <a:pt x="20492" y="4817"/>
                </a:lnTo>
                <a:lnTo>
                  <a:pt x="19754" y="4817"/>
                </a:lnTo>
                <a:lnTo>
                  <a:pt x="19754" y="4196"/>
                </a:lnTo>
                <a:moveTo>
                  <a:pt x="11631" y="9635"/>
                </a:moveTo>
                <a:lnTo>
                  <a:pt x="12369" y="9635"/>
                </a:lnTo>
                <a:lnTo>
                  <a:pt x="12369" y="10256"/>
                </a:lnTo>
                <a:lnTo>
                  <a:pt x="11631" y="10256"/>
                </a:lnTo>
                <a:lnTo>
                  <a:pt x="11631" y="9635"/>
                </a:lnTo>
                <a:moveTo>
                  <a:pt x="14400" y="9635"/>
                </a:moveTo>
                <a:lnTo>
                  <a:pt x="15138" y="9635"/>
                </a:lnTo>
                <a:lnTo>
                  <a:pt x="15138" y="10256"/>
                </a:lnTo>
                <a:lnTo>
                  <a:pt x="14400" y="10256"/>
                </a:lnTo>
                <a:lnTo>
                  <a:pt x="14400" y="9635"/>
                </a:lnTo>
                <a:moveTo>
                  <a:pt x="16985" y="9635"/>
                </a:moveTo>
                <a:lnTo>
                  <a:pt x="17723" y="9635"/>
                </a:lnTo>
                <a:lnTo>
                  <a:pt x="17723" y="10256"/>
                </a:lnTo>
                <a:lnTo>
                  <a:pt x="16985" y="10256"/>
                </a:lnTo>
                <a:lnTo>
                  <a:pt x="16985" y="9635"/>
                </a:lnTo>
                <a:moveTo>
                  <a:pt x="19754" y="9635"/>
                </a:moveTo>
                <a:lnTo>
                  <a:pt x="20492" y="9635"/>
                </a:lnTo>
                <a:lnTo>
                  <a:pt x="20492" y="10256"/>
                </a:lnTo>
                <a:lnTo>
                  <a:pt x="19754" y="10256"/>
                </a:lnTo>
                <a:lnTo>
                  <a:pt x="19754" y="9635"/>
                </a:lnTo>
                <a:moveTo>
                  <a:pt x="10892" y="14141"/>
                </a:moveTo>
                <a:lnTo>
                  <a:pt x="10892" y="15384"/>
                </a:lnTo>
                <a:lnTo>
                  <a:pt x="10892" y="20046"/>
                </a:lnTo>
                <a:lnTo>
                  <a:pt x="10892" y="21600"/>
                </a:lnTo>
                <a:lnTo>
                  <a:pt x="10892" y="14141"/>
                </a:lnTo>
                <a:moveTo>
                  <a:pt x="10892" y="4351"/>
                </a:moveTo>
                <a:lnTo>
                  <a:pt x="10892" y="3574"/>
                </a:lnTo>
                <a:lnTo>
                  <a:pt x="10892" y="932"/>
                </a:lnTo>
                <a:lnTo>
                  <a:pt x="10892" y="0"/>
                </a:lnTo>
                <a:lnTo>
                  <a:pt x="10892" y="4351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9" name="server"/>
          <p:cNvSpPr>
            <a:spLocks noEditPoints="1" noChangeArrowheads="1"/>
          </p:cNvSpPr>
          <p:nvPr/>
        </p:nvSpPr>
        <p:spPr bwMode="auto">
          <a:xfrm>
            <a:off x="9067800" y="2667001"/>
            <a:ext cx="533400" cy="676275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61 w 21600"/>
              <a:gd name="T17" fmla="*/ 22454 h 21600"/>
              <a:gd name="T18" fmla="*/ 21069 w 21600"/>
              <a:gd name="T19" fmla="*/ 28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  <a:path w="21600" h="21600" extrusionOk="0">
                <a:moveTo>
                  <a:pt x="1662" y="1709"/>
                </a:moveTo>
                <a:lnTo>
                  <a:pt x="9046" y="1709"/>
                </a:lnTo>
                <a:lnTo>
                  <a:pt x="9046" y="2331"/>
                </a:lnTo>
                <a:lnTo>
                  <a:pt x="1662" y="2331"/>
                </a:lnTo>
                <a:lnTo>
                  <a:pt x="1662" y="1709"/>
                </a:lnTo>
                <a:moveTo>
                  <a:pt x="0" y="4351"/>
                </a:moveTo>
                <a:lnTo>
                  <a:pt x="10892" y="4351"/>
                </a:lnTo>
                <a:lnTo>
                  <a:pt x="10892" y="14141"/>
                </a:lnTo>
                <a:lnTo>
                  <a:pt x="21600" y="14141"/>
                </a:lnTo>
                <a:moveTo>
                  <a:pt x="11631" y="1243"/>
                </a:moveTo>
                <a:lnTo>
                  <a:pt x="20492" y="1243"/>
                </a:lnTo>
                <a:lnTo>
                  <a:pt x="20492" y="1554"/>
                </a:lnTo>
                <a:lnTo>
                  <a:pt x="11631" y="1554"/>
                </a:lnTo>
                <a:lnTo>
                  <a:pt x="11631" y="1243"/>
                </a:lnTo>
                <a:moveTo>
                  <a:pt x="11631" y="3263"/>
                </a:moveTo>
                <a:lnTo>
                  <a:pt x="20492" y="3263"/>
                </a:lnTo>
                <a:lnTo>
                  <a:pt x="20492" y="3574"/>
                </a:lnTo>
                <a:lnTo>
                  <a:pt x="11631" y="3574"/>
                </a:lnTo>
                <a:lnTo>
                  <a:pt x="11631" y="3263"/>
                </a:lnTo>
                <a:moveTo>
                  <a:pt x="11631" y="6060"/>
                </a:moveTo>
                <a:lnTo>
                  <a:pt x="20492" y="6060"/>
                </a:lnTo>
                <a:lnTo>
                  <a:pt x="20492" y="6371"/>
                </a:lnTo>
                <a:lnTo>
                  <a:pt x="11631" y="6371"/>
                </a:lnTo>
                <a:lnTo>
                  <a:pt x="11631" y="6060"/>
                </a:lnTo>
                <a:moveTo>
                  <a:pt x="11631" y="8081"/>
                </a:moveTo>
                <a:lnTo>
                  <a:pt x="20308" y="8081"/>
                </a:lnTo>
                <a:lnTo>
                  <a:pt x="20308" y="8391"/>
                </a:lnTo>
                <a:lnTo>
                  <a:pt x="11631" y="8391"/>
                </a:lnTo>
                <a:lnTo>
                  <a:pt x="11631" y="8081"/>
                </a:lnTo>
                <a:moveTo>
                  <a:pt x="11631" y="4196"/>
                </a:moveTo>
                <a:lnTo>
                  <a:pt x="12369" y="4196"/>
                </a:lnTo>
                <a:lnTo>
                  <a:pt x="12369" y="4817"/>
                </a:lnTo>
                <a:lnTo>
                  <a:pt x="11631" y="4817"/>
                </a:lnTo>
                <a:lnTo>
                  <a:pt x="11631" y="4196"/>
                </a:lnTo>
                <a:moveTo>
                  <a:pt x="14400" y="4196"/>
                </a:moveTo>
                <a:lnTo>
                  <a:pt x="15138" y="4196"/>
                </a:lnTo>
                <a:lnTo>
                  <a:pt x="15138" y="4817"/>
                </a:lnTo>
                <a:lnTo>
                  <a:pt x="14400" y="4817"/>
                </a:lnTo>
                <a:lnTo>
                  <a:pt x="14400" y="4196"/>
                </a:lnTo>
                <a:moveTo>
                  <a:pt x="16985" y="4196"/>
                </a:moveTo>
                <a:lnTo>
                  <a:pt x="17723" y="4196"/>
                </a:lnTo>
                <a:lnTo>
                  <a:pt x="17723" y="4817"/>
                </a:lnTo>
                <a:lnTo>
                  <a:pt x="16985" y="4817"/>
                </a:lnTo>
                <a:lnTo>
                  <a:pt x="16985" y="4196"/>
                </a:lnTo>
                <a:moveTo>
                  <a:pt x="19754" y="4196"/>
                </a:moveTo>
                <a:lnTo>
                  <a:pt x="20492" y="4196"/>
                </a:lnTo>
                <a:lnTo>
                  <a:pt x="20492" y="4817"/>
                </a:lnTo>
                <a:lnTo>
                  <a:pt x="19754" y="4817"/>
                </a:lnTo>
                <a:lnTo>
                  <a:pt x="19754" y="4196"/>
                </a:lnTo>
                <a:moveTo>
                  <a:pt x="11631" y="9635"/>
                </a:moveTo>
                <a:lnTo>
                  <a:pt x="12369" y="9635"/>
                </a:lnTo>
                <a:lnTo>
                  <a:pt x="12369" y="10256"/>
                </a:lnTo>
                <a:lnTo>
                  <a:pt x="11631" y="10256"/>
                </a:lnTo>
                <a:lnTo>
                  <a:pt x="11631" y="9635"/>
                </a:lnTo>
                <a:moveTo>
                  <a:pt x="14400" y="9635"/>
                </a:moveTo>
                <a:lnTo>
                  <a:pt x="15138" y="9635"/>
                </a:lnTo>
                <a:lnTo>
                  <a:pt x="15138" y="10256"/>
                </a:lnTo>
                <a:lnTo>
                  <a:pt x="14400" y="10256"/>
                </a:lnTo>
                <a:lnTo>
                  <a:pt x="14400" y="9635"/>
                </a:lnTo>
                <a:moveTo>
                  <a:pt x="16985" y="9635"/>
                </a:moveTo>
                <a:lnTo>
                  <a:pt x="17723" y="9635"/>
                </a:lnTo>
                <a:lnTo>
                  <a:pt x="17723" y="10256"/>
                </a:lnTo>
                <a:lnTo>
                  <a:pt x="16985" y="10256"/>
                </a:lnTo>
                <a:lnTo>
                  <a:pt x="16985" y="9635"/>
                </a:lnTo>
                <a:moveTo>
                  <a:pt x="19754" y="9635"/>
                </a:moveTo>
                <a:lnTo>
                  <a:pt x="20492" y="9635"/>
                </a:lnTo>
                <a:lnTo>
                  <a:pt x="20492" y="10256"/>
                </a:lnTo>
                <a:lnTo>
                  <a:pt x="19754" y="10256"/>
                </a:lnTo>
                <a:lnTo>
                  <a:pt x="19754" y="9635"/>
                </a:lnTo>
                <a:moveTo>
                  <a:pt x="10892" y="14141"/>
                </a:moveTo>
                <a:lnTo>
                  <a:pt x="10892" y="15384"/>
                </a:lnTo>
                <a:lnTo>
                  <a:pt x="10892" y="20046"/>
                </a:lnTo>
                <a:lnTo>
                  <a:pt x="10892" y="21600"/>
                </a:lnTo>
                <a:lnTo>
                  <a:pt x="10892" y="14141"/>
                </a:lnTo>
                <a:moveTo>
                  <a:pt x="10892" y="4351"/>
                </a:moveTo>
                <a:lnTo>
                  <a:pt x="10892" y="3574"/>
                </a:lnTo>
                <a:lnTo>
                  <a:pt x="10892" y="932"/>
                </a:lnTo>
                <a:lnTo>
                  <a:pt x="10892" y="0"/>
                </a:lnTo>
                <a:lnTo>
                  <a:pt x="10892" y="4351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0" name="Can 59"/>
          <p:cNvSpPr/>
          <p:nvPr/>
        </p:nvSpPr>
        <p:spPr>
          <a:xfrm>
            <a:off x="9753600" y="3505200"/>
            <a:ext cx="457200" cy="609600"/>
          </a:xfrm>
          <a:prstGeom prst="can">
            <a:avLst/>
          </a:prstGeom>
          <a:solidFill>
            <a:srgbClr val="FFFFCC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2" name="Rounded Rectangle 61"/>
          <p:cNvSpPr/>
          <p:nvPr/>
        </p:nvSpPr>
        <p:spPr>
          <a:xfrm>
            <a:off x="2057400" y="4572000"/>
            <a:ext cx="685800" cy="457200"/>
          </a:xfrm>
          <a:prstGeom prst="roundRect">
            <a:avLst/>
          </a:prstGeom>
          <a:solidFill>
            <a:srgbClr val="99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Site</a:t>
            </a:r>
          </a:p>
        </p:txBody>
      </p:sp>
      <p:sp>
        <p:nvSpPr>
          <p:cNvPr id="64" name="tower"/>
          <p:cNvSpPr>
            <a:spLocks noEditPoints="1" noChangeArrowheads="1"/>
          </p:cNvSpPr>
          <p:nvPr/>
        </p:nvSpPr>
        <p:spPr bwMode="auto">
          <a:xfrm>
            <a:off x="1981201" y="1981200"/>
            <a:ext cx="295275" cy="838200"/>
          </a:xfrm>
          <a:custGeom>
            <a:avLst/>
            <a:gdLst>
              <a:gd name="T0" fmla="*/ 0 w 21600"/>
              <a:gd name="T1" fmla="*/ 2184 h 21600"/>
              <a:gd name="T2" fmla="*/ 6664 w 21600"/>
              <a:gd name="T3" fmla="*/ 0 h 21600"/>
              <a:gd name="T4" fmla="*/ 10800 w 21600"/>
              <a:gd name="T5" fmla="*/ 0 h 21600"/>
              <a:gd name="T6" fmla="*/ 21600 w 21600"/>
              <a:gd name="T7" fmla="*/ 0 h 21600"/>
              <a:gd name="T8" fmla="*/ 21600 w 21600"/>
              <a:gd name="T9" fmla="*/ 11649 h 21600"/>
              <a:gd name="T10" fmla="*/ 21600 w 21600"/>
              <a:gd name="T11" fmla="*/ 19416 h 21600"/>
              <a:gd name="T12" fmla="*/ 15166 w 21600"/>
              <a:gd name="T13" fmla="*/ 21600 h 21600"/>
              <a:gd name="T14" fmla="*/ 10570 w 21600"/>
              <a:gd name="T15" fmla="*/ 21600 h 21600"/>
              <a:gd name="T16" fmla="*/ 0 w 21600"/>
              <a:gd name="T17" fmla="*/ 21600 h 21600"/>
              <a:gd name="T18" fmla="*/ 0 w 21600"/>
              <a:gd name="T19" fmla="*/ 11528 h 21600"/>
              <a:gd name="T20" fmla="*/ 459 w 21600"/>
              <a:gd name="T21" fmla="*/ 22540 h 21600"/>
              <a:gd name="T22" fmla="*/ 21485 w 21600"/>
              <a:gd name="T23" fmla="*/ 270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5" name="tower"/>
          <p:cNvSpPr>
            <a:spLocks noEditPoints="1" noChangeArrowheads="1"/>
          </p:cNvSpPr>
          <p:nvPr/>
        </p:nvSpPr>
        <p:spPr bwMode="auto">
          <a:xfrm>
            <a:off x="2286001" y="1981200"/>
            <a:ext cx="295275" cy="838200"/>
          </a:xfrm>
          <a:custGeom>
            <a:avLst/>
            <a:gdLst>
              <a:gd name="T0" fmla="*/ 0 w 21600"/>
              <a:gd name="T1" fmla="*/ 2184 h 21600"/>
              <a:gd name="T2" fmla="*/ 6664 w 21600"/>
              <a:gd name="T3" fmla="*/ 0 h 21600"/>
              <a:gd name="T4" fmla="*/ 10800 w 21600"/>
              <a:gd name="T5" fmla="*/ 0 h 21600"/>
              <a:gd name="T6" fmla="*/ 21600 w 21600"/>
              <a:gd name="T7" fmla="*/ 0 h 21600"/>
              <a:gd name="T8" fmla="*/ 21600 w 21600"/>
              <a:gd name="T9" fmla="*/ 11649 h 21600"/>
              <a:gd name="T10" fmla="*/ 21600 w 21600"/>
              <a:gd name="T11" fmla="*/ 19416 h 21600"/>
              <a:gd name="T12" fmla="*/ 15166 w 21600"/>
              <a:gd name="T13" fmla="*/ 21600 h 21600"/>
              <a:gd name="T14" fmla="*/ 10570 w 21600"/>
              <a:gd name="T15" fmla="*/ 21600 h 21600"/>
              <a:gd name="T16" fmla="*/ 0 w 21600"/>
              <a:gd name="T17" fmla="*/ 21600 h 21600"/>
              <a:gd name="T18" fmla="*/ 0 w 21600"/>
              <a:gd name="T19" fmla="*/ 11528 h 21600"/>
              <a:gd name="T20" fmla="*/ 459 w 21600"/>
              <a:gd name="T21" fmla="*/ 22540 h 21600"/>
              <a:gd name="T22" fmla="*/ 21485 w 21600"/>
              <a:gd name="T23" fmla="*/ 270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6" name="tower"/>
          <p:cNvSpPr>
            <a:spLocks noEditPoints="1" noChangeArrowheads="1"/>
          </p:cNvSpPr>
          <p:nvPr/>
        </p:nvSpPr>
        <p:spPr bwMode="auto">
          <a:xfrm>
            <a:off x="2590801" y="1981200"/>
            <a:ext cx="295275" cy="838200"/>
          </a:xfrm>
          <a:custGeom>
            <a:avLst/>
            <a:gdLst>
              <a:gd name="T0" fmla="*/ 0 w 21600"/>
              <a:gd name="T1" fmla="*/ 2184 h 21600"/>
              <a:gd name="T2" fmla="*/ 6664 w 21600"/>
              <a:gd name="T3" fmla="*/ 0 h 21600"/>
              <a:gd name="T4" fmla="*/ 10800 w 21600"/>
              <a:gd name="T5" fmla="*/ 0 h 21600"/>
              <a:gd name="T6" fmla="*/ 21600 w 21600"/>
              <a:gd name="T7" fmla="*/ 0 h 21600"/>
              <a:gd name="T8" fmla="*/ 21600 w 21600"/>
              <a:gd name="T9" fmla="*/ 11649 h 21600"/>
              <a:gd name="T10" fmla="*/ 21600 w 21600"/>
              <a:gd name="T11" fmla="*/ 19416 h 21600"/>
              <a:gd name="T12" fmla="*/ 15166 w 21600"/>
              <a:gd name="T13" fmla="*/ 21600 h 21600"/>
              <a:gd name="T14" fmla="*/ 10570 w 21600"/>
              <a:gd name="T15" fmla="*/ 21600 h 21600"/>
              <a:gd name="T16" fmla="*/ 0 w 21600"/>
              <a:gd name="T17" fmla="*/ 21600 h 21600"/>
              <a:gd name="T18" fmla="*/ 0 w 21600"/>
              <a:gd name="T19" fmla="*/ 11528 h 21600"/>
              <a:gd name="T20" fmla="*/ 459 w 21600"/>
              <a:gd name="T21" fmla="*/ 22540 h 21600"/>
              <a:gd name="T22" fmla="*/ 21485 w 21600"/>
              <a:gd name="T23" fmla="*/ 270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0" name="Rounded Rectangle 69"/>
          <p:cNvSpPr/>
          <p:nvPr/>
        </p:nvSpPr>
        <p:spPr>
          <a:xfrm>
            <a:off x="3124200" y="3657600"/>
            <a:ext cx="685800" cy="457200"/>
          </a:xfrm>
          <a:prstGeom prst="roundRect">
            <a:avLst/>
          </a:prstGeom>
          <a:solidFill>
            <a:srgbClr val="99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Site</a:t>
            </a:r>
          </a:p>
        </p:txBody>
      </p:sp>
      <p:sp>
        <p:nvSpPr>
          <p:cNvPr id="71" name="Rounded Rectangle 70"/>
          <p:cNvSpPr/>
          <p:nvPr/>
        </p:nvSpPr>
        <p:spPr>
          <a:xfrm>
            <a:off x="3581400" y="4648200"/>
            <a:ext cx="685800" cy="457200"/>
          </a:xfrm>
          <a:prstGeom prst="roundRect">
            <a:avLst/>
          </a:prstGeom>
          <a:solidFill>
            <a:srgbClr val="99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Site</a:t>
            </a:r>
          </a:p>
        </p:txBody>
      </p:sp>
      <p:sp>
        <p:nvSpPr>
          <p:cNvPr id="73" name="Rounded Rectangle 72"/>
          <p:cNvSpPr/>
          <p:nvPr/>
        </p:nvSpPr>
        <p:spPr>
          <a:xfrm>
            <a:off x="4114800" y="1066800"/>
            <a:ext cx="685800" cy="457200"/>
          </a:xfrm>
          <a:prstGeom prst="roundRect">
            <a:avLst/>
          </a:prstGeom>
          <a:solidFill>
            <a:srgbClr val="99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Site</a:t>
            </a:r>
          </a:p>
        </p:txBody>
      </p:sp>
      <p:sp>
        <p:nvSpPr>
          <p:cNvPr id="74" name="Rounded Rectangle 73"/>
          <p:cNvSpPr/>
          <p:nvPr/>
        </p:nvSpPr>
        <p:spPr>
          <a:xfrm>
            <a:off x="5791200" y="5943600"/>
            <a:ext cx="685800" cy="457200"/>
          </a:xfrm>
          <a:prstGeom prst="roundRect">
            <a:avLst/>
          </a:prstGeom>
          <a:solidFill>
            <a:srgbClr val="99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Site</a:t>
            </a:r>
          </a:p>
        </p:txBody>
      </p:sp>
      <p:sp>
        <p:nvSpPr>
          <p:cNvPr id="75" name="Rounded Rectangle 74"/>
          <p:cNvSpPr/>
          <p:nvPr/>
        </p:nvSpPr>
        <p:spPr>
          <a:xfrm>
            <a:off x="7924800" y="4191000"/>
            <a:ext cx="685800" cy="457200"/>
          </a:xfrm>
          <a:prstGeom prst="roundRect">
            <a:avLst/>
          </a:prstGeom>
          <a:solidFill>
            <a:srgbClr val="99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Site</a:t>
            </a:r>
          </a:p>
        </p:txBody>
      </p:sp>
      <p:cxnSp>
        <p:nvCxnSpPr>
          <p:cNvPr id="94" name="Straight Arrow Connector 93"/>
          <p:cNvCxnSpPr>
            <a:endCxn id="58" idx="1"/>
          </p:cNvCxnSpPr>
          <p:nvPr/>
        </p:nvCxnSpPr>
        <p:spPr>
          <a:xfrm flipV="1">
            <a:off x="8305800" y="3390900"/>
            <a:ext cx="609600" cy="38100"/>
          </a:xfrm>
          <a:prstGeom prst="straightConnector1">
            <a:avLst/>
          </a:prstGeom>
          <a:ln w="3492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/>
          <p:cNvCxnSpPr/>
          <p:nvPr/>
        </p:nvCxnSpPr>
        <p:spPr>
          <a:xfrm rot="16200000" flipV="1">
            <a:off x="6248400" y="4267200"/>
            <a:ext cx="914400" cy="304800"/>
          </a:xfrm>
          <a:prstGeom prst="straightConnector1">
            <a:avLst/>
          </a:prstGeom>
          <a:ln w="349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Arrow Connector 95"/>
          <p:cNvCxnSpPr/>
          <p:nvPr/>
        </p:nvCxnSpPr>
        <p:spPr>
          <a:xfrm rot="10800000">
            <a:off x="7315200" y="3886200"/>
            <a:ext cx="609600" cy="281782"/>
          </a:xfrm>
          <a:prstGeom prst="straightConnector1">
            <a:avLst/>
          </a:prstGeom>
          <a:ln w="349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Arrow Connector 97"/>
          <p:cNvCxnSpPr/>
          <p:nvPr/>
        </p:nvCxnSpPr>
        <p:spPr>
          <a:xfrm rot="5400000" flipH="1" flipV="1">
            <a:off x="5155009" y="4979591"/>
            <a:ext cx="1881982" cy="1588"/>
          </a:xfrm>
          <a:prstGeom prst="straightConnector1">
            <a:avLst/>
          </a:prstGeom>
          <a:ln w="349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/>
          <p:cNvCxnSpPr/>
          <p:nvPr/>
        </p:nvCxnSpPr>
        <p:spPr>
          <a:xfrm rot="5400000">
            <a:off x="4876800" y="4724400"/>
            <a:ext cx="762000" cy="457200"/>
          </a:xfrm>
          <a:prstGeom prst="straightConnector1">
            <a:avLst/>
          </a:prstGeom>
          <a:ln w="3492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Arrow Connector 99"/>
          <p:cNvCxnSpPr/>
          <p:nvPr/>
        </p:nvCxnSpPr>
        <p:spPr>
          <a:xfrm rot="16200000" flipH="1">
            <a:off x="7138633" y="4596172"/>
            <a:ext cx="429339" cy="76199"/>
          </a:xfrm>
          <a:prstGeom prst="straightConnector1">
            <a:avLst/>
          </a:prstGeom>
          <a:ln w="3492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/>
          <p:cNvCxnSpPr>
            <a:endCxn id="5" idx="2"/>
          </p:cNvCxnSpPr>
          <p:nvPr/>
        </p:nvCxnSpPr>
        <p:spPr>
          <a:xfrm rot="5400000" flipH="1" flipV="1">
            <a:off x="7791450" y="2419350"/>
            <a:ext cx="609600" cy="190500"/>
          </a:xfrm>
          <a:prstGeom prst="straightConnector1">
            <a:avLst/>
          </a:prstGeom>
          <a:ln w="3492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Arrow Connector 127"/>
          <p:cNvCxnSpPr/>
          <p:nvPr/>
        </p:nvCxnSpPr>
        <p:spPr>
          <a:xfrm rot="16200000" flipH="1">
            <a:off x="4362450" y="1924050"/>
            <a:ext cx="1562100" cy="838200"/>
          </a:xfrm>
          <a:prstGeom prst="straightConnector1">
            <a:avLst/>
          </a:prstGeom>
          <a:ln w="349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Arrow Connector 128"/>
          <p:cNvCxnSpPr>
            <a:endCxn id="6" idx="3"/>
          </p:cNvCxnSpPr>
          <p:nvPr/>
        </p:nvCxnSpPr>
        <p:spPr>
          <a:xfrm rot="10800000">
            <a:off x="3352800" y="2286000"/>
            <a:ext cx="1219200" cy="723900"/>
          </a:xfrm>
          <a:prstGeom prst="straightConnector1">
            <a:avLst/>
          </a:prstGeom>
          <a:ln w="3492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Arrow Connector 129"/>
          <p:cNvCxnSpPr/>
          <p:nvPr/>
        </p:nvCxnSpPr>
        <p:spPr>
          <a:xfrm>
            <a:off x="3352800" y="1447800"/>
            <a:ext cx="1600200" cy="1676400"/>
          </a:xfrm>
          <a:prstGeom prst="straightConnector1">
            <a:avLst/>
          </a:prstGeom>
          <a:ln w="349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Arrow Connector 130"/>
          <p:cNvCxnSpPr/>
          <p:nvPr/>
        </p:nvCxnSpPr>
        <p:spPr>
          <a:xfrm flipV="1">
            <a:off x="3810000" y="3505200"/>
            <a:ext cx="914400" cy="190500"/>
          </a:xfrm>
          <a:prstGeom prst="straightConnector1">
            <a:avLst/>
          </a:prstGeom>
          <a:ln w="349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Arrow Connector 131"/>
          <p:cNvCxnSpPr/>
          <p:nvPr/>
        </p:nvCxnSpPr>
        <p:spPr>
          <a:xfrm flipV="1">
            <a:off x="2743200" y="3962400"/>
            <a:ext cx="1905000" cy="647700"/>
          </a:xfrm>
          <a:prstGeom prst="straightConnector1">
            <a:avLst/>
          </a:prstGeom>
          <a:ln w="349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Arrow Connector 132"/>
          <p:cNvCxnSpPr/>
          <p:nvPr/>
        </p:nvCxnSpPr>
        <p:spPr>
          <a:xfrm flipV="1">
            <a:off x="4267200" y="3810000"/>
            <a:ext cx="1143000" cy="876300"/>
          </a:xfrm>
          <a:prstGeom prst="straightConnector1">
            <a:avLst/>
          </a:prstGeom>
          <a:ln w="349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Slide Number Placeholder 7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85" name="Rounded Rectangle 72"/>
          <p:cNvSpPr/>
          <p:nvPr/>
        </p:nvSpPr>
        <p:spPr>
          <a:xfrm>
            <a:off x="3810000" y="5638800"/>
            <a:ext cx="685800" cy="457200"/>
          </a:xfrm>
          <a:prstGeom prst="roundRect">
            <a:avLst/>
          </a:prstGeom>
          <a:solidFill>
            <a:srgbClr val="99FF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Site</a:t>
            </a:r>
          </a:p>
        </p:txBody>
      </p:sp>
      <p:sp>
        <p:nvSpPr>
          <p:cNvPr id="86" name="Rounded Rectangle 72"/>
          <p:cNvSpPr/>
          <p:nvPr/>
        </p:nvSpPr>
        <p:spPr>
          <a:xfrm>
            <a:off x="8991600" y="3581400"/>
            <a:ext cx="685800" cy="457200"/>
          </a:xfrm>
          <a:prstGeom prst="roundRect">
            <a:avLst/>
          </a:prstGeom>
          <a:solidFill>
            <a:srgbClr val="99FF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Site</a:t>
            </a:r>
          </a:p>
        </p:txBody>
      </p:sp>
      <p:sp>
        <p:nvSpPr>
          <p:cNvPr id="87" name="Rounded Rectangle 72"/>
          <p:cNvSpPr/>
          <p:nvPr/>
        </p:nvSpPr>
        <p:spPr>
          <a:xfrm>
            <a:off x="8839200" y="5867400"/>
            <a:ext cx="762000" cy="457200"/>
          </a:xfrm>
          <a:prstGeom prst="roundRect">
            <a:avLst/>
          </a:prstGeom>
          <a:solidFill>
            <a:srgbClr val="99FF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Site</a:t>
            </a:r>
          </a:p>
        </p:txBody>
      </p:sp>
      <p:sp>
        <p:nvSpPr>
          <p:cNvPr id="88" name="Rounded Rectangle 72"/>
          <p:cNvSpPr/>
          <p:nvPr/>
        </p:nvSpPr>
        <p:spPr>
          <a:xfrm>
            <a:off x="9372600" y="1828800"/>
            <a:ext cx="685800" cy="304800"/>
          </a:xfrm>
          <a:prstGeom prst="roundRect">
            <a:avLst/>
          </a:prstGeom>
          <a:solidFill>
            <a:srgbClr val="99FF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Site</a:t>
            </a:r>
          </a:p>
        </p:txBody>
      </p:sp>
      <p:sp>
        <p:nvSpPr>
          <p:cNvPr id="89" name="Rounded Rectangle 72"/>
          <p:cNvSpPr/>
          <p:nvPr/>
        </p:nvSpPr>
        <p:spPr>
          <a:xfrm>
            <a:off x="2590800" y="1219200"/>
            <a:ext cx="685800" cy="457200"/>
          </a:xfrm>
          <a:prstGeom prst="roundRect">
            <a:avLst/>
          </a:prstGeom>
          <a:solidFill>
            <a:srgbClr val="99FF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Site</a:t>
            </a:r>
          </a:p>
        </p:txBody>
      </p:sp>
      <p:cxnSp>
        <p:nvCxnSpPr>
          <p:cNvPr id="91" name="Connecteur droit avec flèche 90"/>
          <p:cNvCxnSpPr/>
          <p:nvPr/>
        </p:nvCxnSpPr>
        <p:spPr>
          <a:xfrm rot="5400000" flipH="1" flipV="1">
            <a:off x="4305300" y="4229100"/>
            <a:ext cx="1143000" cy="1066800"/>
          </a:xfrm>
          <a:prstGeom prst="straightConnector1">
            <a:avLst/>
          </a:prstGeom>
          <a:ln w="349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Connecteur droit avec flèche 92"/>
          <p:cNvCxnSpPr/>
          <p:nvPr/>
        </p:nvCxnSpPr>
        <p:spPr>
          <a:xfrm rot="5400000">
            <a:off x="6096000" y="2590800"/>
            <a:ext cx="838200" cy="76200"/>
          </a:xfrm>
          <a:prstGeom prst="straightConnector1">
            <a:avLst/>
          </a:prstGeom>
          <a:ln w="349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Connecteur droit avec flèche 102"/>
          <p:cNvCxnSpPr/>
          <p:nvPr/>
        </p:nvCxnSpPr>
        <p:spPr>
          <a:xfrm rot="10800000">
            <a:off x="7924800" y="3657600"/>
            <a:ext cx="990600" cy="152400"/>
          </a:xfrm>
          <a:prstGeom prst="straightConnector1">
            <a:avLst/>
          </a:prstGeom>
          <a:ln w="349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llipse 4"/>
          <p:cNvSpPr/>
          <p:nvPr/>
        </p:nvSpPr>
        <p:spPr>
          <a:xfrm>
            <a:off x="3108444" y="1077310"/>
            <a:ext cx="1905000" cy="457200"/>
          </a:xfrm>
          <a:prstGeom prst="ellipse">
            <a:avLst/>
          </a:prstGeom>
          <a:solidFill>
            <a:srgbClr val="00FFFF"/>
          </a:solidFill>
          <a:ln>
            <a:solidFill>
              <a:srgbClr val="00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077310"/>
            <a:ext cx="10251090" cy="5334000"/>
          </a:xfrm>
        </p:spPr>
        <p:txBody>
          <a:bodyPr/>
          <a:lstStyle/>
          <a:p>
            <a:r>
              <a:rPr lang="en-US" dirty="0"/>
              <a:t>A grid facilitates   </a:t>
            </a:r>
            <a:r>
              <a:rPr lang="en-US" u="sng" dirty="0">
                <a:solidFill>
                  <a:schemeClr val="tx1"/>
                </a:solidFill>
                <a:effectLst/>
                <a:uFill>
                  <a:solidFill>
                    <a:schemeClr val="tx1"/>
                  </a:solidFill>
                </a:uFill>
              </a:rPr>
              <a:t>collaboration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/>
              <a:t>  between members of a supported distributed community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They can form a Virtual Organization within that grid</a:t>
            </a:r>
          </a:p>
          <a:p>
            <a:endParaRPr lang="en-US" dirty="0"/>
          </a:p>
          <a:p>
            <a:r>
              <a:rPr lang="en-US" dirty="0"/>
              <a:t>A grid allows distributed resources to be </a:t>
            </a:r>
            <a:r>
              <a:rPr lang="en-US" u="sng" dirty="0">
                <a:uFill>
                  <a:solidFill>
                    <a:srgbClr val="FFC000"/>
                  </a:solidFill>
                </a:uFill>
              </a:rPr>
              <a:t>shared</a:t>
            </a:r>
            <a:r>
              <a:rPr lang="en-US" dirty="0"/>
              <a:t> uniformly and securely for common goals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Computing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Data storage</a:t>
            </a:r>
          </a:p>
          <a:p>
            <a:pPr lvl="1"/>
            <a:endParaRPr lang="en-US" dirty="0"/>
          </a:p>
          <a:p>
            <a:r>
              <a:rPr lang="en-US" dirty="0"/>
              <a:t>A grid can support </a:t>
            </a:r>
            <a:r>
              <a:rPr lang="en-US" u="sng" dirty="0">
                <a:uFill>
                  <a:solidFill>
                    <a:srgbClr val="FFC000"/>
                  </a:solidFill>
                </a:uFill>
              </a:rPr>
              <a:t>multiple</a:t>
            </a:r>
            <a:r>
              <a:rPr lang="en-US" dirty="0"/>
              <a:t> Virtual Organizations in parallel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Sites, computer and data centers make selections according to the projects in which they participate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The quality of service may differ per VO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What is grid computing about?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How does a grid work?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5875" y="768570"/>
            <a:ext cx="5147931" cy="5867400"/>
          </a:xfrm>
        </p:spPr>
        <p:txBody>
          <a:bodyPr>
            <a:normAutofit lnSpcReduction="10000"/>
          </a:bodyPr>
          <a:lstStyle/>
          <a:p>
            <a:r>
              <a:rPr lang="en-US" u="sng" dirty="0">
                <a:uFill>
                  <a:solidFill>
                    <a:srgbClr val="FFC000"/>
                  </a:solidFill>
                </a:uFill>
              </a:rPr>
              <a:t>Middleware</a:t>
            </a:r>
            <a:r>
              <a:rPr lang="en-US" dirty="0"/>
              <a:t> makes multiple computer and data centers look like a single system to the user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Security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Information system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Data management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Job management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Monitoring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Accounting</a:t>
            </a:r>
          </a:p>
          <a:p>
            <a:pPr lvl="1"/>
            <a:endParaRPr lang="en-US" dirty="0">
              <a:solidFill>
                <a:schemeClr val="tx1"/>
              </a:solidFill>
              <a:effectLst/>
            </a:endParaRPr>
          </a:p>
          <a:p>
            <a:r>
              <a:rPr lang="en-US" sz="2400" dirty="0">
                <a:ln w="3175"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</a:rPr>
              <a:t>Not easy!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Independent sites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Different systems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Local policies/priorities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Other users</a:t>
            </a:r>
          </a:p>
        </p:txBody>
      </p:sp>
      <p:pic>
        <p:nvPicPr>
          <p:cNvPr id="4" name="Picture 5" descr="Grid-LayerSMAL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76813" y="885012"/>
            <a:ext cx="5147932" cy="5608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Where can we use grids?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1132" y="1066801"/>
            <a:ext cx="9317421" cy="54102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Scientific collaborations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Can also serve in spreading know-how to developing countries</a:t>
            </a:r>
          </a:p>
          <a:p>
            <a:endParaRPr lang="en-US" dirty="0"/>
          </a:p>
          <a:p>
            <a:r>
              <a:rPr lang="en-US" dirty="0"/>
              <a:t>Industry?  Commerce?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Mostly cloud computing</a:t>
            </a:r>
          </a:p>
          <a:p>
            <a:endParaRPr lang="en-US" dirty="0"/>
          </a:p>
          <a:p>
            <a:r>
              <a:rPr lang="en-US" dirty="0"/>
              <a:t>Homes?  Schools?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Internet Service Providers </a:t>
            </a:r>
            <a:r>
              <a:rPr lang="en-US" dirty="0">
                <a:solidFill>
                  <a:schemeClr val="tx1"/>
                </a:solidFill>
                <a:effectLst/>
                <a:sym typeface="Wingdings" pitchFamily="2" charset="2"/>
              </a:rPr>
              <a:t> cloud computing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  <a:sym typeface="Wingdings" pitchFamily="2" charset="2"/>
              </a:rPr>
              <a:t>Secure data sharing technologies?</a:t>
            </a:r>
          </a:p>
          <a:p>
            <a:pPr lvl="2"/>
            <a:r>
              <a:rPr lang="en-US" dirty="0">
                <a:solidFill>
                  <a:srgbClr val="FFFF00"/>
                </a:solidFill>
                <a:sym typeface="Wingdings" pitchFamily="2" charset="2"/>
              </a:rPr>
              <a:t>E-learning</a:t>
            </a:r>
          </a:p>
          <a:p>
            <a:pPr lvl="2"/>
            <a:r>
              <a:rPr lang="en-US" dirty="0">
                <a:solidFill>
                  <a:srgbClr val="FFFF00"/>
                </a:solidFill>
                <a:sym typeface="Wingdings" pitchFamily="2" charset="2"/>
              </a:rPr>
              <a:t>Social media</a:t>
            </a:r>
            <a:endParaRPr lang="en-US" dirty="0">
              <a:solidFill>
                <a:srgbClr val="FFFF00"/>
              </a:solidFill>
            </a:endParaRPr>
          </a:p>
          <a:p>
            <a:endParaRPr lang="en-US" dirty="0"/>
          </a:p>
          <a:p>
            <a:r>
              <a:rPr lang="en-US" dirty="0"/>
              <a:t>Government?  Hospitals?  Other public services?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Beware of sensitive/private data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Custom 2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C000"/>
      </a:hlink>
      <a:folHlink>
        <a:srgbClr val="FFC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</TotalTime>
  <Words>934</Words>
  <Application>Microsoft Macintosh PowerPoint</Application>
  <PresentationFormat>Widescreen</PresentationFormat>
  <Paragraphs>264</Paragraphs>
  <Slides>19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Calibri</vt:lpstr>
      <vt:lpstr>Tahoma</vt:lpstr>
      <vt:lpstr>1_Office Theme</vt:lpstr>
      <vt:lpstr>A short introduction to the Worldwide LHC Computing Grid</vt:lpstr>
      <vt:lpstr>The LHC challenge</vt:lpstr>
      <vt:lpstr>What is a grid?</vt:lpstr>
      <vt:lpstr>Why is it called grid?</vt:lpstr>
      <vt:lpstr>What is cloud computing?</vt:lpstr>
      <vt:lpstr>What is grid computing?</vt:lpstr>
      <vt:lpstr>What is grid computing about?</vt:lpstr>
      <vt:lpstr>How does a grid work?</vt:lpstr>
      <vt:lpstr>Where can we use grids?</vt:lpstr>
      <vt:lpstr>Many grids can coexist</vt:lpstr>
      <vt:lpstr>Projects that collaborated with EGEE</vt:lpstr>
      <vt:lpstr>Many communities can coexist</vt:lpstr>
      <vt:lpstr>The LHC challenge</vt:lpstr>
      <vt:lpstr>The WLCG answer</vt:lpstr>
      <vt:lpstr>The WLCG evolution</vt:lpstr>
      <vt:lpstr>Locations of the WLCG sites</vt:lpstr>
      <vt:lpstr>WLCG in action</vt:lpstr>
      <vt:lpstr>Conclusions</vt:lpstr>
      <vt:lpstr>More information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short introduction to the Worldwide LHC Computing Grid</dc:title>
  <dc:creator>Maarten Litmaath</dc:creator>
  <cp:lastModifiedBy>Maarten Litmaath</cp:lastModifiedBy>
  <cp:revision>16</cp:revision>
  <dcterms:created xsi:type="dcterms:W3CDTF">2025-01-01T21:19:35Z</dcterms:created>
  <dcterms:modified xsi:type="dcterms:W3CDTF">2025-01-02T02:00:59Z</dcterms:modified>
</cp:coreProperties>
</file>