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98"/>
  </p:notesMasterIdLst>
  <p:sldIdLst>
    <p:sldId id="640" r:id="rId2"/>
    <p:sldId id="276" r:id="rId3"/>
    <p:sldId id="662" r:id="rId4"/>
    <p:sldId id="663" r:id="rId5"/>
    <p:sldId id="285" r:id="rId6"/>
    <p:sldId id="704" r:id="rId7"/>
    <p:sldId id="705" r:id="rId8"/>
    <p:sldId id="288" r:id="rId9"/>
    <p:sldId id="289" r:id="rId10"/>
    <p:sldId id="286" r:id="rId11"/>
    <p:sldId id="702" r:id="rId12"/>
    <p:sldId id="664" r:id="rId13"/>
    <p:sldId id="665" r:id="rId14"/>
    <p:sldId id="666" r:id="rId15"/>
    <p:sldId id="668" r:id="rId16"/>
    <p:sldId id="669" r:id="rId17"/>
    <p:sldId id="670" r:id="rId18"/>
    <p:sldId id="291" r:id="rId19"/>
    <p:sldId id="672" r:id="rId20"/>
    <p:sldId id="673" r:id="rId21"/>
    <p:sldId id="674" r:id="rId22"/>
    <p:sldId id="675" r:id="rId23"/>
    <p:sldId id="676" r:id="rId24"/>
    <p:sldId id="677" r:id="rId25"/>
    <p:sldId id="678" r:id="rId26"/>
    <p:sldId id="679" r:id="rId27"/>
    <p:sldId id="680" r:id="rId28"/>
    <p:sldId id="681" r:id="rId29"/>
    <p:sldId id="682" r:id="rId30"/>
    <p:sldId id="683" r:id="rId31"/>
    <p:sldId id="684" r:id="rId32"/>
    <p:sldId id="685" r:id="rId33"/>
    <p:sldId id="687" r:id="rId34"/>
    <p:sldId id="707" r:id="rId35"/>
    <p:sldId id="688" r:id="rId36"/>
    <p:sldId id="689" r:id="rId37"/>
    <p:sldId id="690" r:id="rId38"/>
    <p:sldId id="606" r:id="rId39"/>
    <p:sldId id="642" r:id="rId40"/>
    <p:sldId id="708" r:id="rId41"/>
    <p:sldId id="609" r:id="rId42"/>
    <p:sldId id="641" r:id="rId43"/>
    <p:sldId id="691" r:id="rId44"/>
    <p:sldId id="611" r:id="rId45"/>
    <p:sldId id="612" r:id="rId46"/>
    <p:sldId id="613" r:id="rId47"/>
    <p:sldId id="614" r:id="rId48"/>
    <p:sldId id="615" r:id="rId49"/>
    <p:sldId id="693" r:id="rId50"/>
    <p:sldId id="617" r:id="rId51"/>
    <p:sldId id="694" r:id="rId52"/>
    <p:sldId id="618" r:id="rId53"/>
    <p:sldId id="695" r:id="rId54"/>
    <p:sldId id="696" r:id="rId55"/>
    <p:sldId id="697" r:id="rId56"/>
    <p:sldId id="698" r:id="rId57"/>
    <p:sldId id="699" r:id="rId58"/>
    <p:sldId id="700" r:id="rId59"/>
    <p:sldId id="701" r:id="rId60"/>
    <p:sldId id="517" r:id="rId61"/>
    <p:sldId id="703" r:id="rId62"/>
    <p:sldId id="667" r:id="rId63"/>
    <p:sldId id="671" r:id="rId64"/>
    <p:sldId id="290" r:id="rId65"/>
    <p:sldId id="709" r:id="rId66"/>
    <p:sldId id="710" r:id="rId67"/>
    <p:sldId id="711" r:id="rId68"/>
    <p:sldId id="712" r:id="rId69"/>
    <p:sldId id="713" r:id="rId70"/>
    <p:sldId id="714" r:id="rId71"/>
    <p:sldId id="715" r:id="rId72"/>
    <p:sldId id="716" r:id="rId73"/>
    <p:sldId id="717" r:id="rId74"/>
    <p:sldId id="718" r:id="rId75"/>
    <p:sldId id="692" r:id="rId76"/>
    <p:sldId id="686" r:id="rId77"/>
    <p:sldId id="637" r:id="rId78"/>
    <p:sldId id="638" r:id="rId79"/>
    <p:sldId id="507" r:id="rId80"/>
    <p:sldId id="508" r:id="rId81"/>
    <p:sldId id="511" r:id="rId82"/>
    <p:sldId id="512" r:id="rId83"/>
    <p:sldId id="272" r:id="rId84"/>
    <p:sldId id="273" r:id="rId85"/>
    <p:sldId id="274" r:id="rId86"/>
    <p:sldId id="266" r:id="rId87"/>
    <p:sldId id="267" r:id="rId88"/>
    <p:sldId id="268" r:id="rId89"/>
    <p:sldId id="269" r:id="rId90"/>
    <p:sldId id="271" r:id="rId91"/>
    <p:sldId id="305" r:id="rId92"/>
    <p:sldId id="306" r:id="rId93"/>
    <p:sldId id="307" r:id="rId94"/>
    <p:sldId id="308" r:id="rId95"/>
    <p:sldId id="319" r:id="rId96"/>
    <p:sldId id="513" r:id="rId9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008000"/>
    <a:srgbClr val="FF9300"/>
    <a:srgbClr val="FF7C80"/>
    <a:srgbClr val="FF9900"/>
    <a:srgbClr val="00B0F0"/>
    <a:srgbClr val="789ADE"/>
    <a:srgbClr val="0033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5"/>
    <p:restoredTop sz="94762"/>
  </p:normalViewPr>
  <p:slideViewPr>
    <p:cSldViewPr snapToGrid="0">
      <p:cViewPr varScale="1">
        <p:scale>
          <a:sx n="117" d="100"/>
          <a:sy n="117" d="100"/>
        </p:scale>
        <p:origin x="976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58788" y="720725"/>
            <a:ext cx="6397625" cy="35988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179" y="4561109"/>
            <a:ext cx="5852843" cy="4320079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62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04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731" y="164576"/>
            <a:ext cx="9819869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812799" y="164576"/>
            <a:ext cx="9891801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40406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10566400" cy="102211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8" y="6386186"/>
            <a:ext cx="715264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November 16</a:t>
            </a:r>
            <a:r>
              <a:rPr lang="en-US" sz="1200" i="1" baseline="30000" dirty="0">
                <a:solidFill>
                  <a:srgbClr val="000099"/>
                </a:solidFill>
                <a:latin typeface="Times New Roman" pitchFamily="18" charset="0"/>
              </a:rPr>
              <a:t>th</a:t>
            </a: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 – 29</a:t>
            </a:r>
            <a:r>
              <a:rPr lang="en-US" sz="1200" i="1" baseline="30000" dirty="0">
                <a:solidFill>
                  <a:srgbClr val="000099"/>
                </a:solidFill>
                <a:latin typeface="Times New Roman" pitchFamily="18" charset="0"/>
              </a:rPr>
              <a:t>th</a:t>
            </a: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, 2025, CAS Beam Instrumentation, Split, Croatia</a:t>
            </a: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 – RF Measurement Techniques – M. Wendt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3" name="Picture 2" descr="Logo_cern.pdf">
            <a:extLst>
              <a:ext uri="{FF2B5EF4-FFF2-40B4-BE49-F238E27FC236}">
                <a16:creationId xmlns:a16="http://schemas.microsoft.com/office/drawing/2014/main" id="{B7A3A447-3A6A-4A0E-7D9C-D7DF446304A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80" y="0"/>
            <a:ext cx="801625" cy="801625"/>
          </a:xfrm>
          <a:prstGeom prst="rect">
            <a:avLst/>
          </a:prstGeom>
        </p:spPr>
      </p:pic>
      <p:pic>
        <p:nvPicPr>
          <p:cNvPr id="2" name="Picture 2" descr="CERN Accelerator School - CAS – Accelerator School – CERN | LinkedIn">
            <a:extLst>
              <a:ext uri="{FF2B5EF4-FFF2-40B4-BE49-F238E27FC236}">
                <a16:creationId xmlns:a16="http://schemas.microsoft.com/office/drawing/2014/main" id="{3CBB7A8D-80DA-49C5-C755-7EC89EAEAF0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6" b="26530"/>
          <a:stretch/>
        </p:blipFill>
        <p:spPr bwMode="auto">
          <a:xfrm>
            <a:off x="10704600" y="9001"/>
            <a:ext cx="1487400" cy="88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 b="1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50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13" Type="http://schemas.openxmlformats.org/officeDocument/2006/relationships/image" Target="NULL"/><Relationship Id="rId3" Type="http://schemas.openxmlformats.org/officeDocument/2006/relationships/image" Target="../media/image27.jpeg"/><Relationship Id="rId7" Type="http://schemas.openxmlformats.org/officeDocument/2006/relationships/image" Target="../media/image31.jpg"/><Relationship Id="rId12" Type="http://schemas.openxmlformats.org/officeDocument/2006/relationships/image" Target="NUL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11" Type="http://schemas.openxmlformats.org/officeDocument/2006/relationships/image" Target="NULL"/><Relationship Id="rId5" Type="http://schemas.openxmlformats.org/officeDocument/2006/relationships/image" Target="../media/image29.jpg"/><Relationship Id="rId10" Type="http://schemas.openxmlformats.org/officeDocument/2006/relationships/image" Target="NULL"/><Relationship Id="rId4" Type="http://schemas.openxmlformats.org/officeDocument/2006/relationships/image" Target="../media/image28.jpg"/><Relationship Id="rId9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10.png"/><Relationship Id="rId18" Type="http://schemas.openxmlformats.org/officeDocument/2006/relationships/image" Target="../media/image37.svg"/><Relationship Id="rId26" Type="http://schemas.openxmlformats.org/officeDocument/2006/relationships/image" Target="../media/image2013.png"/><Relationship Id="rId3" Type="http://schemas.openxmlformats.org/officeDocument/2006/relationships/image" Target="../media/image2014.png"/><Relationship Id="rId21" Type="http://schemas.openxmlformats.org/officeDocument/2006/relationships/image" Target="../media/image153.png"/><Relationship Id="rId12" Type="http://schemas.openxmlformats.org/officeDocument/2006/relationships/image" Target="../media/image2113.png"/><Relationship Id="rId17" Type="http://schemas.openxmlformats.org/officeDocument/2006/relationships/image" Target="../media/image36.png"/><Relationship Id="rId25" Type="http://schemas.openxmlformats.org/officeDocument/2006/relationships/image" Target="../media/image19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5.svg"/><Relationship Id="rId20" Type="http://schemas.openxmlformats.org/officeDocument/2006/relationships/image" Target="../media/image141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10.png"/><Relationship Id="rId24" Type="http://schemas.openxmlformats.org/officeDocument/2006/relationships/image" Target="../media/image1812.png"/><Relationship Id="rId15" Type="http://schemas.openxmlformats.org/officeDocument/2006/relationships/image" Target="../media/image34.png"/><Relationship Id="rId23" Type="http://schemas.openxmlformats.org/officeDocument/2006/relationships/image" Target="../media/image171.png"/><Relationship Id="rId10" Type="http://schemas.openxmlformats.org/officeDocument/2006/relationships/image" Target="../media/image310.png"/><Relationship Id="rId19" Type="http://schemas.openxmlformats.org/officeDocument/2006/relationships/image" Target="../media/image38.gif"/><Relationship Id="rId14" Type="http://schemas.openxmlformats.org/officeDocument/2006/relationships/image" Target="../media/image810.png"/><Relationship Id="rId22" Type="http://schemas.openxmlformats.org/officeDocument/2006/relationships/image" Target="../media/image16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39.png"/><Relationship Id="rId7" Type="http://schemas.openxmlformats.org/officeDocument/2006/relationships/image" Target="../media/image393.png"/><Relationship Id="rId2" Type="http://schemas.openxmlformats.org/officeDocument/2006/relationships/image" Target="../media/image38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NULL"/><Relationship Id="rId5" Type="http://schemas.openxmlformats.org/officeDocument/2006/relationships/image" Target="../media/image372.png"/><Relationship Id="rId15" Type="http://schemas.openxmlformats.org/officeDocument/2006/relationships/image" Target="NULL"/><Relationship Id="rId10" Type="http://schemas.openxmlformats.org/officeDocument/2006/relationships/image" Target="../media/image417.png"/><Relationship Id="rId4" Type="http://schemas.openxmlformats.org/officeDocument/2006/relationships/image" Target="../media/image360.png"/><Relationship Id="rId9" Type="http://schemas.openxmlformats.org/officeDocument/2006/relationships/image" Target="../media/image41.png"/><Relationship Id="rId14" Type="http://schemas.openxmlformats.org/officeDocument/2006/relationships/image" Target="NUL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hyperlink" Target="https://www.falstad.com/circuit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26" Type="http://schemas.openxmlformats.org/officeDocument/2006/relationships/image" Target="../media/image610.png"/><Relationship Id="rId3" Type="http://schemas.openxmlformats.org/officeDocument/2006/relationships/image" Target="../media/image43.png"/><Relationship Id="rId21" Type="http://schemas.openxmlformats.org/officeDocument/2006/relationships/image" Target="../media/image415.png"/><Relationship Id="rId7" Type="http://schemas.openxmlformats.org/officeDocument/2006/relationships/image" Target="../media/image45.gif"/><Relationship Id="rId25" Type="http://schemas.openxmlformats.org/officeDocument/2006/relationships/image" Target="../media/image60.png"/><Relationship Id="rId2" Type="http://schemas.openxmlformats.org/officeDocument/2006/relationships/image" Target="../media/image48.png"/><Relationship Id="rId20" Type="http://schemas.openxmlformats.org/officeDocument/2006/relationships/image" Target="../media/image47.gif"/><Relationship Id="rId29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24" Type="http://schemas.openxmlformats.org/officeDocument/2006/relationships/image" Target="../media/image59.png"/><Relationship Id="rId5" Type="http://schemas.openxmlformats.org/officeDocument/2006/relationships/image" Target="../media/image230.png"/><Relationship Id="rId23" Type="http://schemas.openxmlformats.org/officeDocument/2006/relationships/image" Target="../media/image580.png"/><Relationship Id="rId28" Type="http://schemas.openxmlformats.org/officeDocument/2006/relationships/image" Target="../media/image63.png"/><Relationship Id="rId10" Type="http://schemas.openxmlformats.org/officeDocument/2006/relationships/image" Target="../media/image46.gif"/><Relationship Id="rId19" Type="http://schemas.openxmlformats.org/officeDocument/2006/relationships/image" Target="../media/image392.png"/><Relationship Id="rId4" Type="http://schemas.openxmlformats.org/officeDocument/2006/relationships/image" Target="../media/image44.png"/><Relationship Id="rId9" Type="http://schemas.openxmlformats.org/officeDocument/2006/relationships/image" Target="../media/image290.png"/><Relationship Id="rId22" Type="http://schemas.openxmlformats.org/officeDocument/2006/relationships/image" Target="../media/image57.png"/><Relationship Id="rId27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1.png"/><Relationship Id="rId13" Type="http://schemas.openxmlformats.org/officeDocument/2006/relationships/image" Target="../media/image1410.png"/><Relationship Id="rId3" Type="http://schemas.openxmlformats.org/officeDocument/2006/relationships/image" Target="../media/image412.png"/><Relationship Id="rId7" Type="http://schemas.openxmlformats.org/officeDocument/2006/relationships/image" Target="../media/image811.png"/><Relationship Id="rId12" Type="http://schemas.openxmlformats.org/officeDocument/2006/relationships/image" Target="../media/image1310.png"/><Relationship Id="rId2" Type="http://schemas.openxmlformats.org/officeDocument/2006/relationships/image" Target="../media/image3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1.png"/><Relationship Id="rId11" Type="http://schemas.openxmlformats.org/officeDocument/2006/relationships/image" Target="../media/image1211.png"/><Relationship Id="rId5" Type="http://schemas.openxmlformats.org/officeDocument/2006/relationships/image" Target="../media/image612.png"/><Relationship Id="rId15" Type="http://schemas.openxmlformats.org/officeDocument/2006/relationships/image" Target="../media/image1610.png"/><Relationship Id="rId10" Type="http://schemas.openxmlformats.org/officeDocument/2006/relationships/image" Target="../media/image119.png"/><Relationship Id="rId4" Type="http://schemas.openxmlformats.org/officeDocument/2006/relationships/image" Target="../media/image512.png"/><Relationship Id="rId9" Type="http://schemas.openxmlformats.org/officeDocument/2006/relationships/image" Target="../media/image108.png"/><Relationship Id="rId14" Type="http://schemas.openxmlformats.org/officeDocument/2006/relationships/image" Target="../media/image15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0.png"/><Relationship Id="rId13" Type="http://schemas.openxmlformats.org/officeDocument/2006/relationships/image" Target="../media/image2710.png"/><Relationship Id="rId18" Type="http://schemas.openxmlformats.org/officeDocument/2006/relationships/image" Target="../media/image326.png"/><Relationship Id="rId3" Type="http://schemas.openxmlformats.org/officeDocument/2006/relationships/image" Target="../media/image1710.png"/><Relationship Id="rId7" Type="http://schemas.openxmlformats.org/officeDocument/2006/relationships/image" Target="../media/image2110.png"/><Relationship Id="rId12" Type="http://schemas.openxmlformats.org/officeDocument/2006/relationships/image" Target="../media/image2610.png"/><Relationship Id="rId17" Type="http://schemas.openxmlformats.org/officeDocument/2006/relationships/image" Target="../media/image3110.png"/><Relationship Id="rId2" Type="http://schemas.openxmlformats.org/officeDocument/2006/relationships/image" Target="../media/image102.png"/><Relationship Id="rId16" Type="http://schemas.openxmlformats.org/officeDocument/2006/relationships/image" Target="../media/image3010.png"/><Relationship Id="rId20" Type="http://schemas.openxmlformats.org/officeDocument/2006/relationships/image" Target="../media/image3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11.png"/><Relationship Id="rId11" Type="http://schemas.openxmlformats.org/officeDocument/2006/relationships/image" Target="../media/image2510.png"/><Relationship Id="rId5" Type="http://schemas.openxmlformats.org/officeDocument/2006/relationships/image" Target="../media/image1911.png"/><Relationship Id="rId15" Type="http://schemas.openxmlformats.org/officeDocument/2006/relationships/image" Target="../media/image2910.png"/><Relationship Id="rId10" Type="http://schemas.openxmlformats.org/officeDocument/2006/relationships/image" Target="../media/image2410.png"/><Relationship Id="rId19" Type="http://schemas.openxmlformats.org/officeDocument/2006/relationships/image" Target="../media/image336.png"/><Relationship Id="rId4" Type="http://schemas.openxmlformats.org/officeDocument/2006/relationships/image" Target="../media/image1810.png"/><Relationship Id="rId9" Type="http://schemas.openxmlformats.org/officeDocument/2006/relationships/image" Target="../media/image2310.png"/><Relationship Id="rId14" Type="http://schemas.openxmlformats.org/officeDocument/2006/relationships/image" Target="../media/image281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3.png"/><Relationship Id="rId13" Type="http://schemas.openxmlformats.org/officeDocument/2006/relationships/image" Target="../media/image462.png"/><Relationship Id="rId18" Type="http://schemas.openxmlformats.org/officeDocument/2006/relationships/image" Target="../media/image513.png"/><Relationship Id="rId3" Type="http://schemas.openxmlformats.org/officeDocument/2006/relationships/image" Target="../media/image361.png"/><Relationship Id="rId21" Type="http://schemas.openxmlformats.org/officeDocument/2006/relationships/image" Target="../media/image542.png"/><Relationship Id="rId7" Type="http://schemas.openxmlformats.org/officeDocument/2006/relationships/image" Target="../media/image400.png"/><Relationship Id="rId12" Type="http://schemas.openxmlformats.org/officeDocument/2006/relationships/image" Target="../media/image450.png"/><Relationship Id="rId17" Type="http://schemas.openxmlformats.org/officeDocument/2006/relationships/image" Target="../media/image502.png"/><Relationship Id="rId2" Type="http://schemas.openxmlformats.org/officeDocument/2006/relationships/image" Target="../media/image52.png"/><Relationship Id="rId16" Type="http://schemas.openxmlformats.org/officeDocument/2006/relationships/image" Target="../media/image493.png"/><Relationship Id="rId20" Type="http://schemas.openxmlformats.org/officeDocument/2006/relationships/image" Target="../media/image5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11" Type="http://schemas.openxmlformats.org/officeDocument/2006/relationships/image" Target="../media/image442.png"/><Relationship Id="rId24" Type="http://schemas.openxmlformats.org/officeDocument/2006/relationships/image" Target="../media/image573.png"/><Relationship Id="rId5" Type="http://schemas.openxmlformats.org/officeDocument/2006/relationships/image" Target="../media/image380.png"/><Relationship Id="rId15" Type="http://schemas.openxmlformats.org/officeDocument/2006/relationships/image" Target="../media/image482.png"/><Relationship Id="rId23" Type="http://schemas.openxmlformats.org/officeDocument/2006/relationships/image" Target="../media/image562.png"/><Relationship Id="rId10" Type="http://schemas.openxmlformats.org/officeDocument/2006/relationships/image" Target="../media/image432.png"/><Relationship Id="rId19" Type="http://schemas.openxmlformats.org/officeDocument/2006/relationships/image" Target="../media/image521.png"/><Relationship Id="rId4" Type="http://schemas.openxmlformats.org/officeDocument/2006/relationships/image" Target="../media/image371.png"/><Relationship Id="rId9" Type="http://schemas.openxmlformats.org/officeDocument/2006/relationships/image" Target="../media/image420.png"/><Relationship Id="rId14" Type="http://schemas.openxmlformats.org/officeDocument/2006/relationships/image" Target="../media/image471.png"/><Relationship Id="rId22" Type="http://schemas.openxmlformats.org/officeDocument/2006/relationships/image" Target="../media/image5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5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8" Type="http://schemas.openxmlformats.org/officeDocument/2006/relationships/image" Target="../media/image662.png"/><Relationship Id="rId26" Type="http://schemas.openxmlformats.org/officeDocument/2006/relationships/image" Target="../media/image750.png"/><Relationship Id="rId3" Type="http://schemas.openxmlformats.org/officeDocument/2006/relationships/image" Target="../media/image6000.png"/><Relationship Id="rId21" Type="http://schemas.openxmlformats.org/officeDocument/2006/relationships/image" Target="../media/image691.png"/><Relationship Id="rId7" Type="http://schemas.openxmlformats.org/officeDocument/2006/relationships/image" Target="../media/image641.png"/><Relationship Id="rId17" Type="http://schemas.openxmlformats.org/officeDocument/2006/relationships/image" Target="../media/image653.png"/><Relationship Id="rId25" Type="http://schemas.openxmlformats.org/officeDocument/2006/relationships/image" Target="../media/image741.png"/><Relationship Id="rId2" Type="http://schemas.openxmlformats.org/officeDocument/2006/relationships/image" Target="../media/image55.png"/><Relationship Id="rId20" Type="http://schemas.openxmlformats.org/officeDocument/2006/relationships/image" Target="../media/image6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2.png"/><Relationship Id="rId24" Type="http://schemas.openxmlformats.org/officeDocument/2006/relationships/image" Target="../media/image720.png"/><Relationship Id="rId5" Type="http://schemas.openxmlformats.org/officeDocument/2006/relationships/image" Target="../media/image622.png"/><Relationship Id="rId23" Type="http://schemas.openxmlformats.org/officeDocument/2006/relationships/image" Target="../media/image712.png"/><Relationship Id="rId19" Type="http://schemas.openxmlformats.org/officeDocument/2006/relationships/image" Target="../media/image672.png"/><Relationship Id="rId4" Type="http://schemas.openxmlformats.org/officeDocument/2006/relationships/image" Target="../media/image613.png"/><Relationship Id="rId22" Type="http://schemas.openxmlformats.org/officeDocument/2006/relationships/image" Target="../media/image70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3" Type="http://schemas.openxmlformats.org/officeDocument/2006/relationships/image" Target="../media/image56.png"/><Relationship Id="rId7" Type="http://schemas.openxmlformats.org/officeDocument/2006/relationships/image" Target="../media/image146.png"/><Relationship Id="rId12" Type="http://schemas.openxmlformats.org/officeDocument/2006/relationships/image" Target="../media/image790.png"/><Relationship Id="rId2" Type="http://schemas.openxmlformats.org/officeDocument/2006/relationships/image" Target="../media/image59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0.png"/><Relationship Id="rId11" Type="http://schemas.openxmlformats.org/officeDocument/2006/relationships/image" Target="../media/image781.png"/><Relationship Id="rId10" Type="http://schemas.openxmlformats.org/officeDocument/2006/relationships/image" Target="../media/image770.png"/><Relationship Id="rId4" Type="http://schemas.openxmlformats.org/officeDocument/2006/relationships/image" Target="../media/image760.png"/><Relationship Id="rId9" Type="http://schemas.openxmlformats.org/officeDocument/2006/relationships/image" Target="../media/image14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0.png"/><Relationship Id="rId13" Type="http://schemas.openxmlformats.org/officeDocument/2006/relationships/image" Target="../media/image890.png"/><Relationship Id="rId18" Type="http://schemas.openxmlformats.org/officeDocument/2006/relationships/image" Target="../media/image940.png"/><Relationship Id="rId3" Type="http://schemas.openxmlformats.org/officeDocument/2006/relationships/image" Target="../media/image801.png"/><Relationship Id="rId21" Type="http://schemas.openxmlformats.org/officeDocument/2006/relationships/image" Target="../media/image970.png"/><Relationship Id="rId7" Type="http://schemas.openxmlformats.org/officeDocument/2006/relationships/image" Target="../media/image830.png"/><Relationship Id="rId12" Type="http://schemas.openxmlformats.org/officeDocument/2006/relationships/image" Target="../media/image880.png"/><Relationship Id="rId17" Type="http://schemas.openxmlformats.org/officeDocument/2006/relationships/image" Target="../media/image930.png"/><Relationship Id="rId2" Type="http://schemas.openxmlformats.org/officeDocument/2006/relationships/image" Target="../media/image780.png"/><Relationship Id="rId16" Type="http://schemas.openxmlformats.org/officeDocument/2006/relationships/image" Target="../media/image920.png"/><Relationship Id="rId20" Type="http://schemas.openxmlformats.org/officeDocument/2006/relationships/image" Target="../media/image9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0.png"/><Relationship Id="rId11" Type="http://schemas.openxmlformats.org/officeDocument/2006/relationships/image" Target="../media/image870.png"/><Relationship Id="rId24" Type="http://schemas.openxmlformats.org/officeDocument/2006/relationships/image" Target="../media/image1000.png"/><Relationship Id="rId5" Type="http://schemas.openxmlformats.org/officeDocument/2006/relationships/image" Target="../media/image812.png"/><Relationship Id="rId15" Type="http://schemas.openxmlformats.org/officeDocument/2006/relationships/image" Target="../media/image912.png"/><Relationship Id="rId23" Type="http://schemas.openxmlformats.org/officeDocument/2006/relationships/image" Target="../media/image990.png"/><Relationship Id="rId10" Type="http://schemas.openxmlformats.org/officeDocument/2006/relationships/image" Target="../media/image860.png"/><Relationship Id="rId19" Type="http://schemas.openxmlformats.org/officeDocument/2006/relationships/image" Target="../media/image950.png"/><Relationship Id="rId4" Type="http://schemas.openxmlformats.org/officeDocument/2006/relationships/image" Target="../media/image800.png"/><Relationship Id="rId9" Type="http://schemas.openxmlformats.org/officeDocument/2006/relationships/image" Target="../media/image851.png"/><Relationship Id="rId14" Type="http://schemas.openxmlformats.org/officeDocument/2006/relationships/image" Target="../media/image900.png"/><Relationship Id="rId22" Type="http://schemas.openxmlformats.org/officeDocument/2006/relationships/image" Target="../media/image98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0.png"/><Relationship Id="rId13" Type="http://schemas.openxmlformats.org/officeDocument/2006/relationships/image" Target="../media/image1120.png"/><Relationship Id="rId18" Type="http://schemas.openxmlformats.org/officeDocument/2006/relationships/image" Target="../media/image1171.png"/><Relationship Id="rId3" Type="http://schemas.openxmlformats.org/officeDocument/2006/relationships/image" Target="../media/image1020.png"/><Relationship Id="rId21" Type="http://schemas.openxmlformats.org/officeDocument/2006/relationships/image" Target="../media/image990.png"/><Relationship Id="rId7" Type="http://schemas.openxmlformats.org/officeDocument/2006/relationships/image" Target="../media/image1060.png"/><Relationship Id="rId12" Type="http://schemas.openxmlformats.org/officeDocument/2006/relationships/image" Target="../media/image1111.png"/><Relationship Id="rId17" Type="http://schemas.openxmlformats.org/officeDocument/2006/relationships/image" Target="../media/image1160.png"/><Relationship Id="rId2" Type="http://schemas.openxmlformats.org/officeDocument/2006/relationships/image" Target="../media/image1010.png"/><Relationship Id="rId16" Type="http://schemas.openxmlformats.org/officeDocument/2006/relationships/image" Target="../media/image1150.png"/><Relationship Id="rId20" Type="http://schemas.openxmlformats.org/officeDocument/2006/relationships/image" Target="../media/image1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1.png"/><Relationship Id="rId11" Type="http://schemas.openxmlformats.org/officeDocument/2006/relationships/image" Target="../media/image1100.png"/><Relationship Id="rId5" Type="http://schemas.openxmlformats.org/officeDocument/2006/relationships/image" Target="../media/image1040.png"/><Relationship Id="rId15" Type="http://schemas.openxmlformats.org/officeDocument/2006/relationships/image" Target="../media/image1140.png"/><Relationship Id="rId23" Type="http://schemas.openxmlformats.org/officeDocument/2006/relationships/image" Target="../media/image1200.png"/><Relationship Id="rId10" Type="http://schemas.openxmlformats.org/officeDocument/2006/relationships/image" Target="../media/image1090.png"/><Relationship Id="rId19" Type="http://schemas.openxmlformats.org/officeDocument/2006/relationships/image" Target="../media/image1181.png"/><Relationship Id="rId4" Type="http://schemas.openxmlformats.org/officeDocument/2006/relationships/image" Target="../media/image1030.png"/><Relationship Id="rId9" Type="http://schemas.openxmlformats.org/officeDocument/2006/relationships/image" Target="../media/image1081.png"/><Relationship Id="rId14" Type="http://schemas.openxmlformats.org/officeDocument/2006/relationships/image" Target="../media/image1130.png"/><Relationship Id="rId22" Type="http://schemas.openxmlformats.org/officeDocument/2006/relationships/image" Target="../media/image100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1.png"/><Relationship Id="rId13" Type="http://schemas.openxmlformats.org/officeDocument/2006/relationships/image" Target="../media/image1312.png"/><Relationship Id="rId18" Type="http://schemas.openxmlformats.org/officeDocument/2006/relationships/image" Target="../media/image1360.png"/><Relationship Id="rId3" Type="http://schemas.openxmlformats.org/officeDocument/2006/relationships/image" Target="../media/image740.png"/><Relationship Id="rId7" Type="http://schemas.openxmlformats.org/officeDocument/2006/relationships/image" Target="../media/image1251.png"/><Relationship Id="rId12" Type="http://schemas.openxmlformats.org/officeDocument/2006/relationships/image" Target="../media/image1301.png"/><Relationship Id="rId17" Type="http://schemas.openxmlformats.org/officeDocument/2006/relationships/image" Target="../media/image1351.png"/><Relationship Id="rId2" Type="http://schemas.openxmlformats.org/officeDocument/2006/relationships/image" Target="../media/image1212.png"/><Relationship Id="rId16" Type="http://schemas.openxmlformats.org/officeDocument/2006/relationships/image" Target="../media/image13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11" Type="http://schemas.openxmlformats.org/officeDocument/2006/relationships/image" Target="../media/image1291.png"/><Relationship Id="rId5" Type="http://schemas.openxmlformats.org/officeDocument/2006/relationships/image" Target="../media/image109.png"/><Relationship Id="rId15" Type="http://schemas.openxmlformats.org/officeDocument/2006/relationships/image" Target="../media/image1331.png"/><Relationship Id="rId10" Type="http://schemas.openxmlformats.org/officeDocument/2006/relationships/image" Target="../media/image1281.png"/><Relationship Id="rId19" Type="http://schemas.openxmlformats.org/officeDocument/2006/relationships/image" Target="../media/image1370.png"/><Relationship Id="rId4" Type="http://schemas.openxmlformats.org/officeDocument/2006/relationships/image" Target="../media/image1221.png"/><Relationship Id="rId9" Type="http://schemas.openxmlformats.org/officeDocument/2006/relationships/image" Target="../media/image1271.png"/><Relationship Id="rId14" Type="http://schemas.openxmlformats.org/officeDocument/2006/relationships/image" Target="../media/image13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1.png"/><Relationship Id="rId3" Type="http://schemas.openxmlformats.org/officeDocument/2006/relationships/image" Target="../media/image1250.png"/><Relationship Id="rId7" Type="http://schemas.openxmlformats.org/officeDocument/2006/relationships/image" Target="../media/image1300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0.png"/><Relationship Id="rId5" Type="http://schemas.openxmlformats.org/officeDocument/2006/relationships/image" Target="../media/image1280.png"/><Relationship Id="rId4" Type="http://schemas.openxmlformats.org/officeDocument/2006/relationships/image" Target="../media/image12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0.png"/><Relationship Id="rId5" Type="http://schemas.openxmlformats.org/officeDocument/2006/relationships/image" Target="../media/image1330.png"/><Relationship Id="rId4" Type="http://schemas.openxmlformats.org/officeDocument/2006/relationships/image" Target="../media/image139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8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5.png"/></Relationships>
</file>

<file path=ppt/slides/_rels/slide31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03.png"/><Relationship Id="rId26" Type="http://schemas.openxmlformats.org/officeDocument/2006/relationships/image" Target="../media/image211.png"/><Relationship Id="rId39" Type="http://schemas.openxmlformats.org/officeDocument/2006/relationships/image" Target="../media/image202.png"/><Relationship Id="rId13" Type="http://schemas.openxmlformats.org/officeDocument/2006/relationships/image" Target="../media/image1990.png"/><Relationship Id="rId21" Type="http://schemas.openxmlformats.org/officeDocument/2006/relationships/image" Target="../media/image206.png"/><Relationship Id="rId34" Type="http://schemas.openxmlformats.org/officeDocument/2006/relationships/image" Target="../media/image219.png"/><Relationship Id="rId7" Type="http://schemas.openxmlformats.org/officeDocument/2006/relationships/image" Target="../media/image196.png"/><Relationship Id="rId17" Type="http://schemas.openxmlformats.org/officeDocument/2006/relationships/image" Target="../media/image2020.png"/><Relationship Id="rId25" Type="http://schemas.openxmlformats.org/officeDocument/2006/relationships/image" Target="../media/image210.png"/><Relationship Id="rId33" Type="http://schemas.openxmlformats.org/officeDocument/2006/relationships/image" Target="../media/image218.png"/><Relationship Id="rId38" Type="http://schemas.openxmlformats.org/officeDocument/2006/relationships/image" Target="../media/image199.png"/><Relationship Id="rId12" Type="http://schemas.openxmlformats.org/officeDocument/2006/relationships/image" Target="../media/image1970.png"/><Relationship Id="rId2" Type="http://schemas.openxmlformats.org/officeDocument/2006/relationships/image" Target="../media/image1910.png"/><Relationship Id="rId16" Type="http://schemas.openxmlformats.org/officeDocument/2006/relationships/image" Target="../media/image197.png"/><Relationship Id="rId20" Type="http://schemas.openxmlformats.org/officeDocument/2006/relationships/image" Target="../media/image205.png"/><Relationship Id="rId29" Type="http://schemas.openxmlformats.org/officeDocument/2006/relationships/image" Target="../media/image2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50.png"/><Relationship Id="rId24" Type="http://schemas.openxmlformats.org/officeDocument/2006/relationships/image" Target="../media/image198.png"/><Relationship Id="rId32" Type="http://schemas.openxmlformats.org/officeDocument/2006/relationships/image" Target="../media/image217.png"/><Relationship Id="rId37" Type="http://schemas.openxmlformats.org/officeDocument/2006/relationships/image" Target="../media/image222.png"/><Relationship Id="rId11" Type="http://schemas.openxmlformats.org/officeDocument/2006/relationships/image" Target="../media/image1980.png"/><Relationship Id="rId5" Type="http://schemas.openxmlformats.org/officeDocument/2006/relationships/image" Target="../media/image5910.png"/><Relationship Id="rId15" Type="http://schemas.openxmlformats.org/officeDocument/2006/relationships/image" Target="../media/image201.png"/><Relationship Id="rId23" Type="http://schemas.openxmlformats.org/officeDocument/2006/relationships/image" Target="../media/image208.png"/><Relationship Id="rId28" Type="http://schemas.openxmlformats.org/officeDocument/2006/relationships/image" Target="../media/image213.png"/><Relationship Id="rId36" Type="http://schemas.openxmlformats.org/officeDocument/2006/relationships/image" Target="../media/image221.png"/><Relationship Id="rId19" Type="http://schemas.openxmlformats.org/officeDocument/2006/relationships/image" Target="../media/image204.png"/><Relationship Id="rId31" Type="http://schemas.openxmlformats.org/officeDocument/2006/relationships/image" Target="../media/image216.png"/><Relationship Id="rId10" Type="http://schemas.openxmlformats.org/officeDocument/2006/relationships/image" Target="../media/image1870.png"/><Relationship Id="rId4" Type="http://schemas.openxmlformats.org/officeDocument/2006/relationships/image" Target="../media/image1930.png"/><Relationship Id="rId14" Type="http://schemas.openxmlformats.org/officeDocument/2006/relationships/image" Target="../media/image200.png"/><Relationship Id="rId22" Type="http://schemas.openxmlformats.org/officeDocument/2006/relationships/image" Target="../media/image207.png"/><Relationship Id="rId27" Type="http://schemas.openxmlformats.org/officeDocument/2006/relationships/image" Target="../media/image212.png"/><Relationship Id="rId30" Type="http://schemas.openxmlformats.org/officeDocument/2006/relationships/image" Target="../media/image215.png"/><Relationship Id="rId35" Type="http://schemas.openxmlformats.org/officeDocument/2006/relationships/image" Target="../media/image220.png"/><Relationship Id="rId9" Type="http://schemas.openxmlformats.org/officeDocument/2006/relationships/image" Target="../media/image1971.png"/><Relationship Id="rId8" Type="http://schemas.openxmlformats.org/officeDocument/2006/relationships/image" Target="../media/image1850.png"/><Relationship Id="rId3" Type="http://schemas.openxmlformats.org/officeDocument/2006/relationships/image" Target="../media/image192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0.png"/><Relationship Id="rId13" Type="http://schemas.openxmlformats.org/officeDocument/2006/relationships/image" Target="../media/image234.png"/><Relationship Id="rId3" Type="http://schemas.openxmlformats.org/officeDocument/2006/relationships/image" Target="../media/image224.png"/><Relationship Id="rId7" Type="http://schemas.openxmlformats.org/officeDocument/2006/relationships/image" Target="../media/image227.png"/><Relationship Id="rId12" Type="http://schemas.openxmlformats.org/officeDocument/2006/relationships/image" Target="../media/image233.png"/><Relationship Id="rId17" Type="http://schemas.openxmlformats.org/officeDocument/2006/relationships/image" Target="../media/image238.png"/><Relationship Id="rId2" Type="http://schemas.openxmlformats.org/officeDocument/2006/relationships/image" Target="../media/image223.png"/><Relationship Id="rId16" Type="http://schemas.openxmlformats.org/officeDocument/2006/relationships/image" Target="../media/image2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6.png"/><Relationship Id="rId11" Type="http://schemas.openxmlformats.org/officeDocument/2006/relationships/image" Target="../media/image232.png"/><Relationship Id="rId5" Type="http://schemas.openxmlformats.org/officeDocument/2006/relationships/image" Target="../media/image209.png"/><Relationship Id="rId15" Type="http://schemas.openxmlformats.org/officeDocument/2006/relationships/image" Target="../media/image236.png"/><Relationship Id="rId10" Type="http://schemas.openxmlformats.org/officeDocument/2006/relationships/image" Target="../media/image231.png"/><Relationship Id="rId4" Type="http://schemas.openxmlformats.org/officeDocument/2006/relationships/image" Target="../media/image156.png"/><Relationship Id="rId9" Type="http://schemas.openxmlformats.org/officeDocument/2006/relationships/image" Target="../media/image5611.png"/><Relationship Id="rId14" Type="http://schemas.openxmlformats.org/officeDocument/2006/relationships/image" Target="../media/image23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2600.png"/><Relationship Id="rId7" Type="http://schemas.openxmlformats.org/officeDocument/2006/relationships/image" Target="../media/image80.png"/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49.png"/><Relationship Id="rId10" Type="http://schemas.openxmlformats.org/officeDocument/2006/relationships/image" Target="../media/image83.png"/><Relationship Id="rId4" Type="http://schemas.openxmlformats.org/officeDocument/2006/relationships/image" Target="../media/image266.png"/><Relationship Id="rId9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31.png"/><Relationship Id="rId13" Type="http://schemas.openxmlformats.org/officeDocument/2006/relationships/image" Target="../media/image19111.png"/><Relationship Id="rId18" Type="http://schemas.openxmlformats.org/officeDocument/2006/relationships/image" Target="../media/image50.png"/><Relationship Id="rId3" Type="http://schemas.openxmlformats.org/officeDocument/2006/relationships/image" Target="../media/image2281.png"/><Relationship Id="rId7" Type="http://schemas.openxmlformats.org/officeDocument/2006/relationships/image" Target="../media/image2321.png"/><Relationship Id="rId12" Type="http://schemas.openxmlformats.org/officeDocument/2006/relationships/image" Target="../media/image2371.png"/><Relationship Id="rId17" Type="http://schemas.openxmlformats.org/officeDocument/2006/relationships/image" Target="../media/image2290.png"/><Relationship Id="rId2" Type="http://schemas.openxmlformats.org/officeDocument/2006/relationships/image" Target="../media/image2271.png"/><Relationship Id="rId16" Type="http://schemas.openxmlformats.org/officeDocument/2006/relationships/image" Target="../media/image20111.png"/><Relationship Id="rId20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11.png"/><Relationship Id="rId11" Type="http://schemas.openxmlformats.org/officeDocument/2006/relationships/image" Target="../media/image2361.png"/><Relationship Id="rId5" Type="http://schemas.openxmlformats.org/officeDocument/2006/relationships/image" Target="../media/image2301.png"/><Relationship Id="rId15" Type="http://schemas.openxmlformats.org/officeDocument/2006/relationships/image" Target="../media/image2270.png"/><Relationship Id="rId10" Type="http://schemas.openxmlformats.org/officeDocument/2006/relationships/image" Target="../media/image2351.png"/><Relationship Id="rId19" Type="http://schemas.openxmlformats.org/officeDocument/2006/relationships/image" Target="../media/image66.png"/><Relationship Id="rId4" Type="http://schemas.openxmlformats.org/officeDocument/2006/relationships/image" Target="../media/image2291.png"/><Relationship Id="rId9" Type="http://schemas.openxmlformats.org/officeDocument/2006/relationships/image" Target="../media/image234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image" Target="../media/image28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00.png"/><Relationship Id="rId5" Type="http://schemas.openxmlformats.org/officeDocument/2006/relationships/image" Target="../media/image279.png"/><Relationship Id="rId4" Type="http://schemas.openxmlformats.org/officeDocument/2006/relationships/image" Target="../media/image278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5.png"/><Relationship Id="rId3" Type="http://schemas.openxmlformats.org/officeDocument/2006/relationships/image" Target="../media/image78.png"/><Relationship Id="rId7" Type="http://schemas.openxmlformats.org/officeDocument/2006/relationships/image" Target="../media/image304.png"/><Relationship Id="rId12" Type="http://schemas.openxmlformats.org/officeDocument/2006/relationships/image" Target="../media/image309.png"/><Relationship Id="rId2" Type="http://schemas.openxmlformats.org/officeDocument/2006/relationships/image" Target="../media/image2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3.png"/><Relationship Id="rId11" Type="http://schemas.openxmlformats.org/officeDocument/2006/relationships/image" Target="../media/image308.png"/><Relationship Id="rId5" Type="http://schemas.openxmlformats.org/officeDocument/2006/relationships/image" Target="../media/image302.png"/><Relationship Id="rId10" Type="http://schemas.openxmlformats.org/officeDocument/2006/relationships/image" Target="../media/image307.png"/><Relationship Id="rId4" Type="http://schemas.openxmlformats.org/officeDocument/2006/relationships/image" Target="../media/image814.png"/><Relationship Id="rId9" Type="http://schemas.openxmlformats.org/officeDocument/2006/relationships/image" Target="../media/image30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6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9.png"/><Relationship Id="rId5" Type="http://schemas.openxmlformats.org/officeDocument/2006/relationships/image" Target="../media/image568.png"/><Relationship Id="rId4" Type="http://schemas.openxmlformats.org/officeDocument/2006/relationships/image" Target="../media/image56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18" Type="http://schemas.openxmlformats.org/officeDocument/2006/relationships/image" Target="../media/image570.png"/><Relationship Id="rId13" Type="http://schemas.openxmlformats.org/officeDocument/2006/relationships/image" Target="../media/image2502.png"/><Relationship Id="rId3" Type="http://schemas.openxmlformats.org/officeDocument/2006/relationships/image" Target="../media/image143.png"/><Relationship Id="rId21" Type="http://schemas.openxmlformats.org/officeDocument/2006/relationships/image" Target="../media/image96.png"/><Relationship Id="rId7" Type="http://schemas.openxmlformats.org/officeDocument/2006/relationships/image" Target="../media/image165.png"/><Relationship Id="rId17" Type="http://schemas.openxmlformats.org/officeDocument/2006/relationships/image" Target="../media/image576.png"/><Relationship Id="rId12" Type="http://schemas.openxmlformats.org/officeDocument/2006/relationships/image" Target="../media/image24000.png"/><Relationship Id="rId2" Type="http://schemas.openxmlformats.org/officeDocument/2006/relationships/image" Target="../media/image142.png"/><Relationship Id="rId16" Type="http://schemas.openxmlformats.org/officeDocument/2006/relationships/image" Target="../media/image575.png"/><Relationship Id="rId20" Type="http://schemas.openxmlformats.org/officeDocument/2006/relationships/image" Target="../media/image57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4.png"/><Relationship Id="rId11" Type="http://schemas.openxmlformats.org/officeDocument/2006/relationships/image" Target="../media/image23000.png"/><Relationship Id="rId5" Type="http://schemas.openxmlformats.org/officeDocument/2006/relationships/image" Target="../media/image163.png"/><Relationship Id="rId15" Type="http://schemas.openxmlformats.org/officeDocument/2006/relationships/image" Target="../media/image574.png"/><Relationship Id="rId19" Type="http://schemas.openxmlformats.org/officeDocument/2006/relationships/image" Target="../media/image5710.png"/><Relationship Id="rId4" Type="http://schemas.openxmlformats.org/officeDocument/2006/relationships/image" Target="../media/image155.png"/><Relationship Id="rId9" Type="http://schemas.openxmlformats.org/officeDocument/2006/relationships/image" Target="../media/image167.png"/><Relationship Id="rId14" Type="http://schemas.openxmlformats.org/officeDocument/2006/relationships/image" Target="../media/image5730.png"/><Relationship Id="rId22" Type="http://schemas.openxmlformats.org/officeDocument/2006/relationships/image" Target="../media/image16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3" Type="http://schemas.openxmlformats.org/officeDocument/2006/relationships/image" Target="../media/image586.png"/><Relationship Id="rId7" Type="http://schemas.openxmlformats.org/officeDocument/2006/relationships/image" Target="../media/image589.png"/><Relationship Id="rId12" Type="http://schemas.openxmlformats.org/officeDocument/2006/relationships/image" Target="../media/image594.png"/><Relationship Id="rId2" Type="http://schemas.openxmlformats.org/officeDocument/2006/relationships/image" Target="../media/image5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8.png"/><Relationship Id="rId11" Type="http://schemas.openxmlformats.org/officeDocument/2006/relationships/image" Target="../media/image5930.png"/><Relationship Id="rId5" Type="http://schemas.openxmlformats.org/officeDocument/2006/relationships/image" Target="../media/image585.png"/><Relationship Id="rId10" Type="http://schemas.openxmlformats.org/officeDocument/2006/relationships/image" Target="../media/image592.png"/><Relationship Id="rId4" Type="http://schemas.openxmlformats.org/officeDocument/2006/relationships/image" Target="../media/image587.png"/><Relationship Id="rId9" Type="http://schemas.openxmlformats.org/officeDocument/2006/relationships/image" Target="../media/image5911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3.png"/><Relationship Id="rId3" Type="http://schemas.openxmlformats.org/officeDocument/2006/relationships/image" Target="../media/image600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4.png"/><Relationship Id="rId5" Type="http://schemas.openxmlformats.org/officeDocument/2006/relationships/image" Target="../media/image603.png"/><Relationship Id="rId10" Type="http://schemas.openxmlformats.org/officeDocument/2006/relationships/image" Target="../media/image599.png"/><Relationship Id="rId9" Type="http://schemas.openxmlformats.org/officeDocument/2006/relationships/image" Target="../media/image553.png"/><Relationship Id="rId4" Type="http://schemas.openxmlformats.org/officeDocument/2006/relationships/image" Target="../media/image602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10.png"/><Relationship Id="rId3" Type="http://schemas.openxmlformats.org/officeDocument/2006/relationships/image" Target="../media/image605.png"/><Relationship Id="rId7" Type="http://schemas.openxmlformats.org/officeDocument/2006/relationships/image" Target="../media/image609.png"/><Relationship Id="rId2" Type="http://schemas.openxmlformats.org/officeDocument/2006/relationships/image" Target="../media/image5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8.png"/><Relationship Id="rId5" Type="http://schemas.openxmlformats.org/officeDocument/2006/relationships/image" Target="../media/image607.png"/><Relationship Id="rId4" Type="http://schemas.openxmlformats.org/officeDocument/2006/relationships/image" Target="../media/image606.png"/><Relationship Id="rId9" Type="http://schemas.openxmlformats.org/officeDocument/2006/relationships/image" Target="../media/image6120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0.png"/><Relationship Id="rId3" Type="http://schemas.openxmlformats.org/officeDocument/2006/relationships/image" Target="../media/image615.png"/><Relationship Id="rId7" Type="http://schemas.openxmlformats.org/officeDocument/2006/relationships/image" Target="../media/image6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8.png"/><Relationship Id="rId5" Type="http://schemas.openxmlformats.org/officeDocument/2006/relationships/image" Target="../media/image617.png"/><Relationship Id="rId4" Type="http://schemas.openxmlformats.org/officeDocument/2006/relationships/image" Target="../media/image616.png"/><Relationship Id="rId9" Type="http://schemas.openxmlformats.org/officeDocument/2006/relationships/image" Target="../media/image62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5.png"/><Relationship Id="rId7" Type="http://schemas.openxmlformats.org/officeDocument/2006/relationships/image" Target="../media/image1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image" Target="../media/image17.png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7" Type="http://schemas.openxmlformats.org/officeDocument/2006/relationships/image" Target="../media/image111.jpg"/><Relationship Id="rId2" Type="http://schemas.openxmlformats.org/officeDocument/2006/relationships/image" Target="../media/image10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jpg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1.png"/><Relationship Id="rId13" Type="http://schemas.openxmlformats.org/officeDocument/2006/relationships/image" Target="../media/image23.png"/><Relationship Id="rId18" Type="http://schemas.openxmlformats.org/officeDocument/2006/relationships/image" Target="../media/image284.png"/><Relationship Id="rId3" Type="http://schemas.openxmlformats.org/officeDocument/2006/relationships/image" Target="../media/image440.png"/><Relationship Id="rId21" Type="http://schemas.openxmlformats.org/officeDocument/2006/relationships/image" Target="../media/image31.png"/><Relationship Id="rId7" Type="http://schemas.openxmlformats.org/officeDocument/2006/relationships/image" Target="../media/image481.png"/><Relationship Id="rId12" Type="http://schemas.openxmlformats.org/officeDocument/2006/relationships/image" Target="../media/image225.png"/><Relationship Id="rId17" Type="http://schemas.openxmlformats.org/officeDocument/2006/relationships/image" Target="../media/image276.png"/><Relationship Id="rId2" Type="http://schemas.openxmlformats.org/officeDocument/2006/relationships/image" Target="../media/image430.png"/><Relationship Id="rId16" Type="http://schemas.openxmlformats.org/officeDocument/2006/relationships/image" Target="../media/image2612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2.png"/><Relationship Id="rId11" Type="http://schemas.openxmlformats.org/officeDocument/2006/relationships/image" Target="../media/image2112.png"/><Relationship Id="rId5" Type="http://schemas.openxmlformats.org/officeDocument/2006/relationships/image" Target="../media/image461.png"/><Relationship Id="rId15" Type="http://schemas.openxmlformats.org/officeDocument/2006/relationships/image" Target="../media/image2513.png"/><Relationship Id="rId23" Type="http://schemas.openxmlformats.org/officeDocument/2006/relationships/image" Target="../media/image330.png"/><Relationship Id="rId10" Type="http://schemas.openxmlformats.org/officeDocument/2006/relationships/image" Target="../media/image510.png"/><Relationship Id="rId19" Type="http://schemas.openxmlformats.org/officeDocument/2006/relationships/image" Target="../media/image29.png"/><Relationship Id="rId4" Type="http://schemas.openxmlformats.org/officeDocument/2006/relationships/image" Target="../media/image45.png"/><Relationship Id="rId9" Type="http://schemas.openxmlformats.org/officeDocument/2006/relationships/image" Target="../media/image500.png"/><Relationship Id="rId14" Type="http://schemas.openxmlformats.org/officeDocument/2006/relationships/image" Target="../media/image2411.png"/><Relationship Id="rId22" Type="http://schemas.openxmlformats.org/officeDocument/2006/relationships/image" Target="../media/image3212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3.png"/><Relationship Id="rId3" Type="http://schemas.openxmlformats.org/officeDocument/2006/relationships/hyperlink" Target="https://www.youtube.com/watch?v=DovunOxlY1k&amp;t=38s" TargetMode="External"/><Relationship Id="rId7" Type="http://schemas.openxmlformats.org/officeDocument/2006/relationships/image" Target="../media/image673.png"/><Relationship Id="rId2" Type="http://schemas.openxmlformats.org/officeDocument/2006/relationships/hyperlink" Target="https://www.youtube.com/watch?v=I9m2w4DgeV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431.png"/><Relationship Id="rId4" Type="http://schemas.openxmlformats.org/officeDocument/2006/relationships/image" Target="../media/image422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1.png"/><Relationship Id="rId3" Type="http://schemas.openxmlformats.org/officeDocument/2006/relationships/image" Target="../media/image791.png"/><Relationship Id="rId7" Type="http://schemas.openxmlformats.org/officeDocument/2006/relationships/image" Target="../media/image116.png"/><Relationship Id="rId2" Type="http://schemas.openxmlformats.org/officeDocument/2006/relationships/image" Target="../media/image58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10" Type="http://schemas.openxmlformats.org/officeDocument/2006/relationships/image" Target="../media/image530.png"/><Relationship Id="rId4" Type="http://schemas.openxmlformats.org/officeDocument/2006/relationships/image" Target="../media/image112.png"/><Relationship Id="rId9" Type="http://schemas.openxmlformats.org/officeDocument/2006/relationships/image" Target="../media/image520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1.png"/><Relationship Id="rId13" Type="http://schemas.openxmlformats.org/officeDocument/2006/relationships/image" Target="../media/image611.png"/><Relationship Id="rId18" Type="http://schemas.openxmlformats.org/officeDocument/2006/relationships/image" Target="../media/image661.png"/><Relationship Id="rId3" Type="http://schemas.openxmlformats.org/officeDocument/2006/relationships/image" Target="../media/image480.png"/><Relationship Id="rId7" Type="http://schemas.openxmlformats.org/officeDocument/2006/relationships/image" Target="../media/image551.png"/><Relationship Id="rId12" Type="http://schemas.openxmlformats.org/officeDocument/2006/relationships/image" Target="../media/image601.png"/><Relationship Id="rId17" Type="http://schemas.openxmlformats.org/officeDocument/2006/relationships/image" Target="../media/image652.png"/><Relationship Id="rId2" Type="http://schemas.openxmlformats.org/officeDocument/2006/relationships/image" Target="../media/image470.png"/><Relationship Id="rId16" Type="http://schemas.openxmlformats.org/officeDocument/2006/relationships/image" Target="../media/image6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1.png"/><Relationship Id="rId11" Type="http://schemas.openxmlformats.org/officeDocument/2006/relationships/image" Target="../media/image591.png"/><Relationship Id="rId5" Type="http://schemas.openxmlformats.org/officeDocument/2006/relationships/image" Target="../media/image501.png"/><Relationship Id="rId15" Type="http://schemas.openxmlformats.org/officeDocument/2006/relationships/image" Target="../media/image630.png"/><Relationship Id="rId10" Type="http://schemas.openxmlformats.org/officeDocument/2006/relationships/image" Target="../media/image581.png"/><Relationship Id="rId4" Type="http://schemas.openxmlformats.org/officeDocument/2006/relationships/image" Target="../media/image492.png"/><Relationship Id="rId9" Type="http://schemas.openxmlformats.org/officeDocument/2006/relationships/image" Target="../media/image572.png"/><Relationship Id="rId14" Type="http://schemas.openxmlformats.org/officeDocument/2006/relationships/image" Target="../media/image62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22.png"/><Relationship Id="rId18" Type="http://schemas.openxmlformats.org/officeDocument/2006/relationships/image" Target="../media/image671.png"/><Relationship Id="rId3" Type="http://schemas.openxmlformats.org/officeDocument/2006/relationships/image" Target="../media/image2412.png"/><Relationship Id="rId12" Type="http://schemas.openxmlformats.org/officeDocument/2006/relationships/image" Target="../media/image713.png"/><Relationship Id="rId17" Type="http://schemas.openxmlformats.org/officeDocument/2006/relationships/image" Target="../media/image762.png"/><Relationship Id="rId2" Type="http://schemas.openxmlformats.org/officeDocument/2006/relationships/image" Target="../media/image1052.png"/><Relationship Id="rId16" Type="http://schemas.openxmlformats.org/officeDocument/2006/relationships/image" Target="../media/image75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100.png"/><Relationship Id="rId15" Type="http://schemas.openxmlformats.org/officeDocument/2006/relationships/image" Target="../media/image743.png"/><Relationship Id="rId4" Type="http://schemas.openxmlformats.org/officeDocument/2006/relationships/image" Target="../media/image852.png"/><Relationship Id="rId14" Type="http://schemas.openxmlformats.org/officeDocument/2006/relationships/image" Target="../media/image73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2.png"/><Relationship Id="rId2" Type="http://schemas.openxmlformats.org/officeDocument/2006/relationships/image" Target="../media/image8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1.png"/><Relationship Id="rId3" Type="http://schemas.openxmlformats.org/officeDocument/2006/relationships/image" Target="../media/image120.png"/><Relationship Id="rId7" Type="http://schemas.openxmlformats.org/officeDocument/2006/relationships/image" Target="../media/image690.png"/><Relationship Id="rId12" Type="http://schemas.openxmlformats.org/officeDocument/2006/relationships/image" Target="../media/image731.png"/><Relationship Id="rId2" Type="http://schemas.openxmlformats.org/officeDocument/2006/relationships/image" Target="../media/image87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721.png"/><Relationship Id="rId5" Type="http://schemas.openxmlformats.org/officeDocument/2006/relationships/image" Target="../media/image670.png"/><Relationship Id="rId10" Type="http://schemas.openxmlformats.org/officeDocument/2006/relationships/image" Target="../media/image714.png"/><Relationship Id="rId4" Type="http://schemas.openxmlformats.org/officeDocument/2006/relationships/image" Target="../media/image660.png"/><Relationship Id="rId9" Type="http://schemas.openxmlformats.org/officeDocument/2006/relationships/image" Target="../media/image702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2.png"/><Relationship Id="rId3" Type="http://schemas.openxmlformats.org/officeDocument/2006/relationships/image" Target="../media/image742.png"/><Relationship Id="rId7" Type="http://schemas.openxmlformats.org/officeDocument/2006/relationships/image" Target="../media/image783.png"/><Relationship Id="rId12" Type="http://schemas.openxmlformats.org/officeDocument/2006/relationships/image" Target="../media/image842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1.png"/><Relationship Id="rId11" Type="http://schemas.openxmlformats.org/officeDocument/2006/relationships/image" Target="../media/image831.png"/><Relationship Id="rId5" Type="http://schemas.openxmlformats.org/officeDocument/2006/relationships/image" Target="../media/image761.png"/><Relationship Id="rId10" Type="http://schemas.openxmlformats.org/officeDocument/2006/relationships/image" Target="../media/image892.png"/><Relationship Id="rId4" Type="http://schemas.openxmlformats.org/officeDocument/2006/relationships/image" Target="../media/image751.png"/><Relationship Id="rId9" Type="http://schemas.openxmlformats.org/officeDocument/2006/relationships/image" Target="../media/image803.png"/></Relationships>
</file>

<file path=ppt/slides/_rels/slide7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82.png"/><Relationship Id="rId18" Type="http://schemas.openxmlformats.org/officeDocument/2006/relationships/image" Target="../media/image961.png"/><Relationship Id="rId3" Type="http://schemas.openxmlformats.org/officeDocument/2006/relationships/image" Target="../media/image120.png"/><Relationship Id="rId12" Type="http://schemas.openxmlformats.org/officeDocument/2006/relationships/image" Target="../media/image931.png"/><Relationship Id="rId17" Type="http://schemas.openxmlformats.org/officeDocument/2006/relationships/image" Target="../media/image951.png"/><Relationship Id="rId2" Type="http://schemas.openxmlformats.org/officeDocument/2006/relationships/image" Target="../media/image650.png"/><Relationship Id="rId16" Type="http://schemas.openxmlformats.org/officeDocument/2006/relationships/image" Target="../media/image94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921.png"/><Relationship Id="rId5" Type="http://schemas.openxmlformats.org/officeDocument/2006/relationships/image" Target="../media/image872.png"/><Relationship Id="rId15" Type="http://schemas.openxmlformats.org/officeDocument/2006/relationships/image" Target="../media/image901.png"/><Relationship Id="rId10" Type="http://schemas.openxmlformats.org/officeDocument/2006/relationships/image" Target="../media/image910.png"/><Relationship Id="rId19" Type="http://schemas.openxmlformats.org/officeDocument/2006/relationships/image" Target="../media/image971.png"/><Relationship Id="rId4" Type="http://schemas.openxmlformats.org/officeDocument/2006/relationships/image" Target="../media/image861.png"/><Relationship Id="rId9" Type="http://schemas.openxmlformats.org/officeDocument/2006/relationships/image" Target="../media/image850.png"/><Relationship Id="rId14" Type="http://schemas.openxmlformats.org/officeDocument/2006/relationships/image" Target="../media/image891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1.png"/><Relationship Id="rId13" Type="http://schemas.openxmlformats.org/officeDocument/2006/relationships/image" Target="../media/image125.gif"/><Relationship Id="rId3" Type="http://schemas.openxmlformats.org/officeDocument/2006/relationships/image" Target="../media/image992.png"/><Relationship Id="rId7" Type="http://schemas.openxmlformats.org/officeDocument/2006/relationships/image" Target="../media/image1032.png"/><Relationship Id="rId12" Type="http://schemas.openxmlformats.org/officeDocument/2006/relationships/image" Target="../media/image124.png"/><Relationship Id="rId2" Type="http://schemas.openxmlformats.org/officeDocument/2006/relationships/image" Target="../media/image9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2.png"/><Relationship Id="rId11" Type="http://schemas.openxmlformats.org/officeDocument/2006/relationships/image" Target="../media/image123.gif"/><Relationship Id="rId5" Type="http://schemas.openxmlformats.org/officeDocument/2006/relationships/image" Target="../media/image1012.png"/><Relationship Id="rId15" Type="http://schemas.openxmlformats.org/officeDocument/2006/relationships/image" Target="../media/image127.gif"/><Relationship Id="rId10" Type="http://schemas.openxmlformats.org/officeDocument/2006/relationships/image" Target="../media/image122.gif"/><Relationship Id="rId4" Type="http://schemas.openxmlformats.org/officeDocument/2006/relationships/image" Target="../media/image1001.png"/><Relationship Id="rId9" Type="http://schemas.openxmlformats.org/officeDocument/2006/relationships/image" Target="../media/image121.gif"/><Relationship Id="rId14" Type="http://schemas.openxmlformats.org/officeDocument/2006/relationships/image" Target="../media/image126.gi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ovunOxlY1k&amp;t=38s" TargetMode="External"/><Relationship Id="rId2" Type="http://schemas.openxmlformats.org/officeDocument/2006/relationships/hyperlink" Target="https://www.youtube.com/watch?v=I9m2w4DgeV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1.png"/><Relationship Id="rId4" Type="http://schemas.openxmlformats.org/officeDocument/2006/relationships/hyperlink" Target="https://www.fritz.dellsperger.net/smith.html" TargetMode="Externa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13" Type="http://schemas.openxmlformats.org/officeDocument/2006/relationships/image" Target="../media/image563.png"/><Relationship Id="rId3" Type="http://schemas.openxmlformats.org/officeDocument/2006/relationships/image" Target="../media/image1272.png"/><Relationship Id="rId7" Type="http://schemas.openxmlformats.org/officeDocument/2006/relationships/image" Target="../media/image1313.png"/><Relationship Id="rId12" Type="http://schemas.openxmlformats.org/officeDocument/2006/relationships/image" Target="../media/image5620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3.png"/><Relationship Id="rId11" Type="http://schemas.openxmlformats.org/officeDocument/2006/relationships/image" Target="../media/image5610.png"/><Relationship Id="rId5" Type="http://schemas.openxmlformats.org/officeDocument/2006/relationships/image" Target="../media/image129.png"/><Relationship Id="rId15" Type="http://schemas.openxmlformats.org/officeDocument/2006/relationships/image" Target="../media/image565.png"/><Relationship Id="rId10" Type="http://schemas.openxmlformats.org/officeDocument/2006/relationships/image" Target="../media/image560.png"/><Relationship Id="rId4" Type="http://schemas.openxmlformats.org/officeDocument/2006/relationships/image" Target="../media/image1282.png"/><Relationship Id="rId9" Type="http://schemas.openxmlformats.org/officeDocument/2006/relationships/image" Target="../media/image559.png"/><Relationship Id="rId14" Type="http://schemas.openxmlformats.org/officeDocument/2006/relationships/image" Target="../media/image564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5.png"/><Relationship Id="rId13" Type="http://schemas.openxmlformats.org/officeDocument/2006/relationships/image" Target="../media/image250.png"/><Relationship Id="rId18" Type="http://schemas.openxmlformats.org/officeDocument/2006/relationships/image" Target="../media/image255.png"/><Relationship Id="rId26" Type="http://schemas.openxmlformats.org/officeDocument/2006/relationships/image" Target="../media/image263.png"/><Relationship Id="rId3" Type="http://schemas.openxmlformats.org/officeDocument/2006/relationships/image" Target="../media/image2400.png"/><Relationship Id="rId21" Type="http://schemas.openxmlformats.org/officeDocument/2006/relationships/image" Target="../media/image258.png"/><Relationship Id="rId7" Type="http://schemas.openxmlformats.org/officeDocument/2006/relationships/image" Target="../media/image244.png"/><Relationship Id="rId12" Type="http://schemas.openxmlformats.org/officeDocument/2006/relationships/image" Target="../media/image249.png"/><Relationship Id="rId17" Type="http://schemas.openxmlformats.org/officeDocument/2006/relationships/image" Target="../media/image254.png"/><Relationship Id="rId25" Type="http://schemas.openxmlformats.org/officeDocument/2006/relationships/image" Target="../media/image262.png"/><Relationship Id="rId2" Type="http://schemas.openxmlformats.org/officeDocument/2006/relationships/image" Target="../media/image239.png"/><Relationship Id="rId16" Type="http://schemas.openxmlformats.org/officeDocument/2006/relationships/image" Target="../media/image253.png"/><Relationship Id="rId20" Type="http://schemas.openxmlformats.org/officeDocument/2006/relationships/image" Target="../media/image2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3.png"/><Relationship Id="rId11" Type="http://schemas.openxmlformats.org/officeDocument/2006/relationships/image" Target="../media/image248.png"/><Relationship Id="rId24" Type="http://schemas.openxmlformats.org/officeDocument/2006/relationships/image" Target="../media/image261.png"/><Relationship Id="rId5" Type="http://schemas.openxmlformats.org/officeDocument/2006/relationships/image" Target="../media/image242.png"/><Relationship Id="rId15" Type="http://schemas.openxmlformats.org/officeDocument/2006/relationships/image" Target="../media/image252.png"/><Relationship Id="rId23" Type="http://schemas.openxmlformats.org/officeDocument/2006/relationships/image" Target="../media/image1132.png"/><Relationship Id="rId10" Type="http://schemas.openxmlformats.org/officeDocument/2006/relationships/image" Target="../media/image247.png"/><Relationship Id="rId19" Type="http://schemas.openxmlformats.org/officeDocument/2006/relationships/image" Target="../media/image256.png"/><Relationship Id="rId4" Type="http://schemas.openxmlformats.org/officeDocument/2006/relationships/image" Target="../media/image241.png"/><Relationship Id="rId9" Type="http://schemas.openxmlformats.org/officeDocument/2006/relationships/image" Target="../media/image246.png"/><Relationship Id="rId14" Type="http://schemas.openxmlformats.org/officeDocument/2006/relationships/image" Target="../media/image251.png"/><Relationship Id="rId22" Type="http://schemas.openxmlformats.org/officeDocument/2006/relationships/image" Target="../media/image259.png"/><Relationship Id="rId27" Type="http://schemas.openxmlformats.org/officeDocument/2006/relationships/image" Target="../media/image264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3.png"/><Relationship Id="rId13" Type="http://schemas.openxmlformats.org/officeDocument/2006/relationships/image" Target="../media/image2050.png"/><Relationship Id="rId18" Type="http://schemas.openxmlformats.org/officeDocument/2006/relationships/image" Target="../media/image2100.png"/><Relationship Id="rId3" Type="http://schemas.openxmlformats.org/officeDocument/2006/relationships/image" Target="../media/image1460.png"/><Relationship Id="rId7" Type="http://schemas.openxmlformats.org/officeDocument/2006/relationships/image" Target="../media/image1500.png"/><Relationship Id="rId12" Type="http://schemas.openxmlformats.org/officeDocument/2006/relationships/image" Target="../media/image2040.png"/><Relationship Id="rId17" Type="http://schemas.openxmlformats.org/officeDocument/2006/relationships/image" Target="../media/image2090.png"/><Relationship Id="rId2" Type="http://schemas.openxmlformats.org/officeDocument/2006/relationships/image" Target="../media/image1450.png"/><Relationship Id="rId16" Type="http://schemas.openxmlformats.org/officeDocument/2006/relationships/image" Target="../media/image20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0.png"/><Relationship Id="rId11" Type="http://schemas.openxmlformats.org/officeDocument/2006/relationships/image" Target="../media/image2030.png"/><Relationship Id="rId5" Type="http://schemas.openxmlformats.org/officeDocument/2006/relationships/image" Target="../media/image1480.png"/><Relationship Id="rId15" Type="http://schemas.openxmlformats.org/officeDocument/2006/relationships/image" Target="../media/image2070.png"/><Relationship Id="rId10" Type="http://schemas.openxmlformats.org/officeDocument/2006/relationships/image" Target="../media/image20200.png"/><Relationship Id="rId4" Type="http://schemas.openxmlformats.org/officeDocument/2006/relationships/image" Target="../media/image132.gif"/><Relationship Id="rId9" Type="http://schemas.openxmlformats.org/officeDocument/2006/relationships/image" Target="../media/image2010.png"/><Relationship Id="rId14" Type="http://schemas.openxmlformats.org/officeDocument/2006/relationships/image" Target="../media/image354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0.png"/><Relationship Id="rId13" Type="http://schemas.openxmlformats.org/officeDocument/2006/relationships/image" Target="../media/image1630.png"/><Relationship Id="rId3" Type="http://schemas.openxmlformats.org/officeDocument/2006/relationships/image" Target="../media/image1531.png"/><Relationship Id="rId7" Type="http://schemas.openxmlformats.org/officeDocument/2006/relationships/image" Target="../media/image1570.png"/><Relationship Id="rId12" Type="http://schemas.openxmlformats.org/officeDocument/2006/relationships/image" Target="../media/image1621.png"/><Relationship Id="rId2" Type="http://schemas.openxmlformats.org/officeDocument/2006/relationships/image" Target="../media/image15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0.png"/><Relationship Id="rId11" Type="http://schemas.openxmlformats.org/officeDocument/2006/relationships/image" Target="../media/image1612.png"/><Relationship Id="rId5" Type="http://schemas.openxmlformats.org/officeDocument/2006/relationships/image" Target="../media/image1550.png"/><Relationship Id="rId15" Type="http://schemas.openxmlformats.org/officeDocument/2006/relationships/image" Target="../media/image1650.png"/><Relationship Id="rId10" Type="http://schemas.openxmlformats.org/officeDocument/2006/relationships/image" Target="../media/image1600.png"/><Relationship Id="rId4" Type="http://schemas.openxmlformats.org/officeDocument/2006/relationships/image" Target="../media/image1540.png"/><Relationship Id="rId9" Type="http://schemas.openxmlformats.org/officeDocument/2006/relationships/image" Target="../media/image1590.png"/><Relationship Id="rId14" Type="http://schemas.openxmlformats.org/officeDocument/2006/relationships/image" Target="../media/image1640.pn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9.png"/><Relationship Id="rId7" Type="http://schemas.openxmlformats.org/officeDocument/2006/relationships/image" Target="../media/image495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4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20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0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4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01.png"/><Relationship Id="rId4" Type="http://schemas.openxmlformats.org/officeDocument/2006/relationships/image" Target="../media/image1491.pn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11.png"/><Relationship Id="rId13" Type="http://schemas.openxmlformats.org/officeDocument/2006/relationships/image" Target="../media/image125.gif"/><Relationship Id="rId3" Type="http://schemas.openxmlformats.org/officeDocument/2006/relationships/image" Target="../media/image9920.png"/><Relationship Id="rId7" Type="http://schemas.openxmlformats.org/officeDocument/2006/relationships/image" Target="../media/image10320.png"/><Relationship Id="rId12" Type="http://schemas.openxmlformats.org/officeDocument/2006/relationships/image" Target="../media/image124.png"/><Relationship Id="rId2" Type="http://schemas.openxmlformats.org/officeDocument/2006/relationships/image" Target="../media/image98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20.png"/><Relationship Id="rId11" Type="http://schemas.openxmlformats.org/officeDocument/2006/relationships/image" Target="../media/image123.gif"/><Relationship Id="rId5" Type="http://schemas.openxmlformats.org/officeDocument/2006/relationships/image" Target="../media/image10120.png"/><Relationship Id="rId15" Type="http://schemas.openxmlformats.org/officeDocument/2006/relationships/image" Target="../media/image127.gif"/><Relationship Id="rId10" Type="http://schemas.openxmlformats.org/officeDocument/2006/relationships/image" Target="../media/image122.gif"/><Relationship Id="rId4" Type="http://schemas.openxmlformats.org/officeDocument/2006/relationships/image" Target="../media/image1002.png"/><Relationship Id="rId9" Type="http://schemas.openxmlformats.org/officeDocument/2006/relationships/image" Target="../media/image121.gif"/><Relationship Id="rId14" Type="http://schemas.openxmlformats.org/officeDocument/2006/relationships/image" Target="../media/image126.gif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3.png"/><Relationship Id="rId13" Type="http://schemas.openxmlformats.org/officeDocument/2006/relationships/image" Target="../media/image1083.png"/><Relationship Id="rId3" Type="http://schemas.openxmlformats.org/officeDocument/2006/relationships/image" Target="../media/image1002.png"/><Relationship Id="rId7" Type="http://schemas.openxmlformats.org/officeDocument/2006/relationships/image" Target="../media/image680.png"/><Relationship Id="rId12" Type="http://schemas.openxmlformats.org/officeDocument/2006/relationships/image" Target="../media/image1122.png"/><Relationship Id="rId2" Type="http://schemas.openxmlformats.org/officeDocument/2006/relationships/image" Target="../media/image99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20.png"/><Relationship Id="rId11" Type="http://schemas.openxmlformats.org/officeDocument/2006/relationships/image" Target="../media/image1152.png"/><Relationship Id="rId5" Type="http://schemas.openxmlformats.org/officeDocument/2006/relationships/image" Target="../media/image10220.png"/><Relationship Id="rId10" Type="http://schemas.openxmlformats.org/officeDocument/2006/relationships/image" Target="../media/image1142.png"/><Relationship Id="rId4" Type="http://schemas.openxmlformats.org/officeDocument/2006/relationships/image" Target="../media/image10120.png"/><Relationship Id="rId9" Type="http://schemas.openxmlformats.org/officeDocument/2006/relationships/image" Target="../media/image1131.png"/><Relationship Id="rId14" Type="http://schemas.openxmlformats.org/officeDocument/2006/relationships/image" Target="../media/image135.gif"/></Relationships>
</file>

<file path=ppt/slides/_rels/slide8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62.png"/><Relationship Id="rId18" Type="http://schemas.openxmlformats.org/officeDocument/2006/relationships/image" Target="../media/image1162.png"/><Relationship Id="rId21" Type="http://schemas.openxmlformats.org/officeDocument/2006/relationships/image" Target="../media/image1220.png"/><Relationship Id="rId12" Type="http://schemas.openxmlformats.org/officeDocument/2006/relationships/image" Target="../media/image1210.png"/><Relationship Id="rId17" Type="http://schemas.openxmlformats.org/officeDocument/2006/relationships/image" Target="../media/image1102.png"/><Relationship Id="rId2" Type="http://schemas.openxmlformats.org/officeDocument/2006/relationships/image" Target="../media/image1050.png"/><Relationship Id="rId16" Type="http://schemas.openxmlformats.org/officeDocument/2006/relationships/image" Target="../media/image1092.png"/><Relationship Id="rId20" Type="http://schemas.openxmlformats.org/officeDocument/2006/relationships/image" Target="../media/image1183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080.png"/><Relationship Id="rId19" Type="http://schemas.openxmlformats.org/officeDocument/2006/relationships/image" Target="../media/image1173.png"/><Relationship Id="rId9" Type="http://schemas.openxmlformats.org/officeDocument/2006/relationships/image" Target="../media/image1180.png"/><Relationship Id="rId14" Type="http://schemas.openxmlformats.org/officeDocument/2006/relationships/image" Target="../media/image1072.png"/><Relationship Id="rId22" Type="http://schemas.openxmlformats.org/officeDocument/2006/relationships/image" Target="../media/image1191.png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3.png"/><Relationship Id="rId13" Type="http://schemas.openxmlformats.org/officeDocument/2006/relationships/image" Target="../media/image1333.png"/><Relationship Id="rId18" Type="http://schemas.openxmlformats.org/officeDocument/2006/relationships/image" Target="../media/image137.gif"/><Relationship Id="rId3" Type="http://schemas.openxmlformats.org/officeDocument/2006/relationships/image" Target="../media/image1170.png"/><Relationship Id="rId21" Type="http://schemas.openxmlformats.org/officeDocument/2006/relationships/image" Target="../media/image1292.png"/><Relationship Id="rId7" Type="http://schemas.openxmlformats.org/officeDocument/2006/relationships/image" Target="../media/image1273.png"/><Relationship Id="rId17" Type="http://schemas.openxmlformats.org/officeDocument/2006/relationships/image" Target="../media/image136.gif"/><Relationship Id="rId16" Type="http://schemas.openxmlformats.org/officeDocument/2006/relationships/image" Target="../media/image1362.png"/><Relationship Id="rId20" Type="http://schemas.openxmlformats.org/officeDocument/2006/relationships/image" Target="../media/image13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0.png"/><Relationship Id="rId5" Type="http://schemas.openxmlformats.org/officeDocument/2006/relationships/image" Target="../media/image1253.png"/><Relationship Id="rId15" Type="http://schemas.openxmlformats.org/officeDocument/2006/relationships/image" Target="../media/image1353.png"/><Relationship Id="rId19" Type="http://schemas.openxmlformats.org/officeDocument/2006/relationships/image" Target="../media/image138.gif"/><Relationship Id="rId4" Type="http://schemas.openxmlformats.org/officeDocument/2006/relationships/image" Target="../media/image1110.png"/><Relationship Id="rId9" Type="http://schemas.openxmlformats.org/officeDocument/2006/relationships/image" Target="../media/image124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532.png"/><Relationship Id="rId7" Type="http://schemas.openxmlformats.org/officeDocument/2006/relationships/image" Target="../media/image76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54.png"/></Relationships>
</file>

<file path=ppt/slides/_rels/slide9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02.png"/><Relationship Id="rId3" Type="http://schemas.openxmlformats.org/officeDocument/2006/relationships/image" Target="../media/image1214.png"/><Relationship Id="rId12" Type="http://schemas.openxmlformats.org/officeDocument/2006/relationships/image" Target="../media/image1372.png"/><Relationship Id="rId2" Type="http://schemas.openxmlformats.org/officeDocument/2006/relationships/image" Target="../media/image1202.png"/><Relationship Id="rId16" Type="http://schemas.openxmlformats.org/officeDocument/2006/relationships/image" Target="../media/image14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11" Type="http://schemas.openxmlformats.org/officeDocument/2006/relationships/image" Target="../media/image1342.png"/><Relationship Id="rId5" Type="http://schemas.openxmlformats.org/officeDocument/2006/relationships/image" Target="../media/image1231.png"/><Relationship Id="rId15" Type="http://schemas.openxmlformats.org/officeDocument/2006/relationships/image" Target="../media/image1421.png"/><Relationship Id="rId10" Type="http://schemas.openxmlformats.org/officeDocument/2006/relationships/image" Target="../media/image1402.png"/><Relationship Id="rId4" Type="http://schemas.openxmlformats.org/officeDocument/2006/relationships/image" Target="../media/image1223.png"/><Relationship Id="rId9" Type="http://schemas.openxmlformats.org/officeDocument/2006/relationships/image" Target="../media/image1392.png"/><Relationship Id="rId14" Type="http://schemas.openxmlformats.org/officeDocument/2006/relationships/image" Target="../media/image1315.png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0.png"/><Relationship Id="rId3" Type="http://schemas.openxmlformats.org/officeDocument/2006/relationships/image" Target="../media/image1631.png"/><Relationship Id="rId7" Type="http://schemas.openxmlformats.org/officeDocument/2006/relationships/image" Target="../media/image1670.png"/><Relationship Id="rId2" Type="http://schemas.openxmlformats.org/officeDocument/2006/relationships/image" Target="../media/image16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0.png"/><Relationship Id="rId11" Type="http://schemas.openxmlformats.org/officeDocument/2006/relationships/image" Target="../media/image1551.png"/><Relationship Id="rId5" Type="http://schemas.openxmlformats.org/officeDocument/2006/relationships/image" Target="../media/image1651.png"/><Relationship Id="rId10" Type="http://schemas.openxmlformats.org/officeDocument/2006/relationships/image" Target="../media/image6020.png"/><Relationship Id="rId4" Type="http://schemas.openxmlformats.org/officeDocument/2006/relationships/image" Target="../media/image1641.png"/><Relationship Id="rId9" Type="http://schemas.openxmlformats.org/officeDocument/2006/relationships/image" Target="../media/image1690.png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0.png"/><Relationship Id="rId3" Type="http://schemas.openxmlformats.org/officeDocument/2006/relationships/image" Target="../media/image1730.png"/><Relationship Id="rId7" Type="http://schemas.openxmlformats.org/officeDocument/2006/relationships/image" Target="../media/image1770.png"/><Relationship Id="rId2" Type="http://schemas.openxmlformats.org/officeDocument/2006/relationships/image" Target="../media/image17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60.png"/><Relationship Id="rId11" Type="http://schemas.openxmlformats.org/officeDocument/2006/relationships/image" Target="../media/image1813.png"/><Relationship Id="rId5" Type="http://schemas.openxmlformats.org/officeDocument/2006/relationships/image" Target="../media/image1750.png"/><Relationship Id="rId10" Type="http://schemas.openxmlformats.org/officeDocument/2006/relationships/image" Target="../media/image1800.png"/><Relationship Id="rId4" Type="http://schemas.openxmlformats.org/officeDocument/2006/relationships/image" Target="../media/image1740.png"/><Relationship Id="rId9" Type="http://schemas.openxmlformats.org/officeDocument/2006/relationships/image" Target="../media/image1790.png"/></Relationships>
</file>

<file path=ppt/slides/_rels/slide9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61.png"/><Relationship Id="rId3" Type="http://schemas.openxmlformats.org/officeDocument/2006/relationships/image" Target="../media/image1730.png"/><Relationship Id="rId7" Type="http://schemas.openxmlformats.org/officeDocument/2006/relationships/image" Target="../media/image1770.png"/><Relationship Id="rId12" Type="http://schemas.openxmlformats.org/officeDocument/2006/relationships/image" Target="../media/image1852.png"/><Relationship Id="rId17" Type="http://schemas.openxmlformats.org/officeDocument/2006/relationships/image" Target="../media/image1900.png"/><Relationship Id="rId2" Type="http://schemas.openxmlformats.org/officeDocument/2006/relationships/image" Target="../media/image1820.png"/><Relationship Id="rId16" Type="http://schemas.openxmlformats.org/officeDocument/2006/relationships/image" Target="../media/image18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60.png"/><Relationship Id="rId11" Type="http://schemas.openxmlformats.org/officeDocument/2006/relationships/image" Target="../media/image1840.png"/><Relationship Id="rId5" Type="http://schemas.openxmlformats.org/officeDocument/2006/relationships/image" Target="../media/image1750.png"/><Relationship Id="rId15" Type="http://schemas.openxmlformats.org/officeDocument/2006/relationships/image" Target="../media/image1881.png"/><Relationship Id="rId10" Type="http://schemas.openxmlformats.org/officeDocument/2006/relationships/image" Target="../media/image1830.png"/><Relationship Id="rId4" Type="http://schemas.openxmlformats.org/officeDocument/2006/relationships/image" Target="../media/image1740.png"/><Relationship Id="rId9" Type="http://schemas.openxmlformats.org/officeDocument/2006/relationships/image" Target="../media/image1790.png"/><Relationship Id="rId14" Type="http://schemas.openxmlformats.org/officeDocument/2006/relationships/image" Target="../media/image1871.png"/></Relationships>
</file>

<file path=ppt/slides/_rels/slide9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3.png"/><Relationship Id="rId8" Type="http://schemas.openxmlformats.org/officeDocument/2006/relationships/image" Target="../media/image1780.png"/><Relationship Id="rId3" Type="http://schemas.openxmlformats.org/officeDocument/2006/relationships/image" Target="../media/image1730.png"/><Relationship Id="rId7" Type="http://schemas.openxmlformats.org/officeDocument/2006/relationships/image" Target="../media/image1770.png"/><Relationship Id="rId12" Type="http://schemas.openxmlformats.org/officeDocument/2006/relationships/image" Target="../media/image1921.png"/><Relationship Id="rId2" Type="http://schemas.openxmlformats.org/officeDocument/2006/relationships/image" Target="../media/image18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60.png"/><Relationship Id="rId11" Type="http://schemas.openxmlformats.org/officeDocument/2006/relationships/image" Target="../media/image1913.png"/><Relationship Id="rId5" Type="http://schemas.openxmlformats.org/officeDocument/2006/relationships/image" Target="../media/image1750.png"/><Relationship Id="rId10" Type="http://schemas.openxmlformats.org/officeDocument/2006/relationships/image" Target="../media/image1830.png"/><Relationship Id="rId4" Type="http://schemas.openxmlformats.org/officeDocument/2006/relationships/image" Target="../media/image1740.png"/><Relationship Id="rId9" Type="http://schemas.openxmlformats.org/officeDocument/2006/relationships/image" Target="../media/image1860.png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80.png"/><Relationship Id="rId13" Type="http://schemas.openxmlformats.org/officeDocument/2006/relationships/image" Target="../media/image293.png"/><Relationship Id="rId18" Type="http://schemas.openxmlformats.org/officeDocument/2006/relationships/image" Target="../media/image298.png"/><Relationship Id="rId3" Type="http://schemas.openxmlformats.org/officeDocument/2006/relationships/image" Target="../media/image283.png"/><Relationship Id="rId7" Type="http://schemas.openxmlformats.org/officeDocument/2006/relationships/image" Target="../media/image287.png"/><Relationship Id="rId12" Type="http://schemas.openxmlformats.org/officeDocument/2006/relationships/image" Target="../media/image292.png"/><Relationship Id="rId17" Type="http://schemas.openxmlformats.org/officeDocument/2006/relationships/image" Target="../media/image297.png"/><Relationship Id="rId2" Type="http://schemas.openxmlformats.org/officeDocument/2006/relationships/image" Target="../media/image2821.png"/><Relationship Id="rId16" Type="http://schemas.openxmlformats.org/officeDocument/2006/relationships/image" Target="../media/image2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60.png"/><Relationship Id="rId11" Type="http://schemas.openxmlformats.org/officeDocument/2006/relationships/image" Target="../media/image291.png"/><Relationship Id="rId5" Type="http://schemas.openxmlformats.org/officeDocument/2006/relationships/image" Target="../media/image2850.png"/><Relationship Id="rId15" Type="http://schemas.openxmlformats.org/officeDocument/2006/relationships/image" Target="../media/image295.png"/><Relationship Id="rId10" Type="http://schemas.openxmlformats.org/officeDocument/2006/relationships/image" Target="../media/image2900.png"/><Relationship Id="rId4" Type="http://schemas.openxmlformats.org/officeDocument/2006/relationships/image" Target="../media/image2840.png"/><Relationship Id="rId9" Type="http://schemas.openxmlformats.org/officeDocument/2006/relationships/image" Target="../media/image289.png"/><Relationship Id="rId14" Type="http://schemas.openxmlformats.org/officeDocument/2006/relationships/image" Target="../media/image294.png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1.png"/><Relationship Id="rId13" Type="http://schemas.openxmlformats.org/officeDocument/2006/relationships/image" Target="../media/image327.png"/><Relationship Id="rId18" Type="http://schemas.openxmlformats.org/officeDocument/2006/relationships/image" Target="../media/image333.png"/><Relationship Id="rId3" Type="http://schemas.openxmlformats.org/officeDocument/2006/relationships/image" Target="../media/image314.png"/><Relationship Id="rId7" Type="http://schemas.openxmlformats.org/officeDocument/2006/relationships/image" Target="../media/image319.png"/><Relationship Id="rId12" Type="http://schemas.openxmlformats.org/officeDocument/2006/relationships/image" Target="../media/image325.png"/><Relationship Id="rId17" Type="http://schemas.openxmlformats.org/officeDocument/2006/relationships/image" Target="../media/image332.png"/><Relationship Id="rId2" Type="http://schemas.openxmlformats.org/officeDocument/2006/relationships/image" Target="../media/image313.png"/><Relationship Id="rId16" Type="http://schemas.openxmlformats.org/officeDocument/2006/relationships/image" Target="../media/image3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8.png"/><Relationship Id="rId11" Type="http://schemas.openxmlformats.org/officeDocument/2006/relationships/image" Target="../media/image324.png"/><Relationship Id="rId5" Type="http://schemas.openxmlformats.org/officeDocument/2006/relationships/image" Target="../media/image316.png"/><Relationship Id="rId15" Type="http://schemas.openxmlformats.org/officeDocument/2006/relationships/image" Target="../media/image329.png"/><Relationship Id="rId10" Type="http://schemas.openxmlformats.org/officeDocument/2006/relationships/image" Target="../media/image323.png"/><Relationship Id="rId4" Type="http://schemas.openxmlformats.org/officeDocument/2006/relationships/image" Target="../media/image315.png"/><Relationship Id="rId9" Type="http://schemas.openxmlformats.org/officeDocument/2006/relationships/image" Target="../media/image322.png"/><Relationship Id="rId14" Type="http://schemas.openxmlformats.org/officeDocument/2006/relationships/image" Target="../media/image3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1D0D733-33FF-9F4F-AF97-6B39362BBB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16" b="1"/>
          <a:stretch/>
        </p:blipFill>
        <p:spPr>
          <a:xfrm>
            <a:off x="0" y="0"/>
            <a:ext cx="12192000" cy="6850701"/>
          </a:xfrm>
          <a:prstGeom prst="rect">
            <a:avLst/>
          </a:prstGeo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9914"/>
            <a:ext cx="12192000" cy="2344706"/>
          </a:xfrm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4985" dirty="0">
                <a:solidFill>
                  <a:srgbClr val="002060"/>
                </a:solidFill>
              </a:rPr>
              <a:t>RF Measurement Techniques</a:t>
            </a:r>
            <a:br>
              <a:rPr lang="en-US" sz="4985" dirty="0">
                <a:solidFill>
                  <a:srgbClr val="FF6600"/>
                </a:solidFill>
              </a:rPr>
            </a:br>
            <a:endParaRPr lang="en-US" sz="4985" dirty="0">
              <a:solidFill>
                <a:srgbClr val="FF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-90397" y="-1004413"/>
            <a:ext cx="0" cy="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fld id="{4714A38C-A825-40A5-8127-4A031F5E4AE3}" type="slidenum">
              <a:rPr lang="en-US" smtClean="0"/>
              <a:pPr>
                <a:buFont typeface="Wingdings" pitchFamily="2" charset="2"/>
                <a:buNone/>
                <a:defRPr/>
              </a:pPr>
              <a:t>1</a:t>
            </a:fld>
            <a:endParaRPr lang="en-US"/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02F887FF-77BE-C344-A05A-E6EBF641156B}"/>
              </a:ext>
            </a:extLst>
          </p:cNvPr>
          <p:cNvSpPr>
            <a:spLocks noChangeAspect="1"/>
          </p:cNvSpPr>
          <p:nvPr/>
        </p:nvSpPr>
        <p:spPr bwMode="auto">
          <a:xfrm>
            <a:off x="966108" y="2333607"/>
            <a:ext cx="6308254" cy="2223401"/>
          </a:xfrm>
          <a:prstGeom prst="arc">
            <a:avLst>
              <a:gd name="adj1" fmla="val 11193143"/>
              <a:gd name="adj2" fmla="val 1737662"/>
            </a:avLst>
          </a:prstGeom>
          <a:noFill/>
          <a:ln w="25400" cap="flat" cmpd="sng" algn="ctr">
            <a:solidFill>
              <a:srgbClr val="FF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Comic Sans MS" pitchFamily="66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BBE2D2-127E-DF42-B857-A134544EFF9C}"/>
              </a:ext>
            </a:extLst>
          </p:cNvPr>
          <p:cNvSpPr>
            <a:spLocks noChangeAspect="1"/>
          </p:cNvSpPr>
          <p:nvPr/>
        </p:nvSpPr>
        <p:spPr bwMode="auto">
          <a:xfrm rot="510694">
            <a:off x="4880746" y="2502175"/>
            <a:ext cx="2091770" cy="491591"/>
          </a:xfrm>
          <a:prstGeom prst="ellipse">
            <a:avLst/>
          </a:prstGeom>
          <a:noFill/>
          <a:ln w="254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Comic Sans MS" pitchFamily="66" charset="0"/>
            </a:endParaRPr>
          </a:p>
        </p:txBody>
      </p:sp>
      <p:sp>
        <p:nvSpPr>
          <p:cNvPr id="3" name="Rectangle 72">
            <a:extLst>
              <a:ext uri="{FF2B5EF4-FFF2-40B4-BE49-F238E27FC236}">
                <a16:creationId xmlns:a16="http://schemas.microsoft.com/office/drawing/2014/main" id="{F8C1FF86-853B-63C0-2910-329E8AD3E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4267200"/>
            <a:ext cx="9328993" cy="24384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990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992" tIns="42497" rIns="84992" bIns="42497" anchor="ctr"/>
          <a:lstStyle/>
          <a:p>
            <a:pPr marL="633062" indent="-633062" algn="r"/>
            <a:r>
              <a:rPr lang="en-US" i="1" dirty="0">
                <a:solidFill>
                  <a:srgbClr val="FFFF00"/>
                </a:solidFill>
              </a:rPr>
              <a:t>Manfred Wendt – </a:t>
            </a:r>
            <a:r>
              <a:rPr lang="en-US" dirty="0">
                <a:solidFill>
                  <a:srgbClr val="FFFF00"/>
                </a:solidFill>
              </a:rPr>
              <a:t>BNL / CERN</a:t>
            </a:r>
          </a:p>
          <a:p>
            <a:pPr marL="633062" indent="-633062" algn="r"/>
            <a:r>
              <a:rPr lang="en-US" dirty="0">
                <a:solidFill>
                  <a:srgbClr val="FFFF00"/>
                </a:solidFill>
              </a:rPr>
              <a:t>based on the training classes given at the Joint University Accelerator School (JUAS),</a:t>
            </a:r>
          </a:p>
          <a:p>
            <a:pPr marL="633062" indent="-633062" algn="r"/>
            <a:r>
              <a:rPr lang="en-US" dirty="0">
                <a:solidFill>
                  <a:srgbClr val="FFFF00"/>
                </a:solidFill>
              </a:rPr>
              <a:t>the CERN Accelerator School (CAS) on Advanced Accelerator Physics,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and the U.S. Particle Accelerator School (USPAS) on Modern Beam Diagnostics</a:t>
            </a:r>
          </a:p>
          <a:p>
            <a:pPr marL="633062" indent="-633062" algn="r"/>
            <a:endParaRPr lang="en-US" dirty="0">
              <a:solidFill>
                <a:srgbClr val="FFFF00"/>
              </a:solidFill>
            </a:endParaRPr>
          </a:p>
          <a:p>
            <a:pPr marL="633062" indent="-633062" algn="r"/>
            <a:r>
              <a:rPr lang="en-US" dirty="0">
                <a:solidFill>
                  <a:srgbClr val="FFFF00"/>
                </a:solidFill>
              </a:rPr>
              <a:t>CERN Accelerator School CAS 2025</a:t>
            </a:r>
          </a:p>
          <a:p>
            <a:pPr marL="633062" indent="-633062" algn="r"/>
            <a:r>
              <a:rPr lang="en-US" dirty="0">
                <a:solidFill>
                  <a:srgbClr val="FFFF00"/>
                </a:solidFill>
              </a:rPr>
              <a:t>Beam Instrumentation  </a:t>
            </a:r>
          </a:p>
          <a:p>
            <a:pPr marL="633062" indent="-633062" algn="r"/>
            <a:r>
              <a:rPr lang="en-US" dirty="0">
                <a:solidFill>
                  <a:srgbClr val="FFFF00"/>
                </a:solidFill>
              </a:rPr>
              <a:t>Split, Croatia, November 16 – 29, 2025</a:t>
            </a:r>
          </a:p>
        </p:txBody>
      </p:sp>
    </p:spTree>
    <p:extLst>
      <p:ext uri="{BB962C8B-B14F-4D97-AF65-F5344CB8AC3E}">
        <p14:creationId xmlns:p14="http://schemas.microsoft.com/office/powerpoint/2010/main" val="1163927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I: Transmission-lines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57655-1434-2E49-A9B9-9F6F27248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0590" y="2084825"/>
            <a:ext cx="9968610" cy="4109336"/>
          </a:xfrm>
        </p:spPr>
        <p:txBody>
          <a:bodyPr/>
          <a:lstStyle/>
          <a:p>
            <a:r>
              <a:rPr lang="en-US" dirty="0"/>
              <a:t>Outline and Learning objectives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Introduction and some minimum theoretical background</a:t>
            </a:r>
          </a:p>
          <a:p>
            <a:pPr lvl="1"/>
            <a:r>
              <a:rPr lang="en-US" dirty="0"/>
              <a:t>Reflections effects of pulse signals on transmission-lines </a:t>
            </a:r>
            <a:br>
              <a:rPr lang="en-US" dirty="0"/>
            </a:br>
            <a:r>
              <a:rPr lang="en-US" dirty="0"/>
              <a:t>due to characteristic-termination impedance mismatch</a:t>
            </a:r>
          </a:p>
          <a:p>
            <a:pPr lvl="1"/>
            <a:r>
              <a:rPr lang="en-US" dirty="0"/>
              <a:t>Standing waves on transmission-lines for continuous wave (CW) sinusoidal signals, definition of the reflection coefficient</a:t>
            </a:r>
          </a:p>
          <a:p>
            <a:pPr lvl="1"/>
            <a:r>
              <a:rPr lang="en-US" dirty="0"/>
              <a:t>Relation between reflection coefficient, standing wave ration and return loss</a:t>
            </a:r>
          </a:p>
        </p:txBody>
      </p:sp>
    </p:spTree>
    <p:extLst>
      <p:ext uri="{BB962C8B-B14F-4D97-AF65-F5344CB8AC3E}">
        <p14:creationId xmlns:p14="http://schemas.microsoft.com/office/powerpoint/2010/main" val="3132315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6A6514-5EB9-5D1F-2860-2A52CEFD3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393F6-EB01-14BF-0E1E-E0E407E42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28144D-B20F-DF2C-BC8C-7B2D76EEA7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4740442"/>
                <a:ext cx="10540406" cy="145371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RF signal power is transmitted by transmission-lines, </a:t>
                </a:r>
                <a:r>
                  <a:rPr lang="en-US" dirty="0" err="1"/>
                  <a:t>e.g</a:t>
                </a:r>
                <a:r>
                  <a:rPr lang="en-US" dirty="0"/>
                  <a:t> coaxial cables</a:t>
                </a:r>
              </a:p>
              <a:p>
                <a:pPr lvl="1"/>
                <a:r>
                  <a:rPr lang="en-US" dirty="0"/>
                  <a:t>The cross-section geometry and dimensions of TEM 2-conductor transmission-lines defines their characteristic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 which then is the reference impedance of an RF system, which in most cases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201A1B-B8CA-7AF0-98F3-5CF9AB4335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4740442"/>
                <a:ext cx="10540406" cy="1453719"/>
              </a:xfrm>
              <a:blipFill>
                <a:blip r:embed="rId2"/>
                <a:stretch>
                  <a:fillRect l="-722" t="-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mage result for microwave generator picture">
            <a:extLst>
              <a:ext uri="{FF2B5EF4-FFF2-40B4-BE49-F238E27FC236}">
                <a16:creationId xmlns:a16="http://schemas.microsoft.com/office/drawing/2014/main" id="{1E1FE1F0-E3AD-5A4C-A26E-466742A92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94" y="1210127"/>
            <a:ext cx="2685143" cy="128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age result for image microwave amplifier">
            <a:extLst>
              <a:ext uri="{FF2B5EF4-FFF2-40B4-BE49-F238E27FC236}">
                <a16:creationId xmlns:a16="http://schemas.microsoft.com/office/drawing/2014/main" id="{234F7EB1-6A96-BF98-9381-3A79136DE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887" y="1041210"/>
            <a:ext cx="2092652" cy="175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lated image">
            <a:extLst>
              <a:ext uri="{FF2B5EF4-FFF2-40B4-BE49-F238E27FC236}">
                <a16:creationId xmlns:a16="http://schemas.microsoft.com/office/drawing/2014/main" id="{7BAC1A87-C7F9-2DFB-AB88-22DEC24BD6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34" b="18516"/>
          <a:stretch/>
        </p:blipFill>
        <p:spPr bwMode="auto">
          <a:xfrm>
            <a:off x="6618489" y="1502227"/>
            <a:ext cx="3466583" cy="158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6280A04-DA57-8882-77F7-BE86E6A9F3BD}"/>
              </a:ext>
            </a:extLst>
          </p:cNvPr>
          <p:cNvSpPr/>
          <p:nvPr/>
        </p:nvSpPr>
        <p:spPr bwMode="auto">
          <a:xfrm flipV="1">
            <a:off x="3310760" y="2147375"/>
            <a:ext cx="810983" cy="50801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8" name="L-Shape 7">
            <a:extLst>
              <a:ext uri="{FF2B5EF4-FFF2-40B4-BE49-F238E27FC236}">
                <a16:creationId xmlns:a16="http://schemas.microsoft.com/office/drawing/2014/main" id="{12CE392D-EE95-61E3-1C83-BFBB08FBB1DE}"/>
              </a:ext>
            </a:extLst>
          </p:cNvPr>
          <p:cNvSpPr/>
          <p:nvPr/>
        </p:nvSpPr>
        <p:spPr bwMode="auto">
          <a:xfrm>
            <a:off x="4477488" y="2498997"/>
            <a:ext cx="5327506" cy="293188"/>
          </a:xfrm>
          <a:prstGeom prst="corner">
            <a:avLst>
              <a:gd name="adj1" fmla="val 15189"/>
              <a:gd name="adj2" fmla="val 16609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50D3C8-49AF-E816-7F8F-F97652796CC5}"/>
              </a:ext>
            </a:extLst>
          </p:cNvPr>
          <p:cNvGrpSpPr/>
          <p:nvPr/>
        </p:nvGrpSpPr>
        <p:grpSpPr>
          <a:xfrm>
            <a:off x="1490327" y="2085226"/>
            <a:ext cx="2946037" cy="2359738"/>
            <a:chOff x="651533" y="1811099"/>
            <a:chExt cx="2946037" cy="2359738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EA4EB96-8A2A-187D-89D3-92185214243A}"/>
                </a:ext>
              </a:extLst>
            </p:cNvPr>
            <p:cNvCxnSpPr/>
            <p:nvPr/>
          </p:nvCxnSpPr>
          <p:spPr bwMode="auto">
            <a:xfrm flipV="1">
              <a:off x="2852200" y="1811099"/>
              <a:ext cx="0" cy="18000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0726FE-C50C-ABE7-5569-98E8877134D4}"/>
                </a:ext>
              </a:extLst>
            </p:cNvPr>
            <p:cNvCxnSpPr/>
            <p:nvPr/>
          </p:nvCxnSpPr>
          <p:spPr bwMode="auto">
            <a:xfrm flipV="1">
              <a:off x="2903000" y="1811099"/>
              <a:ext cx="0" cy="18000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49B4CDC-4A63-06CC-04E7-1D48F22AD4CC}"/>
                </a:ext>
              </a:extLst>
            </p:cNvPr>
            <p:cNvGrpSpPr/>
            <p:nvPr/>
          </p:nvGrpSpPr>
          <p:grpSpPr>
            <a:xfrm>
              <a:off x="651533" y="1991099"/>
              <a:ext cx="2946037" cy="2179738"/>
              <a:chOff x="651533" y="1991099"/>
              <a:chExt cx="2946037" cy="2179738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E61012E-CE3D-0395-BB32-9508C741849F}"/>
                  </a:ext>
                </a:extLst>
              </p:cNvPr>
              <p:cNvCxnSpPr>
                <a:stCxn id="21" idx="0"/>
              </p:cNvCxnSpPr>
              <p:nvPr/>
            </p:nvCxnSpPr>
            <p:spPr bwMode="auto">
              <a:xfrm flipV="1">
                <a:off x="2232236" y="1991099"/>
                <a:ext cx="619964" cy="1078518"/>
              </a:xfrm>
              <a:prstGeom prst="line">
                <a:avLst/>
              </a:prstGeom>
              <a:noFill/>
              <a:ln w="1587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D200E437-52A6-797F-9118-173639F5EF83}"/>
                  </a:ext>
                </a:extLst>
              </p:cNvPr>
              <p:cNvCxnSpPr>
                <a:stCxn id="15" idx="0"/>
              </p:cNvCxnSpPr>
              <p:nvPr/>
            </p:nvCxnSpPr>
            <p:spPr bwMode="auto">
              <a:xfrm flipH="1" flipV="1">
                <a:off x="2902969" y="1991099"/>
                <a:ext cx="514601" cy="1078518"/>
              </a:xfrm>
              <a:prstGeom prst="line">
                <a:avLst/>
              </a:prstGeom>
              <a:noFill/>
              <a:ln w="1587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FE089FD-83E5-ACD5-9E53-4554F706957A}"/>
                  </a:ext>
                </a:extLst>
              </p:cNvPr>
              <p:cNvSpPr/>
              <p:nvPr/>
            </p:nvSpPr>
            <p:spPr bwMode="auto">
              <a:xfrm>
                <a:off x="3237570" y="3069617"/>
                <a:ext cx="360000" cy="720000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0E8C2B8B-11DF-DC6F-F3CC-A11E9A5EB3FF}"/>
                  </a:ext>
                </a:extLst>
              </p:cNvPr>
              <p:cNvSpPr/>
              <p:nvPr/>
            </p:nvSpPr>
            <p:spPr bwMode="auto">
              <a:xfrm>
                <a:off x="3372570" y="3331736"/>
                <a:ext cx="90000" cy="180000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7BC77381-90D8-1679-9F8B-89951B6FFDA2}"/>
                  </a:ext>
                </a:extLst>
              </p:cNvPr>
              <p:cNvCxnSpPr>
                <a:stCxn id="21" idx="0"/>
                <a:endCxn id="15" idx="0"/>
              </p:cNvCxnSpPr>
              <p:nvPr/>
            </p:nvCxnSpPr>
            <p:spPr bwMode="auto">
              <a:xfrm>
                <a:off x="2232236" y="3069617"/>
                <a:ext cx="1185334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5EC5A90-7E94-281D-9E7E-D230F62B0686}"/>
                  </a:ext>
                </a:extLst>
              </p:cNvPr>
              <p:cNvCxnSpPr/>
              <p:nvPr/>
            </p:nvCxnSpPr>
            <p:spPr bwMode="auto">
              <a:xfrm>
                <a:off x="2232236" y="3789617"/>
                <a:ext cx="1185334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6EC3B84-6D3F-7722-C22A-9D598A1F02DD}"/>
                  </a:ext>
                </a:extLst>
              </p:cNvPr>
              <p:cNvSpPr/>
              <p:nvPr/>
            </p:nvSpPr>
            <p:spPr bwMode="auto">
              <a:xfrm>
                <a:off x="2232236" y="3331736"/>
                <a:ext cx="1185334" cy="180000"/>
              </a:xfrm>
              <a:prstGeom prst="rect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CFF5EC53-4C1F-0EFC-8B35-D2DFEA5D64F0}"/>
                  </a:ext>
                </a:extLst>
              </p:cNvPr>
              <p:cNvSpPr/>
              <p:nvPr/>
            </p:nvSpPr>
            <p:spPr bwMode="auto">
              <a:xfrm>
                <a:off x="2187236" y="3331736"/>
                <a:ext cx="90000" cy="180000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C4819E1-122B-614C-A9BD-D5393AF95E1A}"/>
                  </a:ext>
                </a:extLst>
              </p:cNvPr>
              <p:cNvSpPr/>
              <p:nvPr/>
            </p:nvSpPr>
            <p:spPr bwMode="auto">
              <a:xfrm>
                <a:off x="2052236" y="3069617"/>
                <a:ext cx="360000" cy="720000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E41D65F9-E1A1-771B-1E99-E30CE12C41C6}"/>
                  </a:ext>
                </a:extLst>
              </p:cNvPr>
              <p:cNvCxnSpPr/>
              <p:nvPr/>
            </p:nvCxnSpPr>
            <p:spPr bwMode="auto">
              <a:xfrm flipV="1">
                <a:off x="2226725" y="2785824"/>
                <a:ext cx="0" cy="180000"/>
              </a:xfrm>
              <a:prstGeom prst="line">
                <a:avLst/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98A7C4E-169B-0D2E-31DE-0FEFDE2DCA56}"/>
                  </a:ext>
                </a:extLst>
              </p:cNvPr>
              <p:cNvCxnSpPr/>
              <p:nvPr/>
            </p:nvCxnSpPr>
            <p:spPr bwMode="auto">
              <a:xfrm flipV="1">
                <a:off x="3417570" y="2785824"/>
                <a:ext cx="0" cy="180000"/>
              </a:xfrm>
              <a:prstGeom prst="line">
                <a:avLst/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6AA40BA3-26A9-6C58-F13C-F8D217004242}"/>
                  </a:ext>
                </a:extLst>
              </p:cNvPr>
              <p:cNvCxnSpPr/>
              <p:nvPr/>
            </p:nvCxnSpPr>
            <p:spPr bwMode="auto">
              <a:xfrm>
                <a:off x="2949570" y="2876663"/>
                <a:ext cx="468000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3A1CAF7D-585B-7B06-D666-B45CBAD5F65F}"/>
                  </a:ext>
                </a:extLst>
              </p:cNvPr>
              <p:cNvCxnSpPr/>
              <p:nvPr/>
            </p:nvCxnSpPr>
            <p:spPr bwMode="auto">
              <a:xfrm flipH="1">
                <a:off x="2232236" y="2876663"/>
                <a:ext cx="468000" cy="1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EF9DB74-DA7D-677A-22A6-E9109954A4A4}"/>
                  </a:ext>
                </a:extLst>
              </p:cNvPr>
              <p:cNvSpPr txBox="1"/>
              <p:nvPr/>
            </p:nvSpPr>
            <p:spPr>
              <a:xfrm>
                <a:off x="2618481" y="2696111"/>
                <a:ext cx="389850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800" i="1">
                    <a:solidFill>
                      <a:schemeClr val="tx1"/>
                    </a:solidFill>
                  </a:rPr>
                  <a:t>dl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841AF90C-522E-4E62-EB1F-DCC2E4143C1A}"/>
                  </a:ext>
                </a:extLst>
              </p:cNvPr>
              <p:cNvCxnSpPr/>
              <p:nvPr/>
            </p:nvCxnSpPr>
            <p:spPr bwMode="auto">
              <a:xfrm>
                <a:off x="1765300" y="3069617"/>
                <a:ext cx="286936" cy="124546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A07515A-B2C8-F140-D062-2FBDB6C4CDAA}"/>
                  </a:ext>
                </a:extLst>
              </p:cNvPr>
              <p:cNvSpPr txBox="1"/>
              <p:nvPr/>
            </p:nvSpPr>
            <p:spPr>
              <a:xfrm>
                <a:off x="651533" y="2796205"/>
                <a:ext cx="1186542" cy="535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buNone/>
                </a:pPr>
                <a:r>
                  <a:rPr lang="en-US" sz="1600">
                    <a:solidFill>
                      <a:schemeClr val="tx1"/>
                    </a:solidFill>
                  </a:rPr>
                  <a:t>outer</a:t>
                </a:r>
                <a:br>
                  <a:rPr lang="en-US" sz="1600">
                    <a:solidFill>
                      <a:schemeClr val="tx1"/>
                    </a:solidFill>
                  </a:rPr>
                </a:br>
                <a:r>
                  <a:rPr lang="en-US" sz="1600">
                    <a:solidFill>
                      <a:schemeClr val="tx1"/>
                    </a:solidFill>
                  </a:rPr>
                  <a:t>conductor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C29E9E9-42A0-23F2-6C4C-A2C3B6B125D4}"/>
                  </a:ext>
                </a:extLst>
              </p:cNvPr>
              <p:cNvSpPr txBox="1"/>
              <p:nvPr/>
            </p:nvSpPr>
            <p:spPr>
              <a:xfrm>
                <a:off x="775694" y="3635306"/>
                <a:ext cx="1186542" cy="535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buNone/>
                </a:pPr>
                <a:r>
                  <a:rPr lang="en-US" sz="1600">
                    <a:solidFill>
                      <a:srgbClr val="C00000"/>
                    </a:solidFill>
                  </a:rPr>
                  <a:t>inner</a:t>
                </a:r>
                <a:br>
                  <a:rPr lang="en-US" sz="1600">
                    <a:solidFill>
                      <a:srgbClr val="C00000"/>
                    </a:solidFill>
                  </a:rPr>
                </a:br>
                <a:r>
                  <a:rPr lang="en-US" sz="1600">
                    <a:solidFill>
                      <a:srgbClr val="C00000"/>
                    </a:solidFill>
                  </a:rPr>
                  <a:t>conductor</a:t>
                </a:r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AE28CD0C-1BC7-1AAD-C5D0-2A5ED34A3AF2}"/>
                  </a:ext>
                </a:extLst>
              </p:cNvPr>
              <p:cNvCxnSpPr>
                <a:endCxn id="20" idx="3"/>
              </p:cNvCxnSpPr>
              <p:nvPr/>
            </p:nvCxnSpPr>
            <p:spPr bwMode="auto">
              <a:xfrm flipV="1">
                <a:off x="1792272" y="3485376"/>
                <a:ext cx="408144" cy="21931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4651D2F-8C52-7367-CEF1-183D8DA642D0}"/>
              </a:ext>
            </a:extLst>
          </p:cNvPr>
          <p:cNvGrpSpPr/>
          <p:nvPr/>
        </p:nvGrpSpPr>
        <p:grpSpPr>
          <a:xfrm>
            <a:off x="4620624" y="3115799"/>
            <a:ext cx="3023064" cy="1717393"/>
            <a:chOff x="3781830" y="2841672"/>
            <a:chExt cx="3023064" cy="171739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7E0B216-0366-87A5-BCC2-917F5B6BE4C7}"/>
                </a:ext>
              </a:extLst>
            </p:cNvPr>
            <p:cNvSpPr txBox="1"/>
            <p:nvPr/>
          </p:nvSpPr>
          <p:spPr>
            <a:xfrm>
              <a:off x="5825051" y="3876953"/>
              <a:ext cx="389850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i="1">
                  <a:solidFill>
                    <a:schemeClr val="tx1"/>
                  </a:solidFill>
                </a:rPr>
                <a:t>dl</a:t>
              </a:r>
            </a:p>
          </p:txBody>
        </p:sp>
        <p:sp>
          <p:nvSpPr>
            <p:cNvPr id="33" name="Left-Right Arrow 32">
              <a:extLst>
                <a:ext uri="{FF2B5EF4-FFF2-40B4-BE49-F238E27FC236}">
                  <a16:creationId xmlns:a16="http://schemas.microsoft.com/office/drawing/2014/main" id="{03D4B295-DF00-2C3A-13FB-97A3637825D5}"/>
                </a:ext>
              </a:extLst>
            </p:cNvPr>
            <p:cNvSpPr/>
            <p:nvPr/>
          </p:nvSpPr>
          <p:spPr bwMode="auto">
            <a:xfrm>
              <a:off x="3893871" y="3285617"/>
              <a:ext cx="972000" cy="288000"/>
            </a:xfrm>
            <a:prstGeom prst="left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3D747B6-4A5B-9189-B90B-86E436BA05DC}"/>
                </a:ext>
              </a:extLst>
            </p:cNvPr>
            <p:cNvGrpSpPr/>
            <p:nvPr/>
          </p:nvGrpSpPr>
          <p:grpSpPr>
            <a:xfrm>
              <a:off x="3781830" y="2841672"/>
              <a:ext cx="3023064" cy="1717393"/>
              <a:chOff x="3781830" y="2841672"/>
              <a:chExt cx="3023064" cy="1717393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169EDB8-F015-1A17-B9FA-430459D6AE0A}"/>
                  </a:ext>
                </a:extLst>
              </p:cNvPr>
              <p:cNvGrpSpPr/>
              <p:nvPr/>
            </p:nvGrpSpPr>
            <p:grpSpPr>
              <a:xfrm rot="-5400000">
                <a:off x="5735820" y="2801700"/>
                <a:ext cx="108000" cy="432000"/>
                <a:chOff x="5033861" y="3015633"/>
                <a:chExt cx="108000" cy="432000"/>
              </a:xfrm>
            </p:grpSpPr>
            <p:sp>
              <p:nvSpPr>
                <p:cNvPr id="56" name="Arc 55">
                  <a:extLst>
                    <a:ext uri="{FF2B5EF4-FFF2-40B4-BE49-F238E27FC236}">
                      <a16:creationId xmlns:a16="http://schemas.microsoft.com/office/drawing/2014/main" id="{0A557BEC-66BE-EB3F-5072-E05F9A5A7CEE}"/>
                    </a:ext>
                  </a:extLst>
                </p:cNvPr>
                <p:cNvSpPr/>
                <p:nvPr/>
              </p:nvSpPr>
              <p:spPr bwMode="auto">
                <a:xfrm>
                  <a:off x="5033861" y="3015633"/>
                  <a:ext cx="108000" cy="108000"/>
                </a:xfrm>
                <a:prstGeom prst="arc">
                  <a:avLst>
                    <a:gd name="adj1" fmla="val 16200000"/>
                    <a:gd name="adj2" fmla="val 5429538"/>
                  </a:avLst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81000" marR="0" indent="-38100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AutoNum type="arabicPeriod"/>
                    <a:tabLst/>
                  </a:pPr>
                  <a:endParaRPr kumimoji="0" lang="en-US" sz="2000" b="0" i="1" u="none" strike="noStrike" cap="none" normalizeH="0" baseline="0">
                    <a:ln>
                      <a:noFill/>
                    </a:ln>
                    <a:solidFill>
                      <a:srgbClr val="0000FF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7" name="Arc 56">
                  <a:extLst>
                    <a:ext uri="{FF2B5EF4-FFF2-40B4-BE49-F238E27FC236}">
                      <a16:creationId xmlns:a16="http://schemas.microsoft.com/office/drawing/2014/main" id="{AF860835-F9C3-9A4B-6D5A-F44B7F758C19}"/>
                    </a:ext>
                  </a:extLst>
                </p:cNvPr>
                <p:cNvSpPr/>
                <p:nvPr/>
              </p:nvSpPr>
              <p:spPr bwMode="auto">
                <a:xfrm>
                  <a:off x="5033861" y="3123633"/>
                  <a:ext cx="108000" cy="108000"/>
                </a:xfrm>
                <a:prstGeom prst="arc">
                  <a:avLst>
                    <a:gd name="adj1" fmla="val 16200000"/>
                    <a:gd name="adj2" fmla="val 5429538"/>
                  </a:avLst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81000" marR="0" indent="-38100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AutoNum type="arabicPeriod"/>
                    <a:tabLst/>
                  </a:pPr>
                  <a:endParaRPr kumimoji="0" lang="en-US" sz="2000" b="0" i="1" u="none" strike="noStrike" cap="none" normalizeH="0" baseline="0">
                    <a:ln>
                      <a:noFill/>
                    </a:ln>
                    <a:solidFill>
                      <a:srgbClr val="0000FF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8" name="Arc 57">
                  <a:extLst>
                    <a:ext uri="{FF2B5EF4-FFF2-40B4-BE49-F238E27FC236}">
                      <a16:creationId xmlns:a16="http://schemas.microsoft.com/office/drawing/2014/main" id="{64EE2AEB-FF30-FDB8-9D62-8B512FEF857D}"/>
                    </a:ext>
                  </a:extLst>
                </p:cNvPr>
                <p:cNvSpPr/>
                <p:nvPr/>
              </p:nvSpPr>
              <p:spPr bwMode="auto">
                <a:xfrm>
                  <a:off x="5033861" y="3231633"/>
                  <a:ext cx="108000" cy="108000"/>
                </a:xfrm>
                <a:prstGeom prst="arc">
                  <a:avLst>
                    <a:gd name="adj1" fmla="val 16200000"/>
                    <a:gd name="adj2" fmla="val 5429538"/>
                  </a:avLst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81000" marR="0" indent="-38100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AutoNum type="arabicPeriod"/>
                    <a:tabLst/>
                  </a:pPr>
                  <a:endParaRPr kumimoji="0" lang="en-US" sz="2000" b="0" i="1" u="none" strike="noStrike" cap="none" normalizeH="0" baseline="0">
                    <a:ln>
                      <a:noFill/>
                    </a:ln>
                    <a:solidFill>
                      <a:srgbClr val="0000FF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9" name="Arc 58">
                  <a:extLst>
                    <a:ext uri="{FF2B5EF4-FFF2-40B4-BE49-F238E27FC236}">
                      <a16:creationId xmlns:a16="http://schemas.microsoft.com/office/drawing/2014/main" id="{9EC155EC-6AC6-7123-6448-94F77E3A2FD3}"/>
                    </a:ext>
                  </a:extLst>
                </p:cNvPr>
                <p:cNvSpPr/>
                <p:nvPr/>
              </p:nvSpPr>
              <p:spPr bwMode="auto">
                <a:xfrm>
                  <a:off x="5033861" y="3339633"/>
                  <a:ext cx="108000" cy="108000"/>
                </a:xfrm>
                <a:prstGeom prst="arc">
                  <a:avLst>
                    <a:gd name="adj1" fmla="val 16200000"/>
                    <a:gd name="adj2" fmla="val 5429538"/>
                  </a:avLst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81000" marR="0" indent="-38100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AutoNum type="arabicPeriod"/>
                    <a:tabLst/>
                  </a:pPr>
                  <a:endParaRPr kumimoji="0" lang="en-US" sz="2000" b="0" i="1" u="none" strike="noStrike" cap="none" normalizeH="0" baseline="0">
                    <a:ln>
                      <a:noFill/>
                    </a:ln>
                    <a:solidFill>
                      <a:srgbClr val="0000FF"/>
                    </a:solidFill>
                    <a:effectLst/>
                    <a:latin typeface="Arial" charset="0"/>
                  </a:endParaRPr>
                </a:p>
              </p:txBody>
            </p:sp>
          </p:grp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449B3C3-488C-E205-492C-5D6D3C2B16FC}"/>
                  </a:ext>
                </a:extLst>
              </p:cNvPr>
              <p:cNvCxnSpPr/>
              <p:nvPr/>
            </p:nvCxnSpPr>
            <p:spPr bwMode="auto">
              <a:xfrm>
                <a:off x="6192462" y="3448906"/>
                <a:ext cx="18000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7580E89-486D-3376-177E-0EE39ECFB3D5}"/>
                  </a:ext>
                </a:extLst>
              </p:cNvPr>
              <p:cNvCxnSpPr/>
              <p:nvPr/>
            </p:nvCxnSpPr>
            <p:spPr bwMode="auto">
              <a:xfrm>
                <a:off x="6192462" y="3376906"/>
                <a:ext cx="18000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37A65F04-18AE-4FC3-4C4C-C27DB9DFF98C}"/>
                  </a:ext>
                </a:extLst>
              </p:cNvPr>
              <p:cNvCxnSpPr/>
              <p:nvPr/>
            </p:nvCxnSpPr>
            <p:spPr bwMode="auto">
              <a:xfrm>
                <a:off x="6281437" y="3016906"/>
                <a:ext cx="1025" cy="36000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12501EFB-282C-4C10-893E-A0D2DCC9D2A3}"/>
                  </a:ext>
                </a:extLst>
              </p:cNvPr>
              <p:cNvCxnSpPr/>
              <p:nvPr/>
            </p:nvCxnSpPr>
            <p:spPr bwMode="auto">
              <a:xfrm flipH="1">
                <a:off x="6005822" y="3017700"/>
                <a:ext cx="727072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A9C819E8-FB88-82DF-B1EF-D29C51F42D52}"/>
                  </a:ext>
                </a:extLst>
              </p:cNvPr>
              <p:cNvCxnSpPr/>
              <p:nvPr/>
            </p:nvCxnSpPr>
            <p:spPr bwMode="auto">
              <a:xfrm>
                <a:off x="6278175" y="3453278"/>
                <a:ext cx="1025" cy="36000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2EFC0DC0-AA84-79CF-3A0B-163C827510C9}"/>
                  </a:ext>
                </a:extLst>
              </p:cNvPr>
              <p:cNvCxnSpPr/>
              <p:nvPr/>
            </p:nvCxnSpPr>
            <p:spPr bwMode="auto">
              <a:xfrm flipH="1">
                <a:off x="5278745" y="3822954"/>
                <a:ext cx="1454149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A2457E6-65EA-E1F5-BE9D-C750CAE3A2AF}"/>
                  </a:ext>
                </a:extLst>
              </p:cNvPr>
              <p:cNvSpPr txBox="1"/>
              <p:nvPr/>
            </p:nvSpPr>
            <p:spPr>
              <a:xfrm>
                <a:off x="5630412" y="3062974"/>
                <a:ext cx="357790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i="1">
                    <a:solidFill>
                      <a:schemeClr val="tx1"/>
                    </a:solidFill>
                  </a:rPr>
                  <a:t>L’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F091304-48AD-E281-8533-32CA86060838}"/>
                  </a:ext>
                </a:extLst>
              </p:cNvPr>
              <p:cNvSpPr txBox="1"/>
              <p:nvPr/>
            </p:nvSpPr>
            <p:spPr>
              <a:xfrm>
                <a:off x="6340699" y="3322124"/>
                <a:ext cx="389850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i="1">
                    <a:solidFill>
                      <a:schemeClr val="tx1"/>
                    </a:solidFill>
                  </a:rPr>
                  <a:t>C’</a:t>
                </a:r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71C7C01E-5CE0-0D86-01A9-FD17B00DF1C2}"/>
                  </a:ext>
                </a:extLst>
              </p:cNvPr>
              <p:cNvCxnSpPr/>
              <p:nvPr/>
            </p:nvCxnSpPr>
            <p:spPr bwMode="auto">
              <a:xfrm flipH="1">
                <a:off x="5278745" y="3017700"/>
                <a:ext cx="295076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B2C982C1-1AD2-2EDD-9014-DDAF965A8AC8}"/>
                  </a:ext>
                </a:extLst>
              </p:cNvPr>
              <p:cNvSpPr/>
              <p:nvPr/>
            </p:nvSpPr>
            <p:spPr bwMode="auto">
              <a:xfrm>
                <a:off x="5206743" y="2983215"/>
                <a:ext cx="72000" cy="72000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5BAC91A-C13A-400F-EE17-0A74378095BB}"/>
                  </a:ext>
                </a:extLst>
              </p:cNvPr>
              <p:cNvSpPr/>
              <p:nvPr/>
            </p:nvSpPr>
            <p:spPr bwMode="auto">
              <a:xfrm>
                <a:off x="5206743" y="3789616"/>
                <a:ext cx="72000" cy="72000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764D802-1101-BE6F-8F22-FEDFC95480B2}"/>
                  </a:ext>
                </a:extLst>
              </p:cNvPr>
              <p:cNvSpPr/>
              <p:nvPr/>
            </p:nvSpPr>
            <p:spPr bwMode="auto">
              <a:xfrm>
                <a:off x="6732894" y="2978251"/>
                <a:ext cx="72000" cy="72000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438CF7E-E6CE-9707-A41B-40026FA73804}"/>
                  </a:ext>
                </a:extLst>
              </p:cNvPr>
              <p:cNvSpPr/>
              <p:nvPr/>
            </p:nvSpPr>
            <p:spPr bwMode="auto">
              <a:xfrm>
                <a:off x="6732894" y="3786544"/>
                <a:ext cx="72000" cy="72000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CF69D044-DD40-EDD4-F4A1-B61D78074E95}"/>
                  </a:ext>
                </a:extLst>
              </p:cNvPr>
              <p:cNvCxnSpPr>
                <a:stCxn id="46" idx="0"/>
                <a:endCxn id="45" idx="4"/>
              </p:cNvCxnSpPr>
              <p:nvPr/>
            </p:nvCxnSpPr>
            <p:spPr bwMode="auto">
              <a:xfrm flipV="1">
                <a:off x="5242743" y="3055215"/>
                <a:ext cx="0" cy="734401"/>
              </a:xfrm>
              <a:prstGeom prst="line">
                <a:avLst/>
              </a:prstGeom>
              <a:noFill/>
              <a:ln w="1587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094478B3-1E87-0CA4-3501-B3B30F2E56BB}"/>
                  </a:ext>
                </a:extLst>
              </p:cNvPr>
              <p:cNvCxnSpPr>
                <a:stCxn id="48" idx="0"/>
                <a:endCxn id="47" idx="4"/>
              </p:cNvCxnSpPr>
              <p:nvPr/>
            </p:nvCxnSpPr>
            <p:spPr bwMode="auto">
              <a:xfrm flipV="1">
                <a:off x="6768894" y="3050251"/>
                <a:ext cx="0" cy="736293"/>
              </a:xfrm>
              <a:prstGeom prst="line">
                <a:avLst/>
              </a:prstGeom>
              <a:noFill/>
              <a:ln w="15875" cap="flat" cmpd="sng" algn="ctr">
                <a:solidFill>
                  <a:schemeClr val="accent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6F04D7E8-A257-A83A-E5A5-612F1B891476}"/>
                  </a:ext>
                </a:extLst>
              </p:cNvPr>
              <p:cNvCxnSpPr/>
              <p:nvPr/>
            </p:nvCxnSpPr>
            <p:spPr bwMode="auto">
              <a:xfrm flipV="1">
                <a:off x="5241128" y="3957769"/>
                <a:ext cx="0" cy="180000"/>
              </a:xfrm>
              <a:prstGeom prst="line">
                <a:avLst/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E27BD241-6523-A11D-6778-573C49B3016B}"/>
                  </a:ext>
                </a:extLst>
              </p:cNvPr>
              <p:cNvCxnSpPr/>
              <p:nvPr/>
            </p:nvCxnSpPr>
            <p:spPr bwMode="auto">
              <a:xfrm flipV="1">
                <a:off x="6768894" y="3962700"/>
                <a:ext cx="0" cy="180000"/>
              </a:xfrm>
              <a:prstGeom prst="line">
                <a:avLst/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414BF3BE-AEAB-64C7-40DF-300A5F0C567E}"/>
                  </a:ext>
                </a:extLst>
              </p:cNvPr>
              <p:cNvCxnSpPr>
                <a:stCxn id="32" idx="3"/>
              </p:cNvCxnSpPr>
              <p:nvPr/>
            </p:nvCxnSpPr>
            <p:spPr bwMode="auto">
              <a:xfrm>
                <a:off x="6214901" y="4047769"/>
                <a:ext cx="553993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C50482C4-04C5-1EF6-A1B5-B15B3DDFC1CB}"/>
                  </a:ext>
                </a:extLst>
              </p:cNvPr>
              <p:cNvCxnSpPr>
                <a:stCxn id="32" idx="1"/>
              </p:cNvCxnSpPr>
              <p:nvPr/>
            </p:nvCxnSpPr>
            <p:spPr bwMode="auto">
              <a:xfrm flipH="1">
                <a:off x="5241128" y="4047769"/>
                <a:ext cx="583923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0FFD706-7B29-65AA-AB81-7E8A41244760}"/>
                  </a:ext>
                </a:extLst>
              </p:cNvPr>
              <p:cNvSpPr txBox="1"/>
              <p:nvPr/>
            </p:nvSpPr>
            <p:spPr>
              <a:xfrm>
                <a:off x="3781830" y="2841672"/>
                <a:ext cx="2375971" cy="1717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chemeClr val="tx1"/>
                    </a:solidFill>
                  </a:rPr>
                  <a:t>equivalent</a:t>
                </a:r>
                <a:br>
                  <a:rPr lang="en-US" sz="1600" dirty="0">
                    <a:solidFill>
                      <a:schemeClr val="tx1"/>
                    </a:solidFill>
                  </a:rPr>
                </a:br>
                <a:r>
                  <a:rPr lang="en-US" sz="1600" dirty="0">
                    <a:solidFill>
                      <a:schemeClr val="tx1"/>
                    </a:solidFill>
                  </a:rPr>
                  <a:t>circuit of a</a:t>
                </a:r>
              </a:p>
              <a:p>
                <a:pPr>
                  <a:buNone/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buNone/>
                </a:pPr>
                <a:endParaRPr lang="en-US" sz="1600" dirty="0">
                  <a:solidFill>
                    <a:schemeClr val="tx1"/>
                  </a:solidFill>
                </a:endParaRPr>
              </a:p>
              <a:p>
                <a:pPr>
                  <a:buNone/>
                </a:pPr>
                <a:r>
                  <a:rPr lang="en-US" sz="1600" dirty="0">
                    <a:solidFill>
                      <a:schemeClr val="tx1"/>
                    </a:solidFill>
                  </a:rPr>
                  <a:t>lossless</a:t>
                </a:r>
              </a:p>
              <a:p>
                <a:pPr>
                  <a:buNone/>
                </a:pPr>
                <a:r>
                  <a:rPr lang="en-US" sz="1600" dirty="0">
                    <a:solidFill>
                      <a:schemeClr val="tx1"/>
                    </a:solidFill>
                  </a:rPr>
                  <a:t>TEM transmission-line</a:t>
                </a: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E1A50F5-C05F-CD5E-A34C-68415A348EB3}"/>
              </a:ext>
            </a:extLst>
          </p:cNvPr>
          <p:cNvGrpSpPr/>
          <p:nvPr/>
        </p:nvGrpSpPr>
        <p:grpSpPr>
          <a:xfrm>
            <a:off x="7902891" y="3160001"/>
            <a:ext cx="2370729" cy="1127470"/>
            <a:chOff x="7064097" y="2885874"/>
            <a:chExt cx="2370729" cy="11274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6BBB9231-1967-C814-0576-4F4C88997B03}"/>
                    </a:ext>
                  </a:extLst>
                </p:cNvPr>
                <p:cNvSpPr txBox="1"/>
                <p:nvPr/>
              </p:nvSpPr>
              <p:spPr>
                <a:xfrm>
                  <a:off x="7955080" y="2885874"/>
                  <a:ext cx="1479746" cy="112747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lIns="72000" tIns="72000" rIns="72000" bIns="7200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mr-IN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𝑳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′</m:t>
                                </m:r>
                              </m:num>
                              <m:den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𝑪</m:t>
                                </m:r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′</m:t>
                                </m:r>
                              </m:den>
                            </m:f>
                          </m:e>
                        </m:rad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104" name="TextBox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5080" y="2885874"/>
                  <a:ext cx="1479746" cy="112747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2" name="Right Arrow 61">
              <a:extLst>
                <a:ext uri="{FF2B5EF4-FFF2-40B4-BE49-F238E27FC236}">
                  <a16:creationId xmlns:a16="http://schemas.microsoft.com/office/drawing/2014/main" id="{EE07D121-5932-63B7-0B80-1583D18F7EE4}"/>
                </a:ext>
              </a:extLst>
            </p:cNvPr>
            <p:cNvSpPr/>
            <p:nvPr/>
          </p:nvSpPr>
          <p:spPr bwMode="auto">
            <a:xfrm>
              <a:off x="7064097" y="3299063"/>
              <a:ext cx="720000" cy="252000"/>
            </a:xfrm>
            <a:prstGeom prst="rightArrow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1091896-165F-EBFE-B44A-A891309D4039}"/>
              </a:ext>
            </a:extLst>
          </p:cNvPr>
          <p:cNvGrpSpPr/>
          <p:nvPr/>
        </p:nvGrpSpPr>
        <p:grpSpPr>
          <a:xfrm>
            <a:off x="3457469" y="1147123"/>
            <a:ext cx="1907651" cy="1556888"/>
            <a:chOff x="2618675" y="872996"/>
            <a:chExt cx="1907651" cy="1556888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A7640F1-797E-3759-1941-9E9081E97B21}"/>
                </a:ext>
              </a:extLst>
            </p:cNvPr>
            <p:cNvSpPr txBox="1"/>
            <p:nvPr/>
          </p:nvSpPr>
          <p:spPr>
            <a:xfrm>
              <a:off x="2618675" y="872996"/>
              <a:ext cx="912429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>
                  <a:solidFill>
                    <a:schemeClr val="tx1"/>
                  </a:solidFill>
                </a:rPr>
                <a:t>coaxial</a:t>
              </a:r>
              <a:br>
                <a:rPr lang="en-US" sz="1600">
                  <a:solidFill>
                    <a:schemeClr val="tx1"/>
                  </a:solidFill>
                </a:rPr>
              </a:br>
              <a:r>
                <a:rPr lang="en-US" sz="1600">
                  <a:solidFill>
                    <a:schemeClr val="tx1"/>
                  </a:solidFill>
                </a:rPr>
                <a:t>cable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0E124531-1FD8-CD17-2571-83521E96729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700236" y="1356458"/>
              <a:ext cx="236701" cy="48491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A99DD64A-21C9-B15C-C92A-7D989E78AE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53152" y="1355860"/>
              <a:ext cx="1173174" cy="1074024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7133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1C61F-8A3C-1B49-8705-034089759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Transmission-lines (1)</a:t>
            </a:r>
          </a:p>
        </p:txBody>
      </p:sp>
      <p:pic>
        <p:nvPicPr>
          <p:cNvPr id="5" name="Picture 4" descr="A picture containing connector, cable&#10;&#10;Description automatically generated">
            <a:extLst>
              <a:ext uri="{FF2B5EF4-FFF2-40B4-BE49-F238E27FC236}">
                <a16:creationId xmlns:a16="http://schemas.microsoft.com/office/drawing/2014/main" id="{F2F6682A-3FE9-1742-B06D-95E6E8ABEA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96"/>
          <a:stretch/>
        </p:blipFill>
        <p:spPr>
          <a:xfrm>
            <a:off x="111307" y="3302495"/>
            <a:ext cx="5220000" cy="29207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32A0A8-C7C3-4B40-8267-354E662A70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85" b="14648"/>
          <a:stretch/>
        </p:blipFill>
        <p:spPr>
          <a:xfrm>
            <a:off x="111307" y="1056968"/>
            <a:ext cx="5220000" cy="2202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4FAC7E-F785-E640-8F6F-B5BDD67D4C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43458" y="2484913"/>
            <a:ext cx="4782424" cy="26948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B813E1-EBD2-9F4E-B0EC-D4F1274AD8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2" b="13358"/>
          <a:stretch/>
        </p:blipFill>
        <p:spPr>
          <a:xfrm>
            <a:off x="7277407" y="4694939"/>
            <a:ext cx="1898236" cy="13834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0983D0-77D5-134C-862E-E09445DF5A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213" y="3315821"/>
            <a:ext cx="1737137" cy="12595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B9E479-304E-C049-BC7C-C7B054A173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15954" y="4711830"/>
            <a:ext cx="1832025" cy="7164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ABCD07-9DAB-7244-86DA-D5028FA6EA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970" y="1223320"/>
            <a:ext cx="1932119" cy="16747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8BB471-7EE1-3745-9F2E-A864D6F30D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797" y="1636770"/>
            <a:ext cx="1716506" cy="15989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DE4BB4-2798-2E45-96FD-9654C5025AE3}"/>
              </a:ext>
            </a:extLst>
          </p:cNvPr>
          <p:cNvSpPr txBox="1"/>
          <p:nvPr/>
        </p:nvSpPr>
        <p:spPr>
          <a:xfrm>
            <a:off x="114478" y="1077405"/>
            <a:ext cx="2292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Waveguides (TE10)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2A5133-AA02-3948-B3FD-2E5D7DCE8245}"/>
              </a:ext>
            </a:extLst>
          </p:cNvPr>
          <p:cNvSpPr txBox="1"/>
          <p:nvPr/>
        </p:nvSpPr>
        <p:spPr>
          <a:xfrm>
            <a:off x="2713703" y="5604485"/>
            <a:ext cx="26115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Coaxial cables (TEM)</a:t>
            </a:r>
          </a:p>
          <a:p>
            <a:pPr algn="r"/>
            <a:r>
              <a:rPr lang="en-US" sz="1600" dirty="0"/>
              <a:t>with and w/o connectors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5E99599-FD40-814C-AF51-1F496C818462}"/>
                  </a:ext>
                </a:extLst>
              </p:cNvPr>
              <p:cNvSpPr txBox="1"/>
              <p:nvPr/>
            </p:nvSpPr>
            <p:spPr>
              <a:xfrm>
                <a:off x="677146" y="2772406"/>
                <a:ext cx="16205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b="1" dirty="0"/>
                  <a:t>WR-284:</a:t>
                </a:r>
                <a:br>
                  <a:rPr lang="en-US" sz="1400" b="1" dirty="0"/>
                </a:b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𝟔𝟎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𝟗𝟓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5E99599-FD40-814C-AF51-1F496C8184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146" y="2772406"/>
                <a:ext cx="1620508" cy="523220"/>
              </a:xfrm>
              <a:prstGeom prst="rect">
                <a:avLst/>
              </a:prstGeom>
              <a:blipFill>
                <a:blip r:embed="rId10"/>
                <a:stretch>
                  <a:fillRect t="-2381" r="-1563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3E72A0-B1A5-A040-A44A-47499EE87DA5}"/>
                  </a:ext>
                </a:extLst>
              </p:cNvPr>
              <p:cNvSpPr txBox="1"/>
              <p:nvPr/>
            </p:nvSpPr>
            <p:spPr>
              <a:xfrm>
                <a:off x="2473845" y="2510796"/>
                <a:ext cx="14997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/>
                  <a:t>WR-137:</a:t>
                </a:r>
                <a:br>
                  <a:rPr lang="en-US" sz="1400" b="1" dirty="0"/>
                </a:br>
                <a:r>
                  <a:rPr lang="en-US" sz="1400" b="1" dirty="0"/>
                  <a:t>5.85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𝟖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𝟐𝟎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𝑮𝑯𝒛</m:t>
                    </m:r>
                  </m:oMath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3E72A0-B1A5-A040-A44A-47499EE87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3845" y="2510796"/>
                <a:ext cx="1499706" cy="523220"/>
              </a:xfrm>
              <a:prstGeom prst="rect">
                <a:avLst/>
              </a:prstGeom>
              <a:blipFill>
                <a:blip r:embed="rId11"/>
                <a:stretch>
                  <a:fillRect l="-840" t="-2326"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4A47515-92C3-1249-B4A4-05FF0443AD97}"/>
                  </a:ext>
                </a:extLst>
              </p:cNvPr>
              <p:cNvSpPr txBox="1"/>
              <p:nvPr/>
            </p:nvSpPr>
            <p:spPr>
              <a:xfrm>
                <a:off x="3842386" y="2726520"/>
                <a:ext cx="140032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b="1" dirty="0"/>
                  <a:t>WR-90:</a:t>
                </a:r>
                <a:br>
                  <a:rPr lang="en-US" sz="1400" b="1" dirty="0"/>
                </a:br>
                <a:r>
                  <a:rPr lang="en-US" sz="1400" b="1" dirty="0"/>
                  <a:t>8.2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𝟏𝟐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𝑮𝑯𝒛</m:t>
                    </m:r>
                  </m:oMath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4A47515-92C3-1249-B4A4-05FF0443A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2386" y="2726520"/>
                <a:ext cx="1400320" cy="523220"/>
              </a:xfrm>
              <a:prstGeom prst="rect">
                <a:avLst/>
              </a:prstGeom>
              <a:blipFill>
                <a:blip r:embed="rId12"/>
                <a:stretch>
                  <a:fillRect l="-901" t="-2381" r="-1802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D5EBC042-A1BB-6742-806C-D616ED7F75C5}"/>
              </a:ext>
            </a:extLst>
          </p:cNvPr>
          <p:cNvSpPr txBox="1"/>
          <p:nvPr/>
        </p:nvSpPr>
        <p:spPr>
          <a:xfrm>
            <a:off x="1156840" y="5758372"/>
            <a:ext cx="583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SMA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B520CB-9CBF-D24B-AB4B-3DB429007305}"/>
              </a:ext>
            </a:extLst>
          </p:cNvPr>
          <p:cNvSpPr txBox="1"/>
          <p:nvPr/>
        </p:nvSpPr>
        <p:spPr>
          <a:xfrm>
            <a:off x="114477" y="5980870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MCX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89C45C-8F36-A74D-9C2A-B3137728EC26}"/>
              </a:ext>
            </a:extLst>
          </p:cNvPr>
          <p:cNvSpPr txBox="1"/>
          <p:nvPr/>
        </p:nvSpPr>
        <p:spPr>
          <a:xfrm>
            <a:off x="2358736" y="5516429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BNC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DF8F77-AEFE-E54F-9AF8-FD9B4CE4AE49}"/>
              </a:ext>
            </a:extLst>
          </p:cNvPr>
          <p:cNvSpPr txBox="1"/>
          <p:nvPr/>
        </p:nvSpPr>
        <p:spPr>
          <a:xfrm>
            <a:off x="2932932" y="5339965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N-type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703F67-87D6-9245-83EA-18CF328A6300}"/>
              </a:ext>
            </a:extLst>
          </p:cNvPr>
          <p:cNvSpPr txBox="1"/>
          <p:nvPr/>
        </p:nvSpPr>
        <p:spPr>
          <a:xfrm>
            <a:off x="4175750" y="3791719"/>
            <a:ext cx="518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7/8”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77D13C-BC91-5445-BC07-B41CC2B9243A}"/>
              </a:ext>
            </a:extLst>
          </p:cNvPr>
          <p:cNvSpPr txBox="1"/>
          <p:nvPr/>
        </p:nvSpPr>
        <p:spPr>
          <a:xfrm>
            <a:off x="3791688" y="4056239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1/4”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F68C35-35A4-9C42-8AAF-FC71E5A94A2A}"/>
              </a:ext>
            </a:extLst>
          </p:cNvPr>
          <p:cNvSpPr txBox="1"/>
          <p:nvPr/>
        </p:nvSpPr>
        <p:spPr>
          <a:xfrm>
            <a:off x="2695337" y="3991825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1/2”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0DDD67-093D-0F4B-BDCC-E2293F6A4B88}"/>
              </a:ext>
            </a:extLst>
          </p:cNvPr>
          <p:cNvSpPr txBox="1"/>
          <p:nvPr/>
        </p:nvSpPr>
        <p:spPr>
          <a:xfrm>
            <a:off x="1921743" y="3593614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RG58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B04067-1725-D845-A6EF-D67C020384B2}"/>
              </a:ext>
            </a:extLst>
          </p:cNvPr>
          <p:cNvSpPr txBox="1"/>
          <p:nvPr/>
        </p:nvSpPr>
        <p:spPr>
          <a:xfrm>
            <a:off x="1759455" y="4524217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VNA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C38D35-0223-D44D-B976-0B3362F701E0}"/>
              </a:ext>
            </a:extLst>
          </p:cNvPr>
          <p:cNvSpPr txBox="1"/>
          <p:nvPr/>
        </p:nvSpPr>
        <p:spPr>
          <a:xfrm>
            <a:off x="2573756" y="4530081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SiO2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CBC778-BBD6-E447-A36F-8B7899762982}"/>
              </a:ext>
            </a:extLst>
          </p:cNvPr>
          <p:cNvSpPr txBox="1"/>
          <p:nvPr/>
        </p:nvSpPr>
        <p:spPr>
          <a:xfrm>
            <a:off x="761200" y="4666462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semi-rigid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&amp; flex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D2C2E6B-258A-2142-B849-7DADFB71E061}"/>
              </a:ext>
            </a:extLst>
          </p:cNvPr>
          <p:cNvSpPr txBox="1"/>
          <p:nvPr/>
        </p:nvSpPr>
        <p:spPr>
          <a:xfrm>
            <a:off x="7580504" y="2937468"/>
            <a:ext cx="1396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RG-type</a:t>
            </a:r>
            <a:br>
              <a:rPr lang="en-US" sz="1400" b="1" dirty="0"/>
            </a:br>
            <a:r>
              <a:rPr lang="en-US" sz="1400" b="1" dirty="0"/>
              <a:t>coaxial cables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B28E4F7-8E45-D34B-A10C-515783AEA029}"/>
                  </a:ext>
                </a:extLst>
              </p:cNvPr>
              <p:cNvSpPr txBox="1"/>
              <p:nvPr/>
            </p:nvSpPr>
            <p:spPr>
              <a:xfrm>
                <a:off x="5645641" y="1075476"/>
                <a:ext cx="1446229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b="1" dirty="0"/>
                  <a:t>Semi-rigid</a:t>
                </a:r>
                <a:br>
                  <a:rPr lang="en-US" sz="1400" b="1" dirty="0"/>
                </a:br>
                <a:r>
                  <a:rPr lang="en-US" sz="1400" b="1" dirty="0"/>
                  <a:t>coaxial cables</a:t>
                </a:r>
              </a:p>
              <a:p>
                <a:pPr algn="r"/>
                <a:r>
                  <a:rPr lang="en-US" sz="1400" b="1" dirty="0"/>
                  <a:t>0.141”, SMA,</a:t>
                </a:r>
                <a:br>
                  <a:rPr lang="en-US" sz="1400" b="1" dirty="0"/>
                </a:b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𝑫𝑪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𝟏𝟖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B28E4F7-8E45-D34B-A10C-515783AEA0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5641" y="1075476"/>
                <a:ext cx="1446229" cy="954107"/>
              </a:xfrm>
              <a:prstGeom prst="rect">
                <a:avLst/>
              </a:prstGeom>
              <a:blipFill>
                <a:blip r:embed="rId13"/>
                <a:stretch>
                  <a:fillRect r="-870"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CF126755-E516-6D47-BF83-A415F75B3A37}"/>
              </a:ext>
            </a:extLst>
          </p:cNvPr>
          <p:cNvSpPr txBox="1"/>
          <p:nvPr/>
        </p:nvSpPr>
        <p:spPr>
          <a:xfrm>
            <a:off x="5468152" y="5242206"/>
            <a:ext cx="156004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/>
              <a:t>corrugated</a:t>
            </a:r>
            <a:br>
              <a:rPr lang="en-US" sz="1400" b="1" dirty="0"/>
            </a:br>
            <a:r>
              <a:rPr lang="en-US" sz="1400" b="1" dirty="0"/>
              <a:t>coaxial cables,</a:t>
            </a:r>
            <a:br>
              <a:rPr lang="en-US" sz="1400" b="1" dirty="0"/>
            </a:br>
            <a:r>
              <a:rPr lang="en-US" sz="1400" b="1" dirty="0"/>
              <a:t>foamed PE &amp; air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C8CFD8-A304-274B-B986-B3681719F7DC}"/>
              </a:ext>
            </a:extLst>
          </p:cNvPr>
          <p:cNvSpPr txBox="1"/>
          <p:nvPr/>
        </p:nvSpPr>
        <p:spPr>
          <a:xfrm>
            <a:off x="7305076" y="3994041"/>
            <a:ext cx="20217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Low-loss, high-power</a:t>
            </a:r>
            <a:br>
              <a:rPr lang="en-US" sz="1400" b="1" dirty="0"/>
            </a:br>
            <a:r>
              <a:rPr lang="en-US" sz="1400" b="1" dirty="0"/>
              <a:t>air coaxial</a:t>
            </a:r>
            <a:br>
              <a:rPr lang="en-US" sz="1400" b="1" dirty="0"/>
            </a:br>
            <a:r>
              <a:rPr lang="en-US" sz="1400" b="1" dirty="0"/>
              <a:t>transmission-line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6B09446-6D7D-8348-B68F-A5C3397FA551}"/>
              </a:ext>
            </a:extLst>
          </p:cNvPr>
          <p:cNvSpPr txBox="1"/>
          <p:nvPr/>
        </p:nvSpPr>
        <p:spPr>
          <a:xfrm>
            <a:off x="9532257" y="1108182"/>
            <a:ext cx="2404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PCB microstrip-line (TEM)</a:t>
            </a:r>
          </a:p>
        </p:txBody>
      </p:sp>
    </p:spTree>
    <p:extLst>
      <p:ext uri="{BB962C8B-B14F-4D97-AF65-F5344CB8AC3E}">
        <p14:creationId xmlns:p14="http://schemas.microsoft.com/office/powerpoint/2010/main" val="122005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83CB7-842E-0549-A2F8-13659D485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Transmission-lines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25F85C-76D7-8D4D-8BA4-660A106877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96111" y="1086296"/>
                <a:ext cx="10599780" cy="5107865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dirty="0"/>
                  <a:t>Transmission-lines transport RF energy (waves) between components </a:t>
                </a:r>
                <a:br>
                  <a:rPr lang="en-US" dirty="0"/>
                </a:br>
                <a:r>
                  <a:rPr lang="en-US" dirty="0"/>
                  <a:t>and sub-systems and exist in a large variety. Most popular are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Coaxial cables, always in TEM operation below the TE11 cut-off frequency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Popular connectors are BNC (</a:t>
                </a:r>
                <a:r>
                  <a:rPr lang="en-US" i="1" dirty="0"/>
                  <a:t>Bayonet Neill–</a:t>
                </a:r>
                <a:r>
                  <a:rPr lang="en-US" i="1" dirty="0" err="1"/>
                  <a:t>Concelman</a:t>
                </a:r>
                <a:r>
                  <a:rPr lang="en-US" dirty="0"/>
                  <a:t>), N-type and SMA (Sub-Miniature version A)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There exist a large variety of coaxial cables and connectors for HOM-free operation up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110 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𝐺𝐻𝑧</m:t>
                    </m:r>
                  </m:oMath>
                </a14:m>
                <a:endParaRPr lang="en-US" dirty="0"/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PCB (printed circuit board)-based planar quasi-TEM transmission-lines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Popular are microstrip, </a:t>
                </a:r>
                <a:r>
                  <a:rPr lang="en-US" dirty="0" err="1"/>
                  <a:t>stripline</a:t>
                </a:r>
                <a:r>
                  <a:rPr lang="en-US" dirty="0"/>
                  <a:t> and coplanar-waveguide structures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Rectangular waveguides, usually in TE10-mode operation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For low-loss (high-power), high-frequency RF signal transmission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Clumsy and expensive, however, for some applications the only solution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Strictly speaking: Transmission-lines are 2-dimensional objects with infinite length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The cross-section geometry defines the characteristic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TEM transmission-lines (coaxial cables, PCB planar lines) operate </a:t>
                </a:r>
                <a:br>
                  <a:rPr lang="en-US" dirty="0"/>
                </a:br>
                <a:r>
                  <a:rPr lang="en-US" dirty="0"/>
                  <a:t>from DC (direct current: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𝑯𝒛</m:t>
                    </m:r>
                  </m:oMath>
                </a14:m>
                <a:r>
                  <a:rPr lang="en-US" dirty="0"/>
                  <a:t>) to a frequency given by the 1</a:t>
                </a:r>
                <a:r>
                  <a:rPr lang="en-US" baseline="30000" dirty="0"/>
                  <a:t>st</a:t>
                </a:r>
                <a:r>
                  <a:rPr lang="en-US" dirty="0"/>
                  <a:t> higher-order mode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Various frequency depended losses contribute, </a:t>
                </a:r>
                <a:br>
                  <a:rPr lang="en-US" dirty="0"/>
                </a:br>
                <a:r>
                  <a:rPr lang="en-US" dirty="0"/>
                  <a:t>therefore, high insertion losses at high frequencies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Rectangular waveguides do not operate at DC or low frequencies!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Instead utilize the TE10 mode for the signal transmission 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25F85C-76D7-8D4D-8BA4-660A106877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6111" y="1086296"/>
                <a:ext cx="10599780" cy="5107865"/>
              </a:xfrm>
              <a:blipFill>
                <a:blip r:embed="rId2"/>
                <a:stretch>
                  <a:fillRect l="-598" t="-9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290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0233F-8B90-994E-86B6-966A2BCB8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Transmission-lines (3)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8070AD-3069-8A40-8700-1125BE75F1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3813" y="1094905"/>
                <a:ext cx="10566400" cy="5092028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TEM: coaxial cable</a:t>
                </a:r>
                <a:r>
                  <a:rPr lang="en-US" dirty="0"/>
                  <a:t>, PCB </a:t>
                </a:r>
                <a:r>
                  <a:rPr lang="en-US" dirty="0" err="1"/>
                  <a:t>stripline</a:t>
                </a:r>
                <a:r>
                  <a:rPr lang="en-US" dirty="0"/>
                  <a:t>, micro-</a:t>
                </a:r>
                <a:r>
                  <a:rPr lang="en-US" dirty="0" err="1"/>
                  <a:t>stripline</a:t>
                </a:r>
                <a:r>
                  <a:rPr lang="en-US" dirty="0"/>
                  <a:t>, co-planar waveguide, etc.</a:t>
                </a:r>
              </a:p>
              <a:p>
                <a:pPr lvl="1"/>
                <a:r>
                  <a:rPr lang="en-US" dirty="0"/>
                  <a:t>but also, </a:t>
                </a:r>
                <a:r>
                  <a:rPr lang="en-US" dirty="0">
                    <a:solidFill>
                      <a:srgbClr val="C00000"/>
                    </a:solidFill>
                  </a:rPr>
                  <a:t>TE / TM: waveguides</a:t>
                </a:r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/>
                  <a:t>(rectangular, circular, elliptical)</a:t>
                </a: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Transport RF energy (EM waves) </a:t>
                </a:r>
                <a:r>
                  <a:rPr lang="en-US" dirty="0"/>
                  <a:t>from a RF source to a load.</a:t>
                </a:r>
              </a:p>
              <a:p>
                <a:r>
                  <a:rPr lang="en-US" dirty="0"/>
                  <a:t>Physical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dirty="0"/>
                  <a:t> becomes relevant for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Reflections</a:t>
                </a:r>
                <a:r>
                  <a:rPr lang="en-US" dirty="0"/>
                  <a:t> occur if the load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is not matched to the characteristic </a:t>
                </a:r>
                <a:br>
                  <a:rPr lang="en-US" dirty="0"/>
                </a:br>
                <a:r>
                  <a:rPr lang="en-US" dirty="0"/>
                  <a:t>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of the TL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8070AD-3069-8A40-8700-1125BE75F1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3813" y="1094905"/>
                <a:ext cx="10566400" cy="5092028"/>
              </a:xfrm>
              <a:blipFill>
                <a:blip r:embed="rId3"/>
                <a:stretch>
                  <a:fillRect l="-962" t="-1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3A8B27A9-4450-694C-8B04-B2329766C2C8}"/>
              </a:ext>
            </a:extLst>
          </p:cNvPr>
          <p:cNvGrpSpPr/>
          <p:nvPr/>
        </p:nvGrpSpPr>
        <p:grpSpPr>
          <a:xfrm>
            <a:off x="938501" y="2546387"/>
            <a:ext cx="5036308" cy="1464119"/>
            <a:chOff x="938501" y="2546387"/>
            <a:chExt cx="5036308" cy="14641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489C8273-90B6-5D46-AFC9-7F6964286DA2}"/>
                    </a:ext>
                  </a:extLst>
                </p:cNvPr>
                <p:cNvSpPr txBox="1"/>
                <p:nvPr/>
              </p:nvSpPr>
              <p:spPr>
                <a:xfrm>
                  <a:off x="938501" y="2546387"/>
                  <a:ext cx="4669420" cy="58734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ℓ≳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𝝀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𝒈</m:t>
                                </m:r>
                              </m:sub>
                            </m:sSub>
                          </m:num>
                          <m:den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𝟏𝟎</m:t>
                            </m:r>
                          </m:den>
                        </m:f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with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guide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wavelength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:</m:t>
                        </m:r>
                        <m:r>
                          <a:rPr lang="en-US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𝒗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num>
                          <m:den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den>
                        </m:f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489C8273-90B6-5D46-AFC9-7F6964286D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8501" y="2546387"/>
                  <a:ext cx="4669420" cy="587340"/>
                </a:xfrm>
                <a:prstGeom prst="rect">
                  <a:avLst/>
                </a:prstGeom>
                <a:blipFill>
                  <a:blip r:embed="rId10"/>
                  <a:stretch>
                    <a:fillRect t="-2128" b="-1914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8C352FA-53F3-F548-A7D2-4ACB4952BC53}"/>
                    </a:ext>
                  </a:extLst>
                </p:cNvPr>
                <p:cNvSpPr txBox="1"/>
                <p:nvPr/>
              </p:nvSpPr>
              <p:spPr>
                <a:xfrm>
                  <a:off x="1942681" y="3150140"/>
                  <a:ext cx="302967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operating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frequency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max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.)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8C352FA-53F3-F548-A7D2-4ACB4952BC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42681" y="3150140"/>
                  <a:ext cx="3029676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510" t="-4545" r="-2092" b="-4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F3BD375-8259-BD4C-A7A0-2B1DACE5B959}"/>
                    </a:ext>
                  </a:extLst>
                </p:cNvPr>
                <p:cNvSpPr txBox="1"/>
                <p:nvPr/>
              </p:nvSpPr>
              <p:spPr>
                <a:xfrm>
                  <a:off x="1808540" y="3429000"/>
                  <a:ext cx="4166269" cy="5815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’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’</m:t>
                                </m:r>
                              </m:e>
                            </m:rad>
                          </m:den>
                        </m:f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</m:e>
                            </m:rad>
                          </m:den>
                        </m:f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velocity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propagation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F3BD375-8259-BD4C-A7A0-2B1DACE5B9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8540" y="3429000"/>
                  <a:ext cx="4166269" cy="581506"/>
                </a:xfrm>
                <a:prstGeom prst="rect">
                  <a:avLst/>
                </a:prstGeom>
                <a:blipFill>
                  <a:blip r:embed="rId12"/>
                  <a:stretch>
                    <a:fillRect l="-304" t="-6522" r="-1216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DE5734F-C774-694C-8A01-A1E395A0C9B0}"/>
              </a:ext>
            </a:extLst>
          </p:cNvPr>
          <p:cNvGrpSpPr/>
          <p:nvPr/>
        </p:nvGrpSpPr>
        <p:grpSpPr>
          <a:xfrm>
            <a:off x="874581" y="5035712"/>
            <a:ext cx="3606947" cy="763772"/>
            <a:chOff x="874581" y="5035712"/>
            <a:chExt cx="3606947" cy="7637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21FC37A-84EC-D143-B13A-5CDD381D2CF6}"/>
                    </a:ext>
                  </a:extLst>
                </p:cNvPr>
                <p:cNvSpPr txBox="1"/>
                <p:nvPr/>
              </p:nvSpPr>
              <p:spPr>
                <a:xfrm>
                  <a:off x="874581" y="5088445"/>
                  <a:ext cx="326518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: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no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reflections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21FC37A-84EC-D143-B13A-5CDD381D2C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4581" y="5088445"/>
                  <a:ext cx="3265188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775" t="-4348" r="-1163" b="-434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3EAE3CE0-2A58-A847-BDBE-E2116F147210}"/>
                    </a:ext>
                  </a:extLst>
                </p:cNvPr>
                <p:cNvSpPr txBox="1"/>
                <p:nvPr/>
              </p:nvSpPr>
              <p:spPr>
                <a:xfrm>
                  <a:off x="942834" y="5489944"/>
                  <a:ext cx="296382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reflections</m:t>
                      </m:r>
                    </m:oMath>
                  </a14:m>
                  <a:r>
                    <a:rPr lang="en-US"/>
                    <a:t>!</a:t>
                  </a: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3EAE3CE0-2A58-A847-BDBE-E2116F1472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834" y="5489944"/>
                  <a:ext cx="2963825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2564" t="-26087" r="-3846" b="-478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6" name="Graphic 45" descr="Smiling face outline with solid fill">
              <a:extLst>
                <a:ext uri="{FF2B5EF4-FFF2-40B4-BE49-F238E27FC236}">
                  <a16:creationId xmlns:a16="http://schemas.microsoft.com/office/drawing/2014/main" id="{CEE3B2B1-6123-2848-9049-36E9D2B748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4121528" y="5035712"/>
              <a:ext cx="360000" cy="360000"/>
            </a:xfrm>
            <a:prstGeom prst="rect">
              <a:avLst/>
            </a:prstGeom>
          </p:spPr>
        </p:pic>
        <p:pic>
          <p:nvPicPr>
            <p:cNvPr id="54" name="Graphic 53" descr="Sad face outline with solid fill">
              <a:extLst>
                <a:ext uri="{FF2B5EF4-FFF2-40B4-BE49-F238E27FC236}">
                  <a16:creationId xmlns:a16="http://schemas.microsoft.com/office/drawing/2014/main" id="{42FD8C6D-7C86-9846-B549-F7F7B685B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3908535" y="5439484"/>
              <a:ext cx="360000" cy="360000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279EB3B-B12B-B448-B55F-75DA2EF6490E}"/>
              </a:ext>
            </a:extLst>
          </p:cNvPr>
          <p:cNvGrpSpPr/>
          <p:nvPr/>
        </p:nvGrpSpPr>
        <p:grpSpPr>
          <a:xfrm>
            <a:off x="4854514" y="1236782"/>
            <a:ext cx="7337486" cy="5068625"/>
            <a:chOff x="4854514" y="1236782"/>
            <a:chExt cx="7337486" cy="50686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2892CD-6FDA-7146-9DBF-FECEAB8C77E1}"/>
                </a:ext>
              </a:extLst>
            </p:cNvPr>
            <p:cNvGrpSpPr/>
            <p:nvPr/>
          </p:nvGrpSpPr>
          <p:grpSpPr>
            <a:xfrm>
              <a:off x="4854514" y="1236782"/>
              <a:ext cx="7337486" cy="5068625"/>
              <a:chOff x="4854514" y="1236782"/>
              <a:chExt cx="7337486" cy="5068625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E9B5B38-063E-EA46-B0CC-A1943D24BD42}"/>
                  </a:ext>
                </a:extLst>
              </p:cNvPr>
              <p:cNvSpPr txBox="1"/>
              <p:nvPr/>
            </p:nvSpPr>
            <p:spPr>
              <a:xfrm>
                <a:off x="11294667" y="1236782"/>
                <a:ext cx="6591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0000FF"/>
                    </a:solidFill>
                  </a:rPr>
                  <a:t>load</a:t>
                </a:r>
              </a:p>
            </p:txBody>
          </p: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54FF1E91-D421-874C-8386-8010670852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175" t="4601" r="12459" b="3611"/>
              <a:stretch/>
            </p:blipFill>
            <p:spPr>
              <a:xfrm>
                <a:off x="6204370" y="2173800"/>
                <a:ext cx="5339817" cy="3314284"/>
              </a:xfrm>
              <a:prstGeom prst="rect">
                <a:avLst/>
              </a:prstGeom>
            </p:spPr>
          </p:pic>
          <p:sp>
            <p:nvSpPr>
              <p:cNvPr id="5" name="Line 21">
                <a:extLst>
                  <a:ext uri="{FF2B5EF4-FFF2-40B4-BE49-F238E27FC236}">
                    <a16:creationId xmlns:a16="http://schemas.microsoft.com/office/drawing/2014/main" id="{0C9CE918-2FAE-E948-B214-F2CB3A4B5D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264245" y="2426153"/>
                <a:ext cx="3600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6" name="Line 22">
                <a:extLst>
                  <a:ext uri="{FF2B5EF4-FFF2-40B4-BE49-F238E27FC236}">
                    <a16:creationId xmlns:a16="http://schemas.microsoft.com/office/drawing/2014/main" id="{ADBE84DA-FB34-4D46-BDC4-3E0FAE89D9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158615" y="1669048"/>
                <a:ext cx="0" cy="540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7" name="Line 23">
                <a:extLst>
                  <a:ext uri="{FF2B5EF4-FFF2-40B4-BE49-F238E27FC236}">
                    <a16:creationId xmlns:a16="http://schemas.microsoft.com/office/drawing/2014/main" id="{1EE9D0CE-7A6C-8741-B0AA-744A1A4A5E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153499" y="1669048"/>
                <a:ext cx="470746" cy="93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 Box 26">
                    <a:extLst>
                      <a:ext uri="{FF2B5EF4-FFF2-40B4-BE49-F238E27FC236}">
                        <a16:creationId xmlns:a16="http://schemas.microsoft.com/office/drawing/2014/main" id="{BB825EC1-BBF9-B046-8FA6-D4FB1C2533C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636375" y="1825882"/>
                    <a:ext cx="555625" cy="36356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l-P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sub>
                          </m:sSub>
                        </m:oMath>
                      </m:oMathPara>
                    </a14:m>
                    <a:endParaRPr lang="en-US" sz="2000" baseline="-25000" dirty="0"/>
                  </a:p>
                </p:txBody>
              </p:sp>
            </mc:Choice>
            <mc:Fallback xmlns="">
              <p:sp>
                <p:nvSpPr>
                  <p:cNvPr id="10" name="Text Box 26">
                    <a:extLst>
                      <a:ext uri="{FF2B5EF4-FFF2-40B4-BE49-F238E27FC236}">
                        <a16:creationId xmlns:a16="http://schemas.microsoft.com/office/drawing/2014/main" id="{BB825EC1-BBF9-B046-8FA6-D4FB1C2533C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636375" y="1825882"/>
                    <a:ext cx="555625" cy="363562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b="-10345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93F69B3-FAC8-194A-92E9-0F42663E17B3}"/>
                  </a:ext>
                </a:extLst>
              </p:cNvPr>
              <p:cNvSpPr txBox="1"/>
              <p:nvPr/>
            </p:nvSpPr>
            <p:spPr>
              <a:xfrm>
                <a:off x="5362560" y="5936075"/>
                <a:ext cx="1313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rgbClr val="0000FF"/>
                    </a:solidFill>
                  </a:rPr>
                  <a:t>RF source</a:t>
                </a:r>
              </a:p>
            </p:txBody>
          </p:sp>
          <p:sp>
            <p:nvSpPr>
              <p:cNvPr id="12" name="Line 7">
                <a:extLst>
                  <a:ext uri="{FF2B5EF4-FFF2-40B4-BE49-F238E27FC236}">
                    <a16:creationId xmlns:a16="http://schemas.microsoft.com/office/drawing/2014/main" id="{932961D1-52C8-F942-9BA4-1CED983F8C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50445" y="5373389"/>
                <a:ext cx="0" cy="51011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14" name="Line 15">
                <a:extLst>
                  <a:ext uri="{FF2B5EF4-FFF2-40B4-BE49-F238E27FC236}">
                    <a16:creationId xmlns:a16="http://schemas.microsoft.com/office/drawing/2014/main" id="{27977980-AA99-814E-A272-73FD49C3F9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50190" y="5203958"/>
                <a:ext cx="141" cy="180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16" name="Line 29">
                <a:extLst>
                  <a:ext uri="{FF2B5EF4-FFF2-40B4-BE49-F238E27FC236}">
                    <a16:creationId xmlns:a16="http://schemas.microsoft.com/office/drawing/2014/main" id="{DEB9F0F6-AE4C-CA4C-A4F6-D638958503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95999" y="5208093"/>
                <a:ext cx="454445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 Box 26">
                    <a:extLst>
                      <a:ext uri="{FF2B5EF4-FFF2-40B4-BE49-F238E27FC236}">
                        <a16:creationId xmlns:a16="http://schemas.microsoft.com/office/drawing/2014/main" id="{0B23B538-656F-D04F-8A6A-E38896D1096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26390" y="4683219"/>
                    <a:ext cx="638011" cy="39363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l-PL" sz="20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sub>
                          </m:sSub>
                        </m:oMath>
                      </m:oMathPara>
                    </a14:m>
                    <a:endParaRPr lang="en-US" sz="2000" baseline="-25000" dirty="0"/>
                  </a:p>
                </p:txBody>
              </p:sp>
            </mc:Choice>
            <mc:Fallback xmlns="">
              <p:sp>
                <p:nvSpPr>
                  <p:cNvPr id="17" name="Text Box 26">
                    <a:extLst>
                      <a:ext uri="{FF2B5EF4-FFF2-40B4-BE49-F238E27FC236}">
                        <a16:creationId xmlns:a16="http://schemas.microsoft.com/office/drawing/2014/main" id="{0B23B538-656F-D04F-8A6A-E38896D1096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526390" y="4683219"/>
                    <a:ext cx="638011" cy="393635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b="-3125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9" name="Group 207">
                <a:extLst>
                  <a:ext uri="{FF2B5EF4-FFF2-40B4-BE49-F238E27FC236}">
                    <a16:creationId xmlns:a16="http://schemas.microsoft.com/office/drawing/2014/main" id="{CD5DEAC6-73FA-554F-BB93-EEAD6B6A41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97790" y="5383958"/>
                <a:ext cx="304800" cy="304800"/>
                <a:chOff x="4560" y="2544"/>
                <a:chExt cx="192" cy="192"/>
              </a:xfrm>
            </p:grpSpPr>
            <p:sp>
              <p:nvSpPr>
                <p:cNvPr id="20" name="Oval 111">
                  <a:extLst>
                    <a:ext uri="{FF2B5EF4-FFF2-40B4-BE49-F238E27FC236}">
                      <a16:creationId xmlns:a16="http://schemas.microsoft.com/office/drawing/2014/main" id="{D69E0056-DF0A-9E41-BFBB-DFEF41EA915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560" y="2544"/>
                  <a:ext cx="192" cy="192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Times New Roman" pitchFamily="2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Times New Roman" pitchFamily="2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Times New Roman" pitchFamily="2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200">
                      <a:solidFill>
                        <a:schemeClr val="tx1"/>
                      </a:solidFill>
                      <a:latin typeface="Times New Roman" pitchFamily="2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en-US" altLang="en-US" sz="2000" dirty="0"/>
                </a:p>
              </p:txBody>
            </p:sp>
            <p:grpSp>
              <p:nvGrpSpPr>
                <p:cNvPr id="21" name="Group 117">
                  <a:extLst>
                    <a:ext uri="{FF2B5EF4-FFF2-40B4-BE49-F238E27FC236}">
                      <a16:creationId xmlns:a16="http://schemas.microsoft.com/office/drawing/2014/main" id="{5D7E42B2-AE00-3B47-A46B-831F375985E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4608" y="2592"/>
                  <a:ext cx="96" cy="96"/>
                  <a:chOff x="2929" y="3217"/>
                  <a:chExt cx="383" cy="191"/>
                </a:xfrm>
              </p:grpSpPr>
              <p:sp>
                <p:nvSpPr>
                  <p:cNvPr id="22" name="Arc 118">
                    <a:extLst>
                      <a:ext uri="{FF2B5EF4-FFF2-40B4-BE49-F238E27FC236}">
                        <a16:creationId xmlns:a16="http://schemas.microsoft.com/office/drawing/2014/main" id="{7CFE4A4E-1117-1D4D-8CB8-C98E88F9746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2929" y="3217"/>
                    <a:ext cx="192" cy="96"/>
                  </a:xfrm>
                  <a:custGeom>
                    <a:avLst/>
                    <a:gdLst>
                      <a:gd name="T0" fmla="*/ 0 w 43200"/>
                      <a:gd name="T1" fmla="*/ 0 h 21600"/>
                      <a:gd name="T2" fmla="*/ 0 w 43200"/>
                      <a:gd name="T3" fmla="*/ 0 h 21600"/>
                      <a:gd name="T4" fmla="*/ 0 w 432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21600"/>
                      <a:gd name="T11" fmla="*/ 43200 w 432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21600" fill="none" extrusionOk="0">
                        <a:moveTo>
                          <a:pt x="0" y="21600"/>
                        </a:move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</a:path>
                      <a:path w="43200" h="21600" stroke="0" extrusionOk="0">
                        <a:moveTo>
                          <a:pt x="0" y="21600"/>
                        </a:move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lnTo>
                          <a:pt x="21600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3" name="Arc 119">
                    <a:extLst>
                      <a:ext uri="{FF2B5EF4-FFF2-40B4-BE49-F238E27FC236}">
                        <a16:creationId xmlns:a16="http://schemas.microsoft.com/office/drawing/2014/main" id="{2AD841BF-0EEB-8844-BCCE-ECC08F16F7C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 flipV="1">
                    <a:off x="3120" y="3312"/>
                    <a:ext cx="192" cy="96"/>
                  </a:xfrm>
                  <a:custGeom>
                    <a:avLst/>
                    <a:gdLst>
                      <a:gd name="T0" fmla="*/ 0 w 43200"/>
                      <a:gd name="T1" fmla="*/ 0 h 21600"/>
                      <a:gd name="T2" fmla="*/ 0 w 43200"/>
                      <a:gd name="T3" fmla="*/ 0 h 21600"/>
                      <a:gd name="T4" fmla="*/ 0 w 432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21600"/>
                      <a:gd name="T11" fmla="*/ 43200 w 432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21600" fill="none" extrusionOk="0">
                        <a:moveTo>
                          <a:pt x="0" y="21600"/>
                        </a:move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</a:path>
                      <a:path w="43200" h="21600" stroke="0" extrusionOk="0">
                        <a:moveTo>
                          <a:pt x="0" y="21600"/>
                        </a:move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lnTo>
                          <a:pt x="21600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24" name="Line 15">
                <a:extLst>
                  <a:ext uri="{FF2B5EF4-FFF2-40B4-BE49-F238E27FC236}">
                    <a16:creationId xmlns:a16="http://schemas.microsoft.com/office/drawing/2014/main" id="{C82EB44D-AF8B-824B-AF5A-D85901F18A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49991" y="5685779"/>
                <a:ext cx="141" cy="180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 Box 26">
                    <a:extLst>
                      <a:ext uri="{FF2B5EF4-FFF2-40B4-BE49-F238E27FC236}">
                        <a16:creationId xmlns:a16="http://schemas.microsoft.com/office/drawing/2014/main" id="{EF1B7D59-C9B1-F749-815A-A3401BE71D1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54514" y="5339141"/>
                    <a:ext cx="448182" cy="39363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l-P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sub>
                          </m:sSub>
                        </m:oMath>
                      </m:oMathPara>
                    </a14:m>
                    <a:endParaRPr lang="en-US" sz="2000" baseline="-25000" dirty="0"/>
                  </a:p>
                </p:txBody>
              </p:sp>
            </mc:Choice>
            <mc:Fallback xmlns="">
              <p:sp>
                <p:nvSpPr>
                  <p:cNvPr id="25" name="Text Box 26">
                    <a:extLst>
                      <a:ext uri="{FF2B5EF4-FFF2-40B4-BE49-F238E27FC236}">
                        <a16:creationId xmlns:a16="http://schemas.microsoft.com/office/drawing/2014/main" id="{EF1B7D59-C9B1-F749-815A-A3401BE71D1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854514" y="5339141"/>
                    <a:ext cx="448182" cy="393635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b="-3125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" name="Line 14">
                <a:extLst>
                  <a:ext uri="{FF2B5EF4-FFF2-40B4-BE49-F238E27FC236}">
                    <a16:creationId xmlns:a16="http://schemas.microsoft.com/office/drawing/2014/main" id="{4BC63D5D-E3E3-9743-B5CC-BDADD5908E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39005" y="5865779"/>
                <a:ext cx="11114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AE39A42F-D788-0445-8613-6E31D2204071}"/>
                  </a:ext>
                </a:extLst>
              </p:cNvPr>
              <p:cNvSpPr/>
              <p:nvPr/>
            </p:nvSpPr>
            <p:spPr bwMode="auto">
              <a:xfrm>
                <a:off x="5624016" y="5118093"/>
                <a:ext cx="466170" cy="1800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5" name="Line 29">
                <a:extLst>
                  <a:ext uri="{FF2B5EF4-FFF2-40B4-BE49-F238E27FC236}">
                    <a16:creationId xmlns:a16="http://schemas.microsoft.com/office/drawing/2014/main" id="{38C97625-E62E-C242-8895-7ABBB6A77A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48546" y="5206937"/>
                <a:ext cx="180000" cy="83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83483736-7FB4-584C-8CB8-D74AA4ADF4CA}"/>
                  </a:ext>
                </a:extLst>
              </p:cNvPr>
              <p:cNvSpPr/>
              <p:nvPr/>
            </p:nvSpPr>
            <p:spPr bwMode="auto">
              <a:xfrm rot="5400000">
                <a:off x="11388554" y="1951295"/>
                <a:ext cx="466170" cy="1800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indent="-38100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  <a:tabLst/>
                </a:pPr>
                <a:endParaRPr kumimoji="0" lang="en-US" sz="2000" b="0" i="1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8" name="Line 22">
                <a:extLst>
                  <a:ext uri="{FF2B5EF4-FFF2-40B4-BE49-F238E27FC236}">
                    <a16:creationId xmlns:a16="http://schemas.microsoft.com/office/drawing/2014/main" id="{95623194-5151-ED44-8B10-9F89BD3C2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621639" y="2282153"/>
                <a:ext cx="0" cy="144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  <p:sp>
            <p:nvSpPr>
              <p:cNvPr id="49" name="Line 22">
                <a:extLst>
                  <a:ext uri="{FF2B5EF4-FFF2-40B4-BE49-F238E27FC236}">
                    <a16:creationId xmlns:a16="http://schemas.microsoft.com/office/drawing/2014/main" id="{89A501D2-5F69-7349-B95A-2F79C6A61B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621639" y="1669048"/>
                <a:ext cx="0" cy="144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endParaRPr lang="en-US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9F5B59F-738F-9C43-8D4F-7F9F0058D2D4}"/>
                </a:ext>
              </a:extLst>
            </p:cNvPr>
            <p:cNvGrpSpPr/>
            <p:nvPr/>
          </p:nvGrpSpPr>
          <p:grpSpPr>
            <a:xfrm>
              <a:off x="7349858" y="2404881"/>
              <a:ext cx="2159566" cy="1001073"/>
              <a:chOff x="7349858" y="2404881"/>
              <a:chExt cx="2159566" cy="100107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 Box 26">
                    <a:extLst>
                      <a:ext uri="{FF2B5EF4-FFF2-40B4-BE49-F238E27FC236}">
                        <a16:creationId xmlns:a16="http://schemas.microsoft.com/office/drawing/2014/main" id="{B72B5976-68D3-064E-8C77-F0B99C2A40E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38812" y="3012319"/>
                    <a:ext cx="803943" cy="39363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l-PL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oMath>
                      </m:oMathPara>
                    </a14:m>
                    <a:endParaRPr lang="en-US" sz="2000" baseline="-25000" dirty="0"/>
                  </a:p>
                </p:txBody>
              </p:sp>
            </mc:Choice>
            <mc:Fallback xmlns="">
              <p:sp>
                <p:nvSpPr>
                  <p:cNvPr id="35" name="Text Box 26">
                    <a:extLst>
                      <a:ext uri="{FF2B5EF4-FFF2-40B4-BE49-F238E27FC236}">
                        <a16:creationId xmlns:a16="http://schemas.microsoft.com/office/drawing/2014/main" id="{B72B5976-68D3-064E-8C77-F0B99C2A40E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438812" y="3012319"/>
                    <a:ext cx="803943" cy="393635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 b="-9375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27C37CE-A040-5045-A0C4-FCCBDDEC2D55}"/>
                  </a:ext>
                </a:extLst>
              </p:cNvPr>
              <p:cNvSpPr txBox="1"/>
              <p:nvPr/>
            </p:nvSpPr>
            <p:spPr>
              <a:xfrm>
                <a:off x="7349858" y="2404881"/>
                <a:ext cx="215956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0000FF"/>
                    </a:solidFill>
                  </a:rPr>
                  <a:t>transmission-line,</a:t>
                </a:r>
                <a:br>
                  <a:rPr lang="en-US" b="1" dirty="0">
                    <a:solidFill>
                      <a:srgbClr val="0000FF"/>
                    </a:solidFill>
                  </a:rPr>
                </a:br>
                <a:r>
                  <a:rPr lang="en-US" b="1" dirty="0">
                    <a:solidFill>
                      <a:srgbClr val="0000FF"/>
                    </a:solidFill>
                  </a:rPr>
                  <a:t>here: TEM coaxial</a:t>
                </a: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FD9EA5D-07AF-3D40-9DF3-990334B66FC0}"/>
              </a:ext>
            </a:extLst>
          </p:cNvPr>
          <p:cNvGrpSpPr/>
          <p:nvPr/>
        </p:nvGrpSpPr>
        <p:grpSpPr>
          <a:xfrm>
            <a:off x="6604394" y="2852574"/>
            <a:ext cx="4626629" cy="2775870"/>
            <a:chOff x="6604394" y="2852574"/>
            <a:chExt cx="4626629" cy="27758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 Box 26">
                  <a:extLst>
                    <a:ext uri="{FF2B5EF4-FFF2-40B4-BE49-F238E27FC236}">
                      <a16:creationId xmlns:a16="http://schemas.microsoft.com/office/drawing/2014/main" id="{4E5A0AA0-A034-CB46-8AAE-DCE825415AD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31612" y="3757111"/>
                  <a:ext cx="555625" cy="3936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lang="en-US" sz="2000" baseline="-25000" dirty="0"/>
                </a:p>
              </p:txBody>
            </p:sp>
          </mc:Choice>
          <mc:Fallback xmlns="">
            <p:sp>
              <p:nvSpPr>
                <p:cNvPr id="27" name="Text Box 26">
                  <a:extLst>
                    <a:ext uri="{FF2B5EF4-FFF2-40B4-BE49-F238E27FC236}">
                      <a16:creationId xmlns:a16="http://schemas.microsoft.com/office/drawing/2014/main" id="{4E5A0AA0-A034-CB46-8AAE-DCE825415A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31612" y="3757111"/>
                  <a:ext cx="555625" cy="393635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011F59B7-B2CD-6B4F-A5D4-8DB9789DFFB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646409" y="2852574"/>
              <a:ext cx="1584614" cy="9604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F3D9ED6-B223-8C45-BDA2-61EFB8B0932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604394" y="4065791"/>
              <a:ext cx="2627412" cy="156265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3293208-893A-2E4B-82F6-AFBF542DC336}"/>
              </a:ext>
            </a:extLst>
          </p:cNvPr>
          <p:cNvGrpSpPr/>
          <p:nvPr/>
        </p:nvGrpSpPr>
        <p:grpSpPr>
          <a:xfrm>
            <a:off x="7700885" y="4122350"/>
            <a:ext cx="4190571" cy="2135900"/>
            <a:chOff x="7700885" y="4122350"/>
            <a:chExt cx="4190571" cy="2135900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8BB3A54-896E-AE4D-8893-3EDC7316054E}"/>
                </a:ext>
              </a:extLst>
            </p:cNvPr>
            <p:cNvSpPr txBox="1"/>
            <p:nvPr/>
          </p:nvSpPr>
          <p:spPr>
            <a:xfrm>
              <a:off x="9426923" y="5919696"/>
              <a:ext cx="22829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/>
                <a:t>with losses    no losses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 Box 26">
                  <a:extLst>
                    <a:ext uri="{FF2B5EF4-FFF2-40B4-BE49-F238E27FC236}">
                      <a16:creationId xmlns:a16="http://schemas.microsoft.com/office/drawing/2014/main" id="{C2E56532-A3C3-074F-9DE6-4DD897F7C65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771404" y="5100313"/>
                  <a:ext cx="3888116" cy="94788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</m:e>
                              <m:sub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den>
                        </m:f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𝑹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𝝎</m:t>
                                    </m:r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𝝎</m:t>
                                    </m:r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ad>
                          <m:radPr>
                            <m:degHide m:val="on"/>
                            <m:ctrlP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𝑳</m:t>
                                </m:r>
                                <m:r>
                                  <a:rPr lang="en-US" sz="1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’</m:t>
                                </m:r>
                              </m:num>
                              <m:den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  <m:r>
                                  <a:rPr lang="en-US" sz="1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’</m:t>
                                </m:r>
                              </m:den>
                            </m:f>
                          </m:e>
                        </m:rad>
                      </m:oMath>
                    </m:oMathPara>
                  </a14:m>
                  <a:endParaRPr lang="en-US" sz="1800" baseline="-25000" dirty="0"/>
                </a:p>
              </p:txBody>
            </p:sp>
          </mc:Choice>
          <mc:Fallback xmlns="">
            <p:sp>
              <p:nvSpPr>
                <p:cNvPr id="55" name="Text Box 26">
                  <a:extLst>
                    <a:ext uri="{FF2B5EF4-FFF2-40B4-BE49-F238E27FC236}">
                      <a16:creationId xmlns:a16="http://schemas.microsoft.com/office/drawing/2014/main" id="{C2E56532-A3C3-074F-9DE6-4DD897F7C6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771404" y="5100313"/>
                  <a:ext cx="3888116" cy="947889"/>
                </a:xfrm>
                <a:prstGeom prst="rect">
                  <a:avLst/>
                </a:prstGeom>
                <a:blipFill>
                  <a:blip r:embed="rId25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DAAC0B18-E20C-0240-8058-9702BF801295}"/>
                    </a:ext>
                  </a:extLst>
                </p:cNvPr>
                <p:cNvSpPr txBox="1"/>
                <p:nvPr/>
              </p:nvSpPr>
              <p:spPr>
                <a:xfrm>
                  <a:off x="7700885" y="4122350"/>
                  <a:ext cx="4190571" cy="10772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600" dirty="0"/>
                    <a:t>Remember:</a:t>
                  </a:r>
                  <a:br>
                    <a:rPr lang="en-US" sz="1600" dirty="0"/>
                  </a:br>
                  <a:r>
                    <a:rPr lang="en-US" sz="1600" dirty="0"/>
                    <a:t>The characteristic impedance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US" sz="1600" dirty="0"/>
                    <a:t> is</a:t>
                  </a:r>
                  <a:br>
                    <a:rPr lang="en-US" sz="1600" dirty="0"/>
                  </a:br>
                  <a:r>
                    <a:rPr lang="en-US" sz="1600" dirty="0"/>
                    <a:t>defined by the cross-section geometry</a:t>
                  </a:r>
                  <a:br>
                    <a:rPr lang="en-US" sz="1600" dirty="0"/>
                  </a:br>
                  <a:r>
                    <a:rPr lang="en-US" sz="1600" dirty="0"/>
                    <a:t>and is typically a real number with the unit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DAAC0B18-E20C-0240-8058-9702BF8012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0885" y="4122350"/>
                  <a:ext cx="4190571" cy="1077218"/>
                </a:xfrm>
                <a:prstGeom prst="rect">
                  <a:avLst/>
                </a:prstGeom>
                <a:blipFill>
                  <a:blip r:embed="rId26"/>
                  <a:stretch>
                    <a:fillRect t="-1163" r="-604" b="-58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533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88493-E981-304A-A12F-FC18B019A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Transmission-lines – Coaxial Cables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111D1A-E37B-944F-9026-9E0691462C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2954" y="1003639"/>
                <a:ext cx="8099198" cy="526564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The characteristic impedance is defined by the cross-section geometry:</a:t>
                </a:r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The attenuation losses in the propagation constant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are dominated by the material properties: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Propagation constant: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Attenuation constant:</a:t>
                </a:r>
              </a:p>
              <a:p>
                <a:pPr lvl="2"/>
                <a:r>
                  <a:rPr lang="en-US" dirty="0"/>
                  <a:t>The attenuation losses are dominated by conductor and dielectric losses</a:t>
                </a:r>
              </a:p>
              <a:p>
                <a:pPr lvl="1">
                  <a:lnSpc>
                    <a:spcPct val="250000"/>
                  </a:lnSpc>
                </a:pPr>
                <a:r>
                  <a:rPr lang="en-US" dirty="0"/>
                  <a:t>Conductor losses:</a:t>
                </a:r>
              </a:p>
              <a:p>
                <a:pPr marL="457200" lvl="1" indent="0">
                  <a:lnSpc>
                    <a:spcPct val="150000"/>
                  </a:lnSpc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Dielectric losses: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/>
                  <a:t>with: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111D1A-E37B-944F-9026-9E0691462C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2954" y="1003639"/>
                <a:ext cx="8099198" cy="5265647"/>
              </a:xfrm>
              <a:blipFill>
                <a:blip r:embed="rId2"/>
                <a:stretch>
                  <a:fillRect l="-1095" t="-2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F616174B-0DBB-9D4A-AEE5-7849FDB92D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8" r="28575"/>
          <a:stretch/>
        </p:blipFill>
        <p:spPr>
          <a:xfrm>
            <a:off x="8262352" y="1186687"/>
            <a:ext cx="3729542" cy="30139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C3E0236-D43B-2E4A-B5ED-A5C75ACB6DA7}"/>
                  </a:ext>
                </a:extLst>
              </p:cNvPr>
              <p:cNvSpPr txBox="1"/>
              <p:nvPr/>
            </p:nvSpPr>
            <p:spPr>
              <a:xfrm>
                <a:off x="9081532" y="1960116"/>
                <a:ext cx="37664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C3E0236-D43B-2E4A-B5ED-A5C75ACB6D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532" y="1960116"/>
                <a:ext cx="376642" cy="369332"/>
              </a:xfrm>
              <a:prstGeom prst="rect">
                <a:avLst/>
              </a:prstGeom>
              <a:blipFill>
                <a:blip r:embed="rId4"/>
                <a:stretch>
                  <a:fillRect l="-10000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E446D6-86E5-DC47-A08D-D14265EB6B85}"/>
                  </a:ext>
                </a:extLst>
              </p:cNvPr>
              <p:cNvSpPr txBox="1"/>
              <p:nvPr/>
            </p:nvSpPr>
            <p:spPr>
              <a:xfrm>
                <a:off x="2167513" y="1494110"/>
                <a:ext cx="4140281" cy="72684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𝐥𝐧</m:t>
                          </m:r>
                        </m:fName>
                        <m:e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den>
                              </m:f>
                            </m:e>
                          </m:d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𝟔𝟎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𝜴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𝜺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𝒓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  <m:func>
                            <m:func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𝐥𝐧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num>
                                    <m:den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𝒅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E446D6-86E5-DC47-A08D-D14265EB6B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7513" y="1494110"/>
                <a:ext cx="4140281" cy="7268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587BD41-2DAB-F947-A255-15BE1796A2FD}"/>
                  </a:ext>
                </a:extLst>
              </p:cNvPr>
              <p:cNvSpPr txBox="1"/>
              <p:nvPr/>
            </p:nvSpPr>
            <p:spPr>
              <a:xfrm>
                <a:off x="3557118" y="3394724"/>
                <a:ext cx="23545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587BD41-2DAB-F947-A255-15BE1796A2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7118" y="3394724"/>
                <a:ext cx="2354554" cy="276999"/>
              </a:xfrm>
              <a:prstGeom prst="rect">
                <a:avLst/>
              </a:prstGeom>
              <a:blipFill>
                <a:blip r:embed="rId6"/>
                <a:stretch>
                  <a:fillRect l="-538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FB30A03-33D6-7148-9559-4E6FF1F6BF71}"/>
                  </a:ext>
                </a:extLst>
              </p:cNvPr>
              <p:cNvSpPr txBox="1"/>
              <p:nvPr/>
            </p:nvSpPr>
            <p:spPr>
              <a:xfrm>
                <a:off x="3102673" y="4278428"/>
                <a:ext cx="4508414" cy="931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𝒇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den>
                          </m:f>
                        </m:e>
                      </m:rad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𝐥𝐧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num>
                                    <m:den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𝒅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den>
                          </m:f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den>
                          </m:f>
                        </m:e>
                      </m:d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  [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𝑵𝒑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FB30A03-33D6-7148-9559-4E6FF1F6B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673" y="4278428"/>
                <a:ext cx="4508414" cy="931986"/>
              </a:xfrm>
              <a:prstGeom prst="rect">
                <a:avLst/>
              </a:prstGeom>
              <a:blipFill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6A52E4E-6863-224E-B3E0-7D733489EF40}"/>
                  </a:ext>
                </a:extLst>
              </p:cNvPr>
              <p:cNvSpPr txBox="1"/>
              <p:nvPr/>
            </p:nvSpPr>
            <p:spPr>
              <a:xfrm>
                <a:off x="3063228" y="5497040"/>
                <a:ext cx="344863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rad>
                        <m:radPr>
                          <m:deg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𝐭𝐚𝐧</m:t>
                          </m:r>
                        </m:fName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𝜹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sub>
                          </m:sSub>
                        </m:e>
                      </m:func>
                      <m:r>
                        <a:rPr lang="en-US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𝑵𝒑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6A52E4E-6863-224E-B3E0-7D733489EF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228" y="5497040"/>
                <a:ext cx="3448636" cy="276999"/>
              </a:xfrm>
              <a:prstGeom prst="rect">
                <a:avLst/>
              </a:prstGeom>
              <a:blipFill>
                <a:blip r:embed="rId8"/>
                <a:stretch>
                  <a:fillRect t="-4348" r="-1832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530B5E2-3B53-A242-8E0A-7986F064F15F}"/>
                  </a:ext>
                </a:extLst>
              </p:cNvPr>
              <p:cNvSpPr txBox="1"/>
              <p:nvPr/>
            </p:nvSpPr>
            <p:spPr>
              <a:xfrm>
                <a:off x="3575851" y="2947804"/>
                <a:ext cx="11439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530B5E2-3B53-A242-8E0A-7986F064F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5851" y="2947804"/>
                <a:ext cx="1143903" cy="276999"/>
              </a:xfrm>
              <a:prstGeom prst="rect">
                <a:avLst/>
              </a:prstGeom>
              <a:blipFill>
                <a:blip r:embed="rId9"/>
                <a:stretch>
                  <a:fillRect l="-4396" r="-6593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33045A-D17A-C547-8CB3-CD8856D596BA}"/>
                  </a:ext>
                </a:extLst>
              </p:cNvPr>
              <p:cNvSpPr txBox="1"/>
              <p:nvPr/>
            </p:nvSpPr>
            <p:spPr>
              <a:xfrm>
                <a:off x="1800830" y="5817119"/>
                <a:ext cx="9422067" cy="4090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resistivity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loss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tangent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”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den>
                          </m:f>
                        </m:e>
                      </m:func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permittivity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’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”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</m:t>
                      </m:r>
                      <m:r>
                        <m:rPr>
                          <m:sty m:val="p"/>
                        </m:rPr>
                        <a:rPr lang="en-US" sz="1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perm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eability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’−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”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33045A-D17A-C547-8CB3-CD8856D596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830" y="5817119"/>
                <a:ext cx="9422067" cy="409086"/>
              </a:xfrm>
              <a:prstGeom prst="rect">
                <a:avLst/>
              </a:prstGeom>
              <a:blipFill>
                <a:blip r:embed="rId10"/>
                <a:stretch>
                  <a:fillRect t="-2941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301BDB-55CB-7E43-8CE0-ED2A6E4B7BC5}"/>
                  </a:ext>
                </a:extLst>
              </p:cNvPr>
              <p:cNvSpPr txBox="1"/>
              <p:nvPr/>
            </p:nvSpPr>
            <p:spPr>
              <a:xfrm>
                <a:off x="7879408" y="4849777"/>
                <a:ext cx="4189224" cy="5727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</m:sub>
                          </m:sSub>
                        </m:e>
                      </m:rad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𝑫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𝒅𝑫</m:t>
                          </m:r>
                          <m:func>
                            <m:func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𝐥𝐧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𝑫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𝒅</m:t>
                                  </m:r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𝒅𝑩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301BDB-55CB-7E43-8CE0-ED2A6E4B7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9408" y="4849777"/>
                <a:ext cx="4189224" cy="572786"/>
              </a:xfrm>
              <a:prstGeom prst="rect">
                <a:avLst/>
              </a:prstGeom>
              <a:blipFill>
                <a:blip r:embed="rId11"/>
                <a:stretch>
                  <a:fillRect l="-302" t="-4348" r="-120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16E18F-DFB4-D344-984F-E300E6A050EB}"/>
                  </a:ext>
                </a:extLst>
              </p:cNvPr>
              <p:cNvSpPr txBox="1"/>
              <p:nvPr/>
            </p:nvSpPr>
            <p:spPr>
              <a:xfrm>
                <a:off x="7880474" y="5473202"/>
                <a:ext cx="3687613" cy="2866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𝟗𝟏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rad>
                        <m:radPr>
                          <m:degHide m:val="on"/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𝒕𝒂𝒏</m:t>
                          </m:r>
                        </m:fName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</m:e>
                      </m:func>
                      <m:r>
                        <a:rPr lang="en-US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𝒅𝑩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16E18F-DFB4-D344-984F-E300E6A050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0474" y="5473202"/>
                <a:ext cx="3687613" cy="286617"/>
              </a:xfrm>
              <a:prstGeom prst="rect">
                <a:avLst/>
              </a:prstGeom>
              <a:blipFill>
                <a:blip r:embed="rId14"/>
                <a:stretch>
                  <a:fillRect l="-342" t="-4348" r="-1370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9C0A69-4D91-FB4B-AB9A-97FAADB83335}"/>
                  </a:ext>
                </a:extLst>
              </p:cNvPr>
              <p:cNvSpPr txBox="1"/>
              <p:nvPr/>
            </p:nvSpPr>
            <p:spPr>
              <a:xfrm>
                <a:off x="7744896" y="4463340"/>
                <a:ext cx="444769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𝑟𝐷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𝑟𝐶𝑢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=1;  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=1.72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9C0A69-4D91-FB4B-AB9A-97FAADB833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4896" y="4463340"/>
                <a:ext cx="4447691" cy="215444"/>
              </a:xfrm>
              <a:prstGeom prst="rect">
                <a:avLst/>
              </a:prstGeom>
              <a:blipFill>
                <a:blip r:embed="rId15"/>
                <a:stretch>
                  <a:fillRect l="-284" t="-5556" b="-3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ACC0EAB8-7683-8E43-8DD5-286B9DBC20C8}"/>
              </a:ext>
            </a:extLst>
          </p:cNvPr>
          <p:cNvSpPr txBox="1"/>
          <p:nvPr/>
        </p:nvSpPr>
        <p:spPr>
          <a:xfrm>
            <a:off x="8266870" y="4131773"/>
            <a:ext cx="3847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For inner and outer conductor in copper: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8F94532-0332-A00F-1D79-BC1FAFF6A7BC}"/>
                  </a:ext>
                </a:extLst>
              </p:cNvPr>
              <p:cNvSpPr txBox="1"/>
              <p:nvPr/>
            </p:nvSpPr>
            <p:spPr>
              <a:xfrm>
                <a:off x="1909452" y="5129836"/>
                <a:ext cx="27621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(surface resistance)  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8F94532-0332-A00F-1D79-BC1FAFF6A7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452" y="5129836"/>
                <a:ext cx="2762103" cy="338554"/>
              </a:xfrm>
              <a:prstGeom prst="rect">
                <a:avLst/>
              </a:prstGeom>
              <a:blipFill>
                <a:blip r:embed="rId16"/>
                <a:stretch>
                  <a:fillRect l="-1376" t="-7407" b="-25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Left Brace 17">
            <a:extLst>
              <a:ext uri="{FF2B5EF4-FFF2-40B4-BE49-F238E27FC236}">
                <a16:creationId xmlns:a16="http://schemas.microsoft.com/office/drawing/2014/main" id="{4334D299-AA8A-3062-070E-859F975EFAA0}"/>
              </a:ext>
            </a:extLst>
          </p:cNvPr>
          <p:cNvSpPr/>
          <p:nvPr/>
        </p:nvSpPr>
        <p:spPr bwMode="auto">
          <a:xfrm rot="16200000">
            <a:off x="4193753" y="4664328"/>
            <a:ext cx="137601" cy="943682"/>
          </a:xfrm>
          <a:prstGeom prst="leftBrace">
            <a:avLst/>
          </a:prstGeom>
          <a:noFill/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98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4" grpId="0"/>
      <p:bldP spid="6" grpId="0"/>
      <p:bldP spid="7" grpId="0"/>
      <p:bldP spid="8" grpId="0"/>
      <p:bldP spid="16" grpId="0"/>
      <p:bldP spid="17" grpId="0"/>
      <p:bldP spid="12" grpId="0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9BA60-32F0-8D47-B337-65217E924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399" y="164576"/>
            <a:ext cx="8487505" cy="629095"/>
          </a:xfrm>
        </p:spPr>
        <p:txBody>
          <a:bodyPr/>
          <a:lstStyle/>
          <a:p>
            <a:r>
              <a:rPr lang="en-US"/>
              <a:t>TL: Signal visualization in time-domain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A441833-FCFF-3640-9D07-79E63ACA8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9315" y="1239916"/>
            <a:ext cx="4608600" cy="495424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Circuit simulator applet:</a:t>
            </a:r>
            <a:br>
              <a:rPr lang="en-US" dirty="0"/>
            </a:br>
            <a:r>
              <a:rPr lang="en-US" dirty="0">
                <a:hlinkClick r:id="rId2"/>
              </a:rPr>
              <a:t>https://www.falstad.com/circuit/</a:t>
            </a:r>
            <a:endParaRPr lang="en-US" dirty="0"/>
          </a:p>
          <a:p>
            <a:pPr lvl="1"/>
            <a:r>
              <a:rPr lang="en-US" dirty="0"/>
              <a:t>Load file: </a:t>
            </a:r>
            <a:r>
              <a:rPr lang="en-US" i="1" dirty="0"/>
              <a:t>IdealTL_DCswitched_Z050-RL.txt</a:t>
            </a:r>
          </a:p>
          <a:p>
            <a:pPr lvl="2"/>
            <a:r>
              <a:rPr lang="en-US" dirty="0"/>
              <a:t>Change the load resistor value:</a:t>
            </a:r>
            <a:br>
              <a:rPr lang="en-US" dirty="0"/>
            </a:br>
            <a:r>
              <a:rPr lang="en-US" i="1" dirty="0"/>
              <a:t>RL = 50, 100, 25 </a:t>
            </a:r>
            <a:r>
              <a:rPr lang="en-US" i="1" dirty="0" err="1"/>
              <a:t>Ω</a:t>
            </a:r>
            <a:r>
              <a:rPr lang="en-US" i="1" dirty="0"/>
              <a:t> </a:t>
            </a:r>
          </a:p>
          <a:p>
            <a:pPr lvl="2"/>
            <a:r>
              <a:rPr lang="en-US" dirty="0"/>
              <a:t>Operate the switch and observe the signals at the beginning, and at the end of the transmission-line.</a:t>
            </a:r>
          </a:p>
          <a:p>
            <a:pPr lvl="1"/>
            <a:r>
              <a:rPr lang="en-US" dirty="0"/>
              <a:t>Load file: </a:t>
            </a:r>
            <a:br>
              <a:rPr lang="en-US" i="1" dirty="0"/>
            </a:br>
            <a:r>
              <a:rPr lang="en-US" i="1" dirty="0"/>
              <a:t>IdealTL_pulsed_Z050-RL.txt</a:t>
            </a:r>
          </a:p>
          <a:p>
            <a:pPr lvl="2"/>
            <a:r>
              <a:rPr lang="en-US" dirty="0"/>
              <a:t>Change the load resistor value:</a:t>
            </a:r>
            <a:br>
              <a:rPr lang="en-US" dirty="0"/>
            </a:br>
            <a:r>
              <a:rPr lang="en-US" i="1" dirty="0"/>
              <a:t>RL = 50, 100, 25 </a:t>
            </a:r>
            <a:r>
              <a:rPr lang="en-US" i="1" dirty="0" err="1"/>
              <a:t>Ω</a:t>
            </a:r>
            <a:r>
              <a:rPr lang="en-US" i="1" dirty="0"/>
              <a:t> </a:t>
            </a:r>
          </a:p>
          <a:p>
            <a:pPr lvl="2"/>
            <a:r>
              <a:rPr lang="en-US" dirty="0"/>
              <a:t>Observe the signal waveforms!</a:t>
            </a:r>
            <a:br>
              <a:rPr lang="en-US" dirty="0"/>
            </a:br>
            <a:r>
              <a:rPr lang="en-US" dirty="0"/>
              <a:t>Can you predict the values?!</a:t>
            </a:r>
          </a:p>
          <a:p>
            <a:pPr lvl="3"/>
            <a:r>
              <a:rPr lang="en-US" dirty="0"/>
              <a:t>(Press </a:t>
            </a:r>
            <a:r>
              <a:rPr lang="en-US" i="1" dirty="0"/>
              <a:t>Run/STOP </a:t>
            </a:r>
            <a:r>
              <a:rPr lang="en-US" dirty="0"/>
              <a:t>and hover with the mouse over the waveform)</a:t>
            </a:r>
          </a:p>
          <a:p>
            <a:pPr lvl="1"/>
            <a:endParaRPr lang="en-US" dirty="0"/>
          </a:p>
        </p:txBody>
      </p:sp>
      <p:pic>
        <p:nvPicPr>
          <p:cNvPr id="12" name="Picture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40146BC-ABE4-6A3B-7695-DBF1BEE1F9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45" y="1163104"/>
            <a:ext cx="6605660" cy="495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100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F5894-3AA8-4E4A-BE30-1687CC32E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TL: Operating with sinusoidal signals (FD)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C0EFBF-57C7-EA4D-9255-8F13B7AB67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36468" y="968190"/>
                <a:ext cx="4278519" cy="5375989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For a single frequency, </a:t>
                </a:r>
                <a:br>
                  <a:rPr lang="en-US" dirty="0"/>
                </a:br>
                <a:r>
                  <a:rPr lang="en-US" dirty="0"/>
                  <a:t>continues wave (CW) signal </a:t>
                </a:r>
                <a:br>
                  <a:rPr lang="en-US" dirty="0"/>
                </a:br>
                <a:r>
                  <a:rPr lang="en-US" dirty="0"/>
                  <a:t>on a transmission-line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Superposition of </a:t>
                </a:r>
                <a:r>
                  <a:rPr lang="en-US" dirty="0">
                    <a:solidFill>
                      <a:srgbClr val="008000"/>
                    </a:solidFill>
                  </a:rPr>
                  <a:t>forward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𝒊𝒏𝒄</m:t>
                        </m:r>
                      </m:sup>
                    </m:sSup>
                    <m:r>
                      <a:rPr lang="en-US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and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>
                    <a:solidFill>
                      <a:srgbClr val="0000FF"/>
                    </a:solidFill>
                  </a:rPr>
                  <a:t>backward b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𝒓𝒆𝒇𝒍</m:t>
                        </m:r>
                      </m:sup>
                    </m:sSup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br>
                  <a:rPr lang="en-US" dirty="0">
                    <a:solidFill>
                      <a:srgbClr val="FF0000"/>
                    </a:solidFill>
                  </a:rPr>
                </a:br>
                <a:r>
                  <a:rPr lang="en-US" dirty="0"/>
                  <a:t>traveling waves</a:t>
                </a:r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standing waves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u="sng" dirty="0">
                    <a:solidFill>
                      <a:srgbClr val="C00000"/>
                    </a:solidFill>
                  </a:rPr>
                  <a:t>Reflection coefficient </a:t>
                </a:r>
                <a14:m>
                  <m:oMath xmlns:m="http://schemas.openxmlformats.org/officeDocument/2006/math">
                    <m:r>
                      <a:rPr lang="en-US" i="1" u="sng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endParaRPr lang="en-US" u="sng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10000"/>
                  </a:lnSpc>
                </a:pPr>
                <a:endParaRPr lang="en-US" dirty="0"/>
              </a:p>
              <a:p>
                <a:pPr>
                  <a:lnSpc>
                    <a:spcPct val="110000"/>
                  </a:lnSpc>
                </a:pPr>
                <a:endParaRPr lang="en-US" dirty="0"/>
              </a:p>
              <a:p>
                <a:pPr>
                  <a:lnSpc>
                    <a:spcPct val="110000"/>
                  </a:lnSpc>
                </a:pPr>
                <a:endParaRPr lang="en-US" dirty="0"/>
              </a:p>
              <a:p>
                <a:pPr lvl="3">
                  <a:lnSpc>
                    <a:spcPct val="110000"/>
                  </a:lnSpc>
                </a:pPr>
                <a:endParaRPr lang="en-US" dirty="0"/>
              </a:p>
              <a:p>
                <a:pPr lvl="3">
                  <a:lnSpc>
                    <a:spcPct val="110000"/>
                  </a:lnSpc>
                </a:pPr>
                <a:endParaRPr lang="en-US" dirty="0"/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is related to the </a:t>
                </a:r>
                <a:br>
                  <a:rPr lang="en-US" dirty="0"/>
                </a:br>
                <a:r>
                  <a:rPr lang="en-US" dirty="0"/>
                  <a:t>impedance ratio: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dirty="0"/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The load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 can be complex</a:t>
                </a:r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is a complex number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Reflections also originate due to discontinuities of the TL along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endParaRPr lang="en-US" dirty="0"/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does not prevent reflections! EM-field effect!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C0EFBF-57C7-EA4D-9255-8F13B7AB67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36468" y="968190"/>
                <a:ext cx="4278519" cy="5375989"/>
              </a:xfrm>
              <a:blipFill>
                <a:blip r:embed="rId2"/>
                <a:stretch>
                  <a:fillRect l="-1479" t="-1887" b="-1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45337D82-A677-5043-97E6-C740213950AD}"/>
              </a:ext>
            </a:extLst>
          </p:cNvPr>
          <p:cNvGrpSpPr/>
          <p:nvPr/>
        </p:nvGrpSpPr>
        <p:grpSpPr>
          <a:xfrm>
            <a:off x="202507" y="2719712"/>
            <a:ext cx="3672744" cy="3536442"/>
            <a:chOff x="202507" y="2719712"/>
            <a:chExt cx="3672744" cy="353644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E12776B-E476-0B49-9C02-5032D2626E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74183" y="2719712"/>
              <a:ext cx="2658462" cy="172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0794907-E300-FB4F-8052-74754030DE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6831" y="4528154"/>
              <a:ext cx="2728420" cy="1728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2FA00FE7-2942-9F41-8C76-5EDF980962C3}"/>
                    </a:ext>
                  </a:extLst>
                </p:cNvPr>
                <p:cNvSpPr txBox="1"/>
                <p:nvPr/>
              </p:nvSpPr>
              <p:spPr>
                <a:xfrm>
                  <a:off x="202507" y="3832310"/>
                  <a:ext cx="1106393" cy="95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400" dirty="0">
                      <a:solidFill>
                        <a:schemeClr val="tx1"/>
                      </a:solidFill>
                    </a:rPr>
                    <a:t>h</a:t>
                  </a:r>
                  <a:r>
                    <a:rPr lang="en-US" sz="1400" b="0" dirty="0">
                      <a:solidFill>
                        <a:schemeClr val="tx1"/>
                      </a:solidFill>
                    </a:rPr>
                    <a:t>ere: </a:t>
                  </a:r>
                  <a:br>
                    <a:rPr lang="en-US" sz="14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14:m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400" b="0" dirty="0">
                      <a:solidFill>
                        <a:schemeClr val="tx1"/>
                      </a:solidFill>
                    </a:rPr>
                    <a:t> for a </a:t>
                  </a:r>
                  <a:br>
                    <a:rPr lang="en-US" sz="1400" b="0" dirty="0">
                      <a:solidFill>
                        <a:schemeClr val="tx1"/>
                      </a:solidFill>
                    </a:rPr>
                  </a:br>
                  <a:r>
                    <a:rPr lang="en-US" sz="1400" b="0" dirty="0">
                      <a:solidFill>
                        <a:schemeClr val="tx1"/>
                      </a:solidFill>
                    </a:rPr>
                    <a:t>lossless TL</a:t>
                  </a:r>
                  <a:br>
                    <a:rPr lang="en-US" sz="1400" b="0" dirty="0">
                      <a:solidFill>
                        <a:schemeClr val="tx1"/>
                      </a:solidFill>
                    </a:rPr>
                  </a:br>
                  <a:r>
                    <a:rPr lang="en-US" sz="1400" b="0" dirty="0">
                      <a:solidFill>
                        <a:schemeClr val="tx1"/>
                      </a:solidFill>
                    </a:rPr>
                    <a:t>(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a14:m>
                  <a:r>
                    <a:rPr lang="en-US" sz="1400" b="0" dirty="0">
                      <a:solidFill>
                        <a:schemeClr val="tx1"/>
                      </a:solidFill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2FA00FE7-2942-9F41-8C76-5EDF980962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507" y="3832310"/>
                  <a:ext cx="1106393" cy="954107"/>
                </a:xfrm>
                <a:prstGeom prst="rect">
                  <a:avLst/>
                </a:prstGeom>
                <a:blipFill>
                  <a:blip r:embed="rId5"/>
                  <a:stretch>
                    <a:fillRect l="-1124" t="-1316" b="-65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1970066-138B-9E4D-9AEC-A5DC676CBBF6}"/>
              </a:ext>
            </a:extLst>
          </p:cNvPr>
          <p:cNvGrpSpPr/>
          <p:nvPr/>
        </p:nvGrpSpPr>
        <p:grpSpPr>
          <a:xfrm>
            <a:off x="5062005" y="3030684"/>
            <a:ext cx="3353297" cy="1147175"/>
            <a:chOff x="5062005" y="3030684"/>
            <a:chExt cx="3353297" cy="11471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F199F658-C7B4-4142-AC95-32D857F20119}"/>
                    </a:ext>
                  </a:extLst>
                </p:cNvPr>
                <p:cNvSpPr txBox="1"/>
                <p:nvPr/>
              </p:nvSpPr>
              <p:spPr>
                <a:xfrm>
                  <a:off x="5062005" y="3030684"/>
                  <a:ext cx="3250166" cy="75948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C000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lIns="72000" tIns="72000" rIns="72000" bIns="7200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C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𝚪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𝒃</m:t>
                            </m:r>
                          </m:num>
                          <m:den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𝒂</m:t>
                            </m:r>
                          </m:den>
                        </m:f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mr-IN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𝑬</m:t>
                                </m:r>
                              </m:e>
                              <m:sup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𝒓𝒆𝒇𝒍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𝑬</m:t>
                                </m:r>
                              </m:e>
                              <m:sup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𝒊𝒏𝒄</m:t>
                                </m:r>
                              </m:sup>
                            </m:sSup>
                          </m:den>
                        </m:f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𝑽</m:t>
                                </m:r>
                              </m:e>
                              <m:sup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−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𝑽</m:t>
                                </m:r>
                              </m:e>
                              <m:sup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+</m:t>
                                </m:r>
                              </m:sup>
                            </m:sSup>
                          </m:den>
                        </m:f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𝑳</m:t>
                                </m:r>
                              </m:sub>
                            </m:s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𝑳</m:t>
                                </m:r>
                              </m:sub>
                            </m:s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F199F658-C7B4-4142-AC95-32D857F201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62005" y="3030684"/>
                  <a:ext cx="3250166" cy="75948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12700">
                  <a:solidFill>
                    <a:srgbClr val="C000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A778C16-55D5-D348-A6D8-8BDD0B7641EB}"/>
                </a:ext>
              </a:extLst>
            </p:cNvPr>
            <p:cNvSpPr txBox="1"/>
            <p:nvPr/>
          </p:nvSpPr>
          <p:spPr>
            <a:xfrm>
              <a:off x="5129005" y="3870080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waves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573AD44-FE10-DE45-AAF9-C443078F49ED}"/>
                </a:ext>
              </a:extLst>
            </p:cNvPr>
            <p:cNvSpPr txBox="1"/>
            <p:nvPr/>
          </p:nvSpPr>
          <p:spPr>
            <a:xfrm>
              <a:off x="5770611" y="3870081"/>
              <a:ext cx="7825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E-fields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3C91DDC-E5DC-7441-9352-5A51C2B2F9E0}"/>
                </a:ext>
              </a:extLst>
            </p:cNvPr>
            <p:cNvSpPr txBox="1"/>
            <p:nvPr/>
          </p:nvSpPr>
          <p:spPr>
            <a:xfrm>
              <a:off x="6483041" y="3870082"/>
              <a:ext cx="851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voltages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FF0ABAA-F9F6-5D4E-A5CB-5F20B56A0119}"/>
                </a:ext>
              </a:extLst>
            </p:cNvPr>
            <p:cNvSpPr txBox="1"/>
            <p:nvPr/>
          </p:nvSpPr>
          <p:spPr>
            <a:xfrm>
              <a:off x="7265628" y="3870080"/>
              <a:ext cx="1149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impedances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561AD8E-E0E5-6344-A0F5-EB9CBD7659D1}"/>
                </a:ext>
              </a:extLst>
            </p:cNvPr>
            <p:cNvCxnSpPr/>
            <p:nvPr/>
          </p:nvCxnSpPr>
          <p:spPr bwMode="auto">
            <a:xfrm flipV="1">
              <a:off x="5581578" y="3679737"/>
              <a:ext cx="46141" cy="26883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B567A753-767B-F248-B76F-E01A61DC756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192242" y="3690846"/>
              <a:ext cx="30450" cy="22690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059FAD52-7B9C-4049-81EF-7C59D8AA642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942379" y="3690846"/>
              <a:ext cx="18415" cy="22683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6FAA1A4A-0803-4F47-B343-110797B0F65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836831" y="3679737"/>
              <a:ext cx="38359" cy="26883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B74C4A5-9CDF-734C-9552-8B2A708D7552}"/>
              </a:ext>
            </a:extLst>
          </p:cNvPr>
          <p:cNvGrpSpPr/>
          <p:nvPr/>
        </p:nvGrpSpPr>
        <p:grpSpPr>
          <a:xfrm>
            <a:off x="8312172" y="1018623"/>
            <a:ext cx="3521977" cy="1702538"/>
            <a:chOff x="8312172" y="1018623"/>
            <a:chExt cx="3521977" cy="1702538"/>
          </a:xfrm>
        </p:grpSpPr>
        <p:pic>
          <p:nvPicPr>
            <p:cNvPr id="4" name="Picture 40" descr="load_1Ghz">
              <a:extLst>
                <a:ext uri="{FF2B5EF4-FFF2-40B4-BE49-F238E27FC236}">
                  <a16:creationId xmlns:a16="http://schemas.microsoft.com/office/drawing/2014/main" id="{4BB21892-2AB8-0849-8DBD-C8F254145EB6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0269" y="1041892"/>
              <a:ext cx="2789628" cy="16560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sp>
          <p:nvSpPr>
            <p:cNvPr id="10" name="Rectangle 24">
              <a:extLst>
                <a:ext uri="{FF2B5EF4-FFF2-40B4-BE49-F238E27FC236}">
                  <a16:creationId xmlns:a16="http://schemas.microsoft.com/office/drawing/2014/main" id="{E405B91A-EEDE-CC4A-AE3E-8C19A08A4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8128" y="1018623"/>
              <a:ext cx="3226021" cy="1702538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Box 41">
                  <a:extLst>
                    <a:ext uri="{FF2B5EF4-FFF2-40B4-BE49-F238E27FC236}">
                      <a16:creationId xmlns:a16="http://schemas.microsoft.com/office/drawing/2014/main" id="{C281ADB2-0CC4-E941-B715-80CC874B106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312172" y="1034713"/>
                  <a:ext cx="2256568" cy="58541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𝑮𝑯𝒛</m:t>
                        </m:r>
                      </m:oMath>
                    </m:oMathPara>
                  </a14:m>
                  <a:br>
                    <a:rPr lang="en-US" sz="1600" b="1" dirty="0"/>
                  </a:br>
                  <a:endParaRPr lang="en-US" sz="1600" b="1" dirty="0"/>
                </a:p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𝟑𝟎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𝒄𝒎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7" name="Text Box 41">
                  <a:extLst>
                    <a:ext uri="{FF2B5EF4-FFF2-40B4-BE49-F238E27FC236}">
                      <a16:creationId xmlns:a16="http://schemas.microsoft.com/office/drawing/2014/main" id="{C281ADB2-0CC4-E941-B715-80CC874B10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312172" y="1034713"/>
                  <a:ext cx="2256568" cy="585418"/>
                </a:xfrm>
                <a:prstGeom prst="rect">
                  <a:avLst/>
                </a:prstGeom>
                <a:blipFill>
                  <a:blip r:embed="rId8"/>
                  <a:stretch>
                    <a:fillRect b="-851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 Box 41">
                  <a:extLst>
                    <a:ext uri="{FF2B5EF4-FFF2-40B4-BE49-F238E27FC236}">
                      <a16:creationId xmlns:a16="http://schemas.microsoft.com/office/drawing/2014/main" id="{15E1E890-6B05-8E45-A290-E5BA79019F7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924857" y="1830648"/>
                  <a:ext cx="2670996" cy="8316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matched:</a:t>
                  </a:r>
                </a:p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pure travelling waves</a:t>
                  </a:r>
                  <a:br>
                    <a:rPr lang="en-US" sz="1600" dirty="0"/>
                  </a:b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78" name="Text Box 41">
                  <a:extLst>
                    <a:ext uri="{FF2B5EF4-FFF2-40B4-BE49-F238E27FC236}">
                      <a16:creationId xmlns:a16="http://schemas.microsoft.com/office/drawing/2014/main" id="{15E1E890-6B05-8E45-A290-E5BA79019F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924857" y="1830648"/>
                  <a:ext cx="2670996" cy="831639"/>
                </a:xfrm>
                <a:prstGeom prst="rect">
                  <a:avLst/>
                </a:prstGeom>
                <a:blipFill>
                  <a:blip r:embed="rId9"/>
                  <a:stretch>
                    <a:fillRect t="-3030" r="-142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07B7D9D-D522-B84D-B64B-39E054838DDA}"/>
              </a:ext>
            </a:extLst>
          </p:cNvPr>
          <p:cNvGrpSpPr/>
          <p:nvPr/>
        </p:nvGrpSpPr>
        <p:grpSpPr>
          <a:xfrm>
            <a:off x="8608128" y="2779473"/>
            <a:ext cx="3226021" cy="1702538"/>
            <a:chOff x="8608128" y="2779473"/>
            <a:chExt cx="3226021" cy="1702538"/>
          </a:xfrm>
        </p:grpSpPr>
        <p:pic>
          <p:nvPicPr>
            <p:cNvPr id="5" name="Picture 37" descr="open_1Ghz">
              <a:extLst>
                <a:ext uri="{FF2B5EF4-FFF2-40B4-BE49-F238E27FC236}">
                  <a16:creationId xmlns:a16="http://schemas.microsoft.com/office/drawing/2014/main" id="{D016AC3E-D365-F14E-BA04-706F4EFA16D6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15556" y="2832217"/>
              <a:ext cx="2728986" cy="1620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 Box 41">
                  <a:extLst>
                    <a:ext uri="{FF2B5EF4-FFF2-40B4-BE49-F238E27FC236}">
                      <a16:creationId xmlns:a16="http://schemas.microsoft.com/office/drawing/2014/main" id="{65FD31F7-585A-F94D-856C-C8750B9F746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44482" y="3571052"/>
                  <a:ext cx="2670996" cy="8316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open:</a:t>
                  </a:r>
                </a:p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standing waves</a:t>
                  </a:r>
                  <a:br>
                    <a:rPr lang="en-US" sz="1600" dirty="0"/>
                  </a:b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=+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5" name="Text Box 41">
                  <a:extLst>
                    <a:ext uri="{FF2B5EF4-FFF2-40B4-BE49-F238E27FC236}">
                      <a16:creationId xmlns:a16="http://schemas.microsoft.com/office/drawing/2014/main" id="{65FD31F7-585A-F94D-856C-C8750B9F74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44482" y="3571052"/>
                  <a:ext cx="2670996" cy="831639"/>
                </a:xfrm>
                <a:prstGeom prst="rect">
                  <a:avLst/>
                </a:prstGeom>
                <a:blipFill>
                  <a:blip r:embed="rId19"/>
                  <a:stretch>
                    <a:fillRect t="-3030" r="-94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6" name="Rectangle 24">
              <a:extLst>
                <a:ext uri="{FF2B5EF4-FFF2-40B4-BE49-F238E27FC236}">
                  <a16:creationId xmlns:a16="http://schemas.microsoft.com/office/drawing/2014/main" id="{FFD5BD4F-AF40-B048-9615-69D919749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8128" y="2779473"/>
              <a:ext cx="3226021" cy="1702538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6FBD24B-0515-DA47-874A-35321F62F4CB}"/>
              </a:ext>
            </a:extLst>
          </p:cNvPr>
          <p:cNvGrpSpPr/>
          <p:nvPr/>
        </p:nvGrpSpPr>
        <p:grpSpPr>
          <a:xfrm>
            <a:off x="8608128" y="4540885"/>
            <a:ext cx="3226021" cy="1702538"/>
            <a:chOff x="8608128" y="4540885"/>
            <a:chExt cx="3226021" cy="1702538"/>
          </a:xfrm>
        </p:grpSpPr>
        <p:pic>
          <p:nvPicPr>
            <p:cNvPr id="6" name="Picture 38" descr="short_1Ghz">
              <a:extLst>
                <a:ext uri="{FF2B5EF4-FFF2-40B4-BE49-F238E27FC236}">
                  <a16:creationId xmlns:a16="http://schemas.microsoft.com/office/drawing/2014/main" id="{F93D2746-BD18-0147-B19A-812E462FEECB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815556" y="4572621"/>
              <a:ext cx="2728986" cy="1620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 Box 41">
                  <a:extLst>
                    <a:ext uri="{FF2B5EF4-FFF2-40B4-BE49-F238E27FC236}">
                      <a16:creationId xmlns:a16="http://schemas.microsoft.com/office/drawing/2014/main" id="{386291FC-2EC5-FD43-81D4-23FD7ACB62D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44482" y="5368161"/>
                  <a:ext cx="2670996" cy="8316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short:</a:t>
                  </a:r>
                </a:p>
                <a:p>
                  <a:pPr algn="r">
                    <a:buFont typeface="Wingdings" pitchFamily="2" charset="2"/>
                    <a:buNone/>
                  </a:pPr>
                  <a:r>
                    <a:rPr lang="en-US" sz="1600" dirty="0"/>
                    <a:t>standing waves</a:t>
                  </a:r>
                  <a:br>
                    <a:rPr lang="en-US" sz="1600" dirty="0"/>
                  </a:b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8" name="Text Box 41">
                  <a:extLst>
                    <a:ext uri="{FF2B5EF4-FFF2-40B4-BE49-F238E27FC236}">
                      <a16:creationId xmlns:a16="http://schemas.microsoft.com/office/drawing/2014/main" id="{386291FC-2EC5-FD43-81D4-23FD7ACB62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44482" y="5368161"/>
                  <a:ext cx="2670996" cy="831639"/>
                </a:xfrm>
                <a:prstGeom prst="rect">
                  <a:avLst/>
                </a:prstGeom>
                <a:blipFill>
                  <a:blip r:embed="rId21"/>
                  <a:stretch>
                    <a:fillRect t="-1493" r="-94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7" name="Rectangle 24">
              <a:extLst>
                <a:ext uri="{FF2B5EF4-FFF2-40B4-BE49-F238E27FC236}">
                  <a16:creationId xmlns:a16="http://schemas.microsoft.com/office/drawing/2014/main" id="{7AB83AF5-1BA4-DF42-81F0-863750C8E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8128" y="4540885"/>
              <a:ext cx="3226021" cy="1702538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85612D62-1D7B-707A-4E98-4CAE2C029A67}"/>
              </a:ext>
            </a:extLst>
          </p:cNvPr>
          <p:cNvCxnSpPr>
            <a:cxnSpLocks/>
          </p:cNvCxnSpPr>
          <p:nvPr/>
        </p:nvCxnSpPr>
        <p:spPr>
          <a:xfrm>
            <a:off x="3802166" y="1034713"/>
            <a:ext cx="3551" cy="1554006"/>
          </a:xfrm>
          <a:prstGeom prst="line">
            <a:avLst/>
          </a:prstGeom>
          <a:ln w="158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C13FE574-22AB-3B69-C34E-1A13C1D657E0}"/>
              </a:ext>
            </a:extLst>
          </p:cNvPr>
          <p:cNvCxnSpPr>
            <a:cxnSpLocks/>
          </p:cNvCxnSpPr>
          <p:nvPr/>
        </p:nvCxnSpPr>
        <p:spPr>
          <a:xfrm>
            <a:off x="1482356" y="1538440"/>
            <a:ext cx="0" cy="1047799"/>
          </a:xfrm>
          <a:prstGeom prst="line">
            <a:avLst/>
          </a:prstGeom>
          <a:ln w="158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0D5B17D-ECFF-A513-628E-DF4D452B5BA1}"/>
              </a:ext>
            </a:extLst>
          </p:cNvPr>
          <p:cNvGrpSpPr/>
          <p:nvPr/>
        </p:nvGrpSpPr>
        <p:grpSpPr>
          <a:xfrm>
            <a:off x="371933" y="1603600"/>
            <a:ext cx="304800" cy="762000"/>
            <a:chOff x="2523162" y="2765461"/>
            <a:chExt cx="304800" cy="762000"/>
          </a:xfrm>
        </p:grpSpPr>
        <p:sp>
          <p:nvSpPr>
            <p:cNvPr id="139" name="Oval 111">
              <a:extLst>
                <a:ext uri="{FF2B5EF4-FFF2-40B4-BE49-F238E27FC236}">
                  <a16:creationId xmlns:a16="http://schemas.microsoft.com/office/drawing/2014/main" id="{9D0954F8-DE21-7C4B-2D15-EBD3F9822A6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23162" y="2994061"/>
              <a:ext cx="304800" cy="304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000"/>
            </a:p>
          </p:txBody>
        </p:sp>
        <p:sp>
          <p:nvSpPr>
            <p:cNvPr id="140" name="Line 112">
              <a:extLst>
                <a:ext uri="{FF2B5EF4-FFF2-40B4-BE49-F238E27FC236}">
                  <a16:creationId xmlns:a16="http://schemas.microsoft.com/office/drawing/2014/main" id="{5C04A0A0-AD6F-7BD3-9750-284650D7907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675562" y="2765461"/>
              <a:ext cx="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Line 113">
              <a:extLst>
                <a:ext uri="{FF2B5EF4-FFF2-40B4-BE49-F238E27FC236}">
                  <a16:creationId xmlns:a16="http://schemas.microsoft.com/office/drawing/2014/main" id="{34132A07-B7CE-C4FF-59A5-F5CDAA4FAEB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2675562" y="3298861"/>
              <a:ext cx="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2" name="Group 117">
              <a:extLst>
                <a:ext uri="{FF2B5EF4-FFF2-40B4-BE49-F238E27FC236}">
                  <a16:creationId xmlns:a16="http://schemas.microsoft.com/office/drawing/2014/main" id="{5F90D3A0-9C10-D1AB-C42D-39FF0F398ED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599362" y="3070261"/>
              <a:ext cx="152400" cy="152400"/>
              <a:chOff x="2929" y="3217"/>
              <a:chExt cx="383" cy="191"/>
            </a:xfrm>
          </p:grpSpPr>
          <p:sp>
            <p:nvSpPr>
              <p:cNvPr id="143" name="Arc 118">
                <a:extLst>
                  <a:ext uri="{FF2B5EF4-FFF2-40B4-BE49-F238E27FC236}">
                    <a16:creationId xmlns:a16="http://schemas.microsoft.com/office/drawing/2014/main" id="{02C067BA-EABA-65CD-96E1-25A3A6F0BC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29" y="3217"/>
                <a:ext cx="192" cy="96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Arc 119">
                <a:extLst>
                  <a:ext uri="{FF2B5EF4-FFF2-40B4-BE49-F238E27FC236}">
                    <a16:creationId xmlns:a16="http://schemas.microsoft.com/office/drawing/2014/main" id="{DF0ADFB4-5F44-7020-D49D-349BCEFC97C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3120" y="3312"/>
                <a:ext cx="192" cy="96"/>
              </a:xfrm>
              <a:custGeom>
                <a:avLst/>
                <a:gdLst>
                  <a:gd name="T0" fmla="*/ 0 w 43200"/>
                  <a:gd name="T1" fmla="*/ 0 h 21600"/>
                  <a:gd name="T2" fmla="*/ 0 w 43200"/>
                  <a:gd name="T3" fmla="*/ 0 h 21600"/>
                  <a:gd name="T4" fmla="*/ 0 w 432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1600"/>
                  <a:gd name="T11" fmla="*/ 43200 w 432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</a:path>
                  <a:path w="43200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10" name="Rectangle 109">
            <a:extLst>
              <a:ext uri="{FF2B5EF4-FFF2-40B4-BE49-F238E27FC236}">
                <a16:creationId xmlns:a16="http://schemas.microsoft.com/office/drawing/2014/main" id="{184EA273-4ECF-C00A-6660-BFF249D8D6C6}"/>
              </a:ext>
            </a:extLst>
          </p:cNvPr>
          <p:cNvSpPr/>
          <p:nvPr/>
        </p:nvSpPr>
        <p:spPr>
          <a:xfrm rot="5400000">
            <a:off x="851993" y="1390240"/>
            <a:ext cx="182880" cy="4572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245">
            <a:extLst>
              <a:ext uri="{FF2B5EF4-FFF2-40B4-BE49-F238E27FC236}">
                <a16:creationId xmlns:a16="http://schemas.microsoft.com/office/drawing/2014/main" id="{13F5307F-2F14-469B-CD40-DF51B66D27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6629" y="1587726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12" name="Line 15">
            <a:extLst>
              <a:ext uri="{FF2B5EF4-FFF2-40B4-BE49-F238E27FC236}">
                <a16:creationId xmlns:a16="http://schemas.microsoft.com/office/drawing/2014/main" id="{D6056CB1-BCEE-135D-CB71-6EBAB4A57C5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7508" y="1616300"/>
            <a:ext cx="1848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113" name="Line 15">
            <a:extLst>
              <a:ext uri="{FF2B5EF4-FFF2-40B4-BE49-F238E27FC236}">
                <a16:creationId xmlns:a16="http://schemas.microsoft.com/office/drawing/2014/main" id="{BF54C0F9-D143-E0AF-901D-860931E0A0A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71322" y="1625826"/>
            <a:ext cx="26423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114" name="Oval 245">
            <a:extLst>
              <a:ext uri="{FF2B5EF4-FFF2-40B4-BE49-F238E27FC236}">
                <a16:creationId xmlns:a16="http://schemas.microsoft.com/office/drawing/2014/main" id="{CD9B75F3-0A38-3037-245A-D204246B0A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6629" y="232236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15" name="Line 15">
            <a:extLst>
              <a:ext uri="{FF2B5EF4-FFF2-40B4-BE49-F238E27FC236}">
                <a16:creationId xmlns:a16="http://schemas.microsoft.com/office/drawing/2014/main" id="{5152AAC9-42D1-1FC9-1EE1-2A9B0636CB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1158" y="2362425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116" name="Line 15">
            <a:extLst>
              <a:ext uri="{FF2B5EF4-FFF2-40B4-BE49-F238E27FC236}">
                <a16:creationId xmlns:a16="http://schemas.microsoft.com/office/drawing/2014/main" id="{A3590AE8-E78D-7077-849A-A7C01B382E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12829" y="1625826"/>
            <a:ext cx="2240280" cy="0"/>
          </a:xfrm>
          <a:prstGeom prst="line">
            <a:avLst/>
          </a:prstGeom>
          <a:noFill/>
          <a:ln w="635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117" name="Line 15">
            <a:extLst>
              <a:ext uri="{FF2B5EF4-FFF2-40B4-BE49-F238E27FC236}">
                <a16:creationId xmlns:a16="http://schemas.microsoft.com/office/drawing/2014/main" id="{ADC35163-58B3-B5A3-7BCB-5D3DB769021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23040" y="2360463"/>
            <a:ext cx="2240280" cy="0"/>
          </a:xfrm>
          <a:prstGeom prst="line">
            <a:avLst/>
          </a:prstGeom>
          <a:noFill/>
          <a:ln w="635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118" name="Oval 245">
            <a:extLst>
              <a:ext uri="{FF2B5EF4-FFF2-40B4-BE49-F238E27FC236}">
                <a16:creationId xmlns:a16="http://schemas.microsoft.com/office/drawing/2014/main" id="{FA85F110-4876-E891-A5FF-91A18734838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67892" y="1583694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19" name="Oval 245">
            <a:extLst>
              <a:ext uri="{FF2B5EF4-FFF2-40B4-BE49-F238E27FC236}">
                <a16:creationId xmlns:a16="http://schemas.microsoft.com/office/drawing/2014/main" id="{84552DE1-2FD7-AF5A-D474-C2EC0F9D24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67892" y="2318331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2A540B5A-D30C-BBF2-6AB2-C3B2F21014B4}"/>
              </a:ext>
            </a:extLst>
          </p:cNvPr>
          <p:cNvSpPr/>
          <p:nvPr/>
        </p:nvSpPr>
        <p:spPr>
          <a:xfrm>
            <a:off x="4026098" y="1761464"/>
            <a:ext cx="182880" cy="4572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Line 15">
            <a:extLst>
              <a:ext uri="{FF2B5EF4-FFF2-40B4-BE49-F238E27FC236}">
                <a16:creationId xmlns:a16="http://schemas.microsoft.com/office/drawing/2014/main" id="{D4203D2A-7FBF-80F1-2C7D-FF1DCDEFBE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53303" y="1621943"/>
            <a:ext cx="26423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122" name="Line 15">
            <a:extLst>
              <a:ext uri="{FF2B5EF4-FFF2-40B4-BE49-F238E27FC236}">
                <a16:creationId xmlns:a16="http://schemas.microsoft.com/office/drawing/2014/main" id="{1EA389E1-58BF-23B3-A164-EF1FCDFEAD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53303" y="2356431"/>
            <a:ext cx="26423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123" name="Line 15">
            <a:extLst>
              <a:ext uri="{FF2B5EF4-FFF2-40B4-BE49-F238E27FC236}">
                <a16:creationId xmlns:a16="http://schemas.microsoft.com/office/drawing/2014/main" id="{308FCCF5-4E74-38D7-F180-15C39BE125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7537" y="2218664"/>
            <a:ext cx="0" cy="14590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p:sp>
        <p:nvSpPr>
          <p:cNvPr id="124" name="Line 15">
            <a:extLst>
              <a:ext uri="{FF2B5EF4-FFF2-40B4-BE49-F238E27FC236}">
                <a16:creationId xmlns:a16="http://schemas.microsoft.com/office/drawing/2014/main" id="{7513B1D5-5227-194D-CD13-4DDBA965BFF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8587" y="1612417"/>
            <a:ext cx="0" cy="14590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 Box 26">
                <a:extLst>
                  <a:ext uri="{FF2B5EF4-FFF2-40B4-BE49-F238E27FC236}">
                    <a16:creationId xmlns:a16="http://schemas.microsoft.com/office/drawing/2014/main" id="{1F225A25-0200-D96B-DEFA-4A686F7126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81345" y="1939256"/>
                <a:ext cx="1219504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25" name="Text Box 26">
                <a:extLst>
                  <a:ext uri="{FF2B5EF4-FFF2-40B4-BE49-F238E27FC236}">
                    <a16:creationId xmlns:a16="http://schemas.microsoft.com/office/drawing/2014/main" id="{1F225A25-0200-D96B-DEFA-4A686F7126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81345" y="1939256"/>
                <a:ext cx="1219504" cy="333554"/>
              </a:xfrm>
              <a:prstGeom prst="rect">
                <a:avLst/>
              </a:prstGeom>
              <a:blipFill>
                <a:blip r:embed="rId22"/>
                <a:stretch>
                  <a:fillRect b="-714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6" name="TextBox 125">
            <a:extLst>
              <a:ext uri="{FF2B5EF4-FFF2-40B4-BE49-F238E27FC236}">
                <a16:creationId xmlns:a16="http://schemas.microsoft.com/office/drawing/2014/main" id="{82FE79F1-A9AA-FC9D-0999-FC0AAA905807}"/>
              </a:ext>
            </a:extLst>
          </p:cNvPr>
          <p:cNvSpPr txBox="1"/>
          <p:nvPr/>
        </p:nvSpPr>
        <p:spPr>
          <a:xfrm>
            <a:off x="1930836" y="1620556"/>
            <a:ext cx="1527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/>
              <a:t>transmission-line</a:t>
            </a:r>
            <a:endParaRPr lang="en-US" sz="1400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 Box 26">
                <a:extLst>
                  <a:ext uri="{FF2B5EF4-FFF2-40B4-BE49-F238E27FC236}">
                    <a16:creationId xmlns:a16="http://schemas.microsoft.com/office/drawing/2014/main" id="{FF0D2773-2818-23B4-1839-1B59BB5E68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5863" y="1131311"/>
                <a:ext cx="987642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27" name="Text Box 26">
                <a:extLst>
                  <a:ext uri="{FF2B5EF4-FFF2-40B4-BE49-F238E27FC236}">
                    <a16:creationId xmlns:a16="http://schemas.microsoft.com/office/drawing/2014/main" id="{FF0D2773-2818-23B4-1839-1B59BB5E68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5863" y="1131311"/>
                <a:ext cx="987642" cy="333554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Text Box 26">
                <a:extLst>
                  <a:ext uri="{FF2B5EF4-FFF2-40B4-BE49-F238E27FC236}">
                    <a16:creationId xmlns:a16="http://schemas.microsoft.com/office/drawing/2014/main" id="{56E420AD-1E36-B144-6702-10CBAD6077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46939" y="2170260"/>
                <a:ext cx="367082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28" name="Text Box 26">
                <a:extLst>
                  <a:ext uri="{FF2B5EF4-FFF2-40B4-BE49-F238E27FC236}">
                    <a16:creationId xmlns:a16="http://schemas.microsoft.com/office/drawing/2014/main" id="{56E420AD-1E36-B144-6702-10CBAD6077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46939" y="2170260"/>
                <a:ext cx="367082" cy="333554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TextBox 128">
            <a:extLst>
              <a:ext uri="{FF2B5EF4-FFF2-40B4-BE49-F238E27FC236}">
                <a16:creationId xmlns:a16="http://schemas.microsoft.com/office/drawing/2014/main" id="{CF5CFC69-65D7-9761-C677-81A83691D4D3}"/>
              </a:ext>
            </a:extLst>
          </p:cNvPr>
          <p:cNvSpPr txBox="1"/>
          <p:nvPr/>
        </p:nvSpPr>
        <p:spPr>
          <a:xfrm>
            <a:off x="3844092" y="1213629"/>
            <a:ext cx="570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b="0" dirty="0"/>
              <a:t>load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8C9C6E8E-E629-7BEF-D2FF-690A23AC77CD}"/>
              </a:ext>
            </a:extLst>
          </p:cNvPr>
          <p:cNvSpPr txBox="1"/>
          <p:nvPr/>
        </p:nvSpPr>
        <p:spPr>
          <a:xfrm>
            <a:off x="86440" y="2428066"/>
            <a:ext cx="10502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400" dirty="0"/>
              <a:t>source</a:t>
            </a:r>
          </a:p>
          <a:p>
            <a:pPr algn="ctr">
              <a:buNone/>
            </a:pPr>
            <a:r>
              <a:rPr lang="en-US" sz="1400" dirty="0"/>
              <a:t>(sine-wave</a:t>
            </a:r>
            <a:br>
              <a:rPr lang="en-US" sz="1400" b="0" dirty="0"/>
            </a:br>
            <a:r>
              <a:rPr lang="en-US" sz="1400" b="0" dirty="0"/>
              <a:t>generator</a:t>
            </a:r>
            <a:r>
              <a:rPr lang="en-US" sz="1400" dirty="0"/>
              <a:t>)</a:t>
            </a:r>
            <a:endParaRPr lang="en-US" sz="1400" b="0" dirty="0"/>
          </a:p>
        </p:txBody>
      </p:sp>
      <p:sp>
        <p:nvSpPr>
          <p:cNvPr id="131" name="Line 227">
            <a:extLst>
              <a:ext uri="{FF2B5EF4-FFF2-40B4-BE49-F238E27FC236}">
                <a16:creationId xmlns:a16="http://schemas.microsoft.com/office/drawing/2014/main" id="{16B2AB64-FFBC-987B-4D90-66689C8327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73559" y="2498228"/>
            <a:ext cx="232860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 Box 26">
                <a:extLst>
                  <a:ext uri="{FF2B5EF4-FFF2-40B4-BE49-F238E27FC236}">
                    <a16:creationId xmlns:a16="http://schemas.microsoft.com/office/drawing/2014/main" id="{8F47434D-A15C-B062-2F6F-8B75571D96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72966" y="2314147"/>
                <a:ext cx="367082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2" name="Text Box 26">
                <a:extLst>
                  <a:ext uri="{FF2B5EF4-FFF2-40B4-BE49-F238E27FC236}">
                    <a16:creationId xmlns:a16="http://schemas.microsoft.com/office/drawing/2014/main" id="{8F47434D-A15C-B062-2F6F-8B75571D96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72966" y="2314147"/>
                <a:ext cx="367082" cy="339196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 Box 26">
                <a:extLst>
                  <a:ext uri="{FF2B5EF4-FFF2-40B4-BE49-F238E27FC236}">
                    <a16:creationId xmlns:a16="http://schemas.microsoft.com/office/drawing/2014/main" id="{E5A53072-F6BC-3FD4-7406-F051D31E03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99174" y="2448117"/>
                <a:ext cx="367082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3" name="Text Box 26">
                <a:extLst>
                  <a:ext uri="{FF2B5EF4-FFF2-40B4-BE49-F238E27FC236}">
                    <a16:creationId xmlns:a16="http://schemas.microsoft.com/office/drawing/2014/main" id="{E5A53072-F6BC-3FD4-7406-F051D31E03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99174" y="2448117"/>
                <a:ext cx="367082" cy="339196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 Box 26">
                <a:extLst>
                  <a:ext uri="{FF2B5EF4-FFF2-40B4-BE49-F238E27FC236}">
                    <a16:creationId xmlns:a16="http://schemas.microsoft.com/office/drawing/2014/main" id="{1FF400A1-B0ED-979C-8296-88EA58B488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48657" y="2333127"/>
                <a:ext cx="367082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600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4" name="Text Box 26">
                <a:extLst>
                  <a:ext uri="{FF2B5EF4-FFF2-40B4-BE49-F238E27FC236}">
                    <a16:creationId xmlns:a16="http://schemas.microsoft.com/office/drawing/2014/main" id="{1FF400A1-B0ED-979C-8296-88EA58B488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48657" y="2333127"/>
                <a:ext cx="367082" cy="333554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5" name="TextBox 134">
            <a:extLst>
              <a:ext uri="{FF2B5EF4-FFF2-40B4-BE49-F238E27FC236}">
                <a16:creationId xmlns:a16="http://schemas.microsoft.com/office/drawing/2014/main" id="{61A45BF1-B8EC-7F8D-DCF7-A7A035BF8EEA}"/>
              </a:ext>
            </a:extLst>
          </p:cNvPr>
          <p:cNvSpPr txBox="1"/>
          <p:nvPr/>
        </p:nvSpPr>
        <p:spPr>
          <a:xfrm>
            <a:off x="1435519" y="1811595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dirty="0"/>
              <a:t>p1</a:t>
            </a:r>
            <a:endParaRPr lang="en-US" sz="1600" b="0" dirty="0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BAAC81C3-E04E-F8F1-6E80-5B51C79B4E9A}"/>
              </a:ext>
            </a:extLst>
          </p:cNvPr>
          <p:cNvSpPr txBox="1"/>
          <p:nvPr/>
        </p:nvSpPr>
        <p:spPr>
          <a:xfrm>
            <a:off x="3492824" y="1813943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600" dirty="0"/>
              <a:t>p2</a:t>
            </a:r>
            <a:endParaRPr lang="en-US" sz="1600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01774E2C-B9DA-F893-2541-F973FCCD5917}"/>
                  </a:ext>
                </a:extLst>
              </p:cNvPr>
              <p:cNvSpPr txBox="1"/>
              <p:nvPr/>
            </p:nvSpPr>
            <p:spPr>
              <a:xfrm>
                <a:off x="1382713" y="948466"/>
                <a:ext cx="24275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6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pl-PL" sz="16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⟹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01774E2C-B9DA-F893-2541-F973FCCD59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713" y="948466"/>
                <a:ext cx="2427588" cy="338554"/>
              </a:xfrm>
              <a:prstGeom prst="rect">
                <a:avLst/>
              </a:prstGeom>
              <a:blipFill>
                <a:blip r:embed="rId28"/>
                <a:stretch>
                  <a:fillRect l="-1042" t="-3571" r="-208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EB0E7BDA-8565-9306-22E9-8D8350D1FE98}"/>
                  </a:ext>
                </a:extLst>
              </p:cNvPr>
              <p:cNvSpPr txBox="1"/>
              <p:nvPr/>
            </p:nvSpPr>
            <p:spPr>
              <a:xfrm>
                <a:off x="1323253" y="1206753"/>
                <a:ext cx="24821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pl-PL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⟸</m:t>
                    </m:r>
                  </m:oMath>
                </a14:m>
                <a:endParaRPr lang="en-US" sz="16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EB0E7BDA-8565-9306-22E9-8D8350D1FE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253" y="1206753"/>
                <a:ext cx="2482154" cy="338554"/>
              </a:xfrm>
              <a:prstGeom prst="rect">
                <a:avLst/>
              </a:prstGeom>
              <a:blipFill>
                <a:blip r:embed="rId29"/>
                <a:stretch>
                  <a:fillRect l="-1531" t="-7407" r="-2041" b="-25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56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III: Scattering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355130"/>
                <a:ext cx="10566400" cy="4839031"/>
              </a:xfrm>
            </p:spPr>
            <p:txBody>
              <a:bodyPr/>
              <a:lstStyle/>
              <a:p>
                <a:r>
                  <a:rPr lang="en-US" dirty="0"/>
                  <a:t>A few notes on electrical networks</a:t>
                </a:r>
              </a:p>
              <a:p>
                <a:pPr lvl="1"/>
                <a:r>
                  <a:rPr lang="en-US" dirty="0"/>
                  <a:t>Electrical network composed out of lumped and distributed elements</a:t>
                </a:r>
              </a:p>
              <a:p>
                <a:pPr lvl="1"/>
                <a:r>
                  <a:rPr lang="en-US" dirty="0"/>
                  <a:t>Two-port RC-filter example using admittance (Y) parameters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Introduction to scattering (S) parameters</a:t>
                </a:r>
              </a:p>
              <a:p>
                <a:pPr lvl="1"/>
                <a:r>
                  <a:rPr lang="en-US" dirty="0"/>
                  <a:t>General concept of incident / reflected waves scattered at the ports of an RF network</a:t>
                </a:r>
              </a:p>
              <a:p>
                <a:pPr lvl="1"/>
                <a:r>
                  <a:rPr lang="en-US" dirty="0"/>
                  <a:t>Reference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S-parameters</a:t>
                </a:r>
              </a:p>
              <a:p>
                <a:pPr lvl="1"/>
                <a:r>
                  <a:rPr lang="en-US" dirty="0"/>
                  <a:t>Properties of the S-matrix: reciprocity, symmetry, losses</a:t>
                </a:r>
              </a:p>
              <a:p>
                <a:pPr lvl="2"/>
                <a:r>
                  <a:rPr lang="en-US" dirty="0"/>
                  <a:t>with more examples in the backup slides</a:t>
                </a:r>
              </a:p>
              <a:p>
                <a:pPr lvl="1"/>
                <a:r>
                  <a:rPr lang="en-US" dirty="0"/>
                  <a:t>A few S-matrix examples for RF networks with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>
                    <a:solidFill>
                      <a:schemeClr val="bg1">
                        <a:lumMod val="75000"/>
                      </a:schemeClr>
                    </a:solidFill>
                  </a:rPr>
                  <a:t>-,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-ports</a:t>
                </a:r>
              </a:p>
              <a:p>
                <a:pPr lvl="1"/>
                <a:r>
                  <a:rPr lang="en-US" dirty="0"/>
                  <a:t>S-parameters in practice: the </a:t>
                </a:r>
                <a:r>
                  <a:rPr lang="en-US" dirty="0" err="1"/>
                  <a:t>SnP</a:t>
                </a:r>
                <a:r>
                  <a:rPr lang="en-US" dirty="0"/>
                  <a:t> Touchstone file format</a:t>
                </a:r>
              </a:p>
              <a:p>
                <a:pPr lvl="1"/>
                <a:r>
                  <a:rPr lang="en-US" dirty="0"/>
                  <a:t>General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-ports    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355130"/>
                <a:ext cx="10566400" cy="4839031"/>
              </a:xfrm>
              <a:blipFill>
                <a:blip r:embed="rId2"/>
                <a:stretch>
                  <a:fillRect l="-719" t="-2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425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358D1-7043-304A-A2F5-F67EAC605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Networks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9FCAC-9F63-3D4B-A312-8F28F7E3B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57" y="1086297"/>
            <a:ext cx="11444678" cy="3085652"/>
          </a:xfrm>
        </p:spPr>
        <p:txBody>
          <a:bodyPr lIns="90000">
            <a:normAutofit/>
          </a:bodyPr>
          <a:lstStyle/>
          <a:p>
            <a:r>
              <a:rPr lang="en-US" dirty="0"/>
              <a:t>The electromagnetic behavior or RF circuits and systems, like any other </a:t>
            </a:r>
            <a:br>
              <a:rPr lang="en-US" dirty="0"/>
            </a:br>
            <a:r>
              <a:rPr lang="en-US" dirty="0"/>
              <a:t>electrical / electronics circuit or system can be described by Maxwell’s equations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These equations need to be solved, taking all the boundaries and materials into account</a:t>
            </a:r>
          </a:p>
          <a:p>
            <a:r>
              <a:rPr lang="en-US" dirty="0"/>
              <a:t>However, this is far too complicated and inconvenient for most practical situations!</a:t>
            </a:r>
          </a:p>
          <a:p>
            <a:pPr lvl="1"/>
            <a:r>
              <a:rPr lang="en-US" dirty="0"/>
              <a:t>simplified electrical network description based on approximative lumped or distributed elements</a:t>
            </a:r>
          </a:p>
          <a:p>
            <a:pPr lvl="2"/>
            <a:r>
              <a:rPr lang="en-US" dirty="0"/>
              <a:t>With given characteristics and values of each circuit element represented by a symbol in an electrical network, following the laws of </a:t>
            </a:r>
            <a:r>
              <a:rPr lang="en-US" i="1" dirty="0"/>
              <a:t>Ohm</a:t>
            </a:r>
            <a:r>
              <a:rPr lang="en-US" dirty="0"/>
              <a:t> and </a:t>
            </a:r>
            <a:r>
              <a:rPr lang="en-US" i="1" dirty="0"/>
              <a:t>Kirchhoff</a:t>
            </a:r>
            <a:r>
              <a:rPr lang="en-US" dirty="0"/>
              <a:t>. Here some examples: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3D3F47B-2ED5-634A-BF1F-09436732CE33}"/>
                  </a:ext>
                </a:extLst>
              </p:cNvPr>
              <p:cNvSpPr txBox="1"/>
              <p:nvPr/>
            </p:nvSpPr>
            <p:spPr>
              <a:xfrm>
                <a:off x="2178690" y="1854395"/>
                <a:ext cx="6658874" cy="526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𝑱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3D3F47B-2ED5-634A-BF1F-09436732CE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690" y="1854395"/>
                <a:ext cx="6658874" cy="526747"/>
              </a:xfrm>
              <a:prstGeom prst="rect">
                <a:avLst/>
              </a:prstGeom>
              <a:blipFill>
                <a:blip r:embed="rId2"/>
                <a:stretch>
                  <a:fillRect l="-381" t="-2326" r="-381" b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Group 59">
            <a:extLst>
              <a:ext uri="{FF2B5EF4-FFF2-40B4-BE49-F238E27FC236}">
                <a16:creationId xmlns:a16="http://schemas.microsoft.com/office/drawing/2014/main" id="{1825371F-577F-0A45-A2CD-2137D996BB3B}"/>
              </a:ext>
            </a:extLst>
          </p:cNvPr>
          <p:cNvGrpSpPr/>
          <p:nvPr/>
        </p:nvGrpSpPr>
        <p:grpSpPr>
          <a:xfrm>
            <a:off x="464037" y="4015466"/>
            <a:ext cx="11253350" cy="2253546"/>
            <a:chOff x="464037" y="4015466"/>
            <a:chExt cx="11253350" cy="2253546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D54DC56-428E-4941-9F31-A8CFB0E8DA06}"/>
                </a:ext>
              </a:extLst>
            </p:cNvPr>
            <p:cNvGrpSpPr/>
            <p:nvPr/>
          </p:nvGrpSpPr>
          <p:grpSpPr>
            <a:xfrm>
              <a:off x="5517017" y="4015466"/>
              <a:ext cx="1767140" cy="2220357"/>
              <a:chOff x="5517017" y="4015466"/>
              <a:chExt cx="1767140" cy="2220357"/>
            </a:xfrm>
          </p:grpSpPr>
          <p:grpSp>
            <p:nvGrpSpPr>
              <p:cNvPr id="30" name="Group 218">
                <a:extLst>
                  <a:ext uri="{FF2B5EF4-FFF2-40B4-BE49-F238E27FC236}">
                    <a16:creationId xmlns:a16="http://schemas.microsoft.com/office/drawing/2014/main" id="{03C53D11-02AE-3440-94F9-587A807B4B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36366" y="5077730"/>
                <a:ext cx="152400" cy="762000"/>
                <a:chOff x="5280" y="1200"/>
                <a:chExt cx="96" cy="480"/>
              </a:xfrm>
            </p:grpSpPr>
            <p:sp>
              <p:nvSpPr>
                <p:cNvPr id="31" name="Line 106">
                  <a:extLst>
                    <a:ext uri="{FF2B5EF4-FFF2-40B4-BE49-F238E27FC236}">
                      <a16:creationId xmlns:a16="http://schemas.microsoft.com/office/drawing/2014/main" id="{E9D993E7-5259-704F-BE75-20F4CB0D893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5328" y="120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Line 107">
                  <a:extLst>
                    <a:ext uri="{FF2B5EF4-FFF2-40B4-BE49-F238E27FC236}">
                      <a16:creationId xmlns:a16="http://schemas.microsoft.com/office/drawing/2014/main" id="{9283A8C2-BC59-964F-9B8D-43D247DEB38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5280" y="1392"/>
                  <a:ext cx="96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Freeform 108">
                  <a:extLst>
                    <a:ext uri="{FF2B5EF4-FFF2-40B4-BE49-F238E27FC236}">
                      <a16:creationId xmlns:a16="http://schemas.microsoft.com/office/drawing/2014/main" id="{F96D8EF0-E823-AD4E-800A-9E63014BF9A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280" y="1392"/>
                  <a:ext cx="96" cy="96"/>
                </a:xfrm>
                <a:custGeom>
                  <a:avLst/>
                  <a:gdLst>
                    <a:gd name="T0" fmla="*/ 5 w 288"/>
                    <a:gd name="T1" fmla="*/ 0 h 240"/>
                    <a:gd name="T2" fmla="*/ 0 w 288"/>
                    <a:gd name="T3" fmla="*/ 15 h 240"/>
                    <a:gd name="T4" fmla="*/ 11 w 288"/>
                    <a:gd name="T5" fmla="*/ 15 h 240"/>
                    <a:gd name="T6" fmla="*/ 5 w 288"/>
                    <a:gd name="T7" fmla="*/ 0 h 2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8"/>
                    <a:gd name="T13" fmla="*/ 0 h 240"/>
                    <a:gd name="T14" fmla="*/ 288 w 288"/>
                    <a:gd name="T15" fmla="*/ 240 h 2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8" h="240">
                      <a:moveTo>
                        <a:pt x="144" y="0"/>
                      </a:moveTo>
                      <a:lnTo>
                        <a:pt x="0" y="240"/>
                      </a:lnTo>
                      <a:lnTo>
                        <a:pt x="288" y="240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" name="Line 109">
                  <a:extLst>
                    <a:ext uri="{FF2B5EF4-FFF2-40B4-BE49-F238E27FC236}">
                      <a16:creationId xmlns:a16="http://schemas.microsoft.com/office/drawing/2014/main" id="{688CDD59-926B-3A40-9C42-67D29D4890F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5328" y="1488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14954E4-7A1B-A243-9C87-AFA296A53BBF}"/>
                  </a:ext>
                </a:extLst>
              </p:cNvPr>
              <p:cNvSpPr txBox="1"/>
              <p:nvPr/>
            </p:nvSpPr>
            <p:spPr>
              <a:xfrm>
                <a:off x="5517017" y="4015466"/>
                <a:ext cx="172354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FF9900"/>
                    </a:solidFill>
                  </a:rPr>
                  <a:t>lumped, passive,</a:t>
                </a:r>
                <a:br>
                  <a:rPr lang="en-US" sz="1600" dirty="0">
                    <a:solidFill>
                      <a:srgbClr val="FF9900"/>
                    </a:solidFill>
                  </a:rPr>
                </a:br>
                <a:r>
                  <a:rPr lang="en-US" sz="1600" dirty="0">
                    <a:solidFill>
                      <a:srgbClr val="FF9900"/>
                    </a:solidFill>
                  </a:rPr>
                  <a:t>non-linear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FF95A605-5349-5F46-89D7-979DA9881B6C}"/>
                      </a:ext>
                    </a:extLst>
                  </p:cNvPr>
                  <p:cNvSpPr txBox="1"/>
                  <p:nvPr/>
                </p:nvSpPr>
                <p:spPr>
                  <a:xfrm>
                    <a:off x="5891370" y="4606155"/>
                    <a:ext cx="89120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FF9900"/>
                        </a:solidFill>
                      </a:rPr>
                      <a:t>diode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FF99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oMath>
                    </a14:m>
                    <a:endParaRPr lang="en-US" sz="1600" dirty="0">
                      <a:solidFill>
                        <a:srgbClr val="FF99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FF95A605-5349-5F46-89D7-979DA9881B6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91370" y="4606155"/>
                    <a:ext cx="891206" cy="33855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2778" t="-3571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C80C389D-D892-794D-92EE-257ADB6D8FC5}"/>
                      </a:ext>
                    </a:extLst>
                  </p:cNvPr>
                  <p:cNvSpPr txBox="1"/>
                  <p:nvPr/>
                </p:nvSpPr>
                <p:spPr>
                  <a:xfrm>
                    <a:off x="5714048" y="5980368"/>
                    <a:ext cx="1570109" cy="25545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sz="1600" b="0" i="1" smtClean="0">
                                  <a:solidFill>
                                    <a:srgbClr val="FF99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FF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1600" b="0" i="1" smtClean="0">
                              <a:solidFill>
                                <a:srgbClr val="FF9900"/>
                              </a:solidFill>
                              <a:latin typeface="Cambria Math" panose="02040503050406030204" pitchFamily="18" charset="0"/>
                            </a:rPr>
                            <m:t>−1)</m:t>
                          </m:r>
                        </m:oMath>
                      </m:oMathPara>
                    </a14:m>
                    <a:endParaRPr lang="en-US" sz="1600" i="1" dirty="0">
                      <a:solidFill>
                        <a:srgbClr val="FF99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C80C389D-D892-794D-92EE-257ADB6D8FC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14048" y="5980368"/>
                    <a:ext cx="1570109" cy="255455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600" r="-3200" b="-3181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8E326797-A752-3F47-9B33-2DF773AE75A4}"/>
                </a:ext>
              </a:extLst>
            </p:cNvPr>
            <p:cNvGrpSpPr/>
            <p:nvPr/>
          </p:nvGrpSpPr>
          <p:grpSpPr>
            <a:xfrm>
              <a:off x="7451970" y="4023962"/>
              <a:ext cx="1564852" cy="2245050"/>
              <a:chOff x="7451970" y="4023962"/>
              <a:chExt cx="1564852" cy="2245050"/>
            </a:xfrm>
          </p:grpSpPr>
          <p:grpSp>
            <p:nvGrpSpPr>
              <p:cNvPr id="11" name="Group 478">
                <a:extLst>
                  <a:ext uri="{FF2B5EF4-FFF2-40B4-BE49-F238E27FC236}">
                    <a16:creationId xmlns:a16="http://schemas.microsoft.com/office/drawing/2014/main" id="{C931B3E3-979D-1C43-BCA0-F2671CB4CD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153595" y="5152343"/>
                <a:ext cx="304800" cy="609600"/>
                <a:chOff x="4656" y="1344"/>
                <a:chExt cx="192" cy="384"/>
              </a:xfrm>
            </p:grpSpPr>
            <p:sp>
              <p:nvSpPr>
                <p:cNvPr id="12" name="Freeform 35">
                  <a:extLst>
                    <a:ext uri="{FF2B5EF4-FFF2-40B4-BE49-F238E27FC236}">
                      <a16:creationId xmlns:a16="http://schemas.microsoft.com/office/drawing/2014/main" id="{B0900CC4-0100-854D-A606-357AF065720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56" y="1344"/>
                  <a:ext cx="99" cy="384"/>
                </a:xfrm>
                <a:custGeom>
                  <a:avLst/>
                  <a:gdLst>
                    <a:gd name="T0" fmla="*/ 0 w 192"/>
                    <a:gd name="T1" fmla="*/ 0 h 768"/>
                    <a:gd name="T2" fmla="*/ 0 w 192"/>
                    <a:gd name="T3" fmla="*/ 24 h 768"/>
                    <a:gd name="T4" fmla="*/ 26 w 192"/>
                    <a:gd name="T5" fmla="*/ 36 h 768"/>
                    <a:gd name="T6" fmla="*/ 26 w 192"/>
                    <a:gd name="T7" fmla="*/ 60 h 768"/>
                    <a:gd name="T8" fmla="*/ 0 w 192"/>
                    <a:gd name="T9" fmla="*/ 72 h 768"/>
                    <a:gd name="T10" fmla="*/ 0 w 192"/>
                    <a:gd name="T11" fmla="*/ 96 h 76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2"/>
                    <a:gd name="T19" fmla="*/ 0 h 768"/>
                    <a:gd name="T20" fmla="*/ 192 w 192"/>
                    <a:gd name="T21" fmla="*/ 768 h 76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2" h="768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92" y="288"/>
                      </a:lnTo>
                      <a:lnTo>
                        <a:pt x="192" y="480"/>
                      </a:lnTo>
                      <a:lnTo>
                        <a:pt x="0" y="576"/>
                      </a:lnTo>
                      <a:lnTo>
                        <a:pt x="0" y="768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" name="Line 36">
                  <a:extLst>
                    <a:ext uri="{FF2B5EF4-FFF2-40B4-BE49-F238E27FC236}">
                      <a16:creationId xmlns:a16="http://schemas.microsoft.com/office/drawing/2014/main" id="{67B4BEFA-2D1F-BA45-BC2E-CE95724E049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755" y="144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" name="Line 37">
                  <a:extLst>
                    <a:ext uri="{FF2B5EF4-FFF2-40B4-BE49-F238E27FC236}">
                      <a16:creationId xmlns:a16="http://schemas.microsoft.com/office/drawing/2014/main" id="{CD6D7F10-24A5-D741-9E50-EBEE2EEFBE5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755" y="1536"/>
                  <a:ext cx="9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" name="Freeform 38">
                  <a:extLst>
                    <a:ext uri="{FF2B5EF4-FFF2-40B4-BE49-F238E27FC236}">
                      <a16:creationId xmlns:a16="http://schemas.microsoft.com/office/drawing/2014/main" id="{9D5B389B-E13B-5648-A190-CCE379C2F06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-1560000">
                  <a:off x="4656" y="1597"/>
                  <a:ext cx="48" cy="48"/>
                </a:xfrm>
                <a:custGeom>
                  <a:avLst/>
                  <a:gdLst>
                    <a:gd name="T0" fmla="*/ 0 w 96"/>
                    <a:gd name="T1" fmla="*/ 6 h 96"/>
                    <a:gd name="T2" fmla="*/ 12 w 96"/>
                    <a:gd name="T3" fmla="*/ 0 h 96"/>
                    <a:gd name="T4" fmla="*/ 12 w 96"/>
                    <a:gd name="T5" fmla="*/ 12 h 96"/>
                    <a:gd name="T6" fmla="*/ 0 w 96"/>
                    <a:gd name="T7" fmla="*/ 6 h 9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6"/>
                    <a:gd name="T13" fmla="*/ 0 h 96"/>
                    <a:gd name="T14" fmla="*/ 96 w 96"/>
                    <a:gd name="T15" fmla="*/ 96 h 9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6" h="96">
                      <a:moveTo>
                        <a:pt x="0" y="48"/>
                      </a:moveTo>
                      <a:lnTo>
                        <a:pt x="96" y="0"/>
                      </a:lnTo>
                      <a:lnTo>
                        <a:pt x="96" y="9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EC75FF2-AE81-524F-B09E-C1FA57D7CFA5}"/>
                  </a:ext>
                </a:extLst>
              </p:cNvPr>
              <p:cNvSpPr txBox="1"/>
              <p:nvPr/>
            </p:nvSpPr>
            <p:spPr>
              <a:xfrm>
                <a:off x="7451970" y="4023962"/>
                <a:ext cx="156485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C00000"/>
                    </a:solidFill>
                  </a:rPr>
                  <a:t>lumped, active,</a:t>
                </a:r>
                <a:br>
                  <a:rPr lang="en-US" sz="1600" dirty="0">
                    <a:solidFill>
                      <a:srgbClr val="C00000"/>
                    </a:solidFill>
                  </a:rPr>
                </a:br>
                <a:r>
                  <a:rPr lang="en-US" sz="1600" dirty="0">
                    <a:solidFill>
                      <a:srgbClr val="C00000"/>
                    </a:solidFill>
                  </a:rPr>
                  <a:t>non-linear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EBA43D66-02D8-D949-9A41-0561D50BEBC1}"/>
                      </a:ext>
                    </a:extLst>
                  </p:cNvPr>
                  <p:cNvSpPr txBox="1"/>
                  <p:nvPr/>
                </p:nvSpPr>
                <p:spPr>
                  <a:xfrm>
                    <a:off x="7664945" y="4620643"/>
                    <a:ext cx="1213474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C00000"/>
                        </a:solidFill>
                      </a:rPr>
                      <a:t>transistor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oMath>
                    </a14:m>
                    <a:endParaRPr lang="en-US" sz="16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EBA43D66-02D8-D949-9A41-0561D50BEBC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64945" y="4620643"/>
                    <a:ext cx="1213474" cy="33855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3125" t="-3571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45E368F-6975-7941-ACB2-C1DDF993DE96}"/>
                  </a:ext>
                </a:extLst>
              </p:cNvPr>
              <p:cNvSpPr txBox="1"/>
              <p:nvPr/>
            </p:nvSpPr>
            <p:spPr>
              <a:xfrm>
                <a:off x="7576608" y="5930458"/>
                <a:ext cx="14285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err="1">
                    <a:solidFill>
                      <a:srgbClr val="C00000"/>
                    </a:solidFill>
                  </a:rPr>
                  <a:t>npn</a:t>
                </a:r>
                <a:r>
                  <a:rPr lang="en-US" sz="1600" i="1" dirty="0">
                    <a:solidFill>
                      <a:srgbClr val="C00000"/>
                    </a:solidFill>
                  </a:rPr>
                  <a:t> transistor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929A43F-3BD4-CB4F-A8B3-E6994B3A55D9}"/>
                </a:ext>
              </a:extLst>
            </p:cNvPr>
            <p:cNvGrpSpPr/>
            <p:nvPr/>
          </p:nvGrpSpPr>
          <p:grpSpPr>
            <a:xfrm>
              <a:off x="9702169" y="4042467"/>
              <a:ext cx="2015218" cy="1612973"/>
              <a:chOff x="9702169" y="4042467"/>
              <a:chExt cx="2015218" cy="1612973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31B66C98-A17C-404E-90D6-04912A88133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815621" y="5263090"/>
                <a:ext cx="1800000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D8324A9F-DF9F-AC4E-AFAA-C9BF35DA7AF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815621" y="5655440"/>
                <a:ext cx="1800000" cy="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11D8552-F647-1146-8FE2-AF89ED1ED66E}"/>
                  </a:ext>
                </a:extLst>
              </p:cNvPr>
              <p:cNvSpPr txBox="1"/>
              <p:nvPr/>
            </p:nvSpPr>
            <p:spPr>
              <a:xfrm>
                <a:off x="9719724" y="4042467"/>
                <a:ext cx="199766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7030A0"/>
                    </a:solidFill>
                  </a:rPr>
                  <a:t>distributed, passive,</a:t>
                </a:r>
                <a:br>
                  <a:rPr lang="en-US" sz="1600" dirty="0">
                    <a:solidFill>
                      <a:srgbClr val="7030A0"/>
                    </a:solidFill>
                  </a:rPr>
                </a:br>
                <a:r>
                  <a:rPr lang="en-US" sz="1600" dirty="0">
                    <a:solidFill>
                      <a:srgbClr val="7030A0"/>
                    </a:solidFill>
                  </a:rPr>
                  <a:t>linear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46779528-E88D-3148-AF59-969F0E0CB5B0}"/>
                      </a:ext>
                    </a:extLst>
                  </p:cNvPr>
                  <p:cNvSpPr txBox="1"/>
                  <p:nvPr/>
                </p:nvSpPr>
                <p:spPr>
                  <a:xfrm>
                    <a:off x="9702169" y="4600241"/>
                    <a:ext cx="2014719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7030A0"/>
                        </a:solidFill>
                      </a:rPr>
                      <a:t>transmission-line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𝑇𝐿</m:t>
                        </m:r>
                      </m:oMath>
                    </a14:m>
                    <a:endParaRPr lang="en-US" sz="1600" dirty="0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46779528-E88D-3148-AF59-969F0E0CB5B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702169" y="4600241"/>
                    <a:ext cx="2014719" cy="33855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887" t="-7407" b="-2592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647188DF-419B-914E-B848-854286943F80}"/>
                      </a:ext>
                    </a:extLst>
                  </p:cNvPr>
                  <p:cNvSpPr txBox="1"/>
                  <p:nvPr/>
                </p:nvSpPr>
                <p:spPr>
                  <a:xfrm>
                    <a:off x="10475806" y="5324636"/>
                    <a:ext cx="485133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oMath>
                      </m:oMathPara>
                    </a14:m>
                    <a:endParaRPr lang="en-US" sz="1600" b="1" dirty="0"/>
                  </a:p>
                </p:txBody>
              </p:sp>
            </mc:Choice>
            <mc:Fallback xmlns="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647188DF-419B-914E-B848-854286943F8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475806" y="5324636"/>
                    <a:ext cx="485133" cy="24622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7500" r="-7500" b="-3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A8C5A5F-C5DA-0448-BE1F-A6C1EDC00B44}"/>
                </a:ext>
              </a:extLst>
            </p:cNvPr>
            <p:cNvGrpSpPr/>
            <p:nvPr/>
          </p:nvGrpSpPr>
          <p:grpSpPr>
            <a:xfrm>
              <a:off x="464037" y="4113815"/>
              <a:ext cx="4816667" cy="2118216"/>
              <a:chOff x="464037" y="4113815"/>
              <a:chExt cx="4816667" cy="2118216"/>
            </a:xfrm>
          </p:grpSpPr>
          <p:grpSp>
            <p:nvGrpSpPr>
              <p:cNvPr id="5" name="Group 210">
                <a:extLst>
                  <a:ext uri="{FF2B5EF4-FFF2-40B4-BE49-F238E27FC236}">
                    <a16:creationId xmlns:a16="http://schemas.microsoft.com/office/drawing/2014/main" id="{4DCD29EC-0091-5143-8A05-B6A526C6C3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62618" y="5077730"/>
                <a:ext cx="304800" cy="762000"/>
                <a:chOff x="3216" y="1728"/>
                <a:chExt cx="192" cy="480"/>
              </a:xfrm>
            </p:grpSpPr>
            <p:sp>
              <p:nvSpPr>
                <p:cNvPr id="6" name="Line 8">
                  <a:extLst>
                    <a:ext uri="{FF2B5EF4-FFF2-40B4-BE49-F238E27FC236}">
                      <a16:creationId xmlns:a16="http://schemas.microsoft.com/office/drawing/2014/main" id="{0FC4D1FB-4BE8-F24D-8C85-39D0ECD51CB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12" y="1728"/>
                  <a:ext cx="0" cy="2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" name="Line 9">
                  <a:extLst>
                    <a:ext uri="{FF2B5EF4-FFF2-40B4-BE49-F238E27FC236}">
                      <a16:creationId xmlns:a16="http://schemas.microsoft.com/office/drawing/2014/main" id="{13457883-58B8-EB4C-BB69-99139D72AC2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12" y="1992"/>
                  <a:ext cx="0" cy="2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" name="Line 10">
                  <a:extLst>
                    <a:ext uri="{FF2B5EF4-FFF2-40B4-BE49-F238E27FC236}">
                      <a16:creationId xmlns:a16="http://schemas.microsoft.com/office/drawing/2014/main" id="{FD721C1C-548F-1445-805B-5FBB54B89FA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16" y="1944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" name="Line 11">
                  <a:extLst>
                    <a:ext uri="{FF2B5EF4-FFF2-40B4-BE49-F238E27FC236}">
                      <a16:creationId xmlns:a16="http://schemas.microsoft.com/office/drawing/2014/main" id="{345384C7-EB58-EE45-A839-392EF184520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16" y="1992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448A5AE5-3F2B-5B41-B0C2-0BAD9820BB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45449" y="5078523"/>
                <a:ext cx="152400" cy="762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6" name="Group 209">
                <a:extLst>
                  <a:ext uri="{FF2B5EF4-FFF2-40B4-BE49-F238E27FC236}">
                    <a16:creationId xmlns:a16="http://schemas.microsoft.com/office/drawing/2014/main" id="{F4AE8B67-6FD8-764F-8D22-5ACD0DD71E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5584" y="5077730"/>
                <a:ext cx="152400" cy="762000"/>
                <a:chOff x="3935" y="1728"/>
                <a:chExt cx="96" cy="480"/>
              </a:xfrm>
            </p:grpSpPr>
            <p:sp>
              <p:nvSpPr>
                <p:cNvPr id="17" name="Arc 59">
                  <a:extLst>
                    <a:ext uri="{FF2B5EF4-FFF2-40B4-BE49-F238E27FC236}">
                      <a16:creationId xmlns:a16="http://schemas.microsoft.com/office/drawing/2014/main" id="{4374289D-3610-7043-856F-9DEE573F634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95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" name="Arc 60">
                  <a:extLst>
                    <a:ext uri="{FF2B5EF4-FFF2-40B4-BE49-F238E27FC236}">
                      <a16:creationId xmlns:a16="http://schemas.microsoft.com/office/drawing/2014/main" id="{8C79C8AD-FEF5-B643-ABCE-79EF7F5B435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943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Arc 61">
                  <a:extLst>
                    <a:ext uri="{FF2B5EF4-FFF2-40B4-BE49-F238E27FC236}">
                      <a16:creationId xmlns:a16="http://schemas.microsoft.com/office/drawing/2014/main" id="{373C6B46-C2A1-9F4C-9037-8A62324CDAD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6" y="1991"/>
                  <a:ext cx="25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Arc 62">
                  <a:extLst>
                    <a:ext uri="{FF2B5EF4-FFF2-40B4-BE49-F238E27FC236}">
                      <a16:creationId xmlns:a16="http://schemas.microsoft.com/office/drawing/2014/main" id="{2D827456-F33C-E74E-9FBF-81DB5A2C984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47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63">
                  <a:extLst>
                    <a:ext uri="{FF2B5EF4-FFF2-40B4-BE49-F238E27FC236}">
                      <a16:creationId xmlns:a16="http://schemas.microsoft.com/office/drawing/2014/main" id="{4018CD46-E80D-4A4D-B175-FD1C3E00F0D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1" y="1770"/>
                  <a:ext cx="8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" name="Line 64">
                  <a:extLst>
                    <a:ext uri="{FF2B5EF4-FFF2-40B4-BE49-F238E27FC236}">
                      <a16:creationId xmlns:a16="http://schemas.microsoft.com/office/drawing/2014/main" id="{5933156D-FD89-9644-AA71-AD2EB4FC62C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0" y="2166"/>
                  <a:ext cx="8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" name="Arc 65">
                  <a:extLst>
                    <a:ext uri="{FF2B5EF4-FFF2-40B4-BE49-F238E27FC236}">
                      <a16:creationId xmlns:a16="http://schemas.microsoft.com/office/drawing/2014/main" id="{08572ACC-95AF-5046-BC0C-897F6D1587F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870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Arc 66">
                  <a:extLst>
                    <a:ext uri="{FF2B5EF4-FFF2-40B4-BE49-F238E27FC236}">
                      <a16:creationId xmlns:a16="http://schemas.microsoft.com/office/drawing/2014/main" id="{508AED3E-8C0B-044C-B61D-5CD830E9829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18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Arc 67">
                  <a:extLst>
                    <a:ext uri="{FF2B5EF4-FFF2-40B4-BE49-F238E27FC236}">
                      <a16:creationId xmlns:a16="http://schemas.microsoft.com/office/drawing/2014/main" id="{99371D43-BF00-4D45-9099-4F0282D3BE1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2039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Arc 68">
                  <a:extLst>
                    <a:ext uri="{FF2B5EF4-FFF2-40B4-BE49-F238E27FC236}">
                      <a16:creationId xmlns:a16="http://schemas.microsoft.com/office/drawing/2014/main" id="{BA5C101C-4590-EE49-AAE9-F1069E9DD1A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66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Arc 69">
                  <a:extLst>
                    <a:ext uri="{FF2B5EF4-FFF2-40B4-BE49-F238E27FC236}">
                      <a16:creationId xmlns:a16="http://schemas.microsoft.com/office/drawing/2014/main" id="{80B9322D-D81C-6343-A173-E01443A6A55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2014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Arc 70">
                  <a:extLst>
                    <a:ext uri="{FF2B5EF4-FFF2-40B4-BE49-F238E27FC236}">
                      <a16:creationId xmlns:a16="http://schemas.microsoft.com/office/drawing/2014/main" id="{1B8B0C44-483B-BC49-BAA5-1238ED3D291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182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Arc 71">
                  <a:extLst>
                    <a:ext uri="{FF2B5EF4-FFF2-40B4-BE49-F238E27FC236}">
                      <a16:creationId xmlns:a16="http://schemas.microsoft.com/office/drawing/2014/main" id="{8E9BD036-28E8-FA44-AD7F-4A27A3CCA7D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206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A1618F7-F133-8447-93A1-169414C3A92D}"/>
                  </a:ext>
                </a:extLst>
              </p:cNvPr>
              <p:cNvSpPr txBox="1"/>
              <p:nvPr/>
            </p:nvSpPr>
            <p:spPr>
              <a:xfrm>
                <a:off x="1690231" y="4113815"/>
                <a:ext cx="22813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0000FF"/>
                    </a:solidFill>
                  </a:rPr>
                  <a:t>lumped, passive, linear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78BDCF25-7F15-B64C-8309-474AC25F908B}"/>
                      </a:ext>
                    </a:extLst>
                  </p:cNvPr>
                  <p:cNvSpPr txBox="1"/>
                  <p:nvPr/>
                </p:nvSpPr>
                <p:spPr>
                  <a:xfrm>
                    <a:off x="1021049" y="5301522"/>
                    <a:ext cx="591700" cy="42524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num>
                            <m:den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den>
                          </m:f>
                        </m:oMath>
                      </m:oMathPara>
                    </a14:m>
                    <a:endParaRPr lang="en-US" sz="1600" b="1" i="1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78BDCF25-7F15-B64C-8309-474AC25F908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1049" y="5301522"/>
                    <a:ext cx="591700" cy="42524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6250" r="-2083" b="-176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58376ABE-7399-5947-8CC7-68E871D561CB}"/>
                      </a:ext>
                    </a:extLst>
                  </p:cNvPr>
                  <p:cNvSpPr txBox="1"/>
                  <p:nvPr/>
                </p:nvSpPr>
                <p:spPr>
                  <a:xfrm>
                    <a:off x="2615487" y="5045999"/>
                    <a:ext cx="795025" cy="46750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𝑑𝑖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oMath>
                      </m:oMathPara>
                    </a14:m>
                    <a:endParaRPr lang="en-US" sz="1600" i="1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58376ABE-7399-5947-8CC7-68E871D561C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15487" y="5045999"/>
                    <a:ext cx="795025" cy="46750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563" r="-4688" b="-1621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1628E501-31E7-3F47-B59F-FD8649A834DA}"/>
                      </a:ext>
                    </a:extLst>
                  </p:cNvPr>
                  <p:cNvSpPr txBox="1"/>
                  <p:nvPr/>
                </p:nvSpPr>
                <p:spPr>
                  <a:xfrm>
                    <a:off x="2587018" y="5655440"/>
                    <a:ext cx="817723" cy="51392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l-GR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̂"/>
                                  <m:ctrlP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</m:acc>
                            </m:num>
                            <m:den>
                              <m:acc>
                                <m:accPr>
                                  <m:chr m:val="̂"/>
                                  <m:ctrlP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</m:acc>
                            </m:den>
                          </m:f>
                        </m:oMath>
                      </m:oMathPara>
                    </a14:m>
                    <a:endParaRPr lang="en-US" sz="1600" b="1" i="1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1628E501-31E7-3F47-B59F-FD8649A834D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87018" y="5655440"/>
                    <a:ext cx="817723" cy="513923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6061" t="-7317" r="-4545" b="-1219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BBFE6856-5D25-7747-9A8B-7A6DB82F8EB3}"/>
                      </a:ext>
                    </a:extLst>
                  </p:cNvPr>
                  <p:cNvSpPr txBox="1"/>
                  <p:nvPr/>
                </p:nvSpPr>
                <p:spPr>
                  <a:xfrm>
                    <a:off x="4390618" y="5098558"/>
                    <a:ext cx="799770" cy="46750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𝑑𝑣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oMath>
                      </m:oMathPara>
                    </a14:m>
                    <a:endParaRPr lang="en-US" sz="1600" i="1" dirty="0"/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BBFE6856-5D25-7747-9A8B-7A6DB82F8EB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90618" y="5098558"/>
                    <a:ext cx="799770" cy="46750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4688" r="-4688" b="-1578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A64F8542-71F3-1646-86B8-FEAE4051933E}"/>
                      </a:ext>
                    </a:extLst>
                  </p:cNvPr>
                  <p:cNvSpPr txBox="1"/>
                  <p:nvPr/>
                </p:nvSpPr>
                <p:spPr>
                  <a:xfrm>
                    <a:off x="4345551" y="5687330"/>
                    <a:ext cx="830547" cy="54470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</m:den>
                          </m:f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̂"/>
                                  <m:ctrlP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</m:acc>
                            </m:num>
                            <m:den>
                              <m:acc>
                                <m:accPr>
                                  <m:chr m:val="̂"/>
                                  <m:ctrlP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</m:acc>
                            </m:den>
                          </m:f>
                        </m:oMath>
                      </m:oMathPara>
                    </a14:m>
                    <a:endParaRPr lang="en-US" sz="1600" b="1" i="1" dirty="0"/>
                  </a:p>
                </p:txBody>
              </p:sp>
            </mc:Choice>
            <mc:Fallback xmlns=""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A64F8542-71F3-1646-86B8-FEAE4051933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45551" y="5687330"/>
                    <a:ext cx="830547" cy="544701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9091" t="-6818" r="-4545" b="-1818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24E5233A-D20A-1B49-BE62-F9B9D300B26C}"/>
                      </a:ext>
                    </a:extLst>
                  </p:cNvPr>
                  <p:cNvSpPr txBox="1"/>
                  <p:nvPr/>
                </p:nvSpPr>
                <p:spPr>
                  <a:xfrm>
                    <a:off x="464037" y="4639660"/>
                    <a:ext cx="1053109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0000FF"/>
                        </a:solidFill>
                      </a:rPr>
                      <a:t>resistor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a14:m>
                    <a:endParaRPr lang="en-US" sz="1600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24E5233A-D20A-1B49-BE62-F9B9D300B26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4037" y="4639660"/>
                    <a:ext cx="1053109" cy="338554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2381" t="-7143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6808EB92-6C1A-1F41-BFE9-382D7B62BF71}"/>
                      </a:ext>
                    </a:extLst>
                  </p:cNvPr>
                  <p:cNvSpPr txBox="1"/>
                  <p:nvPr/>
                </p:nvSpPr>
                <p:spPr>
                  <a:xfrm>
                    <a:off x="2199822" y="4610855"/>
                    <a:ext cx="1084977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0000FF"/>
                        </a:solidFill>
                      </a:rPr>
                      <a:t>inductor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a14:m>
                    <a:endParaRPr lang="en-US" sz="1600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6808EB92-6C1A-1F41-BFE9-382D7B62BF7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99822" y="4610855"/>
                    <a:ext cx="1084977" cy="33855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3488" t="-3571" b="-25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4BEBD321-6D58-9F4D-A1FE-0AD9F91C1076}"/>
                      </a:ext>
                    </a:extLst>
                  </p:cNvPr>
                  <p:cNvSpPr txBox="1"/>
                  <p:nvPr/>
                </p:nvSpPr>
                <p:spPr>
                  <a:xfrm>
                    <a:off x="3958943" y="4618852"/>
                    <a:ext cx="120520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0000FF"/>
                        </a:solidFill>
                      </a:rPr>
                      <a:t>capacitor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a14:m>
                    <a:endParaRPr lang="en-US" sz="1600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4BEBD321-6D58-9F4D-A1FE-0AD9F91C107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58943" y="4618852"/>
                    <a:ext cx="1205202" cy="338554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2083" t="-3571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6" name="Left Brace 55">
                <a:extLst>
                  <a:ext uri="{FF2B5EF4-FFF2-40B4-BE49-F238E27FC236}">
                    <a16:creationId xmlns:a16="http://schemas.microsoft.com/office/drawing/2014/main" id="{762BBA1D-1B32-8441-B937-E853F5BCF494}"/>
                  </a:ext>
                </a:extLst>
              </p:cNvPr>
              <p:cNvSpPr/>
              <p:nvPr/>
            </p:nvSpPr>
            <p:spPr bwMode="auto">
              <a:xfrm rot="5400000">
                <a:off x="2738665" y="2191086"/>
                <a:ext cx="280922" cy="4803157"/>
              </a:xfrm>
              <a:prstGeom prst="leftBrace">
                <a:avLst/>
              </a:prstGeom>
              <a:noFill/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135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57655-1434-2E49-A9B9-9F6F27248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906" y="1060460"/>
            <a:ext cx="6923316" cy="4570196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Transmission-lines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Smith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chart</a:t>
            </a:r>
          </a:p>
          <a:p>
            <a:r>
              <a:rPr lang="en-US" dirty="0"/>
              <a:t>Scattering (S) parameters </a:t>
            </a:r>
          </a:p>
          <a:p>
            <a:r>
              <a:rPr lang="en-US" dirty="0"/>
              <a:t>RF measurement methods </a:t>
            </a:r>
            <a:br>
              <a:rPr lang="en-US" dirty="0"/>
            </a:br>
            <a:r>
              <a:rPr lang="en-US" dirty="0"/>
              <a:t>&amp; instruments</a:t>
            </a:r>
          </a:p>
          <a:p>
            <a:r>
              <a:rPr lang="en-US" dirty="0"/>
              <a:t>Backup slides: </a:t>
            </a:r>
            <a:br>
              <a:rPr lang="en-US" dirty="0"/>
            </a:br>
            <a:r>
              <a:rPr lang="en-US" dirty="0"/>
              <a:t>If you want to know more…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picture containing indoor, person, working, meal&#10;&#10;Description automatically generated">
            <a:extLst>
              <a:ext uri="{FF2B5EF4-FFF2-40B4-BE49-F238E27FC236}">
                <a16:creationId xmlns:a16="http://schemas.microsoft.com/office/drawing/2014/main" id="{D1F53A3F-0FB9-401F-9E02-D87CCBA09E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64" y="3854971"/>
            <a:ext cx="3512809" cy="2339974"/>
          </a:xfrm>
          <a:prstGeom prst="rect">
            <a:avLst/>
          </a:prstGeom>
        </p:spPr>
      </p:pic>
      <p:pic>
        <p:nvPicPr>
          <p:cNvPr id="7" name="Picture 6" descr="A person teaching a class&#10;&#10;Description automatically generated with low confidence">
            <a:extLst>
              <a:ext uri="{FF2B5EF4-FFF2-40B4-BE49-F238E27FC236}">
                <a16:creationId xmlns:a16="http://schemas.microsoft.com/office/drawing/2014/main" id="{D4552230-C1CA-68D4-2D68-9961EE1F38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534" y="4070655"/>
            <a:ext cx="3189017" cy="2124289"/>
          </a:xfrm>
          <a:prstGeom prst="rect">
            <a:avLst/>
          </a:prstGeom>
        </p:spPr>
      </p:pic>
      <p:pic>
        <p:nvPicPr>
          <p:cNvPr id="10" name="Picture 9" descr="A picture containing indoor, person, working, meal&#10;&#10;Description automatically generated">
            <a:extLst>
              <a:ext uri="{FF2B5EF4-FFF2-40B4-BE49-F238E27FC236}">
                <a16:creationId xmlns:a16="http://schemas.microsoft.com/office/drawing/2014/main" id="{580589A4-3EF9-FA12-8EC4-3A71FE556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035" y="3697835"/>
            <a:ext cx="3748701" cy="2497109"/>
          </a:xfrm>
          <a:prstGeom prst="rect">
            <a:avLst/>
          </a:prstGeom>
        </p:spPr>
      </p:pic>
      <p:pic>
        <p:nvPicPr>
          <p:cNvPr id="14" name="Picture 13" descr="A group of people in a room&#10;&#10;Description automatically generated with low confidence">
            <a:extLst>
              <a:ext uri="{FF2B5EF4-FFF2-40B4-BE49-F238E27FC236}">
                <a16:creationId xmlns:a16="http://schemas.microsoft.com/office/drawing/2014/main" id="{F8FC2AAF-B55E-D04C-CBAC-DCF3F07154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24" y="1953451"/>
            <a:ext cx="3381042" cy="2252201"/>
          </a:xfrm>
          <a:prstGeom prst="rect">
            <a:avLst/>
          </a:prstGeom>
        </p:spPr>
      </p:pic>
      <p:pic>
        <p:nvPicPr>
          <p:cNvPr id="12" name="Picture 11" descr="A group of people in a room&#10;&#10;Description automatically generated with low confidence">
            <a:extLst>
              <a:ext uri="{FF2B5EF4-FFF2-40B4-BE49-F238E27FC236}">
                <a16:creationId xmlns:a16="http://schemas.microsoft.com/office/drawing/2014/main" id="{48BBF3DD-7299-522D-22A9-40D3AD4EDE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234" y="1602770"/>
            <a:ext cx="3381042" cy="225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61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6901C-CC30-EC48-9A82-1F52411D7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Networks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120984-778A-3242-A678-B7A9130F7D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6697" y="971081"/>
                <a:ext cx="10948028" cy="5338294"/>
              </a:xfrm>
            </p:spPr>
            <p:txBody>
              <a:bodyPr/>
              <a:lstStyle/>
              <a:p>
                <a:r>
                  <a:rPr lang="en-US" dirty="0"/>
                  <a:t>Complex electrical, electronics and RF systems are divided into functional blocks, i.e., </a:t>
                </a:r>
                <a:r>
                  <a:rPr lang="en-US" dirty="0">
                    <a:solidFill>
                      <a:srgbClr val="C00000"/>
                    </a:solidFill>
                  </a:rPr>
                  <a:t>networks, with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-ports</a:t>
                </a:r>
                <a:r>
                  <a:rPr lang="en-US" dirty="0"/>
                  <a:t>, each port has two terminals</a:t>
                </a:r>
              </a:p>
              <a:p>
                <a:pPr lvl="1"/>
                <a:r>
                  <a:rPr lang="en-US" dirty="0"/>
                  <a:t>The two-port network is most popular, typical examples for two-port networks are filters, attenuators, amplifiers, etc.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/>
                <a:endParaRPr lang="en-US" dirty="0"/>
              </a:p>
              <a:p>
                <a:pPr lvl="1"/>
                <a:endParaRPr lang="en-US" dirty="0"/>
              </a:p>
              <a:p>
                <a:pPr marL="857250" lvl="2" indent="0">
                  <a:buNone/>
                </a:pPr>
                <a:endParaRPr lang="en-US" dirty="0"/>
              </a:p>
              <a:p>
                <a:pPr marL="857250" lvl="2" indent="0">
                  <a:buNone/>
                </a:pPr>
                <a:endParaRPr lang="en-US" dirty="0"/>
              </a:p>
              <a:p>
                <a:r>
                  <a:rPr lang="en-US" dirty="0"/>
                  <a:t>The characteristic behavior of the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network is defined by a set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parameters, linked to their ports.</a:t>
                </a:r>
              </a:p>
              <a:p>
                <a:pPr lvl="1"/>
                <a:r>
                  <a:rPr lang="en-US" dirty="0"/>
                  <a:t>A two-port network has four parameters as port voltages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) and port currents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), </a:t>
                </a:r>
                <a:br>
                  <a:rPr lang="en-US" dirty="0"/>
                </a:br>
                <a:r>
                  <a:rPr lang="en-US" dirty="0"/>
                  <a:t>two are independent, the other two are dependent parameters.</a:t>
                </a:r>
              </a:p>
              <a:p>
                <a:pPr lvl="1"/>
                <a:r>
                  <a:rPr lang="en-US" dirty="0"/>
                  <a:t>Various combinations of dependent and independent port voltages and currents exist, accordingly various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matrix definitions for linear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networks exist, known as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en-US" dirty="0"/>
                  <a:t>-,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-,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dirty="0"/>
                  <a:t>-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𝒈</m:t>
                    </m:r>
                  </m:oMath>
                </a14:m>
                <a:r>
                  <a:rPr lang="en-US" dirty="0"/>
                  <a:t>- parameters. 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120984-778A-3242-A678-B7A9130F7D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6697" y="971081"/>
                <a:ext cx="10948028" cy="5338294"/>
              </a:xfrm>
              <a:blipFill>
                <a:blip r:embed="rId2"/>
                <a:stretch>
                  <a:fillRect l="-811" t="-1900" r="-1043" b="-16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B12220D1-5C0D-E94B-AB18-63A8ADBC5109}"/>
              </a:ext>
            </a:extLst>
          </p:cNvPr>
          <p:cNvGrpSpPr/>
          <p:nvPr/>
        </p:nvGrpSpPr>
        <p:grpSpPr>
          <a:xfrm>
            <a:off x="1602615" y="2507280"/>
            <a:ext cx="4368037" cy="1328619"/>
            <a:chOff x="3670602" y="2403580"/>
            <a:chExt cx="4368037" cy="1328619"/>
          </a:xfrm>
        </p:grpSpPr>
        <p:sp>
          <p:nvSpPr>
            <p:cNvPr id="4" name="Rectangle 40">
              <a:extLst>
                <a:ext uri="{FF2B5EF4-FFF2-40B4-BE49-F238E27FC236}">
                  <a16:creationId xmlns:a16="http://schemas.microsoft.com/office/drawing/2014/main" id="{B585719A-F056-8343-A75B-99557B774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3850" y="2545685"/>
              <a:ext cx="1800000" cy="1080000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00B7F63-8DB8-2546-9C5D-9693F0D9D60A}"/>
                </a:ext>
              </a:extLst>
            </p:cNvPr>
            <p:cNvCxnSpPr/>
            <p:nvPr/>
          </p:nvCxnSpPr>
          <p:spPr bwMode="auto">
            <a:xfrm flipH="1">
              <a:off x="4216687" y="2814824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C6A8C32-6C62-2C4F-8F7E-1FAF55EE59D6}"/>
                </a:ext>
              </a:extLst>
            </p:cNvPr>
            <p:cNvCxnSpPr/>
            <p:nvPr/>
          </p:nvCxnSpPr>
          <p:spPr bwMode="auto">
            <a:xfrm flipH="1">
              <a:off x="4216687" y="3324768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3B54967-0151-A348-96F0-0F9305F03984}"/>
                </a:ext>
              </a:extLst>
            </p:cNvPr>
            <p:cNvCxnSpPr/>
            <p:nvPr/>
          </p:nvCxnSpPr>
          <p:spPr bwMode="auto">
            <a:xfrm flipH="1">
              <a:off x="6743850" y="2813966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6EA8502-A790-F84F-8F56-A41F27DA1E9A}"/>
                </a:ext>
              </a:extLst>
            </p:cNvPr>
            <p:cNvCxnSpPr/>
            <p:nvPr/>
          </p:nvCxnSpPr>
          <p:spPr bwMode="auto">
            <a:xfrm flipH="1">
              <a:off x="6743850" y="3324768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B756350-79DF-0940-B1EF-59F519415EBF}"/>
                </a:ext>
              </a:extLst>
            </p:cNvPr>
            <p:cNvSpPr txBox="1"/>
            <p:nvPr/>
          </p:nvSpPr>
          <p:spPr>
            <a:xfrm>
              <a:off x="5014135" y="2901019"/>
              <a:ext cx="1659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2-port network</a:t>
              </a:r>
            </a:p>
          </p:txBody>
        </p:sp>
        <p:sp>
          <p:nvSpPr>
            <p:cNvPr id="16" name="Oval 245">
              <a:extLst>
                <a:ext uri="{FF2B5EF4-FFF2-40B4-BE49-F238E27FC236}">
                  <a16:creationId xmlns:a16="http://schemas.microsoft.com/office/drawing/2014/main" id="{961E048B-3C24-CD41-BB3B-74D5F5AEB29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35068" y="277672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7" name="Oval 245">
              <a:extLst>
                <a:ext uri="{FF2B5EF4-FFF2-40B4-BE49-F238E27FC236}">
                  <a16:creationId xmlns:a16="http://schemas.microsoft.com/office/drawing/2014/main" id="{4B7557A6-9C50-2B48-8569-E8ED2A021F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30793" y="3286668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8" name="Oval 245">
              <a:extLst>
                <a:ext uri="{FF2B5EF4-FFF2-40B4-BE49-F238E27FC236}">
                  <a16:creationId xmlns:a16="http://schemas.microsoft.com/office/drawing/2014/main" id="{86AD6925-BF33-BB44-A777-68EE7999ED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470180" y="277672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9" name="Oval 245">
              <a:extLst>
                <a:ext uri="{FF2B5EF4-FFF2-40B4-BE49-F238E27FC236}">
                  <a16:creationId xmlns:a16="http://schemas.microsoft.com/office/drawing/2014/main" id="{CB71AC62-EF29-DA4F-8792-85AD127192C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471070" y="3286668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20D30D3-A41F-BE40-968C-74900F04EE1B}"/>
                    </a:ext>
                  </a:extLst>
                </p:cNvPr>
                <p:cNvSpPr txBox="1"/>
                <p:nvPr/>
              </p:nvSpPr>
              <p:spPr>
                <a:xfrm>
                  <a:off x="3866880" y="2657892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20D30D3-A41F-BE40-968C-74900F04EE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6880" y="2657892"/>
                  <a:ext cx="237244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5000" r="-15000" b="-43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0EA88C7-451F-FA41-AB60-610DD936BFA5}"/>
                    </a:ext>
                  </a:extLst>
                </p:cNvPr>
                <p:cNvSpPr txBox="1"/>
                <p:nvPr/>
              </p:nvSpPr>
              <p:spPr>
                <a:xfrm>
                  <a:off x="7576142" y="2657892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0EA88C7-451F-FA41-AB60-610DD936BF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6142" y="2657892"/>
                  <a:ext cx="237244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5000" r="-15000" b="-43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70CDCBE-ADD7-B746-8127-040459D9B197}"/>
                    </a:ext>
                  </a:extLst>
                </p:cNvPr>
                <p:cNvSpPr txBox="1"/>
                <p:nvPr/>
              </p:nvSpPr>
              <p:spPr>
                <a:xfrm>
                  <a:off x="7576142" y="3167875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70CDCBE-ADD7-B746-8127-040459D9B1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6142" y="3167875"/>
                  <a:ext cx="237244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000" r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3FD8AB8-3729-D544-9FEF-98E8064B8726}"/>
                    </a:ext>
                  </a:extLst>
                </p:cNvPr>
                <p:cNvSpPr txBox="1"/>
                <p:nvPr/>
              </p:nvSpPr>
              <p:spPr>
                <a:xfrm>
                  <a:off x="3869043" y="3167876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3FD8AB8-3729-D544-9FEF-98E8064B87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9043" y="3167876"/>
                  <a:ext cx="237244" cy="276999"/>
                </a:xfrm>
                <a:prstGeom prst="rect">
                  <a:avLst/>
                </a:prstGeom>
                <a:blipFill>
                  <a:blip r:embed="rId6"/>
                  <a:stretch>
                    <a:fillRect r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A7458B2-D898-8346-9A97-CC1A897D5343}"/>
                </a:ext>
              </a:extLst>
            </p:cNvPr>
            <p:cNvSpPr txBox="1"/>
            <p:nvPr/>
          </p:nvSpPr>
          <p:spPr>
            <a:xfrm>
              <a:off x="4012440" y="241702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67DE335-B3A5-0B41-B1FD-1763ED0F5B39}"/>
                </a:ext>
              </a:extLst>
            </p:cNvPr>
            <p:cNvSpPr txBox="1"/>
            <p:nvPr/>
          </p:nvSpPr>
          <p:spPr>
            <a:xfrm>
              <a:off x="3986792" y="3362867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0DA764D-2AB1-1549-8F04-D22A18F4BD34}"/>
                </a:ext>
              </a:extLst>
            </p:cNvPr>
            <p:cNvSpPr txBox="1"/>
            <p:nvPr/>
          </p:nvSpPr>
          <p:spPr>
            <a:xfrm>
              <a:off x="7356210" y="241299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E935279-F1E5-3B40-93D8-A9F60DEFDACC}"/>
                </a:ext>
              </a:extLst>
            </p:cNvPr>
            <p:cNvSpPr txBox="1"/>
            <p:nvPr/>
          </p:nvSpPr>
          <p:spPr>
            <a:xfrm>
              <a:off x="7330562" y="3358837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756FCB0-A14D-9D49-B178-32459D52E5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502" y="2941685"/>
              <a:ext cx="0" cy="288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8B831F0-B982-3043-9015-57C25A58AB46}"/>
                    </a:ext>
                  </a:extLst>
                </p:cNvPr>
                <p:cNvSpPr txBox="1"/>
                <p:nvPr/>
              </p:nvSpPr>
              <p:spPr>
                <a:xfrm>
                  <a:off x="3670602" y="2912884"/>
                  <a:ext cx="27975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8B831F0-B982-3043-9015-57C25A58AB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0602" y="2912884"/>
                  <a:ext cx="279757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7391" r="-43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89D2A97-BE54-514F-A0D0-252183C82E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33879" y="2737710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DB3D9900-887C-C841-9321-DD5D4B308CA8}"/>
                    </a:ext>
                  </a:extLst>
                </p:cNvPr>
                <p:cNvSpPr txBox="1"/>
                <p:nvPr/>
              </p:nvSpPr>
              <p:spPr>
                <a:xfrm>
                  <a:off x="4447794" y="2407185"/>
                  <a:ext cx="24077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DB3D9900-887C-C841-9321-DD5D4B308C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47794" y="2407185"/>
                  <a:ext cx="240771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20000" r="-5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A5BCCBA-14E3-764D-B60F-5379D6A2580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433879" y="3429000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F46841C-7A05-4C4F-9028-507FF42ED638}"/>
                    </a:ext>
                  </a:extLst>
                </p:cNvPr>
                <p:cNvSpPr txBox="1"/>
                <p:nvPr/>
              </p:nvSpPr>
              <p:spPr>
                <a:xfrm>
                  <a:off x="4468640" y="3427655"/>
                  <a:ext cx="24077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F46841C-7A05-4C4F-9028-507FF42ED6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8640" y="3427655"/>
                  <a:ext cx="240771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1053" r="-5263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C3E744D-1E7B-4C4D-AB84-7C113EE7CD8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94764" y="2941685"/>
              <a:ext cx="0" cy="288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DC1B46F-C996-E741-A4BA-89334A3244C8}"/>
                    </a:ext>
                  </a:extLst>
                </p:cNvPr>
                <p:cNvSpPr txBox="1"/>
                <p:nvPr/>
              </p:nvSpPr>
              <p:spPr>
                <a:xfrm>
                  <a:off x="7753561" y="2916769"/>
                  <a:ext cx="2850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DC1B46F-C996-E741-A4BA-89334A3244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3561" y="2916769"/>
                  <a:ext cx="285078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3043" r="-43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F98FF30-C16D-5140-8BD1-B1DECFDB9D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29233" y="3424050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CFAC9C7-421F-004C-8E6D-76C788350CBD}"/>
                    </a:ext>
                  </a:extLst>
                </p:cNvPr>
                <p:cNvSpPr txBox="1"/>
                <p:nvPr/>
              </p:nvSpPr>
              <p:spPr>
                <a:xfrm>
                  <a:off x="6928033" y="2403580"/>
                  <a:ext cx="2460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CFAC9C7-421F-004C-8E6D-76C788350C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8033" y="2403580"/>
                  <a:ext cx="246093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14286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B633DA8A-B94C-0448-B0EB-1DF42CFC8E6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907079" y="2730930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87E0BE0-45E8-E640-AFE2-7824C8E4C4E2}"/>
                    </a:ext>
                  </a:extLst>
                </p:cNvPr>
                <p:cNvSpPr txBox="1"/>
                <p:nvPr/>
              </p:nvSpPr>
              <p:spPr>
                <a:xfrm>
                  <a:off x="6948879" y="3424050"/>
                  <a:ext cx="2460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87E0BE0-45E8-E640-AFE2-7824C8E4C4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8879" y="3424050"/>
                  <a:ext cx="246093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0000" r="-5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38638E2-8CDD-2C48-B7B5-AC582CB13CE1}"/>
              </a:ext>
            </a:extLst>
          </p:cNvPr>
          <p:cNvGrpSpPr/>
          <p:nvPr/>
        </p:nvGrpSpPr>
        <p:grpSpPr>
          <a:xfrm>
            <a:off x="6364835" y="2153840"/>
            <a:ext cx="5299889" cy="1859403"/>
            <a:chOff x="6364835" y="2153840"/>
            <a:chExt cx="5299889" cy="18594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403F60EE-A9F7-1141-A90F-671B6765A744}"/>
                    </a:ext>
                  </a:extLst>
                </p:cNvPr>
                <p:cNvSpPr txBox="1"/>
                <p:nvPr/>
              </p:nvSpPr>
              <p:spPr>
                <a:xfrm>
                  <a:off x="6552539" y="2153840"/>
                  <a:ext cx="171553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𝒀</m:t>
                      </m:r>
                    </m:oMath>
                  </a14:m>
                  <a:r>
                    <a:rPr lang="en-US" b="1" dirty="0">
                      <a:solidFill>
                        <a:srgbClr val="0000FF"/>
                      </a:solidFill>
                    </a:rPr>
                    <a:t>- parameters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403F60EE-A9F7-1141-A90F-671B6765A7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2539" y="2153840"/>
                  <a:ext cx="1715534" cy="369332"/>
                </a:xfrm>
                <a:prstGeom prst="rect">
                  <a:avLst/>
                </a:prstGeom>
                <a:blipFill>
                  <a:blip r:embed="rId13"/>
                  <a:stretch>
                    <a:fillRect t="-6667" r="-2222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FB7308E-E200-9E46-B454-FBAEE4D50F16}"/>
                    </a:ext>
                  </a:extLst>
                </p:cNvPr>
                <p:cNvSpPr txBox="1"/>
                <p:nvPr/>
              </p:nvSpPr>
              <p:spPr>
                <a:xfrm>
                  <a:off x="6491968" y="2584475"/>
                  <a:ext cx="191488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FB7308E-E200-9E46-B454-FBAEE4D50F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1968" y="2584475"/>
                  <a:ext cx="1914883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662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B190EDD-C660-8E45-890D-3CB5EA4468BF}"/>
                    </a:ext>
                  </a:extLst>
                </p:cNvPr>
                <p:cNvSpPr txBox="1"/>
                <p:nvPr/>
              </p:nvSpPr>
              <p:spPr>
                <a:xfrm>
                  <a:off x="6523611" y="2984081"/>
                  <a:ext cx="187314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21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22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B190EDD-C660-8E45-890D-3CB5EA4468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3611" y="2984081"/>
                  <a:ext cx="1873141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2027" r="-676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D5C4FBA2-BDDF-864B-8A4E-70531DC63FF5}"/>
                    </a:ext>
                  </a:extLst>
                </p:cNvPr>
                <p:cNvSpPr txBox="1"/>
                <p:nvPr/>
              </p:nvSpPr>
              <p:spPr>
                <a:xfrm>
                  <a:off x="8695936" y="2380283"/>
                  <a:ext cx="1412053" cy="6866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D5C4FBA2-BDDF-864B-8A4E-70531DC63F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5936" y="2380283"/>
                  <a:ext cx="1412053" cy="686663"/>
                </a:xfrm>
                <a:prstGeom prst="rect">
                  <a:avLst/>
                </a:prstGeom>
                <a:blipFill>
                  <a:blip r:embed="rId16"/>
                  <a:stretch>
                    <a:fillRect l="-16964" t="-200000" r="-44643" b="-27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90E303A-37E7-5548-BAC2-B81C0897FD42}"/>
                    </a:ext>
                  </a:extLst>
                </p:cNvPr>
                <p:cNvSpPr txBox="1"/>
                <p:nvPr/>
              </p:nvSpPr>
              <p:spPr>
                <a:xfrm>
                  <a:off x="10109224" y="2385440"/>
                  <a:ext cx="1417375" cy="6866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90E303A-37E7-5548-BAC2-B81C0897FD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09224" y="2385440"/>
                  <a:ext cx="1417375" cy="686663"/>
                </a:xfrm>
                <a:prstGeom prst="rect">
                  <a:avLst/>
                </a:prstGeom>
                <a:blipFill>
                  <a:blip r:embed="rId17"/>
                  <a:stretch>
                    <a:fillRect l="-15929" t="-200000" r="-44248" b="-2763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7D6C1F3D-CA13-C94A-A6ED-2FDE79C0265C}"/>
                    </a:ext>
                  </a:extLst>
                </p:cNvPr>
                <p:cNvSpPr txBox="1"/>
                <p:nvPr/>
              </p:nvSpPr>
              <p:spPr>
                <a:xfrm>
                  <a:off x="8667612" y="3145206"/>
                  <a:ext cx="1417375" cy="6866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7D6C1F3D-CA13-C94A-A6ED-2FDE79C026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67612" y="3145206"/>
                  <a:ext cx="1417375" cy="686663"/>
                </a:xfrm>
                <a:prstGeom prst="rect">
                  <a:avLst/>
                </a:prstGeom>
                <a:blipFill>
                  <a:blip r:embed="rId18"/>
                  <a:stretch>
                    <a:fillRect l="-16964" t="-200000" r="-44643" b="-2763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A41B4099-C434-2846-B4F4-38C873152687}"/>
                    </a:ext>
                  </a:extLst>
                </p:cNvPr>
                <p:cNvSpPr txBox="1"/>
                <p:nvPr/>
              </p:nvSpPr>
              <p:spPr>
                <a:xfrm>
                  <a:off x="10124958" y="3136676"/>
                  <a:ext cx="1371401" cy="68666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"/>
                                <m:endChr m:val="|"/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A41B4099-C434-2846-B4F4-38C8731526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24958" y="3136676"/>
                  <a:ext cx="1371401" cy="686663"/>
                </a:xfrm>
                <a:prstGeom prst="rect">
                  <a:avLst/>
                </a:prstGeom>
                <a:blipFill>
                  <a:blip r:embed="rId19"/>
                  <a:stretch>
                    <a:fillRect l="-19266" t="-205556" r="-47706" b="-2814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504E1C17-630E-BF4E-83A4-368C1DA07168}"/>
                    </a:ext>
                  </a:extLst>
                </p:cNvPr>
                <p:cNvSpPr txBox="1"/>
                <p:nvPr/>
              </p:nvSpPr>
              <p:spPr>
                <a:xfrm>
                  <a:off x="6650487" y="3367164"/>
                  <a:ext cx="1987532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</a:rPr>
                    <a:t>: dependent</a:t>
                  </a:r>
                  <a:br>
                    <a:rPr lang="en-US" sz="1600" dirty="0">
                      <a:solidFill>
                        <a:srgbClr val="0000FF"/>
                      </a:solidFill>
                    </a:rPr>
                  </a:b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</a:rPr>
                    <a:t>: independent 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504E1C17-630E-BF4E-83A4-368C1DA071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0487" y="3367164"/>
                  <a:ext cx="1987532" cy="584775"/>
                </a:xfrm>
                <a:prstGeom prst="rect">
                  <a:avLst/>
                </a:prstGeom>
                <a:blipFill>
                  <a:blip r:embed="rId20"/>
                  <a:stretch>
                    <a:fillRect t="-2083" r="-633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ED1377E-C3BB-F941-89B4-B0B9C9949013}"/>
                </a:ext>
              </a:extLst>
            </p:cNvPr>
            <p:cNvSpPr/>
            <p:nvPr/>
          </p:nvSpPr>
          <p:spPr bwMode="auto">
            <a:xfrm>
              <a:off x="6364835" y="2153840"/>
              <a:ext cx="5299889" cy="1859403"/>
            </a:xfrm>
            <a:prstGeom prst="rect">
              <a:avLst/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872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2816C-3646-1048-9FFF-16FBD2E9D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Networks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5074E8-F9FC-4444-821E-267324332C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0895" y="971081"/>
                <a:ext cx="11137450" cy="5376699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It is more convenient to express the parameters for </a:t>
                </a:r>
                <a:r>
                  <a:rPr lang="en-US" dirty="0">
                    <a:solidFill>
                      <a:srgbClr val="C00000"/>
                    </a:solidFill>
                  </a:rPr>
                  <a:t>linear networks in the frequency domain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Avoids solving differential equations! Example: Simple RC two-port network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Only for time-invariant and linear networks!</a:t>
                </a:r>
              </a:p>
              <a:p>
                <a:pPr lvl="1">
                  <a:lnSpc>
                    <a:spcPct val="110000"/>
                  </a:lnSpc>
                </a:pPr>
                <a:endParaRPr lang="en-US" dirty="0"/>
              </a:p>
              <a:p>
                <a:pPr lvl="1">
                  <a:lnSpc>
                    <a:spcPct val="110000"/>
                  </a:lnSpc>
                </a:pPr>
                <a:endParaRPr lang="en-US" dirty="0"/>
              </a:p>
              <a:p>
                <a:pPr lvl="1">
                  <a:lnSpc>
                    <a:spcPct val="110000"/>
                  </a:lnSpc>
                </a:pPr>
                <a:endParaRPr lang="en-US" dirty="0"/>
              </a:p>
              <a:p>
                <a:pPr lvl="1">
                  <a:lnSpc>
                    <a:spcPct val="110000"/>
                  </a:lnSpc>
                </a:pPr>
                <a:endParaRPr lang="en-US" dirty="0"/>
              </a:p>
              <a:p>
                <a:pPr lvl="1">
                  <a:lnSpc>
                    <a:spcPct val="110000"/>
                  </a:lnSpc>
                </a:pPr>
                <a:endParaRPr lang="en-US" dirty="0"/>
              </a:p>
              <a:p>
                <a:pPr>
                  <a:lnSpc>
                    <a:spcPct val="110000"/>
                  </a:lnSpc>
                </a:pPr>
                <a:endParaRPr lang="en-US" dirty="0"/>
              </a:p>
              <a:p>
                <a:pPr>
                  <a:lnSpc>
                    <a:spcPct val="110000"/>
                  </a:lnSpc>
                </a:pPr>
                <a:br>
                  <a:rPr lang="en-US" dirty="0"/>
                </a:br>
                <a:r>
                  <a:rPr lang="en-US" dirty="0"/>
                  <a:t>Voltage/current-based network parameters fail at high frequencies!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Now voltages and currents are a function of frequency (or time) AND space: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𝑰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Originating from time/space varying EM-fields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Example: RC two-port network embedded between transmission-lines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While it is still possible to solve the network problem, it becomes complicated and cumbersome based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dirty="0"/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The circuit may become unstable or might be damaged, when operating on a short or open end for characterizing the network parameters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Due to parasitic effects, a reliable measurement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en-US" dirty="0"/>
                  <a:t> becomes almost impossible.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Resolution: RF scattering parameters based on power-waves </a:t>
                </a:r>
                <a:br>
                  <a:rPr lang="en-US" dirty="0"/>
                </a:br>
                <a:r>
                  <a:rPr lang="en-US" dirty="0"/>
                  <a:t>for linear networks which include distributed elements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The magnitude of a traveling wave is independent of the location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in a lossless transmission-line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5074E8-F9FC-4444-821E-267324332C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895" y="971081"/>
                <a:ext cx="11137450" cy="5376699"/>
              </a:xfrm>
              <a:blipFill>
                <a:blip r:embed="rId2"/>
                <a:stretch>
                  <a:fillRect l="-569" t="-1887" b="-2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3881F9EF-DAEB-8C42-979C-076CD370D7A4}"/>
                  </a:ext>
                </a:extLst>
              </p:cNvPr>
              <p:cNvSpPr txBox="1"/>
              <p:nvPr/>
            </p:nvSpPr>
            <p:spPr>
              <a:xfrm>
                <a:off x="6677780" y="2331413"/>
                <a:ext cx="2359877" cy="5366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𝑅𝐶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3881F9EF-DAEB-8C42-979C-076CD370D7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7780" y="2331413"/>
                <a:ext cx="2359877" cy="536622"/>
              </a:xfrm>
              <a:prstGeom prst="rect">
                <a:avLst/>
              </a:prstGeom>
              <a:blipFill>
                <a:blip r:embed="rId3"/>
                <a:stretch>
                  <a:fillRect l="-1604" t="-4651"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B532E2E2-573E-044C-944E-E36E7A5D593B}"/>
                  </a:ext>
                </a:extLst>
              </p:cNvPr>
              <p:cNvSpPr txBox="1"/>
              <p:nvPr/>
            </p:nvSpPr>
            <p:spPr>
              <a:xfrm>
                <a:off x="9425352" y="2315255"/>
                <a:ext cx="2421112" cy="5689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𝑅𝐶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B532E2E2-573E-044C-944E-E36E7A5D5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5352" y="2315255"/>
                <a:ext cx="2421112" cy="568938"/>
              </a:xfrm>
              <a:prstGeom prst="rect">
                <a:avLst/>
              </a:prstGeom>
              <a:blipFill>
                <a:blip r:embed="rId4"/>
                <a:stretch>
                  <a:fillRect l="-1571" t="-4348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5" name="Group 114">
            <a:extLst>
              <a:ext uri="{FF2B5EF4-FFF2-40B4-BE49-F238E27FC236}">
                <a16:creationId xmlns:a16="http://schemas.microsoft.com/office/drawing/2014/main" id="{C85E2740-D480-4140-AD4E-38675E5B0436}"/>
              </a:ext>
            </a:extLst>
          </p:cNvPr>
          <p:cNvGrpSpPr/>
          <p:nvPr/>
        </p:nvGrpSpPr>
        <p:grpSpPr>
          <a:xfrm>
            <a:off x="1868596" y="1950141"/>
            <a:ext cx="3034588" cy="1276187"/>
            <a:chOff x="1901546" y="3736240"/>
            <a:chExt cx="3034588" cy="1276187"/>
          </a:xfrm>
        </p:grpSpPr>
        <p:grpSp>
          <p:nvGrpSpPr>
            <p:cNvPr id="116" name="Group 210">
              <a:extLst>
                <a:ext uri="{FF2B5EF4-FFF2-40B4-BE49-F238E27FC236}">
                  <a16:creationId xmlns:a16="http://schemas.microsoft.com/office/drawing/2014/main" id="{E25096F7-DF4F-D34F-957A-1359B91AA1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1166" y="4129527"/>
              <a:ext cx="304800" cy="762000"/>
              <a:chOff x="3216" y="1728"/>
              <a:chExt cx="192" cy="480"/>
            </a:xfrm>
          </p:grpSpPr>
          <p:sp>
            <p:nvSpPr>
              <p:cNvPr id="139" name="Line 8">
                <a:extLst>
                  <a:ext uri="{FF2B5EF4-FFF2-40B4-BE49-F238E27FC236}">
                    <a16:creationId xmlns:a16="http://schemas.microsoft.com/office/drawing/2014/main" id="{0630D6BD-F31F-E443-8B3D-3C612CCBCC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" name="Line 9">
                <a:extLst>
                  <a:ext uri="{FF2B5EF4-FFF2-40B4-BE49-F238E27FC236}">
                    <a16:creationId xmlns:a16="http://schemas.microsoft.com/office/drawing/2014/main" id="{134E9668-8C1B-5A4C-B4D3-016916B156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Line 10">
                <a:extLst>
                  <a:ext uri="{FF2B5EF4-FFF2-40B4-BE49-F238E27FC236}">
                    <a16:creationId xmlns:a16="http://schemas.microsoft.com/office/drawing/2014/main" id="{32ABA404-C40A-0A49-B8B7-C4CD6BD72C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" name="Line 11">
                <a:extLst>
                  <a:ext uri="{FF2B5EF4-FFF2-40B4-BE49-F238E27FC236}">
                    <a16:creationId xmlns:a16="http://schemas.microsoft.com/office/drawing/2014/main" id="{184BB1BC-9454-A042-A9DB-044316F07E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7" name="Freeform 12">
              <a:extLst>
                <a:ext uri="{FF2B5EF4-FFF2-40B4-BE49-F238E27FC236}">
                  <a16:creationId xmlns:a16="http://schemas.microsoft.com/office/drawing/2014/main" id="{742CEF01-6094-244E-98F8-815B6986A884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226366" y="3748527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763D8496-F34B-C446-AA58-1B3A3FD1455E}"/>
                </a:ext>
              </a:extLst>
            </p:cNvPr>
            <p:cNvCxnSpPr>
              <a:cxnSpLocks/>
              <a:stCxn id="129" idx="6"/>
              <a:endCxn id="121" idx="2"/>
            </p:cNvCxnSpPr>
            <p:nvPr/>
          </p:nvCxnSpPr>
          <p:spPr bwMode="auto">
            <a:xfrm>
              <a:off x="2236869" y="4889471"/>
              <a:ext cx="2365562" cy="53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072C1D18-D970-1841-978F-29A638FBA177}"/>
                </a:ext>
              </a:extLst>
            </p:cNvPr>
            <p:cNvCxnSpPr>
              <a:cxnSpLocks/>
              <a:stCxn id="124" idx="6"/>
            </p:cNvCxnSpPr>
            <p:nvPr/>
          </p:nvCxnSpPr>
          <p:spPr bwMode="auto">
            <a:xfrm>
              <a:off x="3711348" y="4129528"/>
              <a:ext cx="886618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F1F5D421-117A-8546-8E77-06DFEE602E43}"/>
                </a:ext>
              </a:extLst>
            </p:cNvPr>
            <p:cNvCxnSpPr>
              <a:cxnSpLocks/>
              <a:stCxn id="128" idx="6"/>
            </p:cNvCxnSpPr>
            <p:nvPr/>
          </p:nvCxnSpPr>
          <p:spPr bwMode="auto">
            <a:xfrm>
              <a:off x="2236869" y="4126051"/>
              <a:ext cx="690430" cy="3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1" name="Oval 245">
              <a:extLst>
                <a:ext uri="{FF2B5EF4-FFF2-40B4-BE49-F238E27FC236}">
                  <a16:creationId xmlns:a16="http://schemas.microsoft.com/office/drawing/2014/main" id="{D85156D9-C182-E04A-B836-AD02E257FE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02431" y="485190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2" name="Oval 245">
              <a:extLst>
                <a:ext uri="{FF2B5EF4-FFF2-40B4-BE49-F238E27FC236}">
                  <a16:creationId xmlns:a16="http://schemas.microsoft.com/office/drawing/2014/main" id="{394AFD9A-BBBF-AE49-B1F3-4FA1B8C7344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97966" y="4094363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4125CDE7-D161-6042-B0D8-5E0E466AE04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77733" y="4056263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4" name="Oval 250">
              <a:extLst>
                <a:ext uri="{FF2B5EF4-FFF2-40B4-BE49-F238E27FC236}">
                  <a16:creationId xmlns:a16="http://schemas.microsoft.com/office/drawing/2014/main" id="{72A795D9-39AC-6E41-849A-C30A7A95D01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55785" y="410174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5" name="Oval 250">
              <a:extLst>
                <a:ext uri="{FF2B5EF4-FFF2-40B4-BE49-F238E27FC236}">
                  <a16:creationId xmlns:a16="http://schemas.microsoft.com/office/drawing/2014/main" id="{6DF448BD-62EE-4D45-AF00-BC0325ADEE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55785" y="486222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81BD099B-A090-8F4A-8140-86021E3289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51202" y="4052057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1B5D0302-9DFD-1B46-8F3E-8F11277D59C5}"/>
                    </a:ext>
                  </a:extLst>
                </p:cNvPr>
                <p:cNvSpPr txBox="1"/>
                <p:nvPr/>
              </p:nvSpPr>
              <p:spPr>
                <a:xfrm>
                  <a:off x="2270981" y="3740434"/>
                  <a:ext cx="24077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1B5D0302-9DFD-1B46-8F3E-8F11277D59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0981" y="3740434"/>
                  <a:ext cx="240771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20000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8" name="Oval 245">
              <a:extLst>
                <a:ext uri="{FF2B5EF4-FFF2-40B4-BE49-F238E27FC236}">
                  <a16:creationId xmlns:a16="http://schemas.microsoft.com/office/drawing/2014/main" id="{C59A82FB-24A0-3749-96D7-CD92D0DB29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60669" y="408795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9" name="Oval 245">
              <a:extLst>
                <a:ext uri="{FF2B5EF4-FFF2-40B4-BE49-F238E27FC236}">
                  <a16:creationId xmlns:a16="http://schemas.microsoft.com/office/drawing/2014/main" id="{8E61DC4F-C5CF-9E40-8DBC-670AE3A9F24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60669" y="48513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E611B441-B882-8F41-A2A7-2E8634E40C72}"/>
                    </a:ext>
                  </a:extLst>
                </p:cNvPr>
                <p:cNvSpPr txBox="1"/>
                <p:nvPr/>
              </p:nvSpPr>
              <p:spPr>
                <a:xfrm>
                  <a:off x="4327966" y="3736240"/>
                  <a:ext cx="24609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E611B441-B882-8F41-A2A7-2E8634E40C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27966" y="3736240"/>
                  <a:ext cx="24609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0000" r="-5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2E519151-4AFF-5C43-8030-6D82CFA739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5194" y="4204321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676FEEB4-6324-8B46-81BD-AFC1EAD87D1F}"/>
                    </a:ext>
                  </a:extLst>
                </p:cNvPr>
                <p:cNvSpPr txBox="1"/>
                <p:nvPr/>
              </p:nvSpPr>
              <p:spPr>
                <a:xfrm>
                  <a:off x="1901546" y="4341564"/>
                  <a:ext cx="27975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676FEEB4-6324-8B46-81BD-AFC1EAD87D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1546" y="4341564"/>
                  <a:ext cx="279757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8182" r="-4545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8DBB8C12-A3EC-9A4C-A8FE-C73C4D7E76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38536" y="4208663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858116E4-706B-EC43-B78E-DDB90F799008}"/>
                    </a:ext>
                  </a:extLst>
                </p:cNvPr>
                <p:cNvSpPr txBox="1"/>
                <p:nvPr/>
              </p:nvSpPr>
              <p:spPr>
                <a:xfrm>
                  <a:off x="4651056" y="4348322"/>
                  <a:ext cx="28507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858116E4-706B-EC43-B78E-DDB90F7990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1056" y="4348322"/>
                  <a:ext cx="285078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13043" r="-43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214A9175-8E7D-9D4E-A283-79CF171CC5D8}"/>
                    </a:ext>
                  </a:extLst>
                </p:cNvPr>
                <p:cNvSpPr txBox="1"/>
                <p:nvPr/>
              </p:nvSpPr>
              <p:spPr>
                <a:xfrm>
                  <a:off x="3864503" y="4360891"/>
                  <a:ext cx="21210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214A9175-8E7D-9D4E-A283-79CF171CC5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4503" y="4360891"/>
                  <a:ext cx="212109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2222" r="-166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0916B593-49CA-CC41-BF87-BE9351FBF582}"/>
                    </a:ext>
                  </a:extLst>
                </p:cNvPr>
                <p:cNvSpPr txBox="1"/>
                <p:nvPr/>
              </p:nvSpPr>
              <p:spPr>
                <a:xfrm>
                  <a:off x="3199183" y="4222391"/>
                  <a:ext cx="21832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0916B593-49CA-CC41-BF87-BE9351FBF5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9183" y="4222391"/>
                  <a:ext cx="218328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2222" r="-16667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DF38CCF3-3C57-5B44-8570-8EE990C16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8467" y="3932427"/>
              <a:ext cx="1620000" cy="1080000"/>
            </a:xfrm>
            <a:prstGeom prst="rect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58143A6-BDF1-544C-A8E0-F1B4283633CF}"/>
              </a:ext>
            </a:extLst>
          </p:cNvPr>
          <p:cNvGrpSpPr/>
          <p:nvPr/>
        </p:nvGrpSpPr>
        <p:grpSpPr>
          <a:xfrm>
            <a:off x="663604" y="1936797"/>
            <a:ext cx="5512455" cy="1289531"/>
            <a:chOff x="663604" y="1936797"/>
            <a:chExt cx="5512455" cy="1289531"/>
          </a:xfrm>
        </p:grpSpPr>
        <p:grpSp>
          <p:nvGrpSpPr>
            <p:cNvPr id="144" name="Group 210">
              <a:extLst>
                <a:ext uri="{FF2B5EF4-FFF2-40B4-BE49-F238E27FC236}">
                  <a16:creationId xmlns:a16="http://schemas.microsoft.com/office/drawing/2014/main" id="{B83187F5-6590-7A4C-BD83-C6A573FCB3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6665" y="2343428"/>
              <a:ext cx="304800" cy="762000"/>
              <a:chOff x="3216" y="1728"/>
              <a:chExt cx="192" cy="480"/>
            </a:xfrm>
          </p:grpSpPr>
          <p:sp>
            <p:nvSpPr>
              <p:cNvPr id="194" name="Line 8">
                <a:extLst>
                  <a:ext uri="{FF2B5EF4-FFF2-40B4-BE49-F238E27FC236}">
                    <a16:creationId xmlns:a16="http://schemas.microsoft.com/office/drawing/2014/main" id="{A239E331-A6DF-EF4D-ACBA-086A51E446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Line 9">
                <a:extLst>
                  <a:ext uri="{FF2B5EF4-FFF2-40B4-BE49-F238E27FC236}">
                    <a16:creationId xmlns:a16="http://schemas.microsoft.com/office/drawing/2014/main" id="{2861DAAD-2D1D-EC49-B464-E281773D77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Line 10">
                <a:extLst>
                  <a:ext uri="{FF2B5EF4-FFF2-40B4-BE49-F238E27FC236}">
                    <a16:creationId xmlns:a16="http://schemas.microsoft.com/office/drawing/2014/main" id="{39822430-10DE-3A45-BA5B-E4617C0BBC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Line 11">
                <a:extLst>
                  <a:ext uri="{FF2B5EF4-FFF2-40B4-BE49-F238E27FC236}">
                    <a16:creationId xmlns:a16="http://schemas.microsoft.com/office/drawing/2014/main" id="{9860DCA7-E203-C54C-81AC-522D0BB15F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5" name="Freeform 12">
              <a:extLst>
                <a:ext uri="{FF2B5EF4-FFF2-40B4-BE49-F238E27FC236}">
                  <a16:creationId xmlns:a16="http://schemas.microsoft.com/office/drawing/2014/main" id="{54ECF262-FF28-C944-9D6D-2B3E9F47E92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191865" y="1962428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B7AB6CE8-A82F-8442-9FE0-4A589039866E}"/>
                </a:ext>
              </a:extLst>
            </p:cNvPr>
            <p:cNvCxnSpPr>
              <a:cxnSpLocks/>
              <a:stCxn id="183" idx="1"/>
            </p:cNvCxnSpPr>
            <p:nvPr/>
          </p:nvCxnSpPr>
          <p:spPr bwMode="auto">
            <a:xfrm flipV="1">
              <a:off x="2102562" y="3103908"/>
              <a:ext cx="2619806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604DC63-9AAB-EB49-8216-1E635D17D038}"/>
                </a:ext>
              </a:extLst>
            </p:cNvPr>
            <p:cNvCxnSpPr>
              <a:cxnSpLocks/>
              <a:stCxn id="151" idx="6"/>
            </p:cNvCxnSpPr>
            <p:nvPr/>
          </p:nvCxnSpPr>
          <p:spPr bwMode="auto">
            <a:xfrm>
              <a:off x="3676847" y="2343429"/>
              <a:ext cx="1080000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5E83AE84-5DA1-6C4C-93D8-E35AEE92AD7E}"/>
                </a:ext>
              </a:extLst>
            </p:cNvPr>
            <p:cNvCxnSpPr>
              <a:cxnSpLocks/>
              <a:stCxn id="182" idx="1"/>
            </p:cNvCxnSpPr>
            <p:nvPr/>
          </p:nvCxnSpPr>
          <p:spPr bwMode="auto">
            <a:xfrm>
              <a:off x="2105768" y="2340917"/>
              <a:ext cx="787030" cy="251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9" name="Oval 245">
              <a:extLst>
                <a:ext uri="{FF2B5EF4-FFF2-40B4-BE49-F238E27FC236}">
                  <a16:creationId xmlns:a16="http://schemas.microsoft.com/office/drawing/2014/main" id="{9EC9EAE9-1DB0-F746-9D51-8005C52765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851191" y="231398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6A2C051-A062-CE48-88A4-21C18DDCBD9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54409" y="2271156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51" name="Oval 250">
              <a:extLst>
                <a:ext uri="{FF2B5EF4-FFF2-40B4-BE49-F238E27FC236}">
                  <a16:creationId xmlns:a16="http://schemas.microsoft.com/office/drawing/2014/main" id="{909B3B06-DFE1-7F4A-BF19-2F8FF2539EC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21284" y="2315647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52" name="Oval 250">
              <a:extLst>
                <a:ext uri="{FF2B5EF4-FFF2-40B4-BE49-F238E27FC236}">
                  <a16:creationId xmlns:a16="http://schemas.microsoft.com/office/drawing/2014/main" id="{9CE7321D-3DA3-044E-9393-B55A8561F86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21284" y="3076127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34892D88-7988-EB4F-86D2-314D041A2A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16701" y="2265958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3CCC7FF9-033E-A54F-B16D-7B4CCCB87743}"/>
                    </a:ext>
                  </a:extLst>
                </p:cNvPr>
                <p:cNvSpPr txBox="1"/>
                <p:nvPr/>
              </p:nvSpPr>
              <p:spPr>
                <a:xfrm>
                  <a:off x="2236480" y="1954335"/>
                  <a:ext cx="24077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3CCC7FF9-033E-A54F-B16D-7B4CCCB877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480" y="1954335"/>
                  <a:ext cx="240771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1053" r="-5263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5" name="TextBox 154">
                  <a:extLst>
                    <a:ext uri="{FF2B5EF4-FFF2-40B4-BE49-F238E27FC236}">
                      <a16:creationId xmlns:a16="http://schemas.microsoft.com/office/drawing/2014/main" id="{B8FFE050-87F5-7A45-AA33-5F1929995226}"/>
                    </a:ext>
                  </a:extLst>
                </p:cNvPr>
                <p:cNvSpPr txBox="1"/>
                <p:nvPr/>
              </p:nvSpPr>
              <p:spPr>
                <a:xfrm>
                  <a:off x="4304642" y="1951133"/>
                  <a:ext cx="24609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5" name="TextBox 154">
                  <a:extLst>
                    <a:ext uri="{FF2B5EF4-FFF2-40B4-BE49-F238E27FC236}">
                      <a16:creationId xmlns:a16="http://schemas.microsoft.com/office/drawing/2014/main" id="{B8FFE050-87F5-7A45-AA33-5F19299952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04642" y="1951133"/>
                  <a:ext cx="246093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14286" r="-4762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BB6F3BBA-A365-D74B-8582-99E8FBCA1D8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52353" y="2415375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CD6520E8-7CE0-C346-8158-DC55D1CC3BE3}"/>
                    </a:ext>
                  </a:extLst>
                </p:cNvPr>
                <p:cNvSpPr txBox="1"/>
                <p:nvPr/>
              </p:nvSpPr>
              <p:spPr>
                <a:xfrm>
                  <a:off x="2158705" y="2552618"/>
                  <a:ext cx="27975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CD6520E8-7CE0-C346-8158-DC55D1CC3B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8705" y="2552618"/>
                  <a:ext cx="279757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13043" r="-4348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31787AB0-CC9F-B84D-817C-08340019CE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51789" y="2416800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404FCA2C-4A05-A143-B912-B93305F6CE58}"/>
                    </a:ext>
                  </a:extLst>
                </p:cNvPr>
                <p:cNvSpPr txBox="1"/>
                <p:nvPr/>
              </p:nvSpPr>
              <p:spPr>
                <a:xfrm>
                  <a:off x="4364309" y="2556459"/>
                  <a:ext cx="28507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404FCA2C-4A05-A143-B912-B93305F6CE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4309" y="2556459"/>
                  <a:ext cx="285078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16667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0135874D-A523-2646-ABC2-753DFB6159E1}"/>
                    </a:ext>
                  </a:extLst>
                </p:cNvPr>
                <p:cNvSpPr txBox="1"/>
                <p:nvPr/>
              </p:nvSpPr>
              <p:spPr>
                <a:xfrm>
                  <a:off x="3830002" y="2574792"/>
                  <a:ext cx="21210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0135874D-A523-2646-ABC2-753DFB6159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0002" y="2574792"/>
                  <a:ext cx="212109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16667" r="-166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1" name="TextBox 160">
                  <a:extLst>
                    <a:ext uri="{FF2B5EF4-FFF2-40B4-BE49-F238E27FC236}">
                      <a16:creationId xmlns:a16="http://schemas.microsoft.com/office/drawing/2014/main" id="{4E05AB72-9E9F-AA43-AC55-EC7DCFE043D6}"/>
                    </a:ext>
                  </a:extLst>
                </p:cNvPr>
                <p:cNvSpPr txBox="1"/>
                <p:nvPr/>
              </p:nvSpPr>
              <p:spPr>
                <a:xfrm>
                  <a:off x="3164682" y="2436292"/>
                  <a:ext cx="21832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1" name="TextBox 160">
                  <a:extLst>
                    <a:ext uri="{FF2B5EF4-FFF2-40B4-BE49-F238E27FC236}">
                      <a16:creationId xmlns:a16="http://schemas.microsoft.com/office/drawing/2014/main" id="{4E05AB72-9E9F-AA43-AC55-EC7DCFE043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64682" y="2436292"/>
                  <a:ext cx="218328" cy="276999"/>
                </a:xfrm>
                <a:prstGeom prst="rect">
                  <a:avLst/>
                </a:prstGeom>
                <a:blipFill>
                  <a:blip r:embed="rId16"/>
                  <a:stretch>
                    <a:fillRect l="-22222" r="-16667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A3925323-71B3-0D49-9E18-8C9D39FE8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966" y="2146328"/>
              <a:ext cx="1620000" cy="1080000"/>
            </a:xfrm>
            <a:prstGeom prst="rect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163" name="Line 19">
              <a:extLst>
                <a:ext uri="{FF2B5EF4-FFF2-40B4-BE49-F238E27FC236}">
                  <a16:creationId xmlns:a16="http://schemas.microsoft.com/office/drawing/2014/main" id="{F649A656-49EA-3843-AAE7-94AC8BDE23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60035" y="2343747"/>
              <a:ext cx="720000" cy="1"/>
            </a:xfrm>
            <a:prstGeom prst="lin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64" name="Oval 31">
              <a:extLst>
                <a:ext uri="{FF2B5EF4-FFF2-40B4-BE49-F238E27FC236}">
                  <a16:creationId xmlns:a16="http://schemas.microsoft.com/office/drawing/2014/main" id="{AACE4C56-2BD6-444B-8504-D242705E0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0365" y="2225479"/>
              <a:ext cx="88900" cy="236538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7" rIns="92075" bIns="46037" anchor="ctr"/>
            <a:lstStyle/>
            <a:p>
              <a:endParaRPr lang="en-US"/>
            </a:p>
          </p:txBody>
        </p:sp>
        <p:sp>
          <p:nvSpPr>
            <p:cNvPr id="165" name="Line 19">
              <a:extLst>
                <a:ext uri="{FF2B5EF4-FFF2-40B4-BE49-F238E27FC236}">
                  <a16:creationId xmlns:a16="http://schemas.microsoft.com/office/drawing/2014/main" id="{EF849708-8D06-2047-9B12-8158D669BB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4813" y="2224045"/>
              <a:ext cx="720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7" rIns="92075" bIns="46037"/>
            <a:lstStyle/>
            <a:p>
              <a:endParaRPr lang="en-US"/>
            </a:p>
          </p:txBody>
        </p:sp>
        <p:sp>
          <p:nvSpPr>
            <p:cNvPr id="166" name="Line 19">
              <a:extLst>
                <a:ext uri="{FF2B5EF4-FFF2-40B4-BE49-F238E27FC236}">
                  <a16:creationId xmlns:a16="http://schemas.microsoft.com/office/drawing/2014/main" id="{47B64560-B2A6-F643-AE2C-6D54C81B71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12700" y="2463448"/>
              <a:ext cx="72000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7" rIns="92075" bIns="46037"/>
            <a:lstStyle/>
            <a:p>
              <a:endParaRPr lang="en-US"/>
            </a:p>
          </p:txBody>
        </p:sp>
        <p:sp>
          <p:nvSpPr>
            <p:cNvPr id="167" name="Arc 166">
              <a:extLst>
                <a:ext uri="{FF2B5EF4-FFF2-40B4-BE49-F238E27FC236}">
                  <a16:creationId xmlns:a16="http://schemas.microsoft.com/office/drawing/2014/main" id="{3C321440-B734-AF4B-A22A-82A0CC1DDB8B}"/>
                </a:ext>
              </a:extLst>
            </p:cNvPr>
            <p:cNvSpPr/>
            <p:nvPr/>
          </p:nvSpPr>
          <p:spPr bwMode="auto">
            <a:xfrm>
              <a:off x="5386359" y="2223820"/>
              <a:ext cx="90000" cy="237600"/>
            </a:xfrm>
            <a:prstGeom prst="arc">
              <a:avLst>
                <a:gd name="adj1" fmla="val 16200000"/>
                <a:gd name="adj2" fmla="val 54425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68" name="Line 15">
              <a:extLst>
                <a:ext uri="{FF2B5EF4-FFF2-40B4-BE49-F238E27FC236}">
                  <a16:creationId xmlns:a16="http://schemas.microsoft.com/office/drawing/2014/main" id="{BCBF970A-4748-8046-BBCF-D371F6E1D9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1180" y="2469795"/>
              <a:ext cx="675" cy="6354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p:sp>
          <p:nvSpPr>
            <p:cNvPr id="169" name="Line 15">
              <a:extLst>
                <a:ext uri="{FF2B5EF4-FFF2-40B4-BE49-F238E27FC236}">
                  <a16:creationId xmlns:a16="http://schemas.microsoft.com/office/drawing/2014/main" id="{0FCD1811-2E52-0D47-AC63-A0A4DFE32B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21658" y="2468092"/>
              <a:ext cx="840" cy="6506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0" name="TextBox 169">
                  <a:extLst>
                    <a:ext uri="{FF2B5EF4-FFF2-40B4-BE49-F238E27FC236}">
                      <a16:creationId xmlns:a16="http://schemas.microsoft.com/office/drawing/2014/main" id="{3598C5BC-300C-B04E-B731-262B4CD39A42}"/>
                    </a:ext>
                  </a:extLst>
                </p:cNvPr>
                <p:cNvSpPr txBox="1"/>
                <p:nvPr/>
              </p:nvSpPr>
              <p:spPr>
                <a:xfrm>
                  <a:off x="4919351" y="2507076"/>
                  <a:ext cx="3301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𝑇𝐿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0" name="TextBox 169">
                  <a:extLst>
                    <a:ext uri="{FF2B5EF4-FFF2-40B4-BE49-F238E27FC236}">
                      <a16:creationId xmlns:a16="http://schemas.microsoft.com/office/drawing/2014/main" id="{3598C5BC-300C-B04E-B731-262B4CD39A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19351" y="2507076"/>
                  <a:ext cx="330155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14815" r="-11111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1" name="Oval 245">
              <a:extLst>
                <a:ext uri="{FF2B5EF4-FFF2-40B4-BE49-F238E27FC236}">
                  <a16:creationId xmlns:a16="http://schemas.microsoft.com/office/drawing/2014/main" id="{DD64DDCF-C487-A242-A568-0159C272FD1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851191" y="306265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C9798D8A-AC18-0541-B9D0-46F43A2A3E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79851" y="2344896"/>
              <a:ext cx="360000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id="{0C74AEDA-D678-2342-939A-96DCD316EC4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521484" y="2271156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4" name="TextBox 173">
                  <a:extLst>
                    <a:ext uri="{FF2B5EF4-FFF2-40B4-BE49-F238E27FC236}">
                      <a16:creationId xmlns:a16="http://schemas.microsoft.com/office/drawing/2014/main" id="{2C2ED082-D544-0D42-A080-0EFEBE45D982}"/>
                    </a:ext>
                  </a:extLst>
                </p:cNvPr>
                <p:cNvSpPr txBox="1"/>
                <p:nvPr/>
              </p:nvSpPr>
              <p:spPr>
                <a:xfrm>
                  <a:off x="5571717" y="1951133"/>
                  <a:ext cx="246093" cy="2848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́"/>
                            <m:ctrl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4" name="TextBox 173">
                  <a:extLst>
                    <a:ext uri="{FF2B5EF4-FFF2-40B4-BE49-F238E27FC236}">
                      <a16:creationId xmlns:a16="http://schemas.microsoft.com/office/drawing/2014/main" id="{2C2ED082-D544-0D42-A080-0EFEBE45D9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71717" y="1951133"/>
                  <a:ext cx="246093" cy="284886"/>
                </a:xfrm>
                <a:prstGeom prst="rect">
                  <a:avLst/>
                </a:prstGeom>
                <a:blipFill>
                  <a:blip r:embed="rId18"/>
                  <a:stretch>
                    <a:fillRect l="-20000" t="-20833" r="-5000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9906A6B0-413D-D043-95CD-893F7190741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33529" y="3100756"/>
              <a:ext cx="432000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D5028E92-6AED-5A4B-823C-AD466A708A6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89291" y="2427228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7" name="TextBox 176">
                  <a:extLst>
                    <a:ext uri="{FF2B5EF4-FFF2-40B4-BE49-F238E27FC236}">
                      <a16:creationId xmlns:a16="http://schemas.microsoft.com/office/drawing/2014/main" id="{540A7A2E-0506-F446-AADC-0D0344A3E1C8}"/>
                    </a:ext>
                  </a:extLst>
                </p:cNvPr>
                <p:cNvSpPr txBox="1"/>
                <p:nvPr/>
              </p:nvSpPr>
              <p:spPr>
                <a:xfrm>
                  <a:off x="5929966" y="2544731"/>
                  <a:ext cx="246093" cy="2848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́"/>
                            <m:ctrl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7" name="TextBox 176">
                  <a:extLst>
                    <a:ext uri="{FF2B5EF4-FFF2-40B4-BE49-F238E27FC236}">
                      <a16:creationId xmlns:a16="http://schemas.microsoft.com/office/drawing/2014/main" id="{540A7A2E-0506-F446-AADC-0D0344A3E1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966" y="2544731"/>
                  <a:ext cx="246093" cy="284886"/>
                </a:xfrm>
                <a:prstGeom prst="rect">
                  <a:avLst/>
                </a:prstGeom>
                <a:blipFill>
                  <a:blip r:embed="rId19"/>
                  <a:stretch>
                    <a:fillRect l="-30000" t="-21739" r="-10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8" name="Line 19">
              <a:extLst>
                <a:ext uri="{FF2B5EF4-FFF2-40B4-BE49-F238E27FC236}">
                  <a16:creationId xmlns:a16="http://schemas.microsoft.com/office/drawing/2014/main" id="{13D5313C-2414-2D4D-B2EB-7F5BE1395A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34444" y="2342044"/>
              <a:ext cx="720000" cy="1"/>
            </a:xfrm>
            <a:prstGeom prst="lin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79" name="Oval 31">
              <a:extLst>
                <a:ext uri="{FF2B5EF4-FFF2-40B4-BE49-F238E27FC236}">
                  <a16:creationId xmlns:a16="http://schemas.microsoft.com/office/drawing/2014/main" id="{45BD4434-49D5-3C46-A574-64200B288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4774" y="2223776"/>
              <a:ext cx="88900" cy="236538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7" rIns="92075" bIns="46037" anchor="ctr"/>
            <a:lstStyle/>
            <a:p>
              <a:endParaRPr lang="en-US"/>
            </a:p>
          </p:txBody>
        </p:sp>
        <p:sp>
          <p:nvSpPr>
            <p:cNvPr id="180" name="Line 19">
              <a:extLst>
                <a:ext uri="{FF2B5EF4-FFF2-40B4-BE49-F238E27FC236}">
                  <a16:creationId xmlns:a16="http://schemas.microsoft.com/office/drawing/2014/main" id="{9289FF52-5C87-254E-8B28-B174C05B81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9222" y="2222342"/>
              <a:ext cx="720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7" rIns="92075" bIns="46037"/>
            <a:lstStyle/>
            <a:p>
              <a:endParaRPr lang="en-US"/>
            </a:p>
          </p:txBody>
        </p:sp>
        <p:sp>
          <p:nvSpPr>
            <p:cNvPr id="181" name="Line 19">
              <a:extLst>
                <a:ext uri="{FF2B5EF4-FFF2-40B4-BE49-F238E27FC236}">
                  <a16:creationId xmlns:a16="http://schemas.microsoft.com/office/drawing/2014/main" id="{BDB89DB1-1BD0-8E44-A163-C92C6D8557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87109" y="2461745"/>
              <a:ext cx="72000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7" rIns="92075" bIns="46037"/>
            <a:lstStyle/>
            <a:p>
              <a:endParaRPr lang="en-US"/>
            </a:p>
          </p:txBody>
        </p:sp>
        <p:sp>
          <p:nvSpPr>
            <p:cNvPr id="182" name="Arc 181">
              <a:extLst>
                <a:ext uri="{FF2B5EF4-FFF2-40B4-BE49-F238E27FC236}">
                  <a16:creationId xmlns:a16="http://schemas.microsoft.com/office/drawing/2014/main" id="{E41F1ECE-5323-B04D-AA59-E1F284122BD6}"/>
                </a:ext>
              </a:extLst>
            </p:cNvPr>
            <p:cNvSpPr/>
            <p:nvPr/>
          </p:nvSpPr>
          <p:spPr bwMode="auto">
            <a:xfrm>
              <a:off x="2060768" y="2222117"/>
              <a:ext cx="90000" cy="237600"/>
            </a:xfrm>
            <a:prstGeom prst="arc">
              <a:avLst>
                <a:gd name="adj1" fmla="val 16200000"/>
                <a:gd name="adj2" fmla="val 54425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83" name="Line 15">
              <a:extLst>
                <a:ext uri="{FF2B5EF4-FFF2-40B4-BE49-F238E27FC236}">
                  <a16:creationId xmlns:a16="http://schemas.microsoft.com/office/drawing/2014/main" id="{90DB7752-E26D-A944-B5DF-2E87069E9F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02562" y="2468092"/>
              <a:ext cx="3027" cy="6489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p:sp>
          <p:nvSpPr>
            <p:cNvPr id="184" name="Line 15">
              <a:extLst>
                <a:ext uri="{FF2B5EF4-FFF2-40B4-BE49-F238E27FC236}">
                  <a16:creationId xmlns:a16="http://schemas.microsoft.com/office/drawing/2014/main" id="{34089365-82EE-2E42-A649-3AB493BC36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96067" y="2466389"/>
              <a:ext cx="840" cy="6506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2423CBA7-476C-C14C-B97B-587ADE5EADB8}"/>
                    </a:ext>
                  </a:extLst>
                </p:cNvPr>
                <p:cNvSpPr txBox="1"/>
                <p:nvPr/>
              </p:nvSpPr>
              <p:spPr>
                <a:xfrm>
                  <a:off x="1593760" y="2505373"/>
                  <a:ext cx="33015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𝑇𝐿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2423CBA7-476C-C14C-B97B-587ADE5EAD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93760" y="2505373"/>
                  <a:ext cx="330155" cy="276999"/>
                </a:xfrm>
                <a:prstGeom prst="rect">
                  <a:avLst/>
                </a:prstGeom>
                <a:blipFill>
                  <a:blip r:embed="rId20"/>
                  <a:stretch>
                    <a:fillRect l="-14815" r="-11111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6" name="Oval 245">
              <a:extLst>
                <a:ext uri="{FF2B5EF4-FFF2-40B4-BE49-F238E27FC236}">
                  <a16:creationId xmlns:a16="http://schemas.microsoft.com/office/drawing/2014/main" id="{497998B2-7A74-BD46-AB75-B03E257481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9799" y="2295333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AE6B21CD-9791-6949-82E9-90943787034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1256" y="3102903"/>
              <a:ext cx="432000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D88CB2CC-6450-134F-A619-C2078FEB47C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1256" y="2340917"/>
              <a:ext cx="468000" cy="29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9" name="Oval 245">
              <a:extLst>
                <a:ext uri="{FF2B5EF4-FFF2-40B4-BE49-F238E27FC236}">
                  <a16:creationId xmlns:a16="http://schemas.microsoft.com/office/drawing/2014/main" id="{36C631C2-074C-E542-8569-EF482202D78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8948" y="306265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F7499230-FA74-5D4E-9E94-17279BC730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966" y="2416800"/>
              <a:ext cx="0" cy="60688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0FBCA8CE-E1B8-9447-BD1B-6E0A661AFED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16425" y="2256739"/>
              <a:ext cx="2880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2" name="TextBox 191">
                  <a:extLst>
                    <a:ext uri="{FF2B5EF4-FFF2-40B4-BE49-F238E27FC236}">
                      <a16:creationId xmlns:a16="http://schemas.microsoft.com/office/drawing/2014/main" id="{0DBFDEBD-C749-6046-BBC8-B06E52D0B005}"/>
                    </a:ext>
                  </a:extLst>
                </p:cNvPr>
                <p:cNvSpPr txBox="1"/>
                <p:nvPr/>
              </p:nvSpPr>
              <p:spPr>
                <a:xfrm>
                  <a:off x="1029141" y="1936797"/>
                  <a:ext cx="246093" cy="2848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́"/>
                            <m:ctrl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2" name="TextBox 191">
                  <a:extLst>
                    <a:ext uri="{FF2B5EF4-FFF2-40B4-BE49-F238E27FC236}">
                      <a16:creationId xmlns:a16="http://schemas.microsoft.com/office/drawing/2014/main" id="{0DBFDEBD-C749-6046-BBC8-B06E52D0B0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9141" y="1936797"/>
                  <a:ext cx="246093" cy="284886"/>
                </a:xfrm>
                <a:prstGeom prst="rect">
                  <a:avLst/>
                </a:prstGeom>
                <a:blipFill>
                  <a:blip r:embed="rId21"/>
                  <a:stretch>
                    <a:fillRect l="-20000" t="-21739" r="-5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3" name="TextBox 192">
                  <a:extLst>
                    <a:ext uri="{FF2B5EF4-FFF2-40B4-BE49-F238E27FC236}">
                      <a16:creationId xmlns:a16="http://schemas.microsoft.com/office/drawing/2014/main" id="{6E854049-E24B-D244-B19E-C5E75F5581D8}"/>
                    </a:ext>
                  </a:extLst>
                </p:cNvPr>
                <p:cNvSpPr txBox="1"/>
                <p:nvPr/>
              </p:nvSpPr>
              <p:spPr>
                <a:xfrm>
                  <a:off x="663604" y="2552618"/>
                  <a:ext cx="246093" cy="2848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́"/>
                            <m:ctrl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3" name="TextBox 192">
                  <a:extLst>
                    <a:ext uri="{FF2B5EF4-FFF2-40B4-BE49-F238E27FC236}">
                      <a16:creationId xmlns:a16="http://schemas.microsoft.com/office/drawing/2014/main" id="{6E854049-E24B-D244-B19E-C5E75F5581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604" y="2552618"/>
                  <a:ext cx="246093" cy="284886"/>
                </a:xfrm>
                <a:prstGeom prst="rect">
                  <a:avLst/>
                </a:prstGeom>
                <a:blipFill>
                  <a:blip r:embed="rId22"/>
                  <a:stretch>
                    <a:fillRect l="-25000" t="-21739" r="-10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F23F36F0-3BE6-5749-8BCF-9641E5CDE18E}"/>
                  </a:ext>
                </a:extLst>
              </p:cNvPr>
              <p:cNvSpPr txBox="1"/>
              <p:nvPr/>
            </p:nvSpPr>
            <p:spPr>
              <a:xfrm>
                <a:off x="6636611" y="1907773"/>
                <a:ext cx="17019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- parameters:</a:t>
                </a:r>
              </a:p>
            </p:txBody>
          </p:sp>
        </mc:Choice>
        <mc:Fallback xmlns=""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F23F36F0-3BE6-5749-8BCF-9641E5CDE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6611" y="1907773"/>
                <a:ext cx="1701941" cy="369332"/>
              </a:xfrm>
              <a:prstGeom prst="rect">
                <a:avLst/>
              </a:prstGeom>
              <a:blipFill>
                <a:blip r:embed="rId23"/>
                <a:stretch>
                  <a:fillRect t="-10000" r="-222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5EBBFE0D-80C6-654A-8361-B882CE7153B4}"/>
                  </a:ext>
                </a:extLst>
              </p:cNvPr>
              <p:cNvSpPr txBox="1"/>
              <p:nvPr/>
            </p:nvSpPr>
            <p:spPr>
              <a:xfrm>
                <a:off x="9392138" y="1892384"/>
                <a:ext cx="16987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- parameters:</a:t>
                </a:r>
              </a:p>
            </p:txBody>
          </p:sp>
        </mc:Choice>
        <mc:Fallback xmlns=""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5EBBFE0D-80C6-654A-8361-B882CE7153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2138" y="1892384"/>
                <a:ext cx="1698735" cy="369332"/>
              </a:xfrm>
              <a:prstGeom prst="rect">
                <a:avLst/>
              </a:prstGeom>
              <a:blipFill>
                <a:blip r:embed="rId24"/>
                <a:stretch>
                  <a:fillRect t="-6452" r="-222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TextBox 91">
            <a:extLst>
              <a:ext uri="{FF2B5EF4-FFF2-40B4-BE49-F238E27FC236}">
                <a16:creationId xmlns:a16="http://schemas.microsoft.com/office/drawing/2014/main" id="{83F2B33A-9FC2-FE44-BC8D-07DE9334A2F7}"/>
              </a:ext>
            </a:extLst>
          </p:cNvPr>
          <p:cNvSpPr txBox="1"/>
          <p:nvPr/>
        </p:nvSpPr>
        <p:spPr>
          <a:xfrm>
            <a:off x="2724734" y="1725224"/>
            <a:ext cx="1484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linear two-port</a:t>
            </a:r>
          </a:p>
        </p:txBody>
      </p:sp>
    </p:spTree>
    <p:extLst>
      <p:ext uri="{BB962C8B-B14F-4D97-AF65-F5344CB8AC3E}">
        <p14:creationId xmlns:p14="http://schemas.microsoft.com/office/powerpoint/2010/main" val="391792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054D-3471-0C48-927D-AB62E7EF8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 of Scattering (S)-Parameters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10AFB2-02F7-6D40-AF6A-6BDD38A8F1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5250" y="1355130"/>
                <a:ext cx="6682470" cy="4800625"/>
              </a:xfrm>
            </p:spPr>
            <p:txBody>
              <a:bodyPr/>
              <a:lstStyle/>
              <a:p>
                <a:r>
                  <a:rPr lang="en-US" dirty="0"/>
                  <a:t>Analogy to optical waves</a:t>
                </a:r>
              </a:p>
              <a:p>
                <a:pPr lvl="1"/>
                <a:r>
                  <a:rPr lang="en-US" dirty="0"/>
                  <a:t>Light falls on a car window</a:t>
                </a:r>
              </a:p>
              <a:p>
                <a:pPr lvl="2"/>
                <a:r>
                  <a:rPr lang="en-US" dirty="0"/>
                  <a:t>Some parts of the incident light is reflected </a:t>
                </a:r>
                <a:br>
                  <a:rPr lang="en-US" dirty="0"/>
                </a:br>
                <a:r>
                  <a:rPr lang="en-US" dirty="0"/>
                  <a:t>(you see the mirror image of my house)</a:t>
                </a:r>
              </a:p>
              <a:p>
                <a:pPr lvl="2"/>
                <a:r>
                  <a:rPr lang="en-US" dirty="0"/>
                  <a:t>Other parts of the light is transmitted </a:t>
                </a:r>
                <a:br>
                  <a:rPr lang="en-US" dirty="0"/>
                </a:br>
                <a:r>
                  <a:rPr lang="en-US" dirty="0"/>
                  <a:t>through the window</a:t>
                </a:r>
                <a:br>
                  <a:rPr lang="en-US" dirty="0"/>
                </a:br>
                <a:r>
                  <a:rPr lang="en-US" dirty="0"/>
                  <a:t>(you can still see objects inside the car)</a:t>
                </a:r>
              </a:p>
              <a:p>
                <a:pPr lvl="1"/>
                <a:r>
                  <a:rPr lang="en-US" dirty="0"/>
                  <a:t>Optical reflection and transmission coefficients of the window glass define the ratio between reflected and transmitted light.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Similar in RF networks:</a:t>
                </a:r>
                <a:br>
                  <a:rPr lang="en-US" dirty="0"/>
                </a:br>
                <a:r>
                  <a:rPr lang="en-US" dirty="0"/>
                  <a:t>The </a:t>
                </a:r>
                <a:r>
                  <a:rPr lang="en-US" dirty="0">
                    <a:solidFill>
                      <a:srgbClr val="C00000"/>
                    </a:solidFill>
                  </a:rPr>
                  <a:t>scattering (S)-parameters </a:t>
                </a:r>
                <a:r>
                  <a:rPr lang="en-US" dirty="0"/>
                  <a:t>of an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RF network (DUT) is characterized by incident and reflected / transmitted (power) waves.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10AFB2-02F7-6D40-AF6A-6BDD38A8F1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250" y="1355130"/>
                <a:ext cx="6682470" cy="4800625"/>
              </a:xfrm>
              <a:blipFill>
                <a:blip r:embed="rId2"/>
                <a:stretch>
                  <a:fillRect l="-1328" t="-2111" r="-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red car parked on a street&#10;&#10;AI-generated content may be incorrect.">
            <a:extLst>
              <a:ext uri="{FF2B5EF4-FFF2-40B4-BE49-F238E27FC236}">
                <a16:creationId xmlns:a16="http://schemas.microsoft.com/office/drawing/2014/main" id="{52FA2A0E-FBAB-74CF-756C-05445993C3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155" y="1477794"/>
            <a:ext cx="5203216" cy="390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93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48EEA-6A01-5245-B79C-3CC6E0063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Generalized S-Parameters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AE7020-32E0-394A-8D3C-B6D2D00266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84789" y="971080"/>
                <a:ext cx="10898021" cy="5135385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for an arbitrary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microwave or RF network are defined by a set of </a:t>
                </a:r>
                <a:br>
                  <a:rPr lang="en-US" dirty="0"/>
                </a:br>
                <a:r>
                  <a:rPr lang="en-US" dirty="0"/>
                  <a:t>normalized complex voltage waves:</a:t>
                </a:r>
              </a:p>
              <a:p>
                <a:pPr>
                  <a:lnSpc>
                    <a:spcPct val="110000"/>
                  </a:lnSpc>
                </a:pPr>
                <a:endParaRPr lang="en-US" dirty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US" dirty="0"/>
              </a:p>
              <a:p>
                <a:pPr marL="457200" lvl="1" indent="0">
                  <a:lnSpc>
                    <a:spcPct val="110000"/>
                  </a:lnSpc>
                  <a:buNone/>
                </a:pPr>
                <a:endParaRPr lang="en-US" dirty="0"/>
              </a:p>
              <a:p>
                <a:pPr lvl="4">
                  <a:lnSpc>
                    <a:spcPct val="110000"/>
                  </a:lnSpc>
                </a:pPr>
                <a:endParaRPr lang="en-US" dirty="0"/>
              </a:p>
              <a:p>
                <a:pPr lvl="1">
                  <a:lnSpc>
                    <a:spcPct val="110000"/>
                  </a:lnSpc>
                </a:pPr>
                <a:endParaRPr lang="en-US" dirty="0"/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as </a:t>
                </a:r>
                <a:r>
                  <a:rPr lang="en-US" dirty="0">
                    <a:solidFill>
                      <a:srgbClr val="008000"/>
                    </a:solidFill>
                  </a:rPr>
                  <a:t>incident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0000FF"/>
                    </a:solidFill>
                  </a:rPr>
                  <a:t>reflected / transmitted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power waves</a:t>
                </a:r>
                <a:br>
                  <a:rPr lang="en-US" dirty="0"/>
                </a:br>
                <a:r>
                  <a:rPr lang="en-US" dirty="0"/>
                  <a:t>at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𝒕𝒉</m:t>
                        </m:r>
                      </m:sup>
                    </m:sSup>
                  </m:oMath>
                </a14:m>
                <a:r>
                  <a:rPr lang="en-US" dirty="0"/>
                  <a:t> port of the network, defined by the terminal</a:t>
                </a:r>
                <a:br>
                  <a:rPr lang="en-US" dirty="0"/>
                </a:br>
                <a:r>
                  <a:rPr lang="en-US" dirty="0"/>
                  <a:t>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/>
                  <a:t> and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/>
                  <a:t>, and an arbitrary </a:t>
                </a:r>
                <a:r>
                  <a:rPr lang="en-US" dirty="0">
                    <a:solidFill>
                      <a:srgbClr val="C00000"/>
                    </a:solidFill>
                  </a:rPr>
                  <a:t>reference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endParaRPr lang="en-US" dirty="0"/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Please note the complex notation implies linear, time-invariant networks</a:t>
                </a:r>
                <a:br>
                  <a:rPr lang="en-US" dirty="0"/>
                </a:br>
                <a:r>
                  <a:rPr lang="en-US" dirty="0"/>
                  <a:t>describe in the frequency-domain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Today, for most practical cases the </a:t>
                </a:r>
                <a:r>
                  <a:rPr lang="en-US" dirty="0">
                    <a:solidFill>
                      <a:srgbClr val="C00000"/>
                    </a:solidFill>
                  </a:rPr>
                  <a:t>RF network, also called “device under test” (DUT) </a:t>
                </a:r>
                <a:r>
                  <a:rPr lang="en-US" dirty="0"/>
                  <a:t>is characterized by a </a:t>
                </a:r>
                <a:r>
                  <a:rPr lang="en-US" dirty="0">
                    <a:solidFill>
                      <a:srgbClr val="C00000"/>
                    </a:solidFill>
                  </a:rPr>
                  <a:t>vector network analyzer (VNA)</a:t>
                </a:r>
                <a:r>
                  <a:rPr lang="en-US" dirty="0"/>
                  <a:t>, connected with coaxial cables (transmission-lines) with a </a:t>
                </a:r>
                <a:r>
                  <a:rPr lang="en-US" dirty="0">
                    <a:solidFill>
                      <a:srgbClr val="C00000"/>
                    </a:solidFill>
                  </a:rPr>
                  <a:t>characteristic impedance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to the ports.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Usually the S-parameters are defined for a port reference impedance: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Some VNAs with a physical reference impedance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 allow a mathematical port impedance conversion to adapt to a port reference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AE7020-32E0-394A-8D3C-B6D2D00266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4789" y="971080"/>
                <a:ext cx="10898021" cy="5135385"/>
              </a:xfrm>
              <a:blipFill>
                <a:blip r:embed="rId2"/>
                <a:stretch>
                  <a:fillRect l="-698" t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3436638-D8FC-4049-A658-06AC2304A445}"/>
                  </a:ext>
                </a:extLst>
              </p:cNvPr>
              <p:cNvSpPr txBox="1"/>
              <p:nvPr/>
            </p:nvSpPr>
            <p:spPr>
              <a:xfrm>
                <a:off x="1710545" y="2022137"/>
                <a:ext cx="2457724" cy="6918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ℜ</m:t>
                              </m:r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}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𝑖𝑛𝑐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ℜ</m:t>
                              </m:r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}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3436638-D8FC-4049-A658-06AC2304A4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0545" y="2022137"/>
                <a:ext cx="2457724" cy="691856"/>
              </a:xfrm>
              <a:prstGeom prst="rect">
                <a:avLst/>
              </a:prstGeom>
              <a:blipFill>
                <a:blip r:embed="rId3"/>
                <a:stretch>
                  <a:fillRect l="-513" r="-2564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9F78AC8-E7CE-BB49-9C25-EF30345BFF31}"/>
                  </a:ext>
                </a:extLst>
              </p:cNvPr>
              <p:cNvSpPr txBox="1"/>
              <p:nvPr/>
            </p:nvSpPr>
            <p:spPr>
              <a:xfrm>
                <a:off x="4564053" y="2064218"/>
                <a:ext cx="2447208" cy="7173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ℜ</m:t>
                              </m:r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}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𝑟𝑒𝑓𝑙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ℜ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}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9F78AC8-E7CE-BB49-9C25-EF30345BFF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4053" y="2064218"/>
                <a:ext cx="2447208" cy="717376"/>
              </a:xfrm>
              <a:prstGeom prst="rect">
                <a:avLst/>
              </a:prstGeom>
              <a:blipFill>
                <a:blip r:embed="rId4"/>
                <a:stretch>
                  <a:fillRect l="-1554" r="-2591" b="-122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19C7D04-CF8A-CD4E-A334-C7836896FA52}"/>
                  </a:ext>
                </a:extLst>
              </p:cNvPr>
              <p:cNvSpPr txBox="1"/>
              <p:nvPr/>
            </p:nvSpPr>
            <p:spPr>
              <a:xfrm>
                <a:off x="1628668" y="1696601"/>
                <a:ext cx="22542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008000"/>
                    </a:solidFill>
                  </a:rPr>
                  <a:t>incident wave at port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600" dirty="0">
                    <a:solidFill>
                      <a:srgbClr val="008000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19C7D04-CF8A-CD4E-A334-C7836896F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8668" y="1696601"/>
                <a:ext cx="2254271" cy="338554"/>
              </a:xfrm>
              <a:prstGeom prst="rect">
                <a:avLst/>
              </a:prstGeom>
              <a:blipFill>
                <a:blip r:embed="rId5"/>
                <a:stretch>
                  <a:fillRect l="-1685" t="-3571" r="-562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1FD3FF8-DBA0-C844-812C-ABFC7D1F794D}"/>
                  </a:ext>
                </a:extLst>
              </p:cNvPr>
              <p:cNvSpPr txBox="1"/>
              <p:nvPr/>
            </p:nvSpPr>
            <p:spPr>
              <a:xfrm>
                <a:off x="4432436" y="1696601"/>
                <a:ext cx="23360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0000FF"/>
                    </a:solidFill>
                  </a:rPr>
                  <a:t>reflected wave at port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1FD3FF8-DBA0-C844-812C-ABFC7D1F7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436" y="1696601"/>
                <a:ext cx="2336024" cy="338554"/>
              </a:xfrm>
              <a:prstGeom prst="rect">
                <a:avLst/>
              </a:prstGeom>
              <a:blipFill>
                <a:blip r:embed="rId6"/>
                <a:stretch>
                  <a:fillRect l="-1081" t="-3571" r="-54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C2CFA60-5C33-524C-8EBB-206B3D1AB31F}"/>
                  </a:ext>
                </a:extLst>
              </p:cNvPr>
              <p:cNvSpPr txBox="1"/>
              <p:nvPr/>
            </p:nvSpPr>
            <p:spPr>
              <a:xfrm>
                <a:off x="7332135" y="2120182"/>
                <a:ext cx="888064" cy="738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600" dirty="0"/>
                  <a:t>: </a:t>
                </a:r>
                <a:br>
                  <a:rPr lang="en-US" sz="1600" dirty="0"/>
                </a:br>
                <a:r>
                  <a:rPr lang="en-US" sz="1600" dirty="0"/>
                  <a:t>conjugate</a:t>
                </a:r>
                <a:br>
                  <a:rPr lang="en-US" sz="1600" dirty="0"/>
                </a:br>
                <a:r>
                  <a:rPr lang="en-US" sz="1600" dirty="0"/>
                  <a:t>complex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C2CFA60-5C33-524C-8EBB-206B3D1AB3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2135" y="2120182"/>
                <a:ext cx="888064" cy="738857"/>
              </a:xfrm>
              <a:prstGeom prst="rect">
                <a:avLst/>
              </a:prstGeom>
              <a:blipFill>
                <a:blip r:embed="rId7"/>
                <a:stretch>
                  <a:fillRect l="-14085" t="-11864" r="-12676" b="-15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oup 56">
            <a:extLst>
              <a:ext uri="{FF2B5EF4-FFF2-40B4-BE49-F238E27FC236}">
                <a16:creationId xmlns:a16="http://schemas.microsoft.com/office/drawing/2014/main" id="{5CCE22FF-F753-404B-9594-BDFB79E6B999}"/>
              </a:ext>
            </a:extLst>
          </p:cNvPr>
          <p:cNvGrpSpPr/>
          <p:nvPr/>
        </p:nvGrpSpPr>
        <p:grpSpPr>
          <a:xfrm>
            <a:off x="8894127" y="1543506"/>
            <a:ext cx="3075219" cy="2595972"/>
            <a:chOff x="8894127" y="1543506"/>
            <a:chExt cx="3075219" cy="2595972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54BA18E-692C-CC45-92AA-5512354A215E}"/>
                </a:ext>
              </a:extLst>
            </p:cNvPr>
            <p:cNvSpPr/>
            <p:nvPr/>
          </p:nvSpPr>
          <p:spPr bwMode="auto">
            <a:xfrm>
              <a:off x="9371408" y="1969610"/>
              <a:ext cx="1950317" cy="1581835"/>
            </a:xfrm>
            <a:custGeom>
              <a:avLst/>
              <a:gdLst>
                <a:gd name="connsiteX0" fmla="*/ 203143 w 1486719"/>
                <a:gd name="connsiteY0" fmla="*/ 329834 h 1174374"/>
                <a:gd name="connsiteX1" fmla="*/ 589223 w 1486719"/>
                <a:gd name="connsiteY1" fmla="*/ 4714 h 1174374"/>
                <a:gd name="connsiteX2" fmla="*/ 934663 w 1486719"/>
                <a:gd name="connsiteY2" fmla="*/ 136794 h 1174374"/>
                <a:gd name="connsiteX3" fmla="*/ 1208983 w 1486719"/>
                <a:gd name="connsiteY3" fmla="*/ 136794 h 1174374"/>
                <a:gd name="connsiteX4" fmla="*/ 1483303 w 1486719"/>
                <a:gd name="connsiteY4" fmla="*/ 400954 h 1174374"/>
                <a:gd name="connsiteX5" fmla="*/ 1330903 w 1486719"/>
                <a:gd name="connsiteY5" fmla="*/ 665114 h 1174374"/>
                <a:gd name="connsiteX6" fmla="*/ 883863 w 1486719"/>
                <a:gd name="connsiteY6" fmla="*/ 644794 h 1174374"/>
                <a:gd name="connsiteX7" fmla="*/ 792423 w 1486719"/>
                <a:gd name="connsiteY7" fmla="*/ 1000394 h 1174374"/>
                <a:gd name="connsiteX8" fmla="*/ 467303 w 1486719"/>
                <a:gd name="connsiteY8" fmla="*/ 1173114 h 1174374"/>
                <a:gd name="connsiteX9" fmla="*/ 10103 w 1486719"/>
                <a:gd name="connsiteY9" fmla="*/ 919114 h 1174374"/>
                <a:gd name="connsiteX10" fmla="*/ 142183 w 1486719"/>
                <a:gd name="connsiteY10" fmla="*/ 624474 h 1174374"/>
                <a:gd name="connsiteX11" fmla="*/ 40583 w 1486719"/>
                <a:gd name="connsiteY11" fmla="*/ 370474 h 1174374"/>
                <a:gd name="connsiteX12" fmla="*/ 203143 w 1486719"/>
                <a:gd name="connsiteY12" fmla="*/ 329834 h 1174374"/>
                <a:gd name="connsiteX0" fmla="*/ 307918 w 1486719"/>
                <a:gd name="connsiteY0" fmla="*/ 205307 h 1170497"/>
                <a:gd name="connsiteX1" fmla="*/ 589223 w 1486719"/>
                <a:gd name="connsiteY1" fmla="*/ 837 h 1170497"/>
                <a:gd name="connsiteX2" fmla="*/ 934663 w 1486719"/>
                <a:gd name="connsiteY2" fmla="*/ 132917 h 1170497"/>
                <a:gd name="connsiteX3" fmla="*/ 1208983 w 1486719"/>
                <a:gd name="connsiteY3" fmla="*/ 132917 h 1170497"/>
                <a:gd name="connsiteX4" fmla="*/ 1483303 w 1486719"/>
                <a:gd name="connsiteY4" fmla="*/ 397077 h 1170497"/>
                <a:gd name="connsiteX5" fmla="*/ 1330903 w 1486719"/>
                <a:gd name="connsiteY5" fmla="*/ 661237 h 1170497"/>
                <a:gd name="connsiteX6" fmla="*/ 883863 w 1486719"/>
                <a:gd name="connsiteY6" fmla="*/ 640917 h 1170497"/>
                <a:gd name="connsiteX7" fmla="*/ 792423 w 1486719"/>
                <a:gd name="connsiteY7" fmla="*/ 996517 h 1170497"/>
                <a:gd name="connsiteX8" fmla="*/ 467303 w 1486719"/>
                <a:gd name="connsiteY8" fmla="*/ 1169237 h 1170497"/>
                <a:gd name="connsiteX9" fmla="*/ 10103 w 1486719"/>
                <a:gd name="connsiteY9" fmla="*/ 915237 h 1170497"/>
                <a:gd name="connsiteX10" fmla="*/ 142183 w 1486719"/>
                <a:gd name="connsiteY10" fmla="*/ 620597 h 1170497"/>
                <a:gd name="connsiteX11" fmla="*/ 40583 w 1486719"/>
                <a:gd name="connsiteY11" fmla="*/ 366597 h 1170497"/>
                <a:gd name="connsiteX12" fmla="*/ 307918 w 1486719"/>
                <a:gd name="connsiteY12" fmla="*/ 205307 h 1170497"/>
                <a:gd name="connsiteX0" fmla="*/ 307918 w 1485650"/>
                <a:gd name="connsiteY0" fmla="*/ 205307 h 1170082"/>
                <a:gd name="connsiteX1" fmla="*/ 589223 w 1485650"/>
                <a:gd name="connsiteY1" fmla="*/ 837 h 1170082"/>
                <a:gd name="connsiteX2" fmla="*/ 934663 w 1485650"/>
                <a:gd name="connsiteY2" fmla="*/ 132917 h 1170082"/>
                <a:gd name="connsiteX3" fmla="*/ 1208983 w 1485650"/>
                <a:gd name="connsiteY3" fmla="*/ 132917 h 1170082"/>
                <a:gd name="connsiteX4" fmla="*/ 1483303 w 1485650"/>
                <a:gd name="connsiteY4" fmla="*/ 397077 h 1170082"/>
                <a:gd name="connsiteX5" fmla="*/ 1330903 w 1485650"/>
                <a:gd name="connsiteY5" fmla="*/ 661237 h 1170082"/>
                <a:gd name="connsiteX6" fmla="*/ 1147388 w 1485650"/>
                <a:gd name="connsiteY6" fmla="*/ 971117 h 1170082"/>
                <a:gd name="connsiteX7" fmla="*/ 792423 w 1485650"/>
                <a:gd name="connsiteY7" fmla="*/ 996517 h 1170082"/>
                <a:gd name="connsiteX8" fmla="*/ 467303 w 1485650"/>
                <a:gd name="connsiteY8" fmla="*/ 1169237 h 1170082"/>
                <a:gd name="connsiteX9" fmla="*/ 10103 w 1485650"/>
                <a:gd name="connsiteY9" fmla="*/ 915237 h 1170082"/>
                <a:gd name="connsiteX10" fmla="*/ 142183 w 1485650"/>
                <a:gd name="connsiteY10" fmla="*/ 620597 h 1170082"/>
                <a:gd name="connsiteX11" fmla="*/ 40583 w 1485650"/>
                <a:gd name="connsiteY11" fmla="*/ 366597 h 1170082"/>
                <a:gd name="connsiteX12" fmla="*/ 307918 w 1485650"/>
                <a:gd name="connsiteY12" fmla="*/ 205307 h 1170082"/>
                <a:gd name="connsiteX0" fmla="*/ 302922 w 1480654"/>
                <a:gd name="connsiteY0" fmla="*/ 205307 h 1318941"/>
                <a:gd name="connsiteX1" fmla="*/ 584227 w 1480654"/>
                <a:gd name="connsiteY1" fmla="*/ 837 h 1318941"/>
                <a:gd name="connsiteX2" fmla="*/ 929667 w 1480654"/>
                <a:gd name="connsiteY2" fmla="*/ 132917 h 1318941"/>
                <a:gd name="connsiteX3" fmla="*/ 1203987 w 1480654"/>
                <a:gd name="connsiteY3" fmla="*/ 132917 h 1318941"/>
                <a:gd name="connsiteX4" fmla="*/ 1478307 w 1480654"/>
                <a:gd name="connsiteY4" fmla="*/ 397077 h 1318941"/>
                <a:gd name="connsiteX5" fmla="*/ 1325907 w 1480654"/>
                <a:gd name="connsiteY5" fmla="*/ 661237 h 1318941"/>
                <a:gd name="connsiteX6" fmla="*/ 1142392 w 1480654"/>
                <a:gd name="connsiteY6" fmla="*/ 971117 h 1318941"/>
                <a:gd name="connsiteX7" fmla="*/ 787427 w 1480654"/>
                <a:gd name="connsiteY7" fmla="*/ 996517 h 1318941"/>
                <a:gd name="connsiteX8" fmla="*/ 351182 w 1480654"/>
                <a:gd name="connsiteY8" fmla="*/ 1318462 h 1318941"/>
                <a:gd name="connsiteX9" fmla="*/ 5107 w 1480654"/>
                <a:gd name="connsiteY9" fmla="*/ 915237 h 1318941"/>
                <a:gd name="connsiteX10" fmla="*/ 137187 w 1480654"/>
                <a:gd name="connsiteY10" fmla="*/ 620597 h 1318941"/>
                <a:gd name="connsiteX11" fmla="*/ 35587 w 1480654"/>
                <a:gd name="connsiteY11" fmla="*/ 366597 h 1318941"/>
                <a:gd name="connsiteX12" fmla="*/ 302922 w 1480654"/>
                <a:gd name="connsiteY12" fmla="*/ 205307 h 1318941"/>
                <a:gd name="connsiteX0" fmla="*/ 541344 w 1719076"/>
                <a:gd name="connsiteY0" fmla="*/ 205307 h 1318474"/>
                <a:gd name="connsiteX1" fmla="*/ 822649 w 1719076"/>
                <a:gd name="connsiteY1" fmla="*/ 837 h 1318474"/>
                <a:gd name="connsiteX2" fmla="*/ 1168089 w 1719076"/>
                <a:gd name="connsiteY2" fmla="*/ 132917 h 1318474"/>
                <a:gd name="connsiteX3" fmla="*/ 1442409 w 1719076"/>
                <a:gd name="connsiteY3" fmla="*/ 132917 h 1318474"/>
                <a:gd name="connsiteX4" fmla="*/ 1716729 w 1719076"/>
                <a:gd name="connsiteY4" fmla="*/ 397077 h 1318474"/>
                <a:gd name="connsiteX5" fmla="*/ 1564329 w 1719076"/>
                <a:gd name="connsiteY5" fmla="*/ 661237 h 1318474"/>
                <a:gd name="connsiteX6" fmla="*/ 1380814 w 1719076"/>
                <a:gd name="connsiteY6" fmla="*/ 971117 h 1318474"/>
                <a:gd name="connsiteX7" fmla="*/ 1025849 w 1719076"/>
                <a:gd name="connsiteY7" fmla="*/ 996517 h 1318474"/>
                <a:gd name="connsiteX8" fmla="*/ 589604 w 1719076"/>
                <a:gd name="connsiteY8" fmla="*/ 1318462 h 1318474"/>
                <a:gd name="connsiteX9" fmla="*/ 2229 w 1719076"/>
                <a:gd name="connsiteY9" fmla="*/ 1007312 h 1318474"/>
                <a:gd name="connsiteX10" fmla="*/ 375609 w 1719076"/>
                <a:gd name="connsiteY10" fmla="*/ 620597 h 1318474"/>
                <a:gd name="connsiteX11" fmla="*/ 274009 w 1719076"/>
                <a:gd name="connsiteY11" fmla="*/ 366597 h 1318474"/>
                <a:gd name="connsiteX12" fmla="*/ 541344 w 1719076"/>
                <a:gd name="connsiteY12" fmla="*/ 205307 h 1318474"/>
                <a:gd name="connsiteX0" fmla="*/ 592385 w 1770117"/>
                <a:gd name="connsiteY0" fmla="*/ 205307 h 1318474"/>
                <a:gd name="connsiteX1" fmla="*/ 873690 w 1770117"/>
                <a:gd name="connsiteY1" fmla="*/ 837 h 1318474"/>
                <a:gd name="connsiteX2" fmla="*/ 1219130 w 1770117"/>
                <a:gd name="connsiteY2" fmla="*/ 132917 h 1318474"/>
                <a:gd name="connsiteX3" fmla="*/ 1493450 w 1770117"/>
                <a:gd name="connsiteY3" fmla="*/ 132917 h 1318474"/>
                <a:gd name="connsiteX4" fmla="*/ 1767770 w 1770117"/>
                <a:gd name="connsiteY4" fmla="*/ 397077 h 1318474"/>
                <a:gd name="connsiteX5" fmla="*/ 1615370 w 1770117"/>
                <a:gd name="connsiteY5" fmla="*/ 661237 h 1318474"/>
                <a:gd name="connsiteX6" fmla="*/ 1431855 w 1770117"/>
                <a:gd name="connsiteY6" fmla="*/ 971117 h 1318474"/>
                <a:gd name="connsiteX7" fmla="*/ 1076890 w 1770117"/>
                <a:gd name="connsiteY7" fmla="*/ 996517 h 1318474"/>
                <a:gd name="connsiteX8" fmla="*/ 640645 w 1770117"/>
                <a:gd name="connsiteY8" fmla="*/ 1318462 h 1318474"/>
                <a:gd name="connsiteX9" fmla="*/ 53270 w 1770117"/>
                <a:gd name="connsiteY9" fmla="*/ 1007312 h 1318474"/>
                <a:gd name="connsiteX10" fmla="*/ 426650 w 1770117"/>
                <a:gd name="connsiteY10" fmla="*/ 620597 h 1318474"/>
                <a:gd name="connsiteX11" fmla="*/ 1200 w 1770117"/>
                <a:gd name="connsiteY11" fmla="*/ 109422 h 1318474"/>
                <a:gd name="connsiteX12" fmla="*/ 592385 w 1770117"/>
                <a:gd name="connsiteY12" fmla="*/ 205307 h 1318474"/>
                <a:gd name="connsiteX0" fmla="*/ 592385 w 1770117"/>
                <a:gd name="connsiteY0" fmla="*/ 468306 h 1581473"/>
                <a:gd name="connsiteX1" fmla="*/ 889565 w 1770117"/>
                <a:gd name="connsiteY1" fmla="*/ 311 h 1581473"/>
                <a:gd name="connsiteX2" fmla="*/ 1219130 w 1770117"/>
                <a:gd name="connsiteY2" fmla="*/ 395916 h 1581473"/>
                <a:gd name="connsiteX3" fmla="*/ 1493450 w 1770117"/>
                <a:gd name="connsiteY3" fmla="*/ 395916 h 1581473"/>
                <a:gd name="connsiteX4" fmla="*/ 1767770 w 1770117"/>
                <a:gd name="connsiteY4" fmla="*/ 660076 h 1581473"/>
                <a:gd name="connsiteX5" fmla="*/ 1615370 w 1770117"/>
                <a:gd name="connsiteY5" fmla="*/ 924236 h 1581473"/>
                <a:gd name="connsiteX6" fmla="*/ 1431855 w 1770117"/>
                <a:gd name="connsiteY6" fmla="*/ 1234116 h 1581473"/>
                <a:gd name="connsiteX7" fmla="*/ 1076890 w 1770117"/>
                <a:gd name="connsiteY7" fmla="*/ 1259516 h 1581473"/>
                <a:gd name="connsiteX8" fmla="*/ 640645 w 1770117"/>
                <a:gd name="connsiteY8" fmla="*/ 1581461 h 1581473"/>
                <a:gd name="connsiteX9" fmla="*/ 53270 w 1770117"/>
                <a:gd name="connsiteY9" fmla="*/ 1270311 h 1581473"/>
                <a:gd name="connsiteX10" fmla="*/ 426650 w 1770117"/>
                <a:gd name="connsiteY10" fmla="*/ 883596 h 1581473"/>
                <a:gd name="connsiteX11" fmla="*/ 1200 w 1770117"/>
                <a:gd name="connsiteY11" fmla="*/ 372421 h 1581473"/>
                <a:gd name="connsiteX12" fmla="*/ 592385 w 1770117"/>
                <a:gd name="connsiteY12" fmla="*/ 468306 h 1581473"/>
                <a:gd name="connsiteX0" fmla="*/ 592385 w 1791225"/>
                <a:gd name="connsiteY0" fmla="*/ 468287 h 1581454"/>
                <a:gd name="connsiteX1" fmla="*/ 889565 w 1791225"/>
                <a:gd name="connsiteY1" fmla="*/ 292 h 1581454"/>
                <a:gd name="connsiteX2" fmla="*/ 1219130 w 1791225"/>
                <a:gd name="connsiteY2" fmla="*/ 395897 h 1581454"/>
                <a:gd name="connsiteX3" fmla="*/ 1731575 w 1791225"/>
                <a:gd name="connsiteY3" fmla="*/ 249847 h 1581454"/>
                <a:gd name="connsiteX4" fmla="*/ 1767770 w 1791225"/>
                <a:gd name="connsiteY4" fmla="*/ 660057 h 1581454"/>
                <a:gd name="connsiteX5" fmla="*/ 1615370 w 1791225"/>
                <a:gd name="connsiteY5" fmla="*/ 924217 h 1581454"/>
                <a:gd name="connsiteX6" fmla="*/ 1431855 w 1791225"/>
                <a:gd name="connsiteY6" fmla="*/ 1234097 h 1581454"/>
                <a:gd name="connsiteX7" fmla="*/ 1076890 w 1791225"/>
                <a:gd name="connsiteY7" fmla="*/ 1259497 h 1581454"/>
                <a:gd name="connsiteX8" fmla="*/ 640645 w 1791225"/>
                <a:gd name="connsiteY8" fmla="*/ 1581442 h 1581454"/>
                <a:gd name="connsiteX9" fmla="*/ 53270 w 1791225"/>
                <a:gd name="connsiteY9" fmla="*/ 1270292 h 1581454"/>
                <a:gd name="connsiteX10" fmla="*/ 426650 w 1791225"/>
                <a:gd name="connsiteY10" fmla="*/ 883577 h 1581454"/>
                <a:gd name="connsiteX11" fmla="*/ 1200 w 1791225"/>
                <a:gd name="connsiteY11" fmla="*/ 372402 h 1581454"/>
                <a:gd name="connsiteX12" fmla="*/ 592385 w 1791225"/>
                <a:gd name="connsiteY12" fmla="*/ 468287 h 1581454"/>
                <a:gd name="connsiteX0" fmla="*/ 592385 w 1938373"/>
                <a:gd name="connsiteY0" fmla="*/ 468287 h 1581454"/>
                <a:gd name="connsiteX1" fmla="*/ 889565 w 1938373"/>
                <a:gd name="connsiteY1" fmla="*/ 292 h 1581454"/>
                <a:gd name="connsiteX2" fmla="*/ 1219130 w 1938373"/>
                <a:gd name="connsiteY2" fmla="*/ 395897 h 1581454"/>
                <a:gd name="connsiteX3" fmla="*/ 1731575 w 1938373"/>
                <a:gd name="connsiteY3" fmla="*/ 249847 h 1581454"/>
                <a:gd name="connsiteX4" fmla="*/ 1936045 w 1938373"/>
                <a:gd name="connsiteY4" fmla="*/ 729907 h 1581454"/>
                <a:gd name="connsiteX5" fmla="*/ 1615370 w 1938373"/>
                <a:gd name="connsiteY5" fmla="*/ 924217 h 1581454"/>
                <a:gd name="connsiteX6" fmla="*/ 1431855 w 1938373"/>
                <a:gd name="connsiteY6" fmla="*/ 1234097 h 1581454"/>
                <a:gd name="connsiteX7" fmla="*/ 1076890 w 1938373"/>
                <a:gd name="connsiteY7" fmla="*/ 1259497 h 1581454"/>
                <a:gd name="connsiteX8" fmla="*/ 640645 w 1938373"/>
                <a:gd name="connsiteY8" fmla="*/ 1581442 h 1581454"/>
                <a:gd name="connsiteX9" fmla="*/ 53270 w 1938373"/>
                <a:gd name="connsiteY9" fmla="*/ 1270292 h 1581454"/>
                <a:gd name="connsiteX10" fmla="*/ 426650 w 1938373"/>
                <a:gd name="connsiteY10" fmla="*/ 883577 h 1581454"/>
                <a:gd name="connsiteX11" fmla="*/ 1200 w 1938373"/>
                <a:gd name="connsiteY11" fmla="*/ 372402 h 1581454"/>
                <a:gd name="connsiteX12" fmla="*/ 592385 w 1938373"/>
                <a:gd name="connsiteY12" fmla="*/ 468287 h 1581454"/>
                <a:gd name="connsiteX0" fmla="*/ 592385 w 1938146"/>
                <a:gd name="connsiteY0" fmla="*/ 478449 h 1591616"/>
                <a:gd name="connsiteX1" fmla="*/ 889565 w 1938146"/>
                <a:gd name="connsiteY1" fmla="*/ 10454 h 1591616"/>
                <a:gd name="connsiteX2" fmla="*/ 1301680 w 1938146"/>
                <a:gd name="connsiteY2" fmla="*/ 161584 h 1591616"/>
                <a:gd name="connsiteX3" fmla="*/ 1731575 w 1938146"/>
                <a:gd name="connsiteY3" fmla="*/ 260009 h 1591616"/>
                <a:gd name="connsiteX4" fmla="*/ 1936045 w 1938146"/>
                <a:gd name="connsiteY4" fmla="*/ 740069 h 1591616"/>
                <a:gd name="connsiteX5" fmla="*/ 1615370 w 1938146"/>
                <a:gd name="connsiteY5" fmla="*/ 934379 h 1591616"/>
                <a:gd name="connsiteX6" fmla="*/ 1431855 w 1938146"/>
                <a:gd name="connsiteY6" fmla="*/ 1244259 h 1591616"/>
                <a:gd name="connsiteX7" fmla="*/ 1076890 w 1938146"/>
                <a:gd name="connsiteY7" fmla="*/ 1269659 h 1591616"/>
                <a:gd name="connsiteX8" fmla="*/ 640645 w 1938146"/>
                <a:gd name="connsiteY8" fmla="*/ 1591604 h 1591616"/>
                <a:gd name="connsiteX9" fmla="*/ 53270 w 1938146"/>
                <a:gd name="connsiteY9" fmla="*/ 1280454 h 1591616"/>
                <a:gd name="connsiteX10" fmla="*/ 426650 w 1938146"/>
                <a:gd name="connsiteY10" fmla="*/ 893739 h 1591616"/>
                <a:gd name="connsiteX11" fmla="*/ 1200 w 1938146"/>
                <a:gd name="connsiteY11" fmla="*/ 382564 h 1591616"/>
                <a:gd name="connsiteX12" fmla="*/ 592385 w 1938146"/>
                <a:gd name="connsiteY12" fmla="*/ 478449 h 1591616"/>
                <a:gd name="connsiteX0" fmla="*/ 563447 w 1937783"/>
                <a:gd name="connsiteY0" fmla="*/ 234096 h 1582213"/>
                <a:gd name="connsiteX1" fmla="*/ 889202 w 1937783"/>
                <a:gd name="connsiteY1" fmla="*/ 1051 h 1582213"/>
                <a:gd name="connsiteX2" fmla="*/ 1301317 w 1937783"/>
                <a:gd name="connsiteY2" fmla="*/ 152181 h 1582213"/>
                <a:gd name="connsiteX3" fmla="*/ 1731212 w 1937783"/>
                <a:gd name="connsiteY3" fmla="*/ 250606 h 1582213"/>
                <a:gd name="connsiteX4" fmla="*/ 1935682 w 1937783"/>
                <a:gd name="connsiteY4" fmla="*/ 730666 h 1582213"/>
                <a:gd name="connsiteX5" fmla="*/ 1615007 w 1937783"/>
                <a:gd name="connsiteY5" fmla="*/ 924976 h 1582213"/>
                <a:gd name="connsiteX6" fmla="*/ 1431492 w 1937783"/>
                <a:gd name="connsiteY6" fmla="*/ 1234856 h 1582213"/>
                <a:gd name="connsiteX7" fmla="*/ 1076527 w 1937783"/>
                <a:gd name="connsiteY7" fmla="*/ 1260256 h 1582213"/>
                <a:gd name="connsiteX8" fmla="*/ 640282 w 1937783"/>
                <a:gd name="connsiteY8" fmla="*/ 1582201 h 1582213"/>
                <a:gd name="connsiteX9" fmla="*/ 52907 w 1937783"/>
                <a:gd name="connsiteY9" fmla="*/ 1271051 h 1582213"/>
                <a:gd name="connsiteX10" fmla="*/ 426287 w 1937783"/>
                <a:gd name="connsiteY10" fmla="*/ 884336 h 1582213"/>
                <a:gd name="connsiteX11" fmla="*/ 837 w 1937783"/>
                <a:gd name="connsiteY11" fmla="*/ 373161 h 1582213"/>
                <a:gd name="connsiteX12" fmla="*/ 563447 w 1937783"/>
                <a:gd name="connsiteY12" fmla="*/ 234096 h 1582213"/>
                <a:gd name="connsiteX0" fmla="*/ 576468 w 1950804"/>
                <a:gd name="connsiteY0" fmla="*/ 234096 h 1582214"/>
                <a:gd name="connsiteX1" fmla="*/ 902223 w 1950804"/>
                <a:gd name="connsiteY1" fmla="*/ 1051 h 1582214"/>
                <a:gd name="connsiteX2" fmla="*/ 1314338 w 1950804"/>
                <a:gd name="connsiteY2" fmla="*/ 152181 h 1582214"/>
                <a:gd name="connsiteX3" fmla="*/ 1744233 w 1950804"/>
                <a:gd name="connsiteY3" fmla="*/ 250606 h 1582214"/>
                <a:gd name="connsiteX4" fmla="*/ 1948703 w 1950804"/>
                <a:gd name="connsiteY4" fmla="*/ 730666 h 1582214"/>
                <a:gd name="connsiteX5" fmla="*/ 1628028 w 1950804"/>
                <a:gd name="connsiteY5" fmla="*/ 924976 h 1582214"/>
                <a:gd name="connsiteX6" fmla="*/ 1444513 w 1950804"/>
                <a:gd name="connsiteY6" fmla="*/ 1234856 h 1582214"/>
                <a:gd name="connsiteX7" fmla="*/ 1089548 w 1950804"/>
                <a:gd name="connsiteY7" fmla="*/ 1260256 h 1582214"/>
                <a:gd name="connsiteX8" fmla="*/ 653303 w 1950804"/>
                <a:gd name="connsiteY8" fmla="*/ 1582201 h 1582214"/>
                <a:gd name="connsiteX9" fmla="*/ 65928 w 1950804"/>
                <a:gd name="connsiteY9" fmla="*/ 1271051 h 1582214"/>
                <a:gd name="connsiteX10" fmla="*/ 156733 w 1950804"/>
                <a:gd name="connsiteY10" fmla="*/ 789086 h 1582214"/>
                <a:gd name="connsiteX11" fmla="*/ 13858 w 1950804"/>
                <a:gd name="connsiteY11" fmla="*/ 373161 h 1582214"/>
                <a:gd name="connsiteX12" fmla="*/ 576468 w 1950804"/>
                <a:gd name="connsiteY12" fmla="*/ 234096 h 1582214"/>
                <a:gd name="connsiteX0" fmla="*/ 576468 w 1950804"/>
                <a:gd name="connsiteY0" fmla="*/ 234096 h 1582680"/>
                <a:gd name="connsiteX1" fmla="*/ 902223 w 1950804"/>
                <a:gd name="connsiteY1" fmla="*/ 1051 h 1582680"/>
                <a:gd name="connsiteX2" fmla="*/ 1314338 w 1950804"/>
                <a:gd name="connsiteY2" fmla="*/ 152181 h 1582680"/>
                <a:gd name="connsiteX3" fmla="*/ 1744233 w 1950804"/>
                <a:gd name="connsiteY3" fmla="*/ 250606 h 1582680"/>
                <a:gd name="connsiteX4" fmla="*/ 1948703 w 1950804"/>
                <a:gd name="connsiteY4" fmla="*/ 730666 h 1582680"/>
                <a:gd name="connsiteX5" fmla="*/ 1628028 w 1950804"/>
                <a:gd name="connsiteY5" fmla="*/ 924976 h 1582680"/>
                <a:gd name="connsiteX6" fmla="*/ 1444513 w 1950804"/>
                <a:gd name="connsiteY6" fmla="*/ 1234856 h 1582680"/>
                <a:gd name="connsiteX7" fmla="*/ 1076848 w 1950804"/>
                <a:gd name="connsiteY7" fmla="*/ 1339631 h 1582680"/>
                <a:gd name="connsiteX8" fmla="*/ 653303 w 1950804"/>
                <a:gd name="connsiteY8" fmla="*/ 1582201 h 1582680"/>
                <a:gd name="connsiteX9" fmla="*/ 65928 w 1950804"/>
                <a:gd name="connsiteY9" fmla="*/ 1271051 h 1582680"/>
                <a:gd name="connsiteX10" fmla="*/ 156733 w 1950804"/>
                <a:gd name="connsiteY10" fmla="*/ 789086 h 1582680"/>
                <a:gd name="connsiteX11" fmla="*/ 13858 w 1950804"/>
                <a:gd name="connsiteY11" fmla="*/ 373161 h 1582680"/>
                <a:gd name="connsiteX12" fmla="*/ 576468 w 1950804"/>
                <a:gd name="connsiteY12" fmla="*/ 234096 h 1582680"/>
                <a:gd name="connsiteX0" fmla="*/ 566456 w 1950317"/>
                <a:gd name="connsiteY0" fmla="*/ 185626 h 1581835"/>
                <a:gd name="connsiteX1" fmla="*/ 901736 w 1950317"/>
                <a:gd name="connsiteY1" fmla="*/ 206 h 1581835"/>
                <a:gd name="connsiteX2" fmla="*/ 1313851 w 1950317"/>
                <a:gd name="connsiteY2" fmla="*/ 151336 h 1581835"/>
                <a:gd name="connsiteX3" fmla="*/ 1743746 w 1950317"/>
                <a:gd name="connsiteY3" fmla="*/ 249761 h 1581835"/>
                <a:gd name="connsiteX4" fmla="*/ 1948216 w 1950317"/>
                <a:gd name="connsiteY4" fmla="*/ 729821 h 1581835"/>
                <a:gd name="connsiteX5" fmla="*/ 1627541 w 1950317"/>
                <a:gd name="connsiteY5" fmla="*/ 924131 h 1581835"/>
                <a:gd name="connsiteX6" fmla="*/ 1444026 w 1950317"/>
                <a:gd name="connsiteY6" fmla="*/ 1234011 h 1581835"/>
                <a:gd name="connsiteX7" fmla="*/ 1076361 w 1950317"/>
                <a:gd name="connsiteY7" fmla="*/ 1338786 h 1581835"/>
                <a:gd name="connsiteX8" fmla="*/ 652816 w 1950317"/>
                <a:gd name="connsiteY8" fmla="*/ 1581356 h 1581835"/>
                <a:gd name="connsiteX9" fmla="*/ 65441 w 1950317"/>
                <a:gd name="connsiteY9" fmla="*/ 1270206 h 1581835"/>
                <a:gd name="connsiteX10" fmla="*/ 156246 w 1950317"/>
                <a:gd name="connsiteY10" fmla="*/ 788241 h 1581835"/>
                <a:gd name="connsiteX11" fmla="*/ 13371 w 1950317"/>
                <a:gd name="connsiteY11" fmla="*/ 372316 h 1581835"/>
                <a:gd name="connsiteX12" fmla="*/ 566456 w 1950317"/>
                <a:gd name="connsiteY12" fmla="*/ 185626 h 158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50317" h="1581835">
                  <a:moveTo>
                    <a:pt x="566456" y="185626"/>
                  </a:moveTo>
                  <a:cubicBezTo>
                    <a:pt x="714517" y="123608"/>
                    <a:pt x="777170" y="5921"/>
                    <a:pt x="901736" y="206"/>
                  </a:cubicBezTo>
                  <a:cubicBezTo>
                    <a:pt x="1026302" y="-5509"/>
                    <a:pt x="1173516" y="109744"/>
                    <a:pt x="1313851" y="151336"/>
                  </a:cubicBezTo>
                  <a:cubicBezTo>
                    <a:pt x="1454186" y="192928"/>
                    <a:pt x="1638019" y="153347"/>
                    <a:pt x="1743746" y="249761"/>
                  </a:cubicBezTo>
                  <a:cubicBezTo>
                    <a:pt x="1849473" y="346175"/>
                    <a:pt x="1967583" y="617426"/>
                    <a:pt x="1948216" y="729821"/>
                  </a:cubicBezTo>
                  <a:cubicBezTo>
                    <a:pt x="1928849" y="842216"/>
                    <a:pt x="1711573" y="840099"/>
                    <a:pt x="1627541" y="924131"/>
                  </a:cubicBezTo>
                  <a:cubicBezTo>
                    <a:pt x="1543509" y="1008163"/>
                    <a:pt x="1535889" y="1164902"/>
                    <a:pt x="1444026" y="1234011"/>
                  </a:cubicBezTo>
                  <a:cubicBezTo>
                    <a:pt x="1352163" y="1303120"/>
                    <a:pt x="1208229" y="1280895"/>
                    <a:pt x="1076361" y="1338786"/>
                  </a:cubicBezTo>
                  <a:cubicBezTo>
                    <a:pt x="944493" y="1396677"/>
                    <a:pt x="821303" y="1592786"/>
                    <a:pt x="652816" y="1581356"/>
                  </a:cubicBezTo>
                  <a:cubicBezTo>
                    <a:pt x="484329" y="1569926"/>
                    <a:pt x="148203" y="1402392"/>
                    <a:pt x="65441" y="1270206"/>
                  </a:cubicBezTo>
                  <a:cubicBezTo>
                    <a:pt x="-17321" y="1138020"/>
                    <a:pt x="151166" y="879681"/>
                    <a:pt x="156246" y="788241"/>
                  </a:cubicBezTo>
                  <a:cubicBezTo>
                    <a:pt x="161326" y="696801"/>
                    <a:pt x="-54997" y="472752"/>
                    <a:pt x="13371" y="372316"/>
                  </a:cubicBezTo>
                  <a:cubicBezTo>
                    <a:pt x="81739" y="271880"/>
                    <a:pt x="418395" y="247644"/>
                    <a:pt x="566456" y="185626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91C269A-240A-374D-9160-459EF79941A5}"/>
                </a:ext>
              </a:extLst>
            </p:cNvPr>
            <p:cNvSpPr/>
            <p:nvPr/>
          </p:nvSpPr>
          <p:spPr bwMode="auto">
            <a:xfrm rot="20815293">
              <a:off x="9559893" y="1754661"/>
              <a:ext cx="180000" cy="4680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3B0494B7-E376-1E42-9DED-BDF7B8F1D286}"/>
                </a:ext>
              </a:extLst>
            </p:cNvPr>
            <p:cNvSpPr/>
            <p:nvPr/>
          </p:nvSpPr>
          <p:spPr bwMode="auto">
            <a:xfrm rot="17861635">
              <a:off x="9023433" y="3574480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B80249F-C42C-3B4D-9883-0FFEA612870B}"/>
                </a:ext>
              </a:extLst>
            </p:cNvPr>
            <p:cNvSpPr/>
            <p:nvPr/>
          </p:nvSpPr>
          <p:spPr bwMode="auto">
            <a:xfrm rot="15464120">
              <a:off x="9139055" y="1822682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295A2D0E-B69C-DC49-BEE8-8BF9CF2A1851}"/>
                </a:ext>
              </a:extLst>
            </p:cNvPr>
            <p:cNvSpPr/>
            <p:nvPr/>
          </p:nvSpPr>
          <p:spPr bwMode="auto">
            <a:xfrm rot="4563591">
              <a:off x="9554928" y="1725250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59023F9-5945-4947-BFF1-4D02654828F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358745" y="2043131"/>
              <a:ext cx="628574" cy="15362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4265C17-F19A-B34B-8633-5B91F3033149}"/>
                </a:ext>
              </a:extLst>
            </p:cNvPr>
            <p:cNvSpPr/>
            <p:nvPr/>
          </p:nvSpPr>
          <p:spPr bwMode="auto">
            <a:xfrm rot="20829794">
              <a:off x="9623658" y="2192953"/>
              <a:ext cx="158400" cy="5378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22A8C3B-21CD-BF45-9ECE-C72A463B434D}"/>
                </a:ext>
              </a:extLst>
            </p:cNvPr>
            <p:cNvSpPr/>
            <p:nvPr/>
          </p:nvSpPr>
          <p:spPr bwMode="auto">
            <a:xfrm rot="3982317">
              <a:off x="11379064" y="2114065"/>
              <a:ext cx="180000" cy="4680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E557635-B6B5-B74C-B49A-0F6FB10A17E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1236416" y="2159068"/>
              <a:ext cx="232648" cy="50334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9B0389F9-7D35-1148-8F49-7194E0BE68D5}"/>
                </a:ext>
              </a:extLst>
            </p:cNvPr>
            <p:cNvSpPr/>
            <p:nvPr/>
          </p:nvSpPr>
          <p:spPr bwMode="auto">
            <a:xfrm rot="20220098">
              <a:off x="11250676" y="2027133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6FD74A94-3C92-C041-9A64-FF740CC4D20F}"/>
                </a:ext>
              </a:extLst>
            </p:cNvPr>
            <p:cNvSpPr/>
            <p:nvPr/>
          </p:nvSpPr>
          <p:spPr bwMode="auto">
            <a:xfrm rot="9372536">
              <a:off x="11430103" y="2404227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6703576-3C29-FD4E-B8C5-2A2FA525E166}"/>
                </a:ext>
              </a:extLst>
            </p:cNvPr>
            <p:cNvSpPr/>
            <p:nvPr/>
          </p:nvSpPr>
          <p:spPr bwMode="auto">
            <a:xfrm rot="3942360">
              <a:off x="11174695" y="2419370"/>
              <a:ext cx="158400" cy="5378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B824744-0A76-4348-B9FC-C90AA2061F3A}"/>
                </a:ext>
              </a:extLst>
            </p:cNvPr>
            <p:cNvSpPr/>
            <p:nvPr/>
          </p:nvSpPr>
          <p:spPr bwMode="auto">
            <a:xfrm rot="1717758">
              <a:off x="9460495" y="3390966"/>
              <a:ext cx="180000" cy="4680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D0F36B4-2889-6049-B74C-FA147EE28C5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382992" y="3395384"/>
              <a:ext cx="458251" cy="25167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E8DC7B65-CFA7-4E4D-B870-0FBC6AB056D4}"/>
                </a:ext>
              </a:extLst>
            </p:cNvPr>
            <p:cNvSpPr/>
            <p:nvPr/>
          </p:nvSpPr>
          <p:spPr bwMode="auto">
            <a:xfrm rot="7025805">
              <a:off x="9402474" y="3799297"/>
              <a:ext cx="521925" cy="158437"/>
            </a:xfrm>
            <a:custGeom>
              <a:avLst/>
              <a:gdLst>
                <a:gd name="connsiteX0" fmla="*/ 0 w 333375"/>
                <a:gd name="connsiteY0" fmla="*/ 87073 h 185534"/>
                <a:gd name="connsiteX1" fmla="*/ 28575 w 333375"/>
                <a:gd name="connsiteY1" fmla="*/ 1348 h 185534"/>
                <a:gd name="connsiteX2" fmla="*/ 60325 w 333375"/>
                <a:gd name="connsiteY2" fmla="*/ 147398 h 185534"/>
                <a:gd name="connsiteX3" fmla="*/ 107950 w 333375"/>
                <a:gd name="connsiteY3" fmla="*/ 17223 h 185534"/>
                <a:gd name="connsiteX4" fmla="*/ 136525 w 333375"/>
                <a:gd name="connsiteY4" fmla="*/ 163273 h 185534"/>
                <a:gd name="connsiteX5" fmla="*/ 177800 w 333375"/>
                <a:gd name="connsiteY5" fmla="*/ 17223 h 185534"/>
                <a:gd name="connsiteX6" fmla="*/ 203200 w 333375"/>
                <a:gd name="connsiteY6" fmla="*/ 169623 h 185534"/>
                <a:gd name="connsiteX7" fmla="*/ 241300 w 333375"/>
                <a:gd name="connsiteY7" fmla="*/ 23573 h 185534"/>
                <a:gd name="connsiteX8" fmla="*/ 273050 w 333375"/>
                <a:gd name="connsiteY8" fmla="*/ 185498 h 185534"/>
                <a:gd name="connsiteX9" fmla="*/ 304800 w 333375"/>
                <a:gd name="connsiteY9" fmla="*/ 39448 h 185534"/>
                <a:gd name="connsiteX10" fmla="*/ 333375 w 333375"/>
                <a:gd name="connsiteY10" fmla="*/ 141048 h 18553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7800 w 333375"/>
                <a:gd name="connsiteY5" fmla="*/ 254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744"/>
                <a:gd name="connsiteX1" fmla="*/ 28575 w 333375"/>
                <a:gd name="connsiteY1" fmla="*/ 9558 h 193744"/>
                <a:gd name="connsiteX2" fmla="*/ 60325 w 333375"/>
                <a:gd name="connsiteY2" fmla="*/ 155608 h 193744"/>
                <a:gd name="connsiteX3" fmla="*/ 104775 w 333375"/>
                <a:gd name="connsiteY3" fmla="*/ 33 h 193744"/>
                <a:gd name="connsiteX4" fmla="*/ 136525 w 333375"/>
                <a:gd name="connsiteY4" fmla="*/ 171483 h 193744"/>
                <a:gd name="connsiteX5" fmla="*/ 174625 w 333375"/>
                <a:gd name="connsiteY5" fmla="*/ 33 h 193744"/>
                <a:gd name="connsiteX6" fmla="*/ 203200 w 333375"/>
                <a:gd name="connsiteY6" fmla="*/ 177833 h 193744"/>
                <a:gd name="connsiteX7" fmla="*/ 241300 w 333375"/>
                <a:gd name="connsiteY7" fmla="*/ 31783 h 193744"/>
                <a:gd name="connsiteX8" fmla="*/ 273050 w 333375"/>
                <a:gd name="connsiteY8" fmla="*/ 193708 h 193744"/>
                <a:gd name="connsiteX9" fmla="*/ 304800 w 333375"/>
                <a:gd name="connsiteY9" fmla="*/ 47658 h 193744"/>
                <a:gd name="connsiteX10" fmla="*/ 333375 w 333375"/>
                <a:gd name="connsiteY10" fmla="*/ 149258 h 193744"/>
                <a:gd name="connsiteX0" fmla="*/ 0 w 333375"/>
                <a:gd name="connsiteY0" fmla="*/ 95283 h 193980"/>
                <a:gd name="connsiteX1" fmla="*/ 28575 w 333375"/>
                <a:gd name="connsiteY1" fmla="*/ 9558 h 193980"/>
                <a:gd name="connsiteX2" fmla="*/ 60325 w 333375"/>
                <a:gd name="connsiteY2" fmla="*/ 155608 h 193980"/>
                <a:gd name="connsiteX3" fmla="*/ 104775 w 333375"/>
                <a:gd name="connsiteY3" fmla="*/ 33 h 193980"/>
                <a:gd name="connsiteX4" fmla="*/ 136525 w 333375"/>
                <a:gd name="connsiteY4" fmla="*/ 171483 h 193980"/>
                <a:gd name="connsiteX5" fmla="*/ 174625 w 333375"/>
                <a:gd name="connsiteY5" fmla="*/ 33 h 193980"/>
                <a:gd name="connsiteX6" fmla="*/ 203200 w 333375"/>
                <a:gd name="connsiteY6" fmla="*/ 177833 h 193980"/>
                <a:gd name="connsiteX7" fmla="*/ 244475 w 333375"/>
                <a:gd name="connsiteY7" fmla="*/ 3208 h 193980"/>
                <a:gd name="connsiteX8" fmla="*/ 273050 w 333375"/>
                <a:gd name="connsiteY8" fmla="*/ 193708 h 193980"/>
                <a:gd name="connsiteX9" fmla="*/ 304800 w 333375"/>
                <a:gd name="connsiteY9" fmla="*/ 47658 h 193980"/>
                <a:gd name="connsiteX10" fmla="*/ 333375 w 333375"/>
                <a:gd name="connsiteY10" fmla="*/ 149258 h 193980"/>
                <a:gd name="connsiteX0" fmla="*/ 0 w 333375"/>
                <a:gd name="connsiteY0" fmla="*/ 95283 h 193712"/>
                <a:gd name="connsiteX1" fmla="*/ 28575 w 333375"/>
                <a:gd name="connsiteY1" fmla="*/ 9558 h 193712"/>
                <a:gd name="connsiteX2" fmla="*/ 60325 w 333375"/>
                <a:gd name="connsiteY2" fmla="*/ 155608 h 193712"/>
                <a:gd name="connsiteX3" fmla="*/ 104775 w 333375"/>
                <a:gd name="connsiteY3" fmla="*/ 33 h 193712"/>
                <a:gd name="connsiteX4" fmla="*/ 136525 w 333375"/>
                <a:gd name="connsiteY4" fmla="*/ 171483 h 193712"/>
                <a:gd name="connsiteX5" fmla="*/ 174625 w 333375"/>
                <a:gd name="connsiteY5" fmla="*/ 33 h 193712"/>
                <a:gd name="connsiteX6" fmla="*/ 203200 w 333375"/>
                <a:gd name="connsiteY6" fmla="*/ 177833 h 193712"/>
                <a:gd name="connsiteX7" fmla="*/ 244475 w 333375"/>
                <a:gd name="connsiteY7" fmla="*/ 3208 h 193712"/>
                <a:gd name="connsiteX8" fmla="*/ 273050 w 333375"/>
                <a:gd name="connsiteY8" fmla="*/ 193708 h 193712"/>
                <a:gd name="connsiteX9" fmla="*/ 304800 w 333375"/>
                <a:gd name="connsiteY9" fmla="*/ 9558 h 193712"/>
                <a:gd name="connsiteX10" fmla="*/ 333375 w 333375"/>
                <a:gd name="connsiteY10" fmla="*/ 149258 h 193712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49258 h 177834"/>
                <a:gd name="connsiteX0" fmla="*/ 0 w 333375"/>
                <a:gd name="connsiteY0" fmla="*/ 95283 h 177834"/>
                <a:gd name="connsiteX1" fmla="*/ 28575 w 333375"/>
                <a:gd name="connsiteY1" fmla="*/ 9558 h 177834"/>
                <a:gd name="connsiteX2" fmla="*/ 60325 w 333375"/>
                <a:gd name="connsiteY2" fmla="*/ 155608 h 177834"/>
                <a:gd name="connsiteX3" fmla="*/ 104775 w 333375"/>
                <a:gd name="connsiteY3" fmla="*/ 33 h 177834"/>
                <a:gd name="connsiteX4" fmla="*/ 136525 w 333375"/>
                <a:gd name="connsiteY4" fmla="*/ 171483 h 177834"/>
                <a:gd name="connsiteX5" fmla="*/ 174625 w 333375"/>
                <a:gd name="connsiteY5" fmla="*/ 33 h 177834"/>
                <a:gd name="connsiteX6" fmla="*/ 203200 w 333375"/>
                <a:gd name="connsiteY6" fmla="*/ 177833 h 177834"/>
                <a:gd name="connsiteX7" fmla="*/ 244475 w 333375"/>
                <a:gd name="connsiteY7" fmla="*/ 3208 h 177834"/>
                <a:gd name="connsiteX8" fmla="*/ 273050 w 333375"/>
                <a:gd name="connsiteY8" fmla="*/ 142908 h 177834"/>
                <a:gd name="connsiteX9" fmla="*/ 304800 w 333375"/>
                <a:gd name="connsiteY9" fmla="*/ 9558 h 177834"/>
                <a:gd name="connsiteX10" fmla="*/ 333375 w 333375"/>
                <a:gd name="connsiteY10" fmla="*/ 133383 h 177834"/>
                <a:gd name="connsiteX0" fmla="*/ 0 w 333375"/>
                <a:gd name="connsiteY0" fmla="*/ 95338 h 171538"/>
                <a:gd name="connsiteX1" fmla="*/ 28575 w 333375"/>
                <a:gd name="connsiteY1" fmla="*/ 9613 h 171538"/>
                <a:gd name="connsiteX2" fmla="*/ 60325 w 333375"/>
                <a:gd name="connsiteY2" fmla="*/ 155663 h 171538"/>
                <a:gd name="connsiteX3" fmla="*/ 104775 w 333375"/>
                <a:gd name="connsiteY3" fmla="*/ 88 h 171538"/>
                <a:gd name="connsiteX4" fmla="*/ 136525 w 333375"/>
                <a:gd name="connsiteY4" fmla="*/ 171538 h 171538"/>
                <a:gd name="connsiteX5" fmla="*/ 174625 w 333375"/>
                <a:gd name="connsiteY5" fmla="*/ 88 h 171538"/>
                <a:gd name="connsiteX6" fmla="*/ 200025 w 333375"/>
                <a:gd name="connsiteY6" fmla="*/ 146138 h 171538"/>
                <a:gd name="connsiteX7" fmla="*/ 244475 w 333375"/>
                <a:gd name="connsiteY7" fmla="*/ 3263 h 171538"/>
                <a:gd name="connsiteX8" fmla="*/ 273050 w 333375"/>
                <a:gd name="connsiteY8" fmla="*/ 142963 h 171538"/>
                <a:gd name="connsiteX9" fmla="*/ 304800 w 333375"/>
                <a:gd name="connsiteY9" fmla="*/ 9613 h 171538"/>
                <a:gd name="connsiteX10" fmla="*/ 333375 w 333375"/>
                <a:gd name="connsiteY10" fmla="*/ 133438 h 171538"/>
                <a:gd name="connsiteX0" fmla="*/ 0 w 333375"/>
                <a:gd name="connsiteY0" fmla="*/ 95287 h 155625"/>
                <a:gd name="connsiteX1" fmla="*/ 28575 w 333375"/>
                <a:gd name="connsiteY1" fmla="*/ 9562 h 155625"/>
                <a:gd name="connsiteX2" fmla="*/ 60325 w 333375"/>
                <a:gd name="connsiteY2" fmla="*/ 155612 h 155625"/>
                <a:gd name="connsiteX3" fmla="*/ 104775 w 333375"/>
                <a:gd name="connsiteY3" fmla="*/ 37 h 155625"/>
                <a:gd name="connsiteX4" fmla="*/ 136525 w 333375"/>
                <a:gd name="connsiteY4" fmla="*/ 139737 h 155625"/>
                <a:gd name="connsiteX5" fmla="*/ 174625 w 333375"/>
                <a:gd name="connsiteY5" fmla="*/ 37 h 155625"/>
                <a:gd name="connsiteX6" fmla="*/ 200025 w 333375"/>
                <a:gd name="connsiteY6" fmla="*/ 146087 h 155625"/>
                <a:gd name="connsiteX7" fmla="*/ 244475 w 333375"/>
                <a:gd name="connsiteY7" fmla="*/ 3212 h 155625"/>
                <a:gd name="connsiteX8" fmla="*/ 273050 w 333375"/>
                <a:gd name="connsiteY8" fmla="*/ 142912 h 155625"/>
                <a:gd name="connsiteX9" fmla="*/ 304800 w 333375"/>
                <a:gd name="connsiteY9" fmla="*/ 9562 h 155625"/>
                <a:gd name="connsiteX10" fmla="*/ 333375 w 333375"/>
                <a:gd name="connsiteY10" fmla="*/ 133387 h 155625"/>
                <a:gd name="connsiteX0" fmla="*/ 0 w 333375"/>
                <a:gd name="connsiteY0" fmla="*/ 95256 h 146057"/>
                <a:gd name="connsiteX1" fmla="*/ 28575 w 333375"/>
                <a:gd name="connsiteY1" fmla="*/ 9531 h 146057"/>
                <a:gd name="connsiteX2" fmla="*/ 60325 w 333375"/>
                <a:gd name="connsiteY2" fmla="*/ 136531 h 146057"/>
                <a:gd name="connsiteX3" fmla="*/ 104775 w 333375"/>
                <a:gd name="connsiteY3" fmla="*/ 6 h 146057"/>
                <a:gd name="connsiteX4" fmla="*/ 136525 w 333375"/>
                <a:gd name="connsiteY4" fmla="*/ 139706 h 146057"/>
                <a:gd name="connsiteX5" fmla="*/ 174625 w 333375"/>
                <a:gd name="connsiteY5" fmla="*/ 6 h 146057"/>
                <a:gd name="connsiteX6" fmla="*/ 200025 w 333375"/>
                <a:gd name="connsiteY6" fmla="*/ 146056 h 146057"/>
                <a:gd name="connsiteX7" fmla="*/ 244475 w 333375"/>
                <a:gd name="connsiteY7" fmla="*/ 3181 h 146057"/>
                <a:gd name="connsiteX8" fmla="*/ 273050 w 333375"/>
                <a:gd name="connsiteY8" fmla="*/ 142881 h 146057"/>
                <a:gd name="connsiteX9" fmla="*/ 304800 w 333375"/>
                <a:gd name="connsiteY9" fmla="*/ 9531 h 146057"/>
                <a:gd name="connsiteX10" fmla="*/ 333375 w 33337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33356 h 146057"/>
                <a:gd name="connsiteX0" fmla="*/ 0 w 339725"/>
                <a:gd name="connsiteY0" fmla="*/ 111131 h 146057"/>
                <a:gd name="connsiteX1" fmla="*/ 34925 w 339725"/>
                <a:gd name="connsiteY1" fmla="*/ 9531 h 146057"/>
                <a:gd name="connsiteX2" fmla="*/ 66675 w 339725"/>
                <a:gd name="connsiteY2" fmla="*/ 136531 h 146057"/>
                <a:gd name="connsiteX3" fmla="*/ 111125 w 339725"/>
                <a:gd name="connsiteY3" fmla="*/ 6 h 146057"/>
                <a:gd name="connsiteX4" fmla="*/ 142875 w 339725"/>
                <a:gd name="connsiteY4" fmla="*/ 139706 h 146057"/>
                <a:gd name="connsiteX5" fmla="*/ 180975 w 339725"/>
                <a:gd name="connsiteY5" fmla="*/ 6 h 146057"/>
                <a:gd name="connsiteX6" fmla="*/ 206375 w 339725"/>
                <a:gd name="connsiteY6" fmla="*/ 146056 h 146057"/>
                <a:gd name="connsiteX7" fmla="*/ 250825 w 339725"/>
                <a:gd name="connsiteY7" fmla="*/ 3181 h 146057"/>
                <a:gd name="connsiteX8" fmla="*/ 279400 w 339725"/>
                <a:gd name="connsiteY8" fmla="*/ 142881 h 146057"/>
                <a:gd name="connsiteX9" fmla="*/ 311150 w 339725"/>
                <a:gd name="connsiteY9" fmla="*/ 9531 h 146057"/>
                <a:gd name="connsiteX10" fmla="*/ 339725 w 339725"/>
                <a:gd name="connsiteY10" fmla="*/ 104781 h 146057"/>
                <a:gd name="connsiteX0" fmla="*/ 0 w 339725"/>
                <a:gd name="connsiteY0" fmla="*/ 114481 h 149407"/>
                <a:gd name="connsiteX1" fmla="*/ 31750 w 339725"/>
                <a:gd name="connsiteY1" fmla="*/ 181 h 149407"/>
                <a:gd name="connsiteX2" fmla="*/ 66675 w 339725"/>
                <a:gd name="connsiteY2" fmla="*/ 139881 h 149407"/>
                <a:gd name="connsiteX3" fmla="*/ 111125 w 339725"/>
                <a:gd name="connsiteY3" fmla="*/ 3356 h 149407"/>
                <a:gd name="connsiteX4" fmla="*/ 142875 w 339725"/>
                <a:gd name="connsiteY4" fmla="*/ 143056 h 149407"/>
                <a:gd name="connsiteX5" fmla="*/ 180975 w 339725"/>
                <a:gd name="connsiteY5" fmla="*/ 3356 h 149407"/>
                <a:gd name="connsiteX6" fmla="*/ 206375 w 339725"/>
                <a:gd name="connsiteY6" fmla="*/ 149406 h 149407"/>
                <a:gd name="connsiteX7" fmla="*/ 250825 w 339725"/>
                <a:gd name="connsiteY7" fmla="*/ 6531 h 149407"/>
                <a:gd name="connsiteX8" fmla="*/ 279400 w 339725"/>
                <a:gd name="connsiteY8" fmla="*/ 146231 h 149407"/>
                <a:gd name="connsiteX9" fmla="*/ 311150 w 339725"/>
                <a:gd name="connsiteY9" fmla="*/ 12881 h 149407"/>
                <a:gd name="connsiteX10" fmla="*/ 339725 w 339725"/>
                <a:gd name="connsiteY10" fmla="*/ 108131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11150 w 393656"/>
                <a:gd name="connsiteY9" fmla="*/ 12881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11125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9407"/>
                <a:gd name="connsiteX1" fmla="*/ 31750 w 393656"/>
                <a:gd name="connsiteY1" fmla="*/ 181 h 149407"/>
                <a:gd name="connsiteX2" fmla="*/ 66675 w 393656"/>
                <a:gd name="connsiteY2" fmla="*/ 139881 h 149407"/>
                <a:gd name="connsiteX3" fmla="*/ 105133 w 393656"/>
                <a:gd name="connsiteY3" fmla="*/ 3356 h 149407"/>
                <a:gd name="connsiteX4" fmla="*/ 142875 w 393656"/>
                <a:gd name="connsiteY4" fmla="*/ 143056 h 149407"/>
                <a:gd name="connsiteX5" fmla="*/ 180975 w 393656"/>
                <a:gd name="connsiteY5" fmla="*/ 3356 h 149407"/>
                <a:gd name="connsiteX6" fmla="*/ 206375 w 393656"/>
                <a:gd name="connsiteY6" fmla="*/ 149406 h 149407"/>
                <a:gd name="connsiteX7" fmla="*/ 250825 w 393656"/>
                <a:gd name="connsiteY7" fmla="*/ 6531 h 149407"/>
                <a:gd name="connsiteX8" fmla="*/ 279400 w 393656"/>
                <a:gd name="connsiteY8" fmla="*/ 146231 h 149407"/>
                <a:gd name="connsiteX9" fmla="*/ 320139 w 393656"/>
                <a:gd name="connsiteY9" fmla="*/ 84036 h 149407"/>
                <a:gd name="connsiteX10" fmla="*/ 393656 w 393656"/>
                <a:gd name="connsiteY10" fmla="*/ 100225 h 149407"/>
                <a:gd name="connsiteX0" fmla="*/ 0 w 393656"/>
                <a:gd name="connsiteY0" fmla="*/ 114481 h 147864"/>
                <a:gd name="connsiteX1" fmla="*/ 31750 w 393656"/>
                <a:gd name="connsiteY1" fmla="*/ 181 h 147864"/>
                <a:gd name="connsiteX2" fmla="*/ 66675 w 393656"/>
                <a:gd name="connsiteY2" fmla="*/ 139881 h 147864"/>
                <a:gd name="connsiteX3" fmla="*/ 105133 w 393656"/>
                <a:gd name="connsiteY3" fmla="*/ 3356 h 147864"/>
                <a:gd name="connsiteX4" fmla="*/ 142875 w 393656"/>
                <a:gd name="connsiteY4" fmla="*/ 143056 h 147864"/>
                <a:gd name="connsiteX5" fmla="*/ 180975 w 393656"/>
                <a:gd name="connsiteY5" fmla="*/ 3356 h 147864"/>
                <a:gd name="connsiteX6" fmla="*/ 215364 w 393656"/>
                <a:gd name="connsiteY6" fmla="*/ 133594 h 147864"/>
                <a:gd name="connsiteX7" fmla="*/ 250825 w 393656"/>
                <a:gd name="connsiteY7" fmla="*/ 6531 h 147864"/>
                <a:gd name="connsiteX8" fmla="*/ 279400 w 393656"/>
                <a:gd name="connsiteY8" fmla="*/ 146231 h 147864"/>
                <a:gd name="connsiteX9" fmla="*/ 320139 w 393656"/>
                <a:gd name="connsiteY9" fmla="*/ 84036 h 147864"/>
                <a:gd name="connsiteX10" fmla="*/ 393656 w 393656"/>
                <a:gd name="connsiteY10" fmla="*/ 100225 h 147864"/>
                <a:gd name="connsiteX0" fmla="*/ 0 w 393656"/>
                <a:gd name="connsiteY0" fmla="*/ 114481 h 143056"/>
                <a:gd name="connsiteX1" fmla="*/ 31750 w 393656"/>
                <a:gd name="connsiteY1" fmla="*/ 181 h 143056"/>
                <a:gd name="connsiteX2" fmla="*/ 66675 w 393656"/>
                <a:gd name="connsiteY2" fmla="*/ 139881 h 143056"/>
                <a:gd name="connsiteX3" fmla="*/ 105133 w 393656"/>
                <a:gd name="connsiteY3" fmla="*/ 3356 h 143056"/>
                <a:gd name="connsiteX4" fmla="*/ 142875 w 393656"/>
                <a:gd name="connsiteY4" fmla="*/ 143056 h 143056"/>
                <a:gd name="connsiteX5" fmla="*/ 180975 w 393656"/>
                <a:gd name="connsiteY5" fmla="*/ 3356 h 143056"/>
                <a:gd name="connsiteX6" fmla="*/ 215364 w 393656"/>
                <a:gd name="connsiteY6" fmla="*/ 133594 h 143056"/>
                <a:gd name="connsiteX7" fmla="*/ 250825 w 393656"/>
                <a:gd name="connsiteY7" fmla="*/ 6531 h 143056"/>
                <a:gd name="connsiteX8" fmla="*/ 288389 w 393656"/>
                <a:gd name="connsiteY8" fmla="*/ 130419 h 143056"/>
                <a:gd name="connsiteX9" fmla="*/ 320139 w 393656"/>
                <a:gd name="connsiteY9" fmla="*/ 84036 h 143056"/>
                <a:gd name="connsiteX10" fmla="*/ 393656 w 393656"/>
                <a:gd name="connsiteY10" fmla="*/ 100225 h 143056"/>
                <a:gd name="connsiteX0" fmla="*/ 0 w 393656"/>
                <a:gd name="connsiteY0" fmla="*/ 114481 h 139882"/>
                <a:gd name="connsiteX1" fmla="*/ 31750 w 393656"/>
                <a:gd name="connsiteY1" fmla="*/ 181 h 139882"/>
                <a:gd name="connsiteX2" fmla="*/ 66675 w 393656"/>
                <a:gd name="connsiteY2" fmla="*/ 139881 h 139882"/>
                <a:gd name="connsiteX3" fmla="*/ 105133 w 393656"/>
                <a:gd name="connsiteY3" fmla="*/ 3356 h 139882"/>
                <a:gd name="connsiteX4" fmla="*/ 142875 w 393656"/>
                <a:gd name="connsiteY4" fmla="*/ 132515 h 139882"/>
                <a:gd name="connsiteX5" fmla="*/ 180975 w 393656"/>
                <a:gd name="connsiteY5" fmla="*/ 3356 h 139882"/>
                <a:gd name="connsiteX6" fmla="*/ 215364 w 393656"/>
                <a:gd name="connsiteY6" fmla="*/ 133594 h 139882"/>
                <a:gd name="connsiteX7" fmla="*/ 250825 w 393656"/>
                <a:gd name="connsiteY7" fmla="*/ 6531 h 139882"/>
                <a:gd name="connsiteX8" fmla="*/ 288389 w 393656"/>
                <a:gd name="connsiteY8" fmla="*/ 130419 h 139882"/>
                <a:gd name="connsiteX9" fmla="*/ 320139 w 393656"/>
                <a:gd name="connsiteY9" fmla="*/ 84036 h 139882"/>
                <a:gd name="connsiteX10" fmla="*/ 393656 w 393656"/>
                <a:gd name="connsiteY10" fmla="*/ 100225 h 139882"/>
                <a:gd name="connsiteX0" fmla="*/ 0 w 393656"/>
                <a:gd name="connsiteY0" fmla="*/ 114390 h 133504"/>
                <a:gd name="connsiteX1" fmla="*/ 31750 w 393656"/>
                <a:gd name="connsiteY1" fmla="*/ 90 h 133504"/>
                <a:gd name="connsiteX2" fmla="*/ 66675 w 393656"/>
                <a:gd name="connsiteY2" fmla="*/ 131884 h 133504"/>
                <a:gd name="connsiteX3" fmla="*/ 105133 w 393656"/>
                <a:gd name="connsiteY3" fmla="*/ 3265 h 133504"/>
                <a:gd name="connsiteX4" fmla="*/ 142875 w 393656"/>
                <a:gd name="connsiteY4" fmla="*/ 132424 h 133504"/>
                <a:gd name="connsiteX5" fmla="*/ 180975 w 393656"/>
                <a:gd name="connsiteY5" fmla="*/ 3265 h 133504"/>
                <a:gd name="connsiteX6" fmla="*/ 215364 w 393656"/>
                <a:gd name="connsiteY6" fmla="*/ 133503 h 133504"/>
                <a:gd name="connsiteX7" fmla="*/ 250825 w 393656"/>
                <a:gd name="connsiteY7" fmla="*/ 6440 h 133504"/>
                <a:gd name="connsiteX8" fmla="*/ 288389 w 393656"/>
                <a:gd name="connsiteY8" fmla="*/ 130328 h 133504"/>
                <a:gd name="connsiteX9" fmla="*/ 320139 w 393656"/>
                <a:gd name="connsiteY9" fmla="*/ 83945 h 133504"/>
                <a:gd name="connsiteX10" fmla="*/ 393656 w 393656"/>
                <a:gd name="connsiteY10" fmla="*/ 100134 h 133504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390660"/>
                <a:gd name="connsiteY0" fmla="*/ 86182 h 134285"/>
                <a:gd name="connsiteX1" fmla="*/ 28754 w 390660"/>
                <a:gd name="connsiteY1" fmla="*/ 871 h 134285"/>
                <a:gd name="connsiteX2" fmla="*/ 63679 w 390660"/>
                <a:gd name="connsiteY2" fmla="*/ 132665 h 134285"/>
                <a:gd name="connsiteX3" fmla="*/ 102137 w 390660"/>
                <a:gd name="connsiteY3" fmla="*/ 4046 h 134285"/>
                <a:gd name="connsiteX4" fmla="*/ 139879 w 390660"/>
                <a:gd name="connsiteY4" fmla="*/ 133205 h 134285"/>
                <a:gd name="connsiteX5" fmla="*/ 177979 w 390660"/>
                <a:gd name="connsiteY5" fmla="*/ 4046 h 134285"/>
                <a:gd name="connsiteX6" fmla="*/ 212368 w 390660"/>
                <a:gd name="connsiteY6" fmla="*/ 134284 h 134285"/>
                <a:gd name="connsiteX7" fmla="*/ 247829 w 390660"/>
                <a:gd name="connsiteY7" fmla="*/ 7221 h 134285"/>
                <a:gd name="connsiteX8" fmla="*/ 285393 w 390660"/>
                <a:gd name="connsiteY8" fmla="*/ 131109 h 134285"/>
                <a:gd name="connsiteX9" fmla="*/ 317143 w 390660"/>
                <a:gd name="connsiteY9" fmla="*/ 84726 h 134285"/>
                <a:gd name="connsiteX10" fmla="*/ 390660 w 390660"/>
                <a:gd name="connsiteY10" fmla="*/ 100915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84726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17143 w 408637"/>
                <a:gd name="connsiteY9" fmla="*/ 74185 h 134285"/>
                <a:gd name="connsiteX10" fmla="*/ 408637 w 408637"/>
                <a:gd name="connsiteY10" fmla="*/ 71926 h 134285"/>
                <a:gd name="connsiteX0" fmla="*/ 0 w 408637"/>
                <a:gd name="connsiteY0" fmla="*/ 86182 h 134285"/>
                <a:gd name="connsiteX1" fmla="*/ 28754 w 408637"/>
                <a:gd name="connsiteY1" fmla="*/ 871 h 134285"/>
                <a:gd name="connsiteX2" fmla="*/ 63679 w 408637"/>
                <a:gd name="connsiteY2" fmla="*/ 132665 h 134285"/>
                <a:gd name="connsiteX3" fmla="*/ 102137 w 408637"/>
                <a:gd name="connsiteY3" fmla="*/ 4046 h 134285"/>
                <a:gd name="connsiteX4" fmla="*/ 139879 w 408637"/>
                <a:gd name="connsiteY4" fmla="*/ 133205 h 134285"/>
                <a:gd name="connsiteX5" fmla="*/ 177979 w 408637"/>
                <a:gd name="connsiteY5" fmla="*/ 4046 h 134285"/>
                <a:gd name="connsiteX6" fmla="*/ 212368 w 408637"/>
                <a:gd name="connsiteY6" fmla="*/ 134284 h 134285"/>
                <a:gd name="connsiteX7" fmla="*/ 247829 w 408637"/>
                <a:gd name="connsiteY7" fmla="*/ 7221 h 134285"/>
                <a:gd name="connsiteX8" fmla="*/ 285393 w 408637"/>
                <a:gd name="connsiteY8" fmla="*/ 131109 h 134285"/>
                <a:gd name="connsiteX9" fmla="*/ 323136 w 408637"/>
                <a:gd name="connsiteY9" fmla="*/ 84727 h 134285"/>
                <a:gd name="connsiteX10" fmla="*/ 408637 w 408637"/>
                <a:gd name="connsiteY10" fmla="*/ 71926 h 134285"/>
                <a:gd name="connsiteX0" fmla="*/ 0 w 408637"/>
                <a:gd name="connsiteY0" fmla="*/ 83593 h 131696"/>
                <a:gd name="connsiteX1" fmla="*/ 31750 w 408637"/>
                <a:gd name="connsiteY1" fmla="*/ 917 h 131696"/>
                <a:gd name="connsiteX2" fmla="*/ 63679 w 408637"/>
                <a:gd name="connsiteY2" fmla="*/ 130076 h 131696"/>
                <a:gd name="connsiteX3" fmla="*/ 102137 w 408637"/>
                <a:gd name="connsiteY3" fmla="*/ 1457 h 131696"/>
                <a:gd name="connsiteX4" fmla="*/ 139879 w 408637"/>
                <a:gd name="connsiteY4" fmla="*/ 130616 h 131696"/>
                <a:gd name="connsiteX5" fmla="*/ 177979 w 408637"/>
                <a:gd name="connsiteY5" fmla="*/ 1457 h 131696"/>
                <a:gd name="connsiteX6" fmla="*/ 212368 w 408637"/>
                <a:gd name="connsiteY6" fmla="*/ 131695 h 131696"/>
                <a:gd name="connsiteX7" fmla="*/ 247829 w 408637"/>
                <a:gd name="connsiteY7" fmla="*/ 4632 h 131696"/>
                <a:gd name="connsiteX8" fmla="*/ 285393 w 408637"/>
                <a:gd name="connsiteY8" fmla="*/ 128520 h 131696"/>
                <a:gd name="connsiteX9" fmla="*/ 323136 w 408637"/>
                <a:gd name="connsiteY9" fmla="*/ 82138 h 131696"/>
                <a:gd name="connsiteX10" fmla="*/ 408637 w 408637"/>
                <a:gd name="connsiteY10" fmla="*/ 69337 h 131696"/>
                <a:gd name="connsiteX0" fmla="*/ 0 w 408637"/>
                <a:gd name="connsiteY0" fmla="*/ 82677 h 130780"/>
                <a:gd name="connsiteX1" fmla="*/ 31750 w 408637"/>
                <a:gd name="connsiteY1" fmla="*/ 1 h 130780"/>
                <a:gd name="connsiteX2" fmla="*/ 63679 w 408637"/>
                <a:gd name="connsiteY2" fmla="*/ 129160 h 130780"/>
                <a:gd name="connsiteX3" fmla="*/ 102137 w 408637"/>
                <a:gd name="connsiteY3" fmla="*/ 541 h 130780"/>
                <a:gd name="connsiteX4" fmla="*/ 139879 w 408637"/>
                <a:gd name="connsiteY4" fmla="*/ 129700 h 130780"/>
                <a:gd name="connsiteX5" fmla="*/ 177979 w 408637"/>
                <a:gd name="connsiteY5" fmla="*/ 541 h 130780"/>
                <a:gd name="connsiteX6" fmla="*/ 212368 w 408637"/>
                <a:gd name="connsiteY6" fmla="*/ 130779 h 130780"/>
                <a:gd name="connsiteX7" fmla="*/ 247829 w 408637"/>
                <a:gd name="connsiteY7" fmla="*/ 3716 h 130780"/>
                <a:gd name="connsiteX8" fmla="*/ 285393 w 408637"/>
                <a:gd name="connsiteY8" fmla="*/ 127604 h 130780"/>
                <a:gd name="connsiteX9" fmla="*/ 323136 w 408637"/>
                <a:gd name="connsiteY9" fmla="*/ 81222 h 130780"/>
                <a:gd name="connsiteX10" fmla="*/ 408637 w 408637"/>
                <a:gd name="connsiteY10" fmla="*/ 68421 h 130780"/>
                <a:gd name="connsiteX0" fmla="*/ 0 w 408637"/>
                <a:gd name="connsiteY0" fmla="*/ 83592 h 131695"/>
                <a:gd name="connsiteX1" fmla="*/ 31750 w 408637"/>
                <a:gd name="connsiteY1" fmla="*/ 916 h 131695"/>
                <a:gd name="connsiteX2" fmla="*/ 63679 w 408637"/>
                <a:gd name="connsiteY2" fmla="*/ 130075 h 131695"/>
                <a:gd name="connsiteX3" fmla="*/ 102137 w 408637"/>
                <a:gd name="connsiteY3" fmla="*/ 1456 h 131695"/>
                <a:gd name="connsiteX4" fmla="*/ 139879 w 408637"/>
                <a:gd name="connsiteY4" fmla="*/ 130615 h 131695"/>
                <a:gd name="connsiteX5" fmla="*/ 177979 w 408637"/>
                <a:gd name="connsiteY5" fmla="*/ 1456 h 131695"/>
                <a:gd name="connsiteX6" fmla="*/ 212368 w 408637"/>
                <a:gd name="connsiteY6" fmla="*/ 131694 h 131695"/>
                <a:gd name="connsiteX7" fmla="*/ 247829 w 408637"/>
                <a:gd name="connsiteY7" fmla="*/ 4631 h 131695"/>
                <a:gd name="connsiteX8" fmla="*/ 285393 w 408637"/>
                <a:gd name="connsiteY8" fmla="*/ 128519 h 131695"/>
                <a:gd name="connsiteX9" fmla="*/ 323136 w 408637"/>
                <a:gd name="connsiteY9" fmla="*/ 82137 h 131695"/>
                <a:gd name="connsiteX10" fmla="*/ 408637 w 408637"/>
                <a:gd name="connsiteY10" fmla="*/ 69336 h 131695"/>
                <a:gd name="connsiteX0" fmla="*/ 0 w 408637"/>
                <a:gd name="connsiteY0" fmla="*/ 83406 h 131509"/>
                <a:gd name="connsiteX1" fmla="*/ 31750 w 408637"/>
                <a:gd name="connsiteY1" fmla="*/ 730 h 131509"/>
                <a:gd name="connsiteX2" fmla="*/ 63679 w 408637"/>
                <a:gd name="connsiteY2" fmla="*/ 129889 h 131509"/>
                <a:gd name="connsiteX3" fmla="*/ 102137 w 408637"/>
                <a:gd name="connsiteY3" fmla="*/ 1270 h 131509"/>
                <a:gd name="connsiteX4" fmla="*/ 139879 w 408637"/>
                <a:gd name="connsiteY4" fmla="*/ 130429 h 131509"/>
                <a:gd name="connsiteX5" fmla="*/ 177979 w 408637"/>
                <a:gd name="connsiteY5" fmla="*/ 1270 h 131509"/>
                <a:gd name="connsiteX6" fmla="*/ 212368 w 408637"/>
                <a:gd name="connsiteY6" fmla="*/ 131508 h 131509"/>
                <a:gd name="connsiteX7" fmla="*/ 247829 w 408637"/>
                <a:gd name="connsiteY7" fmla="*/ 4445 h 131509"/>
                <a:gd name="connsiteX8" fmla="*/ 285393 w 408637"/>
                <a:gd name="connsiteY8" fmla="*/ 128333 h 131509"/>
                <a:gd name="connsiteX9" fmla="*/ 323136 w 408637"/>
                <a:gd name="connsiteY9" fmla="*/ 81951 h 131509"/>
                <a:gd name="connsiteX10" fmla="*/ 408637 w 408637"/>
                <a:gd name="connsiteY10" fmla="*/ 69150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23136 w 492530"/>
                <a:gd name="connsiteY9" fmla="*/ 81951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  <a:gd name="connsiteX0" fmla="*/ 0 w 492530"/>
                <a:gd name="connsiteY0" fmla="*/ 83406 h 131509"/>
                <a:gd name="connsiteX1" fmla="*/ 31750 w 492530"/>
                <a:gd name="connsiteY1" fmla="*/ 730 h 131509"/>
                <a:gd name="connsiteX2" fmla="*/ 63679 w 492530"/>
                <a:gd name="connsiteY2" fmla="*/ 129889 h 131509"/>
                <a:gd name="connsiteX3" fmla="*/ 102137 w 492530"/>
                <a:gd name="connsiteY3" fmla="*/ 1270 h 131509"/>
                <a:gd name="connsiteX4" fmla="*/ 139879 w 492530"/>
                <a:gd name="connsiteY4" fmla="*/ 130429 h 131509"/>
                <a:gd name="connsiteX5" fmla="*/ 177979 w 492530"/>
                <a:gd name="connsiteY5" fmla="*/ 1270 h 131509"/>
                <a:gd name="connsiteX6" fmla="*/ 212368 w 492530"/>
                <a:gd name="connsiteY6" fmla="*/ 131508 h 131509"/>
                <a:gd name="connsiteX7" fmla="*/ 247829 w 492530"/>
                <a:gd name="connsiteY7" fmla="*/ 4445 h 131509"/>
                <a:gd name="connsiteX8" fmla="*/ 285393 w 492530"/>
                <a:gd name="connsiteY8" fmla="*/ 128333 h 131509"/>
                <a:gd name="connsiteX9" fmla="*/ 344109 w 492530"/>
                <a:gd name="connsiteY9" fmla="*/ 74045 h 131509"/>
                <a:gd name="connsiteX10" fmla="*/ 492530 w 492530"/>
                <a:gd name="connsiteY10" fmla="*/ 63879 h 1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530" h="131509">
                  <a:moveTo>
                    <a:pt x="0" y="83406"/>
                  </a:moveTo>
                  <a:cubicBezTo>
                    <a:pt x="15253" y="48693"/>
                    <a:pt x="18141" y="-7017"/>
                    <a:pt x="31750" y="730"/>
                  </a:cubicBezTo>
                  <a:cubicBezTo>
                    <a:pt x="45359" y="8477"/>
                    <a:pt x="51948" y="129799"/>
                    <a:pt x="63679" y="129889"/>
                  </a:cubicBezTo>
                  <a:cubicBezTo>
                    <a:pt x="75410" y="129979"/>
                    <a:pt x="89437" y="1180"/>
                    <a:pt x="102137" y="1270"/>
                  </a:cubicBezTo>
                  <a:cubicBezTo>
                    <a:pt x="114837" y="1360"/>
                    <a:pt x="127239" y="130429"/>
                    <a:pt x="139879" y="130429"/>
                  </a:cubicBezTo>
                  <a:cubicBezTo>
                    <a:pt x="152519" y="130429"/>
                    <a:pt x="165898" y="1090"/>
                    <a:pt x="177979" y="1270"/>
                  </a:cubicBezTo>
                  <a:cubicBezTo>
                    <a:pt x="190060" y="1450"/>
                    <a:pt x="200726" y="130979"/>
                    <a:pt x="212368" y="131508"/>
                  </a:cubicBezTo>
                  <a:cubicBezTo>
                    <a:pt x="224010" y="132037"/>
                    <a:pt x="235658" y="4974"/>
                    <a:pt x="247829" y="4445"/>
                  </a:cubicBezTo>
                  <a:cubicBezTo>
                    <a:pt x="260000" y="3916"/>
                    <a:pt x="269346" y="116733"/>
                    <a:pt x="285393" y="128333"/>
                  </a:cubicBezTo>
                  <a:cubicBezTo>
                    <a:pt x="301440" y="139933"/>
                    <a:pt x="316078" y="76182"/>
                    <a:pt x="344109" y="74045"/>
                  </a:cubicBezTo>
                  <a:cubicBezTo>
                    <a:pt x="354163" y="66637"/>
                    <a:pt x="399376" y="62082"/>
                    <a:pt x="492530" y="63879"/>
                  </a:cubicBezTo>
                </a:path>
              </a:pathLst>
            </a:custGeom>
            <a:noFill/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3A3F5D6-A8A6-5748-A934-C8F6E6225FD8}"/>
                </a:ext>
              </a:extLst>
            </p:cNvPr>
            <p:cNvSpPr/>
            <p:nvPr/>
          </p:nvSpPr>
          <p:spPr bwMode="auto">
            <a:xfrm rot="1767421">
              <a:off x="9580223" y="3404150"/>
              <a:ext cx="158400" cy="5378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239F5F2-90DE-994F-80F5-4CB60827EC8F}"/>
                    </a:ext>
                  </a:extLst>
                </p:cNvPr>
                <p:cNvSpPr txBox="1"/>
                <p:nvPr/>
              </p:nvSpPr>
              <p:spPr>
                <a:xfrm>
                  <a:off x="9919109" y="1550602"/>
                  <a:ext cx="29437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239F5F2-90DE-994F-80F5-4CB60827EC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19109" y="1550602"/>
                  <a:ext cx="294375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4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A64EF29-004E-7247-A4E4-440F6611C5E2}"/>
                    </a:ext>
                  </a:extLst>
                </p:cNvPr>
                <p:cNvSpPr txBox="1"/>
                <p:nvPr/>
              </p:nvSpPr>
              <p:spPr>
                <a:xfrm>
                  <a:off x="11669649" y="2556725"/>
                  <a:ext cx="29969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A64EF29-004E-7247-A4E4-440F6611C5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69649" y="2556725"/>
                  <a:ext cx="299697" cy="276999"/>
                </a:xfrm>
                <a:prstGeom prst="rect">
                  <a:avLst/>
                </a:prstGeom>
                <a:blipFill>
                  <a:blip r:embed="rId18"/>
                  <a:stretch>
                    <a:fillRect l="-8000" r="-4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E3A5AF98-2025-4243-897C-1546C80788CE}"/>
                    </a:ext>
                  </a:extLst>
                </p:cNvPr>
                <p:cNvSpPr txBox="1"/>
                <p:nvPr/>
              </p:nvSpPr>
              <p:spPr>
                <a:xfrm>
                  <a:off x="8894127" y="3368678"/>
                  <a:ext cx="31380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E3A5AF98-2025-4243-897C-1546C80788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94127" y="3368678"/>
                  <a:ext cx="313804" cy="276999"/>
                </a:xfrm>
                <a:prstGeom prst="rect">
                  <a:avLst/>
                </a:prstGeom>
                <a:blipFill>
                  <a:blip r:embed="rId19"/>
                  <a:stretch>
                    <a:fillRect l="-8000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CF2E8C7E-FC68-C54C-A215-A8C81AC0F509}"/>
                    </a:ext>
                  </a:extLst>
                </p:cNvPr>
                <p:cNvSpPr txBox="1"/>
                <p:nvPr/>
              </p:nvSpPr>
              <p:spPr>
                <a:xfrm>
                  <a:off x="9051885" y="1888056"/>
                  <a:ext cx="28385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CF2E8C7E-FC68-C54C-A215-A8C81AC0F5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1885" y="1888056"/>
                  <a:ext cx="283859" cy="276999"/>
                </a:xfrm>
                <a:prstGeom prst="rect">
                  <a:avLst/>
                </a:prstGeom>
                <a:blipFill>
                  <a:blip r:embed="rId20"/>
                  <a:stretch>
                    <a:fillRect l="-17391" r="-43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D4FEAF4-954C-034A-8BB7-004B9CE95C2F}"/>
                    </a:ext>
                  </a:extLst>
                </p:cNvPr>
                <p:cNvSpPr txBox="1"/>
                <p:nvPr/>
              </p:nvSpPr>
              <p:spPr>
                <a:xfrm>
                  <a:off x="11173143" y="1728761"/>
                  <a:ext cx="28918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D4FEAF4-954C-034A-8BB7-004B9CE95C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73143" y="1728761"/>
                  <a:ext cx="289182" cy="276999"/>
                </a:xfrm>
                <a:prstGeom prst="rect">
                  <a:avLst/>
                </a:prstGeom>
                <a:blipFill>
                  <a:blip r:embed="rId21"/>
                  <a:stretch>
                    <a:fillRect l="-16667" r="-4167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055A5E9A-0523-C541-95F5-B7663FD42B80}"/>
                    </a:ext>
                  </a:extLst>
                </p:cNvPr>
                <p:cNvSpPr txBox="1"/>
                <p:nvPr/>
              </p:nvSpPr>
              <p:spPr>
                <a:xfrm>
                  <a:off x="9799290" y="3734980"/>
                  <a:ext cx="30328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055A5E9A-0523-C541-95F5-B7663FD42B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99290" y="3734980"/>
                  <a:ext cx="303288" cy="276999"/>
                </a:xfrm>
                <a:prstGeom prst="rect">
                  <a:avLst/>
                </a:prstGeom>
                <a:blipFill>
                  <a:blip r:embed="rId22"/>
                  <a:stretch>
                    <a:fillRect l="-16000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02991B60-4206-9644-9883-186B739AA7CB}"/>
                    </a:ext>
                  </a:extLst>
                </p:cNvPr>
                <p:cNvSpPr txBox="1"/>
                <p:nvPr/>
              </p:nvSpPr>
              <p:spPr>
                <a:xfrm>
                  <a:off x="9825206" y="2499065"/>
                  <a:ext cx="93487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</m:t>
                      </m:r>
                    </m:oMath>
                  </a14:m>
                  <a:r>
                    <a:rPr lang="en-US" sz="2000" b="1" dirty="0">
                      <a:solidFill>
                        <a:srgbClr val="C00000"/>
                      </a:solidFill>
                    </a:rPr>
                    <a:t>-port</a:t>
                  </a: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02991B60-4206-9644-9883-186B739AA7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25206" y="2499065"/>
                  <a:ext cx="934871" cy="400110"/>
                </a:xfrm>
                <a:prstGeom prst="rect">
                  <a:avLst/>
                </a:prstGeom>
                <a:blipFill>
                  <a:blip r:embed="rId23"/>
                  <a:stretch>
                    <a:fillRect t="-9091" r="-5333" b="-242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5A945E50-1FD7-434A-8BFB-76D185CC5A1C}"/>
                    </a:ext>
                  </a:extLst>
                </p:cNvPr>
                <p:cNvSpPr txBox="1"/>
                <p:nvPr/>
              </p:nvSpPr>
              <p:spPr>
                <a:xfrm>
                  <a:off x="9632120" y="2212612"/>
                  <a:ext cx="19236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5A945E50-1FD7-434A-8BFB-76D185CC5A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32120" y="2212612"/>
                  <a:ext cx="192360" cy="276999"/>
                </a:xfrm>
                <a:prstGeom prst="rect">
                  <a:avLst/>
                </a:prstGeom>
                <a:blipFill>
                  <a:blip r:embed="rId24"/>
                  <a:stretch>
                    <a:fillRect l="-25000" r="-25000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5C663D6-AD11-3745-9A8A-8ADD2FD4AAAB}"/>
                    </a:ext>
                  </a:extLst>
                </p:cNvPr>
                <p:cNvSpPr txBox="1"/>
                <p:nvPr/>
              </p:nvSpPr>
              <p:spPr>
                <a:xfrm>
                  <a:off x="11033151" y="2351639"/>
                  <a:ext cx="19236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5C663D6-AD11-3745-9A8A-8ADD2FD4AA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33151" y="2351639"/>
                  <a:ext cx="192360" cy="276999"/>
                </a:xfrm>
                <a:prstGeom prst="rect">
                  <a:avLst/>
                </a:prstGeom>
                <a:blipFill>
                  <a:blip r:embed="rId25"/>
                  <a:stretch>
                    <a:fillRect l="-25000" r="-25000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0388DFD1-1E7F-5B46-B7A9-F3F52F660856}"/>
                    </a:ext>
                  </a:extLst>
                </p:cNvPr>
                <p:cNvSpPr txBox="1"/>
                <p:nvPr/>
              </p:nvSpPr>
              <p:spPr>
                <a:xfrm>
                  <a:off x="9612117" y="3163266"/>
                  <a:ext cx="201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0388DFD1-1E7F-5B46-B7A9-F3F52F6608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12117" y="3163266"/>
                  <a:ext cx="201144" cy="276999"/>
                </a:xfrm>
                <a:prstGeom prst="rect">
                  <a:avLst/>
                </a:prstGeom>
                <a:blipFill>
                  <a:blip r:embed="rId26"/>
                  <a:stretch>
                    <a:fillRect l="-11765" r="-11765" b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2369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457C7C2-7CE4-DA49-996A-79B574E576C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S-Parameters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457C7C2-7CE4-DA49-996A-79B574E576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B313C6-D66C-7E47-B58D-CB61377B38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4676" y="1124702"/>
                <a:ext cx="6866594" cy="5144116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Electrical / electronics networks</a:t>
                </a:r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electronics circuits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Defined by </a:t>
                </a:r>
                <a:r>
                  <a:rPr lang="en-US" dirty="0">
                    <a:solidFill>
                      <a:srgbClr val="0000FF"/>
                    </a:solidFill>
                  </a:rPr>
                  <a:t>voltages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and </a:t>
                </a:r>
                <a:r>
                  <a:rPr lang="en-US" dirty="0">
                    <a:solidFill>
                      <a:srgbClr val="0000FF"/>
                    </a:solidFill>
                  </a:rPr>
                  <a:t>currents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at the port terminals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Characterized by circuit matrices, e.g.,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dirty="0"/>
                  <a:t>, etc.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RF / microwave networks</a:t>
                </a:r>
              </a:p>
              <a:p>
                <a:pPr lvl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RF DUT circuit or subsystem, e.g., filter, amplifier, transmission-line, hybrid, circulator, resonator, etc., </a:t>
                </a:r>
                <a:br>
                  <a:rPr lang="en-US" dirty="0"/>
                </a:br>
                <a:r>
                  <a:rPr lang="en-US" dirty="0"/>
                  <a:t>which may include distributed elements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Defined by </a:t>
                </a:r>
                <a:r>
                  <a:rPr lang="en-US" dirty="0">
                    <a:solidFill>
                      <a:srgbClr val="FF6600"/>
                    </a:solidFill>
                  </a:rPr>
                  <a:t>incident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i="1" dirty="0">
                    <a:solidFill>
                      <a:srgbClr val="FF660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FF6600"/>
                    </a:solidFill>
                  </a:rPr>
                  <a:t>reflected / transmitted waves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i="1" dirty="0">
                    <a:solidFill>
                      <a:srgbClr val="FF6600"/>
                    </a:solidFill>
                  </a:rPr>
                  <a:t> </a:t>
                </a:r>
                <a:r>
                  <a:rPr lang="en-US" dirty="0"/>
                  <a:t>at a </a:t>
                </a:r>
                <a:r>
                  <a:rPr lang="en-US" dirty="0">
                    <a:solidFill>
                      <a:srgbClr val="C00000"/>
                    </a:solidFill>
                  </a:rPr>
                  <a:t>reference plane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(physical position) </a:t>
                </a:r>
                <a:r>
                  <a:rPr lang="en-US" dirty="0"/>
                  <a:t>at the ports.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Characterized by a scattering parameter (S-parameter) matrix of the reflected and transmitted power waves, typically as a function of the frequency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</m:oMath>
                </a14:m>
                <a:endParaRPr lang="en-US" dirty="0"/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Normalized to a </a:t>
                </a:r>
                <a:r>
                  <a:rPr lang="en-US" dirty="0">
                    <a:solidFill>
                      <a:srgbClr val="C00000"/>
                    </a:solidFill>
                  </a:rPr>
                  <a:t>reference impedance</a:t>
                </a:r>
                <a:br>
                  <a:rPr lang="en-US" dirty="0">
                    <a:solidFill>
                      <a:srgbClr val="FF0000"/>
                    </a:solidFill>
                  </a:rPr>
                </a:br>
                <a:r>
                  <a:rPr lang="en-US" dirty="0"/>
                  <a:t>of typically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B313C6-D66C-7E47-B58D-CB61377B38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4676" y="1124702"/>
                <a:ext cx="6866594" cy="5144116"/>
              </a:xfrm>
              <a:blipFill>
                <a:blip r:embed="rId3"/>
                <a:stretch>
                  <a:fillRect l="-1107" t="-2217" r="-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166BC25-F871-6D4E-A8A5-C592A83C12F9}"/>
                  </a:ext>
                </a:extLst>
              </p:cNvPr>
              <p:cNvSpPr txBox="1"/>
              <p:nvPr/>
            </p:nvSpPr>
            <p:spPr>
              <a:xfrm>
                <a:off x="7095935" y="3218993"/>
                <a:ext cx="1854995" cy="6857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𝟏𝟏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𝚪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166BC25-F871-6D4E-A8A5-C592A83C1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5935" y="3218993"/>
                <a:ext cx="1854995" cy="685765"/>
              </a:xfrm>
              <a:prstGeom prst="rect">
                <a:avLst/>
              </a:prstGeom>
              <a:blipFill>
                <a:blip r:embed="rId4"/>
                <a:stretch>
                  <a:fillRect t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D61E7A58-76F6-5E47-9789-3BAB6ABE140B}"/>
              </a:ext>
            </a:extLst>
          </p:cNvPr>
          <p:cNvGrpSpPr/>
          <p:nvPr/>
        </p:nvGrpSpPr>
        <p:grpSpPr>
          <a:xfrm>
            <a:off x="8438705" y="1347526"/>
            <a:ext cx="2404450" cy="2558853"/>
            <a:chOff x="6740526" y="1372703"/>
            <a:chExt cx="2404450" cy="2558853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AD1FBC5-D8D8-BC47-988A-C0EEBFDFBE4A}"/>
                </a:ext>
              </a:extLst>
            </p:cNvPr>
            <p:cNvCxnSpPr/>
            <p:nvPr/>
          </p:nvCxnSpPr>
          <p:spPr bwMode="auto">
            <a:xfrm>
              <a:off x="7358794" y="2077862"/>
              <a:ext cx="0" cy="1008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Curved Left Arrow 6">
              <a:extLst>
                <a:ext uri="{FF2B5EF4-FFF2-40B4-BE49-F238E27FC236}">
                  <a16:creationId xmlns:a16="http://schemas.microsoft.com/office/drawing/2014/main" id="{82F445D4-AAB9-024D-A6D6-34D34BBFC4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932695" y="2169110"/>
              <a:ext cx="360000" cy="720000"/>
            </a:xfrm>
            <a:prstGeom prst="curvedLeftArrow">
              <a:avLst>
                <a:gd name="adj1" fmla="val 19454"/>
                <a:gd name="adj2" fmla="val 33182"/>
                <a:gd name="adj3" fmla="val 17063"/>
              </a:avLst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3A5E27FA-7A18-AC46-BECC-A5BF67053A7C}"/>
                </a:ext>
              </a:extLst>
            </p:cNvPr>
            <p:cNvSpPr/>
            <p:nvPr/>
          </p:nvSpPr>
          <p:spPr bwMode="auto">
            <a:xfrm>
              <a:off x="6757280" y="1619030"/>
              <a:ext cx="540000" cy="180000"/>
            </a:xfrm>
            <a:prstGeom prst="rightArrow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9C52F30D-14DE-D94B-AE70-70B614F5F3C0}"/>
                    </a:ext>
                  </a:extLst>
                </p:cNvPr>
                <p:cNvSpPr txBox="1"/>
                <p:nvPr/>
              </p:nvSpPr>
              <p:spPr>
                <a:xfrm>
                  <a:off x="6893422" y="1703682"/>
                  <a:ext cx="44807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3422" y="1703682"/>
                  <a:ext cx="448071" cy="30886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9472999-B5A2-F84D-BE76-30FAF184AA58}"/>
                    </a:ext>
                  </a:extLst>
                </p:cNvPr>
                <p:cNvSpPr txBox="1"/>
                <p:nvPr/>
              </p:nvSpPr>
              <p:spPr>
                <a:xfrm>
                  <a:off x="6740526" y="2800799"/>
                  <a:ext cx="446469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Text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0526" y="2800799"/>
                  <a:ext cx="446469" cy="30886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7BB792A-40F8-4446-8B66-73B42D36509E}"/>
                    </a:ext>
                  </a:extLst>
                </p:cNvPr>
                <p:cNvSpPr txBox="1"/>
                <p:nvPr/>
              </p:nvSpPr>
              <p:spPr>
                <a:xfrm>
                  <a:off x="6868839" y="2302688"/>
                  <a:ext cx="52822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8" name="TextBox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8839" y="2302688"/>
                  <a:ext cx="528222" cy="30886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023CD86-3528-8741-9E97-1447AFF64E73}"/>
                </a:ext>
              </a:extLst>
            </p:cNvPr>
            <p:cNvCxnSpPr>
              <a:cxnSpLocks/>
              <a:endCxn id="18" idx="0"/>
            </p:cNvCxnSpPr>
            <p:nvPr/>
          </p:nvCxnSpPr>
          <p:spPr bwMode="auto">
            <a:xfrm>
              <a:off x="7358794" y="1372703"/>
              <a:ext cx="0" cy="629362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243BEE0-219F-5244-88FD-8B73F8D5901C}"/>
                </a:ext>
              </a:extLst>
            </p:cNvPr>
            <p:cNvCxnSpPr/>
            <p:nvPr/>
          </p:nvCxnSpPr>
          <p:spPr bwMode="auto">
            <a:xfrm>
              <a:off x="7358794" y="3154065"/>
              <a:ext cx="0" cy="739115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620CAB7-B70D-4E4F-BECA-B50D07C3F8FA}"/>
                </a:ext>
              </a:extLst>
            </p:cNvPr>
            <p:cNvSpPr txBox="1"/>
            <p:nvPr/>
          </p:nvSpPr>
          <p:spPr>
            <a:xfrm>
              <a:off x="7308321" y="2024602"/>
              <a:ext cx="284052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EAE806B-7105-2344-BA1F-A306F1C35C23}"/>
                </a:ext>
              </a:extLst>
            </p:cNvPr>
            <p:cNvSpPr txBox="1"/>
            <p:nvPr/>
          </p:nvSpPr>
          <p:spPr>
            <a:xfrm>
              <a:off x="7309728" y="3093922"/>
              <a:ext cx="3337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1’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4A73BFE-6C56-224C-BF89-F8B4B1865CA0}"/>
                </a:ext>
              </a:extLst>
            </p:cNvPr>
            <p:cNvSpPr txBox="1"/>
            <p:nvPr/>
          </p:nvSpPr>
          <p:spPr>
            <a:xfrm>
              <a:off x="7330312" y="3408336"/>
              <a:ext cx="18146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 dirty="0">
                  <a:solidFill>
                    <a:srgbClr val="C00000"/>
                  </a:solidFill>
                </a:rPr>
                <a:t>1-1’  </a:t>
              </a:r>
              <a:r>
                <a:rPr lang="en-US" sz="1400" dirty="0">
                  <a:solidFill>
                    <a:srgbClr val="C00000"/>
                  </a:solidFill>
                </a:rPr>
                <a:t>reference plane</a:t>
              </a:r>
              <a:br>
                <a:rPr lang="en-US" sz="1400" dirty="0">
                  <a:solidFill>
                    <a:srgbClr val="C00000"/>
                  </a:solidFill>
                </a:rPr>
              </a:br>
              <a:r>
                <a:rPr lang="en-US" sz="1400" dirty="0">
                  <a:solidFill>
                    <a:srgbClr val="C00000"/>
                  </a:solidFill>
                </a:rPr>
                <a:t>(port 1)</a:t>
              </a:r>
              <a:endParaRPr lang="en-US" sz="1400" baseline="-25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0DCED13-19EF-144E-A6A2-52F3B9D457E7}"/>
              </a:ext>
            </a:extLst>
          </p:cNvPr>
          <p:cNvGrpSpPr/>
          <p:nvPr/>
        </p:nvGrpSpPr>
        <p:grpSpPr>
          <a:xfrm>
            <a:off x="7820703" y="1209593"/>
            <a:ext cx="3740194" cy="2044946"/>
            <a:chOff x="6122524" y="1234770"/>
            <a:chExt cx="3740194" cy="204494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FAC865-BA63-E740-BD46-CDB1A070D11C}"/>
                </a:ext>
              </a:extLst>
            </p:cNvPr>
            <p:cNvSpPr/>
            <p:nvPr/>
          </p:nvSpPr>
          <p:spPr bwMode="auto">
            <a:xfrm>
              <a:off x="7322794" y="2002065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C447F-2FEB-0E44-A117-10A247D70658}"/>
                </a:ext>
              </a:extLst>
            </p:cNvPr>
            <p:cNvSpPr/>
            <p:nvPr/>
          </p:nvSpPr>
          <p:spPr bwMode="auto">
            <a:xfrm>
              <a:off x="7322794" y="3082065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7BAFE5D-E8A5-3740-9ED0-4861E34DE0BB}"/>
                </a:ext>
              </a:extLst>
            </p:cNvPr>
            <p:cNvCxnSpPr/>
            <p:nvPr/>
          </p:nvCxnSpPr>
          <p:spPr bwMode="auto">
            <a:xfrm flipH="1">
              <a:off x="6782794" y="2038065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83C187-3D7A-114F-8CCA-E8FBB4340938}"/>
                </a:ext>
              </a:extLst>
            </p:cNvPr>
            <p:cNvSpPr/>
            <p:nvPr/>
          </p:nvSpPr>
          <p:spPr bwMode="auto">
            <a:xfrm>
              <a:off x="6691163" y="1858065"/>
              <a:ext cx="180000" cy="360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97722AE-247B-3D47-80BA-79D60E7B0BBD}"/>
                </a:ext>
              </a:extLst>
            </p:cNvPr>
            <p:cNvCxnSpPr/>
            <p:nvPr/>
          </p:nvCxnSpPr>
          <p:spPr bwMode="auto">
            <a:xfrm flipH="1">
              <a:off x="6782794" y="3118065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8729C48-926D-8747-B77B-C12AAE175E14}"/>
                </a:ext>
              </a:extLst>
            </p:cNvPr>
            <p:cNvCxnSpPr/>
            <p:nvPr/>
          </p:nvCxnSpPr>
          <p:spPr bwMode="auto">
            <a:xfrm>
              <a:off x="6781769" y="2218065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9F170AD-22D8-E247-AE8E-BF2783280D55}"/>
                </a:ext>
              </a:extLst>
            </p:cNvPr>
            <p:cNvCxnSpPr/>
            <p:nvPr/>
          </p:nvCxnSpPr>
          <p:spPr bwMode="auto">
            <a:xfrm flipH="1">
              <a:off x="6241163" y="1858065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2649E15-6F82-C046-9565-8BD25A22E6B7}"/>
                </a:ext>
              </a:extLst>
            </p:cNvPr>
            <p:cNvCxnSpPr/>
            <p:nvPr/>
          </p:nvCxnSpPr>
          <p:spPr bwMode="auto">
            <a:xfrm flipH="1">
              <a:off x="6241163" y="2218815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00C4FC97-8335-6942-B3A5-554FE7678ECB}"/>
                </a:ext>
              </a:extLst>
            </p:cNvPr>
            <p:cNvSpPr/>
            <p:nvPr/>
          </p:nvSpPr>
          <p:spPr bwMode="auto">
            <a:xfrm rot="10800000">
              <a:off x="6155986" y="1858816"/>
              <a:ext cx="180000" cy="359249"/>
            </a:xfrm>
            <a:prstGeom prst="arc">
              <a:avLst>
                <a:gd name="adj1" fmla="val 16200000"/>
                <a:gd name="adj2" fmla="val 5429538"/>
              </a:avLst>
            </a:prstGeom>
            <a:noFill/>
            <a:ln w="254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BB65836-F944-CF46-8FF3-3D3AA2F194EA}"/>
                    </a:ext>
                  </a:extLst>
                </p:cNvPr>
                <p:cNvSpPr txBox="1"/>
                <p:nvPr/>
              </p:nvSpPr>
              <p:spPr>
                <a:xfrm>
                  <a:off x="6122524" y="2228133"/>
                  <a:ext cx="451277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Text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22524" y="2228133"/>
                  <a:ext cx="451277" cy="30886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70AE3EEA-D126-3E4E-AF67-7129A568B4D0}"/>
                </a:ext>
              </a:extLst>
            </p:cNvPr>
            <p:cNvSpPr/>
            <p:nvPr/>
          </p:nvSpPr>
          <p:spPr bwMode="auto">
            <a:xfrm>
              <a:off x="7766338" y="1858065"/>
              <a:ext cx="1135257" cy="1421651"/>
            </a:xfrm>
            <a:prstGeom prst="roundRect">
              <a:avLst/>
            </a:prstGeom>
            <a:solidFill>
              <a:srgbClr val="FF6600">
                <a:alpha val="49845"/>
              </a:srgbClr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7C5D42F-7E38-A84A-86FD-40DB916D99E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288097" y="2038065"/>
              <a:ext cx="0" cy="144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7AE8AAC-BA7F-AC4C-A70B-1C2C3CB6209C}"/>
                </a:ext>
              </a:extLst>
            </p:cNvPr>
            <p:cNvCxnSpPr/>
            <p:nvPr/>
          </p:nvCxnSpPr>
          <p:spPr bwMode="auto">
            <a:xfrm flipH="1">
              <a:off x="7947977" y="2202219"/>
              <a:ext cx="687263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1325F72-9D59-D54E-B985-64D701557C4F}"/>
                </a:ext>
              </a:extLst>
            </p:cNvPr>
            <p:cNvCxnSpPr/>
            <p:nvPr/>
          </p:nvCxnSpPr>
          <p:spPr bwMode="auto">
            <a:xfrm flipH="1">
              <a:off x="7949152" y="2965354"/>
              <a:ext cx="687263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9A27327-1A2E-6E41-9B2E-6BA87DCAF992}"/>
                </a:ext>
              </a:extLst>
            </p:cNvPr>
            <p:cNvCxnSpPr/>
            <p:nvPr/>
          </p:nvCxnSpPr>
          <p:spPr bwMode="auto">
            <a:xfrm flipH="1">
              <a:off x="7385202" y="2038065"/>
              <a:ext cx="903961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61A1263-7DED-A741-9801-9FCBB047CDEB}"/>
                </a:ext>
              </a:extLst>
            </p:cNvPr>
            <p:cNvCxnSpPr/>
            <p:nvPr/>
          </p:nvCxnSpPr>
          <p:spPr bwMode="auto">
            <a:xfrm flipH="1">
              <a:off x="7385202" y="3114731"/>
              <a:ext cx="903961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B70F423-CB08-594D-9AEF-E1654EA4FC89}"/>
                </a:ext>
              </a:extLst>
            </p:cNvPr>
            <p:cNvSpPr/>
            <p:nvPr/>
          </p:nvSpPr>
          <p:spPr bwMode="auto">
            <a:xfrm>
              <a:off x="8273608" y="2179996"/>
              <a:ext cx="36000" cy="360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73B45B1-E567-D144-BB61-EC048BBDC5BB}"/>
                </a:ext>
              </a:extLst>
            </p:cNvPr>
            <p:cNvSpPr/>
            <p:nvPr/>
          </p:nvSpPr>
          <p:spPr bwMode="auto">
            <a:xfrm>
              <a:off x="8271543" y="2938906"/>
              <a:ext cx="36000" cy="360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49DA172-3F52-D447-A0A0-87596652D1E9}"/>
                </a:ext>
              </a:extLst>
            </p:cNvPr>
            <p:cNvCxnSpPr/>
            <p:nvPr/>
          </p:nvCxnSpPr>
          <p:spPr bwMode="auto">
            <a:xfrm flipH="1">
              <a:off x="7646299" y="2064404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E402743-1CB6-2543-BBA8-DC7E6D25EE54}"/>
                </a:ext>
              </a:extLst>
            </p:cNvPr>
            <p:cNvCxnSpPr/>
            <p:nvPr/>
          </p:nvCxnSpPr>
          <p:spPr bwMode="auto">
            <a:xfrm>
              <a:off x="7496466" y="1962106"/>
              <a:ext cx="216000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BAA46FE-13EE-F448-AA19-7708C3FA55C8}"/>
                </a:ext>
              </a:extLst>
            </p:cNvPr>
            <p:cNvSpPr txBox="1"/>
            <p:nvPr/>
          </p:nvSpPr>
          <p:spPr>
            <a:xfrm>
              <a:off x="8279362" y="2676896"/>
              <a:ext cx="332142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i="1">
                  <a:solidFill>
                    <a:schemeClr val="tx1"/>
                  </a:solidFill>
                </a:rPr>
                <a:t>R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7454B5C-60F3-604B-BCE7-A4C4B66F842E}"/>
                </a:ext>
              </a:extLst>
            </p:cNvPr>
            <p:cNvSpPr txBox="1"/>
            <p:nvPr/>
          </p:nvSpPr>
          <p:spPr>
            <a:xfrm>
              <a:off x="8641824" y="2689862"/>
              <a:ext cx="309700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i="1">
                  <a:solidFill>
                    <a:schemeClr val="tx1"/>
                  </a:solidFill>
                </a:rPr>
                <a:t>L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59823C4-5F7B-5E47-B85D-A06AAB56F301}"/>
                </a:ext>
              </a:extLst>
            </p:cNvPr>
            <p:cNvSpPr txBox="1"/>
            <p:nvPr/>
          </p:nvSpPr>
          <p:spPr>
            <a:xfrm>
              <a:off x="7897291" y="2678359"/>
              <a:ext cx="332142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i="1">
                  <a:solidFill>
                    <a:schemeClr val="tx1"/>
                  </a:solidFill>
                </a:rPr>
                <a:t>C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A4B6F871-B86D-4943-B000-97D516A3DC0C}"/>
                    </a:ext>
                  </a:extLst>
                </p:cNvPr>
                <p:cNvSpPr txBox="1"/>
                <p:nvPr/>
              </p:nvSpPr>
              <p:spPr>
                <a:xfrm>
                  <a:off x="8889375" y="1767064"/>
                  <a:ext cx="973343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600" dirty="0">
                      <a:solidFill>
                        <a:schemeClr val="tx1"/>
                      </a:solidFill>
                    </a:rPr>
                    <a:t>e.g., any</a:t>
                  </a:r>
                  <a:br>
                    <a:rPr lang="en-US" sz="1600" dirty="0">
                      <a:solidFill>
                        <a:schemeClr val="tx1"/>
                      </a:solidFill>
                    </a:rPr>
                  </a:br>
                  <a:r>
                    <a:rPr lang="en-US" sz="1600" dirty="0">
                      <a:solidFill>
                        <a:schemeClr val="tx1"/>
                      </a:solidFill>
                    </a:rPr>
                    <a:t>complex</a:t>
                  </a:r>
                  <a:br>
                    <a:rPr lang="en-US" sz="1600" dirty="0">
                      <a:solidFill>
                        <a:schemeClr val="tx1"/>
                      </a:solidFill>
                    </a:rPr>
                  </a:br>
                  <a:r>
                    <a:rPr lang="en-US" sz="1600" dirty="0">
                      <a:solidFill>
                        <a:schemeClr val="tx1"/>
                      </a:solidFill>
                    </a:rPr>
                    <a:t>load </a:t>
                  </a:r>
                  <a14:m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</m:oMath>
                  </a14:m>
                  <a:endParaRPr lang="en-US" sz="1600" i="1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A4B6F871-B86D-4943-B000-97D516A3DC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89375" y="1767064"/>
                  <a:ext cx="973343" cy="830997"/>
                </a:xfrm>
                <a:prstGeom prst="rect">
                  <a:avLst/>
                </a:prstGeom>
                <a:blipFill>
                  <a:blip r:embed="rId10"/>
                  <a:stretch>
                    <a:fillRect l="-2564" t="-3030" r="-2564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F1812BA-678C-5B46-A5C4-A16CEC27E835}"/>
                    </a:ext>
                  </a:extLst>
                </p:cNvPr>
                <p:cNvSpPr txBox="1"/>
                <p:nvPr/>
              </p:nvSpPr>
              <p:spPr>
                <a:xfrm>
                  <a:off x="7386772" y="1592424"/>
                  <a:ext cx="411202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F1812BA-678C-5B46-A5C4-A16CEC27E8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6772" y="1592424"/>
                  <a:ext cx="411202" cy="33291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BF5A4C6F-B7F8-884D-ADF9-E1559E04CFA2}"/>
                    </a:ext>
                  </a:extLst>
                </p:cNvPr>
                <p:cNvSpPr txBox="1"/>
                <p:nvPr/>
              </p:nvSpPr>
              <p:spPr>
                <a:xfrm>
                  <a:off x="7299861" y="2425923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BF5A4C6F-B7F8-884D-ADF9-E1559E04CF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9861" y="2425923"/>
                  <a:ext cx="454483" cy="33291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43520F8-9B95-E141-BB81-27E29A3037C3}"/>
                </a:ext>
              </a:extLst>
            </p:cNvPr>
            <p:cNvSpPr txBox="1"/>
            <p:nvPr/>
          </p:nvSpPr>
          <p:spPr>
            <a:xfrm>
              <a:off x="7770987" y="1234770"/>
              <a:ext cx="2010487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>
                  <a:solidFill>
                    <a:srgbClr val="FF6600"/>
                  </a:solidFill>
                </a:rPr>
                <a:t>DUT</a:t>
              </a:r>
              <a:br>
                <a:rPr lang="en-US" sz="1600" dirty="0">
                  <a:solidFill>
                    <a:srgbClr val="FF6600"/>
                  </a:solidFill>
                </a:rPr>
              </a:br>
              <a:r>
                <a:rPr lang="en-US" sz="1600" dirty="0">
                  <a:solidFill>
                    <a:srgbClr val="FF6600"/>
                  </a:solidFill>
                </a:rPr>
                <a:t>(device under test)</a:t>
              </a:r>
            </a:p>
          </p:txBody>
        </p:sp>
        <p:grpSp>
          <p:nvGrpSpPr>
            <p:cNvPr id="45" name="Group 210">
              <a:extLst>
                <a:ext uri="{FF2B5EF4-FFF2-40B4-BE49-F238E27FC236}">
                  <a16:creationId xmlns:a16="http://schemas.microsoft.com/office/drawing/2014/main" id="{96CD5708-2EF9-8D45-8180-C316D4D4EB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06270" y="2195765"/>
              <a:ext cx="304800" cy="762000"/>
              <a:chOff x="3216" y="1728"/>
              <a:chExt cx="192" cy="480"/>
            </a:xfrm>
          </p:grpSpPr>
          <p:sp>
            <p:nvSpPr>
              <p:cNvPr id="62" name="Line 8">
                <a:extLst>
                  <a:ext uri="{FF2B5EF4-FFF2-40B4-BE49-F238E27FC236}">
                    <a16:creationId xmlns:a16="http://schemas.microsoft.com/office/drawing/2014/main" id="{E4BACA66-80C9-8649-B10F-7C95C6A515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9">
                <a:extLst>
                  <a:ext uri="{FF2B5EF4-FFF2-40B4-BE49-F238E27FC236}">
                    <a16:creationId xmlns:a16="http://schemas.microsoft.com/office/drawing/2014/main" id="{4A96675C-A683-8244-97BB-CD53D80E55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10">
                <a:extLst>
                  <a:ext uri="{FF2B5EF4-FFF2-40B4-BE49-F238E27FC236}">
                    <a16:creationId xmlns:a16="http://schemas.microsoft.com/office/drawing/2014/main" id="{78054691-507F-9D45-9E3B-FD2948033E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11">
                <a:extLst>
                  <a:ext uri="{FF2B5EF4-FFF2-40B4-BE49-F238E27FC236}">
                    <a16:creationId xmlns:a16="http://schemas.microsoft.com/office/drawing/2014/main" id="{DF0BE118-7E72-FC4A-B6A9-7FB595726F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A79BD2E4-5989-5D40-8DB9-B6218F0D68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212513" y="2201841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12C7A12-BD5A-104D-9D71-F24AF6EADA6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286269" y="2970731"/>
              <a:ext cx="0" cy="144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8" name="Group 209">
              <a:extLst>
                <a:ext uri="{FF2B5EF4-FFF2-40B4-BE49-F238E27FC236}">
                  <a16:creationId xmlns:a16="http://schemas.microsoft.com/office/drawing/2014/main" id="{99004C99-4058-8B41-9A8B-C46B6585A2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54043" y="2200737"/>
              <a:ext cx="152400" cy="762000"/>
              <a:chOff x="3935" y="1728"/>
              <a:chExt cx="96" cy="480"/>
            </a:xfrm>
          </p:grpSpPr>
          <p:sp>
            <p:nvSpPr>
              <p:cNvPr id="49" name="Arc 59">
                <a:extLst>
                  <a:ext uri="{FF2B5EF4-FFF2-40B4-BE49-F238E27FC236}">
                    <a16:creationId xmlns:a16="http://schemas.microsoft.com/office/drawing/2014/main" id="{48C57F58-22C6-B34C-9159-35C37143E6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rc 60">
                <a:extLst>
                  <a:ext uri="{FF2B5EF4-FFF2-40B4-BE49-F238E27FC236}">
                    <a16:creationId xmlns:a16="http://schemas.microsoft.com/office/drawing/2014/main" id="{C177D7E0-986B-1043-884A-A33B608BEF2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Arc 61">
                <a:extLst>
                  <a:ext uri="{FF2B5EF4-FFF2-40B4-BE49-F238E27FC236}">
                    <a16:creationId xmlns:a16="http://schemas.microsoft.com/office/drawing/2014/main" id="{187AC8F0-3F67-A343-B37C-796E3A3D663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Arc 62">
                <a:extLst>
                  <a:ext uri="{FF2B5EF4-FFF2-40B4-BE49-F238E27FC236}">
                    <a16:creationId xmlns:a16="http://schemas.microsoft.com/office/drawing/2014/main" id="{FA819F67-1797-EF42-A44D-2042EFAE37A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Line 63">
                <a:extLst>
                  <a:ext uri="{FF2B5EF4-FFF2-40B4-BE49-F238E27FC236}">
                    <a16:creationId xmlns:a16="http://schemas.microsoft.com/office/drawing/2014/main" id="{FBB24E2D-553B-3D4D-A5A2-9D9FA2EE22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64">
                <a:extLst>
                  <a:ext uri="{FF2B5EF4-FFF2-40B4-BE49-F238E27FC236}">
                    <a16:creationId xmlns:a16="http://schemas.microsoft.com/office/drawing/2014/main" id="{CA45C690-5447-C345-B66B-F8B15D04D7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Arc 65">
                <a:extLst>
                  <a:ext uri="{FF2B5EF4-FFF2-40B4-BE49-F238E27FC236}">
                    <a16:creationId xmlns:a16="http://schemas.microsoft.com/office/drawing/2014/main" id="{0759B1D3-5E1E-F94F-BD79-EDFA8685989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Arc 66">
                <a:extLst>
                  <a:ext uri="{FF2B5EF4-FFF2-40B4-BE49-F238E27FC236}">
                    <a16:creationId xmlns:a16="http://schemas.microsoft.com/office/drawing/2014/main" id="{0C3EBE1A-BA50-1344-A596-9A6D5B045C4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Arc 67">
                <a:extLst>
                  <a:ext uri="{FF2B5EF4-FFF2-40B4-BE49-F238E27FC236}">
                    <a16:creationId xmlns:a16="http://schemas.microsoft.com/office/drawing/2014/main" id="{B30E4AEE-8B04-4541-9570-437536AB854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Arc 68">
                <a:extLst>
                  <a:ext uri="{FF2B5EF4-FFF2-40B4-BE49-F238E27FC236}">
                    <a16:creationId xmlns:a16="http://schemas.microsoft.com/office/drawing/2014/main" id="{C0E970A2-A866-7D49-8F58-08E78234D7D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Arc 69">
                <a:extLst>
                  <a:ext uri="{FF2B5EF4-FFF2-40B4-BE49-F238E27FC236}">
                    <a16:creationId xmlns:a16="http://schemas.microsoft.com/office/drawing/2014/main" id="{09159531-7CEF-8844-99D6-CF17AFC8EA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Arc 70">
                <a:extLst>
                  <a:ext uri="{FF2B5EF4-FFF2-40B4-BE49-F238E27FC236}">
                    <a16:creationId xmlns:a16="http://schemas.microsoft.com/office/drawing/2014/main" id="{197A36E6-D6C2-BE4B-8FD7-D1F93CE95F0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Arc 71">
                <a:extLst>
                  <a:ext uri="{FF2B5EF4-FFF2-40B4-BE49-F238E27FC236}">
                    <a16:creationId xmlns:a16="http://schemas.microsoft.com/office/drawing/2014/main" id="{BF8B0203-74CF-6D4A-A332-760323DC0A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A152371D-3680-554D-909A-4913201109A4}"/>
              </a:ext>
            </a:extLst>
          </p:cNvPr>
          <p:cNvSpPr txBox="1">
            <a:spLocks/>
          </p:cNvSpPr>
          <p:nvPr/>
        </p:nvSpPr>
        <p:spPr bwMode="auto">
          <a:xfrm>
            <a:off x="7469836" y="4108191"/>
            <a:ext cx="4131050" cy="216062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10000"/>
              </a:lnSpc>
              <a:buFontTx/>
              <a:buNone/>
            </a:pPr>
            <a:r>
              <a:rPr lang="en-US" kern="0" dirty="0"/>
              <a:t>1-port RF network (DUT) example</a:t>
            </a:r>
          </a:p>
          <a:p>
            <a:pPr>
              <a:lnSpc>
                <a:spcPct val="110000"/>
              </a:lnSpc>
            </a:pPr>
            <a:r>
              <a:rPr lang="en-US" kern="0" dirty="0"/>
              <a:t>S-Parameters allow to characterize the DUT with the measurement equipment located at some physical distance</a:t>
            </a:r>
          </a:p>
          <a:p>
            <a:pPr>
              <a:lnSpc>
                <a:spcPct val="110000"/>
              </a:lnSpc>
            </a:pPr>
            <a:r>
              <a:rPr lang="en-US" kern="0" dirty="0"/>
              <a:t>All high frequency effects of distributed elements are included with respect to the reference plane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51405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57E25C8-4812-A94B-87F3-35E2BEDA870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S-Parameters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(1)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57E25C8-4812-A94B-87F3-35E2BEDA87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4DBDC8-5695-824D-AEF5-AB88C8856C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8870" y="3045316"/>
                <a:ext cx="5923897" cy="3261779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Analysis of the forward S-parameters: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dirty="0"/>
                  <a:t>-port networks still can be fully characterized with 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VNA, but always remember: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Terminated unused ports</a:t>
                </a:r>
                <a:br>
                  <a:rPr lang="en-US" dirty="0">
                    <a:solidFill>
                      <a:srgbClr val="FF0000"/>
                    </a:solidFill>
                  </a:rPr>
                </a:br>
                <a:r>
                  <a:rPr lang="en-US" dirty="0">
                    <a:solidFill>
                      <a:srgbClr val="FF0000"/>
                    </a:solidFill>
                  </a:rPr>
                  <a:t>in their characteristic impedance!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4DBDC8-5695-824D-AEF5-AB88C8856C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8870" y="3045316"/>
                <a:ext cx="5923897" cy="3261779"/>
              </a:xfrm>
              <a:blipFill>
                <a:blip r:embed="rId3"/>
                <a:stretch>
                  <a:fillRect l="-1285" t="-3891" r="-14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99F03D-FCFC-F44C-A527-2E9D5C1D6D16}"/>
                  </a:ext>
                </a:extLst>
              </p:cNvPr>
              <p:cNvSpPr txBox="1"/>
              <p:nvPr/>
            </p:nvSpPr>
            <p:spPr>
              <a:xfrm>
                <a:off x="844623" y="3460564"/>
                <a:ext cx="4781181" cy="686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𝟏𝟏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≡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𝐢𝐧𝐩𝐮𝐭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𝐫𝐞𝐟𝐥𝐞𝐜𝐭𝐢𝐨𝐧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𝐜𝐨𝐞𝐟𝐟𝐢𝐜𝐢𝐞𝐧𝐭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99F03D-FCFC-F44C-A527-2E9D5C1D6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23" y="3460564"/>
                <a:ext cx="4781181" cy="686663"/>
              </a:xfrm>
              <a:prstGeom prst="rect">
                <a:avLst/>
              </a:prstGeom>
              <a:blipFill>
                <a:blip r:embed="rId4"/>
                <a:stretch>
                  <a:fillRect l="-3175" t="-200000" r="-529" b="-27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11DE4D2-20D5-994B-BCC3-072F97219F00}"/>
                  </a:ext>
                </a:extLst>
              </p:cNvPr>
              <p:cNvSpPr txBox="1"/>
              <p:nvPr/>
            </p:nvSpPr>
            <p:spPr>
              <a:xfrm>
                <a:off x="829094" y="4254435"/>
                <a:ext cx="4726679" cy="686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𝟐𝟏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≡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𝐟𝐨𝐫𝐰𝐚𝐫𝐝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𝐭𝐫𝐚𝐧𝐬𝐦𝐢𝐬𝐬𝐢𝐨𝐧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𝐠𝐚𝐢𝐧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11DE4D2-20D5-994B-BCC3-072F97219F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94" y="4254435"/>
                <a:ext cx="4726679" cy="686663"/>
              </a:xfrm>
              <a:prstGeom prst="rect">
                <a:avLst/>
              </a:prstGeom>
              <a:blipFill>
                <a:blip r:embed="rId5"/>
                <a:stretch>
                  <a:fillRect l="-3217" t="-201818" r="-1072" b="-27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6F4A634-4CDB-2E49-A885-EA19DA0B1060}"/>
                  </a:ext>
                </a:extLst>
              </p:cNvPr>
              <p:cNvSpPr txBox="1"/>
              <p:nvPr/>
            </p:nvSpPr>
            <p:spPr>
              <a:xfrm>
                <a:off x="3818886" y="3996785"/>
                <a:ext cx="213661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𝑳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𝟎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6F4A634-4CDB-2E49-A885-EA19DA0B10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8886" y="3996785"/>
                <a:ext cx="2136611" cy="276999"/>
              </a:xfrm>
              <a:prstGeom prst="rect">
                <a:avLst/>
              </a:prstGeom>
              <a:blipFill>
                <a:blip r:embed="rId6"/>
                <a:stretch>
                  <a:fillRect l="-3550" t="-4348" r="-3550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>
            <a:extLst>
              <a:ext uri="{FF2B5EF4-FFF2-40B4-BE49-F238E27FC236}">
                <a16:creationId xmlns:a16="http://schemas.microsoft.com/office/drawing/2014/main" id="{40AE765B-F400-7A47-8792-BCBD0E68CB88}"/>
              </a:ext>
            </a:extLst>
          </p:cNvPr>
          <p:cNvGrpSpPr/>
          <p:nvPr/>
        </p:nvGrpSpPr>
        <p:grpSpPr>
          <a:xfrm>
            <a:off x="1663026" y="1073639"/>
            <a:ext cx="9321241" cy="2236474"/>
            <a:chOff x="1634733" y="1119167"/>
            <a:chExt cx="9321241" cy="223647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4B42092-46BC-C949-9957-0EEB560F7A6A}"/>
                </a:ext>
              </a:extLst>
            </p:cNvPr>
            <p:cNvCxnSpPr>
              <a:stCxn id="30" idx="1"/>
            </p:cNvCxnSpPr>
            <p:nvPr/>
          </p:nvCxnSpPr>
          <p:spPr bwMode="auto">
            <a:xfrm flipH="1" flipV="1">
              <a:off x="5504477" y="1695167"/>
              <a:ext cx="780857" cy="72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B65F58C-4B6F-2A4A-BFB4-18D0CBF1A01B}"/>
                </a:ext>
              </a:extLst>
            </p:cNvPr>
            <p:cNvCxnSpPr/>
            <p:nvPr/>
          </p:nvCxnSpPr>
          <p:spPr bwMode="auto">
            <a:xfrm flipH="1">
              <a:off x="5504478" y="2771833"/>
              <a:ext cx="191372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1279067-20C5-2242-9EE1-D2639DFBD8E4}"/>
                </a:ext>
              </a:extLst>
            </p:cNvPr>
            <p:cNvSpPr/>
            <p:nvPr/>
          </p:nvSpPr>
          <p:spPr bwMode="auto">
            <a:xfrm>
              <a:off x="5432476" y="1659167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EC972A8-C763-B14B-84EF-3F14FD03757A}"/>
                </a:ext>
              </a:extLst>
            </p:cNvPr>
            <p:cNvSpPr/>
            <p:nvPr/>
          </p:nvSpPr>
          <p:spPr bwMode="auto">
            <a:xfrm>
              <a:off x="5432476" y="2739167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3046851-9B47-BE4B-A73E-E609C13943CE}"/>
                </a:ext>
              </a:extLst>
            </p:cNvPr>
            <p:cNvCxnSpPr/>
            <p:nvPr/>
          </p:nvCxnSpPr>
          <p:spPr bwMode="auto">
            <a:xfrm flipH="1">
              <a:off x="4892476" y="169516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2A77F16-AF62-0046-B083-8F1BD5411EE9}"/>
                </a:ext>
              </a:extLst>
            </p:cNvPr>
            <p:cNvSpPr/>
            <p:nvPr/>
          </p:nvSpPr>
          <p:spPr bwMode="auto">
            <a:xfrm>
              <a:off x="4800845" y="1515167"/>
              <a:ext cx="180000" cy="360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7A3F8D1-A60F-BE42-A386-7CCE6FA1C7A8}"/>
                </a:ext>
              </a:extLst>
            </p:cNvPr>
            <p:cNvCxnSpPr/>
            <p:nvPr/>
          </p:nvCxnSpPr>
          <p:spPr bwMode="auto">
            <a:xfrm flipH="1">
              <a:off x="4892476" y="277516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34107AE-E19A-1A4B-BF6B-FEA754D015A0}"/>
                </a:ext>
              </a:extLst>
            </p:cNvPr>
            <p:cNvCxnSpPr/>
            <p:nvPr/>
          </p:nvCxnSpPr>
          <p:spPr bwMode="auto">
            <a:xfrm>
              <a:off x="4891451" y="1875167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E18E196-E372-C64D-92B7-6C502F137895}"/>
                </a:ext>
              </a:extLst>
            </p:cNvPr>
            <p:cNvCxnSpPr/>
            <p:nvPr/>
          </p:nvCxnSpPr>
          <p:spPr bwMode="auto">
            <a:xfrm flipH="1">
              <a:off x="4350845" y="151516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2055956-3E17-574D-B214-BDF9AF0A626E}"/>
                </a:ext>
              </a:extLst>
            </p:cNvPr>
            <p:cNvCxnSpPr/>
            <p:nvPr/>
          </p:nvCxnSpPr>
          <p:spPr bwMode="auto">
            <a:xfrm flipH="1" flipV="1">
              <a:off x="4169895" y="1875648"/>
              <a:ext cx="720000" cy="75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0A1B9093-9FD9-C648-88F7-27EF388CFE9E}"/>
                </a:ext>
              </a:extLst>
            </p:cNvPr>
            <p:cNvSpPr/>
            <p:nvPr/>
          </p:nvSpPr>
          <p:spPr bwMode="auto">
            <a:xfrm rot="10800000">
              <a:off x="3450240" y="1516148"/>
              <a:ext cx="180000" cy="359249"/>
            </a:xfrm>
            <a:prstGeom prst="arc">
              <a:avLst>
                <a:gd name="adj1" fmla="val 16200000"/>
                <a:gd name="adj2" fmla="val 542953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F81C2F7-34E3-BE48-AA21-C28381E35BBB}"/>
                </a:ext>
              </a:extLst>
            </p:cNvPr>
            <p:cNvCxnSpPr/>
            <p:nvPr/>
          </p:nvCxnSpPr>
          <p:spPr bwMode="auto">
            <a:xfrm>
              <a:off x="5468476" y="1734964"/>
              <a:ext cx="0" cy="1008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12FC923-D6D4-CE4F-99D4-F80AB715D970}"/>
                </a:ext>
              </a:extLst>
            </p:cNvPr>
            <p:cNvCxnSpPr/>
            <p:nvPr/>
          </p:nvCxnSpPr>
          <p:spPr bwMode="auto">
            <a:xfrm flipH="1">
              <a:off x="5765574" y="1721506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9DB537B-C8BB-FB49-AB59-7AD738EA4ECA}"/>
                </a:ext>
              </a:extLst>
            </p:cNvPr>
            <p:cNvCxnSpPr/>
            <p:nvPr/>
          </p:nvCxnSpPr>
          <p:spPr bwMode="auto">
            <a:xfrm>
              <a:off x="5615741" y="1619208"/>
              <a:ext cx="216000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D1719CB-FBA9-B84F-8A91-89DEC8380406}"/>
                    </a:ext>
                  </a:extLst>
                </p:cNvPr>
                <p:cNvSpPr txBox="1"/>
                <p:nvPr/>
              </p:nvSpPr>
              <p:spPr>
                <a:xfrm>
                  <a:off x="6298391" y="1758432"/>
                  <a:ext cx="372218" cy="3139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oMath>
                    </m:oMathPara>
                  </a14:m>
                  <a:endParaRPr lang="en-US" sz="1600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D1719CB-FBA9-B84F-8A91-89DEC83804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8391" y="1758432"/>
                  <a:ext cx="372218" cy="313932"/>
                </a:xfrm>
                <a:prstGeom prst="rect">
                  <a:avLst/>
                </a:prstGeom>
                <a:blipFill>
                  <a:blip r:embed="rId7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1655B39-2985-1C48-B7B9-F075EA609C7B}"/>
                    </a:ext>
                  </a:extLst>
                </p:cNvPr>
                <p:cNvSpPr txBox="1"/>
                <p:nvPr/>
              </p:nvSpPr>
              <p:spPr>
                <a:xfrm>
                  <a:off x="5506383" y="1304022"/>
                  <a:ext cx="411202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1655B39-2985-1C48-B7B9-F075EA609C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6383" y="1304022"/>
                  <a:ext cx="411202" cy="33291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6AC8B42-B7C9-3846-98CA-B4F3FEB35DCE}"/>
                    </a:ext>
                  </a:extLst>
                </p:cNvPr>
                <p:cNvSpPr txBox="1"/>
                <p:nvPr/>
              </p:nvSpPr>
              <p:spPr>
                <a:xfrm>
                  <a:off x="5419136" y="2083025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6AC8B42-B7C9-3846-98CA-B4F3FEB35D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19136" y="2083025"/>
                  <a:ext cx="454483" cy="33291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1707EB4-DE1A-EF4F-9F3C-69BA57D7F2F9}"/>
                    </a:ext>
                  </a:extLst>
                </p:cNvPr>
                <p:cNvSpPr txBox="1"/>
                <p:nvPr/>
              </p:nvSpPr>
              <p:spPr>
                <a:xfrm>
                  <a:off x="4010200" y="1959790"/>
                  <a:ext cx="451277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1707EB4-DE1A-EF4F-9F3C-69BA57D7F2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0200" y="1959790"/>
                  <a:ext cx="451277" cy="308867"/>
                </a:xfrm>
                <a:prstGeom prst="rect">
                  <a:avLst/>
                </a:prstGeom>
                <a:blipFill>
                  <a:blip r:embed="rId10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D611569-877E-534E-93B8-BA9C01697C21}"/>
                </a:ext>
              </a:extLst>
            </p:cNvPr>
            <p:cNvCxnSpPr/>
            <p:nvPr/>
          </p:nvCxnSpPr>
          <p:spPr bwMode="auto">
            <a:xfrm>
              <a:off x="5468476" y="1119167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711AA3C-89E4-9E40-9803-15C8EB3E9D21}"/>
                </a:ext>
              </a:extLst>
            </p:cNvPr>
            <p:cNvSpPr txBox="1"/>
            <p:nvPr/>
          </p:nvSpPr>
          <p:spPr>
            <a:xfrm>
              <a:off x="5418003" y="1681704"/>
              <a:ext cx="284052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C88EB29-AF8F-2348-94B8-BFFEA446B272}"/>
                </a:ext>
              </a:extLst>
            </p:cNvPr>
            <p:cNvSpPr txBox="1"/>
            <p:nvPr/>
          </p:nvSpPr>
          <p:spPr>
            <a:xfrm>
              <a:off x="5419410" y="2751024"/>
              <a:ext cx="3337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1’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4D66EFA-97B9-134E-92FE-46DA975A3795}"/>
                </a:ext>
              </a:extLst>
            </p:cNvPr>
            <p:cNvSpPr txBox="1"/>
            <p:nvPr/>
          </p:nvSpPr>
          <p:spPr>
            <a:xfrm>
              <a:off x="5439994" y="2964511"/>
              <a:ext cx="681597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solidFill>
                    <a:schemeClr val="tx1"/>
                  </a:solidFill>
                </a:rPr>
                <a:t>port 1</a:t>
              </a:r>
              <a:endParaRPr lang="en-US" sz="1400" baseline="-25000">
                <a:solidFill>
                  <a:schemeClr val="tx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D3B3CE0-CE4D-514E-8C05-33201AB37484}"/>
                </a:ext>
              </a:extLst>
            </p:cNvPr>
            <p:cNvSpPr txBox="1"/>
            <p:nvPr/>
          </p:nvSpPr>
          <p:spPr>
            <a:xfrm>
              <a:off x="6150914" y="1170763"/>
              <a:ext cx="60465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>
                  <a:solidFill>
                    <a:schemeClr val="tx1"/>
                  </a:solidFill>
                </a:rPr>
                <a:t>DUT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DE1AC82-D36B-C24E-A185-BC1AB6BCA3B0}"/>
                </a:ext>
              </a:extLst>
            </p:cNvPr>
            <p:cNvSpPr/>
            <p:nvPr/>
          </p:nvSpPr>
          <p:spPr bwMode="auto">
            <a:xfrm>
              <a:off x="6285334" y="1623178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16F2BE2-64D7-DD4A-BDE8-1DDD27411297}"/>
                </a:ext>
              </a:extLst>
            </p:cNvPr>
            <p:cNvCxnSpPr/>
            <p:nvPr/>
          </p:nvCxnSpPr>
          <p:spPr bwMode="auto">
            <a:xfrm flipH="1" flipV="1">
              <a:off x="6639734" y="1696539"/>
              <a:ext cx="780857" cy="72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A4881E4-A0A4-E543-BB26-CDDC54EEA7D3}"/>
                </a:ext>
              </a:extLst>
            </p:cNvPr>
            <p:cNvSpPr/>
            <p:nvPr/>
          </p:nvSpPr>
          <p:spPr bwMode="auto">
            <a:xfrm>
              <a:off x="7418204" y="1663241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FBC80FE-5158-3F44-BB6F-6143AD48485A}"/>
                </a:ext>
              </a:extLst>
            </p:cNvPr>
            <p:cNvSpPr/>
            <p:nvPr/>
          </p:nvSpPr>
          <p:spPr bwMode="auto">
            <a:xfrm>
              <a:off x="7418204" y="2743241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8DFB1B9-EFEC-3044-BAB2-32288045AF97}"/>
                </a:ext>
              </a:extLst>
            </p:cNvPr>
            <p:cNvCxnSpPr/>
            <p:nvPr/>
          </p:nvCxnSpPr>
          <p:spPr bwMode="auto">
            <a:xfrm>
              <a:off x="7454204" y="1739038"/>
              <a:ext cx="0" cy="1008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77DDFBA-723B-104D-B28E-60CDD496B80F}"/>
                </a:ext>
              </a:extLst>
            </p:cNvPr>
            <p:cNvSpPr txBox="1"/>
            <p:nvPr/>
          </p:nvSpPr>
          <p:spPr>
            <a:xfrm>
              <a:off x="7137452" y="1681704"/>
              <a:ext cx="284052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2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6F66A62-7A24-0649-AAB7-5F8618B3A150}"/>
                </a:ext>
              </a:extLst>
            </p:cNvPr>
            <p:cNvSpPr txBox="1"/>
            <p:nvPr/>
          </p:nvSpPr>
          <p:spPr>
            <a:xfrm>
              <a:off x="7138859" y="2751024"/>
              <a:ext cx="3337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2’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0723C8B-E351-214C-9B80-2B7F04F0EFC7}"/>
                </a:ext>
              </a:extLst>
            </p:cNvPr>
            <p:cNvCxnSpPr/>
            <p:nvPr/>
          </p:nvCxnSpPr>
          <p:spPr bwMode="auto">
            <a:xfrm flipH="1" flipV="1">
              <a:off x="7490204" y="1691833"/>
              <a:ext cx="45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FF03767-5CB0-1E49-8366-A91C3E360DED}"/>
                </a:ext>
              </a:extLst>
            </p:cNvPr>
            <p:cNvCxnSpPr/>
            <p:nvPr/>
          </p:nvCxnSpPr>
          <p:spPr bwMode="auto">
            <a:xfrm flipH="1">
              <a:off x="7490204" y="2771833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2862762-FF9A-4C43-A437-A30B5D856596}"/>
                </a:ext>
              </a:extLst>
            </p:cNvPr>
            <p:cNvSpPr/>
            <p:nvPr/>
          </p:nvSpPr>
          <p:spPr bwMode="auto">
            <a:xfrm>
              <a:off x="9299359" y="1515167"/>
              <a:ext cx="180000" cy="360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74C8AD2-D64A-904A-A4A3-38D8B11721CE}"/>
                </a:ext>
              </a:extLst>
            </p:cNvPr>
            <p:cNvCxnSpPr/>
            <p:nvPr/>
          </p:nvCxnSpPr>
          <p:spPr bwMode="auto">
            <a:xfrm>
              <a:off x="8029179" y="1882575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AAFCE5E-B3E7-A548-B389-907EBD0EBC08}"/>
                </a:ext>
              </a:extLst>
            </p:cNvPr>
            <p:cNvCxnSpPr/>
            <p:nvPr/>
          </p:nvCxnSpPr>
          <p:spPr bwMode="auto">
            <a:xfrm flipH="1" flipV="1">
              <a:off x="3526162" y="1516661"/>
              <a:ext cx="719543" cy="569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501BF81-C44C-454A-BB0A-95EF62175C5F}"/>
                </a:ext>
              </a:extLst>
            </p:cNvPr>
            <p:cNvCxnSpPr/>
            <p:nvPr/>
          </p:nvCxnSpPr>
          <p:spPr bwMode="auto">
            <a:xfrm flipH="1">
              <a:off x="3529713" y="187516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6A31A80-CD2D-7F4D-836C-E0C8A6AC12FE}"/>
                </a:ext>
              </a:extLst>
            </p:cNvPr>
            <p:cNvCxnSpPr/>
            <p:nvPr/>
          </p:nvCxnSpPr>
          <p:spPr bwMode="auto">
            <a:xfrm flipH="1">
              <a:off x="4114343" y="1401284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A6AED85-A95A-DD43-9388-79CFCABCFC84}"/>
                </a:ext>
              </a:extLst>
            </p:cNvPr>
            <p:cNvCxnSpPr/>
            <p:nvPr/>
          </p:nvCxnSpPr>
          <p:spPr bwMode="auto">
            <a:xfrm flipH="1">
              <a:off x="4025263" y="1393138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E998A75-FE0A-704E-8610-DE1D6CCF97C7}"/>
                </a:ext>
              </a:extLst>
            </p:cNvPr>
            <p:cNvCxnSpPr/>
            <p:nvPr/>
          </p:nvCxnSpPr>
          <p:spPr bwMode="auto">
            <a:xfrm flipH="1" flipV="1">
              <a:off x="3090239" y="1699241"/>
              <a:ext cx="361244" cy="14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FB02715-91C8-F745-9112-756BD715B9B1}"/>
                </a:ext>
              </a:extLst>
            </p:cNvPr>
            <p:cNvSpPr/>
            <p:nvPr/>
          </p:nvSpPr>
          <p:spPr bwMode="auto">
            <a:xfrm>
              <a:off x="2726749" y="1627276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8E3329A-9AFF-9147-8DB6-2C84A1737535}"/>
                </a:ext>
              </a:extLst>
            </p:cNvPr>
            <p:cNvCxnSpPr/>
            <p:nvPr/>
          </p:nvCxnSpPr>
          <p:spPr bwMode="auto">
            <a:xfrm flipH="1" flipV="1">
              <a:off x="2362015" y="1702453"/>
              <a:ext cx="361244" cy="14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F69BCB4-546E-0E4C-8324-E0BFF0FA0FDC}"/>
                </a:ext>
              </a:extLst>
            </p:cNvPr>
            <p:cNvCxnSpPr/>
            <p:nvPr/>
          </p:nvCxnSpPr>
          <p:spPr bwMode="auto">
            <a:xfrm>
              <a:off x="3535863" y="1877327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8C81A47-E731-6441-8C98-EEB402144808}"/>
                </a:ext>
              </a:extLst>
            </p:cNvPr>
            <p:cNvCxnSpPr/>
            <p:nvPr/>
          </p:nvCxnSpPr>
          <p:spPr bwMode="auto">
            <a:xfrm flipH="1">
              <a:off x="2371392" y="2772853"/>
              <a:ext cx="1169470" cy="11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552AD3A-E599-8748-8277-8F2A6D43EE4B}"/>
                </a:ext>
              </a:extLst>
            </p:cNvPr>
            <p:cNvCxnSpPr/>
            <p:nvPr/>
          </p:nvCxnSpPr>
          <p:spPr bwMode="auto">
            <a:xfrm>
              <a:off x="2371392" y="1699241"/>
              <a:ext cx="1" cy="26418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96BBFE5-8C66-2046-9A3F-3DA88E8A7350}"/>
                </a:ext>
              </a:extLst>
            </p:cNvPr>
            <p:cNvCxnSpPr/>
            <p:nvPr/>
          </p:nvCxnSpPr>
          <p:spPr bwMode="auto">
            <a:xfrm flipH="1">
              <a:off x="2371392" y="2503423"/>
              <a:ext cx="1" cy="2758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0AA759E-CDD6-5648-87DB-286EB1202D47}"/>
                </a:ext>
              </a:extLst>
            </p:cNvPr>
            <p:cNvCxnSpPr/>
            <p:nvPr/>
          </p:nvCxnSpPr>
          <p:spPr bwMode="auto">
            <a:xfrm flipH="1">
              <a:off x="8850309" y="1518752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1FCAAB2-D1C2-D845-98F9-5D69CF2B5A1A}"/>
                </a:ext>
              </a:extLst>
            </p:cNvPr>
            <p:cNvCxnSpPr/>
            <p:nvPr/>
          </p:nvCxnSpPr>
          <p:spPr bwMode="auto">
            <a:xfrm flipH="1" flipV="1">
              <a:off x="8669359" y="1871536"/>
              <a:ext cx="720000" cy="75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865CE7A3-D0C4-904F-918C-E77934AB87AC}"/>
                    </a:ext>
                  </a:extLst>
                </p:cNvPr>
                <p:cNvSpPr txBox="1"/>
                <p:nvPr/>
              </p:nvSpPr>
              <p:spPr>
                <a:xfrm>
                  <a:off x="8509664" y="1963375"/>
                  <a:ext cx="451277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865CE7A3-D0C4-904F-918C-E77934AB87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09664" y="1963375"/>
                  <a:ext cx="451277" cy="308867"/>
                </a:xfrm>
                <a:prstGeom prst="rect">
                  <a:avLst/>
                </a:prstGeom>
                <a:blipFill>
                  <a:blip r:embed="rId11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8FBA809-9596-2943-AE69-E32C6D53DCCA}"/>
                </a:ext>
              </a:extLst>
            </p:cNvPr>
            <p:cNvCxnSpPr/>
            <p:nvPr/>
          </p:nvCxnSpPr>
          <p:spPr bwMode="auto">
            <a:xfrm flipH="1" flipV="1">
              <a:off x="8029177" y="1519506"/>
              <a:ext cx="719543" cy="569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33975B2-3370-8A48-8EB1-F401A481659D}"/>
                </a:ext>
              </a:extLst>
            </p:cNvPr>
            <p:cNvCxnSpPr/>
            <p:nvPr/>
          </p:nvCxnSpPr>
          <p:spPr bwMode="auto">
            <a:xfrm flipH="1">
              <a:off x="8029177" y="1878752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6EEF5F6-8A68-F640-A969-D80161880573}"/>
                </a:ext>
              </a:extLst>
            </p:cNvPr>
            <p:cNvCxnSpPr/>
            <p:nvPr/>
          </p:nvCxnSpPr>
          <p:spPr bwMode="auto">
            <a:xfrm flipH="1">
              <a:off x="8613807" y="1404869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5CECF31-0D9A-D742-B761-84D9337FCC98}"/>
                </a:ext>
              </a:extLst>
            </p:cNvPr>
            <p:cNvCxnSpPr/>
            <p:nvPr/>
          </p:nvCxnSpPr>
          <p:spPr bwMode="auto">
            <a:xfrm flipH="1">
              <a:off x="8524727" y="1396723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7A000CC8-0A43-ED48-9BEC-6EF420473CE7}"/>
                </a:ext>
              </a:extLst>
            </p:cNvPr>
            <p:cNvSpPr/>
            <p:nvPr/>
          </p:nvSpPr>
          <p:spPr bwMode="auto">
            <a:xfrm rot="10800000">
              <a:off x="7942918" y="1519503"/>
              <a:ext cx="180000" cy="359249"/>
            </a:xfrm>
            <a:prstGeom prst="arc">
              <a:avLst>
                <a:gd name="adj1" fmla="val 16200000"/>
                <a:gd name="adj2" fmla="val 542953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80E247CE-53A7-DF45-9F55-9ED4C78A27E3}"/>
                </a:ext>
              </a:extLst>
            </p:cNvPr>
            <p:cNvCxnSpPr/>
            <p:nvPr/>
          </p:nvCxnSpPr>
          <p:spPr bwMode="auto">
            <a:xfrm flipH="1">
              <a:off x="9400764" y="169516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D396D32-8517-6348-839D-DA662C0F750F}"/>
                </a:ext>
              </a:extLst>
            </p:cNvPr>
            <p:cNvCxnSpPr/>
            <p:nvPr/>
          </p:nvCxnSpPr>
          <p:spPr bwMode="auto">
            <a:xfrm flipH="1">
              <a:off x="9400764" y="2767430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52C7439-DC08-1A42-8136-15A1FBC683BA}"/>
                </a:ext>
              </a:extLst>
            </p:cNvPr>
            <p:cNvCxnSpPr/>
            <p:nvPr/>
          </p:nvCxnSpPr>
          <p:spPr bwMode="auto">
            <a:xfrm>
              <a:off x="9399739" y="1867430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FAE6BD8D-F9D4-374C-ABB9-3C346484E1AE}"/>
                </a:ext>
              </a:extLst>
            </p:cNvPr>
            <p:cNvSpPr/>
            <p:nvPr/>
          </p:nvSpPr>
          <p:spPr bwMode="auto">
            <a:xfrm rot="5400000">
              <a:off x="9760764" y="2158590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B3921313-A882-C742-B346-635F7B01985E}"/>
                </a:ext>
              </a:extLst>
            </p:cNvPr>
            <p:cNvCxnSpPr/>
            <p:nvPr/>
          </p:nvCxnSpPr>
          <p:spPr bwMode="auto">
            <a:xfrm>
              <a:off x="9940764" y="2420335"/>
              <a:ext cx="0" cy="34376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4205F46-5B1E-124B-8D19-05DC95133183}"/>
                </a:ext>
              </a:extLst>
            </p:cNvPr>
            <p:cNvCxnSpPr/>
            <p:nvPr/>
          </p:nvCxnSpPr>
          <p:spPr bwMode="auto">
            <a:xfrm>
              <a:off x="9940764" y="1695549"/>
              <a:ext cx="0" cy="34376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F7BCDCC7-78F0-D846-801B-E70F238F9017}"/>
                    </a:ext>
                  </a:extLst>
                </p:cNvPr>
                <p:cNvSpPr txBox="1"/>
                <p:nvPr/>
              </p:nvSpPr>
              <p:spPr>
                <a:xfrm>
                  <a:off x="2563164" y="1272845"/>
                  <a:ext cx="932884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F7BCDCC7-78F0-D846-801B-E70F238F90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3164" y="1272845"/>
                  <a:ext cx="932884" cy="308867"/>
                </a:xfrm>
                <a:prstGeom prst="rect">
                  <a:avLst/>
                </a:prstGeom>
                <a:blipFill>
                  <a:blip r:embed="rId12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E0D13E1-66D1-E64F-A4DF-5D63467895B0}"/>
                </a:ext>
              </a:extLst>
            </p:cNvPr>
            <p:cNvCxnSpPr/>
            <p:nvPr/>
          </p:nvCxnSpPr>
          <p:spPr bwMode="auto">
            <a:xfrm flipH="1">
              <a:off x="1981171" y="1727756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624005C0-22E4-5946-AD7A-428D206D8A08}"/>
                    </a:ext>
                  </a:extLst>
                </p:cNvPr>
                <p:cNvSpPr txBox="1"/>
                <p:nvPr/>
              </p:nvSpPr>
              <p:spPr>
                <a:xfrm>
                  <a:off x="1634733" y="2089275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624005C0-22E4-5946-AD7A-428D206D8A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4733" y="2089275"/>
                  <a:ext cx="454483" cy="33291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C6C1B47-E15C-7946-9326-8C33105698E7}"/>
                </a:ext>
              </a:extLst>
            </p:cNvPr>
            <p:cNvCxnSpPr/>
            <p:nvPr/>
          </p:nvCxnSpPr>
          <p:spPr bwMode="auto">
            <a:xfrm flipH="1">
              <a:off x="7148231" y="1732350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D78FAF3C-EF49-5E48-B37E-E8214D44E264}"/>
                    </a:ext>
                  </a:extLst>
                </p:cNvPr>
                <p:cNvSpPr txBox="1"/>
                <p:nvPr/>
              </p:nvSpPr>
              <p:spPr>
                <a:xfrm>
                  <a:off x="6801793" y="2093869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D78FAF3C-EF49-5E48-B37E-E8214D44E2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1793" y="2093869"/>
                  <a:ext cx="454483" cy="33291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A4970BD-A63A-F645-B27A-B52659726D8D}"/>
                </a:ext>
              </a:extLst>
            </p:cNvPr>
            <p:cNvCxnSpPr/>
            <p:nvPr/>
          </p:nvCxnSpPr>
          <p:spPr bwMode="auto">
            <a:xfrm>
              <a:off x="7134169" y="1603228"/>
              <a:ext cx="216000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2714BAB-E535-C54A-952D-026A5C31D21C}"/>
                    </a:ext>
                  </a:extLst>
                </p:cNvPr>
                <p:cNvSpPr txBox="1"/>
                <p:nvPr/>
              </p:nvSpPr>
              <p:spPr>
                <a:xfrm>
                  <a:off x="7172488" y="1281889"/>
                  <a:ext cx="411202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2714BAB-E535-C54A-952D-026A5C31D2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2488" y="1281889"/>
                  <a:ext cx="411202" cy="33291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B9A3EE9-BC67-3843-A5EB-B443B18698D2}"/>
                </a:ext>
              </a:extLst>
            </p:cNvPr>
            <p:cNvSpPr txBox="1"/>
            <p:nvPr/>
          </p:nvSpPr>
          <p:spPr>
            <a:xfrm>
              <a:off x="6831689" y="2964511"/>
              <a:ext cx="681597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solidFill>
                    <a:schemeClr val="tx1"/>
                  </a:solidFill>
                </a:rPr>
                <a:t>port 2</a:t>
              </a:r>
              <a:endParaRPr lang="en-US" sz="1400" baseline="-2500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BFAEFE8B-9798-FE46-9E1A-79C6226C2B36}"/>
                    </a:ext>
                  </a:extLst>
                </p:cNvPr>
                <p:cNvSpPr txBox="1"/>
                <p:nvPr/>
              </p:nvSpPr>
              <p:spPr>
                <a:xfrm>
                  <a:off x="10013473" y="2076857"/>
                  <a:ext cx="94250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BFAEFE8B-9798-FE46-9E1A-79C6226C2B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3473" y="2076857"/>
                  <a:ext cx="942501" cy="308867"/>
                </a:xfrm>
                <a:prstGeom prst="rect">
                  <a:avLst/>
                </a:prstGeom>
                <a:blipFill>
                  <a:blip r:embed="rId16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DD51725-89C8-124F-BC04-D16EDBB3824B}"/>
                </a:ext>
              </a:extLst>
            </p:cNvPr>
            <p:cNvCxnSpPr/>
            <p:nvPr/>
          </p:nvCxnSpPr>
          <p:spPr bwMode="auto">
            <a:xfrm>
              <a:off x="7454204" y="1123138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E3FB5112-6138-224C-A1B4-F0671DE757AA}"/>
                </a:ext>
              </a:extLst>
            </p:cNvPr>
            <p:cNvCxnSpPr/>
            <p:nvPr/>
          </p:nvCxnSpPr>
          <p:spPr bwMode="auto">
            <a:xfrm>
              <a:off x="5468476" y="2811670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4A3BF35-1EFF-B14F-8D0B-AB071C44D82F}"/>
                </a:ext>
              </a:extLst>
            </p:cNvPr>
            <p:cNvCxnSpPr/>
            <p:nvPr/>
          </p:nvCxnSpPr>
          <p:spPr bwMode="auto">
            <a:xfrm>
              <a:off x="7454204" y="2815641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8" name="Curved Left Arrow 77">
              <a:extLst>
                <a:ext uri="{FF2B5EF4-FFF2-40B4-BE49-F238E27FC236}">
                  <a16:creationId xmlns:a16="http://schemas.microsoft.com/office/drawing/2014/main" id="{0704B2FE-6793-EA47-A8AA-917AC494B5A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2377" y="1826212"/>
              <a:ext cx="360000" cy="720000"/>
            </a:xfrm>
            <a:prstGeom prst="curvedLeftArrow">
              <a:avLst>
                <a:gd name="adj1" fmla="val 19454"/>
                <a:gd name="adj2" fmla="val 33182"/>
                <a:gd name="adj3" fmla="val 17063"/>
              </a:avLst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9" name="Right Arrow 78">
              <a:extLst>
                <a:ext uri="{FF2B5EF4-FFF2-40B4-BE49-F238E27FC236}">
                  <a16:creationId xmlns:a16="http://schemas.microsoft.com/office/drawing/2014/main" id="{CD51EC6F-6086-0E4C-8715-0BA32E65ED82}"/>
                </a:ext>
              </a:extLst>
            </p:cNvPr>
            <p:cNvSpPr/>
            <p:nvPr/>
          </p:nvSpPr>
          <p:spPr bwMode="auto">
            <a:xfrm>
              <a:off x="4882294" y="1172988"/>
              <a:ext cx="540000" cy="288000"/>
            </a:xfrm>
            <a:prstGeom prst="rightArrow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9D352FAB-FB43-D74C-A0BE-991391AFBB07}"/>
                    </a:ext>
                  </a:extLst>
                </p:cNvPr>
                <p:cNvSpPr txBox="1"/>
                <p:nvPr/>
              </p:nvSpPr>
              <p:spPr>
                <a:xfrm>
                  <a:off x="5003104" y="1360784"/>
                  <a:ext cx="44807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9D352FAB-FB43-D74C-A0BE-991391AFBB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3104" y="1360784"/>
                  <a:ext cx="448071" cy="308867"/>
                </a:xfrm>
                <a:prstGeom prst="rect">
                  <a:avLst/>
                </a:prstGeom>
                <a:blipFill>
                  <a:blip r:embed="rId17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37D42751-A488-4744-9003-EFC779F6196B}"/>
                    </a:ext>
                  </a:extLst>
                </p:cNvPr>
                <p:cNvSpPr txBox="1"/>
                <p:nvPr/>
              </p:nvSpPr>
              <p:spPr>
                <a:xfrm>
                  <a:off x="4850208" y="2457901"/>
                  <a:ext cx="446469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37D42751-A488-4744-9003-EFC779F619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50208" y="2457901"/>
                  <a:ext cx="446469" cy="308867"/>
                </a:xfrm>
                <a:prstGeom prst="rect">
                  <a:avLst/>
                </a:prstGeom>
                <a:blipFill>
                  <a:blip r:embed="rId18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15EF89A-29B9-634A-BF9C-8AA21D045792}"/>
                    </a:ext>
                  </a:extLst>
                </p:cNvPr>
                <p:cNvSpPr txBox="1"/>
                <p:nvPr/>
              </p:nvSpPr>
              <p:spPr>
                <a:xfrm>
                  <a:off x="4978521" y="1959790"/>
                  <a:ext cx="52822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15EF89A-29B9-634A-BF9C-8AA21D0457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78521" y="1959790"/>
                  <a:ext cx="528222" cy="308867"/>
                </a:xfrm>
                <a:prstGeom prst="rect">
                  <a:avLst/>
                </a:prstGeom>
                <a:blipFill>
                  <a:blip r:embed="rId19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3" name="Right Arrow 82">
              <a:extLst>
                <a:ext uri="{FF2B5EF4-FFF2-40B4-BE49-F238E27FC236}">
                  <a16:creationId xmlns:a16="http://schemas.microsoft.com/office/drawing/2014/main" id="{16E0B0EF-492B-1344-9E74-5F866C7CF00D}"/>
                </a:ext>
              </a:extLst>
            </p:cNvPr>
            <p:cNvSpPr/>
            <p:nvPr/>
          </p:nvSpPr>
          <p:spPr bwMode="auto">
            <a:xfrm>
              <a:off x="7514315" y="1270576"/>
              <a:ext cx="540000" cy="144000"/>
            </a:xfrm>
            <a:prstGeom prst="rightArrow">
              <a:avLst/>
            </a:prstGeom>
            <a:solidFill>
              <a:srgbClr val="008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29E0A74A-38A8-7644-8510-949FB141FE39}"/>
                    </a:ext>
                  </a:extLst>
                </p:cNvPr>
                <p:cNvSpPr txBox="1"/>
                <p:nvPr/>
              </p:nvSpPr>
              <p:spPr>
                <a:xfrm>
                  <a:off x="7570362" y="1368207"/>
                  <a:ext cx="446469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29E0A74A-38A8-7644-8510-949FB141FE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0362" y="1368207"/>
                  <a:ext cx="446469" cy="308867"/>
                </a:xfrm>
                <a:prstGeom prst="rect">
                  <a:avLst/>
                </a:prstGeom>
                <a:blipFill>
                  <a:blip r:embed="rId20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5" name="Right Arrow 84">
              <a:extLst>
                <a:ext uri="{FF2B5EF4-FFF2-40B4-BE49-F238E27FC236}">
                  <a16:creationId xmlns:a16="http://schemas.microsoft.com/office/drawing/2014/main" id="{8D028DCE-28A2-0049-A4F0-B64069B619EE}"/>
                </a:ext>
              </a:extLst>
            </p:cNvPr>
            <p:cNvSpPr/>
            <p:nvPr/>
          </p:nvSpPr>
          <p:spPr bwMode="auto">
            <a:xfrm>
              <a:off x="6061808" y="2135038"/>
              <a:ext cx="720000" cy="216000"/>
            </a:xfrm>
            <a:prstGeom prst="rightArrow">
              <a:avLst/>
            </a:prstGeom>
            <a:gradFill flip="none" rotWithShape="1">
              <a:gsLst>
                <a:gs pos="0">
                  <a:srgbClr val="FF6600"/>
                </a:gs>
                <a:gs pos="100000">
                  <a:srgbClr val="008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3FD66FC7-5238-E345-9202-67631D2C8720}"/>
                    </a:ext>
                  </a:extLst>
                </p:cNvPr>
                <p:cNvSpPr txBox="1"/>
                <p:nvPr/>
              </p:nvSpPr>
              <p:spPr>
                <a:xfrm>
                  <a:off x="6203837" y="2314981"/>
                  <a:ext cx="52822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3FD66FC7-5238-E345-9202-67631D2C87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03837" y="2314981"/>
                  <a:ext cx="528222" cy="308867"/>
                </a:xfrm>
                <a:prstGeom prst="rect">
                  <a:avLst/>
                </a:prstGeom>
                <a:blipFill>
                  <a:blip r:embed="rId21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7" name="Group 207">
              <a:extLst>
                <a:ext uri="{FF2B5EF4-FFF2-40B4-BE49-F238E27FC236}">
                  <a16:creationId xmlns:a16="http://schemas.microsoft.com/office/drawing/2014/main" id="{23F1D32F-9976-A24A-A285-2236C2F3780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094393" y="1954562"/>
              <a:ext cx="553998" cy="553998"/>
              <a:chOff x="4560" y="2544"/>
              <a:chExt cx="192" cy="192"/>
            </a:xfrm>
            <a:solidFill>
              <a:schemeClr val="bg1"/>
            </a:solidFill>
          </p:grpSpPr>
          <p:sp>
            <p:nvSpPr>
              <p:cNvPr id="88" name="Oval 111">
                <a:extLst>
                  <a:ext uri="{FF2B5EF4-FFF2-40B4-BE49-F238E27FC236}">
                    <a16:creationId xmlns:a16="http://schemas.microsoft.com/office/drawing/2014/main" id="{8FFBB0FB-85A6-D645-A4FC-F382F4D512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itchFamily="2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itchFamily="2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itchFamily="2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grpSp>
            <p:nvGrpSpPr>
              <p:cNvPr id="89" name="Group 117">
                <a:extLst>
                  <a:ext uri="{FF2B5EF4-FFF2-40B4-BE49-F238E27FC236}">
                    <a16:creationId xmlns:a16="http://schemas.microsoft.com/office/drawing/2014/main" id="{97BB73D7-BA12-8140-8550-CD32202B921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  <a:grpFill/>
            </p:grpSpPr>
            <p:sp>
              <p:nvSpPr>
                <p:cNvPr id="90" name="Arc 118">
                  <a:extLst>
                    <a:ext uri="{FF2B5EF4-FFF2-40B4-BE49-F238E27FC236}">
                      <a16:creationId xmlns:a16="http://schemas.microsoft.com/office/drawing/2014/main" id="{C88684FE-11DE-EE41-A707-80C5B5EAC2A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1" name="Arc 119">
                  <a:extLst>
                    <a:ext uri="{FF2B5EF4-FFF2-40B4-BE49-F238E27FC236}">
                      <a16:creationId xmlns:a16="http://schemas.microsoft.com/office/drawing/2014/main" id="{41297BBA-5768-5B4F-9221-B65B85DE538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93" name="Content Placeholder 2">
            <a:extLst>
              <a:ext uri="{FF2B5EF4-FFF2-40B4-BE49-F238E27FC236}">
                <a16:creationId xmlns:a16="http://schemas.microsoft.com/office/drawing/2014/main" id="{C1EB24E9-5902-D049-9E8C-AE93BCBC3F7F}"/>
              </a:ext>
            </a:extLst>
          </p:cNvPr>
          <p:cNvSpPr txBox="1">
            <a:spLocks/>
          </p:cNvSpPr>
          <p:nvPr/>
        </p:nvSpPr>
        <p:spPr bwMode="auto">
          <a:xfrm>
            <a:off x="6015844" y="3265171"/>
            <a:ext cx="2532927" cy="27245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1700" kern="0" dirty="0"/>
              <a:t>Independent </a:t>
            </a:r>
            <a:br>
              <a:rPr lang="en-US" sz="1700" kern="0" dirty="0"/>
            </a:br>
            <a:r>
              <a:rPr lang="en-US" sz="1700" kern="0" dirty="0"/>
              <a:t>parameters:</a:t>
            </a:r>
          </a:p>
          <a:p>
            <a:pPr marL="457200" lvl="1" indent="0">
              <a:buNone/>
            </a:pPr>
            <a:endParaRPr lang="en-US" sz="1700" kern="0" dirty="0"/>
          </a:p>
          <a:p>
            <a:pPr lvl="1"/>
            <a:endParaRPr lang="en-US" sz="1700" kern="0" dirty="0"/>
          </a:p>
          <a:p>
            <a:pPr lvl="1"/>
            <a:endParaRPr lang="en-US" sz="1700" kern="0" dirty="0"/>
          </a:p>
          <a:p>
            <a:pPr lvl="1"/>
            <a:r>
              <a:rPr lang="en-US" sz="1700" kern="0" dirty="0"/>
              <a:t>Dependent </a:t>
            </a:r>
            <a:br>
              <a:rPr lang="en-US" sz="1700" kern="0" dirty="0"/>
            </a:br>
            <a:r>
              <a:rPr lang="en-US" sz="1700" kern="0" dirty="0"/>
              <a:t>parameters: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C9DF0784-5A06-2A40-8430-AC837A9D5AD5}"/>
                  </a:ext>
                </a:extLst>
              </p:cNvPr>
              <p:cNvSpPr txBox="1"/>
              <p:nvPr/>
            </p:nvSpPr>
            <p:spPr>
              <a:xfrm>
                <a:off x="8658953" y="3163136"/>
                <a:ext cx="2351221" cy="619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FF66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𝒊𝒏𝒄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C9DF0784-5A06-2A40-8430-AC837A9D5A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8953" y="3163136"/>
                <a:ext cx="2351221" cy="619657"/>
              </a:xfrm>
              <a:prstGeom prst="rect">
                <a:avLst/>
              </a:prstGeom>
              <a:blipFill>
                <a:blip r:embed="rId22"/>
                <a:stretch>
                  <a:fillRect l="-538" t="-2000" r="-538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E0B6EA24-41DB-6A4B-A28E-2F6984615AFE}"/>
                  </a:ext>
                </a:extLst>
              </p:cNvPr>
              <p:cNvSpPr txBox="1"/>
              <p:nvPr/>
            </p:nvSpPr>
            <p:spPr>
              <a:xfrm>
                <a:off x="8669359" y="4735236"/>
                <a:ext cx="2418611" cy="6512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FF66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𝒓𝒆𝒇𝒍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rgbClr val="FF6600"/>
                  </a:solidFill>
                </a:endParaRP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E0B6EA24-41DB-6A4B-A28E-2F6984615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9359" y="4735236"/>
                <a:ext cx="2418611" cy="651269"/>
              </a:xfrm>
              <a:prstGeom prst="rect">
                <a:avLst/>
              </a:prstGeom>
              <a:blipFill>
                <a:blip r:embed="rId23"/>
                <a:stretch>
                  <a:fillRect l="-1563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E9881D24-3401-9D43-B65A-A0F57FE0FC7A}"/>
                  </a:ext>
                </a:extLst>
              </p:cNvPr>
              <p:cNvSpPr txBox="1"/>
              <p:nvPr/>
            </p:nvSpPr>
            <p:spPr>
              <a:xfrm>
                <a:off x="8669359" y="5466610"/>
                <a:ext cx="2418611" cy="6512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008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𝒓𝒆𝒇𝒍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E9881D24-3401-9D43-B65A-A0F57FE0FC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9359" y="5466610"/>
                <a:ext cx="2418611" cy="651269"/>
              </a:xfrm>
              <a:prstGeom prst="rect">
                <a:avLst/>
              </a:prstGeom>
              <a:blipFill>
                <a:blip r:embed="rId24"/>
                <a:stretch>
                  <a:fillRect l="-1563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0282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772865-7853-A949-AF16-7B79D241955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S-Parameters –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(2)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772865-7853-A949-AF16-7B79D24195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9" name="Group 88">
            <a:extLst>
              <a:ext uri="{FF2B5EF4-FFF2-40B4-BE49-F238E27FC236}">
                <a16:creationId xmlns:a16="http://schemas.microsoft.com/office/drawing/2014/main" id="{E2BD0D54-6C4C-124E-89C1-97D81CEC12F4}"/>
              </a:ext>
            </a:extLst>
          </p:cNvPr>
          <p:cNvGrpSpPr/>
          <p:nvPr/>
        </p:nvGrpSpPr>
        <p:grpSpPr>
          <a:xfrm>
            <a:off x="2001600" y="1072800"/>
            <a:ext cx="8957098" cy="2236474"/>
            <a:chOff x="793035" y="1048671"/>
            <a:chExt cx="8957098" cy="223647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21603A9A-2663-E247-A18C-9AE6F0FF6DD3}"/>
                </a:ext>
              </a:extLst>
            </p:cNvPr>
            <p:cNvCxnSpPr>
              <a:stCxn id="27" idx="1"/>
            </p:cNvCxnSpPr>
            <p:nvPr/>
          </p:nvCxnSpPr>
          <p:spPr bwMode="auto">
            <a:xfrm flipH="1" flipV="1">
              <a:off x="4319743" y="1624671"/>
              <a:ext cx="780857" cy="72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ACB1C08-0251-2148-8047-0DDC39959AA3}"/>
                </a:ext>
              </a:extLst>
            </p:cNvPr>
            <p:cNvCxnSpPr/>
            <p:nvPr/>
          </p:nvCxnSpPr>
          <p:spPr bwMode="auto">
            <a:xfrm flipH="1">
              <a:off x="4319744" y="2701337"/>
              <a:ext cx="191372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E0A3F29-F89B-654F-833E-71730C2F5B67}"/>
                </a:ext>
              </a:extLst>
            </p:cNvPr>
            <p:cNvSpPr/>
            <p:nvPr/>
          </p:nvSpPr>
          <p:spPr bwMode="auto">
            <a:xfrm>
              <a:off x="4247742" y="1588671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B350102-D4D5-0044-9EC0-685AFF80EE80}"/>
                </a:ext>
              </a:extLst>
            </p:cNvPr>
            <p:cNvSpPr/>
            <p:nvPr/>
          </p:nvSpPr>
          <p:spPr bwMode="auto">
            <a:xfrm>
              <a:off x="4247742" y="2668671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E3702E5-35E4-B94A-A4F1-1C8D4569D0A9}"/>
                </a:ext>
              </a:extLst>
            </p:cNvPr>
            <p:cNvCxnSpPr/>
            <p:nvPr/>
          </p:nvCxnSpPr>
          <p:spPr bwMode="auto">
            <a:xfrm flipH="1">
              <a:off x="3707742" y="1624671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3480106-1184-8446-9381-DEC7EEB4948E}"/>
                </a:ext>
              </a:extLst>
            </p:cNvPr>
            <p:cNvSpPr/>
            <p:nvPr/>
          </p:nvSpPr>
          <p:spPr bwMode="auto">
            <a:xfrm>
              <a:off x="3616111" y="1444671"/>
              <a:ext cx="180000" cy="360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5F77AFC-414D-0F47-9215-A07D1FF83707}"/>
                </a:ext>
              </a:extLst>
            </p:cNvPr>
            <p:cNvCxnSpPr/>
            <p:nvPr/>
          </p:nvCxnSpPr>
          <p:spPr bwMode="auto">
            <a:xfrm flipH="1">
              <a:off x="3707742" y="2704671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ECC84DB-2819-4144-AE15-8C1BC41E5EF1}"/>
                </a:ext>
              </a:extLst>
            </p:cNvPr>
            <p:cNvCxnSpPr/>
            <p:nvPr/>
          </p:nvCxnSpPr>
          <p:spPr bwMode="auto">
            <a:xfrm>
              <a:off x="3706717" y="1804671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1DEE025-07DF-BD4D-9C84-8D7D635031C3}"/>
                </a:ext>
              </a:extLst>
            </p:cNvPr>
            <p:cNvCxnSpPr/>
            <p:nvPr/>
          </p:nvCxnSpPr>
          <p:spPr bwMode="auto">
            <a:xfrm flipH="1">
              <a:off x="3166111" y="1444671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FCE4533-FB22-B740-8D16-0A9F29608364}"/>
                </a:ext>
              </a:extLst>
            </p:cNvPr>
            <p:cNvCxnSpPr/>
            <p:nvPr/>
          </p:nvCxnSpPr>
          <p:spPr bwMode="auto">
            <a:xfrm flipH="1" flipV="1">
              <a:off x="2985161" y="1805152"/>
              <a:ext cx="720000" cy="75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9F703B42-F46A-A04D-B40A-40DF28A33CE9}"/>
                </a:ext>
              </a:extLst>
            </p:cNvPr>
            <p:cNvSpPr/>
            <p:nvPr/>
          </p:nvSpPr>
          <p:spPr bwMode="auto">
            <a:xfrm rot="10800000">
              <a:off x="2265506" y="1445652"/>
              <a:ext cx="180000" cy="359249"/>
            </a:xfrm>
            <a:prstGeom prst="arc">
              <a:avLst>
                <a:gd name="adj1" fmla="val 16200000"/>
                <a:gd name="adj2" fmla="val 542953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B5FB4F2-6698-5A42-8B80-DEDF01FA83EE}"/>
                </a:ext>
              </a:extLst>
            </p:cNvPr>
            <p:cNvCxnSpPr/>
            <p:nvPr/>
          </p:nvCxnSpPr>
          <p:spPr bwMode="auto">
            <a:xfrm>
              <a:off x="4283742" y="1664468"/>
              <a:ext cx="0" cy="1008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97990B-7F10-F846-86F7-F9D38851F329}"/>
                </a:ext>
              </a:extLst>
            </p:cNvPr>
            <p:cNvCxnSpPr/>
            <p:nvPr/>
          </p:nvCxnSpPr>
          <p:spPr bwMode="auto">
            <a:xfrm flipH="1">
              <a:off x="4580840" y="1651010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78DA654-A9E2-9240-908B-2DCA24390D18}"/>
                </a:ext>
              </a:extLst>
            </p:cNvPr>
            <p:cNvCxnSpPr/>
            <p:nvPr/>
          </p:nvCxnSpPr>
          <p:spPr bwMode="auto">
            <a:xfrm>
              <a:off x="4431007" y="1548712"/>
              <a:ext cx="216000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217C6ED-0960-094B-A08E-72F0A07475FD}"/>
                    </a:ext>
                  </a:extLst>
                </p:cNvPr>
                <p:cNvSpPr txBox="1"/>
                <p:nvPr/>
              </p:nvSpPr>
              <p:spPr>
                <a:xfrm>
                  <a:off x="5113657" y="1687936"/>
                  <a:ext cx="372218" cy="3139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oMath>
                    </m:oMathPara>
                  </a14:m>
                  <a:endParaRPr lang="en-US" sz="1600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217C6ED-0960-094B-A08E-72F0A07475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3657" y="1687936"/>
                  <a:ext cx="372218" cy="313932"/>
                </a:xfrm>
                <a:prstGeom prst="rect">
                  <a:avLst/>
                </a:prstGeom>
                <a:blipFill>
                  <a:blip r:embed="rId3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054615A-7DEC-7B40-8711-C120378D6574}"/>
                    </a:ext>
                  </a:extLst>
                </p:cNvPr>
                <p:cNvSpPr txBox="1"/>
                <p:nvPr/>
              </p:nvSpPr>
              <p:spPr>
                <a:xfrm>
                  <a:off x="4321649" y="1233526"/>
                  <a:ext cx="411202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054615A-7DEC-7B40-8711-C120378D65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21649" y="1233526"/>
                  <a:ext cx="411202" cy="33291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1C06F8B-AF25-EA43-8AD0-C540727A9720}"/>
                    </a:ext>
                  </a:extLst>
                </p:cNvPr>
                <p:cNvSpPr txBox="1"/>
                <p:nvPr/>
              </p:nvSpPr>
              <p:spPr>
                <a:xfrm>
                  <a:off x="4234402" y="2012529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1C06F8B-AF25-EA43-8AD0-C540727A97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4402" y="2012529"/>
                  <a:ext cx="454483" cy="33291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3546D89-ECE4-DA45-9550-E29A6CBC66B2}"/>
                    </a:ext>
                  </a:extLst>
                </p:cNvPr>
                <p:cNvSpPr txBox="1"/>
                <p:nvPr/>
              </p:nvSpPr>
              <p:spPr>
                <a:xfrm>
                  <a:off x="2825466" y="1889294"/>
                  <a:ext cx="451277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3546D89-ECE4-DA45-9550-E29A6CBC66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25466" y="1889294"/>
                  <a:ext cx="451277" cy="308867"/>
                </a:xfrm>
                <a:prstGeom prst="rect">
                  <a:avLst/>
                </a:prstGeom>
                <a:blipFill>
                  <a:blip r:embed="rId6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0D7D2C7-3F1B-7E4C-A86B-6AF30478E1A1}"/>
                </a:ext>
              </a:extLst>
            </p:cNvPr>
            <p:cNvCxnSpPr/>
            <p:nvPr/>
          </p:nvCxnSpPr>
          <p:spPr bwMode="auto">
            <a:xfrm>
              <a:off x="4283742" y="1048671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9A7565C-19EF-DF4D-8638-9770CF950CFC}"/>
                </a:ext>
              </a:extLst>
            </p:cNvPr>
            <p:cNvSpPr txBox="1"/>
            <p:nvPr/>
          </p:nvSpPr>
          <p:spPr>
            <a:xfrm>
              <a:off x="4233269" y="1611208"/>
              <a:ext cx="284052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0DA1929-295C-CA49-B1F4-44EC49FD72AA}"/>
                </a:ext>
              </a:extLst>
            </p:cNvPr>
            <p:cNvSpPr txBox="1"/>
            <p:nvPr/>
          </p:nvSpPr>
          <p:spPr>
            <a:xfrm>
              <a:off x="4234676" y="2680528"/>
              <a:ext cx="3337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1’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06B1D7F-B746-FE48-A8C6-3F6224D56F2B}"/>
                </a:ext>
              </a:extLst>
            </p:cNvPr>
            <p:cNvSpPr txBox="1"/>
            <p:nvPr/>
          </p:nvSpPr>
          <p:spPr>
            <a:xfrm>
              <a:off x="4255260" y="2894015"/>
              <a:ext cx="681597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solidFill>
                    <a:schemeClr val="tx1"/>
                  </a:solidFill>
                </a:rPr>
                <a:t>port 1</a:t>
              </a:r>
              <a:endParaRPr lang="en-US" sz="1400" baseline="-25000">
                <a:solidFill>
                  <a:schemeClr val="tx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2E62FFA-3A99-634E-9397-816CCF233CBC}"/>
                </a:ext>
              </a:extLst>
            </p:cNvPr>
            <p:cNvSpPr txBox="1"/>
            <p:nvPr/>
          </p:nvSpPr>
          <p:spPr>
            <a:xfrm>
              <a:off x="4966180" y="1100267"/>
              <a:ext cx="60465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>
                  <a:solidFill>
                    <a:schemeClr val="tx1"/>
                  </a:solidFill>
                </a:rPr>
                <a:t>DUT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000885B-BEF6-9945-8EAB-66A36E94BDFA}"/>
                </a:ext>
              </a:extLst>
            </p:cNvPr>
            <p:cNvSpPr/>
            <p:nvPr/>
          </p:nvSpPr>
          <p:spPr bwMode="auto">
            <a:xfrm>
              <a:off x="5100600" y="1552682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6AF713D-7707-E143-A292-C3B0B7603B9D}"/>
                </a:ext>
              </a:extLst>
            </p:cNvPr>
            <p:cNvCxnSpPr/>
            <p:nvPr/>
          </p:nvCxnSpPr>
          <p:spPr bwMode="auto">
            <a:xfrm flipH="1" flipV="1">
              <a:off x="5455000" y="1626043"/>
              <a:ext cx="780857" cy="72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E0D20AE-B6AC-0E4E-8D90-059B2B7D8348}"/>
                </a:ext>
              </a:extLst>
            </p:cNvPr>
            <p:cNvSpPr/>
            <p:nvPr/>
          </p:nvSpPr>
          <p:spPr bwMode="auto">
            <a:xfrm>
              <a:off x="6233470" y="1592745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682AE1B-DB0A-FD43-B366-DBA04C811F6B}"/>
                </a:ext>
              </a:extLst>
            </p:cNvPr>
            <p:cNvSpPr/>
            <p:nvPr/>
          </p:nvSpPr>
          <p:spPr bwMode="auto">
            <a:xfrm>
              <a:off x="6233470" y="2672745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5211F2A-659B-C44A-921E-8A8E4FEE7B38}"/>
                </a:ext>
              </a:extLst>
            </p:cNvPr>
            <p:cNvCxnSpPr/>
            <p:nvPr/>
          </p:nvCxnSpPr>
          <p:spPr bwMode="auto">
            <a:xfrm>
              <a:off x="6269470" y="1668542"/>
              <a:ext cx="0" cy="1008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C3D1A37-2F4E-EA42-A306-AB8F9E41AA5A}"/>
                </a:ext>
              </a:extLst>
            </p:cNvPr>
            <p:cNvSpPr txBox="1"/>
            <p:nvPr/>
          </p:nvSpPr>
          <p:spPr>
            <a:xfrm>
              <a:off x="5952718" y="1611208"/>
              <a:ext cx="284052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2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0C573C2-7B22-D240-A71C-8225829EE252}"/>
                </a:ext>
              </a:extLst>
            </p:cNvPr>
            <p:cNvSpPr txBox="1"/>
            <p:nvPr/>
          </p:nvSpPr>
          <p:spPr>
            <a:xfrm>
              <a:off x="5954125" y="2680528"/>
              <a:ext cx="333746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2’</a:t>
              </a:r>
              <a:endParaRPr lang="en-US" sz="1400" i="1" baseline="-25000">
                <a:solidFill>
                  <a:schemeClr val="tx1"/>
                </a:solidFill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11A5B96-A941-114C-A420-AC561B47566D}"/>
                </a:ext>
              </a:extLst>
            </p:cNvPr>
            <p:cNvCxnSpPr/>
            <p:nvPr/>
          </p:nvCxnSpPr>
          <p:spPr bwMode="auto">
            <a:xfrm flipH="1" flipV="1">
              <a:off x="6305470" y="1621337"/>
              <a:ext cx="45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8BF98F7-E937-D145-9455-3885BD21DE6E}"/>
                </a:ext>
              </a:extLst>
            </p:cNvPr>
            <p:cNvCxnSpPr/>
            <p:nvPr/>
          </p:nvCxnSpPr>
          <p:spPr bwMode="auto">
            <a:xfrm flipH="1">
              <a:off x="6305470" y="2701337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8A3DCC5-7439-9B4D-8469-04E8841EB585}"/>
                </a:ext>
              </a:extLst>
            </p:cNvPr>
            <p:cNvSpPr/>
            <p:nvPr/>
          </p:nvSpPr>
          <p:spPr bwMode="auto">
            <a:xfrm>
              <a:off x="8114625" y="1444671"/>
              <a:ext cx="180000" cy="360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D3A5325-46A4-4747-B498-5B875E8C7933}"/>
                </a:ext>
              </a:extLst>
            </p:cNvPr>
            <p:cNvCxnSpPr/>
            <p:nvPr/>
          </p:nvCxnSpPr>
          <p:spPr bwMode="auto">
            <a:xfrm>
              <a:off x="6844445" y="1812079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7A805EC-D257-7A4A-927E-8BBC05DC350A}"/>
                </a:ext>
              </a:extLst>
            </p:cNvPr>
            <p:cNvCxnSpPr/>
            <p:nvPr/>
          </p:nvCxnSpPr>
          <p:spPr bwMode="auto">
            <a:xfrm flipH="1" flipV="1">
              <a:off x="2341428" y="1446165"/>
              <a:ext cx="719543" cy="569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5CE34CA-08D0-8846-9609-0924B3F11081}"/>
                </a:ext>
              </a:extLst>
            </p:cNvPr>
            <p:cNvCxnSpPr/>
            <p:nvPr/>
          </p:nvCxnSpPr>
          <p:spPr bwMode="auto">
            <a:xfrm flipH="1">
              <a:off x="2344979" y="1804671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2DEA3AF-5359-8549-AC9C-79778BC37542}"/>
                </a:ext>
              </a:extLst>
            </p:cNvPr>
            <p:cNvCxnSpPr/>
            <p:nvPr/>
          </p:nvCxnSpPr>
          <p:spPr bwMode="auto">
            <a:xfrm flipH="1">
              <a:off x="2929609" y="1330788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7CA4535-E63C-9644-8608-90E0A22D6A29}"/>
                </a:ext>
              </a:extLst>
            </p:cNvPr>
            <p:cNvCxnSpPr/>
            <p:nvPr/>
          </p:nvCxnSpPr>
          <p:spPr bwMode="auto">
            <a:xfrm flipH="1">
              <a:off x="2840529" y="1322642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B0D7143-9CE4-154D-8B17-D83D856735E8}"/>
                </a:ext>
              </a:extLst>
            </p:cNvPr>
            <p:cNvCxnSpPr/>
            <p:nvPr/>
          </p:nvCxnSpPr>
          <p:spPr bwMode="auto">
            <a:xfrm flipH="1" flipV="1">
              <a:off x="8929314" y="1613617"/>
              <a:ext cx="361244" cy="14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887975B-8E8E-904D-97F6-AAF8B46A9CD3}"/>
                </a:ext>
              </a:extLst>
            </p:cNvPr>
            <p:cNvSpPr/>
            <p:nvPr/>
          </p:nvSpPr>
          <p:spPr bwMode="auto">
            <a:xfrm>
              <a:off x="8565824" y="1541652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7E47165-D2BB-F647-8546-4B947A37D369}"/>
                </a:ext>
              </a:extLst>
            </p:cNvPr>
            <p:cNvCxnSpPr/>
            <p:nvPr/>
          </p:nvCxnSpPr>
          <p:spPr bwMode="auto">
            <a:xfrm flipH="1" flipV="1">
              <a:off x="8201090" y="1616829"/>
              <a:ext cx="361244" cy="14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201B4F4-D512-934E-899F-5953EBC66F5E}"/>
                </a:ext>
              </a:extLst>
            </p:cNvPr>
            <p:cNvCxnSpPr/>
            <p:nvPr/>
          </p:nvCxnSpPr>
          <p:spPr bwMode="auto">
            <a:xfrm>
              <a:off x="2351129" y="1806831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5C5788B-8012-DA48-AFD9-2A6E78F7FCD4}"/>
                </a:ext>
              </a:extLst>
            </p:cNvPr>
            <p:cNvCxnSpPr/>
            <p:nvPr/>
          </p:nvCxnSpPr>
          <p:spPr bwMode="auto">
            <a:xfrm flipH="1">
              <a:off x="8226410" y="2692491"/>
              <a:ext cx="106924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FC22685-7E36-BC44-B6E5-C1995F4EFA2B}"/>
                </a:ext>
              </a:extLst>
            </p:cNvPr>
            <p:cNvCxnSpPr/>
            <p:nvPr/>
          </p:nvCxnSpPr>
          <p:spPr bwMode="auto">
            <a:xfrm>
              <a:off x="9294663" y="1612768"/>
              <a:ext cx="1" cy="26418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94E0FF4-577D-7143-A00E-A83F34EEEB11}"/>
                </a:ext>
              </a:extLst>
            </p:cNvPr>
            <p:cNvCxnSpPr/>
            <p:nvPr/>
          </p:nvCxnSpPr>
          <p:spPr bwMode="auto">
            <a:xfrm flipH="1">
              <a:off x="9294663" y="2416950"/>
              <a:ext cx="1" cy="2758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29E99C2-6B9E-1B4D-B274-82F3C1FC25DD}"/>
                </a:ext>
              </a:extLst>
            </p:cNvPr>
            <p:cNvCxnSpPr/>
            <p:nvPr/>
          </p:nvCxnSpPr>
          <p:spPr bwMode="auto">
            <a:xfrm flipH="1">
              <a:off x="7665575" y="1448256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BBA1C86D-16B3-FD4C-BFF2-84DACF11E592}"/>
                </a:ext>
              </a:extLst>
            </p:cNvPr>
            <p:cNvCxnSpPr/>
            <p:nvPr/>
          </p:nvCxnSpPr>
          <p:spPr bwMode="auto">
            <a:xfrm flipH="1" flipV="1">
              <a:off x="7484625" y="1801040"/>
              <a:ext cx="720000" cy="75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2586D0B-6A36-D247-8C91-76C4D6E17EA9}"/>
                    </a:ext>
                  </a:extLst>
                </p:cNvPr>
                <p:cNvSpPr txBox="1"/>
                <p:nvPr/>
              </p:nvSpPr>
              <p:spPr>
                <a:xfrm>
                  <a:off x="7324930" y="1892879"/>
                  <a:ext cx="451277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2586D0B-6A36-D247-8C91-76C4D6E17E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4930" y="1892879"/>
                  <a:ext cx="451277" cy="308867"/>
                </a:xfrm>
                <a:prstGeom prst="rect">
                  <a:avLst/>
                </a:prstGeom>
                <a:blipFill>
                  <a:blip r:embed="rId7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A8FB464-B8A2-3F48-94C6-B3D5354E0D08}"/>
                </a:ext>
              </a:extLst>
            </p:cNvPr>
            <p:cNvCxnSpPr/>
            <p:nvPr/>
          </p:nvCxnSpPr>
          <p:spPr bwMode="auto">
            <a:xfrm flipH="1" flipV="1">
              <a:off x="6844443" y="1449010"/>
              <a:ext cx="719543" cy="569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BEDE137-8802-264C-9D82-26C703BE8A8E}"/>
                </a:ext>
              </a:extLst>
            </p:cNvPr>
            <p:cNvCxnSpPr/>
            <p:nvPr/>
          </p:nvCxnSpPr>
          <p:spPr bwMode="auto">
            <a:xfrm flipH="1">
              <a:off x="6844443" y="1808256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04609CB-B365-584A-90F6-9ACBF934F979}"/>
                </a:ext>
              </a:extLst>
            </p:cNvPr>
            <p:cNvCxnSpPr/>
            <p:nvPr/>
          </p:nvCxnSpPr>
          <p:spPr bwMode="auto">
            <a:xfrm flipH="1">
              <a:off x="7429073" y="1334373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317BAAF-C5D5-3542-A36C-E6EE18992610}"/>
                </a:ext>
              </a:extLst>
            </p:cNvPr>
            <p:cNvCxnSpPr/>
            <p:nvPr/>
          </p:nvCxnSpPr>
          <p:spPr bwMode="auto">
            <a:xfrm flipH="1">
              <a:off x="7339993" y="1326227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7E763B9F-EF36-134E-B4BA-D02754A8DAD0}"/>
                </a:ext>
              </a:extLst>
            </p:cNvPr>
            <p:cNvSpPr/>
            <p:nvPr/>
          </p:nvSpPr>
          <p:spPr bwMode="auto">
            <a:xfrm rot="10800000">
              <a:off x="6758184" y="1449007"/>
              <a:ext cx="180000" cy="359249"/>
            </a:xfrm>
            <a:prstGeom prst="arc">
              <a:avLst>
                <a:gd name="adj1" fmla="val 16200000"/>
                <a:gd name="adj2" fmla="val 542953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7B26A8A-FB68-E248-B674-32C070ABF8F8}"/>
                </a:ext>
              </a:extLst>
            </p:cNvPr>
            <p:cNvCxnSpPr/>
            <p:nvPr/>
          </p:nvCxnSpPr>
          <p:spPr bwMode="auto">
            <a:xfrm flipH="1">
              <a:off x="1725506" y="1624671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19535BD-594C-514D-AAF1-ED8756B32894}"/>
                </a:ext>
              </a:extLst>
            </p:cNvPr>
            <p:cNvCxnSpPr/>
            <p:nvPr/>
          </p:nvCxnSpPr>
          <p:spPr bwMode="auto">
            <a:xfrm flipH="1">
              <a:off x="1725434" y="2694699"/>
              <a:ext cx="625695" cy="663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9F2FD57-6A2C-5549-B6B3-55EA0636E97D}"/>
                </a:ext>
              </a:extLst>
            </p:cNvPr>
            <p:cNvCxnSpPr/>
            <p:nvPr/>
          </p:nvCxnSpPr>
          <p:spPr bwMode="auto">
            <a:xfrm>
              <a:off x="8215005" y="1796934"/>
              <a:ext cx="1025" cy="8966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D48C3B1-4C06-8B46-9A97-A60773AC491F}"/>
                </a:ext>
              </a:extLst>
            </p:cNvPr>
            <p:cNvSpPr/>
            <p:nvPr/>
          </p:nvSpPr>
          <p:spPr bwMode="auto">
            <a:xfrm rot="5400000">
              <a:off x="1545434" y="2086985"/>
              <a:ext cx="360000" cy="14541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CF4204EE-5BEE-2948-B765-CA2B016E1957}"/>
                </a:ext>
              </a:extLst>
            </p:cNvPr>
            <p:cNvCxnSpPr/>
            <p:nvPr/>
          </p:nvCxnSpPr>
          <p:spPr bwMode="auto">
            <a:xfrm>
              <a:off x="1725434" y="2348730"/>
              <a:ext cx="0" cy="34376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05E2859-DA45-234D-8F09-B504F77F9C37}"/>
                </a:ext>
              </a:extLst>
            </p:cNvPr>
            <p:cNvCxnSpPr/>
            <p:nvPr/>
          </p:nvCxnSpPr>
          <p:spPr bwMode="auto">
            <a:xfrm>
              <a:off x="1725434" y="1623944"/>
              <a:ext cx="0" cy="34376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E0E11F9A-8A09-794A-AE8F-DAACB8355453}"/>
                    </a:ext>
                  </a:extLst>
                </p:cNvPr>
                <p:cNvSpPr txBox="1"/>
                <p:nvPr/>
              </p:nvSpPr>
              <p:spPr>
                <a:xfrm>
                  <a:off x="8481997" y="1180012"/>
                  <a:ext cx="94250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E0E11F9A-8A09-794A-AE8F-DAACB83554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81997" y="1180012"/>
                  <a:ext cx="942501" cy="308867"/>
                </a:xfrm>
                <a:prstGeom prst="rect">
                  <a:avLst/>
                </a:prstGeom>
                <a:blipFill>
                  <a:blip r:embed="rId8"/>
                  <a:stretch>
                    <a:fillRect b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07CD729-1FD7-C34F-81CE-46B3FF49EC06}"/>
                </a:ext>
              </a:extLst>
            </p:cNvPr>
            <p:cNvCxnSpPr/>
            <p:nvPr/>
          </p:nvCxnSpPr>
          <p:spPr bwMode="auto">
            <a:xfrm flipH="1">
              <a:off x="9651432" y="1648691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09682BD-806A-5C49-8100-6BF786AD30D7}"/>
                    </a:ext>
                  </a:extLst>
                </p:cNvPr>
                <p:cNvSpPr txBox="1"/>
                <p:nvPr/>
              </p:nvSpPr>
              <p:spPr>
                <a:xfrm>
                  <a:off x="9295650" y="1554353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09682BD-806A-5C49-8100-6BF786AD30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95650" y="1554353"/>
                  <a:ext cx="454483" cy="33291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C9F162C-DDB8-CD4E-A1DE-F7F399F4FCBD}"/>
                </a:ext>
              </a:extLst>
            </p:cNvPr>
            <p:cNvCxnSpPr/>
            <p:nvPr/>
          </p:nvCxnSpPr>
          <p:spPr bwMode="auto">
            <a:xfrm flipH="1">
              <a:off x="5963497" y="1661854"/>
              <a:ext cx="3457" cy="1011333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99585F15-09C3-2E4F-9FE5-033ED73DA08B}"/>
                    </a:ext>
                  </a:extLst>
                </p:cNvPr>
                <p:cNvSpPr txBox="1"/>
                <p:nvPr/>
              </p:nvSpPr>
              <p:spPr>
                <a:xfrm>
                  <a:off x="5617059" y="2023373"/>
                  <a:ext cx="454483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99585F15-09C3-2E4F-9FE5-033ED73DA0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7059" y="2023373"/>
                  <a:ext cx="454483" cy="33291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8C33B20-9732-0C47-9EA2-2B4EDC45CE6F}"/>
                </a:ext>
              </a:extLst>
            </p:cNvPr>
            <p:cNvCxnSpPr/>
            <p:nvPr/>
          </p:nvCxnSpPr>
          <p:spPr bwMode="auto">
            <a:xfrm>
              <a:off x="5949435" y="1532732"/>
              <a:ext cx="216000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97D9C906-2EA0-0B42-9145-81AB1DB65AEB}"/>
                    </a:ext>
                  </a:extLst>
                </p:cNvPr>
                <p:cNvSpPr txBox="1"/>
                <p:nvPr/>
              </p:nvSpPr>
              <p:spPr>
                <a:xfrm>
                  <a:off x="5987754" y="1211393"/>
                  <a:ext cx="411202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97D9C906-2EA0-0B42-9145-81AB1DB65A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7754" y="1211393"/>
                  <a:ext cx="411202" cy="33291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993DAD6-E7B7-8447-8B66-8FDBFE29003A}"/>
                </a:ext>
              </a:extLst>
            </p:cNvPr>
            <p:cNvSpPr txBox="1"/>
            <p:nvPr/>
          </p:nvSpPr>
          <p:spPr>
            <a:xfrm>
              <a:off x="5646955" y="2894015"/>
              <a:ext cx="681597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>
                  <a:solidFill>
                    <a:schemeClr val="tx1"/>
                  </a:solidFill>
                </a:rPr>
                <a:t>port 2</a:t>
              </a:r>
              <a:endParaRPr lang="en-US" sz="1400" baseline="-2500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BC8F75E2-AB54-5D48-8DCB-0612089AC8C1}"/>
                    </a:ext>
                  </a:extLst>
                </p:cNvPr>
                <p:cNvSpPr txBox="1"/>
                <p:nvPr/>
              </p:nvSpPr>
              <p:spPr>
                <a:xfrm>
                  <a:off x="793035" y="2013086"/>
                  <a:ext cx="94250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BC8F75E2-AB54-5D48-8DCB-0612089AC8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3035" y="2013086"/>
                  <a:ext cx="942501" cy="308867"/>
                </a:xfrm>
                <a:prstGeom prst="rect">
                  <a:avLst/>
                </a:prstGeom>
                <a:blipFill>
                  <a:blip r:embed="rId12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9903710-A7F6-EE44-99E0-3FBDD9E48CB9}"/>
                </a:ext>
              </a:extLst>
            </p:cNvPr>
            <p:cNvCxnSpPr/>
            <p:nvPr/>
          </p:nvCxnSpPr>
          <p:spPr bwMode="auto">
            <a:xfrm>
              <a:off x="6269470" y="1052642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696E8AC-C9AC-B24F-8F24-91A024D77DE0}"/>
                </a:ext>
              </a:extLst>
            </p:cNvPr>
            <p:cNvCxnSpPr/>
            <p:nvPr/>
          </p:nvCxnSpPr>
          <p:spPr bwMode="auto">
            <a:xfrm>
              <a:off x="4283742" y="2741174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A6373EF-AF48-094F-88A3-497DD0BEAA5F}"/>
                </a:ext>
              </a:extLst>
            </p:cNvPr>
            <p:cNvCxnSpPr/>
            <p:nvPr/>
          </p:nvCxnSpPr>
          <p:spPr bwMode="auto">
            <a:xfrm>
              <a:off x="6269470" y="2745145"/>
              <a:ext cx="0" cy="540000"/>
            </a:xfrm>
            <a:prstGeom prst="line">
              <a:avLst/>
            </a:prstGeom>
            <a:noFill/>
            <a:ln w="15875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5" name="Curved Left Arrow 74">
              <a:extLst>
                <a:ext uri="{FF2B5EF4-FFF2-40B4-BE49-F238E27FC236}">
                  <a16:creationId xmlns:a16="http://schemas.microsoft.com/office/drawing/2014/main" id="{89B8A4EE-939C-A043-9893-60ED539A9BE6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6347182" y="1889644"/>
              <a:ext cx="360000" cy="720000"/>
            </a:xfrm>
            <a:prstGeom prst="curvedLeftArrow">
              <a:avLst>
                <a:gd name="adj1" fmla="val 19454"/>
                <a:gd name="adj2" fmla="val 33182"/>
                <a:gd name="adj3" fmla="val 17063"/>
              </a:avLst>
            </a:prstGeom>
            <a:solidFill>
              <a:srgbClr val="008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Right Arrow 75">
              <a:extLst>
                <a:ext uri="{FF2B5EF4-FFF2-40B4-BE49-F238E27FC236}">
                  <a16:creationId xmlns:a16="http://schemas.microsoft.com/office/drawing/2014/main" id="{CD98A1DB-1B2A-634E-8329-85BD32735885}"/>
                </a:ext>
              </a:extLst>
            </p:cNvPr>
            <p:cNvSpPr/>
            <p:nvPr/>
          </p:nvSpPr>
          <p:spPr bwMode="auto">
            <a:xfrm rot="10800000">
              <a:off x="3691029" y="1214954"/>
              <a:ext cx="540000" cy="144000"/>
            </a:xfrm>
            <a:prstGeom prst="rightArrow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00F4C806-D2A0-C04A-8CA4-B4E8F8870099}"/>
                    </a:ext>
                  </a:extLst>
                </p:cNvPr>
                <p:cNvSpPr txBox="1"/>
                <p:nvPr/>
              </p:nvSpPr>
              <p:spPr>
                <a:xfrm>
                  <a:off x="3818370" y="1290288"/>
                  <a:ext cx="446469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00F4C806-D2A0-C04A-8CA4-B4E8F88700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8370" y="1290288"/>
                  <a:ext cx="446469" cy="308867"/>
                </a:xfrm>
                <a:prstGeom prst="rect">
                  <a:avLst/>
                </a:prstGeom>
                <a:blipFill>
                  <a:blip r:embed="rId13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B376E6A-47C3-DA42-9A3E-A810B0200A7A}"/>
                    </a:ext>
                  </a:extLst>
                </p:cNvPr>
                <p:cNvSpPr txBox="1"/>
                <p:nvPr/>
              </p:nvSpPr>
              <p:spPr>
                <a:xfrm>
                  <a:off x="6446759" y="1593403"/>
                  <a:ext cx="429415" cy="3088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B376E6A-47C3-DA42-9A3E-A810B0200A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6759" y="1593403"/>
                  <a:ext cx="429415" cy="308867"/>
                </a:xfrm>
                <a:prstGeom prst="rect">
                  <a:avLst/>
                </a:prstGeom>
                <a:blipFill>
                  <a:blip r:embed="rId14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006AD28-B5C3-A448-89D2-C8B0458B67D7}"/>
                    </a:ext>
                  </a:extLst>
                </p:cNvPr>
                <p:cNvSpPr txBox="1"/>
                <p:nvPr/>
              </p:nvSpPr>
              <p:spPr>
                <a:xfrm>
                  <a:off x="6354706" y="2124578"/>
                  <a:ext cx="52822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006AD28-B5C3-A448-89D2-C8B0458B67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4706" y="2124578"/>
                  <a:ext cx="528222" cy="308867"/>
                </a:xfrm>
                <a:prstGeom prst="rect">
                  <a:avLst/>
                </a:prstGeom>
                <a:blipFill>
                  <a:blip r:embed="rId15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0" name="Right Arrow 79">
              <a:extLst>
                <a:ext uri="{FF2B5EF4-FFF2-40B4-BE49-F238E27FC236}">
                  <a16:creationId xmlns:a16="http://schemas.microsoft.com/office/drawing/2014/main" id="{4634C776-1BDE-BD44-8A0F-72CBD188C54F}"/>
                </a:ext>
              </a:extLst>
            </p:cNvPr>
            <p:cNvSpPr/>
            <p:nvPr/>
          </p:nvSpPr>
          <p:spPr bwMode="auto">
            <a:xfrm rot="10800000">
              <a:off x="6329581" y="1056080"/>
              <a:ext cx="540000" cy="288000"/>
            </a:xfrm>
            <a:prstGeom prst="rightArrow">
              <a:avLst/>
            </a:prstGeom>
            <a:solidFill>
              <a:srgbClr val="008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AF51D761-F958-764D-8E2A-C3A7CBE49974}"/>
                    </a:ext>
                  </a:extLst>
                </p:cNvPr>
                <p:cNvSpPr txBox="1"/>
                <p:nvPr/>
              </p:nvSpPr>
              <p:spPr>
                <a:xfrm>
                  <a:off x="6455422" y="1215712"/>
                  <a:ext cx="448071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AF51D761-F958-764D-8E2A-C3A7CBE499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5422" y="1215712"/>
                  <a:ext cx="448071" cy="308867"/>
                </a:xfrm>
                <a:prstGeom prst="rect">
                  <a:avLst/>
                </a:prstGeom>
                <a:blipFill>
                  <a:blip r:embed="rId16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2" name="Right Arrow 81">
              <a:extLst>
                <a:ext uri="{FF2B5EF4-FFF2-40B4-BE49-F238E27FC236}">
                  <a16:creationId xmlns:a16="http://schemas.microsoft.com/office/drawing/2014/main" id="{9E0C89A5-0AAF-494B-A4B0-5780D80AA5F1}"/>
                </a:ext>
              </a:extLst>
            </p:cNvPr>
            <p:cNvSpPr/>
            <p:nvPr/>
          </p:nvSpPr>
          <p:spPr bwMode="auto">
            <a:xfrm rot="10800000">
              <a:off x="4877074" y="2064542"/>
              <a:ext cx="720000" cy="216000"/>
            </a:xfrm>
            <a:prstGeom prst="rightArrow">
              <a:avLst/>
            </a:prstGeom>
            <a:gradFill flip="none" rotWithShape="1">
              <a:gsLst>
                <a:gs pos="100000">
                  <a:srgbClr val="FF6600"/>
                </a:gs>
                <a:gs pos="0">
                  <a:srgbClr val="008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3D5E8A5D-B701-584C-B390-45D3AE09B237}"/>
                    </a:ext>
                  </a:extLst>
                </p:cNvPr>
                <p:cNvSpPr txBox="1"/>
                <p:nvPr/>
              </p:nvSpPr>
              <p:spPr>
                <a:xfrm>
                  <a:off x="5019103" y="2244485"/>
                  <a:ext cx="52822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3D5E8A5D-B701-584C-B390-45D3AE09B2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9103" y="2244485"/>
                  <a:ext cx="528222" cy="308867"/>
                </a:xfrm>
                <a:prstGeom prst="rect">
                  <a:avLst/>
                </a:prstGeom>
                <a:blipFill>
                  <a:blip r:embed="rId17"/>
                  <a:stretch>
                    <a:fillRect b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4" name="Group 207">
              <a:extLst>
                <a:ext uri="{FF2B5EF4-FFF2-40B4-BE49-F238E27FC236}">
                  <a16:creationId xmlns:a16="http://schemas.microsoft.com/office/drawing/2014/main" id="{30F54148-9F2A-1244-B6EC-ED4FD98AB0A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026777" y="1867363"/>
              <a:ext cx="553998" cy="553998"/>
              <a:chOff x="4560" y="2544"/>
              <a:chExt cx="192" cy="192"/>
            </a:xfrm>
            <a:solidFill>
              <a:schemeClr val="bg1"/>
            </a:solidFill>
          </p:grpSpPr>
          <p:sp>
            <p:nvSpPr>
              <p:cNvPr id="85" name="Oval 111">
                <a:extLst>
                  <a:ext uri="{FF2B5EF4-FFF2-40B4-BE49-F238E27FC236}">
                    <a16:creationId xmlns:a16="http://schemas.microsoft.com/office/drawing/2014/main" id="{4693697C-0BB0-CF48-A36B-0EFD684E02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itchFamily="2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itchFamily="2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itchFamily="2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itchFamily="2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grpSp>
            <p:nvGrpSpPr>
              <p:cNvPr id="86" name="Group 117">
                <a:extLst>
                  <a:ext uri="{FF2B5EF4-FFF2-40B4-BE49-F238E27FC236}">
                    <a16:creationId xmlns:a16="http://schemas.microsoft.com/office/drawing/2014/main" id="{5B67F4E7-44C1-4540-9EC0-2561FD06D1B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  <a:grpFill/>
            </p:grpSpPr>
            <p:sp>
              <p:nvSpPr>
                <p:cNvPr id="87" name="Arc 118">
                  <a:extLst>
                    <a:ext uri="{FF2B5EF4-FFF2-40B4-BE49-F238E27FC236}">
                      <a16:creationId xmlns:a16="http://schemas.microsoft.com/office/drawing/2014/main" id="{408A74D7-C32C-F34D-9DFD-48798E97A44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8" name="Arc 119">
                  <a:extLst>
                    <a:ext uri="{FF2B5EF4-FFF2-40B4-BE49-F238E27FC236}">
                      <a16:creationId xmlns:a16="http://schemas.microsoft.com/office/drawing/2014/main" id="{74A0B8F0-B823-134C-9B68-7C620C5D428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92" name="Content Placeholder 2">
            <a:extLst>
              <a:ext uri="{FF2B5EF4-FFF2-40B4-BE49-F238E27FC236}">
                <a16:creationId xmlns:a16="http://schemas.microsoft.com/office/drawing/2014/main" id="{9AA6D103-C436-7742-AA02-011CCA586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870" y="3045316"/>
            <a:ext cx="5714967" cy="326177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Analysis of the reverse S-parameters: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Examples of 2-ports DUT: filters, amplifiers, attenuators, transmission-lines (cables), etc.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ALL ports ALWAYS need to be terminated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in their characteristic impedance!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C62489E-50E4-B14B-A106-07F6370AECA3}"/>
                  </a:ext>
                </a:extLst>
              </p:cNvPr>
              <p:cNvSpPr txBox="1"/>
              <p:nvPr/>
            </p:nvSpPr>
            <p:spPr>
              <a:xfrm>
                <a:off x="844623" y="3460564"/>
                <a:ext cx="4927053" cy="686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𝟐𝟐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≡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𝐨𝐮𝐭𝐩𝐮𝐭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𝐫𝐞𝐟𝐥𝐞𝐜𝐭𝐢𝐨𝐧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𝐜𝐨𝐞𝐟𝐟𝐢𝐜𝐢𝐞𝐧𝐭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C62489E-50E4-B14B-A106-07F6370AE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23" y="3460564"/>
                <a:ext cx="4927053" cy="686663"/>
              </a:xfrm>
              <a:prstGeom prst="rect">
                <a:avLst/>
              </a:prstGeom>
              <a:blipFill>
                <a:blip r:embed="rId18"/>
                <a:stretch>
                  <a:fillRect l="-3085" t="-200000" r="-514" b="-27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5CE0351-4966-5542-B71A-0F4B99194278}"/>
                  </a:ext>
                </a:extLst>
              </p:cNvPr>
              <p:cNvSpPr txBox="1"/>
              <p:nvPr/>
            </p:nvSpPr>
            <p:spPr>
              <a:xfrm>
                <a:off x="829094" y="4254435"/>
                <a:ext cx="4652940" cy="686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6600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FF66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≡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𝐫𝐞𝐯𝐞𝐫𝐬𝐞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𝐭𝐫𝐚𝐧𝐬𝐦𝐢𝐬𝐬𝐢𝐨𝐧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𝐠𝐚𝐢𝐧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5CE0351-4966-5542-B71A-0F4B991942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94" y="4254435"/>
                <a:ext cx="4652940" cy="686663"/>
              </a:xfrm>
              <a:prstGeom prst="rect">
                <a:avLst/>
              </a:prstGeom>
              <a:blipFill>
                <a:blip r:embed="rId19"/>
                <a:stretch>
                  <a:fillRect l="-3542" t="-201818" r="-1090" b="-27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8AA24515-F25B-8C4E-82EB-6BB421493C1E}"/>
                  </a:ext>
                </a:extLst>
              </p:cNvPr>
              <p:cNvSpPr txBox="1"/>
              <p:nvPr/>
            </p:nvSpPr>
            <p:spPr>
              <a:xfrm>
                <a:off x="3818886" y="3996785"/>
                <a:ext cx="21911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𝑳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𝟎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8AA24515-F25B-8C4E-82EB-6BB421493C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8886" y="3996785"/>
                <a:ext cx="2191113" cy="276999"/>
              </a:xfrm>
              <a:prstGeom prst="rect">
                <a:avLst/>
              </a:prstGeom>
              <a:blipFill>
                <a:blip r:embed="rId20"/>
                <a:stretch>
                  <a:fillRect l="-1724" t="-4348" r="-1724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Content Placeholder 2">
            <a:extLst>
              <a:ext uri="{FF2B5EF4-FFF2-40B4-BE49-F238E27FC236}">
                <a16:creationId xmlns:a16="http://schemas.microsoft.com/office/drawing/2014/main" id="{7F57CDE6-98F8-614D-883C-0314A44AC093}"/>
              </a:ext>
            </a:extLst>
          </p:cNvPr>
          <p:cNvSpPr txBox="1">
            <a:spLocks/>
          </p:cNvSpPr>
          <p:nvPr/>
        </p:nvSpPr>
        <p:spPr bwMode="auto">
          <a:xfrm>
            <a:off x="6015844" y="3265171"/>
            <a:ext cx="2532927" cy="27245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1700" kern="0" dirty="0"/>
              <a:t>Independent </a:t>
            </a:r>
            <a:br>
              <a:rPr lang="en-US" sz="1700" kern="0" dirty="0"/>
            </a:br>
            <a:r>
              <a:rPr lang="en-US" sz="1700" kern="0" dirty="0"/>
              <a:t>parameters:</a:t>
            </a:r>
          </a:p>
          <a:p>
            <a:pPr marL="457200" lvl="1" indent="0">
              <a:buNone/>
            </a:pPr>
            <a:endParaRPr lang="en-US" sz="1700" kern="0" dirty="0"/>
          </a:p>
          <a:p>
            <a:pPr lvl="1"/>
            <a:endParaRPr lang="en-US" sz="1700" kern="0" dirty="0"/>
          </a:p>
          <a:p>
            <a:pPr lvl="1"/>
            <a:endParaRPr lang="en-US" sz="1700" kern="0" dirty="0"/>
          </a:p>
          <a:p>
            <a:pPr lvl="1"/>
            <a:r>
              <a:rPr lang="en-US" sz="1700" kern="0" dirty="0"/>
              <a:t>Dependent </a:t>
            </a:r>
            <a:br>
              <a:rPr lang="en-US" sz="1700" kern="0" dirty="0"/>
            </a:br>
            <a:r>
              <a:rPr lang="en-US" sz="1700" kern="0" dirty="0"/>
              <a:t>parameters: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67A611F-8C06-754D-BD1B-64316B42C7E2}"/>
                  </a:ext>
                </a:extLst>
              </p:cNvPr>
              <p:cNvSpPr txBox="1"/>
              <p:nvPr/>
            </p:nvSpPr>
            <p:spPr>
              <a:xfrm>
                <a:off x="8669359" y="4735236"/>
                <a:ext cx="2418611" cy="6512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FF6600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FF66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FF6600"/>
                                  </a:solidFill>
                                  <a:latin typeface="Cambria Math" charset="0"/>
                                </a:rPr>
                                <m:t>𝒓𝒆𝒇𝒍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FF66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rgbClr val="FF6600"/>
                  </a:solidFill>
                </a:endParaRP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67A611F-8C06-754D-BD1B-64316B42C7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9359" y="4735236"/>
                <a:ext cx="2418611" cy="651269"/>
              </a:xfrm>
              <a:prstGeom prst="rect">
                <a:avLst/>
              </a:prstGeom>
              <a:blipFill>
                <a:blip r:embed="rId21"/>
                <a:stretch>
                  <a:fillRect l="-1563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B224B47-3447-A043-8FEE-37BBA8D5BE1B}"/>
                  </a:ext>
                </a:extLst>
              </p:cNvPr>
              <p:cNvSpPr txBox="1"/>
              <p:nvPr/>
            </p:nvSpPr>
            <p:spPr>
              <a:xfrm>
                <a:off x="8669359" y="5466610"/>
                <a:ext cx="2418611" cy="6512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008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𝒓𝒆𝒇𝒍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B224B47-3447-A043-8FEE-37BBA8D5B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9359" y="5466610"/>
                <a:ext cx="2418611" cy="651269"/>
              </a:xfrm>
              <a:prstGeom prst="rect">
                <a:avLst/>
              </a:prstGeom>
              <a:blipFill>
                <a:blip r:embed="rId22"/>
                <a:stretch>
                  <a:fillRect l="-1563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5579B43-7FE5-A243-A97B-6A234AC236C4}"/>
                  </a:ext>
                </a:extLst>
              </p:cNvPr>
              <p:cNvSpPr txBox="1"/>
              <p:nvPr/>
            </p:nvSpPr>
            <p:spPr>
              <a:xfrm>
                <a:off x="8642100" y="3893116"/>
                <a:ext cx="2405722" cy="6885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rgbClr val="008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18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𝒊𝒏𝒄</m:t>
                              </m:r>
                            </m:sup>
                          </m:sSub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18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18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5579B43-7FE5-A243-A97B-6A234AC236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2100" y="3893116"/>
                <a:ext cx="2405722" cy="688522"/>
              </a:xfrm>
              <a:prstGeom prst="rect">
                <a:avLst/>
              </a:prstGeom>
              <a:blipFill>
                <a:blip r:embed="rId23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70766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4CEFA0A-9BC3-EF43-A35F-E903959BE49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S-Parameters –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(3)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4CEFA0A-9BC3-EF43-A35F-E903959BE4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A5D766-78FE-794C-A4BE-198E8CB046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0710" y="1124700"/>
                <a:ext cx="10566400" cy="1766628"/>
              </a:xfrm>
            </p:spPr>
            <p:txBody>
              <a:bodyPr/>
              <a:lstStyle/>
              <a:p>
                <a:r>
                  <a:rPr lang="en-US" dirty="0"/>
                  <a:t>Linear equations for a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network (DUT):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with: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A5D766-78FE-794C-A4BE-198E8CB046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0710" y="1124700"/>
                <a:ext cx="10566400" cy="1766628"/>
              </a:xfrm>
              <a:blipFill>
                <a:blip r:embed="rId3"/>
                <a:stretch>
                  <a:fillRect l="-840" t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BF120B-9B38-C849-83CA-783D99061D15}"/>
                  </a:ext>
                </a:extLst>
              </p:cNvPr>
              <p:cNvSpPr txBox="1"/>
              <p:nvPr/>
            </p:nvSpPr>
            <p:spPr>
              <a:xfrm>
                <a:off x="3814090" y="1257208"/>
                <a:ext cx="2460463" cy="1068736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𝟏𝟐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BF120B-9B38-C849-83CA-783D99061D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4090" y="1257208"/>
                <a:ext cx="2460463" cy="106873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587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DCDCCCE-344D-B347-B8A2-75E46EF9B6BF}"/>
                  </a:ext>
                </a:extLst>
              </p:cNvPr>
              <p:cNvSpPr txBox="1"/>
              <p:nvPr/>
            </p:nvSpPr>
            <p:spPr>
              <a:xfrm>
                <a:off x="780095" y="2643815"/>
                <a:ext cx="7605654" cy="171577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en-U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𝟏𝟏</m:t>
                                    </m:r>
                                  </m:sub>
                                </m:sSub>
                                <m:r>
                                  <a:rPr lang="en-US" sz="2000" b="1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"/>
                                        <m:endChr m:val="|"/>
                                        <m:ctrlPr>
                                          <a:rPr lang="hr-HR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sz="2000" i="1">
                                                <a:solidFill>
                                                  <a:srgbClr val="C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𝟏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𝟏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  <m:r>
                                          <a:rPr lang="en-US" sz="20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charset="0"/>
                                          </a:rPr>
                                          <m:t>𝒂</m:t>
                                        </m:r>
                                      </m:e>
                                      <m:sub>
                                        <m: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sz="2000" b="1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=</m:t>
                                    </m:r>
                                    <m:r>
                                      <a:rPr lang="en-US" sz="2000" b="1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US" sz="2000" b="1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≡</m:t>
                                </m:r>
                                <m:r>
                                  <a:rPr lang="en-US" sz="2000" b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𝐢𝐧𝐩𝐮𝐭</m:t>
                                </m:r>
                                <m:r>
                                  <a:rPr lang="en-US" sz="2000" b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 b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𝐫𝐞𝐟𝐥𝐞𝐜𝐭𝐢𝐨𝐧</m:t>
                                </m:r>
                                <m:r>
                                  <a:rPr lang="en-US" sz="2000" b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 b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𝐜𝐨𝐞𝐟𝐟𝐢𝐜𝐢𝐞𝐧𝐭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   </m:t>
                                    </m:r>
                                    <m: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𝟐𝟐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"/>
                                        <m:endChr m:val="|"/>
                                        <m:ctrlPr>
                                          <a:rPr lang="hr-HR" sz="2000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sz="2000" i="1">
                                                <a:solidFill>
                                                  <a:srgbClr val="C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𝟐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𝟐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  <m:r>
                                          <a:rPr lang="en-US" sz="20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000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C00000"/>
                                            </a:solidFill>
                                            <a:latin typeface="Cambria Math" charset="0"/>
                                          </a:rPr>
                                          <m:t>𝒂</m:t>
                                        </m:r>
                                      </m:e>
                                      <m:sub>
                                        <m: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=</m:t>
                                    </m:r>
                                    <m: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≡</m:t>
                                </m:r>
                                <m:r>
                                  <a:rPr lang="en-US" sz="2000" b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𝐨𝐮𝐭</m:t>
                                </m:r>
                                <m:r>
                                  <a:rPr lang="en-US" sz="200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𝐩</m:t>
                                </m:r>
                                <m:r>
                                  <a:rPr lang="en-US" sz="2000" b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𝐮𝐭</m:t>
                                </m:r>
                                <m:r>
                                  <a:rPr lang="en-US" sz="200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𝐫𝐞𝐟𝐥𝐞𝐜𝐭𝐢𝐨𝐧</m:t>
                                </m:r>
                                <m:r>
                                  <a:rPr lang="en-US" sz="200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𝐜</m:t>
                                </m:r>
                                <m:r>
                                  <a:rPr lang="en-US" sz="2000" b="1" i="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𝐨𝐞𝐟𝐟𝐢𝐜</m:t>
                                </m:r>
                                <m:r>
                                  <a:rPr lang="en-US" sz="2000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𝐢𝐞𝐧𝐭</m:t>
                                </m:r>
                              </m:e>
                            </m:mr>
                          </m:m>
                        </m:e>
                      </m:d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sty m:val="p"/>
                                <m:brk m:alnAt="7"/>
                              </m:rPr>
                              <a:rPr lang="en-US" sz="2000" b="0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mpedance</m:t>
                            </m:r>
                          </m:e>
                        </m:mr>
                        <m:m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measurements</m:t>
                            </m:r>
                          </m:e>
                        </m:mr>
                      </m:m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DCDCCCE-344D-B347-B8A2-75E46EF9B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095" y="2643815"/>
                <a:ext cx="7605654" cy="17157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1A3F9B-8F0C-D24B-AB51-1335151C5A5B}"/>
                  </a:ext>
                </a:extLst>
              </p:cNvPr>
              <p:cNvSpPr txBox="1"/>
              <p:nvPr/>
            </p:nvSpPr>
            <p:spPr>
              <a:xfrm>
                <a:off x="780095" y="4504338"/>
                <a:ext cx="8794762" cy="171577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en-U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  </m:t>
                                    </m:r>
                                    <m:r>
                                      <a:rPr lang="en-US" sz="2000" b="1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𝟐𝟏</m:t>
                                    </m:r>
                                  </m:sub>
                                </m:sSub>
                                <m:r>
                                  <a:rPr lang="en-US" sz="2000" b="1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"/>
                                        <m:endChr m:val="|"/>
                                        <m:ctrlPr>
                                          <a:rPr lang="hr-HR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sz="2000" i="1">
                                                <a:solidFill>
                                                  <a:srgbClr val="C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 smtClean="0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𝟐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𝟏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  <m:r>
                                          <a:rPr lang="en-US" sz="20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charset="0"/>
                                          </a:rPr>
                                          <m:t>𝒂</m:t>
                                        </m:r>
                                      </m:e>
                                      <m:sub>
                                        <m: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sz="2000" b="1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=</m:t>
                                    </m:r>
                                    <m:r>
                                      <a:rPr lang="en-US" sz="2000" b="1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US" sz="2000" b="1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≡</m:t>
                                </m:r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𝐟𝐨𝐫𝐰𝐚𝐫𝐝</m:t>
                                </m:r>
                                <m:r>
                                  <a:rPr lang="en-US" sz="2000" b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𝐭𝐫𝐚</m:t>
                                </m:r>
                                <m:r>
                                  <a:rPr lang="en-US" sz="2000" b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𝐧</m:t>
                                </m:r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𝐬𝐦𝐢𝐬𝐬𝐢𝐨𝐧</m:t>
                                </m:r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n-US" sz="2000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1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  <m:t>𝐢𝐧𝐬𝐞𝐫𝐭𝐢𝐨𝐧</m:t>
                                    </m:r>
                                  </m:e>
                                </m:d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𝐠𝐚𝐢𝐧</m:t>
                                </m:r>
                                <m:r>
                                  <a:rPr lang="en-US" sz="2000" b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"/>
                                        <m:endChr m:val="|"/>
                                        <m:ctrlPr>
                                          <a:rPr lang="hr-HR" sz="2000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mr-IN" sz="2000" i="1">
                                                <a:solidFill>
                                                  <a:srgbClr val="C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 smtClean="0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𝟏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solidFill>
                                                      <a:srgbClr val="C00000"/>
                                                    </a:solidFill>
                                                    <a:latin typeface="Cambria Math" charset="0"/>
                                                  </a:rPr>
                                                  <m:t>𝟐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  <m:r>
                                          <a:rPr lang="en-US" sz="20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e>
                                    </m:d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000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C00000"/>
                                            </a:solidFill>
                                            <a:latin typeface="Cambria Math" charset="0"/>
                                          </a:rPr>
                                          <m:t>𝒂</m:t>
                                        </m:r>
                                      </m:e>
                                      <m:sub>
                                        <m: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=</m:t>
                                    </m:r>
                                    <m:r>
                                      <a:rPr lang="en-US" sz="2000" i="1">
                                        <a:solidFill>
                                          <a:srgbClr val="C00000"/>
                                        </a:solidFill>
                                        <a:latin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≡</m:t>
                                </m:r>
                                <m:r>
                                  <a:rPr lang="en-US" sz="2000" b="1">
                                    <a:solidFill>
                                      <a:srgbClr val="C0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𝐫𝐞</m:t>
                                </m:r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𝐯𝐞𝐫𝐬𝐞</m:t>
                                </m:r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 </m:t>
                                </m:r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𝐭𝐫𝐚𝐧𝐬𝐦𝐢𝐬𝐬𝐢𝐨𝐧</m:t>
                                </m:r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 (</m:t>
                                </m:r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𝐢𝐧𝐬𝐞𝐫𝐭𝐢𝐨𝐧</m:t>
                                </m:r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) </m:t>
                                </m:r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  <m:t>𝐠𝐚𝐢𝐧</m:t>
                                </m:r>
                              </m:e>
                            </m:mr>
                          </m:m>
                        </m:e>
                      </m:d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sty m:val="p"/>
                                <m:brk m:alnAt="7"/>
                              </m:rPr>
                              <a:rPr lang="en-US" sz="2000" b="0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t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ransmission</m:t>
                            </m:r>
                          </m:e>
                        </m:mr>
                        <m:mr>
                          <m:e>
                            <m:r>
                              <a:rPr lang="en-US" sz="2000" b="0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insertion</m:t>
                            </m:r>
                            <m:r>
                              <a:rPr lang="en-US" sz="2000" b="0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)</m:t>
                            </m:r>
                          </m:e>
                        </m:mr>
                        <m:m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  <m:t>measurements</m:t>
                            </m:r>
                          </m:e>
                        </m:mr>
                      </m:m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1A3F9B-8F0C-D24B-AB51-1335151C5A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095" y="4504338"/>
                <a:ext cx="8794762" cy="171577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DE370172-FFB9-764E-B8F8-2CAA1754B868}"/>
              </a:ext>
            </a:extLst>
          </p:cNvPr>
          <p:cNvGrpSpPr/>
          <p:nvPr/>
        </p:nvGrpSpPr>
        <p:grpSpPr>
          <a:xfrm>
            <a:off x="7091781" y="1023850"/>
            <a:ext cx="5026592" cy="3090257"/>
            <a:chOff x="7091781" y="1023850"/>
            <a:chExt cx="5026592" cy="3090257"/>
          </a:xfrm>
        </p:grpSpPr>
        <p:cxnSp>
          <p:nvCxnSpPr>
            <p:cNvPr id="12" name="Straight Arrow Connector 15">
              <a:extLst>
                <a:ext uri="{FF2B5EF4-FFF2-40B4-BE49-F238E27FC236}">
                  <a16:creationId xmlns:a16="http://schemas.microsoft.com/office/drawing/2014/main" id="{008AF82B-AFBE-6540-B65C-0CA71BDBFAC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265338" y="1627890"/>
              <a:ext cx="2520000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3" name="Straight Arrow Connector 16">
              <a:extLst>
                <a:ext uri="{FF2B5EF4-FFF2-40B4-BE49-F238E27FC236}">
                  <a16:creationId xmlns:a16="http://schemas.microsoft.com/office/drawing/2014/main" id="{8F2A2824-C4B8-4C45-9FC1-2BFDDA7BB59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38056" y="1632410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4" name="Straight Arrow Connector 18">
              <a:extLst>
                <a:ext uri="{FF2B5EF4-FFF2-40B4-BE49-F238E27FC236}">
                  <a16:creationId xmlns:a16="http://schemas.microsoft.com/office/drawing/2014/main" id="{77EC95EF-8FAF-A742-83E5-A685ACD062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611722" y="1627890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5" name="Straight Arrow Connector 33">
              <a:extLst>
                <a:ext uri="{FF2B5EF4-FFF2-40B4-BE49-F238E27FC236}">
                  <a16:creationId xmlns:a16="http://schemas.microsoft.com/office/drawing/2014/main" id="{088134BE-C87F-4643-B9D0-0DE78C471AC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436929" y="2511314"/>
              <a:ext cx="2345082" cy="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6" name="Straight Arrow Connector 34">
              <a:extLst>
                <a:ext uri="{FF2B5EF4-FFF2-40B4-BE49-F238E27FC236}">
                  <a16:creationId xmlns:a16="http://schemas.microsoft.com/office/drawing/2014/main" id="{F8A3B2D7-1749-804E-BAA8-AF7DE74132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962011" y="1980435"/>
              <a:ext cx="0" cy="15520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" name="Straight Arrow Connector 35">
              <a:extLst>
                <a:ext uri="{FF2B5EF4-FFF2-40B4-BE49-F238E27FC236}">
                  <a16:creationId xmlns:a16="http://schemas.microsoft.com/office/drawing/2014/main" id="{1323D9A6-2142-A140-ACAF-AC17D6575F3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593679" y="2511314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8" name="Rectangle 40">
              <a:extLst>
                <a:ext uri="{FF2B5EF4-FFF2-40B4-BE49-F238E27FC236}">
                  <a16:creationId xmlns:a16="http://schemas.microsoft.com/office/drawing/2014/main" id="{F209EB71-B0F5-C149-B013-DB2F17C86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6548" y="1284997"/>
              <a:ext cx="1620000" cy="1620000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6D8E6EA-788D-EA40-A0B4-A6C690190F60}"/>
                    </a:ext>
                  </a:extLst>
                </p:cNvPr>
                <p:cNvSpPr txBox="1"/>
                <p:nvPr/>
              </p:nvSpPr>
              <p:spPr bwMode="auto">
                <a:xfrm>
                  <a:off x="9143401" y="1315436"/>
                  <a:ext cx="249043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6D8E6EA-788D-EA40-A0B4-A6C690190F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143401" y="1315436"/>
                  <a:ext cx="249043" cy="246221"/>
                </a:xfrm>
                <a:prstGeom prst="rect">
                  <a:avLst/>
                </a:prstGeom>
                <a:blipFill>
                  <a:blip r:embed="rId7"/>
                  <a:stretch>
                    <a:fillRect l="-15000" r="-10000" b="-20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EA9AA39-0C6D-4B48-87D5-85E480602CBD}"/>
                    </a:ext>
                  </a:extLst>
                </p:cNvPr>
                <p:cNvSpPr txBox="1"/>
                <p:nvPr/>
              </p:nvSpPr>
              <p:spPr bwMode="auto">
                <a:xfrm>
                  <a:off x="9154194" y="2531297"/>
                  <a:ext cx="239296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EA9AA39-0C6D-4B48-87D5-85E480602C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154194" y="2531297"/>
                  <a:ext cx="239296" cy="246221"/>
                </a:xfrm>
                <a:prstGeom prst="rect">
                  <a:avLst/>
                </a:prstGeom>
                <a:blipFill>
                  <a:blip r:embed="rId8"/>
                  <a:stretch>
                    <a:fillRect l="-20000" r="-10000" b="-15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32B15A9-9B67-6F48-9022-10631E60D419}"/>
                    </a:ext>
                  </a:extLst>
                </p:cNvPr>
                <p:cNvSpPr txBox="1"/>
                <p:nvPr/>
              </p:nvSpPr>
              <p:spPr bwMode="auto">
                <a:xfrm>
                  <a:off x="9998017" y="1310713"/>
                  <a:ext cx="244041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32B15A9-9B67-6F48-9022-10631E60D4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998017" y="1310713"/>
                  <a:ext cx="244041" cy="246221"/>
                </a:xfrm>
                <a:prstGeom prst="rect">
                  <a:avLst/>
                </a:prstGeom>
                <a:blipFill>
                  <a:blip r:embed="rId9"/>
                  <a:stretch>
                    <a:fillRect l="-20000" r="-10000" b="-15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BA45A65-A5DB-E049-B849-3BC0823EB343}"/>
                    </a:ext>
                  </a:extLst>
                </p:cNvPr>
                <p:cNvSpPr txBox="1"/>
                <p:nvPr/>
              </p:nvSpPr>
              <p:spPr bwMode="auto">
                <a:xfrm>
                  <a:off x="10002865" y="2517567"/>
                  <a:ext cx="253787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BA45A65-A5DB-E049-B849-3BC0823EB3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002865" y="2517567"/>
                  <a:ext cx="253787" cy="246221"/>
                </a:xfrm>
                <a:prstGeom prst="rect">
                  <a:avLst/>
                </a:prstGeom>
                <a:blipFill>
                  <a:blip r:embed="rId10"/>
                  <a:stretch>
                    <a:fillRect l="-9524" r="-9524" b="-15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6553621-F73F-8245-A1B2-97E6A60BF286}"/>
                    </a:ext>
                  </a:extLst>
                </p:cNvPr>
                <p:cNvSpPr txBox="1"/>
                <p:nvPr/>
              </p:nvSpPr>
              <p:spPr bwMode="auto">
                <a:xfrm>
                  <a:off x="9528089" y="2555925"/>
                  <a:ext cx="321755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6553621-F73F-8245-A1B2-97E6A60BF2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28089" y="2555925"/>
                  <a:ext cx="321755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15385" r="-7692" b="-15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Arrow Connector 33">
              <a:extLst>
                <a:ext uri="{FF2B5EF4-FFF2-40B4-BE49-F238E27FC236}">
                  <a16:creationId xmlns:a16="http://schemas.microsoft.com/office/drawing/2014/main" id="{3ECA614E-8D54-3945-A87B-9DD291B127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9267089" y="1620600"/>
              <a:ext cx="0" cy="90134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" name="Straight Arrow Connector 33">
              <a:extLst>
                <a:ext uri="{FF2B5EF4-FFF2-40B4-BE49-F238E27FC236}">
                  <a16:creationId xmlns:a16="http://schemas.microsoft.com/office/drawing/2014/main" id="{BECF210A-ECBA-D645-AA8B-A511AC4BDBC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111999" y="1620600"/>
              <a:ext cx="0" cy="90134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" name="Straight Arrow Connector 18">
              <a:extLst>
                <a:ext uri="{FF2B5EF4-FFF2-40B4-BE49-F238E27FC236}">
                  <a16:creationId xmlns:a16="http://schemas.microsoft.com/office/drawing/2014/main" id="{93DB2379-12CF-C04F-9289-FE1D629B0E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111652" y="1985341"/>
              <a:ext cx="0" cy="12783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0" name="Straight Arrow Connector 18">
              <a:extLst>
                <a:ext uri="{FF2B5EF4-FFF2-40B4-BE49-F238E27FC236}">
                  <a16:creationId xmlns:a16="http://schemas.microsoft.com/office/drawing/2014/main" id="{57B4AE58-6FCF-1748-A65A-8C386450C61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264460" y="1999025"/>
              <a:ext cx="0" cy="14449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C670B78-ABBD-084D-938E-F169CE5E6335}"/>
                </a:ext>
              </a:extLst>
            </p:cNvPr>
            <p:cNvSpPr/>
            <p:nvPr/>
          </p:nvSpPr>
          <p:spPr bwMode="auto">
            <a:xfrm>
              <a:off x="9223236" y="1582890"/>
              <a:ext cx="92808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A1C67F-745E-DC43-A6CC-4C91DC6990CE}"/>
                </a:ext>
              </a:extLst>
            </p:cNvPr>
            <p:cNvSpPr/>
            <p:nvPr/>
          </p:nvSpPr>
          <p:spPr bwMode="auto">
            <a:xfrm>
              <a:off x="10065248" y="1582890"/>
              <a:ext cx="92808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3D03FBD-A568-5247-B314-0F6E647D2007}"/>
                </a:ext>
              </a:extLst>
            </p:cNvPr>
            <p:cNvSpPr/>
            <p:nvPr/>
          </p:nvSpPr>
          <p:spPr bwMode="auto">
            <a:xfrm>
              <a:off x="10065248" y="2465740"/>
              <a:ext cx="92808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768106A-FBEB-A448-88D8-282A0301338D}"/>
                </a:ext>
              </a:extLst>
            </p:cNvPr>
            <p:cNvSpPr/>
            <p:nvPr/>
          </p:nvSpPr>
          <p:spPr bwMode="auto">
            <a:xfrm>
              <a:off x="9218056" y="2462220"/>
              <a:ext cx="92808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3AA9A7A7-213E-0748-98AC-00B24706A854}"/>
                    </a:ext>
                  </a:extLst>
                </p:cNvPr>
                <p:cNvSpPr txBox="1"/>
                <p:nvPr/>
              </p:nvSpPr>
              <p:spPr bwMode="auto">
                <a:xfrm>
                  <a:off x="9513298" y="1296861"/>
                  <a:ext cx="326500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3AA9A7A7-213E-0748-98AC-00B24706A8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13298" y="1296861"/>
                  <a:ext cx="326500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19231" r="-7692" b="-15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457AF74F-F09A-4D43-9988-0877F3AFA301}"/>
                    </a:ext>
                  </a:extLst>
                </p:cNvPr>
                <p:cNvSpPr txBox="1"/>
                <p:nvPr/>
              </p:nvSpPr>
              <p:spPr bwMode="auto">
                <a:xfrm>
                  <a:off x="8923407" y="1950093"/>
                  <a:ext cx="321755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457AF74F-F09A-4D43-9988-0877F3AFA3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923407" y="1950093"/>
                  <a:ext cx="321755" cy="246221"/>
                </a:xfrm>
                <a:prstGeom prst="rect">
                  <a:avLst/>
                </a:prstGeom>
                <a:blipFill>
                  <a:blip r:embed="rId13"/>
                  <a:stretch>
                    <a:fillRect l="-14815" r="-3704" b="-20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14A84D43-5DF9-804E-B8A3-14C709B64D8F}"/>
                    </a:ext>
                  </a:extLst>
                </p:cNvPr>
                <p:cNvSpPr txBox="1"/>
                <p:nvPr/>
              </p:nvSpPr>
              <p:spPr bwMode="auto">
                <a:xfrm>
                  <a:off x="10147540" y="1863953"/>
                  <a:ext cx="326500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sub>
                        </m:sSub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14A84D43-5DF9-804E-B8A3-14C709B64D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147540" y="1863953"/>
                  <a:ext cx="326500" cy="246221"/>
                </a:xfrm>
                <a:prstGeom prst="rect">
                  <a:avLst/>
                </a:prstGeom>
                <a:blipFill>
                  <a:blip r:embed="rId14"/>
                  <a:stretch>
                    <a:fillRect l="-19231" r="-7692" b="-1428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36BB042E-DE96-3B48-82C3-C79D7E952215}"/>
                </a:ext>
              </a:extLst>
            </p:cNvPr>
            <p:cNvSpPr/>
            <p:nvPr/>
          </p:nvSpPr>
          <p:spPr bwMode="auto">
            <a:xfrm>
              <a:off x="10602011" y="1627890"/>
              <a:ext cx="360000" cy="360000"/>
            </a:xfrm>
            <a:prstGeom prst="arc">
              <a:avLst/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E008A500-1C64-9241-8E99-C2FFC29D7B48}"/>
                </a:ext>
              </a:extLst>
            </p:cNvPr>
            <p:cNvSpPr/>
            <p:nvPr/>
          </p:nvSpPr>
          <p:spPr bwMode="auto">
            <a:xfrm>
              <a:off x="10602011" y="2152164"/>
              <a:ext cx="360000" cy="360000"/>
            </a:xfrm>
            <a:prstGeom prst="arc">
              <a:avLst>
                <a:gd name="adj1" fmla="val 21555058"/>
                <a:gd name="adj2" fmla="val 5538346"/>
              </a:avLst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41" name="Straight Arrow Connector 33">
              <a:extLst>
                <a:ext uri="{FF2B5EF4-FFF2-40B4-BE49-F238E27FC236}">
                  <a16:creationId xmlns:a16="http://schemas.microsoft.com/office/drawing/2014/main" id="{85B7148A-78F2-6044-99DE-05D270146E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962771" y="1788039"/>
              <a:ext cx="0" cy="540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B314FCE-183A-F740-A3CA-AC2A36E92D07}"/>
                    </a:ext>
                  </a:extLst>
                </p:cNvPr>
                <p:cNvSpPr txBox="1"/>
                <p:nvPr/>
              </p:nvSpPr>
              <p:spPr bwMode="auto">
                <a:xfrm>
                  <a:off x="11002618" y="1640687"/>
                  <a:ext cx="1115755" cy="5028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B314FCE-183A-F740-A3CA-AC2A36E92D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002618" y="1640687"/>
                  <a:ext cx="1115755" cy="502830"/>
                </a:xfrm>
                <a:prstGeom prst="rect">
                  <a:avLst/>
                </a:prstGeom>
                <a:blipFill>
                  <a:blip r:embed="rId15"/>
                  <a:stretch>
                    <a:fillRect l="-4494" t="-2500" r="-1124" b="-75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78736B6C-726A-2648-B0B7-107969014EB3}"/>
                </a:ext>
              </a:extLst>
            </p:cNvPr>
            <p:cNvSpPr/>
            <p:nvPr/>
          </p:nvSpPr>
          <p:spPr bwMode="auto">
            <a:xfrm>
              <a:off x="8263970" y="2148159"/>
              <a:ext cx="360000" cy="360000"/>
            </a:xfrm>
            <a:prstGeom prst="arc">
              <a:avLst>
                <a:gd name="adj1" fmla="val 5166682"/>
                <a:gd name="adj2" fmla="val 10820826"/>
              </a:avLst>
            </a:pr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3BDFA287-2DB8-A140-9B72-FFD2CE4AA4F5}"/>
                </a:ext>
              </a:extLst>
            </p:cNvPr>
            <p:cNvSpPr/>
            <p:nvPr/>
          </p:nvSpPr>
          <p:spPr bwMode="auto">
            <a:xfrm>
              <a:off x="8224750" y="1582890"/>
              <a:ext cx="92808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47" name="Straight Arrow Connector 33">
              <a:extLst>
                <a:ext uri="{FF2B5EF4-FFF2-40B4-BE49-F238E27FC236}">
                  <a16:creationId xmlns:a16="http://schemas.microsoft.com/office/drawing/2014/main" id="{BF649466-9244-8745-9A3D-B6B4C95021B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265338" y="1620600"/>
              <a:ext cx="0" cy="720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9" name="Straight Arrow Connector 18">
              <a:extLst>
                <a:ext uri="{FF2B5EF4-FFF2-40B4-BE49-F238E27FC236}">
                  <a16:creationId xmlns:a16="http://schemas.microsoft.com/office/drawing/2014/main" id="{F140D3C6-481C-0D47-9230-AB1685A879D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8263970" y="1980435"/>
              <a:ext cx="0" cy="12783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229B1EBA-48AE-034D-A773-3B6E7039C2AC}"/>
                    </a:ext>
                  </a:extLst>
                </p:cNvPr>
                <p:cNvSpPr txBox="1"/>
                <p:nvPr/>
              </p:nvSpPr>
              <p:spPr bwMode="auto">
                <a:xfrm>
                  <a:off x="8518245" y="1722363"/>
                  <a:ext cx="158697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229B1EBA-48AE-034D-A773-3B6E7039C2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518245" y="1722363"/>
                  <a:ext cx="158697" cy="246221"/>
                </a:xfrm>
                <a:prstGeom prst="rect">
                  <a:avLst/>
                </a:prstGeom>
                <a:blipFill>
                  <a:blip r:embed="rId16"/>
                  <a:stretch>
                    <a:fillRect l="-28571" r="-21429" b="-476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6EA1B167-7362-6441-9239-DBB8D613B9C7}"/>
                    </a:ext>
                  </a:extLst>
                </p:cNvPr>
                <p:cNvSpPr txBox="1"/>
                <p:nvPr/>
              </p:nvSpPr>
              <p:spPr bwMode="auto">
                <a:xfrm>
                  <a:off x="7091781" y="1830461"/>
                  <a:ext cx="1105111" cy="5028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6EA1B167-7362-6441-9239-DBB8D613B9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091781" y="1830461"/>
                  <a:ext cx="1105111" cy="502895"/>
                </a:xfrm>
                <a:prstGeom prst="rect">
                  <a:avLst/>
                </a:prstGeom>
                <a:blipFill>
                  <a:blip r:embed="rId17"/>
                  <a:stretch>
                    <a:fillRect l="-4545" t="-2500" r="-2273" b="-75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95F3B6D7-FC45-2140-859C-13DDC17C2FAB}"/>
                    </a:ext>
                  </a:extLst>
                </p:cNvPr>
                <p:cNvSpPr txBox="1"/>
                <p:nvPr/>
              </p:nvSpPr>
              <p:spPr bwMode="auto">
                <a:xfrm>
                  <a:off x="7115254" y="1023850"/>
                  <a:ext cx="1121012" cy="570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rad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95F3B6D7-FC45-2140-859C-13DDC17C2F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15254" y="1023850"/>
                  <a:ext cx="1121012" cy="570221"/>
                </a:xfrm>
                <a:prstGeom prst="rect">
                  <a:avLst/>
                </a:prstGeom>
                <a:blipFill>
                  <a:blip r:embed="rId18"/>
                  <a:stretch>
                    <a:fillRect l="-4494" r="-1124" b="-652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DA4076A-31F4-844C-AEA4-7B60DB8F447C}"/>
                    </a:ext>
                  </a:extLst>
                </p:cNvPr>
                <p:cNvSpPr txBox="1"/>
                <p:nvPr/>
              </p:nvSpPr>
              <p:spPr>
                <a:xfrm>
                  <a:off x="8803499" y="2975334"/>
                  <a:ext cx="2608406" cy="11387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signal flow graph (SFG)</a:t>
                  </a:r>
                </a:p>
                <a:p>
                  <a:r>
                    <a:rPr lang="en-US" dirty="0"/>
                    <a:t>of a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lang="en-US" dirty="0"/>
                    <a:t>-port network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/>
                    <a:t>port1: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a14:m>
                  <a:r>
                    <a:rPr lang="en-US" sz="1600" dirty="0"/>
                    <a:t> with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endParaRPr lang="en-US" sz="1600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/>
                    <a:t>port 2: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DA4076A-31F4-844C-AEA4-7B60DB8F44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03499" y="2975334"/>
                  <a:ext cx="2608406" cy="1138773"/>
                </a:xfrm>
                <a:prstGeom prst="rect">
                  <a:avLst/>
                </a:prstGeom>
                <a:blipFill>
                  <a:blip r:embed="rId19"/>
                  <a:stretch>
                    <a:fillRect l="-1942" t="-2222" r="-971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Text Box 14">
              <a:extLst>
                <a:ext uri="{FF2B5EF4-FFF2-40B4-BE49-F238E27FC236}">
                  <a16:creationId xmlns:a16="http://schemas.microsoft.com/office/drawing/2014/main" id="{AD6BBD93-FFE3-0B4F-862C-5D5973A9FF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0857" y="1044548"/>
              <a:ext cx="1000125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6" name="Text Box 15">
              <a:extLst>
                <a:ext uri="{FF2B5EF4-FFF2-40B4-BE49-F238E27FC236}">
                  <a16:creationId xmlns:a16="http://schemas.microsoft.com/office/drawing/2014/main" id="{FCD4C408-E3AD-DD48-869C-9B7135C46E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0453" y="1027703"/>
              <a:ext cx="817456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078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A70CD8B-43A0-764E-A569-5284F4F4C49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S-Parameters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A70CD8B-43A0-764E-A569-5284F4F4C4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2F87BC-C824-BD49-92CD-C44A0C2A2B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Reflection coefficient and impedance at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𝒕𝒉</m:t>
                        </m:r>
                      </m:sup>
                    </m:sSup>
                  </m:oMath>
                </a14:m>
                <a:r>
                  <a:rPr lang="en-US" dirty="0"/>
                  <a:t>-port of a RF network (DUT):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Power reflection and transmission for a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network (DUT):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2F87BC-C824-BD49-92CD-C44A0C2A2B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19" t="-1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F70789A4-5E1E-3D40-B840-80ACC7619E22}"/>
              </a:ext>
            </a:extLst>
          </p:cNvPr>
          <p:cNvSpPr/>
          <p:nvPr/>
        </p:nvSpPr>
        <p:spPr bwMode="auto">
          <a:xfrm>
            <a:off x="1255002" y="1493754"/>
            <a:ext cx="8141303" cy="207347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C4E6618-04F1-094D-B982-E001B28E11B9}"/>
              </a:ext>
            </a:extLst>
          </p:cNvPr>
          <p:cNvGrpSpPr/>
          <p:nvPr/>
        </p:nvGrpSpPr>
        <p:grpSpPr>
          <a:xfrm>
            <a:off x="1372185" y="1652898"/>
            <a:ext cx="7711535" cy="1839068"/>
            <a:chOff x="889693" y="1767228"/>
            <a:chExt cx="7711535" cy="1839068"/>
          </a:xfrm>
          <a:noFill/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5F5912AD-AE77-6841-B10D-85862B8CB201}"/>
                    </a:ext>
                  </a:extLst>
                </p:cNvPr>
                <p:cNvSpPr txBox="1"/>
                <p:nvPr/>
              </p:nvSpPr>
              <p:spPr>
                <a:xfrm>
                  <a:off x="889693" y="1767228"/>
                  <a:ext cx="3918957" cy="1131464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𝒊𝒊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den>
                        </m:f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mr-IN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f>
                              <m:fPr>
                                <m:ctrlPr>
                                  <a:rPr lang="mr-I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𝚪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𝒊</m:t>
                            </m:r>
                          </m:sub>
                        </m:sSub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5F5912AD-AE77-6841-B10D-85862B8CB2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9693" y="1767228"/>
                  <a:ext cx="3918957" cy="1131464"/>
                </a:xfrm>
                <a:prstGeom prst="rect">
                  <a:avLst/>
                </a:prstGeom>
                <a:blipFill>
                  <a:blip r:embed="rId4"/>
                  <a:stretch>
                    <a:fillRect t="-1111" b="-4444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0E81373C-0312-394B-84ED-319F60F10BEC}"/>
                    </a:ext>
                  </a:extLst>
                </p:cNvPr>
                <p:cNvSpPr txBox="1"/>
                <p:nvPr/>
              </p:nvSpPr>
              <p:spPr>
                <a:xfrm>
                  <a:off x="889693" y="2976315"/>
                  <a:ext cx="7711535" cy="629981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𝟎</m:t>
                            </m:r>
                          </m:sub>
                        </m:sSub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𝟏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𝒊𝒊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𝟏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𝒊𝒊</m:t>
                                </m:r>
                              </m:sub>
                            </m:sSub>
                          </m:den>
                        </m:f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with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0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𝐕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0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𝐈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den>
                        </m:f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being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the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input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impedance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at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the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e>
                          <m:sup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𝒕𝒉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port</m:t>
                        </m:r>
                      </m:oMath>
                    </m:oMathPara>
                  </a14:m>
                  <a:endParaRPr lang="en-US" sz="2000" b="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0E81373C-0312-394B-84ED-319F60F10B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9693" y="2976315"/>
                  <a:ext cx="7711535" cy="629981"/>
                </a:xfrm>
                <a:prstGeom prst="rect">
                  <a:avLst/>
                </a:prstGeom>
                <a:blipFill>
                  <a:blip r:embed="rId5"/>
                  <a:stretch>
                    <a:fillRect b="-784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05EF34C-2670-2F4F-8A78-9F1A8336C1B3}"/>
              </a:ext>
            </a:extLst>
          </p:cNvPr>
          <p:cNvSpPr/>
          <p:nvPr/>
        </p:nvSpPr>
        <p:spPr bwMode="auto">
          <a:xfrm>
            <a:off x="1261055" y="4120688"/>
            <a:ext cx="7493711" cy="207347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2460A69-80E4-E240-8723-340B2C5DB6D5}"/>
              </a:ext>
            </a:extLst>
          </p:cNvPr>
          <p:cNvGrpSpPr/>
          <p:nvPr/>
        </p:nvGrpSpPr>
        <p:grpSpPr>
          <a:xfrm>
            <a:off x="1482341" y="4331717"/>
            <a:ext cx="7175263" cy="1651414"/>
            <a:chOff x="1478886" y="4272488"/>
            <a:chExt cx="7175263" cy="16926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7107E8D-B099-9642-B432-B7FB5B57AF6A}"/>
                    </a:ext>
                  </a:extLst>
                </p:cNvPr>
                <p:cNvSpPr txBox="1"/>
                <p:nvPr/>
              </p:nvSpPr>
              <p:spPr>
                <a:xfrm>
                  <a:off x="1478886" y="4272488"/>
                  <a:ext cx="6234784" cy="106471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hr-HR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𝒊𝒊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𝐩𝐨𝐰𝐞𝐫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𝐫𝐞𝐟𝐥𝐞𝐜𝐭𝐞𝐝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𝐟𝐫𝐨𝐦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𝐩𝐨𝐫𝐭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num>
                          <m:den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𝐩𝐨𝐰𝐞𝐫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𝐢𝐧𝐜𝐢𝐝𝐞𝐧𝐭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𝐨𝐧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𝐩𝐨𝐫𝐭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den>
                        </m:f>
                      </m:oMath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hr-HR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𝒊𝒋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𝐭𝐫𝐚𝐧𝐬𝐦𝐢𝐭𝐭𝐞𝐝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𝐩𝐨𝐰𝐞𝐫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𝐛𝐞𝐭𝐰𝐞𝐞𝐧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𝐩𝐨𝐫𝐭𝐬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en-US" sz="2000" b="1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𝐚𝐧𝐝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oMath>
                    </m:oMathPara>
                  </a14:m>
                  <a:br>
                    <a:rPr lang="en-US" dirty="0">
                      <a:solidFill>
                        <a:schemeClr val="tx1"/>
                      </a:solidFill>
                      <a:latin typeface="Cambria Math" charset="0"/>
                      <a:ea typeface="Cambria Math" charset="0"/>
                      <a:cs typeface="Cambria Math" charset="0"/>
                    </a:rPr>
                  </a:b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7107E8D-B099-9642-B432-B7FB5B57AF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8886" y="4272488"/>
                  <a:ext cx="6234784" cy="1064715"/>
                </a:xfrm>
                <a:prstGeom prst="rect">
                  <a:avLst/>
                </a:prstGeom>
                <a:blipFill>
                  <a:blip r:embed="rId6"/>
                  <a:stretch>
                    <a:fillRect t="-6098" b="-121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520C745-6454-F74E-AD8F-849A8C0CC13F}"/>
                    </a:ext>
                  </a:extLst>
                </p:cNvPr>
                <p:cNvSpPr txBox="1"/>
                <p:nvPr/>
              </p:nvSpPr>
              <p:spPr>
                <a:xfrm>
                  <a:off x="2359221" y="5374189"/>
                  <a:ext cx="6294928" cy="590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800" b="0" dirty="0">
                      <a:solidFill>
                        <a:schemeClr val="tx1"/>
                      </a:solidFill>
                    </a:rPr>
                    <a:t>with all ports terminated in their characteristic impedance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br>
                    <a:rPr lang="en-US" sz="1800" b="0" dirty="0">
                      <a:solidFill>
                        <a:schemeClr val="tx1"/>
                      </a:solidFill>
                    </a:rPr>
                  </a:br>
                  <a:r>
                    <a:rPr lang="en-US" sz="1800" b="0" dirty="0">
                      <a:solidFill>
                        <a:schemeClr val="tx1"/>
                      </a:solidFill>
                    </a:rPr>
                    <a:t>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endParaRPr lang="en-US" sz="1800" b="0" i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520C745-6454-F74E-AD8F-849A8C0CC1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9221" y="5374189"/>
                  <a:ext cx="6294928" cy="590931"/>
                </a:xfrm>
                <a:prstGeom prst="rect">
                  <a:avLst/>
                </a:prstGeom>
                <a:blipFill>
                  <a:blip r:embed="rId7"/>
                  <a:stretch>
                    <a:fillRect l="-1008" t="-4348" b="-282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A5D8D2B6-A026-414D-BBFB-5CA79C5FCD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18878" y="4465934"/>
                <a:ext cx="2479131" cy="18459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1400" b="0" dirty="0">
                    <a:solidFill>
                      <a:srgbClr val="C00000"/>
                    </a:solidFill>
                  </a:rPr>
                  <a:t>Here the US notion is used, where power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b="0" dirty="0">
                    <a:solidFill>
                      <a:srgbClr val="C00000"/>
                    </a:solidFill>
                  </a:rPr>
                  <a:t>.</a:t>
                </a:r>
                <a:br>
                  <a:rPr lang="en-US" sz="1400" b="0" dirty="0">
                    <a:solidFill>
                      <a:srgbClr val="C00000"/>
                    </a:solidFill>
                  </a:rPr>
                </a:br>
                <a:r>
                  <a:rPr lang="en-US" sz="1400" b="0" dirty="0">
                    <a:solidFill>
                      <a:srgbClr val="C00000"/>
                    </a:solidFill>
                  </a:rPr>
                  <a:t>European notation (often): power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4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br>
                  <a:rPr lang="en-US" sz="1400" b="0" dirty="0">
                    <a:solidFill>
                      <a:srgbClr val="C00000"/>
                    </a:solidFill>
                  </a:rPr>
                </a:br>
                <a:r>
                  <a:rPr lang="en-US" sz="1400" b="0" dirty="0">
                    <a:solidFill>
                      <a:srgbClr val="C00000"/>
                    </a:solidFill>
                  </a:rPr>
                  <a:t>These conventions have no impact on the S-parameters, </a:t>
                </a:r>
                <a:br>
                  <a:rPr lang="en-US" sz="1400" b="0" dirty="0">
                    <a:solidFill>
                      <a:srgbClr val="C00000"/>
                    </a:solidFill>
                  </a:rPr>
                </a:br>
                <a:r>
                  <a:rPr lang="en-US" sz="1400" b="0" dirty="0">
                    <a:solidFill>
                      <a:srgbClr val="C00000"/>
                    </a:solidFill>
                  </a:rPr>
                  <a:t>they are only relevant for absolute power calculations</a:t>
                </a:r>
              </a:p>
            </p:txBody>
          </p:sp>
        </mc:Choice>
        <mc:Fallback xmlns=""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A5D8D2B6-A026-414D-BBFB-5CA79C5FCD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18878" y="4465934"/>
                <a:ext cx="2479131" cy="1845969"/>
              </a:xfrm>
              <a:prstGeom prst="rect">
                <a:avLst/>
              </a:prstGeom>
              <a:blipFill>
                <a:blip r:embed="rId8"/>
                <a:stretch>
                  <a:fillRect l="-4061" t="-2740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10269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B6C2D-66C2-384B-9058-571D57CC4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Scattering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E4ADF7-41EE-994A-9C2A-70B35B8735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u="sng" dirty="0"/>
                  <a:t>Waves traveling </a:t>
                </a:r>
                <a:r>
                  <a:rPr lang="en-US" u="sng" dirty="0">
                    <a:solidFill>
                      <a:srgbClr val="008000"/>
                    </a:solidFill>
                  </a:rPr>
                  <a:t>towards</a:t>
                </a:r>
                <a:r>
                  <a:rPr lang="en-US" u="sng" dirty="0"/>
                  <a:t> the </a:t>
                </a:r>
                <a:r>
                  <a:rPr lang="en-US" i="1" u="sng" dirty="0"/>
                  <a:t>n</a:t>
                </a:r>
                <a:r>
                  <a:rPr lang="en-US" u="sng" dirty="0"/>
                  <a:t>-port:</a:t>
                </a:r>
              </a:p>
              <a:p>
                <a:r>
                  <a:rPr lang="en-US" u="sng" dirty="0"/>
                  <a:t>Waves traveling </a:t>
                </a:r>
                <a:r>
                  <a:rPr lang="en-US" u="sng" dirty="0">
                    <a:solidFill>
                      <a:srgbClr val="0000FF"/>
                    </a:solidFill>
                  </a:rPr>
                  <a:t>away</a:t>
                </a:r>
                <a:r>
                  <a:rPr lang="en-US" u="sng" dirty="0"/>
                  <a:t> from the </a:t>
                </a:r>
                <a:r>
                  <a:rPr lang="en-US" i="1" u="sng" dirty="0"/>
                  <a:t>n</a:t>
                </a:r>
                <a:r>
                  <a:rPr lang="en-US" u="sng" dirty="0"/>
                  <a:t>-port:</a:t>
                </a:r>
              </a:p>
              <a:p>
                <a:endParaRPr lang="en-US" dirty="0"/>
              </a:p>
              <a:p>
                <a:r>
                  <a:rPr lang="en-US" dirty="0"/>
                  <a:t>The relation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sz="1800" dirty="0">
                    <a:solidFill>
                      <a:srgbClr val="0000FF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...</m:t>
                    </m:r>
                    <m:r>
                      <a:rPr 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1800" dirty="0">
                    <a:solidFill>
                      <a:srgbClr val="0000FF"/>
                    </a:solidFill>
                  </a:rPr>
                  <a:t>) </a:t>
                </a:r>
                <a:r>
                  <a:rPr lang="en-US" dirty="0"/>
                  <a:t>can be written as a </a:t>
                </a:r>
                <a:br>
                  <a:rPr lang="en-US" b="0" dirty="0"/>
                </a:br>
                <a:r>
                  <a:rPr lang="en-US" dirty="0"/>
                  <a:t>system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linear equations</a:t>
                </a:r>
                <a:r>
                  <a:rPr lang="en-US" b="0" dirty="0"/>
                  <a:t> </a:t>
                </a:r>
                <a:br>
                  <a:rPr lang="en-US" b="0" dirty="0"/>
                </a:br>
                <a:r>
                  <a:rPr lang="en-US" b="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0" dirty="0">
                    <a:solidFill>
                      <a:srgbClr val="008000"/>
                    </a:solidFill>
                  </a:rPr>
                  <a:t> the independent variable</a:t>
                </a:r>
                <a:r>
                  <a:rPr lang="en-US" b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0" dirty="0">
                    <a:solidFill>
                      <a:srgbClr val="0000FF"/>
                    </a:solidFill>
                  </a:rPr>
                  <a:t> the dependent variable</a:t>
                </a:r>
                <a:r>
                  <a:rPr lang="en-US" b="0" dirty="0"/>
                  <a:t>)</a:t>
                </a:r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in compact matrix form follows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E4ADF7-41EE-994A-9C2A-70B35B8735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1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DB54FE-D114-3B46-958C-CF868A5B465D}"/>
                  </a:ext>
                </a:extLst>
              </p:cNvPr>
              <p:cNvSpPr txBox="1"/>
              <p:nvPr/>
            </p:nvSpPr>
            <p:spPr>
              <a:xfrm>
                <a:off x="6090502" y="1096064"/>
                <a:ext cx="2633350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mr-IN" sz="20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008000"/>
                          </a:solidFill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20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,</m:t>
                          </m:r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…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𝒏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d>
                        <m:dPr>
                          <m:ctrlPr>
                            <a:rPr lang="mr-IN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</m:d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,…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DDB54FE-D114-3B46-958C-CF868A5B4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502" y="1096064"/>
                <a:ext cx="2633350" cy="738664"/>
              </a:xfrm>
              <a:prstGeom prst="rect">
                <a:avLst/>
              </a:prstGeom>
              <a:blipFill>
                <a:blip r:embed="rId4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CF0193B5-1383-6C40-A334-5A1F24147F5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217095" y="3272764"/>
              <a:ext cx="6104637" cy="148336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1331469">
                      <a:extLst>
                        <a:ext uri="{9D8B030D-6E8A-4147-A177-3AD203B41FA5}">
                          <a16:colId xmlns:a16="http://schemas.microsoft.com/office/drawing/2014/main" val="3941104627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3111926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one-port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2020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two-port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12530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three-port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47117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four-port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192541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CF0193B5-1383-6C40-A334-5A1F24147F5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3985816"/>
                  </p:ext>
                </p:extLst>
              </p:nvPr>
            </p:nvGraphicFramePr>
            <p:xfrm>
              <a:off x="2217095" y="3272764"/>
              <a:ext cx="6104637" cy="1483360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1331469">
                      <a:extLst>
                        <a:ext uri="{9D8B030D-6E8A-4147-A177-3AD203B41FA5}">
                          <a16:colId xmlns:a16="http://schemas.microsoft.com/office/drawing/2014/main" val="3941104627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3111926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one-port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27851" t="-6667" b="-3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22020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two-port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27851" t="-110345" b="-2310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12530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three-port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27851" t="-203333" b="-1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47117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four-port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27851" t="-313793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1925418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6680C9F3-699C-A541-9551-5836240DA450}"/>
              </a:ext>
            </a:extLst>
          </p:cNvPr>
          <p:cNvGrpSpPr/>
          <p:nvPr/>
        </p:nvGrpSpPr>
        <p:grpSpPr>
          <a:xfrm>
            <a:off x="2381791" y="3329820"/>
            <a:ext cx="5114006" cy="1404000"/>
            <a:chOff x="2103994" y="3312000"/>
            <a:chExt cx="5114006" cy="1404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1C513A8-D3ED-BA46-A643-2B721F385170}"/>
                </a:ext>
              </a:extLst>
            </p:cNvPr>
            <p:cNvSpPr/>
            <p:nvPr/>
          </p:nvSpPr>
          <p:spPr bwMode="auto">
            <a:xfrm>
              <a:off x="2106000" y="3312000"/>
              <a:ext cx="5112000" cy="1404000"/>
            </a:xfrm>
            <a:prstGeom prst="rect">
              <a:avLst/>
            </a:prstGeom>
            <a:noFill/>
            <a:ln w="12700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B33D2B1-176D-9149-A452-938F6C0521DF}"/>
                </a:ext>
              </a:extLst>
            </p:cNvPr>
            <p:cNvSpPr/>
            <p:nvPr/>
          </p:nvSpPr>
          <p:spPr bwMode="auto">
            <a:xfrm>
              <a:off x="2106000" y="3312000"/>
              <a:ext cx="4284000" cy="1044000"/>
            </a:xfrm>
            <a:prstGeom prst="rect">
              <a:avLst/>
            </a:prstGeom>
            <a:noFill/>
            <a:ln w="127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0AD854D-86A6-3A4F-9EFC-1C20DCC4F9DE}"/>
                </a:ext>
              </a:extLst>
            </p:cNvPr>
            <p:cNvSpPr/>
            <p:nvPr/>
          </p:nvSpPr>
          <p:spPr bwMode="auto">
            <a:xfrm>
              <a:off x="2103994" y="3312000"/>
              <a:ext cx="3456000" cy="684000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CDB743C-78E7-EC4D-A70E-2FA4F82517F8}"/>
                </a:ext>
              </a:extLst>
            </p:cNvPr>
            <p:cNvSpPr/>
            <p:nvPr/>
          </p:nvSpPr>
          <p:spPr bwMode="auto">
            <a:xfrm>
              <a:off x="2103994" y="3312000"/>
              <a:ext cx="2628000" cy="324000"/>
            </a:xfrm>
            <a:prstGeom prst="rect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7A3DB5F-09E3-4C4B-9E11-EFE53196E325}"/>
                  </a:ext>
                </a:extLst>
              </p:cNvPr>
              <p:cNvSpPr txBox="1"/>
              <p:nvPr/>
            </p:nvSpPr>
            <p:spPr>
              <a:xfrm>
                <a:off x="4667000" y="5452779"/>
                <a:ext cx="2551000" cy="63784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mr-IN" sz="32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𝒃</m:t>
                          </m:r>
                        </m:e>
                      </m:d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</m:d>
                      <m:d>
                        <m:dPr>
                          <m:ctrlPr>
                            <a:rPr lang="mr-IN" sz="32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𝒂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7A3DB5F-09E3-4C4B-9E11-EFE53196E3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7000" y="5452779"/>
                <a:ext cx="2551000" cy="6378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rgbClr val="FF0000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813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862A7-92E8-5B74-E77A-1D6269F6B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C74DE-18DE-DAD6-3322-CC4AF5379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0" y="164576"/>
            <a:ext cx="10540405" cy="629095"/>
          </a:xfrm>
        </p:spPr>
        <p:txBody>
          <a:bodyPr/>
          <a:lstStyle/>
          <a:p>
            <a:r>
              <a:rPr lang="en-US" dirty="0"/>
              <a:t>Introduction – An Electro-Magnetic Beam Monitor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6D672-690E-EFBE-4334-B45A1479C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798" y="3774951"/>
            <a:ext cx="10769601" cy="2524726"/>
          </a:xfrm>
        </p:spPr>
        <p:txBody>
          <a:bodyPr wrap="square">
            <a:normAutofit fontScale="77500" lnSpcReduction="20000"/>
          </a:bodyPr>
          <a:lstStyle/>
          <a:p>
            <a:r>
              <a:rPr lang="en-US" dirty="0"/>
              <a:t>EM beam pickup, e.g. for</a:t>
            </a:r>
          </a:p>
          <a:p>
            <a:pPr lvl="1"/>
            <a:r>
              <a:rPr lang="en-US" dirty="0"/>
              <a:t>Beam intensity monitoring</a:t>
            </a:r>
          </a:p>
          <a:p>
            <a:pPr lvl="2"/>
            <a:r>
              <a:rPr lang="en-US" dirty="0"/>
              <a:t>Beam pickup based on toroidal transformer, wall-current monitor </a:t>
            </a:r>
          </a:p>
          <a:p>
            <a:pPr lvl="1"/>
            <a:r>
              <a:rPr lang="en-US" dirty="0"/>
              <a:t>Beam position / orbit and/or tune monitoring</a:t>
            </a:r>
          </a:p>
          <a:p>
            <a:pPr lvl="2"/>
            <a:r>
              <a:rPr lang="en-US" dirty="0"/>
              <a:t>Beam pickup based on button-style or other electrostatic, </a:t>
            </a:r>
            <a:r>
              <a:rPr lang="en-US" dirty="0" err="1"/>
              <a:t>stripline</a:t>
            </a:r>
            <a:r>
              <a:rPr lang="en-US" dirty="0"/>
              <a:t>, resonant cavity, periodic RF coupler, etc. electrodes</a:t>
            </a:r>
          </a:p>
          <a:p>
            <a:r>
              <a:rPr lang="en-US" dirty="0"/>
              <a:t>Transmission-lines</a:t>
            </a:r>
          </a:p>
          <a:p>
            <a:pPr lvl="1"/>
            <a:r>
              <a:rPr lang="en-US" dirty="0"/>
              <a:t>Usually, coaxial cables to transmit the signals from the beam pickup to the read-out electronics</a:t>
            </a:r>
          </a:p>
          <a:p>
            <a:pPr lvl="2"/>
            <a:r>
              <a:rPr lang="en-US" dirty="0"/>
              <a:t>Also used for calibration, trigger and clock signals </a:t>
            </a:r>
          </a:p>
          <a:p>
            <a:r>
              <a:rPr lang="en-US" dirty="0"/>
              <a:t> RF signal processing</a:t>
            </a:r>
          </a:p>
          <a:p>
            <a:pPr lvl="1"/>
            <a:r>
              <a:rPr lang="en-US" dirty="0"/>
              <a:t>Analog components for signal shaping and conditioning</a:t>
            </a:r>
          </a:p>
          <a:p>
            <a:pPr lvl="2"/>
            <a:r>
              <a:rPr lang="en-US" dirty="0"/>
              <a:t>Amplifier, attenuator, filter, hybrid coupler, RF diode &amp; limiter, signal splitter &amp; combiner, transformers &amp; balun, etc.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8DFDD97-539A-75A4-C109-90281A869B00}"/>
              </a:ext>
            </a:extLst>
          </p:cNvPr>
          <p:cNvGrpSpPr/>
          <p:nvPr/>
        </p:nvGrpSpPr>
        <p:grpSpPr>
          <a:xfrm>
            <a:off x="5455183" y="1374797"/>
            <a:ext cx="1651918" cy="893701"/>
            <a:chOff x="4841696" y="1276762"/>
            <a:chExt cx="1651918" cy="893701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977EEF49-6EAE-38A8-959B-0B83D3A59C97}"/>
                </a:ext>
              </a:extLst>
            </p:cNvPr>
            <p:cNvSpPr/>
            <p:nvPr/>
          </p:nvSpPr>
          <p:spPr>
            <a:xfrm>
              <a:off x="4841696" y="1276762"/>
              <a:ext cx="1252172" cy="893701"/>
            </a:xfrm>
            <a:prstGeom prst="round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RF &amp; Analog Signal Conditioning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B96304E-7687-5609-5244-8929906530D7}"/>
                </a:ext>
              </a:extLst>
            </p:cNvPr>
            <p:cNvCxnSpPr>
              <a:stCxn id="5" idx="3"/>
            </p:cNvCxnSpPr>
            <p:nvPr/>
          </p:nvCxnSpPr>
          <p:spPr>
            <a:xfrm>
              <a:off x="6093868" y="1723613"/>
              <a:ext cx="399746" cy="4613"/>
            </a:xfrm>
            <a:prstGeom prst="straightConnector1">
              <a:avLst/>
            </a:prstGeom>
            <a:noFill/>
            <a:ln w="44450" cap="flat" cmpd="sng" algn="ctr">
              <a:solidFill>
                <a:srgbClr val="385D8A"/>
              </a:solidFill>
              <a:prstDash val="solid"/>
              <a:tailEnd type="arrow"/>
            </a:ln>
            <a:effectLst/>
          </p:spPr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10984B9-0827-7A1F-25C6-7446026B474B}"/>
              </a:ext>
            </a:extLst>
          </p:cNvPr>
          <p:cNvGrpSpPr/>
          <p:nvPr/>
        </p:nvGrpSpPr>
        <p:grpSpPr>
          <a:xfrm>
            <a:off x="3343228" y="1219211"/>
            <a:ext cx="2118277" cy="882859"/>
            <a:chOff x="2729741" y="1121176"/>
            <a:chExt cx="2118277" cy="882859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B5C3482-D8F4-9F28-B398-F0AD425A8149}"/>
                </a:ext>
              </a:extLst>
            </p:cNvPr>
            <p:cNvCxnSpPr/>
            <p:nvPr/>
          </p:nvCxnSpPr>
          <p:spPr bwMode="auto">
            <a:xfrm flipH="1">
              <a:off x="4308018" y="1731266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arrow" w="lg" len="lg"/>
              <a:tailEnd type="none" w="med" len="med"/>
            </a:ln>
            <a:effectLst/>
          </p:spPr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B2AF891-09E5-6901-137D-055A15AAC9B0}"/>
                </a:ext>
              </a:extLst>
            </p:cNvPr>
            <p:cNvSpPr/>
            <p:nvPr/>
          </p:nvSpPr>
          <p:spPr bwMode="auto">
            <a:xfrm>
              <a:off x="4216387" y="1551266"/>
              <a:ext cx="180000" cy="360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7ACB785-0606-264E-94AF-C44069B818EA}"/>
                </a:ext>
              </a:extLst>
            </p:cNvPr>
            <p:cNvCxnSpPr/>
            <p:nvPr/>
          </p:nvCxnSpPr>
          <p:spPr bwMode="auto">
            <a:xfrm flipH="1">
              <a:off x="3766387" y="1551266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F959B8B-C6A2-B5C5-6F97-D090018A42C1}"/>
                </a:ext>
              </a:extLst>
            </p:cNvPr>
            <p:cNvCxnSpPr/>
            <p:nvPr/>
          </p:nvCxnSpPr>
          <p:spPr bwMode="auto">
            <a:xfrm flipH="1" flipV="1">
              <a:off x="3585437" y="1911747"/>
              <a:ext cx="720000" cy="75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9FF30028-6F46-0FC4-63AB-51E67D945642}"/>
                </a:ext>
              </a:extLst>
            </p:cNvPr>
            <p:cNvSpPr/>
            <p:nvPr/>
          </p:nvSpPr>
          <p:spPr bwMode="auto">
            <a:xfrm rot="10800000">
              <a:off x="2865782" y="1552247"/>
              <a:ext cx="180000" cy="359249"/>
            </a:xfrm>
            <a:prstGeom prst="arc">
              <a:avLst>
                <a:gd name="adj1" fmla="val 16200000"/>
                <a:gd name="adj2" fmla="val 542953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A90DC9E-1D4A-4BF9-3B18-9BCD2793D57F}"/>
                </a:ext>
              </a:extLst>
            </p:cNvPr>
            <p:cNvCxnSpPr/>
            <p:nvPr/>
          </p:nvCxnSpPr>
          <p:spPr bwMode="auto">
            <a:xfrm flipH="1" flipV="1">
              <a:off x="2941704" y="1552760"/>
              <a:ext cx="719543" cy="569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A37090-E6C4-CE1B-8DA2-85C7B52BE454}"/>
                </a:ext>
              </a:extLst>
            </p:cNvPr>
            <p:cNvCxnSpPr/>
            <p:nvPr/>
          </p:nvCxnSpPr>
          <p:spPr bwMode="auto">
            <a:xfrm flipH="1">
              <a:off x="2945255" y="1911266"/>
              <a:ext cx="54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46395A9-48FC-E494-4FB4-8E380A505DCB}"/>
                </a:ext>
              </a:extLst>
            </p:cNvPr>
            <p:cNvCxnSpPr/>
            <p:nvPr/>
          </p:nvCxnSpPr>
          <p:spPr bwMode="auto">
            <a:xfrm flipH="1">
              <a:off x="3529885" y="1437383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05993E4-AC87-05E2-C3F4-7B78B2CD6D11}"/>
                </a:ext>
              </a:extLst>
            </p:cNvPr>
            <p:cNvCxnSpPr/>
            <p:nvPr/>
          </p:nvCxnSpPr>
          <p:spPr bwMode="auto">
            <a:xfrm flipH="1">
              <a:off x="3440805" y="1429237"/>
              <a:ext cx="287708" cy="566652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618A21D-FF0F-9457-A300-D36FCB861249}"/>
                </a:ext>
              </a:extLst>
            </p:cNvPr>
            <p:cNvSpPr txBox="1"/>
            <p:nvPr/>
          </p:nvSpPr>
          <p:spPr>
            <a:xfrm>
              <a:off x="2729741" y="1121176"/>
              <a:ext cx="18630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chemeClr val="tx1"/>
                  </a:solidFill>
                </a:rPr>
                <a:t>coaxial signal cable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C7BEAD5-68A6-28B6-8969-7ED5F199716C}"/>
              </a:ext>
            </a:extLst>
          </p:cNvPr>
          <p:cNvGrpSpPr/>
          <p:nvPr/>
        </p:nvGrpSpPr>
        <p:grpSpPr>
          <a:xfrm>
            <a:off x="1295412" y="1529590"/>
            <a:ext cx="5054588" cy="1899410"/>
            <a:chOff x="681925" y="1431555"/>
            <a:chExt cx="5054588" cy="1899410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67CB9A8-57F6-59A2-D242-1001CAA7620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7424" y="3014117"/>
              <a:ext cx="325250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87C0D96-0A35-D205-627D-A2FA75A9CFE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1925" y="2291432"/>
              <a:ext cx="1735057" cy="268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FCB44F1-FBA9-7AD3-F1F9-540BF26EF0A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01132" y="2291432"/>
              <a:ext cx="1348799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A903FD9-15FC-72C0-1D26-7D08DA67EA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9931" y="2446517"/>
              <a:ext cx="360000" cy="0"/>
            </a:xfrm>
            <a:prstGeom prst="line">
              <a:avLst/>
            </a:prstGeom>
            <a:noFill/>
            <a:ln w="63500" cap="flat" cmpd="sng" algn="ctr">
              <a:solidFill>
                <a:srgbClr val="385D8A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1202603-F49C-412F-438E-156C917F64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05781" y="1725517"/>
              <a:ext cx="0" cy="721000"/>
            </a:xfrm>
            <a:prstGeom prst="line">
              <a:avLst/>
            </a:prstGeom>
            <a:noFill/>
            <a:ln w="25400" cap="flat" cmpd="sng" algn="ctr">
              <a:solidFill>
                <a:srgbClr val="385D8A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166CB68-E9B0-47CD-4C76-D08976D695AD}"/>
                </a:ext>
              </a:extLst>
            </p:cNvPr>
            <p:cNvCxnSpPr/>
            <p:nvPr/>
          </p:nvCxnSpPr>
          <p:spPr bwMode="auto">
            <a:xfrm flipH="1" flipV="1">
              <a:off x="2505781" y="1735340"/>
              <a:ext cx="361244" cy="141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6A8672B-57CE-B434-288A-9BE02AE4671E}"/>
                </a:ext>
              </a:extLst>
            </p:cNvPr>
            <p:cNvCxnSpPr/>
            <p:nvPr/>
          </p:nvCxnSpPr>
          <p:spPr bwMode="auto">
            <a:xfrm>
              <a:off x="3153398" y="2649306"/>
              <a:ext cx="291321" cy="0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BC30A14-474F-D2E7-2C46-7D2E290E087D}"/>
                </a:ext>
              </a:extLst>
            </p:cNvPr>
            <p:cNvSpPr/>
            <p:nvPr/>
          </p:nvSpPr>
          <p:spPr bwMode="auto">
            <a:xfrm>
              <a:off x="1914895" y="2607642"/>
              <a:ext cx="108000" cy="5259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CCB9F1B-E23F-5854-DAC3-BC62C0ECCFEC}"/>
                </a:ext>
              </a:extLst>
            </p:cNvPr>
            <p:cNvSpPr txBox="1"/>
            <p:nvPr/>
          </p:nvSpPr>
          <p:spPr>
            <a:xfrm>
              <a:off x="3185350" y="2628585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v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113B283-FC3E-1511-33CF-36A79FA9C0CB}"/>
                </a:ext>
              </a:extLst>
            </p:cNvPr>
            <p:cNvSpPr txBox="1"/>
            <p:nvPr/>
          </p:nvSpPr>
          <p:spPr>
            <a:xfrm>
              <a:off x="3516521" y="2391277"/>
              <a:ext cx="14462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bunched beam</a:t>
              </a:r>
              <a:br>
                <a:rPr lang="en-US" sz="1400">
                  <a:solidFill>
                    <a:srgbClr val="FF0000"/>
                  </a:solidFill>
                </a:rPr>
              </a:br>
              <a:r>
                <a:rPr lang="en-US" sz="1400">
                  <a:solidFill>
                    <a:srgbClr val="FF0000"/>
                  </a:solidFill>
                </a:rPr>
                <a:t>(with EM-field)</a:t>
              </a:r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C1E4D0AF-8F25-4364-BF81-B7B7145AF7B9}"/>
                </a:ext>
              </a:extLst>
            </p:cNvPr>
            <p:cNvSpPr/>
            <p:nvPr/>
          </p:nvSpPr>
          <p:spPr bwMode="auto">
            <a:xfrm rot="15180000" flipV="1">
              <a:off x="1755790" y="2451406"/>
              <a:ext cx="324110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7A6D1F31-8E03-8989-6BB2-0FC70702C826}"/>
                </a:ext>
              </a:extLst>
            </p:cNvPr>
            <p:cNvSpPr/>
            <p:nvPr/>
          </p:nvSpPr>
          <p:spPr bwMode="auto">
            <a:xfrm rot="4524752" flipV="1">
              <a:off x="1839032" y="2802031"/>
              <a:ext cx="362907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2FF6C861-54F3-4847-00A9-F0EE55DBF694}"/>
                </a:ext>
              </a:extLst>
            </p:cNvPr>
            <p:cNvSpPr/>
            <p:nvPr/>
          </p:nvSpPr>
          <p:spPr bwMode="auto">
            <a:xfrm rot="17220000">
              <a:off x="1859592" y="2447427"/>
              <a:ext cx="321664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C877C58A-3DE8-856C-0618-E3E6BA70E6F1}"/>
                </a:ext>
              </a:extLst>
            </p:cNvPr>
            <p:cNvSpPr/>
            <p:nvPr/>
          </p:nvSpPr>
          <p:spPr bwMode="auto">
            <a:xfrm rot="6442056">
              <a:off x="1733897" y="2801844"/>
              <a:ext cx="360000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8166FCC-6627-FDC8-9469-32DC5A968B9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967496" y="2314575"/>
              <a:ext cx="0" cy="685812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triangle" w="sm" len="sm"/>
            </a:ln>
            <a:effectLst/>
          </p:spPr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5C30FF4-9BA4-348E-FCF6-6D80DE57FBD0}"/>
                </a:ext>
              </a:extLst>
            </p:cNvPr>
            <p:cNvSpPr/>
            <p:nvPr/>
          </p:nvSpPr>
          <p:spPr bwMode="auto">
            <a:xfrm>
              <a:off x="1085391" y="2607641"/>
              <a:ext cx="108000" cy="5259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9E8D7660-00F5-064D-2DAB-4556E651CFAB}"/>
                </a:ext>
              </a:extLst>
            </p:cNvPr>
            <p:cNvSpPr/>
            <p:nvPr/>
          </p:nvSpPr>
          <p:spPr bwMode="auto">
            <a:xfrm rot="15180000" flipV="1">
              <a:off x="926286" y="2451405"/>
              <a:ext cx="324110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6F4729C8-66C1-C24D-943A-C09CB11D39DB}"/>
                </a:ext>
              </a:extLst>
            </p:cNvPr>
            <p:cNvSpPr/>
            <p:nvPr/>
          </p:nvSpPr>
          <p:spPr bwMode="auto">
            <a:xfrm rot="4524752" flipV="1">
              <a:off x="1009528" y="2802030"/>
              <a:ext cx="362907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2BD7CFB2-8F48-5DE6-1503-83CD2CF906B0}"/>
                </a:ext>
              </a:extLst>
            </p:cNvPr>
            <p:cNvSpPr/>
            <p:nvPr/>
          </p:nvSpPr>
          <p:spPr bwMode="auto">
            <a:xfrm rot="17220000">
              <a:off x="1030088" y="2447426"/>
              <a:ext cx="321664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AAE86EF5-017F-E458-31CD-C50AE7A8244E}"/>
                </a:ext>
              </a:extLst>
            </p:cNvPr>
            <p:cNvSpPr/>
            <p:nvPr/>
          </p:nvSpPr>
          <p:spPr bwMode="auto">
            <a:xfrm rot="6442056">
              <a:off x="904393" y="2801843"/>
              <a:ext cx="360000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6BC13B1-4F91-A6EC-ED46-AD7189E82FE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37992" y="2314574"/>
              <a:ext cx="0" cy="685812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triangle" w="sm" len="sm"/>
            </a:ln>
            <a:effectLst/>
          </p:spPr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4A70C37-CA36-D6D9-E8DF-260CC663AB8F}"/>
                </a:ext>
              </a:extLst>
            </p:cNvPr>
            <p:cNvSpPr/>
            <p:nvPr/>
          </p:nvSpPr>
          <p:spPr bwMode="auto">
            <a:xfrm>
              <a:off x="2862161" y="2607640"/>
              <a:ext cx="108000" cy="5259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Arc 40">
              <a:extLst>
                <a:ext uri="{FF2B5EF4-FFF2-40B4-BE49-F238E27FC236}">
                  <a16:creationId xmlns:a16="http://schemas.microsoft.com/office/drawing/2014/main" id="{0FAC7211-C706-438D-3D7B-7673D50FF346}"/>
                </a:ext>
              </a:extLst>
            </p:cNvPr>
            <p:cNvSpPr/>
            <p:nvPr/>
          </p:nvSpPr>
          <p:spPr bwMode="auto">
            <a:xfrm rot="15180000" flipV="1">
              <a:off x="2703056" y="2451404"/>
              <a:ext cx="324110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BF4FD891-5CB2-B720-7A38-2257DE27774D}"/>
                </a:ext>
              </a:extLst>
            </p:cNvPr>
            <p:cNvSpPr/>
            <p:nvPr/>
          </p:nvSpPr>
          <p:spPr bwMode="auto">
            <a:xfrm rot="4524752" flipV="1">
              <a:off x="2786298" y="2802029"/>
              <a:ext cx="362907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42081379-13B9-D697-5EC3-7D86B15B7C45}"/>
                </a:ext>
              </a:extLst>
            </p:cNvPr>
            <p:cNvSpPr/>
            <p:nvPr/>
          </p:nvSpPr>
          <p:spPr bwMode="auto">
            <a:xfrm rot="17220000">
              <a:off x="2806858" y="2447425"/>
              <a:ext cx="321664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7EA0FAF0-45A6-4FC4-DE5C-D329E8BD7D68}"/>
                </a:ext>
              </a:extLst>
            </p:cNvPr>
            <p:cNvSpPr/>
            <p:nvPr/>
          </p:nvSpPr>
          <p:spPr bwMode="auto">
            <a:xfrm rot="6442056">
              <a:off x="2681163" y="2801842"/>
              <a:ext cx="360000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F8D9FF1F-B951-648E-8DBE-458C3362786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14762" y="2314573"/>
              <a:ext cx="0" cy="685812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triangle" w="sm" len="sm"/>
            </a:ln>
            <a:effectLst/>
          </p:spPr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F698A75-C1F4-14D8-3F32-0032BA4271D8}"/>
                </a:ext>
              </a:extLst>
            </p:cNvPr>
            <p:cNvSpPr txBox="1"/>
            <p:nvPr/>
          </p:nvSpPr>
          <p:spPr>
            <a:xfrm>
              <a:off x="1319083" y="3023188"/>
              <a:ext cx="2630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chemeClr val="tx1"/>
                  </a:solidFill>
                </a:rPr>
                <a:t>metallic beam pipe (vacuum)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345675A-B923-9159-0271-F54EF8754489}"/>
                </a:ext>
              </a:extLst>
            </p:cNvPr>
            <p:cNvSpPr txBox="1"/>
            <p:nvPr/>
          </p:nvSpPr>
          <p:spPr>
            <a:xfrm>
              <a:off x="1768455" y="1431555"/>
              <a:ext cx="9717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385D8A"/>
                  </a:solidFill>
                </a:rPr>
                <a:t>EM beam</a:t>
              </a:r>
              <a:br>
                <a:rPr lang="en-US" sz="1400">
                  <a:solidFill>
                    <a:srgbClr val="385D8A"/>
                  </a:solidFill>
                </a:rPr>
              </a:br>
              <a:r>
                <a:rPr lang="en-US" sz="1400">
                  <a:solidFill>
                    <a:srgbClr val="385D8A"/>
                  </a:solidFill>
                </a:rPr>
                <a:t>pickup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0AEF7C09-A87C-E3C0-F0A8-4B5FDFBDBA22}"/>
                    </a:ext>
                  </a:extLst>
                </p:cNvPr>
                <p:cNvSpPr txBox="1"/>
                <p:nvPr/>
              </p:nvSpPr>
              <p:spPr>
                <a:xfrm>
                  <a:off x="4921290" y="2583167"/>
                  <a:ext cx="815223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</m:oMath>
                  </a14:m>
                  <a:r>
                    <a:rPr lang="en-US" sz="1600">
                      <a:solidFill>
                        <a:srgbClr val="FF0000"/>
                      </a:solidFill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0AEF7C09-A87C-E3C0-F0A8-4B5FDFBDBA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1290" y="2583167"/>
                  <a:ext cx="815223" cy="221599"/>
                </a:xfrm>
                <a:prstGeom prst="rect">
                  <a:avLst/>
                </a:prstGeom>
                <a:blipFill>
                  <a:blip r:embed="rId2"/>
                  <a:stretch>
                    <a:fillRect l="-7576" t="-33333" r="-13636" b="-6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4CFB4C1-1056-C68C-6053-D27E1E22422F}"/>
                    </a:ext>
                  </a:extLst>
                </p:cNvPr>
                <p:cNvSpPr txBox="1"/>
                <p:nvPr/>
              </p:nvSpPr>
              <p:spPr>
                <a:xfrm>
                  <a:off x="1951540" y="1942764"/>
                  <a:ext cx="447238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385D8A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sz="1600" b="1" i="1" smtClean="0">
                          <a:solidFill>
                            <a:srgbClr val="385D8A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385D8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</m:oMath>
                  </a14:m>
                  <a:r>
                    <a:rPr lang="en-US" sz="1600">
                      <a:solidFill>
                        <a:srgbClr val="385D8A"/>
                      </a:solidFill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4CFB4C1-1056-C68C-6053-D27E1E2242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1540" y="1942764"/>
                  <a:ext cx="447238" cy="221599"/>
                </a:xfrm>
                <a:prstGeom prst="rect">
                  <a:avLst/>
                </a:prstGeom>
                <a:blipFill>
                  <a:blip r:embed="rId3"/>
                  <a:stretch>
                    <a:fillRect l="-16667" t="-26316" r="-25000" b="-631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7CC6A66-1418-2C0B-9916-A181557395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86403" y="1753364"/>
              <a:ext cx="0" cy="51384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0FD0BCD7-A4D4-B16E-C3C9-A62D50180570}"/>
                    </a:ext>
                  </a:extLst>
                </p:cNvPr>
                <p:cNvSpPr txBox="1"/>
                <p:nvPr/>
              </p:nvSpPr>
              <p:spPr>
                <a:xfrm>
                  <a:off x="2777713" y="1993809"/>
                  <a:ext cx="980333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d>
                          <m:d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0FD0BCD7-A4D4-B16E-C3C9-A62D501805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7713" y="1993809"/>
                  <a:ext cx="980333" cy="221599"/>
                </a:xfrm>
                <a:prstGeom prst="rect">
                  <a:avLst/>
                </a:prstGeom>
                <a:blipFill>
                  <a:blip r:embed="rId4"/>
                  <a:stretch>
                    <a:fillRect l="-1266" r="-6329" b="-5263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5BF3D73-8F36-12ED-2838-F7648ADCB75B}"/>
              </a:ext>
            </a:extLst>
          </p:cNvPr>
          <p:cNvGrpSpPr/>
          <p:nvPr/>
        </p:nvGrpSpPr>
        <p:grpSpPr>
          <a:xfrm>
            <a:off x="7107101" y="1002498"/>
            <a:ext cx="2954868" cy="1276104"/>
            <a:chOff x="6493111" y="906086"/>
            <a:chExt cx="2954868" cy="1276104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C73F6CBA-87E9-9BB7-A7A5-3F458FB83426}"/>
                </a:ext>
              </a:extLst>
            </p:cNvPr>
            <p:cNvSpPr/>
            <p:nvPr/>
          </p:nvSpPr>
          <p:spPr>
            <a:xfrm>
              <a:off x="7225412" y="1288489"/>
              <a:ext cx="1252172" cy="893701"/>
            </a:xfrm>
            <a:prstGeom prst="roundRect">
              <a:avLst/>
            </a:prstGeom>
            <a:solidFill>
              <a:srgbClr val="F2DCDB"/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Digital Signal Processing</a:t>
              </a:r>
              <a:b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&amp; DAQ</a:t>
              </a:r>
            </a:p>
          </p:txBody>
        </p:sp>
        <p:sp>
          <p:nvSpPr>
            <p:cNvPr id="54" name="Up-Down Arrow 53">
              <a:extLst>
                <a:ext uri="{FF2B5EF4-FFF2-40B4-BE49-F238E27FC236}">
                  <a16:creationId xmlns:a16="http://schemas.microsoft.com/office/drawing/2014/main" id="{3DC5637E-AEF9-5CA3-9382-9BF7E7834287}"/>
                </a:ext>
              </a:extLst>
            </p:cNvPr>
            <p:cNvSpPr/>
            <p:nvPr/>
          </p:nvSpPr>
          <p:spPr>
            <a:xfrm rot="5400000">
              <a:off x="8669698" y="1471665"/>
              <a:ext cx="238509" cy="539994"/>
            </a:xfrm>
            <a:prstGeom prst="upDownArrow">
              <a:avLst/>
            </a:prstGeom>
            <a:solidFill>
              <a:srgbClr val="FF0000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5C81FB0-D7F2-71B9-B871-F7B4B0DA8D1E}"/>
                </a:ext>
              </a:extLst>
            </p:cNvPr>
            <p:cNvSpPr txBox="1"/>
            <p:nvPr/>
          </p:nvSpPr>
          <p:spPr>
            <a:xfrm>
              <a:off x="8646156" y="906086"/>
              <a:ext cx="80182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control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system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(LAN)</a:t>
              </a:r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C7311F80-14C4-4093-C61F-D33B06C51717}"/>
                </a:ext>
              </a:extLst>
            </p:cNvPr>
            <p:cNvSpPr/>
            <p:nvPr/>
          </p:nvSpPr>
          <p:spPr>
            <a:xfrm>
              <a:off x="6493111" y="1276762"/>
              <a:ext cx="307240" cy="893701"/>
            </a:xfrm>
            <a:prstGeom prst="round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solidFill>
                <a:srgbClr val="CC0000"/>
              </a:solidFill>
              <a:prstDash val="solid"/>
            </a:ln>
            <a:effectLst/>
          </p:spPr>
          <p:txBody>
            <a:bodyPr vert="horz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noProof="0">
                  <a:solidFill>
                    <a:srgbClr val="CC0000"/>
                  </a:solidFill>
                  <a:latin typeface="Calibri"/>
                </a:rPr>
                <a:t>ADC</a:t>
              </a:r>
              <a:endPara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7" name="Right Arrow 56">
              <a:extLst>
                <a:ext uri="{FF2B5EF4-FFF2-40B4-BE49-F238E27FC236}">
                  <a16:creationId xmlns:a16="http://schemas.microsoft.com/office/drawing/2014/main" id="{0D849DA0-8316-20F6-7CCA-E9C3A219B283}"/>
                </a:ext>
              </a:extLst>
            </p:cNvPr>
            <p:cNvSpPr/>
            <p:nvPr/>
          </p:nvSpPr>
          <p:spPr>
            <a:xfrm>
              <a:off x="6800351" y="1622407"/>
              <a:ext cx="417391" cy="207405"/>
            </a:xfrm>
            <a:prstGeom prst="rightArrow">
              <a:avLst/>
            </a:prstGeom>
            <a:solidFill>
              <a:srgbClr val="FF0000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33EFC49D-2959-8497-5E79-F57A39169F78}"/>
              </a:ext>
            </a:extLst>
          </p:cNvPr>
          <p:cNvSpPr/>
          <p:nvPr/>
        </p:nvSpPr>
        <p:spPr bwMode="auto">
          <a:xfrm>
            <a:off x="7524663" y="2628390"/>
            <a:ext cx="2286000" cy="1371600"/>
          </a:xfrm>
          <a:prstGeom prst="round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C5207D2-99F2-074A-7DAE-5388E3756977}"/>
              </a:ext>
            </a:extLst>
          </p:cNvPr>
          <p:cNvSpPr/>
          <p:nvPr/>
        </p:nvSpPr>
        <p:spPr bwMode="auto">
          <a:xfrm>
            <a:off x="7812280" y="2853255"/>
            <a:ext cx="1005840" cy="731520"/>
          </a:xfrm>
          <a:prstGeom prst="rect">
            <a:avLst/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ED45953-E868-2099-8466-46823011BEB0}"/>
              </a:ext>
            </a:extLst>
          </p:cNvPr>
          <p:cNvSpPr/>
          <p:nvPr/>
        </p:nvSpPr>
        <p:spPr bwMode="auto">
          <a:xfrm>
            <a:off x="8969288" y="2853255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B050B4E-E579-B5DB-6C30-1857931635A4}"/>
              </a:ext>
            </a:extLst>
          </p:cNvPr>
          <p:cNvSpPr/>
          <p:nvPr/>
        </p:nvSpPr>
        <p:spPr bwMode="auto">
          <a:xfrm>
            <a:off x="9217293" y="2853255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01C9AA-B66C-796A-A34B-A18B09BC01BE}"/>
              </a:ext>
            </a:extLst>
          </p:cNvPr>
          <p:cNvSpPr/>
          <p:nvPr/>
        </p:nvSpPr>
        <p:spPr bwMode="auto">
          <a:xfrm>
            <a:off x="9465298" y="2853255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6536722-4614-E21C-55BD-C6BE4B70664B}"/>
              </a:ext>
            </a:extLst>
          </p:cNvPr>
          <p:cNvSpPr/>
          <p:nvPr/>
        </p:nvSpPr>
        <p:spPr bwMode="auto">
          <a:xfrm>
            <a:off x="8969288" y="3057552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2D57891-B0FC-D64F-BE97-DF73B7FB1BA9}"/>
              </a:ext>
            </a:extLst>
          </p:cNvPr>
          <p:cNvSpPr/>
          <p:nvPr/>
        </p:nvSpPr>
        <p:spPr bwMode="auto">
          <a:xfrm>
            <a:off x="9217293" y="3057552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F354A79-06F3-3AFD-31EE-E080423F2EB4}"/>
              </a:ext>
            </a:extLst>
          </p:cNvPr>
          <p:cNvSpPr/>
          <p:nvPr/>
        </p:nvSpPr>
        <p:spPr bwMode="auto">
          <a:xfrm>
            <a:off x="9465298" y="3057552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4264FE3-38A0-FD23-FD31-F8E8D57D8661}"/>
              </a:ext>
            </a:extLst>
          </p:cNvPr>
          <p:cNvSpPr/>
          <p:nvPr/>
        </p:nvSpPr>
        <p:spPr bwMode="auto">
          <a:xfrm>
            <a:off x="8975722" y="3257441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DC3720E-8988-55A3-E527-B4DA5AA587E8}"/>
              </a:ext>
            </a:extLst>
          </p:cNvPr>
          <p:cNvSpPr/>
          <p:nvPr/>
        </p:nvSpPr>
        <p:spPr bwMode="auto">
          <a:xfrm>
            <a:off x="9223727" y="3257441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7319D2F-7471-2406-FCE9-AB5A25EA6097}"/>
              </a:ext>
            </a:extLst>
          </p:cNvPr>
          <p:cNvSpPr/>
          <p:nvPr/>
        </p:nvSpPr>
        <p:spPr bwMode="auto">
          <a:xfrm>
            <a:off x="9471732" y="3257441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F3728E7-0827-6CE9-4534-E79C4752BC84}"/>
              </a:ext>
            </a:extLst>
          </p:cNvPr>
          <p:cNvSpPr/>
          <p:nvPr/>
        </p:nvSpPr>
        <p:spPr bwMode="auto">
          <a:xfrm>
            <a:off x="8975722" y="3451290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135E89B-BCDB-14A6-35DB-905769E82533}"/>
              </a:ext>
            </a:extLst>
          </p:cNvPr>
          <p:cNvSpPr/>
          <p:nvPr/>
        </p:nvSpPr>
        <p:spPr bwMode="auto">
          <a:xfrm>
            <a:off x="9223727" y="3451290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7A4F471-BE58-EBF6-3664-5D0585F624B4}"/>
              </a:ext>
            </a:extLst>
          </p:cNvPr>
          <p:cNvSpPr/>
          <p:nvPr/>
        </p:nvSpPr>
        <p:spPr bwMode="auto">
          <a:xfrm>
            <a:off x="9471732" y="3451290"/>
            <a:ext cx="193675" cy="133485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43ECF6D-FBA6-A952-10F5-1EE5CB0A80A6}"/>
              </a:ext>
            </a:extLst>
          </p:cNvPr>
          <p:cNvSpPr/>
          <p:nvPr/>
        </p:nvSpPr>
        <p:spPr bwMode="auto">
          <a:xfrm>
            <a:off x="7863042" y="3677557"/>
            <a:ext cx="228600" cy="228600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FF9E270-E891-8D37-A9F3-53E521CB21E8}"/>
              </a:ext>
            </a:extLst>
          </p:cNvPr>
          <p:cNvSpPr/>
          <p:nvPr/>
        </p:nvSpPr>
        <p:spPr bwMode="auto">
          <a:xfrm>
            <a:off x="9350961" y="3671754"/>
            <a:ext cx="228600" cy="228600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7" name="Arc 76">
            <a:extLst>
              <a:ext uri="{FF2B5EF4-FFF2-40B4-BE49-F238E27FC236}">
                <a16:creationId xmlns:a16="http://schemas.microsoft.com/office/drawing/2014/main" id="{3D6FDA74-4B39-ABD4-AB3B-5915835EDBBF}"/>
              </a:ext>
            </a:extLst>
          </p:cNvPr>
          <p:cNvSpPr/>
          <p:nvPr/>
        </p:nvSpPr>
        <p:spPr bwMode="auto">
          <a:xfrm>
            <a:off x="7867433" y="3083331"/>
            <a:ext cx="144552" cy="355728"/>
          </a:xfrm>
          <a:prstGeom prst="arc">
            <a:avLst>
              <a:gd name="adj1" fmla="val 2003013"/>
              <a:gd name="adj2" fmla="val 8580098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499EF813-65BB-9C71-6349-3FFD416127F1}"/>
              </a:ext>
            </a:extLst>
          </p:cNvPr>
          <p:cNvSpPr/>
          <p:nvPr/>
        </p:nvSpPr>
        <p:spPr bwMode="auto">
          <a:xfrm rot="10800000">
            <a:off x="8037384" y="3022148"/>
            <a:ext cx="168183" cy="358775"/>
          </a:xfrm>
          <a:prstGeom prst="arc">
            <a:avLst>
              <a:gd name="adj1" fmla="val 2064007"/>
              <a:gd name="adj2" fmla="val 8663158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D9919CC-C94A-0D16-81A3-CD47C32699EB}"/>
              </a:ext>
            </a:extLst>
          </p:cNvPr>
          <p:cNvCxnSpPr>
            <a:cxnSpLocks/>
            <a:stCxn id="78" idx="0"/>
            <a:endCxn id="77" idx="0"/>
          </p:cNvCxnSpPr>
          <p:nvPr/>
        </p:nvCxnSpPr>
        <p:spPr bwMode="auto">
          <a:xfrm flipH="1">
            <a:off x="8009525" y="3146711"/>
            <a:ext cx="31882" cy="160491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812D4A1-C06C-CE19-61B6-A1DF128C3872}"/>
              </a:ext>
            </a:extLst>
          </p:cNvPr>
          <p:cNvCxnSpPr/>
          <p:nvPr/>
        </p:nvCxnSpPr>
        <p:spPr bwMode="auto">
          <a:xfrm>
            <a:off x="8201193" y="3144434"/>
            <a:ext cx="19262" cy="82522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18E73AA-EDD6-AAA0-F489-2BC1EE30349E}"/>
              </a:ext>
            </a:extLst>
          </p:cNvPr>
          <p:cNvCxnSpPr/>
          <p:nvPr/>
        </p:nvCxnSpPr>
        <p:spPr bwMode="auto">
          <a:xfrm>
            <a:off x="7847080" y="3226956"/>
            <a:ext cx="22540" cy="93596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8DA9272E-87E7-9E25-90BA-1CB4D52F5CDB}"/>
              </a:ext>
            </a:extLst>
          </p:cNvPr>
          <p:cNvCxnSpPr>
            <a:cxnSpLocks/>
          </p:cNvCxnSpPr>
          <p:nvPr/>
        </p:nvCxnSpPr>
        <p:spPr bwMode="auto">
          <a:xfrm>
            <a:off x="7812280" y="3226956"/>
            <a:ext cx="100584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Arc 82">
            <a:extLst>
              <a:ext uri="{FF2B5EF4-FFF2-40B4-BE49-F238E27FC236}">
                <a16:creationId xmlns:a16="http://schemas.microsoft.com/office/drawing/2014/main" id="{D0463261-CDA4-87FB-D781-3478A86ED149}"/>
              </a:ext>
            </a:extLst>
          </p:cNvPr>
          <p:cNvSpPr/>
          <p:nvPr/>
        </p:nvSpPr>
        <p:spPr bwMode="auto">
          <a:xfrm>
            <a:off x="8238357" y="3081071"/>
            <a:ext cx="144552" cy="355728"/>
          </a:xfrm>
          <a:prstGeom prst="arc">
            <a:avLst>
              <a:gd name="adj1" fmla="val 2003013"/>
              <a:gd name="adj2" fmla="val 8580098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Arc 83">
            <a:extLst>
              <a:ext uri="{FF2B5EF4-FFF2-40B4-BE49-F238E27FC236}">
                <a16:creationId xmlns:a16="http://schemas.microsoft.com/office/drawing/2014/main" id="{3AA4A192-84F4-485F-D4AF-3A360E287830}"/>
              </a:ext>
            </a:extLst>
          </p:cNvPr>
          <p:cNvSpPr/>
          <p:nvPr/>
        </p:nvSpPr>
        <p:spPr bwMode="auto">
          <a:xfrm rot="10800000">
            <a:off x="8408308" y="3019888"/>
            <a:ext cx="168183" cy="358775"/>
          </a:xfrm>
          <a:prstGeom prst="arc">
            <a:avLst>
              <a:gd name="adj1" fmla="val 2064007"/>
              <a:gd name="adj2" fmla="val 8663158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A1A51C2-EA56-3582-4E36-A5D2916076B9}"/>
              </a:ext>
            </a:extLst>
          </p:cNvPr>
          <p:cNvCxnSpPr>
            <a:cxnSpLocks/>
            <a:stCxn id="84" idx="0"/>
            <a:endCxn id="83" idx="0"/>
          </p:cNvCxnSpPr>
          <p:nvPr/>
        </p:nvCxnSpPr>
        <p:spPr bwMode="auto">
          <a:xfrm flipH="1">
            <a:off x="8380449" y="3144451"/>
            <a:ext cx="31882" cy="160491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DF08723-1B63-4AE6-B45D-4D832495E0C7}"/>
              </a:ext>
            </a:extLst>
          </p:cNvPr>
          <p:cNvCxnSpPr/>
          <p:nvPr/>
        </p:nvCxnSpPr>
        <p:spPr bwMode="auto">
          <a:xfrm>
            <a:off x="8572117" y="3142174"/>
            <a:ext cx="19262" cy="82522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128AE90D-329C-E81B-8EEF-1A26A404F071}"/>
              </a:ext>
            </a:extLst>
          </p:cNvPr>
          <p:cNvCxnSpPr/>
          <p:nvPr/>
        </p:nvCxnSpPr>
        <p:spPr bwMode="auto">
          <a:xfrm>
            <a:off x="8218004" y="3224696"/>
            <a:ext cx="22540" cy="93596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Arc 87">
            <a:extLst>
              <a:ext uri="{FF2B5EF4-FFF2-40B4-BE49-F238E27FC236}">
                <a16:creationId xmlns:a16="http://schemas.microsoft.com/office/drawing/2014/main" id="{137FAF02-5F04-8B02-1580-4A5BB46C7ECD}"/>
              </a:ext>
            </a:extLst>
          </p:cNvPr>
          <p:cNvSpPr/>
          <p:nvPr/>
        </p:nvSpPr>
        <p:spPr bwMode="auto">
          <a:xfrm>
            <a:off x="8610884" y="3076199"/>
            <a:ext cx="144552" cy="355728"/>
          </a:xfrm>
          <a:prstGeom prst="arc">
            <a:avLst>
              <a:gd name="adj1" fmla="val 2003013"/>
              <a:gd name="adj2" fmla="val 8580098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ACC91F5-157A-F759-01A8-AFD719A8C2AA}"/>
              </a:ext>
            </a:extLst>
          </p:cNvPr>
          <p:cNvCxnSpPr>
            <a:cxnSpLocks/>
            <a:endCxn id="88" idx="0"/>
          </p:cNvCxnSpPr>
          <p:nvPr/>
        </p:nvCxnSpPr>
        <p:spPr bwMode="auto">
          <a:xfrm flipH="1">
            <a:off x="8752976" y="3139579"/>
            <a:ext cx="31882" cy="160491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13601612-2346-7097-825E-E860442D6B5B}"/>
              </a:ext>
            </a:extLst>
          </p:cNvPr>
          <p:cNvCxnSpPr/>
          <p:nvPr/>
        </p:nvCxnSpPr>
        <p:spPr bwMode="auto">
          <a:xfrm>
            <a:off x="8590531" y="3219824"/>
            <a:ext cx="22540" cy="93596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CA4A5D8-88BF-E7A6-DEAA-650E36195A3E}"/>
              </a:ext>
            </a:extLst>
          </p:cNvPr>
          <p:cNvCxnSpPr>
            <a:cxnSpLocks/>
          </p:cNvCxnSpPr>
          <p:nvPr/>
        </p:nvCxnSpPr>
        <p:spPr bwMode="auto">
          <a:xfrm>
            <a:off x="7812280" y="3370228"/>
            <a:ext cx="100584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66845383-504B-9352-CB14-68A753F19E8F}"/>
              </a:ext>
            </a:extLst>
          </p:cNvPr>
          <p:cNvCxnSpPr>
            <a:cxnSpLocks/>
          </p:cNvCxnSpPr>
          <p:nvPr/>
        </p:nvCxnSpPr>
        <p:spPr bwMode="auto">
          <a:xfrm>
            <a:off x="7812280" y="3495740"/>
            <a:ext cx="100584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8AE2C5BA-5287-DDAF-806C-F85B0CFB7DDA}"/>
              </a:ext>
            </a:extLst>
          </p:cNvPr>
          <p:cNvCxnSpPr>
            <a:cxnSpLocks/>
          </p:cNvCxnSpPr>
          <p:nvPr/>
        </p:nvCxnSpPr>
        <p:spPr bwMode="auto">
          <a:xfrm>
            <a:off x="7812280" y="3093998"/>
            <a:ext cx="100584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4756840-740E-8D22-4C0E-DF9A248029AF}"/>
              </a:ext>
            </a:extLst>
          </p:cNvPr>
          <p:cNvCxnSpPr>
            <a:cxnSpLocks/>
          </p:cNvCxnSpPr>
          <p:nvPr/>
        </p:nvCxnSpPr>
        <p:spPr bwMode="auto">
          <a:xfrm>
            <a:off x="7812280" y="2963828"/>
            <a:ext cx="100584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F2C007F2-9A56-704E-C44D-E153A9C9ECBF}"/>
              </a:ext>
            </a:extLst>
          </p:cNvPr>
          <p:cNvCxnSpPr>
            <a:cxnSpLocks/>
            <a:stCxn id="62" idx="2"/>
            <a:endCxn id="62" idx="0"/>
          </p:cNvCxnSpPr>
          <p:nvPr/>
        </p:nvCxnSpPr>
        <p:spPr bwMode="auto">
          <a:xfrm flipV="1">
            <a:off x="8315200" y="2853255"/>
            <a:ext cx="0" cy="73152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DE1F8F6-DE6E-8984-B4F5-89B54FE39DD6}"/>
              </a:ext>
            </a:extLst>
          </p:cNvPr>
          <p:cNvCxnSpPr>
            <a:cxnSpLocks/>
          </p:cNvCxnSpPr>
          <p:nvPr/>
        </p:nvCxnSpPr>
        <p:spPr bwMode="auto">
          <a:xfrm flipV="1">
            <a:off x="8508875" y="2852277"/>
            <a:ext cx="0" cy="73152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BDF1077A-BBE6-FA25-C03B-0CB3B27BE9EB}"/>
              </a:ext>
            </a:extLst>
          </p:cNvPr>
          <p:cNvCxnSpPr>
            <a:cxnSpLocks/>
          </p:cNvCxnSpPr>
          <p:nvPr/>
        </p:nvCxnSpPr>
        <p:spPr bwMode="auto">
          <a:xfrm flipV="1">
            <a:off x="8689850" y="2854064"/>
            <a:ext cx="0" cy="73152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68A6775-3E91-7072-B815-BE551A93A4DA}"/>
              </a:ext>
            </a:extLst>
          </p:cNvPr>
          <p:cNvCxnSpPr>
            <a:cxnSpLocks/>
          </p:cNvCxnSpPr>
          <p:nvPr/>
        </p:nvCxnSpPr>
        <p:spPr bwMode="auto">
          <a:xfrm flipV="1">
            <a:off x="8127875" y="2852277"/>
            <a:ext cx="0" cy="73152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3D0B820D-628C-EEAD-1A7C-07547957CEAA}"/>
              </a:ext>
            </a:extLst>
          </p:cNvPr>
          <p:cNvCxnSpPr>
            <a:cxnSpLocks/>
          </p:cNvCxnSpPr>
          <p:nvPr/>
        </p:nvCxnSpPr>
        <p:spPr bwMode="auto">
          <a:xfrm flipV="1">
            <a:off x="7959600" y="2854064"/>
            <a:ext cx="0" cy="73152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Freeform 99">
            <a:extLst>
              <a:ext uri="{FF2B5EF4-FFF2-40B4-BE49-F238E27FC236}">
                <a16:creationId xmlns:a16="http://schemas.microsoft.com/office/drawing/2014/main" id="{A25CBC88-3996-E64C-B1F7-20CC86CDCFF1}"/>
              </a:ext>
            </a:extLst>
          </p:cNvPr>
          <p:cNvSpPr/>
          <p:nvPr/>
        </p:nvSpPr>
        <p:spPr bwMode="auto">
          <a:xfrm>
            <a:off x="6776774" y="1854113"/>
            <a:ext cx="1199977" cy="2512502"/>
          </a:xfrm>
          <a:custGeom>
            <a:avLst/>
            <a:gdLst>
              <a:gd name="connsiteX0" fmla="*/ 67695 w 4618881"/>
              <a:gd name="connsiteY0" fmla="*/ 1246685 h 1388773"/>
              <a:gd name="connsiteX1" fmla="*/ 253226 w 4618881"/>
              <a:gd name="connsiteY1" fmla="*/ 80494 h 1388773"/>
              <a:gd name="connsiteX2" fmla="*/ 2121782 w 4618881"/>
              <a:gd name="connsiteY2" fmla="*/ 239520 h 1388773"/>
              <a:gd name="connsiteX3" fmla="*/ 4255382 w 4618881"/>
              <a:gd name="connsiteY3" fmla="*/ 1352703 h 1388773"/>
              <a:gd name="connsiteX4" fmla="*/ 4599939 w 4618881"/>
              <a:gd name="connsiteY4" fmla="*/ 1008146 h 1388773"/>
              <a:gd name="connsiteX0" fmla="*/ 51610 w 4655805"/>
              <a:gd name="connsiteY0" fmla="*/ 1260919 h 1389755"/>
              <a:gd name="connsiteX1" fmla="*/ 290150 w 4655805"/>
              <a:gd name="connsiteY1" fmla="*/ 81476 h 1389755"/>
              <a:gd name="connsiteX2" fmla="*/ 2158706 w 4655805"/>
              <a:gd name="connsiteY2" fmla="*/ 240502 h 1389755"/>
              <a:gd name="connsiteX3" fmla="*/ 4292306 w 4655805"/>
              <a:gd name="connsiteY3" fmla="*/ 1353685 h 1389755"/>
              <a:gd name="connsiteX4" fmla="*/ 4636863 w 4655805"/>
              <a:gd name="connsiteY4" fmla="*/ 1009128 h 1389755"/>
              <a:gd name="connsiteX0" fmla="*/ 5259 w 4609454"/>
              <a:gd name="connsiteY0" fmla="*/ 1260919 h 1389755"/>
              <a:gd name="connsiteX1" fmla="*/ 243799 w 4609454"/>
              <a:gd name="connsiteY1" fmla="*/ 81476 h 1389755"/>
              <a:gd name="connsiteX2" fmla="*/ 2112355 w 4609454"/>
              <a:gd name="connsiteY2" fmla="*/ 240502 h 1389755"/>
              <a:gd name="connsiteX3" fmla="*/ 4245955 w 4609454"/>
              <a:gd name="connsiteY3" fmla="*/ 1353685 h 1389755"/>
              <a:gd name="connsiteX4" fmla="*/ 4590512 w 4609454"/>
              <a:gd name="connsiteY4" fmla="*/ 1009128 h 1389755"/>
              <a:gd name="connsiteX0" fmla="*/ 0 w 4604195"/>
              <a:gd name="connsiteY0" fmla="*/ 1271313 h 1400149"/>
              <a:gd name="connsiteX1" fmla="*/ 410818 w 4604195"/>
              <a:gd name="connsiteY1" fmla="*/ 78618 h 1400149"/>
              <a:gd name="connsiteX2" fmla="*/ 2107096 w 4604195"/>
              <a:gd name="connsiteY2" fmla="*/ 250896 h 1400149"/>
              <a:gd name="connsiteX3" fmla="*/ 4240696 w 4604195"/>
              <a:gd name="connsiteY3" fmla="*/ 1364079 h 1400149"/>
              <a:gd name="connsiteX4" fmla="*/ 4585253 w 4604195"/>
              <a:gd name="connsiteY4" fmla="*/ 1019522 h 1400149"/>
              <a:gd name="connsiteX0" fmla="*/ 0 w 4604195"/>
              <a:gd name="connsiteY0" fmla="*/ 1252793 h 1381629"/>
              <a:gd name="connsiteX1" fmla="*/ 410818 w 4604195"/>
              <a:gd name="connsiteY1" fmla="*/ 60098 h 1381629"/>
              <a:gd name="connsiteX2" fmla="*/ 2093844 w 4604195"/>
              <a:gd name="connsiteY2" fmla="*/ 298637 h 1381629"/>
              <a:gd name="connsiteX3" fmla="*/ 4240696 w 4604195"/>
              <a:gd name="connsiteY3" fmla="*/ 1345559 h 1381629"/>
              <a:gd name="connsiteX4" fmla="*/ 4585253 w 4604195"/>
              <a:gd name="connsiteY4" fmla="*/ 1001002 h 1381629"/>
              <a:gd name="connsiteX0" fmla="*/ 0 w 4606851"/>
              <a:gd name="connsiteY0" fmla="*/ 1251130 h 1321559"/>
              <a:gd name="connsiteX1" fmla="*/ 410818 w 4606851"/>
              <a:gd name="connsiteY1" fmla="*/ 58435 h 1321559"/>
              <a:gd name="connsiteX2" fmla="*/ 2093844 w 4606851"/>
              <a:gd name="connsiteY2" fmla="*/ 296974 h 1321559"/>
              <a:gd name="connsiteX3" fmla="*/ 4253948 w 4606851"/>
              <a:gd name="connsiteY3" fmla="*/ 1277635 h 1321559"/>
              <a:gd name="connsiteX4" fmla="*/ 4585253 w 4606851"/>
              <a:gd name="connsiteY4" fmla="*/ 999339 h 1321559"/>
              <a:gd name="connsiteX0" fmla="*/ 0 w 4595202"/>
              <a:gd name="connsiteY0" fmla="*/ 1251130 h 1319910"/>
              <a:gd name="connsiteX1" fmla="*/ 410818 w 4595202"/>
              <a:gd name="connsiteY1" fmla="*/ 58435 h 1319910"/>
              <a:gd name="connsiteX2" fmla="*/ 2093844 w 4595202"/>
              <a:gd name="connsiteY2" fmla="*/ 296974 h 1319910"/>
              <a:gd name="connsiteX3" fmla="*/ 4253948 w 4595202"/>
              <a:gd name="connsiteY3" fmla="*/ 1277635 h 1319910"/>
              <a:gd name="connsiteX4" fmla="*/ 4585253 w 4595202"/>
              <a:gd name="connsiteY4" fmla="*/ 999339 h 1319910"/>
              <a:gd name="connsiteX0" fmla="*/ 0 w 4595202"/>
              <a:gd name="connsiteY0" fmla="*/ 1216048 h 1284828"/>
              <a:gd name="connsiteX1" fmla="*/ 410818 w 4595202"/>
              <a:gd name="connsiteY1" fmla="*/ 23353 h 1284828"/>
              <a:gd name="connsiteX2" fmla="*/ 2796210 w 4595202"/>
              <a:gd name="connsiteY2" fmla="*/ 487179 h 1284828"/>
              <a:gd name="connsiteX3" fmla="*/ 4253948 w 4595202"/>
              <a:gd name="connsiteY3" fmla="*/ 1242553 h 1284828"/>
              <a:gd name="connsiteX4" fmla="*/ 4585253 w 4595202"/>
              <a:gd name="connsiteY4" fmla="*/ 964257 h 1284828"/>
              <a:gd name="connsiteX0" fmla="*/ 0 w 4595202"/>
              <a:gd name="connsiteY0" fmla="*/ 1221109 h 1289889"/>
              <a:gd name="connsiteX1" fmla="*/ 410818 w 4595202"/>
              <a:gd name="connsiteY1" fmla="*/ 28414 h 1289889"/>
              <a:gd name="connsiteX2" fmla="*/ 2796210 w 4595202"/>
              <a:gd name="connsiteY2" fmla="*/ 492240 h 1289889"/>
              <a:gd name="connsiteX3" fmla="*/ 4253948 w 4595202"/>
              <a:gd name="connsiteY3" fmla="*/ 1247614 h 1289889"/>
              <a:gd name="connsiteX4" fmla="*/ 4585253 w 4595202"/>
              <a:gd name="connsiteY4" fmla="*/ 969318 h 1289889"/>
              <a:gd name="connsiteX0" fmla="*/ 0 w 4586427"/>
              <a:gd name="connsiteY0" fmla="*/ 1217656 h 1468587"/>
              <a:gd name="connsiteX1" fmla="*/ 410818 w 4586427"/>
              <a:gd name="connsiteY1" fmla="*/ 24961 h 1468587"/>
              <a:gd name="connsiteX2" fmla="*/ 2796210 w 4586427"/>
              <a:gd name="connsiteY2" fmla="*/ 488787 h 1468587"/>
              <a:gd name="connsiteX3" fmla="*/ 4161182 w 4586427"/>
              <a:gd name="connsiteY3" fmla="*/ 1442943 h 1468587"/>
              <a:gd name="connsiteX4" fmla="*/ 4585253 w 4586427"/>
              <a:gd name="connsiteY4" fmla="*/ 965865 h 1468587"/>
              <a:gd name="connsiteX0" fmla="*/ 0 w 4586427"/>
              <a:gd name="connsiteY0" fmla="*/ 1205729 h 1456660"/>
              <a:gd name="connsiteX1" fmla="*/ 410818 w 4586427"/>
              <a:gd name="connsiteY1" fmla="*/ 13034 h 1456660"/>
              <a:gd name="connsiteX2" fmla="*/ 2557671 w 4586427"/>
              <a:gd name="connsiteY2" fmla="*/ 622634 h 1456660"/>
              <a:gd name="connsiteX3" fmla="*/ 4161182 w 4586427"/>
              <a:gd name="connsiteY3" fmla="*/ 1431016 h 1456660"/>
              <a:gd name="connsiteX4" fmla="*/ 4585253 w 4586427"/>
              <a:gd name="connsiteY4" fmla="*/ 953938 h 1456660"/>
              <a:gd name="connsiteX0" fmla="*/ 0 w 4586427"/>
              <a:gd name="connsiteY0" fmla="*/ 1195113 h 1446044"/>
              <a:gd name="connsiteX1" fmla="*/ 410818 w 4586427"/>
              <a:gd name="connsiteY1" fmla="*/ 2418 h 1446044"/>
              <a:gd name="connsiteX2" fmla="*/ 3195345 w 4586427"/>
              <a:gd name="connsiteY2" fmla="*/ 900776 h 1446044"/>
              <a:gd name="connsiteX3" fmla="*/ 4161182 w 4586427"/>
              <a:gd name="connsiteY3" fmla="*/ 1420400 h 1446044"/>
              <a:gd name="connsiteX4" fmla="*/ 4585253 w 4586427"/>
              <a:gd name="connsiteY4" fmla="*/ 943322 h 1446044"/>
              <a:gd name="connsiteX0" fmla="*/ 0 w 4586427"/>
              <a:gd name="connsiteY0" fmla="*/ 1195514 h 1446445"/>
              <a:gd name="connsiteX1" fmla="*/ 410818 w 4586427"/>
              <a:gd name="connsiteY1" fmla="*/ 2819 h 1446445"/>
              <a:gd name="connsiteX2" fmla="*/ 3195345 w 4586427"/>
              <a:gd name="connsiteY2" fmla="*/ 901177 h 1446445"/>
              <a:gd name="connsiteX3" fmla="*/ 4161182 w 4586427"/>
              <a:gd name="connsiteY3" fmla="*/ 1420801 h 1446445"/>
              <a:gd name="connsiteX4" fmla="*/ 4585253 w 4586427"/>
              <a:gd name="connsiteY4" fmla="*/ 943723 h 1446445"/>
              <a:gd name="connsiteX0" fmla="*/ 0 w 4586427"/>
              <a:gd name="connsiteY0" fmla="*/ 1135129 h 1386060"/>
              <a:gd name="connsiteX1" fmla="*/ 3141986 w 4586427"/>
              <a:gd name="connsiteY1" fmla="*/ 2592 h 1386060"/>
              <a:gd name="connsiteX2" fmla="*/ 3195345 w 4586427"/>
              <a:gd name="connsiteY2" fmla="*/ 840792 h 1386060"/>
              <a:gd name="connsiteX3" fmla="*/ 4161182 w 4586427"/>
              <a:gd name="connsiteY3" fmla="*/ 1360416 h 1386060"/>
              <a:gd name="connsiteX4" fmla="*/ 4585253 w 4586427"/>
              <a:gd name="connsiteY4" fmla="*/ 883338 h 1386060"/>
              <a:gd name="connsiteX0" fmla="*/ 0 w 4586427"/>
              <a:gd name="connsiteY0" fmla="*/ 1201093 h 1452024"/>
              <a:gd name="connsiteX1" fmla="*/ 3141986 w 4586427"/>
              <a:gd name="connsiteY1" fmla="*/ 68556 h 1452024"/>
              <a:gd name="connsiteX2" fmla="*/ 3195345 w 4586427"/>
              <a:gd name="connsiteY2" fmla="*/ 906756 h 1452024"/>
              <a:gd name="connsiteX3" fmla="*/ 4161182 w 4586427"/>
              <a:gd name="connsiteY3" fmla="*/ 1426380 h 1452024"/>
              <a:gd name="connsiteX4" fmla="*/ 4585253 w 4586427"/>
              <a:gd name="connsiteY4" fmla="*/ 949302 h 1452024"/>
              <a:gd name="connsiteX0" fmla="*/ 377131 w 1498463"/>
              <a:gd name="connsiteY0" fmla="*/ 125981 h 2362122"/>
              <a:gd name="connsiteX1" fmla="*/ 54022 w 1498463"/>
              <a:gd name="connsiteY1" fmla="*/ 978654 h 2362122"/>
              <a:gd name="connsiteX2" fmla="*/ 107381 w 1498463"/>
              <a:gd name="connsiteY2" fmla="*/ 1816854 h 2362122"/>
              <a:gd name="connsiteX3" fmla="*/ 1073218 w 1498463"/>
              <a:gd name="connsiteY3" fmla="*/ 2336478 h 2362122"/>
              <a:gd name="connsiteX4" fmla="*/ 1497289 w 1498463"/>
              <a:gd name="connsiteY4" fmla="*/ 1859400 h 2362122"/>
              <a:gd name="connsiteX0" fmla="*/ 377131 w 1498463"/>
              <a:gd name="connsiteY0" fmla="*/ 0 h 2236141"/>
              <a:gd name="connsiteX1" fmla="*/ 54022 w 1498463"/>
              <a:gd name="connsiteY1" fmla="*/ 852673 h 2236141"/>
              <a:gd name="connsiteX2" fmla="*/ 107381 w 1498463"/>
              <a:gd name="connsiteY2" fmla="*/ 1690873 h 2236141"/>
              <a:gd name="connsiteX3" fmla="*/ 1073218 w 1498463"/>
              <a:gd name="connsiteY3" fmla="*/ 2210497 h 2236141"/>
              <a:gd name="connsiteX4" fmla="*/ 1497289 w 1498463"/>
              <a:gd name="connsiteY4" fmla="*/ 1733419 h 2236141"/>
              <a:gd name="connsiteX0" fmla="*/ 383762 w 1505094"/>
              <a:gd name="connsiteY0" fmla="*/ 0 h 2236141"/>
              <a:gd name="connsiteX1" fmla="*/ 48621 w 1505094"/>
              <a:gd name="connsiteY1" fmla="*/ 1033147 h 2236141"/>
              <a:gd name="connsiteX2" fmla="*/ 114012 w 1505094"/>
              <a:gd name="connsiteY2" fmla="*/ 1690873 h 2236141"/>
              <a:gd name="connsiteX3" fmla="*/ 1079849 w 1505094"/>
              <a:gd name="connsiteY3" fmla="*/ 2210497 h 2236141"/>
              <a:gd name="connsiteX4" fmla="*/ 1503920 w 1505094"/>
              <a:gd name="connsiteY4" fmla="*/ 1733419 h 2236141"/>
              <a:gd name="connsiteX0" fmla="*/ 335148 w 1456480"/>
              <a:gd name="connsiteY0" fmla="*/ 0 h 2236141"/>
              <a:gd name="connsiteX1" fmla="*/ 7 w 1456480"/>
              <a:gd name="connsiteY1" fmla="*/ 1033147 h 2236141"/>
              <a:gd name="connsiteX2" fmla="*/ 342124 w 1456480"/>
              <a:gd name="connsiteY2" fmla="*/ 1763062 h 2236141"/>
              <a:gd name="connsiteX3" fmla="*/ 1031235 w 1456480"/>
              <a:gd name="connsiteY3" fmla="*/ 2210497 h 2236141"/>
              <a:gd name="connsiteX4" fmla="*/ 1455306 w 1456480"/>
              <a:gd name="connsiteY4" fmla="*/ 1733419 h 2236141"/>
              <a:gd name="connsiteX0" fmla="*/ 88965 w 1210297"/>
              <a:gd name="connsiteY0" fmla="*/ 0 h 2236141"/>
              <a:gd name="connsiteX1" fmla="*/ 54613 w 1210297"/>
              <a:gd name="connsiteY1" fmla="*/ 1021116 h 2236141"/>
              <a:gd name="connsiteX2" fmla="*/ 95941 w 1210297"/>
              <a:gd name="connsiteY2" fmla="*/ 1763062 h 2236141"/>
              <a:gd name="connsiteX3" fmla="*/ 785052 w 1210297"/>
              <a:gd name="connsiteY3" fmla="*/ 2210497 h 2236141"/>
              <a:gd name="connsiteX4" fmla="*/ 1209123 w 1210297"/>
              <a:gd name="connsiteY4" fmla="*/ 1733419 h 2236141"/>
              <a:gd name="connsiteX0" fmla="*/ 116912 w 1184269"/>
              <a:gd name="connsiteY0" fmla="*/ 0 h 2420291"/>
              <a:gd name="connsiteX1" fmla="*/ 28585 w 1184269"/>
              <a:gd name="connsiteY1" fmla="*/ 1205266 h 2420291"/>
              <a:gd name="connsiteX2" fmla="*/ 69913 w 1184269"/>
              <a:gd name="connsiteY2" fmla="*/ 1947212 h 2420291"/>
              <a:gd name="connsiteX3" fmla="*/ 759024 w 1184269"/>
              <a:gd name="connsiteY3" fmla="*/ 2394647 h 2420291"/>
              <a:gd name="connsiteX4" fmla="*/ 1183095 w 1184269"/>
              <a:gd name="connsiteY4" fmla="*/ 1917569 h 2420291"/>
              <a:gd name="connsiteX0" fmla="*/ 87197 w 1214879"/>
              <a:gd name="connsiteY0" fmla="*/ 0 h 2534591"/>
              <a:gd name="connsiteX1" fmla="*/ 59195 w 1214879"/>
              <a:gd name="connsiteY1" fmla="*/ 1319566 h 2534591"/>
              <a:gd name="connsiteX2" fmla="*/ 100523 w 1214879"/>
              <a:gd name="connsiteY2" fmla="*/ 2061512 h 2534591"/>
              <a:gd name="connsiteX3" fmla="*/ 789634 w 1214879"/>
              <a:gd name="connsiteY3" fmla="*/ 2508947 h 2534591"/>
              <a:gd name="connsiteX4" fmla="*/ 1213705 w 1214879"/>
              <a:gd name="connsiteY4" fmla="*/ 2031869 h 2534591"/>
              <a:gd name="connsiteX0" fmla="*/ 53352 w 1181034"/>
              <a:gd name="connsiteY0" fmla="*/ 0 h 2534591"/>
              <a:gd name="connsiteX1" fmla="*/ 25350 w 1181034"/>
              <a:gd name="connsiteY1" fmla="*/ 1319566 h 2534591"/>
              <a:gd name="connsiteX2" fmla="*/ 66678 w 1181034"/>
              <a:gd name="connsiteY2" fmla="*/ 2061512 h 2534591"/>
              <a:gd name="connsiteX3" fmla="*/ 755789 w 1181034"/>
              <a:gd name="connsiteY3" fmla="*/ 2508947 h 2534591"/>
              <a:gd name="connsiteX4" fmla="*/ 1179860 w 1181034"/>
              <a:gd name="connsiteY4" fmla="*/ 2031869 h 2534591"/>
              <a:gd name="connsiteX0" fmla="*/ 78496 w 1206178"/>
              <a:gd name="connsiteY0" fmla="*/ 0 h 2534591"/>
              <a:gd name="connsiteX1" fmla="*/ 6044 w 1206178"/>
              <a:gd name="connsiteY1" fmla="*/ 1322741 h 2534591"/>
              <a:gd name="connsiteX2" fmla="*/ 91822 w 1206178"/>
              <a:gd name="connsiteY2" fmla="*/ 2061512 h 2534591"/>
              <a:gd name="connsiteX3" fmla="*/ 780933 w 1206178"/>
              <a:gd name="connsiteY3" fmla="*/ 2508947 h 2534591"/>
              <a:gd name="connsiteX4" fmla="*/ 1205004 w 1206178"/>
              <a:gd name="connsiteY4" fmla="*/ 2031869 h 2534591"/>
              <a:gd name="connsiteX0" fmla="*/ 114781 w 1242463"/>
              <a:gd name="connsiteY0" fmla="*/ 0 h 2534591"/>
              <a:gd name="connsiteX1" fmla="*/ 42329 w 1242463"/>
              <a:gd name="connsiteY1" fmla="*/ 1322741 h 2534591"/>
              <a:gd name="connsiteX2" fmla="*/ 128107 w 1242463"/>
              <a:gd name="connsiteY2" fmla="*/ 2061512 h 2534591"/>
              <a:gd name="connsiteX3" fmla="*/ 817218 w 1242463"/>
              <a:gd name="connsiteY3" fmla="*/ 2508947 h 2534591"/>
              <a:gd name="connsiteX4" fmla="*/ 1241289 w 1242463"/>
              <a:gd name="connsiteY4" fmla="*/ 2031869 h 2534591"/>
              <a:gd name="connsiteX0" fmla="*/ 73171 w 1200853"/>
              <a:gd name="connsiteY0" fmla="*/ 0 h 2534591"/>
              <a:gd name="connsiteX1" fmla="*/ 719 w 1200853"/>
              <a:gd name="connsiteY1" fmla="*/ 1322741 h 2534591"/>
              <a:gd name="connsiteX2" fmla="*/ 115072 w 1200853"/>
              <a:gd name="connsiteY2" fmla="*/ 2131362 h 2534591"/>
              <a:gd name="connsiteX3" fmla="*/ 775608 w 1200853"/>
              <a:gd name="connsiteY3" fmla="*/ 2508947 h 2534591"/>
              <a:gd name="connsiteX4" fmla="*/ 1199679 w 1200853"/>
              <a:gd name="connsiteY4" fmla="*/ 2031869 h 2534591"/>
              <a:gd name="connsiteX0" fmla="*/ 73171 w 1199977"/>
              <a:gd name="connsiteY0" fmla="*/ 0 h 2523635"/>
              <a:gd name="connsiteX1" fmla="*/ 719 w 1199977"/>
              <a:gd name="connsiteY1" fmla="*/ 1322741 h 2523635"/>
              <a:gd name="connsiteX2" fmla="*/ 115072 w 1199977"/>
              <a:gd name="connsiteY2" fmla="*/ 2131362 h 2523635"/>
              <a:gd name="connsiteX3" fmla="*/ 775608 w 1199977"/>
              <a:gd name="connsiteY3" fmla="*/ 2508947 h 2523635"/>
              <a:gd name="connsiteX4" fmla="*/ 1199679 w 1199977"/>
              <a:gd name="connsiteY4" fmla="*/ 2031869 h 2523635"/>
              <a:gd name="connsiteX0" fmla="*/ 73171 w 1199977"/>
              <a:gd name="connsiteY0" fmla="*/ 0 h 2523635"/>
              <a:gd name="connsiteX1" fmla="*/ 719 w 1199977"/>
              <a:gd name="connsiteY1" fmla="*/ 1322741 h 2523635"/>
              <a:gd name="connsiteX2" fmla="*/ 115072 w 1199977"/>
              <a:gd name="connsiteY2" fmla="*/ 2131362 h 2523635"/>
              <a:gd name="connsiteX3" fmla="*/ 775608 w 1199977"/>
              <a:gd name="connsiteY3" fmla="*/ 2508947 h 2523635"/>
              <a:gd name="connsiteX4" fmla="*/ 1199679 w 1199977"/>
              <a:gd name="connsiteY4" fmla="*/ 2031869 h 2523635"/>
              <a:gd name="connsiteX0" fmla="*/ 73171 w 1199977"/>
              <a:gd name="connsiteY0" fmla="*/ 0 h 2523635"/>
              <a:gd name="connsiteX1" fmla="*/ 719 w 1199977"/>
              <a:gd name="connsiteY1" fmla="*/ 1322741 h 2523635"/>
              <a:gd name="connsiteX2" fmla="*/ 115072 w 1199977"/>
              <a:gd name="connsiteY2" fmla="*/ 2131362 h 2523635"/>
              <a:gd name="connsiteX3" fmla="*/ 775608 w 1199977"/>
              <a:gd name="connsiteY3" fmla="*/ 2508947 h 2523635"/>
              <a:gd name="connsiteX4" fmla="*/ 1199679 w 1199977"/>
              <a:gd name="connsiteY4" fmla="*/ 2031869 h 2523635"/>
              <a:gd name="connsiteX0" fmla="*/ 73171 w 1199977"/>
              <a:gd name="connsiteY0" fmla="*/ 0 h 2512502"/>
              <a:gd name="connsiteX1" fmla="*/ 719 w 1199977"/>
              <a:gd name="connsiteY1" fmla="*/ 1322741 h 2512502"/>
              <a:gd name="connsiteX2" fmla="*/ 115072 w 1199977"/>
              <a:gd name="connsiteY2" fmla="*/ 2131362 h 2512502"/>
              <a:gd name="connsiteX3" fmla="*/ 775608 w 1199977"/>
              <a:gd name="connsiteY3" fmla="*/ 2508947 h 2512502"/>
              <a:gd name="connsiteX4" fmla="*/ 1199679 w 1199977"/>
              <a:gd name="connsiteY4" fmla="*/ 2031869 h 2512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977" h="2512502">
                <a:moveTo>
                  <a:pt x="73171" y="0"/>
                </a:moveTo>
                <a:cubicBezTo>
                  <a:pt x="39117" y="536771"/>
                  <a:pt x="-6265" y="967514"/>
                  <a:pt x="719" y="1322741"/>
                </a:cubicBezTo>
                <a:cubicBezTo>
                  <a:pt x="7703" y="1677968"/>
                  <a:pt x="-14076" y="1933661"/>
                  <a:pt x="115072" y="2131362"/>
                </a:cubicBezTo>
                <a:cubicBezTo>
                  <a:pt x="244220" y="2329063"/>
                  <a:pt x="448307" y="2453868"/>
                  <a:pt x="775608" y="2508947"/>
                </a:cubicBezTo>
                <a:cubicBezTo>
                  <a:pt x="1064809" y="2548151"/>
                  <a:pt x="1207409" y="2254947"/>
                  <a:pt x="1199679" y="2031869"/>
                </a:cubicBezTo>
              </a:path>
            </a:pathLst>
          </a:custGeom>
          <a:noFill/>
          <a:ln w="44450" cap="flat" cmpd="sng" algn="ctr">
            <a:solidFill>
              <a:schemeClr val="tx2"/>
            </a:solidFill>
            <a:prstDash val="solid"/>
            <a:round/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16425FD-094D-FCD6-0BE4-83F140FD6B33}"/>
              </a:ext>
            </a:extLst>
          </p:cNvPr>
          <p:cNvSpPr txBox="1"/>
          <p:nvPr/>
        </p:nvSpPr>
        <p:spPr>
          <a:xfrm>
            <a:off x="9961831" y="2624247"/>
            <a:ext cx="20568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/>
              <a:t>RF measurement</a:t>
            </a:r>
            <a:br>
              <a:rPr lang="en-US" sz="1600" b="1" i="1" dirty="0"/>
            </a:br>
            <a:r>
              <a:rPr lang="en-US" sz="1600" b="1" i="1" dirty="0"/>
              <a:t>instrument, e.g.:</a:t>
            </a:r>
          </a:p>
          <a:p>
            <a:r>
              <a:rPr lang="en-US" sz="1600" b="1" dirty="0">
                <a:solidFill>
                  <a:srgbClr val="000000"/>
                </a:solidFill>
              </a:rPr>
              <a:t>spectrum analyzer</a:t>
            </a:r>
            <a:r>
              <a:rPr lang="en-US" sz="1600" b="1" dirty="0"/>
              <a:t>,</a:t>
            </a:r>
          </a:p>
          <a:p>
            <a:r>
              <a:rPr lang="en-US" sz="1600" b="1" dirty="0">
                <a:solidFill>
                  <a:srgbClr val="000000"/>
                </a:solidFill>
              </a:rPr>
              <a:t>oscilloscope</a:t>
            </a:r>
            <a:r>
              <a:rPr lang="en-US" sz="1600" b="1" dirty="0"/>
              <a:t>, </a:t>
            </a:r>
            <a:br>
              <a:rPr lang="en-US" sz="1600" b="1" dirty="0"/>
            </a:br>
            <a:r>
              <a:rPr lang="en-US" sz="1600" b="1" dirty="0"/>
              <a:t>diode detector, etc.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2863CF12-4EDB-0C35-18E0-EF50D0B30A65}"/>
              </a:ext>
            </a:extLst>
          </p:cNvPr>
          <p:cNvSpPr/>
          <p:nvPr/>
        </p:nvSpPr>
        <p:spPr bwMode="auto">
          <a:xfrm>
            <a:off x="1054100" y="1219211"/>
            <a:ext cx="6165250" cy="2298689"/>
          </a:xfrm>
          <a:prstGeom prst="roundRect">
            <a:avLst/>
          </a:prstGeom>
          <a:solidFill>
            <a:schemeClr val="accent1">
              <a:alpha val="25000"/>
            </a:schemeClr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B8296EFA-5959-2EF2-4DF9-65A03F9D2F99}"/>
              </a:ext>
            </a:extLst>
          </p:cNvPr>
          <p:cNvSpPr/>
          <p:nvPr/>
        </p:nvSpPr>
        <p:spPr>
          <a:xfrm>
            <a:off x="4647059" y="2932308"/>
            <a:ext cx="2001446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0000FF"/>
                </a:solidFill>
              </a:rPr>
              <a:t>RF Measurement</a:t>
            </a:r>
            <a:br>
              <a:rPr lang="en-US" sz="1600" dirty="0">
                <a:solidFill>
                  <a:srgbClr val="0000FF"/>
                </a:solidFill>
              </a:rPr>
            </a:br>
            <a:r>
              <a:rPr lang="en-US" sz="1600" dirty="0">
                <a:solidFill>
                  <a:srgbClr val="0000FF"/>
                </a:solidFill>
              </a:rPr>
              <a:t>Techniques apply </a:t>
            </a:r>
          </a:p>
        </p:txBody>
      </p:sp>
    </p:spTree>
    <p:extLst>
      <p:ext uri="{BB962C8B-B14F-4D97-AF65-F5344CB8AC3E}">
        <p14:creationId xmlns:p14="http://schemas.microsoft.com/office/powerpoint/2010/main" val="388335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C3DB543-A541-7541-97DF-D7B8A26B51D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C3DB543-A541-7541-97DF-D7B8A26B51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816EC1-55FA-554A-B7C7-9990006E98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b="1" dirty="0"/>
                  <a:t>Examples for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 S-matrices are any simple, passive (complex) impedances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lang="en-US" dirty="0"/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Any R, L, C, RL, RC, LC and RLC circuit or any combinations of those elements leading to a single port network, which of course also my include distributed (transmission-line) elements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“Special” cases  are:</a:t>
                </a:r>
              </a:p>
              <a:p>
                <a:pPr lvl="2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(matched, ideal termination)</a:t>
                </a:r>
              </a:p>
              <a:p>
                <a:pPr lvl="2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  ⇒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(ideal short)</a:t>
                </a:r>
              </a:p>
              <a:p>
                <a:pPr lvl="2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=∞  ⇒ 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/>
                  <a:t> (ideal open)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𝟏𝟏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 an active element is involved, e.g., a reflection amplifier</a:t>
                </a:r>
              </a:p>
              <a:p>
                <a:pPr lvl="1">
                  <a:lnSpc>
                    <a:spcPct val="110000"/>
                  </a:lnSpc>
                </a:pPr>
                <a:endParaRPr lang="en-US" dirty="0"/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Strictly speaking, a simple RF resonator, </a:t>
                </a:r>
                <a:r>
                  <a:rPr lang="en-US" dirty="0">
                    <a:solidFill>
                      <a:srgbClr val="C00000"/>
                    </a:solidFill>
                  </a:rPr>
                  <a:t>e.g., a “pill-box” cavity, is a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-port</a:t>
                </a:r>
                <a:endParaRPr lang="en-US" dirty="0"/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One coaxial or waveguide port as RF power coupler, plus two beam (waveguide) ports.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However, for many practical cases it </a:t>
                </a:r>
                <a:r>
                  <a:rPr lang="en-US" dirty="0">
                    <a:solidFill>
                      <a:srgbClr val="C00000"/>
                    </a:solidFill>
                  </a:rPr>
                  <a:t>can be treated as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-port</a:t>
                </a:r>
                <a:endParaRPr lang="en-US" dirty="0"/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The mode of interest, </a:t>
                </a:r>
                <a:br>
                  <a:rPr lang="en-US" dirty="0"/>
                </a:br>
                <a:r>
                  <a:rPr lang="en-US" dirty="0"/>
                  <a:t>e.g., TM010, is trapped with no or negligible fields contribution near the beam-ports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We consider only a single coupler to characterize, </a:t>
                </a:r>
                <a:br>
                  <a:rPr lang="en-US" dirty="0"/>
                </a:br>
                <a:r>
                  <a:rPr lang="en-US" dirty="0"/>
                  <a:t>e.g., the TM010 mode in terms of a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-port S-parameter measurement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Typically applying an RLC-parallel equivalent circuit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816EC1-55FA-554A-B7C7-9990006E98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  <a:blipFill>
                <a:blip r:embed="rId3"/>
                <a:stretch>
                  <a:fillRect l="-719" t="-1687" r="-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08636BB-4FDF-1C4D-901F-211D1F2652C5}"/>
                  </a:ext>
                </a:extLst>
              </p:cNvPr>
              <p:cNvSpPr txBox="1"/>
              <p:nvPr/>
            </p:nvSpPr>
            <p:spPr>
              <a:xfrm>
                <a:off x="8323490" y="2392065"/>
                <a:ext cx="1787201" cy="4531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𝟏𝟏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𝒁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08636BB-4FDF-1C4D-901F-211D1F265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3490" y="2392065"/>
                <a:ext cx="1787201" cy="4531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079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05DFC32-3025-BD48-8681-C8C6BB7B6C6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05DFC32-3025-BD48-8681-C8C6BB7B6C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7E2BE5-131A-7C43-8C69-E973CB94A1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1335" y="1086295"/>
                <a:ext cx="7537884" cy="4119665"/>
              </a:xfrm>
            </p:spPr>
            <p:txBody>
              <a:bodyPr/>
              <a:lstStyle/>
              <a:p>
                <a:r>
                  <a:rPr lang="en-US" dirty="0"/>
                  <a:t>Ideal (matched: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) transmission-line of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r>
                  <a:rPr lang="en-US" dirty="0"/>
                  <a:t>For a lossless transmission-line: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For a lossless line of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4"/>
                <a:endParaRPr lang="en-US" dirty="0"/>
              </a:p>
              <a:p>
                <a:r>
                  <a:rPr lang="en-US" dirty="0"/>
                  <a:t>Ideal attenuator </a:t>
                </a:r>
              </a:p>
              <a:p>
                <a:pPr marL="457200" lvl="1" indent="0">
                  <a:buNone/>
                </a:pP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7E2BE5-131A-7C43-8C69-E973CB94A1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1335" y="1086295"/>
                <a:ext cx="7537884" cy="4119665"/>
              </a:xfrm>
              <a:blipFill>
                <a:blip r:embed="rId3"/>
                <a:stretch>
                  <a:fillRect l="-1176" t="-2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07250CF-0033-3F48-84C2-3D4D9C27B9A2}"/>
                  </a:ext>
                </a:extLst>
              </p:cNvPr>
              <p:cNvSpPr txBox="1"/>
              <p:nvPr/>
            </p:nvSpPr>
            <p:spPr>
              <a:xfrm>
                <a:off x="1048525" y="1620623"/>
                <a:ext cx="2415451" cy="71729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𝜸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𝜸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07250CF-0033-3F48-84C2-3D4D9C27B9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525" y="1620623"/>
                <a:ext cx="2415451" cy="7172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89CD02-C104-5D40-ACFB-B1D044137110}"/>
                  </a:ext>
                </a:extLst>
              </p:cNvPr>
              <p:cNvSpPr txBox="1"/>
              <p:nvPr/>
            </p:nvSpPr>
            <p:spPr>
              <a:xfrm>
                <a:off x="3775280" y="1623964"/>
                <a:ext cx="2843086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400" dirty="0"/>
                  <a:t>: propagation constant</a:t>
                </a:r>
              </a:p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400" dirty="0"/>
                  <a:t>: attenuation constant in [</a:t>
                </a:r>
                <a:r>
                  <a:rPr lang="en-US" sz="1400" i="1" dirty="0"/>
                  <a:t>Np/m</a:t>
                </a:r>
                <a:r>
                  <a:rPr lang="en-US" sz="1400" dirty="0"/>
                  <a:t>]</a:t>
                </a:r>
                <a:br>
                  <a:rPr lang="en-US" sz="1400" dirty="0"/>
                </a:b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1400" dirty="0"/>
                  <a:t>: phase constant [</a:t>
                </a:r>
                <a:r>
                  <a:rPr lang="en-US" sz="1400" i="1" dirty="0"/>
                  <a:t>rad/m</a:t>
                </a:r>
                <a:r>
                  <a:rPr lang="en-US" sz="1400" dirty="0"/>
                  <a:t>]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89CD02-C104-5D40-ACFB-B1D044137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5280" y="1623964"/>
                <a:ext cx="2843086" cy="738664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31D3892-9215-5740-AF6B-7859A8E84865}"/>
                  </a:ext>
                </a:extLst>
              </p:cNvPr>
              <p:cNvSpPr txBox="1"/>
              <p:nvPr/>
            </p:nvSpPr>
            <p:spPr>
              <a:xfrm>
                <a:off x="4838030" y="2570936"/>
                <a:ext cx="28237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 ⇒  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31D3892-9215-5740-AF6B-7859A8E848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8030" y="2570936"/>
                <a:ext cx="2823786" cy="276999"/>
              </a:xfrm>
              <a:prstGeom prst="rect">
                <a:avLst/>
              </a:prstGeom>
              <a:blipFill>
                <a:blip r:embed="rId6"/>
                <a:stretch>
                  <a:fillRect l="-897" t="-4348" r="-897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3AE4BF-C3F4-6D4C-BF86-C0F49C7765AA}"/>
                  </a:ext>
                </a:extLst>
              </p:cNvPr>
              <p:cNvSpPr txBox="1"/>
              <p:nvPr/>
            </p:nvSpPr>
            <p:spPr>
              <a:xfrm>
                <a:off x="5276172" y="3066580"/>
                <a:ext cx="1808682" cy="664844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3AE4BF-C3F4-6D4C-BF86-C0F49C7765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6172" y="3066580"/>
                <a:ext cx="1808682" cy="664844"/>
              </a:xfrm>
              <a:prstGeom prst="rect">
                <a:avLst/>
              </a:prstGeom>
              <a:blipFill>
                <a:blip r:embed="rId7"/>
                <a:stretch>
                  <a:fillRect b="-5660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6A6678D-73E6-414D-ACC8-D9A17B6B3F07}"/>
                  </a:ext>
                </a:extLst>
              </p:cNvPr>
              <p:cNvSpPr txBox="1"/>
              <p:nvPr/>
            </p:nvSpPr>
            <p:spPr>
              <a:xfrm>
                <a:off x="1051734" y="4203834"/>
                <a:ext cx="1731674" cy="6650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6A6678D-73E6-414D-ACC8-D9A17B6B3F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734" y="4203834"/>
                <a:ext cx="1731674" cy="66503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BDA2E8-64CF-5446-BDEF-BF0C0B29E037}"/>
                  </a:ext>
                </a:extLst>
              </p:cNvPr>
              <p:cNvSpPr txBox="1"/>
              <p:nvPr/>
            </p:nvSpPr>
            <p:spPr>
              <a:xfrm>
                <a:off x="3217463" y="4167020"/>
                <a:ext cx="4051045" cy="7475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−(</m:t>
                        </m:r>
                        <m:r>
                          <m:rPr>
                            <m:sty m:val="p"/>
                          </m:rPr>
                          <a:rPr lang="el-G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𝑑𝐵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/20)</m:t>
                        </m:r>
                      </m:sup>
                    </m:sSup>
                  </m:oMath>
                </a14:m>
                <a:r>
                  <a:rPr lang="en-US" sz="1400" dirty="0"/>
                  <a:t>: attenuation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&lt;1,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endParaRPr lang="en-US" sz="14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𝑑𝐵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1400" dirty="0"/>
                  <a:t>: attenuation in </a:t>
                </a:r>
                <a:r>
                  <a:rPr lang="en-US" sz="1400" i="1" dirty="0"/>
                  <a:t>dB</a:t>
                </a:r>
                <a:br>
                  <a:rPr lang="en-US" sz="140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func>
                  </m:oMath>
                </a14:m>
                <a:r>
                  <a:rPr lang="en-US" sz="1400" dirty="0"/>
                  <a:t>: attenuation in </a:t>
                </a:r>
                <a:r>
                  <a:rPr lang="en-US" sz="1400" i="1" dirty="0"/>
                  <a:t>neper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BDA2E8-64CF-5446-BDEF-BF0C0B29E0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463" y="4167020"/>
                <a:ext cx="4051045" cy="747577"/>
              </a:xfrm>
              <a:prstGeom prst="rect">
                <a:avLst/>
              </a:prstGeom>
              <a:blipFill>
                <a:blip r:embed="rId15"/>
                <a:stretch>
                  <a:fillRect t="-1695" b="-8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5" name="Group 74">
            <a:extLst>
              <a:ext uri="{FF2B5EF4-FFF2-40B4-BE49-F238E27FC236}">
                <a16:creationId xmlns:a16="http://schemas.microsoft.com/office/drawing/2014/main" id="{1867AA63-1AFE-614B-9A23-93F9D32C55B0}"/>
              </a:ext>
            </a:extLst>
          </p:cNvPr>
          <p:cNvGrpSpPr/>
          <p:nvPr/>
        </p:nvGrpSpPr>
        <p:grpSpPr>
          <a:xfrm>
            <a:off x="452577" y="4990522"/>
            <a:ext cx="2724842" cy="1226662"/>
            <a:chOff x="452577" y="4990522"/>
            <a:chExt cx="2724842" cy="12266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7971CD1-BC42-2C4B-9FD1-9796B5501017}"/>
                    </a:ext>
                  </a:extLst>
                </p:cNvPr>
                <p:cNvSpPr txBox="1"/>
                <p:nvPr/>
              </p:nvSpPr>
              <p:spPr>
                <a:xfrm>
                  <a:off x="452577" y="4990522"/>
                  <a:ext cx="1396664" cy="12116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r>
                    <a:rPr lang="en-US" sz="1400" dirty="0"/>
                    <a:t>-attenuator:</a:t>
                  </a:r>
                </a:p>
                <a:p>
                  <a:pPr>
                    <a:lnSpc>
                      <a:spcPct val="110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400" i="1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7971CD1-BC42-2C4B-9FD1-9796B55010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577" y="4990522"/>
                  <a:ext cx="1396664" cy="1211614"/>
                </a:xfrm>
                <a:prstGeom prst="rect">
                  <a:avLst/>
                </a:prstGeom>
                <a:blipFill>
                  <a:blip r:embed="rId16"/>
                  <a:stretch>
                    <a:fillRect t="-1042" b="-10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512225C-ED62-E943-85B0-5AB4406F3B8B}"/>
                </a:ext>
              </a:extLst>
            </p:cNvPr>
            <p:cNvGrpSpPr/>
            <p:nvPr/>
          </p:nvGrpSpPr>
          <p:grpSpPr>
            <a:xfrm>
              <a:off x="1870555" y="5103737"/>
              <a:ext cx="1306864" cy="1113447"/>
              <a:chOff x="2209253" y="5158737"/>
              <a:chExt cx="1306864" cy="1113447"/>
            </a:xfrm>
          </p:grpSpPr>
          <p:sp>
            <p:nvSpPr>
              <p:cNvPr id="27" name="Freeform 12">
                <a:extLst>
                  <a:ext uri="{FF2B5EF4-FFF2-40B4-BE49-F238E27FC236}">
                    <a16:creationId xmlns:a16="http://schemas.microsoft.com/office/drawing/2014/main" id="{83B61920-CCC8-BA4D-88FC-1EB89065846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10288" y="5498740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2">
                <a:extLst>
                  <a:ext uri="{FF2B5EF4-FFF2-40B4-BE49-F238E27FC236}">
                    <a16:creationId xmlns:a16="http://schemas.microsoft.com/office/drawing/2014/main" id="{89475EBE-22DD-7648-B1A0-8F07879C5F4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068103" y="5222589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12">
                <a:extLst>
                  <a:ext uri="{FF2B5EF4-FFF2-40B4-BE49-F238E27FC236}">
                    <a16:creationId xmlns:a16="http://schemas.microsoft.com/office/drawing/2014/main" id="{85E510A0-E70C-434A-AE61-22A89FDCC8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2546447" y="5222589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Oval 245">
                <a:extLst>
                  <a:ext uri="{FF2B5EF4-FFF2-40B4-BE49-F238E27FC236}">
                    <a16:creationId xmlns:a16="http://schemas.microsoft.com/office/drawing/2014/main" id="{67643B81-A20B-2D46-B36E-7D82078CC2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79788" y="5463589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1" name="Oval 245">
                <a:extLst>
                  <a:ext uri="{FF2B5EF4-FFF2-40B4-BE49-F238E27FC236}">
                    <a16:creationId xmlns:a16="http://schemas.microsoft.com/office/drawing/2014/main" id="{5D148C23-1C00-A44B-A7A7-DEC3D2E566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93245" y="5463589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3D709B3-63F3-B648-96B3-C6097A9D97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330447" y="6040430"/>
                <a:ext cx="1080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6" name="Oval 245">
                <a:extLst>
                  <a:ext uri="{FF2B5EF4-FFF2-40B4-BE49-F238E27FC236}">
                    <a16:creationId xmlns:a16="http://schemas.microsoft.com/office/drawing/2014/main" id="{A5DF8C4E-2B7F-C249-BAE5-8499A73B1D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76447" y="6011740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7" name="Oval 245">
                <a:extLst>
                  <a:ext uri="{FF2B5EF4-FFF2-40B4-BE49-F238E27FC236}">
                    <a16:creationId xmlns:a16="http://schemas.microsoft.com/office/drawing/2014/main" id="{FC17E1A4-0C55-494C-BCAB-088108BD5F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93245" y="6011740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8" name="Oval 250">
                <a:extLst>
                  <a:ext uri="{FF2B5EF4-FFF2-40B4-BE49-F238E27FC236}">
                    <a16:creationId xmlns:a16="http://schemas.microsoft.com/office/drawing/2014/main" id="{07371994-23D1-8944-9550-C211B51E62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48657" y="5479050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9" name="Oval 250">
                <a:extLst>
                  <a:ext uri="{FF2B5EF4-FFF2-40B4-BE49-F238E27FC236}">
                    <a16:creationId xmlns:a16="http://schemas.microsoft.com/office/drawing/2014/main" id="{04994C4A-B473-6A43-AEE0-102FE8E98C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46288" y="6020740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8044683B-C427-F140-A75B-8BC657495CF2}"/>
                      </a:ext>
                    </a:extLst>
                  </p:cNvPr>
                  <p:cNvSpPr txBox="1"/>
                  <p:nvPr/>
                </p:nvSpPr>
                <p:spPr>
                  <a:xfrm>
                    <a:off x="2480927" y="5158737"/>
                    <a:ext cx="246799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8044683B-C427-F140-A75B-8BC657495CF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80927" y="5158737"/>
                    <a:ext cx="246799" cy="215444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l="-14286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E4F588F6-E5A0-3C45-A8D8-FCDC61433528}"/>
                      </a:ext>
                    </a:extLst>
                  </p:cNvPr>
                  <p:cNvSpPr txBox="1"/>
                  <p:nvPr/>
                </p:nvSpPr>
                <p:spPr>
                  <a:xfrm>
                    <a:off x="3002583" y="5158737"/>
                    <a:ext cx="246799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E4F588F6-E5A0-3C45-A8D8-FCDC6143352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02583" y="5158737"/>
                    <a:ext cx="246799" cy="215444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l="-9524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078E8783-FA5F-0545-A1E0-0B8C139386CE}"/>
                      </a:ext>
                    </a:extLst>
                  </p:cNvPr>
                  <p:cNvSpPr txBox="1"/>
                  <p:nvPr/>
                </p:nvSpPr>
                <p:spPr>
                  <a:xfrm>
                    <a:off x="2964330" y="5671358"/>
                    <a:ext cx="259558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078E8783-FA5F-0545-A1E0-0B8C139386C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64330" y="5671358"/>
                    <a:ext cx="259558" cy="215444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l="-9091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865897EF-F24E-C046-AFA2-8AB692B81FC8}"/>
                      </a:ext>
                    </a:extLst>
                  </p:cNvPr>
                  <p:cNvSpPr txBox="1"/>
                  <p:nvPr/>
                </p:nvSpPr>
                <p:spPr>
                  <a:xfrm>
                    <a:off x="2224277" y="5256191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865897EF-F24E-C046-AFA2-8AB692B81FC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24277" y="5256191"/>
                    <a:ext cx="149080" cy="215444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l="-23077" r="-23077" b="-526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A328D1E3-AB19-2046-BCF7-C750E4866C52}"/>
                      </a:ext>
                    </a:extLst>
                  </p:cNvPr>
                  <p:cNvSpPr txBox="1"/>
                  <p:nvPr/>
                </p:nvSpPr>
                <p:spPr>
                  <a:xfrm>
                    <a:off x="2209253" y="6056740"/>
                    <a:ext cx="19236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A328D1E3-AB19-2046-BCF7-C750E4866C5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09253" y="6056740"/>
                    <a:ext cx="192360" cy="215444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l="-18750" r="-18750" b="-176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E5C3C650-2559-D846-9789-1571DC58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26963" y="6056740"/>
                    <a:ext cx="189154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E5C3C650-2559-D846-9789-1571DC5851A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26963" y="6056740"/>
                    <a:ext cx="189154" cy="215444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l="-18750" r="-18750" b="-176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C4880F01-4898-A548-BBB5-BEC4DB820CD5}"/>
                      </a:ext>
                    </a:extLst>
                  </p:cNvPr>
                  <p:cNvSpPr txBox="1"/>
                  <p:nvPr/>
                </p:nvSpPr>
                <p:spPr>
                  <a:xfrm>
                    <a:off x="3349193" y="5254053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C4880F01-4898-A548-BBB5-BEC4DB820C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49193" y="5254053"/>
                    <a:ext cx="149080" cy="215444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 l="-23077" r="-15385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CF23983-2860-E44B-B0BD-10364A58BCD3}"/>
              </a:ext>
            </a:extLst>
          </p:cNvPr>
          <p:cNvGrpSpPr/>
          <p:nvPr/>
        </p:nvGrpSpPr>
        <p:grpSpPr>
          <a:xfrm>
            <a:off x="3702827" y="4961140"/>
            <a:ext cx="2724842" cy="1258165"/>
            <a:chOff x="3702827" y="4961140"/>
            <a:chExt cx="2724842" cy="12581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8915DCAF-A799-C24F-A217-D487AA1DA6BD}"/>
                    </a:ext>
                  </a:extLst>
                </p:cNvPr>
                <p:cNvSpPr txBox="1"/>
                <p:nvPr/>
              </p:nvSpPr>
              <p:spPr>
                <a:xfrm>
                  <a:off x="3702827" y="4961140"/>
                  <a:ext cx="1425198" cy="1258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a14:m>
                  <a:r>
                    <a:rPr lang="en-US" sz="1400" dirty="0"/>
                    <a:t>-attenuator:</a:t>
                  </a:r>
                </a:p>
                <a:p>
                  <a:pPr>
                    <a:lnSpc>
                      <a:spcPct val="110000"/>
                    </a:lnSpc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400" i="1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8915DCAF-A799-C24F-A217-D487AA1DA6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2827" y="4961140"/>
                  <a:ext cx="1425198" cy="1258165"/>
                </a:xfrm>
                <a:prstGeom prst="rect">
                  <a:avLst/>
                </a:prstGeom>
                <a:blipFill>
                  <a:blip r:embed="rId24"/>
                  <a:stretch>
                    <a:fillRect t="-1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F9FC29A7-8767-544C-81AE-76C99A9B4DC9}"/>
                </a:ext>
              </a:extLst>
            </p:cNvPr>
            <p:cNvGrpSpPr/>
            <p:nvPr/>
          </p:nvGrpSpPr>
          <p:grpSpPr>
            <a:xfrm>
              <a:off x="5120805" y="5103737"/>
              <a:ext cx="1306864" cy="1084065"/>
              <a:chOff x="5457815" y="5230257"/>
              <a:chExt cx="1306864" cy="1084065"/>
            </a:xfrm>
          </p:grpSpPr>
          <p:sp>
            <p:nvSpPr>
              <p:cNvPr id="51" name="Freeform 12">
                <a:extLst>
                  <a:ext uri="{FF2B5EF4-FFF2-40B4-BE49-F238E27FC236}">
                    <a16:creationId xmlns:a16="http://schemas.microsoft.com/office/drawing/2014/main" id="{84A50C89-D0D7-0440-AB90-982D822B7B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783985" y="5539597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9A8E5E54-F55A-334C-8A80-0CBD9C60A83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331644" y="5536371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12">
                <a:extLst>
                  <a:ext uri="{FF2B5EF4-FFF2-40B4-BE49-F238E27FC236}">
                    <a16:creationId xmlns:a16="http://schemas.microsoft.com/office/drawing/2014/main" id="{FE2D96DB-434D-A943-8F1D-89444FE6401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6063925" y="5264393"/>
                <a:ext cx="108000" cy="540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Oval 245">
                <a:extLst>
                  <a:ext uri="{FF2B5EF4-FFF2-40B4-BE49-F238E27FC236}">
                    <a16:creationId xmlns:a16="http://schemas.microsoft.com/office/drawing/2014/main" id="{E9D31BA0-BCAC-3C4D-A994-B2A7F35AE8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528350" y="5505727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5" name="Oval 245">
                <a:extLst>
                  <a:ext uri="{FF2B5EF4-FFF2-40B4-BE49-F238E27FC236}">
                    <a16:creationId xmlns:a16="http://schemas.microsoft.com/office/drawing/2014/main" id="{4D262DDD-6016-9A45-AC02-FC87569B3D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641807" y="5505727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24B7F87A-D9B5-BA40-AAC4-FB4B4AD71D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79009" y="6082568"/>
                <a:ext cx="1080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7" name="Oval 245">
                <a:extLst>
                  <a:ext uri="{FF2B5EF4-FFF2-40B4-BE49-F238E27FC236}">
                    <a16:creationId xmlns:a16="http://schemas.microsoft.com/office/drawing/2014/main" id="{F0E3F8E2-5A61-4349-9A8B-12CF01F7A1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525009" y="6053878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8" name="Oval 245">
                <a:extLst>
                  <a:ext uri="{FF2B5EF4-FFF2-40B4-BE49-F238E27FC236}">
                    <a16:creationId xmlns:a16="http://schemas.microsoft.com/office/drawing/2014/main" id="{6B91B806-1699-584E-A6BD-C7834A1541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641807" y="6053878"/>
                <a:ext cx="54000" cy="54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9" name="Oval 250">
                <a:extLst>
                  <a:ext uri="{FF2B5EF4-FFF2-40B4-BE49-F238E27FC236}">
                    <a16:creationId xmlns:a16="http://schemas.microsoft.com/office/drawing/2014/main" id="{C0CD2BD6-C49D-DB48-81EF-2D0ACACBC3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822354" y="5519907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60" name="Oval 250">
                <a:extLst>
                  <a:ext uri="{FF2B5EF4-FFF2-40B4-BE49-F238E27FC236}">
                    <a16:creationId xmlns:a16="http://schemas.microsoft.com/office/drawing/2014/main" id="{3B5BC8BA-0B02-A342-B946-0F087B6B911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819985" y="6061597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CCE069A5-D8FF-A84C-B2FD-8BBD59A5542F}"/>
                      </a:ext>
                    </a:extLst>
                  </p:cNvPr>
                  <p:cNvSpPr txBox="1"/>
                  <p:nvPr/>
                </p:nvSpPr>
                <p:spPr>
                  <a:xfrm>
                    <a:off x="5530689" y="5702321"/>
                    <a:ext cx="23904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CCE069A5-D8FF-A84C-B2FD-8BBD59A5542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30689" y="5702321"/>
                    <a:ext cx="239040" cy="215444"/>
                  </a:xfrm>
                  <a:prstGeom prst="rect">
                    <a:avLst/>
                  </a:prstGeom>
                  <a:blipFill>
                    <a:blip r:embed="rId25"/>
                    <a:stretch>
                      <a:fillRect l="-9524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F8284C71-F55D-EE4E-82FD-BCEB5970C9B4}"/>
                      </a:ext>
                    </a:extLst>
                  </p:cNvPr>
                  <p:cNvSpPr txBox="1"/>
                  <p:nvPr/>
                </p:nvSpPr>
                <p:spPr>
                  <a:xfrm>
                    <a:off x="6456102" y="5702321"/>
                    <a:ext cx="23904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F8284C71-F55D-EE4E-82FD-BCEB5970C9B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56102" y="5702321"/>
                    <a:ext cx="239040" cy="215444"/>
                  </a:xfrm>
                  <a:prstGeom prst="rect">
                    <a:avLst/>
                  </a:prstGeom>
                  <a:blipFill>
                    <a:blip r:embed="rId26"/>
                    <a:stretch>
                      <a:fillRect l="-9524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5F110249-3184-D848-8F8E-29002D04E0DD}"/>
                      </a:ext>
                    </a:extLst>
                  </p:cNvPr>
                  <p:cNvSpPr txBox="1"/>
                  <p:nvPr/>
                </p:nvSpPr>
                <p:spPr>
                  <a:xfrm>
                    <a:off x="5991587" y="5230257"/>
                    <a:ext cx="243208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5F110249-3184-D848-8F8E-29002D04E0D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91587" y="5230257"/>
                    <a:ext cx="243208" cy="215444"/>
                  </a:xfrm>
                  <a:prstGeom prst="rect">
                    <a:avLst/>
                  </a:prstGeom>
                  <a:blipFill>
                    <a:blip r:embed="rId27"/>
                    <a:stretch>
                      <a:fillRect l="-15000" r="-5000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21EBBA0B-BE0E-A44C-94A0-380C525ABDD5}"/>
                      </a:ext>
                    </a:extLst>
                  </p:cNvPr>
                  <p:cNvSpPr txBox="1"/>
                  <p:nvPr/>
                </p:nvSpPr>
                <p:spPr>
                  <a:xfrm>
                    <a:off x="5472839" y="5298329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21EBBA0B-BE0E-A44C-94A0-380C525ABD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72839" y="5298329"/>
                    <a:ext cx="149080" cy="215444"/>
                  </a:xfrm>
                  <a:prstGeom prst="rect">
                    <a:avLst/>
                  </a:prstGeom>
                  <a:blipFill>
                    <a:blip r:embed="rId28"/>
                    <a:stretch>
                      <a:fillRect l="-23077" r="-15385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B03571E7-D793-4F40-A973-950462B0895A}"/>
                      </a:ext>
                    </a:extLst>
                  </p:cNvPr>
                  <p:cNvSpPr txBox="1"/>
                  <p:nvPr/>
                </p:nvSpPr>
                <p:spPr>
                  <a:xfrm>
                    <a:off x="5457815" y="6098878"/>
                    <a:ext cx="19236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1’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B03571E7-D793-4F40-A973-950462B0895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57815" y="6098878"/>
                    <a:ext cx="192360" cy="215444"/>
                  </a:xfrm>
                  <a:prstGeom prst="rect">
                    <a:avLst/>
                  </a:prstGeom>
                  <a:blipFill>
                    <a:blip r:embed="rId29"/>
                    <a:stretch>
                      <a:fillRect l="-18750" r="-18750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09F06348-8F7F-A048-A028-B6F71301C80C}"/>
                      </a:ext>
                    </a:extLst>
                  </p:cNvPr>
                  <p:cNvSpPr txBox="1"/>
                  <p:nvPr/>
                </p:nvSpPr>
                <p:spPr>
                  <a:xfrm>
                    <a:off x="6575525" y="6098878"/>
                    <a:ext cx="189154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09F06348-8F7F-A048-A028-B6F71301C80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75525" y="6098878"/>
                    <a:ext cx="189154" cy="215444"/>
                  </a:xfrm>
                  <a:prstGeom prst="rect">
                    <a:avLst/>
                  </a:prstGeom>
                  <a:blipFill>
                    <a:blip r:embed="rId30"/>
                    <a:stretch>
                      <a:fillRect l="-18750" r="-18750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421D72ED-6068-004D-A8BE-251B153CDA65}"/>
                      </a:ext>
                    </a:extLst>
                  </p:cNvPr>
                  <p:cNvSpPr txBox="1"/>
                  <p:nvPr/>
                </p:nvSpPr>
                <p:spPr>
                  <a:xfrm>
                    <a:off x="6597755" y="5296191"/>
                    <a:ext cx="149080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421D72ED-6068-004D-A8BE-251B153CDA6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97755" y="5296191"/>
                    <a:ext cx="149080" cy="215444"/>
                  </a:xfrm>
                  <a:prstGeom prst="rect">
                    <a:avLst/>
                  </a:prstGeom>
                  <a:blipFill>
                    <a:blip r:embed="rId31"/>
                    <a:stretch>
                      <a:fillRect l="-25000" r="-25000"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5E5EAAA-CB61-614E-A9B5-A5EB2D0BD2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83172" y="5533893"/>
                <a:ext cx="25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8B3201A0-831A-614F-AEBB-F1CDC8279A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389722" y="5533893"/>
                <a:ext cx="25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0" name="Oval 250">
                <a:extLst>
                  <a:ext uri="{FF2B5EF4-FFF2-40B4-BE49-F238E27FC236}">
                    <a16:creationId xmlns:a16="http://schemas.microsoft.com/office/drawing/2014/main" id="{FE796EB9-54F8-B64F-8EE6-851AC98B3D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65275" y="5519907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71" name="Oval 250">
                <a:extLst>
                  <a:ext uri="{FF2B5EF4-FFF2-40B4-BE49-F238E27FC236}">
                    <a16:creationId xmlns:a16="http://schemas.microsoft.com/office/drawing/2014/main" id="{619642E0-EF13-6646-8AD7-30718DD0CD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65275" y="6062162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AE8C089-93F9-E749-A36C-8C2A1EC05A79}"/>
              </a:ext>
            </a:extLst>
          </p:cNvPr>
          <p:cNvGrpSpPr/>
          <p:nvPr/>
        </p:nvGrpSpPr>
        <p:grpSpPr>
          <a:xfrm>
            <a:off x="7117452" y="4018679"/>
            <a:ext cx="4389187" cy="2049470"/>
            <a:chOff x="7117452" y="4018679"/>
            <a:chExt cx="4389187" cy="2049470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E38DB15B-5DBB-6040-8ABF-56BE284CBA78}"/>
                </a:ext>
              </a:extLst>
            </p:cNvPr>
            <p:cNvSpPr txBox="1"/>
            <p:nvPr/>
          </p:nvSpPr>
          <p:spPr>
            <a:xfrm>
              <a:off x="8170835" y="4018679"/>
              <a:ext cx="3300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SFG example: </a:t>
              </a:r>
              <a:r>
                <a:rPr lang="en-US" i="1" dirty="0"/>
                <a:t>3 dB </a:t>
              </a:r>
              <a:r>
                <a:rPr lang="en-US" dirty="0"/>
                <a:t>attenuator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3CB3E37-48AC-E44C-8A1B-846F77DC5D36}"/>
                </a:ext>
              </a:extLst>
            </p:cNvPr>
            <p:cNvGrpSpPr/>
            <p:nvPr/>
          </p:nvGrpSpPr>
          <p:grpSpPr>
            <a:xfrm>
              <a:off x="8454432" y="4427893"/>
              <a:ext cx="3052207" cy="1640256"/>
              <a:chOff x="8454432" y="4427893"/>
              <a:chExt cx="3052207" cy="1640256"/>
            </a:xfrm>
          </p:grpSpPr>
          <p:sp>
            <p:nvSpPr>
              <p:cNvPr id="73" name="Text Box 14">
                <a:extLst>
                  <a:ext uri="{FF2B5EF4-FFF2-40B4-BE49-F238E27FC236}">
                    <a16:creationId xmlns:a16="http://schemas.microsoft.com/office/drawing/2014/main" id="{7DA381D5-CFA7-A845-9805-4A581212A1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54432" y="4428690"/>
                <a:ext cx="1000125" cy="315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1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sp>
            <p:nvSpPr>
              <p:cNvPr id="74" name="Text Box 15">
                <a:extLst>
                  <a:ext uri="{FF2B5EF4-FFF2-40B4-BE49-F238E27FC236}">
                    <a16:creationId xmlns:a16="http://schemas.microsoft.com/office/drawing/2014/main" id="{1D42574D-E201-D24A-B86E-D4C5B025CE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89183" y="4427893"/>
                <a:ext cx="817456" cy="36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2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cxnSp>
            <p:nvCxnSpPr>
              <p:cNvPr id="76" name="Straight Arrow Connector 15">
                <a:extLst>
                  <a:ext uri="{FF2B5EF4-FFF2-40B4-BE49-F238E27FC236}">
                    <a16:creationId xmlns:a16="http://schemas.microsoft.com/office/drawing/2014/main" id="{3109D7EF-94C0-ED44-8EE3-0FA86AAA44B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638344" y="5103737"/>
                <a:ext cx="2704451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77" name="Straight Arrow Connector 16">
                <a:extLst>
                  <a:ext uri="{FF2B5EF4-FFF2-40B4-BE49-F238E27FC236}">
                    <a16:creationId xmlns:a16="http://schemas.microsoft.com/office/drawing/2014/main" id="{F0577D8A-0249-5946-81B3-7EF97921A93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8617610" y="5103009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78" name="Straight Arrow Connector 18">
                <a:extLst>
                  <a:ext uri="{FF2B5EF4-FFF2-40B4-BE49-F238E27FC236}">
                    <a16:creationId xmlns:a16="http://schemas.microsoft.com/office/drawing/2014/main" id="{F961D832-B4FD-284D-AB2D-F4D8810B345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9965803" y="5103401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79" name="Straight Arrow Connector 33">
                <a:extLst>
                  <a:ext uri="{FF2B5EF4-FFF2-40B4-BE49-F238E27FC236}">
                    <a16:creationId xmlns:a16="http://schemas.microsoft.com/office/drawing/2014/main" id="{30628295-088B-1244-B3C0-20A5ADCE1C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8638344" y="5743601"/>
                <a:ext cx="2704451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80" name="Straight Arrow Connector 34">
                <a:extLst>
                  <a:ext uri="{FF2B5EF4-FFF2-40B4-BE49-F238E27FC236}">
                    <a16:creationId xmlns:a16="http://schemas.microsoft.com/office/drawing/2014/main" id="{F0BC12C1-B461-034D-A69E-F027456731C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11203031" y="5736825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81" name="Straight Arrow Connector 35">
                <a:extLst>
                  <a:ext uri="{FF2B5EF4-FFF2-40B4-BE49-F238E27FC236}">
                    <a16:creationId xmlns:a16="http://schemas.microsoft.com/office/drawing/2014/main" id="{C7CF8089-2F8E-0243-A58D-30505C3A8E4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9965803" y="5742181"/>
                <a:ext cx="148596" cy="1587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82" name="Rectangle 40">
                <a:extLst>
                  <a:ext uri="{FF2B5EF4-FFF2-40B4-BE49-F238E27FC236}">
                    <a16:creationId xmlns:a16="http://schemas.microsoft.com/office/drawing/2014/main" id="{E4D1F5E6-7309-344B-8E09-CE36EEB0A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5443" y="4783805"/>
                <a:ext cx="2090253" cy="1261446"/>
              </a:xfrm>
              <a:prstGeom prst="rect">
                <a:avLst/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2075" tIns="46038" rIns="92075" bIns="46038"/>
              <a:lstStyle/>
              <a:p>
                <a:pPr marL="571500" indent="-571500"/>
                <a:endParaRPr lang="en-GB" b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99B4CF9C-77F8-394C-869F-017925C242A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522701" y="4755558"/>
                    <a:ext cx="312457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99B4CF9C-77F8-394C-869F-017925C242A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22701" y="4755558"/>
                    <a:ext cx="312457" cy="276999"/>
                  </a:xfrm>
                  <a:prstGeom prst="rect">
                    <a:avLst/>
                  </a:prstGeom>
                  <a:blipFill>
                    <a:blip r:embed="rId32"/>
                    <a:stretch>
                      <a:fillRect l="-12000" r="-8000" b="-2608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4" name="TextBox 83">
                    <a:extLst>
                      <a:ext uri="{FF2B5EF4-FFF2-40B4-BE49-F238E27FC236}">
                        <a16:creationId xmlns:a16="http://schemas.microsoft.com/office/drawing/2014/main" id="{1BEEA71A-5BFD-F844-9261-498BFCA92CDC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541136" y="5725523"/>
                    <a:ext cx="299505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4" name="TextBox 83">
                    <a:extLst>
                      <a:ext uri="{FF2B5EF4-FFF2-40B4-BE49-F238E27FC236}">
                        <a16:creationId xmlns:a16="http://schemas.microsoft.com/office/drawing/2014/main" id="{1BEEA71A-5BFD-F844-9261-498BFCA92CD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41136" y="5725523"/>
                    <a:ext cx="299505" cy="276999"/>
                  </a:xfrm>
                  <a:prstGeom prst="rect">
                    <a:avLst/>
                  </a:prstGeom>
                  <a:blipFill>
                    <a:blip r:embed="rId33"/>
                    <a:stretch>
                      <a:fillRect l="-20833" r="-8333" b="-2608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83F46E52-1A53-6548-B9DC-F4A32D3F5652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1082546" y="4747146"/>
                    <a:ext cx="305468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83F46E52-1A53-6548-B9DC-F4A32D3F565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082546" y="4747146"/>
                    <a:ext cx="305468" cy="276999"/>
                  </a:xfrm>
                  <a:prstGeom prst="rect">
                    <a:avLst/>
                  </a:prstGeom>
                  <a:blipFill>
                    <a:blip r:embed="rId34"/>
                    <a:stretch>
                      <a:fillRect l="-20000" r="-8000" b="-2608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443521C1-8162-B143-857D-F6509825DA59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11066420" y="5752262"/>
                    <a:ext cx="318421" cy="2769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443521C1-8162-B143-857D-F6509825DA5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1066420" y="5752262"/>
                    <a:ext cx="318421" cy="276999"/>
                  </a:xfrm>
                  <a:prstGeom prst="rect">
                    <a:avLst/>
                  </a:prstGeom>
                  <a:blipFill>
                    <a:blip r:embed="rId35"/>
                    <a:stretch>
                      <a:fillRect l="-11538" r="-7692" b="-27273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2BF56EFE-35D6-A94B-925C-77D08E868B7F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9649531" y="4775897"/>
                    <a:ext cx="1118318" cy="34406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=1/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2BF56EFE-35D6-A94B-925C-77D08E868B7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9649531" y="4775897"/>
                    <a:ext cx="1118318" cy="344069"/>
                  </a:xfrm>
                  <a:prstGeom prst="rect">
                    <a:avLst/>
                  </a:prstGeom>
                  <a:blipFill>
                    <a:blip r:embed="rId36"/>
                    <a:stretch>
                      <a:fillRect l="-4494" r="-5618" b="-27586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AACB5291-A3A6-5747-88AE-18F0107C5E1B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9649531" y="5724080"/>
                    <a:ext cx="1118318" cy="34406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=1/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oMath>
                      </m:oMathPara>
                    </a14:m>
                    <a:endParaRPr lang="en-US" sz="2000" b="0" i="1" dirty="0">
                      <a:latin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AACB5291-A3A6-5747-88AE-18F0107C5E1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9649531" y="5724080"/>
                    <a:ext cx="1118318" cy="344069"/>
                  </a:xfrm>
                  <a:prstGeom prst="rect">
                    <a:avLst/>
                  </a:prstGeom>
                  <a:blipFill>
                    <a:blip r:embed="rId37"/>
                    <a:stretch>
                      <a:fillRect l="-4494" r="-5618" b="-28571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55A43108-DC7F-A844-89B9-870B85AD2F44}"/>
                    </a:ext>
                  </a:extLst>
                </p:cNvPr>
                <p:cNvSpPr txBox="1"/>
                <p:nvPr/>
              </p:nvSpPr>
              <p:spPr>
                <a:xfrm>
                  <a:off x="7117452" y="4846967"/>
                  <a:ext cx="1327864" cy="5135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21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55A43108-DC7F-A844-89B9-870B85AD2F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7452" y="4846967"/>
                  <a:ext cx="1327864" cy="513539"/>
                </a:xfrm>
                <a:prstGeom prst="rect">
                  <a:avLst/>
                </a:prstGeom>
                <a:blipFill>
                  <a:blip r:embed="rId38"/>
                  <a:stretch>
                    <a:fillRect l="-2857" r="-3810" b="-121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FFEB0097-9897-D745-B6CB-8889741EF435}"/>
                    </a:ext>
                  </a:extLst>
                </p:cNvPr>
                <p:cNvSpPr txBox="1"/>
                <p:nvPr/>
              </p:nvSpPr>
              <p:spPr>
                <a:xfrm>
                  <a:off x="7135255" y="5461206"/>
                  <a:ext cx="1327863" cy="5086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FFEB0097-9897-D745-B6CB-8889741EF4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5255" y="5461206"/>
                  <a:ext cx="1327863" cy="508665"/>
                </a:xfrm>
                <a:prstGeom prst="rect">
                  <a:avLst/>
                </a:prstGeom>
                <a:blipFill>
                  <a:blip r:embed="rId39"/>
                  <a:stretch>
                    <a:fillRect l="-2830" t="-2500" r="-2830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5590669-59A9-2B44-97BF-815367331EF2}"/>
              </a:ext>
            </a:extLst>
          </p:cNvPr>
          <p:cNvGrpSpPr/>
          <p:nvPr/>
        </p:nvGrpSpPr>
        <p:grpSpPr>
          <a:xfrm>
            <a:off x="8419532" y="1221399"/>
            <a:ext cx="3052207" cy="2078070"/>
            <a:chOff x="8419532" y="1221399"/>
            <a:chExt cx="3052207" cy="207807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070C5F2-EF15-F140-BC54-1EBB6592D5E6}"/>
                </a:ext>
              </a:extLst>
            </p:cNvPr>
            <p:cNvGrpSpPr/>
            <p:nvPr/>
          </p:nvGrpSpPr>
          <p:grpSpPr>
            <a:xfrm>
              <a:off x="8419532" y="1649972"/>
              <a:ext cx="3052207" cy="1649497"/>
              <a:chOff x="8437278" y="1366203"/>
              <a:chExt cx="3052207" cy="1649497"/>
            </a:xfrm>
          </p:grpSpPr>
          <p:sp>
            <p:nvSpPr>
              <p:cNvPr id="9" name="Text Box 14">
                <a:extLst>
                  <a:ext uri="{FF2B5EF4-FFF2-40B4-BE49-F238E27FC236}">
                    <a16:creationId xmlns:a16="http://schemas.microsoft.com/office/drawing/2014/main" id="{7E10F3E4-7231-014F-8AE5-561699D465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37278" y="1366203"/>
                <a:ext cx="1000125" cy="315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1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sp>
            <p:nvSpPr>
              <p:cNvPr id="10" name="Text Box 15">
                <a:extLst>
                  <a:ext uri="{FF2B5EF4-FFF2-40B4-BE49-F238E27FC236}">
                    <a16:creationId xmlns:a16="http://schemas.microsoft.com/office/drawing/2014/main" id="{32829674-3AF8-8040-807E-BECFD23213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72029" y="1368000"/>
                <a:ext cx="817456" cy="36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571500" indent="-571500">
                  <a:spcAft>
                    <a:spcPts val="1000"/>
                  </a:spcAft>
                  <a:buFont typeface="Wingdings" pitchFamily="2" charset="2"/>
                  <a:buNone/>
                  <a:defRPr/>
                </a:pPr>
                <a:r>
                  <a:rPr lang="en-GB" sz="1600" dirty="0">
                    <a:solidFill>
                      <a:srgbClr val="C00000"/>
                    </a:solidFill>
                    <a:latin typeface="+mn-lt"/>
                  </a:rPr>
                  <a:t>port 2</a:t>
                </a:r>
                <a:endParaRPr lang="en-US" sz="1600" dirty="0">
                  <a:solidFill>
                    <a:srgbClr val="C00000"/>
                  </a:solidFill>
                  <a:latin typeface="+mn-lt"/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912BD2A-5847-0743-AEE3-41B2E5A5A8FF}"/>
                  </a:ext>
                </a:extLst>
              </p:cNvPr>
              <p:cNvGrpSpPr/>
              <p:nvPr/>
            </p:nvGrpSpPr>
            <p:grpSpPr>
              <a:xfrm>
                <a:off x="8505547" y="1693071"/>
                <a:ext cx="2938073" cy="1322629"/>
                <a:chOff x="6154738" y="1205857"/>
                <a:chExt cx="2938073" cy="1322629"/>
              </a:xfrm>
            </p:grpSpPr>
            <p:cxnSp>
              <p:nvCxnSpPr>
                <p:cNvPr id="12" name="Straight Arrow Connector 15">
                  <a:extLst>
                    <a:ext uri="{FF2B5EF4-FFF2-40B4-BE49-F238E27FC236}">
                      <a16:creationId xmlns:a16="http://schemas.microsoft.com/office/drawing/2014/main" id="{D8E86611-3A06-9B48-B2A9-01014C2E426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6270381" y="1554036"/>
                  <a:ext cx="2704451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3" name="Straight Arrow Connector 16">
                  <a:extLst>
                    <a:ext uri="{FF2B5EF4-FFF2-40B4-BE49-F238E27FC236}">
                      <a16:creationId xmlns:a16="http://schemas.microsoft.com/office/drawing/2014/main" id="{C8C1B690-188B-6241-9D1B-4242FC869AC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6250568" y="1563177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4" name="Straight Arrow Connector 18">
                  <a:extLst>
                    <a:ext uri="{FF2B5EF4-FFF2-40B4-BE49-F238E27FC236}">
                      <a16:creationId xmlns:a16="http://schemas.microsoft.com/office/drawing/2014/main" id="{1D35D373-6F95-1943-9FDE-AF818F24DE0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597840" y="1563177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5" name="Straight Arrow Connector 33">
                  <a:extLst>
                    <a:ext uri="{FF2B5EF4-FFF2-40B4-BE49-F238E27FC236}">
                      <a16:creationId xmlns:a16="http://schemas.microsoft.com/office/drawing/2014/main" id="{566E7E12-8462-E248-A9A1-09A38DEA8DD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6270381" y="2193900"/>
                  <a:ext cx="2704451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6" name="Straight Arrow Connector 34">
                  <a:extLst>
                    <a:ext uri="{FF2B5EF4-FFF2-40B4-BE49-F238E27FC236}">
                      <a16:creationId xmlns:a16="http://schemas.microsoft.com/office/drawing/2014/main" id="{0EC32A4A-1250-4047-8CBF-B6B7E35C6DD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8846048" y="2203041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7" name="Straight Arrow Connector 35">
                  <a:extLst>
                    <a:ext uri="{FF2B5EF4-FFF2-40B4-BE49-F238E27FC236}">
                      <a16:creationId xmlns:a16="http://schemas.microsoft.com/office/drawing/2014/main" id="{8490CFD1-1BA3-AD46-9021-7727DAA35F8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7597840" y="2203041"/>
                  <a:ext cx="148596" cy="1587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sp>
              <p:nvSpPr>
                <p:cNvPr id="18" name="Rectangle 40">
                  <a:extLst>
                    <a:ext uri="{FF2B5EF4-FFF2-40B4-BE49-F238E27FC236}">
                      <a16:creationId xmlns:a16="http://schemas.microsoft.com/office/drawing/2014/main" id="{771E3D79-774F-6249-AD0F-D473B9428C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77480" y="1234104"/>
                  <a:ext cx="2090253" cy="1261446"/>
                </a:xfrm>
                <a:prstGeom prst="rect">
                  <a:avLst/>
                </a:prstGeom>
                <a:noFill/>
                <a:ln w="25400" algn="ctr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2075" tIns="46038" rIns="92075" bIns="46038"/>
                <a:lstStyle/>
                <a:p>
                  <a:pPr marL="571500" indent="-571500"/>
                  <a:endParaRPr lang="en-GB" b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DFE3E06A-E076-5648-AAC2-FA188D597FD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6154738" y="1205857"/>
                      <a:ext cx="312457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" name="TextBox 3">
                      <a:extLst>
                        <a:ext uri="{FF2B5EF4-FFF2-40B4-BE49-F238E27FC236}">
                          <a16:creationId xmlns:a16="http://schemas.microsoft.com/office/drawing/2014/main" id="{55CF22F6-E4FB-2640-A39A-5A1A423AD5D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6154738" y="1205857"/>
                      <a:ext cx="312457" cy="276999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12000" r="-4000" b="-13043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E6E8D77A-51E6-9A47-9B7E-FBAC40F806BB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6167690" y="2213319"/>
                      <a:ext cx="299505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E6E8D77A-51E6-9A47-9B7E-FBAC40F806B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6167690" y="2213319"/>
                      <a:ext cx="299505" cy="276999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20000" r="-4000" b="-31818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TextBox 20">
                      <a:extLst>
                        <a:ext uri="{FF2B5EF4-FFF2-40B4-BE49-F238E27FC236}">
                          <a16:creationId xmlns:a16="http://schemas.microsoft.com/office/drawing/2014/main" id="{603C035F-937D-7043-8B56-CCD9FAD6FFB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8787343" y="1207039"/>
                      <a:ext cx="305468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9" name="TextBox 68">
                      <a:extLst>
                        <a:ext uri="{FF2B5EF4-FFF2-40B4-BE49-F238E27FC236}">
                          <a16:creationId xmlns:a16="http://schemas.microsoft.com/office/drawing/2014/main" id="{E25FB0EF-058A-7C48-943A-41AC33F4C45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787343" y="1207039"/>
                      <a:ext cx="305468" cy="276999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l="-20000" t="-4348" r="-4000" b="-13043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1A554B08-B596-5144-9518-C89F9B093405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8724834" y="2187124"/>
                      <a:ext cx="318421" cy="2769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1A554B08-B596-5144-9518-C89F9B09340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8724834" y="2187124"/>
                      <a:ext cx="318421" cy="276999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11538" r="-7692" b="-26087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B48C9090-431D-0741-9FD2-0D88A45EF406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7443658" y="1261740"/>
                      <a:ext cx="551818" cy="31880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>
                        <a:spcBef>
                          <a:spcPct val="50000"/>
                        </a:spcBef>
                        <a:buFont typeface="Wingdings" pitchFamily="2" charset="2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ℓ</m:t>
                                </m:r>
                              </m:sup>
                            </m:sSup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B48C9090-431D-0741-9FD2-0D88A45EF40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7443658" y="1261740"/>
                      <a:ext cx="551818" cy="318805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l="-6818" t="-3846" r="-6818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TextBox 23">
                      <a:extLst>
                        <a:ext uri="{FF2B5EF4-FFF2-40B4-BE49-F238E27FC236}">
                          <a16:creationId xmlns:a16="http://schemas.microsoft.com/office/drawing/2014/main" id="{03DFA8D2-290F-374E-930B-D7E8EB218322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7565032" y="2209681"/>
                      <a:ext cx="551818" cy="31880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ℓ</m:t>
                                </m:r>
                              </m:sup>
                            </m:sSup>
                          </m:oMath>
                        </m:oMathPara>
                      </a14:m>
                      <a:endParaRPr lang="en-US" sz="2000" b="0" i="1" dirty="0"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4" name="TextBox 23">
                      <a:extLst>
                        <a:ext uri="{FF2B5EF4-FFF2-40B4-BE49-F238E27FC236}">
                          <a16:creationId xmlns:a16="http://schemas.microsoft.com/office/drawing/2014/main" id="{03DFA8D2-290F-374E-930B-D7E8EB21832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7565032" y="2209681"/>
                      <a:ext cx="551818" cy="318805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l="-6818" t="-3846" r="-9091" b="-3846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25400" algn="ctr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58F71A7-BBCF-B941-8F52-5D89D35DEFFB}"/>
                </a:ext>
              </a:extLst>
            </p:cNvPr>
            <p:cNvSpPr txBox="1"/>
            <p:nvPr/>
          </p:nvSpPr>
          <p:spPr>
            <a:xfrm>
              <a:off x="8594030" y="1221399"/>
              <a:ext cx="2672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signal flow graph (SFG):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784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DE7A239-BDF8-1D42-BE18-784713FC102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DE7A239-BDF8-1D42-BE18-784713FC10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51FBC-1B27-5647-ADCF-D605AEE0E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7948468" cy="510786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Ideal amplifier (gain stage)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Low-noise RF transistor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i="1" dirty="0"/>
              <a:t>Avago</a:t>
            </a:r>
            <a:r>
              <a:rPr lang="en-US" dirty="0"/>
              <a:t> VMMK-1218 </a:t>
            </a:r>
          </a:p>
          <a:p>
            <a:pPr lvl="1"/>
            <a:r>
              <a:rPr lang="en-US" dirty="0"/>
              <a:t>E-</a:t>
            </a:r>
            <a:r>
              <a:rPr lang="en-US" dirty="0" err="1"/>
              <a:t>pHEMT</a:t>
            </a:r>
            <a:r>
              <a:rPr lang="en-US" dirty="0"/>
              <a:t> GaAs FET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The S-parameters are different at other frequencies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and operational conditions</a:t>
            </a:r>
          </a:p>
          <a:p>
            <a:pPr lvl="2"/>
            <a:r>
              <a:rPr lang="en-US" dirty="0"/>
              <a:t>The transistor requires impedance matching networks at in- and output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6D9E8C3-3DEB-534A-B221-E458858BDC58}"/>
                  </a:ext>
                </a:extLst>
              </p:cNvPr>
              <p:cNvSpPr txBox="1"/>
              <p:nvPr/>
            </p:nvSpPr>
            <p:spPr>
              <a:xfrm>
                <a:off x="1295375" y="1623965"/>
                <a:ext cx="1807015" cy="6586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𝑮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6D9E8C3-3DEB-534A-B221-E458858BDC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375" y="1623965"/>
                <a:ext cx="1807015" cy="6586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89F48D-8F71-4F4C-9DF2-288B627CEBF0}"/>
                  </a:ext>
                </a:extLst>
              </p:cNvPr>
              <p:cNvSpPr txBox="1"/>
              <p:nvPr/>
            </p:nvSpPr>
            <p:spPr>
              <a:xfrm>
                <a:off x="3407650" y="1644908"/>
                <a:ext cx="3470950" cy="5312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/20</m:t>
                        </m:r>
                      </m:sup>
                    </m:sSup>
                  </m:oMath>
                </a14:m>
                <a:r>
                  <a:rPr lang="en-US" sz="1400" dirty="0"/>
                  <a:t>: voltage gain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14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</m:t>
                    </m:r>
                    <m:func>
                      <m:func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𝑢𝑡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1400" dirty="0"/>
                  <a:t>: voltage gain in </a:t>
                </a:r>
                <a:r>
                  <a:rPr lang="en-US" sz="1400" i="1" dirty="0"/>
                  <a:t>dB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89F48D-8F71-4F4C-9DF2-288B627CE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7650" y="1644908"/>
                <a:ext cx="3470950" cy="531236"/>
              </a:xfrm>
              <a:prstGeom prst="rect">
                <a:avLst/>
              </a:prstGeom>
              <a:blipFill>
                <a:blip r:embed="rId4"/>
                <a:stretch>
                  <a:fillRect t="-2326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B8A9992D-7883-4F45-AD03-74D17FDF1D41}"/>
              </a:ext>
            </a:extLst>
          </p:cNvPr>
          <p:cNvGrpSpPr/>
          <p:nvPr/>
        </p:nvGrpSpPr>
        <p:grpSpPr>
          <a:xfrm>
            <a:off x="8208275" y="1133149"/>
            <a:ext cx="3052207" cy="1617358"/>
            <a:chOff x="8208275" y="1133149"/>
            <a:chExt cx="3052207" cy="1617358"/>
          </a:xfrm>
        </p:grpSpPr>
        <p:sp>
          <p:nvSpPr>
            <p:cNvPr id="23" name="Text Box 14">
              <a:extLst>
                <a:ext uri="{FF2B5EF4-FFF2-40B4-BE49-F238E27FC236}">
                  <a16:creationId xmlns:a16="http://schemas.microsoft.com/office/drawing/2014/main" id="{A0FF9061-9680-6B4D-932E-F2AE9C24E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8275" y="1133946"/>
              <a:ext cx="1000125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4" name="Text Box 15">
              <a:extLst>
                <a:ext uri="{FF2B5EF4-FFF2-40B4-BE49-F238E27FC236}">
                  <a16:creationId xmlns:a16="http://schemas.microsoft.com/office/drawing/2014/main" id="{977490B9-F4BC-DB4C-9134-B8791E01F1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43026" y="1133149"/>
              <a:ext cx="817456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25" name="Straight Arrow Connector 15">
              <a:extLst>
                <a:ext uri="{FF2B5EF4-FFF2-40B4-BE49-F238E27FC236}">
                  <a16:creationId xmlns:a16="http://schemas.microsoft.com/office/drawing/2014/main" id="{5DD510F3-9447-D546-B615-449CE8C3E8A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392187" y="1808993"/>
              <a:ext cx="2704451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" name="Straight Arrow Connector 16">
              <a:extLst>
                <a:ext uri="{FF2B5EF4-FFF2-40B4-BE49-F238E27FC236}">
                  <a16:creationId xmlns:a16="http://schemas.microsoft.com/office/drawing/2014/main" id="{388FC288-AB3E-8947-ADDC-360107A3DB8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372374" y="1818134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" name="Straight Arrow Connector 18">
              <a:extLst>
                <a:ext uri="{FF2B5EF4-FFF2-40B4-BE49-F238E27FC236}">
                  <a16:creationId xmlns:a16="http://schemas.microsoft.com/office/drawing/2014/main" id="{6850D429-A604-D647-B6D6-C93C78A1FED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719646" y="1818134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1" name="Rectangle 40">
              <a:extLst>
                <a:ext uri="{FF2B5EF4-FFF2-40B4-BE49-F238E27FC236}">
                  <a16:creationId xmlns:a16="http://schemas.microsoft.com/office/drawing/2014/main" id="{133C0873-B01D-3640-B93A-80916598A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9286" y="1489061"/>
              <a:ext cx="2090253" cy="1261446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8DC090D-C6C6-EE40-B828-ECE086C1176E}"/>
                    </a:ext>
                  </a:extLst>
                </p:cNvPr>
                <p:cNvSpPr txBox="1"/>
                <p:nvPr/>
              </p:nvSpPr>
              <p:spPr bwMode="auto">
                <a:xfrm>
                  <a:off x="8276544" y="1460814"/>
                  <a:ext cx="312457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8DC090D-C6C6-EE40-B828-ECE086C117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276544" y="1460814"/>
                  <a:ext cx="312457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1538" r="-3846" b="-3181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F2D4A75-F91A-8945-85F9-E04405A5163E}"/>
                    </a:ext>
                  </a:extLst>
                </p:cNvPr>
                <p:cNvSpPr txBox="1"/>
                <p:nvPr/>
              </p:nvSpPr>
              <p:spPr bwMode="auto">
                <a:xfrm>
                  <a:off x="10909149" y="1461996"/>
                  <a:ext cx="305468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F2D4A75-F91A-8945-85F9-E04405A516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909149" y="1461996"/>
                  <a:ext cx="305468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4000" r="-4000" b="-3181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6F5F945-5D1B-6E47-AE2B-ABB8EBEDFF72}"/>
                    </a:ext>
                  </a:extLst>
                </p:cNvPr>
                <p:cNvSpPr txBox="1"/>
                <p:nvPr/>
              </p:nvSpPr>
              <p:spPr bwMode="auto">
                <a:xfrm>
                  <a:off x="9521407" y="1493274"/>
                  <a:ext cx="229294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6F5F945-5D1B-6E47-AE2B-ABB8EBEDFF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21407" y="1493274"/>
                  <a:ext cx="229294" cy="307777"/>
                </a:xfrm>
                <a:prstGeom prst="rect">
                  <a:avLst/>
                </a:prstGeom>
                <a:blipFill>
                  <a:blip r:embed="rId7"/>
                  <a:stretch>
                    <a:fillRect l="-21053" r="-21053" b="-8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1009EBF-5E75-B341-A53B-80772FAEDC04}"/>
                  </a:ext>
                </a:extLst>
              </p:cNvPr>
              <p:cNvSpPr txBox="1"/>
              <p:nvPr/>
            </p:nvSpPr>
            <p:spPr>
              <a:xfrm>
                <a:off x="1295375" y="3573213"/>
                <a:ext cx="3820258" cy="71838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𝟕𝟖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𝟏𝟓𝟖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𝟎𝟖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𝟐𝟒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𝟒𝟑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𝟒𝟐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𝟏𝟓𝟗</m:t>
                                    </m:r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1009EBF-5E75-B341-A53B-80772FAEDC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375" y="3573213"/>
                <a:ext cx="3820258" cy="7183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6720524-D9BB-8B49-A39F-CBF16AB02733}"/>
                  </a:ext>
                </a:extLst>
              </p:cNvPr>
              <p:cNvSpPr txBox="1"/>
              <p:nvPr/>
            </p:nvSpPr>
            <p:spPr>
              <a:xfrm>
                <a:off x="5282938" y="3552933"/>
                <a:ext cx="287675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Datasheet </a:t>
                </a:r>
                <a:r>
                  <a:rPr lang="en-US" sz="1400" i="1" dirty="0"/>
                  <a:t>Avago</a:t>
                </a:r>
                <a:r>
                  <a:rPr lang="en-US" sz="1400" dirty="0"/>
                  <a:t> VMMK-1218: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=10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𝐺𝐻𝑧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=50</m:t>
                      </m:r>
                      <m:r>
                        <m:rPr>
                          <m:sty m:val="p"/>
                        </m:rPr>
                        <a:rPr lang="el-G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=25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=20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𝑚𝐴</m:t>
                      </m:r>
                    </m:oMath>
                  </m:oMathPara>
                </a14:m>
                <a:endParaRPr lang="en-US" sz="1400" i="1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6720524-D9BB-8B49-A39F-CBF16AB02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2938" y="3552933"/>
                <a:ext cx="2876750" cy="738664"/>
              </a:xfrm>
              <a:prstGeom prst="rect">
                <a:avLst/>
              </a:prstGeom>
              <a:blipFill>
                <a:blip r:embed="rId9"/>
                <a:stretch>
                  <a:fillRect l="-881"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>
            <a:extLst>
              <a:ext uri="{FF2B5EF4-FFF2-40B4-BE49-F238E27FC236}">
                <a16:creationId xmlns:a16="http://schemas.microsoft.com/office/drawing/2014/main" id="{F4A90945-53D1-F745-B147-3F6558EBE549}"/>
              </a:ext>
            </a:extLst>
          </p:cNvPr>
          <p:cNvGrpSpPr/>
          <p:nvPr/>
        </p:nvGrpSpPr>
        <p:grpSpPr>
          <a:xfrm>
            <a:off x="8326993" y="4015783"/>
            <a:ext cx="3052207" cy="1617358"/>
            <a:chOff x="8326993" y="4015783"/>
            <a:chExt cx="3052207" cy="1617358"/>
          </a:xfrm>
        </p:grpSpPr>
        <p:sp>
          <p:nvSpPr>
            <p:cNvPr id="41" name="Text Box 14">
              <a:extLst>
                <a:ext uri="{FF2B5EF4-FFF2-40B4-BE49-F238E27FC236}">
                  <a16:creationId xmlns:a16="http://schemas.microsoft.com/office/drawing/2014/main" id="{BABB3B97-8769-1946-8BF2-112C445D35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26993" y="4016580"/>
              <a:ext cx="1000125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42" name="Text Box 15">
              <a:extLst>
                <a:ext uri="{FF2B5EF4-FFF2-40B4-BE49-F238E27FC236}">
                  <a16:creationId xmlns:a16="http://schemas.microsoft.com/office/drawing/2014/main" id="{5AC8FBD3-ECD9-EB4A-995B-8A4A36083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61744" y="4015783"/>
              <a:ext cx="817456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43" name="Straight Arrow Connector 15">
              <a:extLst>
                <a:ext uri="{FF2B5EF4-FFF2-40B4-BE49-F238E27FC236}">
                  <a16:creationId xmlns:a16="http://schemas.microsoft.com/office/drawing/2014/main" id="{E60A40EF-8238-0743-B295-1C184072D5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10905" y="4691627"/>
              <a:ext cx="2704451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4" name="Straight Arrow Connector 16">
              <a:extLst>
                <a:ext uri="{FF2B5EF4-FFF2-40B4-BE49-F238E27FC236}">
                  <a16:creationId xmlns:a16="http://schemas.microsoft.com/office/drawing/2014/main" id="{989D20BC-41BB-8C44-97CD-1263BE0E0BD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477192" y="4688858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5" name="Straight Arrow Connector 18">
              <a:extLst>
                <a:ext uri="{FF2B5EF4-FFF2-40B4-BE49-F238E27FC236}">
                  <a16:creationId xmlns:a16="http://schemas.microsoft.com/office/drawing/2014/main" id="{06A8F07E-F9AC-254F-A743-3BF2392DC8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838364" y="4700768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6" name="Straight Arrow Connector 33">
              <a:extLst>
                <a:ext uri="{FF2B5EF4-FFF2-40B4-BE49-F238E27FC236}">
                  <a16:creationId xmlns:a16="http://schemas.microsoft.com/office/drawing/2014/main" id="{5E9646FA-99F9-794D-BD43-790F22CEDA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510905" y="5331491"/>
              <a:ext cx="2704451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7" name="Straight Arrow Connector 34">
              <a:extLst>
                <a:ext uri="{FF2B5EF4-FFF2-40B4-BE49-F238E27FC236}">
                  <a16:creationId xmlns:a16="http://schemas.microsoft.com/office/drawing/2014/main" id="{49B73DFB-0BA5-5A47-B536-02DAC6B03A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1069430" y="5329904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8" name="Straight Arrow Connector 35">
              <a:extLst>
                <a:ext uri="{FF2B5EF4-FFF2-40B4-BE49-F238E27FC236}">
                  <a16:creationId xmlns:a16="http://schemas.microsoft.com/office/drawing/2014/main" id="{0A434655-FDCF-C346-A897-082DBFA488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835395" y="5328317"/>
              <a:ext cx="148596" cy="1587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49" name="Rectangle 40">
              <a:extLst>
                <a:ext uri="{FF2B5EF4-FFF2-40B4-BE49-F238E27FC236}">
                  <a16:creationId xmlns:a16="http://schemas.microsoft.com/office/drawing/2014/main" id="{B5750076-7163-D247-A90D-BA98F7ACE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8004" y="4371695"/>
              <a:ext cx="2090253" cy="1261446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6192E4B4-31F9-FE42-80C7-C793A4CDC0A5}"/>
                    </a:ext>
                  </a:extLst>
                </p:cNvPr>
                <p:cNvSpPr txBox="1"/>
                <p:nvPr/>
              </p:nvSpPr>
              <p:spPr bwMode="auto">
                <a:xfrm>
                  <a:off x="8395262" y="4343448"/>
                  <a:ext cx="312457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6192E4B4-31F9-FE42-80C7-C793A4CDC0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395262" y="4343448"/>
                  <a:ext cx="312457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7692" r="-7692" b="-27273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F50D146E-073B-A645-82AF-C02E103779F3}"/>
                    </a:ext>
                  </a:extLst>
                </p:cNvPr>
                <p:cNvSpPr txBox="1"/>
                <p:nvPr/>
              </p:nvSpPr>
              <p:spPr bwMode="auto">
                <a:xfrm>
                  <a:off x="8408214" y="5356142"/>
                  <a:ext cx="299505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F50D146E-073B-A645-82AF-C02E103779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408214" y="5356142"/>
                  <a:ext cx="299505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16000" r="-8000" b="-2608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3356B4A3-C4C4-C948-98BE-53FC5F74E3C4}"/>
                    </a:ext>
                  </a:extLst>
                </p:cNvPr>
                <p:cNvSpPr txBox="1"/>
                <p:nvPr/>
              </p:nvSpPr>
              <p:spPr bwMode="auto">
                <a:xfrm>
                  <a:off x="11027867" y="4344630"/>
                  <a:ext cx="305468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3356B4A3-C4C4-C948-98BE-53FC5F74E3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027867" y="4344630"/>
                  <a:ext cx="305468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0000" r="-4000" b="-3181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9B900AD-9431-804B-A797-2855B503AEFA}"/>
                    </a:ext>
                  </a:extLst>
                </p:cNvPr>
                <p:cNvSpPr txBox="1"/>
                <p:nvPr/>
              </p:nvSpPr>
              <p:spPr bwMode="auto">
                <a:xfrm>
                  <a:off x="10964993" y="5337843"/>
                  <a:ext cx="318421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0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D9B900AD-9431-804B-A797-2855B503AE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964993" y="5337843"/>
                  <a:ext cx="318421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11538" r="-3846" b="-2608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590CBEA4-2D80-1C40-9054-538C58FD8950}"/>
                    </a:ext>
                  </a:extLst>
                </p:cNvPr>
                <p:cNvSpPr txBox="1"/>
                <p:nvPr/>
              </p:nvSpPr>
              <p:spPr bwMode="auto">
                <a:xfrm>
                  <a:off x="9485759" y="4414654"/>
                  <a:ext cx="848116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3.43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42°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590CBEA4-2D80-1C40-9054-538C58FD89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485759" y="4414654"/>
                  <a:ext cx="848116" cy="254237"/>
                </a:xfrm>
                <a:prstGeom prst="rect">
                  <a:avLst/>
                </a:prstGeom>
                <a:blipFill>
                  <a:blip r:embed="rId14"/>
                  <a:stretch>
                    <a:fillRect l="-4412" r="-4412" b="-952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6" name="Straight Arrow Connector 15">
              <a:extLst>
                <a:ext uri="{FF2B5EF4-FFF2-40B4-BE49-F238E27FC236}">
                  <a16:creationId xmlns:a16="http://schemas.microsoft.com/office/drawing/2014/main" id="{C662E242-9B38-2E44-995F-BCD4B0B0812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053185" y="4688858"/>
              <a:ext cx="0" cy="651774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0" name="Straight Arrow Connector 15">
              <a:extLst>
                <a:ext uri="{FF2B5EF4-FFF2-40B4-BE49-F238E27FC236}">
                  <a16:creationId xmlns:a16="http://schemas.microsoft.com/office/drawing/2014/main" id="{09407341-C607-3D4F-A36E-0E27B870E03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4600" y="4686069"/>
              <a:ext cx="0" cy="651774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04038242-A4C3-4C4D-8013-F5498443DB08}"/>
                </a:ext>
              </a:extLst>
            </p:cNvPr>
            <p:cNvSpPr/>
            <p:nvPr/>
          </p:nvSpPr>
          <p:spPr bwMode="auto">
            <a:xfrm>
              <a:off x="9008185" y="4642178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E6BF75E-EB10-E647-9A87-CB6FB1FB686C}"/>
                </a:ext>
              </a:extLst>
            </p:cNvPr>
            <p:cNvSpPr/>
            <p:nvPr/>
          </p:nvSpPr>
          <p:spPr bwMode="auto">
            <a:xfrm>
              <a:off x="10645000" y="4655768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F3D1BAC-1D90-BE4A-AE7D-12D49B77C6A1}"/>
                </a:ext>
              </a:extLst>
            </p:cNvPr>
            <p:cNvSpPr/>
            <p:nvPr/>
          </p:nvSpPr>
          <p:spPr bwMode="auto">
            <a:xfrm>
              <a:off x="10651092" y="5282500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E74BBBD-44E6-D840-9EC2-08062CFA957F}"/>
                </a:ext>
              </a:extLst>
            </p:cNvPr>
            <p:cNvSpPr/>
            <p:nvPr/>
          </p:nvSpPr>
          <p:spPr bwMode="auto">
            <a:xfrm>
              <a:off x="9002735" y="5282500"/>
              <a:ext cx="90000" cy="90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3A056FC7-1C0F-B641-A411-BDD62E53C2D7}"/>
                    </a:ext>
                  </a:extLst>
                </p:cNvPr>
                <p:cNvSpPr txBox="1"/>
                <p:nvPr/>
              </p:nvSpPr>
              <p:spPr bwMode="auto">
                <a:xfrm>
                  <a:off x="9458816" y="5375324"/>
                  <a:ext cx="845103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.08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24°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3A056FC7-1C0F-B641-A411-BDD62E53C2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458816" y="5375324"/>
                  <a:ext cx="845103" cy="254237"/>
                </a:xfrm>
                <a:prstGeom prst="rect">
                  <a:avLst/>
                </a:prstGeom>
                <a:blipFill>
                  <a:blip r:embed="rId15"/>
                  <a:stretch>
                    <a:fillRect t="-4762" r="-2941" b="-476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Straight Arrow Connector 35">
              <a:extLst>
                <a:ext uri="{FF2B5EF4-FFF2-40B4-BE49-F238E27FC236}">
                  <a16:creationId xmlns:a16="http://schemas.microsoft.com/office/drawing/2014/main" id="{95566F30-76F3-FA49-867D-827E421083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047735" y="4947004"/>
              <a:ext cx="0" cy="129904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9" name="Straight Arrow Connector 35">
              <a:extLst>
                <a:ext uri="{FF2B5EF4-FFF2-40B4-BE49-F238E27FC236}">
                  <a16:creationId xmlns:a16="http://schemas.microsoft.com/office/drawing/2014/main" id="{39B45F09-87D4-2742-9677-9FAAE1657A5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698898" y="4947004"/>
              <a:ext cx="0" cy="143192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2F7A9260-8F8F-094F-AE79-740CC1A89250}"/>
                    </a:ext>
                  </a:extLst>
                </p:cNvPr>
                <p:cNvSpPr txBox="1"/>
                <p:nvPr/>
              </p:nvSpPr>
              <p:spPr bwMode="auto">
                <a:xfrm>
                  <a:off x="9074404" y="4972314"/>
                  <a:ext cx="820866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.78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158°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2F7A9260-8F8F-094F-AE79-740CC1A892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74404" y="4972314"/>
                  <a:ext cx="820866" cy="254237"/>
                </a:xfrm>
                <a:prstGeom prst="rect">
                  <a:avLst/>
                </a:prstGeom>
                <a:blipFill>
                  <a:blip r:embed="rId16"/>
                  <a:stretch>
                    <a:fillRect t="-4762" r="-3030" b="-952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2AF6751-6470-4341-B4CB-A7B6AC4B7FA6}"/>
                    </a:ext>
                  </a:extLst>
                </p:cNvPr>
                <p:cNvSpPr txBox="1"/>
                <p:nvPr/>
              </p:nvSpPr>
              <p:spPr bwMode="auto">
                <a:xfrm>
                  <a:off x="9893513" y="4845195"/>
                  <a:ext cx="814646" cy="254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.3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159°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2AF6751-6470-4341-B4CB-A7B6AC4B7F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893513" y="4845195"/>
                  <a:ext cx="814646" cy="254237"/>
                </a:xfrm>
                <a:prstGeom prst="rect">
                  <a:avLst/>
                </a:prstGeom>
                <a:blipFill>
                  <a:blip r:embed="rId17"/>
                  <a:stretch>
                    <a:fillRect l="-1538" r="-3077" b="-952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5317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1F0A62A-1363-E448-9837-30F2E22C746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1F0A62A-1363-E448-9837-30F2E22C74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45C87-4FE6-4040-87BF-8E0278992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473" y="971080"/>
            <a:ext cx="9289583" cy="5376700"/>
          </a:xfrm>
        </p:spPr>
        <p:txBody>
          <a:bodyPr/>
          <a:lstStyle/>
          <a:p>
            <a:r>
              <a:rPr lang="en-US" dirty="0"/>
              <a:t>Ideal directional coupler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3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Operating at the center frequency</a:t>
            </a:r>
          </a:p>
          <a:p>
            <a:pPr lvl="1"/>
            <a:r>
              <a:rPr lang="en-US" dirty="0"/>
              <a:t>Figures of merit (ideal, lossless):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Coupling factor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Insertion loss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Coupling loss</a:t>
            </a:r>
          </a:p>
          <a:p>
            <a:pPr lvl="1"/>
            <a:r>
              <a:rPr lang="en-US" dirty="0"/>
              <a:t>Coupler with losses, imperfections, etc.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Isolation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Directivity</a:t>
            </a:r>
          </a:p>
          <a:p>
            <a:pPr marL="914400" lvl="2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183635-8277-D945-8BBB-10806C7B3502}"/>
                  </a:ext>
                </a:extLst>
              </p:cNvPr>
              <p:cNvSpPr txBox="1"/>
              <p:nvPr/>
            </p:nvSpPr>
            <p:spPr>
              <a:xfrm>
                <a:off x="186752" y="1393596"/>
                <a:ext cx="6957719" cy="182503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183635-8277-D945-8BBB-10806C7B3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52" y="1393596"/>
                <a:ext cx="6957719" cy="18250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CBA34C-C917-274E-989D-F0CFCDD51669}"/>
                  </a:ext>
                </a:extLst>
              </p:cNvPr>
              <p:cNvSpPr txBox="1"/>
              <p:nvPr/>
            </p:nvSpPr>
            <p:spPr>
              <a:xfrm>
                <a:off x="6864100" y="1013439"/>
                <a:ext cx="5222670" cy="4394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</a:rPr>
                  <a:t>coupling coefficient: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; 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0CBA34C-C917-274E-989D-F0CFCDD516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4100" y="1013439"/>
                <a:ext cx="5222670" cy="439479"/>
              </a:xfrm>
              <a:prstGeom prst="rect">
                <a:avLst/>
              </a:prstGeom>
              <a:blipFill>
                <a:blip r:embed="rId4"/>
                <a:stretch>
                  <a:fillRect l="-2670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4AAAC299-F293-DC4D-BB8D-347824975915}"/>
              </a:ext>
            </a:extLst>
          </p:cNvPr>
          <p:cNvGrpSpPr/>
          <p:nvPr/>
        </p:nvGrpSpPr>
        <p:grpSpPr>
          <a:xfrm>
            <a:off x="7249000" y="1665940"/>
            <a:ext cx="4700484" cy="1448029"/>
            <a:chOff x="7439872" y="4812856"/>
            <a:chExt cx="4700484" cy="1448029"/>
          </a:xfrm>
        </p:grpSpPr>
        <p:sp>
          <p:nvSpPr>
            <p:cNvPr id="7" name="Rectangle 52">
              <a:extLst>
                <a:ext uri="{FF2B5EF4-FFF2-40B4-BE49-F238E27FC236}">
                  <a16:creationId xmlns:a16="http://schemas.microsoft.com/office/drawing/2014/main" id="{97BD0DD6-F38A-9548-A1B8-5AF9F3238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3232" y="5080415"/>
              <a:ext cx="1440000" cy="900000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AF478F52-6902-BA48-8419-683D1165F8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87982" y="4826461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9" name="Text Box 15">
              <a:extLst>
                <a:ext uri="{FF2B5EF4-FFF2-40B4-BE49-F238E27FC236}">
                  <a16:creationId xmlns:a16="http://schemas.microsoft.com/office/drawing/2014/main" id="{C10E5FBC-0135-7E4D-9711-A587B0EC64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60772" y="4812856"/>
              <a:ext cx="705783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10" name="Straight Arrow Connector 36">
              <a:extLst>
                <a:ext uri="{FF2B5EF4-FFF2-40B4-BE49-F238E27FC236}">
                  <a16:creationId xmlns:a16="http://schemas.microsoft.com/office/drawing/2014/main" id="{113A52D8-6F36-8E43-A57D-39C957D6D2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48816" y="5286470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Oval 245">
              <a:extLst>
                <a:ext uri="{FF2B5EF4-FFF2-40B4-BE49-F238E27FC236}">
                  <a16:creationId xmlns:a16="http://schemas.microsoft.com/office/drawing/2014/main" id="{EB20C2A5-A257-4149-8856-1EAFBA58EA6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652053" y="525193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4" name="Line 7">
              <a:extLst>
                <a:ext uri="{FF2B5EF4-FFF2-40B4-BE49-F238E27FC236}">
                  <a16:creationId xmlns:a16="http://schemas.microsoft.com/office/drawing/2014/main" id="{FB99928C-E5DD-1F49-88B0-C157481D58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99391" y="5286470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5" name="Line 7">
              <a:extLst>
                <a:ext uri="{FF2B5EF4-FFF2-40B4-BE49-F238E27FC236}">
                  <a16:creationId xmlns:a16="http://schemas.microsoft.com/office/drawing/2014/main" id="{8A4BDA8D-4D07-6E4D-B59F-99FB1DFE41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6209" y="5290128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6" name="Oval 245">
              <a:extLst>
                <a:ext uri="{FF2B5EF4-FFF2-40B4-BE49-F238E27FC236}">
                  <a16:creationId xmlns:a16="http://schemas.microsoft.com/office/drawing/2014/main" id="{7C8CCA19-1DC3-7443-8FA3-EE4310388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398035" y="525297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7" name="Straight Arrow Connector 39">
              <a:extLst>
                <a:ext uri="{FF2B5EF4-FFF2-40B4-BE49-F238E27FC236}">
                  <a16:creationId xmlns:a16="http://schemas.microsoft.com/office/drawing/2014/main" id="{865873FB-39B1-9E4D-B838-140B55F974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811032" y="5286470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Line 7">
              <a:extLst>
                <a:ext uri="{FF2B5EF4-FFF2-40B4-BE49-F238E27FC236}">
                  <a16:creationId xmlns:a16="http://schemas.microsoft.com/office/drawing/2014/main" id="{CE48C477-98C4-3242-81B0-033FE72D5D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54904" y="5327983"/>
              <a:ext cx="642481" cy="4190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9" name="Line 7">
              <a:extLst>
                <a:ext uri="{FF2B5EF4-FFF2-40B4-BE49-F238E27FC236}">
                  <a16:creationId xmlns:a16="http://schemas.microsoft.com/office/drawing/2014/main" id="{F5A9735B-3929-FC49-B21B-44E57BFDC3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6943" y="578540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0" name="Oval 245">
              <a:extLst>
                <a:ext uri="{FF2B5EF4-FFF2-40B4-BE49-F238E27FC236}">
                  <a16:creationId xmlns:a16="http://schemas.microsoft.com/office/drawing/2014/main" id="{C7154631-23C5-4848-BEDF-9659679F15B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398769" y="574825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1" name="Oval 245">
              <a:extLst>
                <a:ext uri="{FF2B5EF4-FFF2-40B4-BE49-F238E27FC236}">
                  <a16:creationId xmlns:a16="http://schemas.microsoft.com/office/drawing/2014/main" id="{DD3B0CC7-65CE-3B4F-BB2A-D4037251ABE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642183" y="574674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2" name="Line 7">
              <a:extLst>
                <a:ext uri="{FF2B5EF4-FFF2-40B4-BE49-F238E27FC236}">
                  <a16:creationId xmlns:a16="http://schemas.microsoft.com/office/drawing/2014/main" id="{200BA63F-7DE9-B942-ACE7-295D3C0630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89521" y="578540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3" name="Line 7">
              <a:extLst>
                <a:ext uri="{FF2B5EF4-FFF2-40B4-BE49-F238E27FC236}">
                  <a16:creationId xmlns:a16="http://schemas.microsoft.com/office/drawing/2014/main" id="{771D6EF3-DD8C-7842-93C4-FF64B25E45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6813" y="5286470"/>
              <a:ext cx="1440000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4" name="Line 7">
              <a:extLst>
                <a:ext uri="{FF2B5EF4-FFF2-40B4-BE49-F238E27FC236}">
                  <a16:creationId xmlns:a16="http://schemas.microsoft.com/office/drawing/2014/main" id="{EE1122E0-19D7-2740-8C44-621B960551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9521" y="5784844"/>
              <a:ext cx="1440000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5" name="Line 7">
              <a:extLst>
                <a:ext uri="{FF2B5EF4-FFF2-40B4-BE49-F238E27FC236}">
                  <a16:creationId xmlns:a16="http://schemas.microsoft.com/office/drawing/2014/main" id="{1B45E042-5130-904B-A56B-5D059B94B4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1193" y="5330907"/>
              <a:ext cx="642481" cy="4124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cxnSp>
          <p:nvCxnSpPr>
            <p:cNvPr id="26" name="Straight Arrow Connector 39">
              <a:extLst>
                <a:ext uri="{FF2B5EF4-FFF2-40B4-BE49-F238E27FC236}">
                  <a16:creationId xmlns:a16="http://schemas.microsoft.com/office/drawing/2014/main" id="{6D798FCC-1487-9940-9AC5-E31FEEB6F4D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806097" y="5784844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Arrow Connector 39">
              <a:extLst>
                <a:ext uri="{FF2B5EF4-FFF2-40B4-BE49-F238E27FC236}">
                  <a16:creationId xmlns:a16="http://schemas.microsoft.com/office/drawing/2014/main" id="{6B1A9C32-DAF7-1545-A049-87A38ACE60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845229" y="5784844"/>
              <a:ext cx="488976" cy="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Line 7">
              <a:extLst>
                <a:ext uri="{FF2B5EF4-FFF2-40B4-BE49-F238E27FC236}">
                  <a16:creationId xmlns:a16="http://schemas.microsoft.com/office/drawing/2014/main" id="{31D1301D-44B0-B94C-ADD2-AE61D6677C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53920" y="528647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0" name="Line 7">
              <a:extLst>
                <a:ext uri="{FF2B5EF4-FFF2-40B4-BE49-F238E27FC236}">
                  <a16:creationId xmlns:a16="http://schemas.microsoft.com/office/drawing/2014/main" id="{FCEE994D-A1AC-EC4E-B207-4C1D71902F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97360" y="5286470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1" name="Line 7">
              <a:extLst>
                <a:ext uri="{FF2B5EF4-FFF2-40B4-BE49-F238E27FC236}">
                  <a16:creationId xmlns:a16="http://schemas.microsoft.com/office/drawing/2014/main" id="{4B5E97AD-35EF-DD40-B024-D6B35EDCA7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97360" y="5784844"/>
              <a:ext cx="1524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2" name="Line 7">
              <a:extLst>
                <a:ext uri="{FF2B5EF4-FFF2-40B4-BE49-F238E27FC236}">
                  <a16:creationId xmlns:a16="http://schemas.microsoft.com/office/drawing/2014/main" id="{B917CB5A-A46E-4445-BFB6-38F99CEDE8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553920" y="5784844"/>
              <a:ext cx="15606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3" name="Text Box 14">
              <a:extLst>
                <a:ext uri="{FF2B5EF4-FFF2-40B4-BE49-F238E27FC236}">
                  <a16:creationId xmlns:a16="http://schemas.microsoft.com/office/drawing/2014/main" id="{E9064E07-2912-D047-A8C6-DFB4E10491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1028" y="5921954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4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4" name="Text Box 15">
              <a:extLst>
                <a:ext uri="{FF2B5EF4-FFF2-40B4-BE49-F238E27FC236}">
                  <a16:creationId xmlns:a16="http://schemas.microsoft.com/office/drawing/2014/main" id="{B230F208-070D-5B44-AC05-8D8264D615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58118" y="5898935"/>
              <a:ext cx="705783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5" name="Text Box 14">
              <a:extLst>
                <a:ext uri="{FF2B5EF4-FFF2-40B4-BE49-F238E27FC236}">
                  <a16:creationId xmlns:a16="http://schemas.microsoft.com/office/drawing/2014/main" id="{F8C9C3E1-C510-9B40-AC00-2713917417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9872" y="4970558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8000"/>
                  </a:solidFill>
                  <a:latin typeface="+mn-lt"/>
                </a:rPr>
                <a:t>input</a:t>
              </a:r>
              <a:endParaRPr lang="en-US" sz="1400" b="1" dirty="0">
                <a:solidFill>
                  <a:srgbClr val="008000"/>
                </a:solidFill>
                <a:latin typeface="+mn-lt"/>
              </a:endParaRPr>
            </a:p>
          </p:txBody>
        </p:sp>
        <p:sp>
          <p:nvSpPr>
            <p:cNvPr id="36" name="Text Box 14">
              <a:extLst>
                <a:ext uri="{FF2B5EF4-FFF2-40B4-BE49-F238E27FC236}">
                  <a16:creationId xmlns:a16="http://schemas.microsoft.com/office/drawing/2014/main" id="{CDECD428-03DD-904A-8B2E-A46D747E34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9872" y="5791188"/>
              <a:ext cx="883777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00FF"/>
                  </a:solidFill>
                  <a:latin typeface="+mn-lt"/>
                </a:rPr>
                <a:t>isolated</a:t>
              </a:r>
              <a:endParaRPr lang="en-US" sz="1400" b="1" dirty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37" name="Text Box 14">
              <a:extLst>
                <a:ext uri="{FF2B5EF4-FFF2-40B4-BE49-F238E27FC236}">
                  <a16:creationId xmlns:a16="http://schemas.microsoft.com/office/drawing/2014/main" id="{2EDC9322-9540-6743-8A3F-5D371F202A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37311" y="4948912"/>
              <a:ext cx="1188274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00FF"/>
                  </a:solidFill>
                  <a:latin typeface="+mn-lt"/>
                </a:rPr>
                <a:t>transmitted</a:t>
              </a:r>
              <a:endParaRPr lang="en-US" sz="1400" b="1" dirty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38" name="Text Box 14">
              <a:extLst>
                <a:ext uri="{FF2B5EF4-FFF2-40B4-BE49-F238E27FC236}">
                  <a16:creationId xmlns:a16="http://schemas.microsoft.com/office/drawing/2014/main" id="{C0E2A11E-7C18-E74F-9EDC-019E5ADFD9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52082" y="5791188"/>
              <a:ext cx="1188274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400" b="1" dirty="0">
                  <a:solidFill>
                    <a:srgbClr val="0000FF"/>
                  </a:solidFill>
                  <a:latin typeface="+mn-lt"/>
                </a:rPr>
                <a:t>coupled</a:t>
              </a:r>
              <a:endParaRPr lang="en-US" sz="1400" b="1" dirty="0">
                <a:solidFill>
                  <a:srgbClr val="0000FF"/>
                </a:solidFill>
                <a:latin typeface="+mn-lt"/>
              </a:endParaRP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53ABDFDC-756D-3D41-8CFD-497279EB2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574" y="3528954"/>
            <a:ext cx="3358306" cy="213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33CB474-3951-8846-B9C9-2B95EECDEA8F}"/>
                  </a:ext>
                </a:extLst>
              </p:cNvPr>
              <p:cNvSpPr txBox="1"/>
              <p:nvPr/>
            </p:nvSpPr>
            <p:spPr>
              <a:xfrm>
                <a:off x="2986278" y="3998210"/>
                <a:ext cx="3229730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3,1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𝑑𝐵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=10</m:t>
                      </m:r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 [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33CB474-3951-8846-B9C9-2B95EECDE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278" y="3998210"/>
                <a:ext cx="3229730" cy="256993"/>
              </a:xfrm>
              <a:prstGeom prst="rect">
                <a:avLst/>
              </a:prstGeom>
              <a:blipFill>
                <a:blip r:embed="rId6"/>
                <a:stretch>
                  <a:fillRect t="-9091" r="-784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D67A057-5B12-744E-82D4-9F0C14AA6E4D}"/>
                  </a:ext>
                </a:extLst>
              </p:cNvPr>
              <p:cNvSpPr txBox="1"/>
              <p:nvPr/>
            </p:nvSpPr>
            <p:spPr>
              <a:xfrm>
                <a:off x="2986278" y="4444182"/>
                <a:ext cx="2725041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2,1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=−10</m:t>
                      </m:r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 [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D67A057-5B12-744E-82D4-9F0C14AA6E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278" y="4444182"/>
                <a:ext cx="2725041" cy="256993"/>
              </a:xfrm>
              <a:prstGeom prst="rect">
                <a:avLst/>
              </a:prstGeom>
              <a:blipFill>
                <a:blip r:embed="rId7"/>
                <a:stretch>
                  <a:fillRect l="-1395" t="-4545" r="-2326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B22363A-2D93-BF47-A901-11700AC88AEA}"/>
                  </a:ext>
                </a:extLst>
              </p:cNvPr>
              <p:cNvSpPr txBox="1"/>
              <p:nvPr/>
            </p:nvSpPr>
            <p:spPr>
              <a:xfrm>
                <a:off x="2941098" y="4831550"/>
                <a:ext cx="3250633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2,1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=−10</m:t>
                      </m:r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[1−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]  [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𝑑𝐵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B22363A-2D93-BF47-A901-11700AC88A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1098" y="4831550"/>
                <a:ext cx="3250633" cy="256993"/>
              </a:xfrm>
              <a:prstGeom prst="rect">
                <a:avLst/>
              </a:prstGeom>
              <a:blipFill>
                <a:blip r:embed="rId8"/>
                <a:stretch>
                  <a:fillRect l="-778" t="-9524" r="-1556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2C82AF6-075E-9A4D-9DFD-F500D765FFB3}"/>
                  </a:ext>
                </a:extLst>
              </p:cNvPr>
              <p:cNvSpPr txBox="1"/>
              <p:nvPr/>
            </p:nvSpPr>
            <p:spPr>
              <a:xfrm>
                <a:off x="2521102" y="5608003"/>
                <a:ext cx="5415778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4,1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=−10</m:t>
                      </m:r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𝑑𝐵</m:t>
                              </m:r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=−10</m:t>
                          </m:r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𝑑𝐵</m:t>
                                  </m:r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2C82AF6-075E-9A4D-9DFD-F500D765FF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1102" y="5608003"/>
                <a:ext cx="5415778" cy="256993"/>
              </a:xfrm>
              <a:prstGeom prst="rect">
                <a:avLst/>
              </a:prstGeom>
              <a:blipFill>
                <a:blip r:embed="rId9"/>
                <a:stretch>
                  <a:fillRect t="-9524" r="-23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4D48C4D-9524-D241-B7C5-0900B1A96223}"/>
                  </a:ext>
                </a:extLst>
              </p:cNvPr>
              <p:cNvSpPr txBox="1"/>
              <p:nvPr/>
            </p:nvSpPr>
            <p:spPr>
              <a:xfrm>
                <a:off x="2464049" y="6027063"/>
                <a:ext cx="6178614" cy="2569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3,4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=−10</m:t>
                      </m:r>
                      <m:func>
                        <m:func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  <m:r>
                            <a:rPr lang="en-US" sz="160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func>
                            <m:func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  <m:func>
                                <m:func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sub>
                                  </m:sSub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/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  [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𝑑𝐵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4D48C4D-9524-D241-B7C5-0900B1A96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4049" y="6027063"/>
                <a:ext cx="6178614" cy="256993"/>
              </a:xfrm>
              <a:prstGeom prst="rect">
                <a:avLst/>
              </a:prstGeom>
              <a:blipFill>
                <a:blip r:embed="rId10"/>
                <a:stretch>
                  <a:fillRect t="-952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1A553AD-A25D-3B45-81EC-A467C4150F78}"/>
                  </a:ext>
                </a:extLst>
              </p:cNvPr>
              <p:cNvSpPr txBox="1"/>
              <p:nvPr/>
            </p:nvSpPr>
            <p:spPr>
              <a:xfrm>
                <a:off x="6457766" y="4497877"/>
                <a:ext cx="1146724" cy="5032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>
                    <a:latin typeface="Cambria Math" panose="02040503050406030204" pitchFamily="18" charset="0"/>
                  </a:rPr>
                  <a:t>no losses: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2,1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2,1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1A553AD-A25D-3B45-81EC-A467C4150F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766" y="4497877"/>
                <a:ext cx="1146724" cy="503215"/>
              </a:xfrm>
              <a:prstGeom prst="rect">
                <a:avLst/>
              </a:prstGeom>
              <a:blipFill>
                <a:blip r:embed="rId11"/>
                <a:stretch>
                  <a:fillRect l="-10989" t="-15000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ight Brace 40">
            <a:extLst>
              <a:ext uri="{FF2B5EF4-FFF2-40B4-BE49-F238E27FC236}">
                <a16:creationId xmlns:a16="http://schemas.microsoft.com/office/drawing/2014/main" id="{33ED6CA8-5BCC-BD45-931D-041F3181255A}"/>
              </a:ext>
            </a:extLst>
          </p:cNvPr>
          <p:cNvSpPr/>
          <p:nvPr/>
        </p:nvSpPr>
        <p:spPr bwMode="auto">
          <a:xfrm>
            <a:off x="6131688" y="4452482"/>
            <a:ext cx="216650" cy="644361"/>
          </a:xfrm>
          <a:prstGeom prst="rightBrac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B9EFD30-DA9C-024B-9F94-867426E0D988}"/>
              </a:ext>
            </a:extLst>
          </p:cNvPr>
          <p:cNvSpPr txBox="1"/>
          <p:nvPr/>
        </p:nvSpPr>
        <p:spPr>
          <a:xfrm>
            <a:off x="8645337" y="5691676"/>
            <a:ext cx="29860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en.wikipedia.org</a:t>
            </a:r>
            <a:r>
              <a:rPr lang="en-US" sz="1400" dirty="0"/>
              <a:t>/wiki/</a:t>
            </a:r>
            <a:r>
              <a:rPr lang="en-US" sz="1400" dirty="0" err="1"/>
              <a:t>Power_dividers_and_directional_couplers</a:t>
            </a:r>
            <a:endParaRPr lang="en-US" sz="140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CB74151-149D-2D44-AA60-CAE14B7DCA23}"/>
              </a:ext>
            </a:extLst>
          </p:cNvPr>
          <p:cNvCxnSpPr>
            <a:cxnSpLocks/>
            <a:stCxn id="1026" idx="0"/>
            <a:endCxn id="1026" idx="2"/>
          </p:cNvCxnSpPr>
          <p:nvPr/>
        </p:nvCxnSpPr>
        <p:spPr bwMode="auto">
          <a:xfrm>
            <a:off x="10127727" y="3528954"/>
            <a:ext cx="0" cy="213791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846054F-C4A4-9D4C-8047-7EE961380FED}"/>
              </a:ext>
            </a:extLst>
          </p:cNvPr>
          <p:cNvSpPr txBox="1"/>
          <p:nvPr/>
        </p:nvSpPr>
        <p:spPr>
          <a:xfrm>
            <a:off x="9423552" y="5359091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double-symmetry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AFA3652-68D1-B84C-A440-36AD2B3FE6A6}"/>
              </a:ext>
            </a:extLst>
          </p:cNvPr>
          <p:cNvCxnSpPr>
            <a:cxnSpLocks/>
          </p:cNvCxnSpPr>
          <p:nvPr/>
        </p:nvCxnSpPr>
        <p:spPr bwMode="auto">
          <a:xfrm>
            <a:off x="8448574" y="4657960"/>
            <a:ext cx="335830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4210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43" grpId="0"/>
      <p:bldP spid="44" grpId="0"/>
      <p:bldP spid="45" grpId="0"/>
      <p:bldP spid="46" grpId="0"/>
      <p:bldP spid="41" grpId="0" animBg="1"/>
      <p:bldP spid="47" grpId="0"/>
      <p:bldP spid="4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D65CE-A623-284E-9898-4DE16F411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ideal Directional-Coupler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76A7B-F446-1144-8458-970EC6C2E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269" y="3749257"/>
            <a:ext cx="7734747" cy="2553015"/>
          </a:xfrm>
        </p:spPr>
        <p:txBody>
          <a:bodyPr/>
          <a:lstStyle/>
          <a:p>
            <a:r>
              <a:rPr lang="en-US" dirty="0"/>
              <a:t>The ideal coupler is matched:</a:t>
            </a:r>
          </a:p>
          <a:p>
            <a:r>
              <a:rPr lang="en-US" dirty="0"/>
              <a:t>The transfer functions are: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08089D-F978-8F48-8884-CCDAE75EABE0}"/>
              </a:ext>
            </a:extLst>
          </p:cNvPr>
          <p:cNvGrpSpPr/>
          <p:nvPr/>
        </p:nvGrpSpPr>
        <p:grpSpPr>
          <a:xfrm>
            <a:off x="251269" y="1299725"/>
            <a:ext cx="1025713" cy="480016"/>
            <a:chOff x="251269" y="1299725"/>
            <a:chExt cx="1025713" cy="480016"/>
          </a:xfrm>
        </p:grpSpPr>
        <p:sp>
          <p:nvSpPr>
            <p:cNvPr id="38" name="Right Arrow 37">
              <a:extLst>
                <a:ext uri="{FF2B5EF4-FFF2-40B4-BE49-F238E27FC236}">
                  <a16:creationId xmlns:a16="http://schemas.microsoft.com/office/drawing/2014/main" id="{0D55920E-E3A5-204A-831D-B746129317CC}"/>
                </a:ext>
              </a:extLst>
            </p:cNvPr>
            <p:cNvSpPr/>
            <p:nvPr/>
          </p:nvSpPr>
          <p:spPr bwMode="auto">
            <a:xfrm rot="1823888">
              <a:off x="628982" y="1527741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E8C0C298-BA86-AC42-A344-D102862EF5A9}"/>
                    </a:ext>
                  </a:extLst>
                </p:cNvPr>
                <p:cNvSpPr txBox="1"/>
                <p:nvPr/>
              </p:nvSpPr>
              <p:spPr>
                <a:xfrm>
                  <a:off x="251269" y="1299725"/>
                  <a:ext cx="3584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E8C0C298-BA86-AC42-A344-D102862EF5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269" y="1299725"/>
                  <a:ext cx="358496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10345" r="-3448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E8A7479-8F49-C74C-AD19-0B87308A38A6}"/>
              </a:ext>
            </a:extLst>
          </p:cNvPr>
          <p:cNvGrpSpPr/>
          <p:nvPr/>
        </p:nvGrpSpPr>
        <p:grpSpPr>
          <a:xfrm>
            <a:off x="2798279" y="1138684"/>
            <a:ext cx="2022348" cy="643543"/>
            <a:chOff x="2798279" y="1138684"/>
            <a:chExt cx="2022348" cy="643543"/>
          </a:xfrm>
        </p:grpSpPr>
        <p:sp>
          <p:nvSpPr>
            <p:cNvPr id="40" name="Right Arrow 39">
              <a:extLst>
                <a:ext uri="{FF2B5EF4-FFF2-40B4-BE49-F238E27FC236}">
                  <a16:creationId xmlns:a16="http://schemas.microsoft.com/office/drawing/2014/main" id="{141B7DFB-61D0-2C4C-B5AD-15670BEB78AD}"/>
                </a:ext>
              </a:extLst>
            </p:cNvPr>
            <p:cNvSpPr/>
            <p:nvPr/>
          </p:nvSpPr>
          <p:spPr bwMode="auto">
            <a:xfrm rot="19820611">
              <a:off x="3179156" y="1530227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57B4444-8C7C-0548-A967-3682244BD516}"/>
                    </a:ext>
                  </a:extLst>
                </p:cNvPr>
                <p:cNvSpPr txBox="1"/>
                <p:nvPr/>
              </p:nvSpPr>
              <p:spPr>
                <a:xfrm>
                  <a:off x="2798279" y="1138684"/>
                  <a:ext cx="202234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(1−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∠−90°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57B4444-8C7C-0548-A967-3682244BD5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8279" y="1138684"/>
                  <a:ext cx="202234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3125" t="-4348" r="-1875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EB20DC-C29D-E349-9B68-761CB1D9F9AF}"/>
              </a:ext>
            </a:extLst>
          </p:cNvPr>
          <p:cNvGrpSpPr/>
          <p:nvPr/>
        </p:nvGrpSpPr>
        <p:grpSpPr>
          <a:xfrm>
            <a:off x="78115" y="2882790"/>
            <a:ext cx="1249900" cy="639512"/>
            <a:chOff x="78115" y="2882790"/>
            <a:chExt cx="1249900" cy="639512"/>
          </a:xfrm>
        </p:grpSpPr>
        <p:sp>
          <p:nvSpPr>
            <p:cNvPr id="42" name="Right Arrow 41">
              <a:extLst>
                <a:ext uri="{FF2B5EF4-FFF2-40B4-BE49-F238E27FC236}">
                  <a16:creationId xmlns:a16="http://schemas.microsoft.com/office/drawing/2014/main" id="{824E5A3E-EEB0-8E4F-B329-2BDDD9EC558D}"/>
                </a:ext>
              </a:extLst>
            </p:cNvPr>
            <p:cNvSpPr/>
            <p:nvPr/>
          </p:nvSpPr>
          <p:spPr bwMode="auto">
            <a:xfrm rot="9027661">
              <a:off x="680015" y="2882790"/>
              <a:ext cx="648000" cy="252000"/>
            </a:xfrm>
            <a:prstGeom prst="rightArrow">
              <a:avLst/>
            </a:prstGeom>
            <a:solidFill>
              <a:srgbClr val="FF6600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9F40608-1DB9-FB43-8842-7D2C081F838B}"/>
                    </a:ext>
                  </a:extLst>
                </p:cNvPr>
                <p:cNvSpPr txBox="1"/>
                <p:nvPr/>
              </p:nvSpPr>
              <p:spPr>
                <a:xfrm>
                  <a:off x="78115" y="3245303"/>
                  <a:ext cx="91024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9F40608-1DB9-FB43-8842-7D2C081F83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15" y="3245303"/>
                  <a:ext cx="910249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5556" t="-4348" r="-5556" b="-391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28B2CCC-FD46-B949-A744-045233F9563C}"/>
              </a:ext>
            </a:extLst>
          </p:cNvPr>
          <p:cNvGrpSpPr/>
          <p:nvPr/>
        </p:nvGrpSpPr>
        <p:grpSpPr>
          <a:xfrm>
            <a:off x="166383" y="1712471"/>
            <a:ext cx="4107957" cy="1899474"/>
            <a:chOff x="166383" y="1712471"/>
            <a:chExt cx="4107957" cy="189947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04C018F-94E6-D54A-8681-C917513B493F}"/>
                </a:ext>
              </a:extLst>
            </p:cNvPr>
            <p:cNvSpPr/>
            <p:nvPr/>
          </p:nvSpPr>
          <p:spPr bwMode="auto">
            <a:xfrm>
              <a:off x="1306255" y="2128345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m</a:t>
              </a: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rPr>
                <a:t>ain line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29B9BB2-8CD4-364C-9AAB-F9498755AC86}"/>
                </a:ext>
              </a:extLst>
            </p:cNvPr>
            <p:cNvSpPr/>
            <p:nvPr/>
          </p:nvSpPr>
          <p:spPr bwMode="auto">
            <a:xfrm>
              <a:off x="1306255" y="2411974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200" b="1" dirty="0">
                  <a:solidFill>
                    <a:schemeClr val="bg1"/>
                  </a:solidFill>
                </a:rPr>
                <a:t>coupled line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398AA93-3763-4E4E-8E89-5CFD8893A2C5}"/>
                </a:ext>
              </a:extLst>
            </p:cNvPr>
            <p:cNvSpPr/>
            <p:nvPr/>
          </p:nvSpPr>
          <p:spPr bwMode="auto">
            <a:xfrm rot="19852493">
              <a:off x="3025540" y="2008311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5230E41-2964-874C-A7D3-15D8ED0ECD95}"/>
                </a:ext>
              </a:extLst>
            </p:cNvPr>
            <p:cNvSpPr/>
            <p:nvPr/>
          </p:nvSpPr>
          <p:spPr bwMode="auto">
            <a:xfrm rot="1798363">
              <a:off x="846072" y="2002805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9AAAFA-ADF0-D249-8455-D94F79FFEC79}"/>
                </a:ext>
              </a:extLst>
            </p:cNvPr>
            <p:cNvSpPr/>
            <p:nvPr/>
          </p:nvSpPr>
          <p:spPr bwMode="auto">
            <a:xfrm rot="1798363">
              <a:off x="3026352" y="2534824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DF9C32-C627-BF42-9DF8-8980D35708AC}"/>
                </a:ext>
              </a:extLst>
            </p:cNvPr>
            <p:cNvSpPr/>
            <p:nvPr/>
          </p:nvSpPr>
          <p:spPr bwMode="auto">
            <a:xfrm rot="19852493">
              <a:off x="846883" y="2531488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2B30CA8-BEAC-594A-B3C8-77441E9604E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4660" y="1850514"/>
              <a:ext cx="61448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011E2D7-3B60-A345-B794-8D82CEF198DC}"/>
                </a:ext>
              </a:extLst>
            </p:cNvPr>
            <p:cNvCxnSpPr/>
            <p:nvPr/>
          </p:nvCxnSpPr>
          <p:spPr bwMode="auto">
            <a:xfrm flipV="1">
              <a:off x="1344660" y="1735299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52562CD-052D-3843-9339-EB8713B27A29}"/>
                </a:ext>
              </a:extLst>
            </p:cNvPr>
            <p:cNvCxnSpPr/>
            <p:nvPr/>
          </p:nvCxnSpPr>
          <p:spPr bwMode="auto">
            <a:xfrm flipV="1">
              <a:off x="3072885" y="1735299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B2D0EB7-4572-8E49-BA1C-E465FB430E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96810" y="1850514"/>
              <a:ext cx="576075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57ED361-76A1-8F4C-8D3C-D9BD839DD761}"/>
                    </a:ext>
                  </a:extLst>
                </p:cNvPr>
                <p:cNvSpPr txBox="1"/>
                <p:nvPr/>
              </p:nvSpPr>
              <p:spPr>
                <a:xfrm>
                  <a:off x="1974195" y="1712471"/>
                  <a:ext cx="507062" cy="2695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57ED361-76A1-8F4C-8D3C-D9BD839DD7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74195" y="1712471"/>
                  <a:ext cx="507062" cy="269561"/>
                </a:xfrm>
                <a:prstGeom prst="rect">
                  <a:avLst/>
                </a:prstGeom>
                <a:blipFill>
                  <a:blip r:embed="rId5"/>
                  <a:stretch>
                    <a:fillRect l="-7317" r="-7317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Text Box 14">
              <a:extLst>
                <a:ext uri="{FF2B5EF4-FFF2-40B4-BE49-F238E27FC236}">
                  <a16:creationId xmlns:a16="http://schemas.microsoft.com/office/drawing/2014/main" id="{4C995C65-DD91-C245-B47D-819EDEBCF6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383" y="1730104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5" name="Text Box 14">
              <a:extLst>
                <a:ext uri="{FF2B5EF4-FFF2-40B4-BE49-F238E27FC236}">
                  <a16:creationId xmlns:a16="http://schemas.microsoft.com/office/drawing/2014/main" id="{8579A654-212D-0742-9639-8614C8CFBD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339" y="1747845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6" name="Text Box 14">
              <a:extLst>
                <a:ext uri="{FF2B5EF4-FFF2-40B4-BE49-F238E27FC236}">
                  <a16:creationId xmlns:a16="http://schemas.microsoft.com/office/drawing/2014/main" id="{95CAD1BC-CDB6-B84D-8369-DFDB2C38AA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3374" y="2568852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4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7" name="Text Box 14">
              <a:extLst>
                <a:ext uri="{FF2B5EF4-FFF2-40B4-BE49-F238E27FC236}">
                  <a16:creationId xmlns:a16="http://schemas.microsoft.com/office/drawing/2014/main" id="{B97B9214-F064-E146-B360-AA957F7317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135" y="2591974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B05332D-8369-C945-AFD3-31E611D7940A}"/>
                    </a:ext>
                  </a:extLst>
                </p:cNvPr>
                <p:cNvSpPr txBox="1"/>
                <p:nvPr/>
              </p:nvSpPr>
              <p:spPr>
                <a:xfrm>
                  <a:off x="2170426" y="2196295"/>
                  <a:ext cx="205184" cy="276999"/>
                </a:xfrm>
                <a:prstGeom prst="rect">
                  <a:avLst/>
                </a:prstGeom>
                <a:solidFill>
                  <a:schemeClr val="bg1">
                    <a:alpha val="49695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B05332D-8369-C945-AFD3-31E611D794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70426" y="2196295"/>
                  <a:ext cx="205184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2222" r="-22222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DD83414-8095-B240-B1BC-900764DD1B27}"/>
                </a:ext>
              </a:extLst>
            </p:cNvPr>
            <p:cNvSpPr txBox="1"/>
            <p:nvPr/>
          </p:nvSpPr>
          <p:spPr>
            <a:xfrm>
              <a:off x="985538" y="3027170"/>
              <a:ext cx="31854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FF"/>
                  </a:solidFill>
                </a:rPr>
                <a:t>single section</a:t>
              </a:r>
              <a:br>
                <a:rPr lang="en-US" sz="1600" b="1" dirty="0">
                  <a:solidFill>
                    <a:srgbClr val="0000FF"/>
                  </a:solidFill>
                </a:rPr>
              </a:br>
              <a:r>
                <a:rPr lang="en-US" sz="1600" b="1" dirty="0">
                  <a:solidFill>
                    <a:srgbClr val="0000FF"/>
                  </a:solidFill>
                </a:rPr>
                <a:t>planar TEM directional coupler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F806B9-4548-EF43-AE7A-DEE8A9D75488}"/>
              </a:ext>
            </a:extLst>
          </p:cNvPr>
          <p:cNvGrpSpPr/>
          <p:nvPr/>
        </p:nvGrpSpPr>
        <p:grpSpPr>
          <a:xfrm>
            <a:off x="4334938" y="1598931"/>
            <a:ext cx="7909696" cy="1616649"/>
            <a:chOff x="4334938" y="1598931"/>
            <a:chExt cx="7909696" cy="161664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48C4289-0471-3C47-A8E6-CD2E4962BDB8}"/>
                </a:ext>
              </a:extLst>
            </p:cNvPr>
            <p:cNvSpPr/>
            <p:nvPr/>
          </p:nvSpPr>
          <p:spPr bwMode="auto">
            <a:xfrm>
              <a:off x="7356183" y="2105223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7BD96EB-9FBC-464E-A457-126DA01EFC82}"/>
                </a:ext>
              </a:extLst>
            </p:cNvPr>
            <p:cNvSpPr/>
            <p:nvPr/>
          </p:nvSpPr>
          <p:spPr bwMode="auto">
            <a:xfrm>
              <a:off x="7356183" y="2388852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56BE3C8-60F3-4545-8E74-8AFA5487C17B}"/>
                </a:ext>
              </a:extLst>
            </p:cNvPr>
            <p:cNvSpPr/>
            <p:nvPr/>
          </p:nvSpPr>
          <p:spPr bwMode="auto">
            <a:xfrm rot="19852493">
              <a:off x="9095385" y="2052850"/>
              <a:ext cx="252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8128D05-1E86-8649-9E79-6B83AA04FE9D}"/>
                </a:ext>
              </a:extLst>
            </p:cNvPr>
            <p:cNvSpPr/>
            <p:nvPr/>
          </p:nvSpPr>
          <p:spPr bwMode="auto">
            <a:xfrm rot="1798363">
              <a:off x="9095621" y="2441851"/>
              <a:ext cx="252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4913974-BE6D-AC4B-A47C-FB9D5AA66F16}"/>
                </a:ext>
              </a:extLst>
            </p:cNvPr>
            <p:cNvSpPr/>
            <p:nvPr/>
          </p:nvSpPr>
          <p:spPr bwMode="auto">
            <a:xfrm>
              <a:off x="9286587" y="1999393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58C2BC2-5062-BE4D-9AEE-98795C92400E}"/>
                </a:ext>
              </a:extLst>
            </p:cNvPr>
            <p:cNvSpPr/>
            <p:nvPr/>
          </p:nvSpPr>
          <p:spPr bwMode="auto">
            <a:xfrm>
              <a:off x="9287500" y="2492763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CC3B274-2A8B-E644-BDE4-B06275AD2054}"/>
                </a:ext>
              </a:extLst>
            </p:cNvPr>
            <p:cNvSpPr/>
            <p:nvPr/>
          </p:nvSpPr>
          <p:spPr bwMode="auto">
            <a:xfrm rot="1798363">
              <a:off x="7166451" y="2052850"/>
              <a:ext cx="252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0508577-DA63-7949-BCA4-AE3D3B5F7C3D}"/>
                </a:ext>
              </a:extLst>
            </p:cNvPr>
            <p:cNvSpPr/>
            <p:nvPr/>
          </p:nvSpPr>
          <p:spPr bwMode="auto">
            <a:xfrm rot="19852493">
              <a:off x="7164504" y="2435406"/>
              <a:ext cx="252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76BECE1-54F5-8D48-902C-F988564C9A41}"/>
                </a:ext>
              </a:extLst>
            </p:cNvPr>
            <p:cNvSpPr/>
            <p:nvPr/>
          </p:nvSpPr>
          <p:spPr bwMode="auto">
            <a:xfrm>
              <a:off x="5423696" y="1999393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4D9F8DD-0423-F244-8531-C213B7FB4B1F}"/>
                </a:ext>
              </a:extLst>
            </p:cNvPr>
            <p:cNvSpPr/>
            <p:nvPr/>
          </p:nvSpPr>
          <p:spPr bwMode="auto">
            <a:xfrm>
              <a:off x="5423696" y="2489828"/>
              <a:ext cx="180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AD4E9FC-0589-F642-BEB6-0BD1AE65AD3B}"/>
                </a:ext>
              </a:extLst>
            </p:cNvPr>
            <p:cNvSpPr/>
            <p:nvPr/>
          </p:nvSpPr>
          <p:spPr bwMode="auto">
            <a:xfrm rot="19852493">
              <a:off x="11005959" y="1884820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BD7F57E-1CA5-4348-992E-CF1F7DC804AC}"/>
                </a:ext>
              </a:extLst>
            </p:cNvPr>
            <p:cNvSpPr/>
            <p:nvPr/>
          </p:nvSpPr>
          <p:spPr bwMode="auto">
            <a:xfrm rot="1798363">
              <a:off x="11006772" y="2615615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555566A-FD3D-5940-A462-050AAD03D3D0}"/>
                </a:ext>
              </a:extLst>
            </p:cNvPr>
            <p:cNvSpPr/>
            <p:nvPr/>
          </p:nvSpPr>
          <p:spPr bwMode="auto">
            <a:xfrm rot="19852493">
              <a:off x="4963835" y="2609862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1104368-5AF6-A04D-850E-84269B7D7C85}"/>
                </a:ext>
              </a:extLst>
            </p:cNvPr>
            <p:cNvSpPr/>
            <p:nvPr/>
          </p:nvSpPr>
          <p:spPr bwMode="auto">
            <a:xfrm rot="1798363">
              <a:off x="4963023" y="1880701"/>
              <a:ext cx="540000" cy="180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B0EF5E3-5708-754A-9089-E7B7E0F87F36}"/>
                </a:ext>
              </a:extLst>
            </p:cNvPr>
            <p:cNvCxnSpPr/>
            <p:nvPr/>
          </p:nvCxnSpPr>
          <p:spPr bwMode="auto">
            <a:xfrm flipV="1">
              <a:off x="5471737" y="1614885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096DCDC-4487-8B41-AEA0-536C6A7455FF}"/>
                </a:ext>
              </a:extLst>
            </p:cNvPr>
            <p:cNvCxnSpPr/>
            <p:nvPr/>
          </p:nvCxnSpPr>
          <p:spPr bwMode="auto">
            <a:xfrm flipV="1">
              <a:off x="11040462" y="1614885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F521BBC-3198-6C4C-BFBF-E61B83232373}"/>
                </a:ext>
              </a:extLst>
            </p:cNvPr>
            <p:cNvCxnSpPr/>
            <p:nvPr/>
          </p:nvCxnSpPr>
          <p:spPr bwMode="auto">
            <a:xfrm flipV="1">
              <a:off x="9156183" y="1614632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34D5ABB-B593-4C4E-92C4-DF5E84B51B42}"/>
                </a:ext>
              </a:extLst>
            </p:cNvPr>
            <p:cNvCxnSpPr/>
            <p:nvPr/>
          </p:nvCxnSpPr>
          <p:spPr bwMode="auto">
            <a:xfrm flipV="1">
              <a:off x="7352688" y="1614632"/>
              <a:ext cx="0" cy="3600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8D241870-7230-AD46-9AF3-CB4BEAFE0D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71737" y="1737591"/>
              <a:ext cx="648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FF08888D-3172-5A48-B8B5-D8A3782E1C46}"/>
                    </a:ext>
                  </a:extLst>
                </p:cNvPr>
                <p:cNvSpPr txBox="1"/>
                <p:nvPr/>
              </p:nvSpPr>
              <p:spPr>
                <a:xfrm>
                  <a:off x="6151247" y="1598931"/>
                  <a:ext cx="507062" cy="2695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FF08888D-3172-5A48-B8B5-D8A3782E1C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1247" y="1598931"/>
                  <a:ext cx="507062" cy="269561"/>
                </a:xfrm>
                <a:prstGeom prst="rect">
                  <a:avLst/>
                </a:prstGeom>
                <a:blipFill>
                  <a:blip r:embed="rId7"/>
                  <a:stretch>
                    <a:fillRect l="-9756" r="-7317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3ACBE95-27E8-1647-924B-D4C3642715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4688" y="1737591"/>
              <a:ext cx="648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7E93868C-AC5E-834A-9AB7-8ACA710A82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56016" y="1737591"/>
              <a:ext cx="630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BE64A6E7-25E6-344C-80DF-511575586346}"/>
                    </a:ext>
                  </a:extLst>
                </p:cNvPr>
                <p:cNvSpPr txBox="1"/>
                <p:nvPr/>
              </p:nvSpPr>
              <p:spPr>
                <a:xfrm>
                  <a:off x="8000554" y="1602810"/>
                  <a:ext cx="507062" cy="2695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BE64A6E7-25E6-344C-80DF-5115755863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0554" y="1602810"/>
                  <a:ext cx="507062" cy="269561"/>
                </a:xfrm>
                <a:prstGeom prst="rect">
                  <a:avLst/>
                </a:prstGeom>
                <a:blipFill>
                  <a:blip r:embed="rId8"/>
                  <a:stretch>
                    <a:fillRect l="-7143" r="-4762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990F42F2-70EB-2B44-BD05-6E81657F0B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26183" y="1742786"/>
              <a:ext cx="630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906F2BC1-38BE-0D4F-85C5-C0401CF8E45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156183" y="1744837"/>
              <a:ext cx="648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245AE204-4B33-0B47-B09C-76BACFD3CE03}"/>
                    </a:ext>
                  </a:extLst>
                </p:cNvPr>
                <p:cNvSpPr txBox="1"/>
                <p:nvPr/>
              </p:nvSpPr>
              <p:spPr>
                <a:xfrm>
                  <a:off x="9841841" y="1606177"/>
                  <a:ext cx="507062" cy="26956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245AE204-4B33-0B47-B09C-76BACFD3CE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41841" y="1606177"/>
                  <a:ext cx="507062" cy="269561"/>
                </a:xfrm>
                <a:prstGeom prst="rect">
                  <a:avLst/>
                </a:prstGeom>
                <a:blipFill>
                  <a:blip r:embed="rId9"/>
                  <a:stretch>
                    <a:fillRect l="-7143" r="-4762"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DAD15E7B-1AD0-914A-9C23-F536B3CDF4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392462" y="1744837"/>
              <a:ext cx="648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sp>
          <p:nvSpPr>
            <p:cNvPr id="58" name="Text Box 14">
              <a:extLst>
                <a:ext uri="{FF2B5EF4-FFF2-40B4-BE49-F238E27FC236}">
                  <a16:creationId xmlns:a16="http://schemas.microsoft.com/office/drawing/2014/main" id="{E7B7360D-FB51-7E4E-AD04-D02612765C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7468" y="1607666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59" name="Text Box 14">
              <a:extLst>
                <a:ext uri="{FF2B5EF4-FFF2-40B4-BE49-F238E27FC236}">
                  <a16:creationId xmlns:a16="http://schemas.microsoft.com/office/drawing/2014/main" id="{BB00B37A-6ED7-AA44-9E44-1E324E1193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4633" y="1636676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0" name="Text Box 14">
              <a:extLst>
                <a:ext uri="{FF2B5EF4-FFF2-40B4-BE49-F238E27FC236}">
                  <a16:creationId xmlns:a16="http://schemas.microsoft.com/office/drawing/2014/main" id="{BD0597B7-3D23-E241-8DF2-5B65C95331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4938" y="2683734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1" name="Text Box 14">
              <a:extLst>
                <a:ext uri="{FF2B5EF4-FFF2-40B4-BE49-F238E27FC236}">
                  <a16:creationId xmlns:a16="http://schemas.microsoft.com/office/drawing/2014/main" id="{517E4023-7644-3B43-B6A5-FBC44D1647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97057" y="2683734"/>
              <a:ext cx="720001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4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759EF315-6FB7-5949-8909-0A741D267038}"/>
                    </a:ext>
                  </a:extLst>
                </p:cNvPr>
                <p:cNvSpPr txBox="1"/>
                <p:nvPr/>
              </p:nvSpPr>
              <p:spPr>
                <a:xfrm>
                  <a:off x="8062772" y="2167158"/>
                  <a:ext cx="315727" cy="276999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759EF315-6FB7-5949-8909-0A741D2670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62772" y="2167158"/>
                  <a:ext cx="315727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0000" r="-4000" b="-217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01568435-A47E-EC4D-BD21-5DC257FC19AF}"/>
                    </a:ext>
                  </a:extLst>
                </p:cNvPr>
                <p:cNvSpPr txBox="1"/>
                <p:nvPr/>
              </p:nvSpPr>
              <p:spPr>
                <a:xfrm>
                  <a:off x="6233693" y="2183554"/>
                  <a:ext cx="31572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01568435-A47E-EC4D-BD21-5DC257FC19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3693" y="2183554"/>
                  <a:ext cx="315727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0000" r="-4000" b="-217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717FAA49-B533-9F47-9634-E91D8CDC77DC}"/>
                    </a:ext>
                  </a:extLst>
                </p:cNvPr>
                <p:cNvSpPr txBox="1"/>
                <p:nvPr/>
              </p:nvSpPr>
              <p:spPr>
                <a:xfrm>
                  <a:off x="10006290" y="2167755"/>
                  <a:ext cx="31572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FF4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717FAA49-B533-9F47-9634-E91D8CDC77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06290" y="2167755"/>
                  <a:ext cx="315727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15385" r="-7692" b="-217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4CEB324-FC2E-D242-A797-35DBA9175436}"/>
                </a:ext>
              </a:extLst>
            </p:cNvPr>
            <p:cNvSpPr txBox="1"/>
            <p:nvPr/>
          </p:nvSpPr>
          <p:spPr>
            <a:xfrm>
              <a:off x="6704688" y="2630805"/>
              <a:ext cx="31854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EE3CF0"/>
                  </a:solidFill>
                </a:rPr>
                <a:t>3-section</a:t>
              </a:r>
              <a:br>
                <a:rPr lang="en-US" sz="1600" b="1" dirty="0">
                  <a:solidFill>
                    <a:srgbClr val="EE3CF0"/>
                  </a:solidFill>
                </a:rPr>
              </a:br>
              <a:r>
                <a:rPr lang="en-US" sz="1600" b="1" dirty="0">
                  <a:solidFill>
                    <a:srgbClr val="EE3CF0"/>
                  </a:solidFill>
                </a:rPr>
                <a:t>planar TEM directional coupler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76C86B7-A3A3-1A48-B5F5-65D9F1F7D130}"/>
                  </a:ext>
                </a:extLst>
              </p:cNvPr>
              <p:cNvSpPr txBox="1"/>
              <p:nvPr/>
            </p:nvSpPr>
            <p:spPr>
              <a:xfrm>
                <a:off x="641618" y="4472637"/>
                <a:ext cx="6192914" cy="619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13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𝑗𝑘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76C86B7-A3A3-1A48-B5F5-65D9F1F7D1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618" y="4472637"/>
                <a:ext cx="6192914" cy="619080"/>
              </a:xfrm>
              <a:prstGeom prst="rect">
                <a:avLst/>
              </a:prstGeom>
              <a:blipFill>
                <a:blip r:embed="rId13"/>
                <a:stretch>
                  <a:fillRect t="-6122" b="-163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2513DEA-F135-674B-B70B-D36AC6236899}"/>
                  </a:ext>
                </a:extLst>
              </p:cNvPr>
              <p:cNvSpPr txBox="1"/>
              <p:nvPr/>
            </p:nvSpPr>
            <p:spPr>
              <a:xfrm>
                <a:off x="4450942" y="3797867"/>
                <a:ext cx="7393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2513DEA-F135-674B-B70B-D36AC62368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0942" y="3797867"/>
                <a:ext cx="739370" cy="276999"/>
              </a:xfrm>
              <a:prstGeom prst="rect">
                <a:avLst/>
              </a:prstGeom>
              <a:blipFill>
                <a:blip r:embed="rId15"/>
                <a:stretch>
                  <a:fillRect l="-5085" r="-6780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76CB989-D06A-6346-B791-768F529AD287}"/>
                  </a:ext>
                </a:extLst>
              </p:cNvPr>
              <p:cNvSpPr txBox="1"/>
              <p:nvPr/>
            </p:nvSpPr>
            <p:spPr>
              <a:xfrm>
                <a:off x="653839" y="5196016"/>
                <a:ext cx="6192914" cy="686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43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76CB989-D06A-6346-B791-768F529AD2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839" y="5196016"/>
                <a:ext cx="6192914" cy="686022"/>
              </a:xfrm>
              <a:prstGeom prst="rect">
                <a:avLst/>
              </a:prstGeom>
              <a:blipFill>
                <a:blip r:embed="rId16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D6D27A2-AE6B-B64C-9239-7FE8EBDB9CFF}"/>
                  </a:ext>
                </a:extLst>
              </p:cNvPr>
              <p:cNvSpPr txBox="1"/>
              <p:nvPr/>
            </p:nvSpPr>
            <p:spPr>
              <a:xfrm>
                <a:off x="857668" y="5894148"/>
                <a:ext cx="26597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D6D27A2-AE6B-B64C-9239-7FE8EBDB9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668" y="5894148"/>
                <a:ext cx="2659767" cy="276999"/>
              </a:xfrm>
              <a:prstGeom prst="rect">
                <a:avLst/>
              </a:prstGeom>
              <a:blipFill>
                <a:blip r:embed="rId17"/>
                <a:stretch>
                  <a:fillRect l="-1429" r="-1429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609B8634-61B6-A245-AD78-C6BF81256A7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308000" y="3301200"/>
            <a:ext cx="4505408" cy="29160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CB5F7B82-15FA-ED4C-AFB8-5FE8D1E3DCA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06678" y="3299998"/>
            <a:ext cx="4508277" cy="29178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BEC7C40-723E-753E-CA23-45C38792410B}"/>
                  </a:ext>
                </a:extLst>
              </p:cNvPr>
              <p:cNvSpPr txBox="1"/>
              <p:nvPr/>
            </p:nvSpPr>
            <p:spPr>
              <a:xfrm>
                <a:off x="8562117" y="3936366"/>
                <a:ext cx="1861728" cy="1389291"/>
              </a:xfrm>
              <a:prstGeom prst="rect">
                <a:avLst/>
              </a:prstGeom>
              <a:solidFill>
                <a:schemeClr val="bg1">
                  <a:alpha val="75471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electrical length: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br>
                  <a:rPr lang="en-US" dirty="0"/>
                </a:br>
                <a:r>
                  <a:rPr lang="en-US" dirty="0"/>
                  <a:t>with: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BEC7C40-723E-753E-CA23-45C387924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2117" y="3936366"/>
                <a:ext cx="1861728" cy="1389291"/>
              </a:xfrm>
              <a:prstGeom prst="rect">
                <a:avLst/>
              </a:prstGeom>
              <a:blipFill>
                <a:blip r:embed="rId20"/>
                <a:stretch>
                  <a:fillRect l="-2721" t="-2727" r="-1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041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1" grpId="0"/>
      <p:bldP spid="72" grpId="0"/>
      <p:bldP spid="1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83DE3-EB1C-9A41-AAA6-E213F19C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S-Parameters in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8184EC-0489-414D-B50B-2BA8E25C16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In practice, </a:t>
                </a:r>
                <a:r>
                  <a:rPr lang="en-US" dirty="0">
                    <a:solidFill>
                      <a:srgbClr val="C00000"/>
                    </a:solidFill>
                  </a:rPr>
                  <a:t>S-parameters are a function of the frequency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Some instruments or applications can also provide time-domain S-parameters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In most real-world practical situations, S-parameters are acquired by a measurement, e.g., characterization of a RF component or sub-system by a VNA.</a:t>
                </a:r>
              </a:p>
              <a:p>
                <a:pPr lvl="1"/>
                <a:r>
                  <a:rPr lang="en-US" dirty="0"/>
                  <a:t>By characterizing the DUT over  a range of frequencies,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dirty="0"/>
                  <a:t> in steps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Also, numerical RF analysis tools (</a:t>
                </a:r>
                <a:r>
                  <a:rPr lang="en-US" dirty="0" err="1"/>
                  <a:t>Qucs</a:t>
                </a:r>
                <a:r>
                  <a:rPr lang="en-US" dirty="0"/>
                  <a:t>, ADS, Microwave Office, etc.) </a:t>
                </a:r>
                <a:br>
                  <a:rPr lang="en-US" dirty="0"/>
                </a:br>
                <a:r>
                  <a:rPr lang="en-US" dirty="0"/>
                  <a:t>generate S-parameters through linear RF circuit / systems simulations.</a:t>
                </a:r>
              </a:p>
              <a:p>
                <a:pPr lvl="1"/>
                <a:r>
                  <a:rPr lang="en-US" dirty="0"/>
                  <a:t>Numerical EM software tools (CST, HFSS, etc.) and PCB tools (Cadence Allegro) </a:t>
                </a:r>
                <a:br>
                  <a:rPr lang="en-US" dirty="0"/>
                </a:br>
                <a:r>
                  <a:rPr lang="en-US" dirty="0"/>
                  <a:t>can also generate S-parameters 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Both application types, VNA measurements and RF/EM simulation software exchange S-parameters on a file basis</a:t>
                </a:r>
              </a:p>
              <a:p>
                <a:pPr lvl="1"/>
                <a:r>
                  <a:rPr lang="en-US" dirty="0"/>
                  <a:t>The </a:t>
                </a:r>
                <a:r>
                  <a:rPr lang="en-US" i="1" dirty="0" err="1"/>
                  <a:t>SnP</a:t>
                </a:r>
                <a:r>
                  <a:rPr lang="en-US" i="1" dirty="0"/>
                  <a:t> Touchstone </a:t>
                </a:r>
                <a:r>
                  <a:rPr lang="en-US" dirty="0"/>
                  <a:t>ASCII file format is de-facto the industry standard for S-parameters</a:t>
                </a:r>
              </a:p>
              <a:p>
                <a:pPr lvl="1"/>
                <a:r>
                  <a:rPr lang="en-US" dirty="0"/>
                  <a:t>Example </a:t>
                </a:r>
                <a:r>
                  <a:rPr lang="en-US" i="1" dirty="0"/>
                  <a:t>Touchstone s2p </a:t>
                </a:r>
                <a:r>
                  <a:rPr lang="en-US" dirty="0"/>
                  <a:t>file: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8184EC-0489-414D-B50B-2BA8E25C16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10566400" cy="5261484"/>
              </a:xfrm>
              <a:blipFill>
                <a:blip r:embed="rId2"/>
                <a:stretch>
                  <a:fillRect l="-719" t="-2410" r="-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636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5A622-F20F-8543-81A2-88099F141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/>
              <a:t>SnP</a:t>
            </a:r>
            <a:r>
              <a:rPr lang="en-US" i="1" dirty="0"/>
              <a:t> Touchstone </a:t>
            </a:r>
            <a:r>
              <a:rPr lang="en-US" dirty="0"/>
              <a:t>S-Parameter Files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A2B5093E-234A-BB42-8D1D-BC1D7CC71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40" y="540234"/>
            <a:ext cx="9791700" cy="50038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0F34CD4-2037-AA4C-94A4-D39DD7D5D540}"/>
              </a:ext>
            </a:extLst>
          </p:cNvPr>
          <p:cNvSpPr/>
          <p:nvPr/>
        </p:nvSpPr>
        <p:spPr bwMode="auto">
          <a:xfrm>
            <a:off x="7132935" y="1062688"/>
            <a:ext cx="499265" cy="268835"/>
          </a:xfrm>
          <a:prstGeom prst="ellipse">
            <a:avLst/>
          </a:prstGeom>
          <a:noFill/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002FF4-AEE3-E940-9A12-34D88308E77C}"/>
                  </a:ext>
                </a:extLst>
              </p:cNvPr>
              <p:cNvSpPr txBox="1"/>
              <p:nvPr/>
            </p:nvSpPr>
            <p:spPr>
              <a:xfrm>
                <a:off x="8302588" y="1381114"/>
                <a:ext cx="16723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-port VNA file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002FF4-AEE3-E940-9A12-34D88308E7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2588" y="1381114"/>
                <a:ext cx="1672317" cy="369332"/>
              </a:xfrm>
              <a:prstGeom prst="rect">
                <a:avLst/>
              </a:prstGeom>
              <a:blipFill>
                <a:blip r:embed="rId3"/>
                <a:stretch>
                  <a:fillRect t="-6667" r="-225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F5CDEB-27EE-474E-9846-22F6D18D78ED}"/>
              </a:ext>
            </a:extLst>
          </p:cNvPr>
          <p:cNvCxnSpPr/>
          <p:nvPr/>
        </p:nvCxnSpPr>
        <p:spPr bwMode="auto">
          <a:xfrm flipH="1" flipV="1">
            <a:off x="7632200" y="1320191"/>
            <a:ext cx="670388" cy="18466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6B4C945-2933-FF4D-801E-3C86551D7CE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106857" y="1504857"/>
            <a:ext cx="2195731" cy="121845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7AC7E6AC-9FE1-D04A-8447-9671B41136E0}"/>
              </a:ext>
            </a:extLst>
          </p:cNvPr>
          <p:cNvSpPr/>
          <p:nvPr/>
        </p:nvSpPr>
        <p:spPr bwMode="auto">
          <a:xfrm>
            <a:off x="1794640" y="1320191"/>
            <a:ext cx="4312217" cy="1201887"/>
          </a:xfrm>
          <a:prstGeom prst="rect">
            <a:avLst/>
          </a:prstGeom>
          <a:solidFill>
            <a:srgbClr val="FFFF0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FA1724-8B53-4D40-82AC-4603CE9AEA14}"/>
              </a:ext>
            </a:extLst>
          </p:cNvPr>
          <p:cNvSpPr txBox="1"/>
          <p:nvPr/>
        </p:nvSpPr>
        <p:spPr>
          <a:xfrm>
            <a:off x="4406180" y="183651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! header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3BD1C2-F4F4-704C-B34C-0E3441DD06EA}"/>
              </a:ext>
            </a:extLst>
          </p:cNvPr>
          <p:cNvSpPr/>
          <p:nvPr/>
        </p:nvSpPr>
        <p:spPr bwMode="auto">
          <a:xfrm>
            <a:off x="1794640" y="2522079"/>
            <a:ext cx="4312217" cy="174038"/>
          </a:xfrm>
          <a:prstGeom prst="rect">
            <a:avLst/>
          </a:prstGeom>
          <a:solidFill>
            <a:srgbClr val="FF7C8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90AC83-6778-A542-8504-6B0918CBE011}"/>
              </a:ext>
            </a:extLst>
          </p:cNvPr>
          <p:cNvSpPr txBox="1"/>
          <p:nvPr/>
        </p:nvSpPr>
        <p:spPr>
          <a:xfrm>
            <a:off x="3531402" y="242443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# format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61355BD-8B64-9F43-A5F9-C7F8FD1FAFAE}"/>
              </a:ext>
            </a:extLst>
          </p:cNvPr>
          <p:cNvSpPr/>
          <p:nvPr/>
        </p:nvSpPr>
        <p:spPr bwMode="auto">
          <a:xfrm>
            <a:off x="1794640" y="2722174"/>
            <a:ext cx="883315" cy="1873774"/>
          </a:xfrm>
          <a:prstGeom prst="rect">
            <a:avLst/>
          </a:prstGeom>
          <a:solidFill>
            <a:srgbClr val="00B0F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2FCE329-B8E0-EE40-8730-A628127C475F}"/>
                  </a:ext>
                </a:extLst>
              </p:cNvPr>
              <p:cNvSpPr txBox="1"/>
              <p:nvPr/>
            </p:nvSpPr>
            <p:spPr>
              <a:xfrm>
                <a:off x="1282701" y="4637447"/>
                <a:ext cx="13952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</a:rPr>
                  <a:t>f</a:t>
                </a:r>
                <a:r>
                  <a:rPr lang="en-US" b="0" dirty="0">
                    <a:solidFill>
                      <a:srgbClr val="0000FF"/>
                    </a:solidFill>
                  </a:rPr>
                  <a:t>requency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2FCE329-B8E0-EE40-8730-A628127C47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701" y="4637447"/>
                <a:ext cx="1395254" cy="369332"/>
              </a:xfrm>
              <a:prstGeom prst="rect">
                <a:avLst/>
              </a:prstGeom>
              <a:blipFill>
                <a:blip r:embed="rId4"/>
                <a:stretch>
                  <a:fillRect l="-3604" t="-1000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4761D8C3-4BB0-7143-AEF4-9DCE6CEE5462}"/>
              </a:ext>
            </a:extLst>
          </p:cNvPr>
          <p:cNvSpPr/>
          <p:nvPr/>
        </p:nvSpPr>
        <p:spPr bwMode="auto">
          <a:xfrm>
            <a:off x="2693566" y="2722174"/>
            <a:ext cx="883315" cy="1873774"/>
          </a:xfrm>
          <a:prstGeom prst="rect">
            <a:avLst/>
          </a:prstGeom>
          <a:solidFill>
            <a:srgbClr val="00B05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8719AB6-B7F4-4B4B-8E13-5BE663FE5279}"/>
              </a:ext>
            </a:extLst>
          </p:cNvPr>
          <p:cNvSpPr/>
          <p:nvPr/>
        </p:nvSpPr>
        <p:spPr bwMode="auto">
          <a:xfrm>
            <a:off x="3628009" y="2722174"/>
            <a:ext cx="883315" cy="1873774"/>
          </a:xfrm>
          <a:prstGeom prst="rect">
            <a:avLst/>
          </a:prstGeom>
          <a:solidFill>
            <a:srgbClr val="FF7C80">
              <a:alpha val="2457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0F1F91-DA1E-B545-B2F6-230D641A1713}"/>
                  </a:ext>
                </a:extLst>
              </p:cNvPr>
              <p:cNvSpPr txBox="1"/>
              <p:nvPr/>
            </p:nvSpPr>
            <p:spPr>
              <a:xfrm>
                <a:off x="2597610" y="4657876"/>
                <a:ext cx="10540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[dB]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0F1F91-DA1E-B545-B2F6-230D641A1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7610" y="4657876"/>
                <a:ext cx="1054006" cy="369332"/>
              </a:xfrm>
              <a:prstGeom prst="rect">
                <a:avLst/>
              </a:prstGeom>
              <a:blipFill>
                <a:blip r:embed="rId5"/>
                <a:stretch>
                  <a:fillRect l="-1190" t="-6667" r="-357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597F324-8A1F-1E4A-8EA8-65A067288B69}"/>
                  </a:ext>
                </a:extLst>
              </p:cNvPr>
              <p:cNvSpPr txBox="1"/>
              <p:nvPr/>
            </p:nvSpPr>
            <p:spPr>
              <a:xfrm>
                <a:off x="3488962" y="4667552"/>
                <a:ext cx="1161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</m:t>
                        </m:r>
                        <m:r>
                          <a:rPr lang="en-US" b="0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C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C0000"/>
                    </a:solidFill>
                  </a:rPr>
                  <a:t>[deg]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597F324-8A1F-1E4A-8EA8-65A067288B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8962" y="4667552"/>
                <a:ext cx="1161408" cy="369332"/>
              </a:xfrm>
              <a:prstGeom prst="rect">
                <a:avLst/>
              </a:prstGeom>
              <a:blipFill>
                <a:blip r:embed="rId6"/>
                <a:stretch>
                  <a:fillRect t="-6667" r="-322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F4DD2AF2-8D9C-5A46-B010-AF07354930F5}"/>
              </a:ext>
            </a:extLst>
          </p:cNvPr>
          <p:cNvSpPr txBox="1"/>
          <p:nvPr/>
        </p:nvSpPr>
        <p:spPr>
          <a:xfrm>
            <a:off x="6745998" y="1785895"/>
            <a:ext cx="3042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Touchstone v1.1 </a:t>
            </a:r>
            <a:r>
              <a:rPr lang="en-US" sz="1600" dirty="0"/>
              <a:t>example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v2.0 is different, file ext. *</a:t>
            </a:r>
            <a:r>
              <a:rPr lang="en-US" sz="1600" i="1" dirty="0"/>
              <a:t>.</a:t>
            </a:r>
            <a:r>
              <a:rPr lang="en-US" sz="1600" i="1" dirty="0" err="1"/>
              <a:t>ts</a:t>
            </a:r>
            <a:r>
              <a:rPr lang="en-US" sz="1600" i="1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C96861-4D57-4245-BC82-914C5A4299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5680" y="5027208"/>
                <a:ext cx="11252665" cy="1338646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The file name extension specifies the number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of ports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Attention: NOT equal to the number of columns! </a:t>
                </a:r>
                <a:r>
                  <a:rPr lang="en-US" dirty="0"/>
                  <a:t>The carriage return (CR) is different between s1p, s2p and s3p, s4p files!</a:t>
                </a:r>
              </a:p>
              <a:p>
                <a:r>
                  <a:rPr lang="en-US" dirty="0"/>
                  <a:t>The comment header (!) includes general information, e.g., type of instrument, measurement time, etc.</a:t>
                </a:r>
              </a:p>
              <a:p>
                <a:r>
                  <a:rPr lang="en-US" dirty="0"/>
                  <a:t>The format line (#) defines the format (mag[dB],angle[deg], mag/angle, real/</a:t>
                </a:r>
                <a:r>
                  <a:rPr lang="en-US" dirty="0" err="1"/>
                  <a:t>imag</a:t>
                </a:r>
                <a:r>
                  <a:rPr lang="en-US" dirty="0"/>
                  <a:t>), stimulus units and the reference impedance</a:t>
                </a:r>
              </a:p>
              <a:p>
                <a:r>
                  <a:rPr lang="en-US" dirty="0"/>
                  <a:t>The column delimiter varies, e.g., space, comma, semicolon, etc.</a:t>
                </a:r>
              </a:p>
              <a:p>
                <a:pPr lvl="1"/>
                <a:r>
                  <a:rPr lang="en-US" dirty="0"/>
                  <a:t>Column order in the example file: </a:t>
                </a:r>
                <a:r>
                  <a:rPr lang="en-US" i="1" dirty="0"/>
                  <a:t>f S11dB S11a S21dB S21a S12dB S12a S22dB S22a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C96861-4D57-4245-BC82-914C5A4299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5680" y="5027208"/>
                <a:ext cx="11252665" cy="1338646"/>
              </a:xfrm>
              <a:blipFill>
                <a:blip r:embed="rId7"/>
                <a:stretch>
                  <a:fillRect l="-338" t="-7547" b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886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  <p:bldP spid="19" grpId="0" animBg="1"/>
      <p:bldP spid="21" grpId="0"/>
      <p:bldP spid="22" grpId="0" animBg="1"/>
      <p:bldP spid="23" grpId="0" animBg="1"/>
      <p:bldP spid="24" grpId="0"/>
      <p:bldP spid="2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3BF8965-5C2F-C641-9647-5B60535254D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General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3BF8965-5C2F-C641-9647-5B60535254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6FC0CAF-8662-7647-A0F3-0FFC8258E7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044" b="-1"/>
          <a:stretch/>
        </p:blipFill>
        <p:spPr>
          <a:xfrm>
            <a:off x="373655" y="5003605"/>
            <a:ext cx="6122854" cy="9985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D19B5A-3B51-FE4E-82F4-92A27D1055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7"/>
                <a:ext cx="10566400" cy="157460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A general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-port may include ports of different technologies, i.e., waveguides, as well as TEM transmission-lines, such as coaxial lines, microstrip lines etc.</a:t>
                </a:r>
              </a:p>
              <a:p>
                <a:pPr lvl="1"/>
                <a:r>
                  <a:rPr lang="en-US" dirty="0"/>
                  <a:t>In the frequency range of interest different modes may propagate at each physical port, e.g., several waveguide modes in a rectangular waveguide and/or higher order modes in a coaxial line..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D19B5A-3B51-FE4E-82F4-92A27D1055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7"/>
                <a:ext cx="10566400" cy="1574604"/>
              </a:xfrm>
              <a:blipFill>
                <a:blip r:embed="rId4"/>
                <a:stretch>
                  <a:fillRect l="-719" t="-8000" r="-4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10E6A39-2862-B744-BFCF-A22AFEAC1D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703" r="29632" b="27957"/>
          <a:stretch/>
        </p:blipFill>
        <p:spPr>
          <a:xfrm>
            <a:off x="6172810" y="2737709"/>
            <a:ext cx="4235301" cy="303399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74E870F-A5FF-DD40-BAAD-C136B4B72B65}"/>
              </a:ext>
            </a:extLst>
          </p:cNvPr>
          <p:cNvSpPr txBox="1">
            <a:spLocks/>
          </p:cNvSpPr>
          <p:nvPr/>
        </p:nvSpPr>
        <p:spPr bwMode="auto">
          <a:xfrm>
            <a:off x="817397" y="2660901"/>
            <a:ext cx="6122854" cy="207386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kern="0"/>
              <a:t>Each EM-mode must then be represented </a:t>
            </a:r>
            <a:br>
              <a:rPr lang="en-US" kern="0"/>
            </a:br>
            <a:r>
              <a:rPr lang="en-US" kern="0"/>
              <a:t>by a distinct modal port.</a:t>
            </a:r>
          </a:p>
          <a:p>
            <a:pPr lvl="2"/>
            <a:r>
              <a:rPr lang="en-US" kern="0">
                <a:solidFill>
                  <a:srgbClr val="FF0000"/>
                </a:solidFill>
              </a:rPr>
              <a:t>This is very important in EM-simulation </a:t>
            </a:r>
            <a:br>
              <a:rPr lang="en-US" kern="0">
                <a:solidFill>
                  <a:srgbClr val="FF0000"/>
                </a:solidFill>
              </a:rPr>
            </a:br>
            <a:r>
              <a:rPr lang="en-US" kern="0">
                <a:solidFill>
                  <a:srgbClr val="FF0000"/>
                </a:solidFill>
              </a:rPr>
              <a:t>to ensure the absorption of the energy for all modes!</a:t>
            </a:r>
          </a:p>
          <a:p>
            <a:pPr lvl="1"/>
            <a:r>
              <a:rPr lang="en-US" kern="0"/>
              <a:t>The number of modal ports needed </a:t>
            </a:r>
            <a:br>
              <a:rPr lang="en-US" kern="0"/>
            </a:br>
            <a:r>
              <a:rPr lang="en-US" kern="0"/>
              <a:t>generally, increases with frequency, </a:t>
            </a:r>
            <a:br>
              <a:rPr lang="en-US" kern="0"/>
            </a:br>
            <a:r>
              <a:rPr lang="en-US" kern="0"/>
              <a:t>as more waveguide modes can propagate. </a:t>
            </a:r>
          </a:p>
          <a:p>
            <a:pPr lvl="1"/>
            <a:endParaRPr lang="en-US" kern="0"/>
          </a:p>
          <a:p>
            <a:pPr lvl="1"/>
            <a:endParaRPr lang="en-US" kern="0"/>
          </a:p>
          <a:p>
            <a:endParaRPr lang="en-US" kern="0" dirty="0"/>
          </a:p>
        </p:txBody>
      </p:sp>
      <p:sp>
        <p:nvSpPr>
          <p:cNvPr id="6" name="Regular Pentagon 5">
            <a:extLst>
              <a:ext uri="{FF2B5EF4-FFF2-40B4-BE49-F238E27FC236}">
                <a16:creationId xmlns:a16="http://schemas.microsoft.com/office/drawing/2014/main" id="{47527953-2DEA-5E40-BD15-0AD2A0DAA024}"/>
              </a:ext>
            </a:extLst>
          </p:cNvPr>
          <p:cNvSpPr/>
          <p:nvPr/>
        </p:nvSpPr>
        <p:spPr bwMode="auto">
          <a:xfrm>
            <a:off x="10357311" y="3275380"/>
            <a:ext cx="1190555" cy="1152150"/>
          </a:xfrm>
          <a:prstGeom prst="pentagon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Oval 245">
            <a:extLst>
              <a:ext uri="{FF2B5EF4-FFF2-40B4-BE49-F238E27FC236}">
                <a16:creationId xmlns:a16="http://schemas.microsoft.com/office/drawing/2014/main" id="{3426E602-6E9F-DA42-935A-BA4EFEF02B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68603" y="3186924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id="{599465CD-125D-EB49-A073-FC6AEA671B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271413" y="3259574"/>
            <a:ext cx="206380" cy="26029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0" name="Line 7">
            <a:extLst>
              <a:ext uri="{FF2B5EF4-FFF2-40B4-BE49-F238E27FC236}">
                <a16:creationId xmlns:a16="http://schemas.microsoft.com/office/drawing/2014/main" id="{513C7657-E91C-3C48-BAE7-1AC6538B07A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441616" y="3225024"/>
            <a:ext cx="206379" cy="25764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2" name="Oval 245">
            <a:extLst>
              <a:ext uri="{FF2B5EF4-FFF2-40B4-BE49-F238E27FC236}">
                <a16:creationId xmlns:a16="http://schemas.microsoft.com/office/drawing/2014/main" id="{A0FBAF8E-94CD-D44E-98C9-E22B6D128E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403516" y="3186924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3" name="Line 7">
            <a:extLst>
              <a:ext uri="{FF2B5EF4-FFF2-40B4-BE49-F238E27FC236}">
                <a16:creationId xmlns:a16="http://schemas.microsoft.com/office/drawing/2014/main" id="{5D70CF92-3E7D-7941-AA80-5E9507EF04A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18123" y="4070170"/>
            <a:ext cx="345645" cy="121786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4" name="Line 7">
            <a:extLst>
              <a:ext uri="{FF2B5EF4-FFF2-40B4-BE49-F238E27FC236}">
                <a16:creationId xmlns:a16="http://schemas.microsoft.com/office/drawing/2014/main" id="{A1244206-6173-2547-9A23-A440F27EDE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134072" y="4077008"/>
            <a:ext cx="345644" cy="12178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5" name="Oval 245">
            <a:extLst>
              <a:ext uri="{FF2B5EF4-FFF2-40B4-BE49-F238E27FC236}">
                <a16:creationId xmlns:a16="http://schemas.microsoft.com/office/drawing/2014/main" id="{55E8C08E-71B7-9341-9891-06F15BEE23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771105" y="416069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6" name="Oval 245">
            <a:extLst>
              <a:ext uri="{FF2B5EF4-FFF2-40B4-BE49-F238E27FC236}">
                <a16:creationId xmlns:a16="http://schemas.microsoft.com/office/drawing/2014/main" id="{C480DB36-5223-1C4C-B8B6-27D78DD2DC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057872" y="4178506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17" name="Line 7">
            <a:extLst>
              <a:ext uri="{FF2B5EF4-FFF2-40B4-BE49-F238E27FC236}">
                <a16:creationId xmlns:a16="http://schemas.microsoft.com/office/drawing/2014/main" id="{ED968E48-1550-404F-94D0-0413FEC493B6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52588" y="4427530"/>
            <a:ext cx="0" cy="3960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b="0">
              <a:latin typeface="+mn-lt"/>
            </a:endParaRPr>
          </a:p>
        </p:txBody>
      </p:sp>
      <p:sp>
        <p:nvSpPr>
          <p:cNvPr id="18" name="Oval 245">
            <a:extLst>
              <a:ext uri="{FF2B5EF4-FFF2-40B4-BE49-F238E27FC236}">
                <a16:creationId xmlns:a16="http://schemas.microsoft.com/office/drawing/2014/main" id="{37D6FEC3-697F-784A-94CA-8BF804D004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914867" y="4827675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C9BC7B9-630D-BD4D-9388-67185618003E}"/>
                  </a:ext>
                </a:extLst>
              </p:cNvPr>
              <p:cNvSpPr txBox="1"/>
              <p:nvPr/>
            </p:nvSpPr>
            <p:spPr>
              <a:xfrm>
                <a:off x="10694873" y="4903875"/>
                <a:ext cx="5490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𝑇𝐸𝑀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C9BC7B9-630D-BD4D-9388-6718561800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4873" y="4903875"/>
                <a:ext cx="549061" cy="276999"/>
              </a:xfrm>
              <a:prstGeom prst="rect">
                <a:avLst/>
              </a:prstGeom>
              <a:blipFill>
                <a:blip r:embed="rId5"/>
                <a:stretch>
                  <a:fillRect l="-6667" r="-6667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A26A9E-20EB-494B-A4F3-3EE257181581}"/>
                  </a:ext>
                </a:extLst>
              </p:cNvPr>
              <p:cNvSpPr txBox="1"/>
              <p:nvPr/>
            </p:nvSpPr>
            <p:spPr>
              <a:xfrm>
                <a:off x="9913772" y="4254706"/>
                <a:ext cx="4240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A26A9E-20EB-494B-A4F3-3EE257181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3772" y="4254706"/>
                <a:ext cx="424027" cy="276999"/>
              </a:xfrm>
              <a:prstGeom prst="rect">
                <a:avLst/>
              </a:prstGeom>
              <a:blipFill>
                <a:blip r:embed="rId6"/>
                <a:stretch>
                  <a:fillRect l="-8571" r="-2857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F45C4A2-F890-BF4D-B127-9826A7F8C54A}"/>
                  </a:ext>
                </a:extLst>
              </p:cNvPr>
              <p:cNvSpPr txBox="1"/>
              <p:nvPr/>
            </p:nvSpPr>
            <p:spPr>
              <a:xfrm>
                <a:off x="10291666" y="2868045"/>
                <a:ext cx="4187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F45C4A2-F890-BF4D-B127-9826A7F8C5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1666" y="2868045"/>
                <a:ext cx="418704" cy="276999"/>
              </a:xfrm>
              <a:prstGeom prst="rect">
                <a:avLst/>
              </a:prstGeom>
              <a:blipFill>
                <a:blip r:embed="rId7"/>
                <a:stretch>
                  <a:fillRect l="-11765" r="-2941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7E63B2C-CF86-C64A-9006-781F9C62B744}"/>
                  </a:ext>
                </a:extLst>
              </p:cNvPr>
              <p:cNvSpPr txBox="1"/>
              <p:nvPr/>
            </p:nvSpPr>
            <p:spPr>
              <a:xfrm>
                <a:off x="11390535" y="2851979"/>
                <a:ext cx="4187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7E63B2C-CF86-C64A-9006-781F9C62B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90535" y="2851979"/>
                <a:ext cx="418704" cy="276999"/>
              </a:xfrm>
              <a:prstGeom prst="rect">
                <a:avLst/>
              </a:prstGeom>
              <a:blipFill>
                <a:blip r:embed="rId8"/>
                <a:stretch>
                  <a:fillRect l="-12121" r="-3030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CE6806B-CAE5-8E4C-AEAF-91B905D58C91}"/>
                  </a:ext>
                </a:extLst>
              </p:cNvPr>
              <p:cNvSpPr txBox="1"/>
              <p:nvPr/>
            </p:nvSpPr>
            <p:spPr>
              <a:xfrm>
                <a:off x="11682509" y="4207956"/>
                <a:ext cx="418704" cy="304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CE6806B-CAE5-8E4C-AEAF-91B905D58C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2509" y="4207956"/>
                <a:ext cx="418704" cy="304699"/>
              </a:xfrm>
              <a:prstGeom prst="rect">
                <a:avLst/>
              </a:prstGeom>
              <a:blipFill>
                <a:blip r:embed="rId9"/>
                <a:stretch>
                  <a:fillRect l="-8824" r="-5882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04805BA-933B-214D-8B12-F29FAFEFA8D8}"/>
                  </a:ext>
                </a:extLst>
              </p:cNvPr>
              <p:cNvSpPr txBox="1"/>
              <p:nvPr/>
            </p:nvSpPr>
            <p:spPr>
              <a:xfrm>
                <a:off x="7990079" y="4137900"/>
                <a:ext cx="10182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physical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04805BA-933B-214D-8B12-F29FAFEFA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0079" y="4137900"/>
                <a:ext cx="1018227" cy="646331"/>
              </a:xfrm>
              <a:prstGeom prst="rect">
                <a:avLst/>
              </a:prstGeom>
              <a:blipFill>
                <a:blip r:embed="rId10"/>
                <a:stretch>
                  <a:fillRect l="-4938" t="-3846" r="-3704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90E78AA-62C0-C44A-94B9-2E35D1C032CE}"/>
                  </a:ext>
                </a:extLst>
              </p:cNvPr>
              <p:cNvSpPr txBox="1"/>
              <p:nvPr/>
            </p:nvSpPr>
            <p:spPr>
              <a:xfrm>
                <a:off x="10552211" y="3613963"/>
                <a:ext cx="81304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modal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90E78AA-62C0-C44A-94B9-2E35D1C032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2211" y="3613963"/>
                <a:ext cx="813043" cy="646331"/>
              </a:xfrm>
              <a:prstGeom prst="rect">
                <a:avLst/>
              </a:prstGeom>
              <a:blipFill>
                <a:blip r:embed="rId11"/>
                <a:stretch>
                  <a:fillRect l="-4615" t="-3846" r="-6154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BC97737-6BC9-2143-86A0-F94D2140C19F}"/>
                  </a:ext>
                </a:extLst>
              </p:cNvPr>
              <p:cNvSpPr txBox="1"/>
              <p:nvPr/>
            </p:nvSpPr>
            <p:spPr>
              <a:xfrm>
                <a:off x="6813526" y="5867544"/>
                <a:ext cx="4457887" cy="2700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bSup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1600" dirty="0"/>
                  <a:t>-polarization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sz="1600" dirty="0"/>
                  <a:t> circular mode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BC97737-6BC9-2143-86A0-F94D2140C1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3526" y="5867544"/>
                <a:ext cx="4457887" cy="270074"/>
              </a:xfrm>
              <a:prstGeom prst="rect">
                <a:avLst/>
              </a:prstGeom>
              <a:blipFill>
                <a:blip r:embed="rId12"/>
                <a:stretch>
                  <a:fillRect l="-1705" t="-27273" r="-1705" b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68640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IV: RF Measurement Methods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6E13F7-C6DF-C74E-88AD-5FD831EB0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1020" y="1163106"/>
            <a:ext cx="9738180" cy="5031056"/>
          </a:xfrm>
        </p:spPr>
        <p:txBody>
          <a:bodyPr/>
          <a:lstStyle/>
          <a:p>
            <a:r>
              <a:rPr lang="en-US" dirty="0"/>
              <a:t>Overview of RF measurement instruments</a:t>
            </a:r>
          </a:p>
          <a:p>
            <a:pPr lvl="1"/>
            <a:r>
              <a:rPr lang="en-US" dirty="0"/>
              <a:t>Oscilloscope, spectrum analyzer (SA), signal (FFT) analyzer, </a:t>
            </a:r>
            <a:br>
              <a:rPr lang="en-US" dirty="0"/>
            </a:br>
            <a:r>
              <a:rPr lang="en-US" dirty="0"/>
              <a:t>slotted measurement line, vector network analyzer (VNA)</a:t>
            </a:r>
          </a:p>
          <a:p>
            <a:r>
              <a:rPr lang="en-US" dirty="0"/>
              <a:t>The super-heterodyne receiver principle</a:t>
            </a:r>
          </a:p>
          <a:p>
            <a:pPr lvl="1"/>
            <a:r>
              <a:rPr lang="en-US" dirty="0"/>
              <a:t>Modulation, down-conversion, mixer, spectrum analyzer block schematics</a:t>
            </a:r>
          </a:p>
          <a:p>
            <a:r>
              <a:rPr lang="en-US" dirty="0"/>
              <a:t>S-parameter measurements with the VNA</a:t>
            </a:r>
          </a:p>
          <a:p>
            <a:pPr lvl="1"/>
            <a:r>
              <a:rPr lang="en-US" dirty="0"/>
              <a:t>Simple measurement setup, VNA block schematics</a:t>
            </a:r>
          </a:p>
          <a:p>
            <a:pPr lvl="1"/>
            <a:r>
              <a:rPr lang="en-US" dirty="0"/>
              <a:t>VNA calibration</a:t>
            </a:r>
          </a:p>
          <a:p>
            <a:pPr lvl="1"/>
            <a:r>
              <a:rPr lang="en-US" dirty="0"/>
              <a:t>Features of modern RF measurement equipment</a:t>
            </a:r>
          </a:p>
          <a:p>
            <a:pPr lvl="1"/>
            <a:r>
              <a:rPr lang="en-US" dirty="0"/>
              <a:t>Synthetic pulse measurements with the VNA</a:t>
            </a:r>
          </a:p>
        </p:txBody>
      </p:sp>
    </p:spTree>
    <p:extLst>
      <p:ext uri="{BB962C8B-B14F-4D97-AF65-F5344CB8AC3E}">
        <p14:creationId xmlns:p14="http://schemas.microsoft.com/office/powerpoint/2010/main" val="42003840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039A8-806E-AE06-6E18-850B4323AC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C15D9-4B68-61FC-436A-F6FB69918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 Methods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753DE-9A43-5F7B-519F-239D7AF21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2614" y="1508750"/>
            <a:ext cx="9776585" cy="4685411"/>
          </a:xfrm>
        </p:spPr>
        <p:txBody>
          <a:bodyPr/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/>
              <a:t>There are different options to observe RF signals </a:t>
            </a:r>
            <a:br>
              <a:rPr lang="en-US" dirty="0"/>
            </a:br>
            <a:r>
              <a:rPr lang="en-US" dirty="0"/>
              <a:t>Here some typical measurement  tools: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FF0000"/>
                </a:solidFill>
              </a:rPr>
              <a:t>Oscilloscope</a:t>
            </a:r>
            <a:r>
              <a:rPr lang="en-US" dirty="0"/>
              <a:t>: to observe signals in </a:t>
            </a:r>
            <a:r>
              <a:rPr lang="en-US" dirty="0">
                <a:solidFill>
                  <a:srgbClr val="FF0000"/>
                </a:solidFill>
              </a:rPr>
              <a:t>time-domain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periodic signals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burst and transient signals with arbitrary waveforms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application: direct observation of signals from a beam pick-up, </a:t>
            </a:r>
            <a:br>
              <a:rPr lang="en-US" sz="2100" dirty="0"/>
            </a:br>
            <a:r>
              <a:rPr lang="en-US" sz="2100" dirty="0"/>
              <a:t>from a test generator, or from other sources 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visualizes the shape of a waveform, etc.</a:t>
            </a:r>
          </a:p>
          <a:p>
            <a:pPr lvl="1">
              <a:lnSpc>
                <a:spcPct val="110000"/>
              </a:lnSpc>
            </a:pPr>
            <a:r>
              <a:rPr lang="en-US" sz="2100" dirty="0"/>
              <a:t>limited performance for the evaluation of non-linear effects.</a:t>
            </a:r>
          </a:p>
        </p:txBody>
      </p:sp>
    </p:spTree>
    <p:extLst>
      <p:ext uri="{BB962C8B-B14F-4D97-AF65-F5344CB8AC3E}">
        <p14:creationId xmlns:p14="http://schemas.microsoft.com/office/powerpoint/2010/main" val="201693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6D56C1-2F57-6DEE-7860-8D8177E30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F1095-38ED-1062-E9E4-6B8D1F322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RF component characterization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C7E8C-6E98-E242-4623-8A408D343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896" y="1203050"/>
            <a:ext cx="5910245" cy="49706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Characterization of RF components and subsystems on the test bench</a:t>
            </a:r>
          </a:p>
          <a:p>
            <a:pPr lvl="1"/>
            <a:r>
              <a:rPr lang="en-US" dirty="0"/>
              <a:t>Not limited to beam instrumentation and accelerator RF systems</a:t>
            </a:r>
          </a:p>
          <a:p>
            <a:pPr lvl="2"/>
            <a:r>
              <a:rPr lang="en-US" dirty="0"/>
              <a:t>fast kickers and </a:t>
            </a:r>
            <a:br>
              <a:rPr lang="en-US" dirty="0"/>
            </a:br>
            <a:r>
              <a:rPr lang="en-US" dirty="0"/>
              <a:t>other beam manipulation devices, </a:t>
            </a:r>
          </a:p>
          <a:p>
            <a:pPr lvl="2"/>
            <a:r>
              <a:rPr lang="en-US" dirty="0"/>
              <a:t>beam-coupling impedance measurements </a:t>
            </a:r>
          </a:p>
          <a:p>
            <a:pPr lvl="2"/>
            <a:r>
              <a:rPr lang="en-US" dirty="0"/>
              <a:t>of accelerator vacuum components</a:t>
            </a:r>
          </a:p>
          <a:p>
            <a:r>
              <a:rPr lang="en-US" dirty="0"/>
              <a:t>Signal generator</a:t>
            </a:r>
          </a:p>
          <a:p>
            <a:pPr lvl="1"/>
            <a:r>
              <a:rPr lang="en-US" dirty="0"/>
              <a:t>RF sine-wave (with modulation, sweep), pulse, arbitrary waveform</a:t>
            </a:r>
          </a:p>
          <a:p>
            <a:r>
              <a:rPr lang="en-US" dirty="0"/>
              <a:t>Measurement instrument</a:t>
            </a:r>
          </a:p>
          <a:p>
            <a:pPr lvl="1"/>
            <a:r>
              <a:rPr lang="en-US" dirty="0"/>
              <a:t>Oscilloscope, spectrum analyzer, </a:t>
            </a:r>
            <a:br>
              <a:rPr lang="en-US" dirty="0"/>
            </a:br>
            <a:r>
              <a:rPr lang="en-US" dirty="0"/>
              <a:t>vector voltmeter, diode detector</a:t>
            </a:r>
          </a:p>
          <a:p>
            <a:r>
              <a:rPr lang="en-US" dirty="0"/>
              <a:t>Most popular: </a:t>
            </a:r>
            <a:br>
              <a:rPr lang="en-US" dirty="0"/>
            </a:br>
            <a:r>
              <a:rPr lang="en-US" dirty="0"/>
              <a:t>All-in-one DUT characterization by the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Vector Network Analyzer (VNA)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B6CBAF1-5F6A-792E-F385-346D5C4D2604}"/>
              </a:ext>
            </a:extLst>
          </p:cNvPr>
          <p:cNvGrpSpPr/>
          <p:nvPr/>
        </p:nvGrpSpPr>
        <p:grpSpPr>
          <a:xfrm>
            <a:off x="1491396" y="1203050"/>
            <a:ext cx="3778411" cy="1957093"/>
            <a:chOff x="1164825" y="1203050"/>
            <a:chExt cx="3778411" cy="195709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96BFAD5-7BE3-7824-9F09-F8E26831F178}"/>
                </a:ext>
              </a:extLst>
            </p:cNvPr>
            <p:cNvSpPr/>
            <p:nvPr/>
          </p:nvSpPr>
          <p:spPr bwMode="auto">
            <a:xfrm>
              <a:off x="1312489" y="1835848"/>
              <a:ext cx="666235" cy="662148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01FCF320-E326-FF4E-0C70-494914275D67}"/>
                </a:ext>
              </a:extLst>
            </p:cNvPr>
            <p:cNvSpPr/>
            <p:nvPr/>
          </p:nvSpPr>
          <p:spPr bwMode="auto">
            <a:xfrm>
              <a:off x="2540824" y="1871115"/>
              <a:ext cx="803189" cy="607606"/>
            </a:xfrm>
            <a:prstGeom prst="roundRect">
              <a:avLst/>
            </a:prstGeom>
            <a:solidFill>
              <a:srgbClr val="FF7F7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2075" tIns="46038" rIns="92075" bIns="46038" numCol="1" rtlCol="0" anchor="ctr" anchorCtr="1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DUT</a:t>
              </a:r>
              <a:endParaRPr kumimoji="0" lang="en-US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87A97EA7-94F1-CF72-3BF4-674C3544EA5D}"/>
                </a:ext>
              </a:extLst>
            </p:cNvPr>
            <p:cNvSpPr/>
            <p:nvPr/>
          </p:nvSpPr>
          <p:spPr bwMode="auto">
            <a:xfrm>
              <a:off x="1493375" y="2045490"/>
              <a:ext cx="144552" cy="355728"/>
            </a:xfrm>
            <a:prstGeom prst="arc">
              <a:avLst>
                <a:gd name="adj1" fmla="val 2003013"/>
                <a:gd name="adj2" fmla="val 8580098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060AFE71-8876-93E1-3678-FA768BECE623}"/>
                </a:ext>
              </a:extLst>
            </p:cNvPr>
            <p:cNvSpPr/>
            <p:nvPr/>
          </p:nvSpPr>
          <p:spPr bwMode="auto">
            <a:xfrm rot="10800000">
              <a:off x="1663326" y="1984307"/>
              <a:ext cx="168183" cy="358775"/>
            </a:xfrm>
            <a:prstGeom prst="arc">
              <a:avLst>
                <a:gd name="adj1" fmla="val 2064007"/>
                <a:gd name="adj2" fmla="val 8663158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F7040B2-9C28-DC82-5375-35DD5210B697}"/>
                </a:ext>
              </a:extLst>
            </p:cNvPr>
            <p:cNvCxnSpPr>
              <a:endCxn id="17" idx="0"/>
            </p:cNvCxnSpPr>
            <p:nvPr/>
          </p:nvCxnSpPr>
          <p:spPr bwMode="auto">
            <a:xfrm flipH="1">
              <a:off x="1635467" y="2108870"/>
              <a:ext cx="31882" cy="160491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577E437-2DF5-F8D7-A85F-D6B0C1A5CD07}"/>
                </a:ext>
              </a:extLst>
            </p:cNvPr>
            <p:cNvCxnSpPr/>
            <p:nvPr/>
          </p:nvCxnSpPr>
          <p:spPr bwMode="auto">
            <a:xfrm>
              <a:off x="1827135" y="2106593"/>
              <a:ext cx="19262" cy="82522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064008-D173-7441-2B4A-80931D62F81F}"/>
                </a:ext>
              </a:extLst>
            </p:cNvPr>
            <p:cNvCxnSpPr/>
            <p:nvPr/>
          </p:nvCxnSpPr>
          <p:spPr bwMode="auto">
            <a:xfrm>
              <a:off x="1473022" y="2189115"/>
              <a:ext cx="22540" cy="93596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82C32C3-83F6-919E-65CE-350CDE8E5501}"/>
                </a:ext>
              </a:extLst>
            </p:cNvPr>
            <p:cNvCxnSpPr/>
            <p:nvPr/>
          </p:nvCxnSpPr>
          <p:spPr bwMode="auto">
            <a:xfrm>
              <a:off x="1312490" y="2194193"/>
              <a:ext cx="666235" cy="0"/>
            </a:xfrm>
            <a:prstGeom prst="line">
              <a:avLst/>
            </a:prstGeom>
            <a:noFill/>
            <a:ln w="1270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3C476A8-EDB6-8299-D1AD-858D4BE73AA8}"/>
                </a:ext>
              </a:extLst>
            </p:cNvPr>
            <p:cNvCxnSpPr/>
            <p:nvPr/>
          </p:nvCxnSpPr>
          <p:spPr bwMode="auto">
            <a:xfrm flipV="1">
              <a:off x="1984482" y="2182998"/>
              <a:ext cx="553463" cy="0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E43A6EFD-7012-6077-AA6E-FCAC4CC13627}"/>
                </a:ext>
              </a:extLst>
            </p:cNvPr>
            <p:cNvSpPr/>
            <p:nvPr/>
          </p:nvSpPr>
          <p:spPr bwMode="auto">
            <a:xfrm>
              <a:off x="3906112" y="1859891"/>
              <a:ext cx="803189" cy="607606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2075" tIns="46038" rIns="92075" bIns="46038" numCol="1" rtlCol="0" anchor="ctr" anchorCtr="1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CB368E5-7D9A-968E-65A6-38BAA285141F}"/>
                </a:ext>
              </a:extLst>
            </p:cNvPr>
            <p:cNvSpPr/>
            <p:nvPr/>
          </p:nvSpPr>
          <p:spPr bwMode="auto">
            <a:xfrm>
              <a:off x="4033386" y="1977322"/>
              <a:ext cx="548640" cy="3657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1F229EE3-A52A-9DAE-C086-5718CA3E761F}"/>
                </a:ext>
              </a:extLst>
            </p:cNvPr>
            <p:cNvSpPr/>
            <p:nvPr/>
          </p:nvSpPr>
          <p:spPr bwMode="auto">
            <a:xfrm>
              <a:off x="4033385" y="2045490"/>
              <a:ext cx="541789" cy="237221"/>
            </a:xfrm>
            <a:custGeom>
              <a:avLst/>
              <a:gdLst>
                <a:gd name="connsiteX0" fmla="*/ 0 w 527050"/>
                <a:gd name="connsiteY0" fmla="*/ 184746 h 192566"/>
                <a:gd name="connsiteX1" fmla="*/ 50800 w 527050"/>
                <a:gd name="connsiteY1" fmla="*/ 149821 h 192566"/>
                <a:gd name="connsiteX2" fmla="*/ 76200 w 527050"/>
                <a:gd name="connsiteY2" fmla="*/ 57746 h 192566"/>
                <a:gd name="connsiteX3" fmla="*/ 104775 w 527050"/>
                <a:gd name="connsiteY3" fmla="*/ 3771 h 192566"/>
                <a:gd name="connsiteX4" fmla="*/ 161925 w 527050"/>
                <a:gd name="connsiteY4" fmla="*/ 16471 h 192566"/>
                <a:gd name="connsiteX5" fmla="*/ 196850 w 527050"/>
                <a:gd name="connsiteY5" fmla="*/ 111721 h 192566"/>
                <a:gd name="connsiteX6" fmla="*/ 234950 w 527050"/>
                <a:gd name="connsiteY6" fmla="*/ 184746 h 192566"/>
                <a:gd name="connsiteX7" fmla="*/ 298450 w 527050"/>
                <a:gd name="connsiteY7" fmla="*/ 143471 h 192566"/>
                <a:gd name="connsiteX8" fmla="*/ 352425 w 527050"/>
                <a:gd name="connsiteY8" fmla="*/ 29171 h 192566"/>
                <a:gd name="connsiteX9" fmla="*/ 409575 w 527050"/>
                <a:gd name="connsiteY9" fmla="*/ 10121 h 192566"/>
                <a:gd name="connsiteX10" fmla="*/ 457200 w 527050"/>
                <a:gd name="connsiteY10" fmla="*/ 121246 h 192566"/>
                <a:gd name="connsiteX11" fmla="*/ 495300 w 527050"/>
                <a:gd name="connsiteY11" fmla="*/ 187921 h 192566"/>
                <a:gd name="connsiteX12" fmla="*/ 527050 w 527050"/>
                <a:gd name="connsiteY12" fmla="*/ 181571 h 19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050" h="192566">
                  <a:moveTo>
                    <a:pt x="0" y="184746"/>
                  </a:moveTo>
                  <a:cubicBezTo>
                    <a:pt x="19050" y="177867"/>
                    <a:pt x="38100" y="170988"/>
                    <a:pt x="50800" y="149821"/>
                  </a:cubicBezTo>
                  <a:cubicBezTo>
                    <a:pt x="63500" y="128654"/>
                    <a:pt x="67204" y="82088"/>
                    <a:pt x="76200" y="57746"/>
                  </a:cubicBezTo>
                  <a:cubicBezTo>
                    <a:pt x="85196" y="33404"/>
                    <a:pt x="90488" y="10650"/>
                    <a:pt x="104775" y="3771"/>
                  </a:cubicBezTo>
                  <a:cubicBezTo>
                    <a:pt x="119063" y="-3108"/>
                    <a:pt x="146579" y="-1521"/>
                    <a:pt x="161925" y="16471"/>
                  </a:cubicBezTo>
                  <a:cubicBezTo>
                    <a:pt x="177271" y="34463"/>
                    <a:pt x="184679" y="83675"/>
                    <a:pt x="196850" y="111721"/>
                  </a:cubicBezTo>
                  <a:cubicBezTo>
                    <a:pt x="209021" y="139767"/>
                    <a:pt x="218017" y="179454"/>
                    <a:pt x="234950" y="184746"/>
                  </a:cubicBezTo>
                  <a:cubicBezTo>
                    <a:pt x="251883" y="190038"/>
                    <a:pt x="278871" y="169400"/>
                    <a:pt x="298450" y="143471"/>
                  </a:cubicBezTo>
                  <a:cubicBezTo>
                    <a:pt x="318029" y="117542"/>
                    <a:pt x="333904" y="51396"/>
                    <a:pt x="352425" y="29171"/>
                  </a:cubicBezTo>
                  <a:cubicBezTo>
                    <a:pt x="370946" y="6946"/>
                    <a:pt x="392113" y="-5225"/>
                    <a:pt x="409575" y="10121"/>
                  </a:cubicBezTo>
                  <a:cubicBezTo>
                    <a:pt x="427037" y="25467"/>
                    <a:pt x="442912" y="91613"/>
                    <a:pt x="457200" y="121246"/>
                  </a:cubicBezTo>
                  <a:cubicBezTo>
                    <a:pt x="471488" y="150879"/>
                    <a:pt x="483658" y="177867"/>
                    <a:pt x="495300" y="187921"/>
                  </a:cubicBezTo>
                  <a:cubicBezTo>
                    <a:pt x="506942" y="197975"/>
                    <a:pt x="516996" y="189773"/>
                    <a:pt x="527050" y="181571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CC8F102-8B6B-0AF5-610B-8AB3A61054F7}"/>
                </a:ext>
              </a:extLst>
            </p:cNvPr>
            <p:cNvCxnSpPr/>
            <p:nvPr/>
          </p:nvCxnSpPr>
          <p:spPr bwMode="auto">
            <a:xfrm flipV="1">
              <a:off x="3352649" y="2181596"/>
              <a:ext cx="553463" cy="0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DB3EAC2-D7AD-CD79-BF03-39F51DBE21B0}"/>
                </a:ext>
              </a:extLst>
            </p:cNvPr>
            <p:cNvSpPr txBox="1"/>
            <p:nvPr/>
          </p:nvSpPr>
          <p:spPr>
            <a:xfrm>
              <a:off x="1164825" y="1206302"/>
              <a:ext cx="9412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/>
                <a:t>signal</a:t>
              </a:r>
              <a:br>
                <a:rPr lang="en-US" sz="1400" dirty="0"/>
              </a:br>
              <a:r>
                <a:rPr lang="en-US" sz="1400" dirty="0"/>
                <a:t>generator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BB5F514-A356-31D1-7A01-7E0AD7EF7A91}"/>
                </a:ext>
              </a:extLst>
            </p:cNvPr>
            <p:cNvSpPr txBox="1"/>
            <p:nvPr/>
          </p:nvSpPr>
          <p:spPr>
            <a:xfrm>
              <a:off x="3665322" y="1203050"/>
              <a:ext cx="12779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/>
                <a:t>measurement</a:t>
              </a:r>
              <a:br>
                <a:rPr lang="en-US" sz="1400" dirty="0"/>
              </a:br>
              <a:r>
                <a:rPr lang="en-US" sz="1400" dirty="0"/>
                <a:t>instrument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2C62F97-05A4-4C5B-442D-B171B201C4CC}"/>
                </a:ext>
              </a:extLst>
            </p:cNvPr>
            <p:cNvSpPr txBox="1"/>
            <p:nvPr/>
          </p:nvSpPr>
          <p:spPr>
            <a:xfrm>
              <a:off x="1530181" y="2636923"/>
              <a:ext cx="13067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i="1" dirty="0"/>
                <a:t>DUT stimulus </a:t>
              </a:r>
              <a:br>
                <a:rPr lang="en-US" sz="1400" i="1" dirty="0"/>
              </a:br>
              <a:r>
                <a:rPr lang="en-US" sz="1400" i="1" dirty="0"/>
                <a:t>signal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143D3B1-9950-BD9E-8507-E176441491EB}"/>
                </a:ext>
              </a:extLst>
            </p:cNvPr>
            <p:cNvSpPr txBox="1"/>
            <p:nvPr/>
          </p:nvSpPr>
          <p:spPr>
            <a:xfrm>
              <a:off x="2915757" y="2636923"/>
              <a:ext cx="13885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i="1" dirty="0"/>
                <a:t>DUT response </a:t>
              </a:r>
              <a:br>
                <a:rPr lang="en-US" sz="1400" i="1" dirty="0"/>
              </a:br>
              <a:r>
                <a:rPr lang="en-US" sz="1400" i="1" dirty="0"/>
                <a:t>signal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1069CA4-586D-BF2F-AE86-7AFF68DC734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214138" y="2203078"/>
              <a:ext cx="1" cy="41356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A648279-D50A-D05E-5B94-2229BDA6E3AC}"/>
                </a:ext>
              </a:extLst>
            </p:cNvPr>
            <p:cNvCxnSpPr/>
            <p:nvPr/>
          </p:nvCxnSpPr>
          <p:spPr bwMode="auto">
            <a:xfrm flipH="1" flipV="1">
              <a:off x="3625061" y="2204751"/>
              <a:ext cx="1" cy="41356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92658C2-B322-90A9-9746-D1F1D34099CA}"/>
              </a:ext>
            </a:extLst>
          </p:cNvPr>
          <p:cNvSpPr txBox="1"/>
          <p:nvPr/>
        </p:nvSpPr>
        <p:spPr>
          <a:xfrm>
            <a:off x="1951269" y="3429401"/>
            <a:ext cx="2770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DUT: Device Under Test</a:t>
            </a:r>
          </a:p>
        </p:txBody>
      </p:sp>
      <p:pic>
        <p:nvPicPr>
          <p:cNvPr id="31" name="Picture 30" descr="A diagram of a network analyzer&#10;&#10;Description automatically generated">
            <a:extLst>
              <a:ext uri="{FF2B5EF4-FFF2-40B4-BE49-F238E27FC236}">
                <a16:creationId xmlns:a16="http://schemas.microsoft.com/office/drawing/2014/main" id="{4405998A-7C8E-4BCD-39D2-A5DAB4C2C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399" y="4043259"/>
            <a:ext cx="3372757" cy="213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51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42F4FC-10A7-695C-A252-649B0D2507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34C66-8E74-D95E-9FAE-0FF2DF4F3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Cathode Ray Tube (CRT) Oscilloscope</a:t>
            </a:r>
          </a:p>
        </p:txBody>
      </p:sp>
      <p:pic>
        <p:nvPicPr>
          <p:cNvPr id="4" name="Picture 2" descr="http://1.bp.blogspot.com/-ucy4Oh8SvwU/TZ6-M4WKnsI/AAAAAAAAAOk/92EfFwKJaes/s1600/Cathode-Ray-Tube.jpg">
            <a:extLst>
              <a:ext uri="{FF2B5EF4-FFF2-40B4-BE49-F238E27FC236}">
                <a16:creationId xmlns:a16="http://schemas.microsoft.com/office/drawing/2014/main" id="{63612ADF-B88C-248F-B32E-4CE3F381F4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7" r="1652"/>
          <a:stretch/>
        </p:blipFill>
        <p:spPr bwMode="auto">
          <a:xfrm>
            <a:off x="59802" y="1038611"/>
            <a:ext cx="7281158" cy="510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vintagetek.org/wp-content/uploads/2017/11/7104scope.jpg">
            <a:extLst>
              <a:ext uri="{FF2B5EF4-FFF2-40B4-BE49-F238E27FC236}">
                <a16:creationId xmlns:a16="http://schemas.microsoft.com/office/drawing/2014/main" id="{E30542C9-B1CC-0CC4-685B-9022C593E6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8"/>
          <a:stretch/>
        </p:blipFill>
        <p:spPr bwMode="auto">
          <a:xfrm>
            <a:off x="7555390" y="1316725"/>
            <a:ext cx="4416575" cy="471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83303B1-2D1A-C61C-4A44-3AF4D2711C62}"/>
              </a:ext>
            </a:extLst>
          </p:cNvPr>
          <p:cNvSpPr/>
          <p:nvPr/>
        </p:nvSpPr>
        <p:spPr bwMode="auto">
          <a:xfrm>
            <a:off x="2804885" y="2647091"/>
            <a:ext cx="6364514" cy="205195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solidFill>
                  <a:schemeClr val="bg1"/>
                </a:solidFill>
                <a:latin typeface="Comic Sans MS" pitchFamily="66" charset="0"/>
              </a:rPr>
              <a:t>fortunately,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or unfortunately,</a:t>
            </a:r>
            <a:b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</a:b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this good </a:t>
            </a:r>
            <a:r>
              <a:rPr kumimoji="0" lang="en-US" sz="32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ol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rPr>
              <a:t> times are gone…</a:t>
            </a:r>
          </a:p>
        </p:txBody>
      </p:sp>
    </p:spTree>
    <p:extLst>
      <p:ext uri="{BB962C8B-B14F-4D97-AF65-F5344CB8AC3E}">
        <p14:creationId xmlns:p14="http://schemas.microsoft.com/office/powerpoint/2010/main" val="401549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A260C-EDF4-0E4C-B533-0AEF6AD3B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Today: Digital Storage Oscilloscope (DSO)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88BF2-326D-2449-B2DD-64FBB5E70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2184" y="3513563"/>
            <a:ext cx="10007015" cy="2757405"/>
          </a:xfrm>
        </p:spPr>
        <p:txBody>
          <a:bodyPr lIns="90000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Signal processing based on fast ADCs and DACs</a:t>
            </a:r>
          </a:p>
          <a:p>
            <a:pPr lvl="1"/>
            <a:r>
              <a:rPr lang="en-US" dirty="0"/>
              <a:t>Similar “look and feel” as analog oscilloscopes, but better performance</a:t>
            </a:r>
          </a:p>
          <a:p>
            <a:pPr lvl="2"/>
            <a:r>
              <a:rPr lang="en-US" dirty="0"/>
              <a:t>8…12-bit multi-GS/s ADCs, still, be aware of aliasing effects!</a:t>
            </a:r>
          </a:p>
          <a:p>
            <a:pPr lvl="2"/>
            <a:r>
              <a:rPr lang="en-US" dirty="0"/>
              <a:t>Fast sampling oscilloscope require sufficient memory resources.</a:t>
            </a:r>
          </a:p>
          <a:p>
            <a:pPr>
              <a:lnSpc>
                <a:spcPct val="120000"/>
              </a:lnSpc>
              <a:spcBef>
                <a:spcPts val="720"/>
              </a:spcBef>
            </a:pPr>
            <a:r>
              <a:rPr lang="en-US" dirty="0"/>
              <a:t>AWG or pulse generator &amp; digital oscilloscope: </a:t>
            </a:r>
            <a:br>
              <a:rPr lang="en-US" dirty="0"/>
            </a:br>
            <a:r>
              <a:rPr lang="en-US" dirty="0"/>
              <a:t>Time-domain (TD) test setup</a:t>
            </a:r>
          </a:p>
          <a:p>
            <a:pPr lvl="1"/>
            <a:r>
              <a:rPr lang="en-US" dirty="0"/>
              <a:t>Device under test (DUT) characterization and trouble shooting</a:t>
            </a:r>
          </a:p>
          <a:p>
            <a:pPr lvl="2"/>
            <a:r>
              <a:rPr lang="en-US" dirty="0"/>
              <a:t>Impulse, step, or arbitrary waveform (e.g., beam signal) as stimulus signal</a:t>
            </a:r>
          </a:p>
          <a:p>
            <a:pPr lvl="2"/>
            <a:r>
              <a:rPr lang="en-US" dirty="0"/>
              <a:t>High impedance probe for measurements on the printed circuit board (PCB)</a:t>
            </a:r>
          </a:p>
          <a:p>
            <a:endParaRPr lang="en-US" dirty="0"/>
          </a:p>
        </p:txBody>
      </p:sp>
      <p:pic>
        <p:nvPicPr>
          <p:cNvPr id="4" name="Picture 2" descr="http://teledynelecroy.com/images/labmaster10-100zi.png">
            <a:extLst>
              <a:ext uri="{FF2B5EF4-FFF2-40B4-BE49-F238E27FC236}">
                <a16:creationId xmlns:a16="http://schemas.microsoft.com/office/drawing/2014/main" id="{8C5B155E-C048-634D-ACB5-94CE8E311A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4" t="7728" r="12063" b="9306"/>
          <a:stretch/>
        </p:blipFill>
        <p:spPr bwMode="auto">
          <a:xfrm>
            <a:off x="7886396" y="971080"/>
            <a:ext cx="3349921" cy="292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www.tek.com/sites/default/files/media/image/awg70000-waveform-generator_0.jpg">
            <a:extLst>
              <a:ext uri="{FF2B5EF4-FFF2-40B4-BE49-F238E27FC236}">
                <a16:creationId xmlns:a16="http://schemas.microsoft.com/office/drawing/2014/main" id="{16D4685B-FC28-8849-AAC9-A61BDCA815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15" b="28929"/>
          <a:stretch/>
        </p:blipFill>
        <p:spPr bwMode="auto">
          <a:xfrm>
            <a:off x="1485595" y="1881317"/>
            <a:ext cx="4185227" cy="134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DEFB679-AC35-B347-B68F-BBC582F0BEE9}"/>
              </a:ext>
            </a:extLst>
          </p:cNvPr>
          <p:cNvSpPr/>
          <p:nvPr/>
        </p:nvSpPr>
        <p:spPr>
          <a:xfrm>
            <a:off x="6209124" y="2469281"/>
            <a:ext cx="1252172" cy="893701"/>
          </a:xfrm>
          <a:prstGeom prst="round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ysClr val="windowText" lastClr="000000"/>
                </a:solidFill>
                <a:latin typeface="Calibri"/>
              </a:rPr>
              <a:t>Device Under Test (DUT)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0E4965-D144-264E-A51D-E2BA7A019FC5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7461296" y="2916132"/>
            <a:ext cx="905546" cy="0"/>
          </a:xfrm>
          <a:prstGeom prst="straightConnector1">
            <a:avLst/>
          </a:prstGeom>
          <a:noFill/>
          <a:ln w="44450" cap="flat" cmpd="sng" algn="ctr">
            <a:solidFill>
              <a:srgbClr val="385D8A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21578C-AEBF-E343-8557-D0CCECC0D011}"/>
              </a:ext>
            </a:extLst>
          </p:cNvPr>
          <p:cNvCxnSpPr>
            <a:cxnSpLocks/>
          </p:cNvCxnSpPr>
          <p:nvPr/>
        </p:nvCxnSpPr>
        <p:spPr>
          <a:xfrm flipV="1">
            <a:off x="4263174" y="2906427"/>
            <a:ext cx="1945950" cy="9704"/>
          </a:xfrm>
          <a:prstGeom prst="straightConnector1">
            <a:avLst/>
          </a:prstGeom>
          <a:noFill/>
          <a:ln w="44450" cap="flat" cmpd="sng" algn="ctr">
            <a:solidFill>
              <a:srgbClr val="385D8A"/>
            </a:solidFill>
            <a:prstDash val="solid"/>
            <a:tailEnd type="arrow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E7089A4-882F-3C41-81D2-79800E86927B}"/>
              </a:ext>
            </a:extLst>
          </p:cNvPr>
          <p:cNvSpPr txBox="1"/>
          <p:nvPr/>
        </p:nvSpPr>
        <p:spPr>
          <a:xfrm>
            <a:off x="1998892" y="1381981"/>
            <a:ext cx="3331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1"/>
                </a:solidFill>
              </a:rPr>
              <a:t>…and digital signal generator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(AWG: arbitrary waveform generator)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4099AD-FAEF-C74E-A4F0-DE7125A0370D}"/>
              </a:ext>
            </a:extLst>
          </p:cNvPr>
          <p:cNvSpPr txBox="1"/>
          <p:nvPr/>
        </p:nvSpPr>
        <p:spPr>
          <a:xfrm>
            <a:off x="1905044" y="3205786"/>
            <a:ext cx="2828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dirty="0">
                <a:solidFill>
                  <a:schemeClr val="tx1"/>
                </a:solidFill>
              </a:rPr>
              <a:t>50 GS/s, 10-bit AWG (</a:t>
            </a:r>
            <a:r>
              <a:rPr lang="en-US" sz="1400" b="0" i="1" dirty="0">
                <a:solidFill>
                  <a:schemeClr val="tx1"/>
                </a:solidFill>
              </a:rPr>
              <a:t>Tektronix</a:t>
            </a:r>
            <a:r>
              <a:rPr lang="en-US" sz="14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F5C190-0977-BA4F-9A0C-61775E1001DC}"/>
              </a:ext>
            </a:extLst>
          </p:cNvPr>
          <p:cNvSpPr txBox="1"/>
          <p:nvPr/>
        </p:nvSpPr>
        <p:spPr>
          <a:xfrm>
            <a:off x="6007697" y="1072156"/>
            <a:ext cx="19575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dirty="0">
                <a:solidFill>
                  <a:schemeClr val="tx1"/>
                </a:solidFill>
              </a:rPr>
              <a:t>100 GHz bandwidth</a:t>
            </a:r>
            <a:br>
              <a:rPr lang="en-US" sz="1400" b="0" dirty="0">
                <a:solidFill>
                  <a:schemeClr val="tx1"/>
                </a:solidFill>
              </a:rPr>
            </a:br>
            <a:r>
              <a:rPr lang="en-US" sz="1400" b="0" dirty="0">
                <a:solidFill>
                  <a:schemeClr val="tx1"/>
                </a:solidFill>
              </a:rPr>
              <a:t>240 GS/s oscilloscope</a:t>
            </a:r>
            <a:br>
              <a:rPr lang="en-US" sz="1400" b="0" dirty="0">
                <a:solidFill>
                  <a:schemeClr val="tx1"/>
                </a:solidFill>
              </a:rPr>
            </a:br>
            <a:r>
              <a:rPr lang="en-US" sz="1400" b="0" dirty="0">
                <a:solidFill>
                  <a:schemeClr val="tx1"/>
                </a:solidFill>
              </a:rPr>
              <a:t>(</a:t>
            </a:r>
            <a:r>
              <a:rPr lang="en-US" sz="1400" b="0" i="1" dirty="0" err="1">
                <a:solidFill>
                  <a:schemeClr val="tx1"/>
                </a:solidFill>
              </a:rPr>
              <a:t>LeCroy</a:t>
            </a:r>
            <a:r>
              <a:rPr lang="en-US" sz="1400" b="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5158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C720A-9179-BF26-5AE4-701D54D98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13151-F0F9-0B0C-FEFF-49189CFA9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Methods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81091-3100-D4B3-86F3-5A11EBD3A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300" y="1082260"/>
            <a:ext cx="10983830" cy="209179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RF detection (Schottky) diode </a:t>
            </a:r>
            <a:r>
              <a:rPr lang="en-US" dirty="0"/>
              <a:t>(RF power meter)</a:t>
            </a:r>
          </a:p>
          <a:p>
            <a:pPr lvl="1"/>
            <a:r>
              <a:rPr lang="en-US" dirty="0"/>
              <a:t>Supplies a rectified (video) output signal proportional </a:t>
            </a:r>
          </a:p>
          <a:p>
            <a:pPr lvl="1"/>
            <a:r>
              <a:rPr lang="en-US" dirty="0"/>
              <a:t>to the RF signal level</a:t>
            </a:r>
          </a:p>
          <a:p>
            <a:pPr lvl="1"/>
            <a:r>
              <a:rPr lang="en-US" dirty="0"/>
              <a:t>Delivers no frequency or phase information but operates over </a:t>
            </a:r>
            <a:br>
              <a:rPr lang="en-US" dirty="0"/>
            </a:br>
            <a:r>
              <a:rPr lang="en-US" dirty="0"/>
              <a:t>a very broad frequency range few MHz to many GHz, </a:t>
            </a:r>
            <a:br>
              <a:rPr lang="en-US" dirty="0"/>
            </a:br>
            <a:r>
              <a:rPr lang="en-US" dirty="0"/>
              <a:t>and up to ~60 dB dynamic range.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 descr="A graph with a red line and blue line&#10;&#10;Description automatically generated">
            <a:extLst>
              <a:ext uri="{FF2B5EF4-FFF2-40B4-BE49-F238E27FC236}">
                <a16:creationId xmlns:a16="http://schemas.microsoft.com/office/drawing/2014/main" id="{CFC4EFE6-4193-AABF-F87F-6516D31E16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771" y="1132114"/>
            <a:ext cx="3299359" cy="2091794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2E71B4F-ADC0-E36D-7B73-B0A96FC20C46}"/>
              </a:ext>
            </a:extLst>
          </p:cNvPr>
          <p:cNvSpPr txBox="1">
            <a:spLocks/>
          </p:cNvSpPr>
          <p:nvPr/>
        </p:nvSpPr>
        <p:spPr bwMode="auto">
          <a:xfrm>
            <a:off x="719300" y="3124200"/>
            <a:ext cx="10983830" cy="31350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C00000"/>
                </a:solidFill>
              </a:rPr>
              <a:t>Spectrum analyzer</a:t>
            </a:r>
            <a:r>
              <a:rPr lang="en-US" kern="0" dirty="0"/>
              <a:t>: to observe signals in a “</a:t>
            </a:r>
            <a:r>
              <a:rPr lang="en-US" kern="0" dirty="0">
                <a:solidFill>
                  <a:srgbClr val="C00000"/>
                </a:solidFill>
              </a:rPr>
              <a:t>frequency-domain</a:t>
            </a:r>
            <a:r>
              <a:rPr lang="en-US" kern="0" dirty="0">
                <a:solidFill>
                  <a:srgbClr val="FF0000"/>
                </a:solidFill>
              </a:rPr>
              <a:t> </a:t>
            </a:r>
            <a:r>
              <a:rPr lang="en-US" kern="0" dirty="0"/>
              <a:t>like” fashion</a:t>
            </a:r>
            <a:endParaRPr lang="en-US" kern="0" dirty="0">
              <a:solidFill>
                <a:srgbClr val="FF0000"/>
              </a:solidFill>
            </a:endParaRPr>
          </a:p>
          <a:p>
            <a:pPr lvl="1"/>
            <a:r>
              <a:rPr lang="en-US" kern="0" dirty="0"/>
              <a:t>sweeps in equidistant steps through a given frequency range</a:t>
            </a:r>
          </a:p>
          <a:p>
            <a:pPr lvl="1"/>
            <a:r>
              <a:rPr lang="en-US" kern="0" dirty="0"/>
              <a:t>application: observation of spectrum from the beam, or from a signal generator or RF source, or the spectrum emitted from an antenna to locate EMI issues in the accelerator tunnel, etc.</a:t>
            </a:r>
          </a:p>
          <a:p>
            <a:pPr lvl="2"/>
            <a:r>
              <a:rPr lang="en-US" kern="0" dirty="0"/>
              <a:t>Also, DUT characterization in the laboratory, e.g., noise figure measurement on amplifiers (requires a noise source), intermodulation measurements on amplifiers (requires two RF generators).</a:t>
            </a:r>
          </a:p>
          <a:p>
            <a:pPr lvl="1"/>
            <a:r>
              <a:rPr lang="en-US" kern="0" dirty="0"/>
              <a:t>Requires periodic signals</a:t>
            </a:r>
          </a:p>
          <a:p>
            <a:pPr lvl="1"/>
            <a:r>
              <a:rPr lang="en-US" kern="0" dirty="0"/>
              <a:t>Assumes </a:t>
            </a:r>
            <a:r>
              <a:rPr lang="en-US" kern="0" dirty="0">
                <a:solidFill>
                  <a:srgbClr val="C00000"/>
                </a:solidFill>
              </a:rPr>
              <a:t>time-invariance</a:t>
            </a:r>
            <a:r>
              <a:rPr lang="en-US" kern="0" dirty="0"/>
              <a:t> of the measurement object (DUT) throughout the frequency sweep</a:t>
            </a:r>
          </a:p>
          <a:p>
            <a:pPr lvl="1"/>
            <a:r>
              <a:rPr lang="en-US" kern="0" dirty="0">
                <a:solidFill>
                  <a:srgbClr val="C00000"/>
                </a:solidFill>
              </a:rPr>
              <a:t>Large dynamic range!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99547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5D9CB-4F99-7F90-DCAA-6FCFB05B0E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frequency domain&#10;&#10;Description automatically generated">
            <a:extLst>
              <a:ext uri="{FF2B5EF4-FFF2-40B4-BE49-F238E27FC236}">
                <a16:creationId xmlns:a16="http://schemas.microsoft.com/office/drawing/2014/main" id="{AAB6AA8D-63DE-3D4C-7301-28E13BA571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0" b="19913"/>
          <a:stretch/>
        </p:blipFill>
        <p:spPr>
          <a:xfrm>
            <a:off x="4016313" y="1077919"/>
            <a:ext cx="3775325" cy="20462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B83903-250D-50EB-F587-407BB87A7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Methods (2)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FADEF07-FC8A-E03C-FB23-519674D82FDD}"/>
              </a:ext>
            </a:extLst>
          </p:cNvPr>
          <p:cNvSpPr txBox="1">
            <a:spLocks/>
          </p:cNvSpPr>
          <p:nvPr/>
        </p:nvSpPr>
        <p:spPr bwMode="auto">
          <a:xfrm>
            <a:off x="719300" y="3124200"/>
            <a:ext cx="10983830" cy="31350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C00000"/>
                </a:solidFill>
              </a:rPr>
              <a:t>Spectrum analyzer</a:t>
            </a:r>
            <a:r>
              <a:rPr lang="en-US" kern="0" dirty="0"/>
              <a:t>: to observe signals in a “</a:t>
            </a:r>
            <a:r>
              <a:rPr lang="en-US" kern="0" dirty="0">
                <a:solidFill>
                  <a:srgbClr val="C00000"/>
                </a:solidFill>
              </a:rPr>
              <a:t>frequency-domain</a:t>
            </a:r>
            <a:r>
              <a:rPr lang="en-US" kern="0" dirty="0">
                <a:solidFill>
                  <a:srgbClr val="FF0000"/>
                </a:solidFill>
              </a:rPr>
              <a:t> </a:t>
            </a:r>
            <a:r>
              <a:rPr lang="en-US" kern="0" dirty="0"/>
              <a:t>like” fashion</a:t>
            </a:r>
            <a:endParaRPr lang="en-US" kern="0" dirty="0">
              <a:solidFill>
                <a:srgbClr val="FF0000"/>
              </a:solidFill>
            </a:endParaRPr>
          </a:p>
          <a:p>
            <a:pPr lvl="1"/>
            <a:r>
              <a:rPr lang="en-US" kern="0" dirty="0"/>
              <a:t>sweeps in equidistant steps through a given frequency range</a:t>
            </a:r>
          </a:p>
          <a:p>
            <a:pPr lvl="1"/>
            <a:r>
              <a:rPr lang="en-US" kern="0" dirty="0"/>
              <a:t>application: observation of spectrum from the beam, or from a signal generator or RF source, or the spectrum emitted from an antenna to locate EMI issues in the accelerator tunnel, etc.</a:t>
            </a:r>
          </a:p>
          <a:p>
            <a:pPr lvl="2"/>
            <a:r>
              <a:rPr lang="en-US" kern="0" dirty="0"/>
              <a:t>Also, DUT characterization in the laboratory, e.g., noise figure measurement on amplifiers (requires a noise source), intermodulation measurements on amplifiers (requires two RF generators).</a:t>
            </a:r>
          </a:p>
          <a:p>
            <a:pPr lvl="1"/>
            <a:r>
              <a:rPr lang="en-US" kern="0" dirty="0"/>
              <a:t>Requires periodic signals</a:t>
            </a:r>
          </a:p>
          <a:p>
            <a:pPr lvl="1"/>
            <a:r>
              <a:rPr lang="en-US" kern="0" dirty="0"/>
              <a:t>Assumes </a:t>
            </a:r>
            <a:r>
              <a:rPr lang="en-US" kern="0" dirty="0">
                <a:solidFill>
                  <a:srgbClr val="C00000"/>
                </a:solidFill>
              </a:rPr>
              <a:t>time-invariance</a:t>
            </a:r>
            <a:r>
              <a:rPr lang="en-US" kern="0" dirty="0"/>
              <a:t> of the measurement object (DUT) throughout the frequency sweep</a:t>
            </a:r>
          </a:p>
          <a:p>
            <a:pPr lvl="1"/>
            <a:r>
              <a:rPr lang="en-US" kern="0" dirty="0">
                <a:solidFill>
                  <a:srgbClr val="C00000"/>
                </a:solidFill>
              </a:rPr>
              <a:t>Large dynamic range!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5513388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20E15-DF67-9B47-B0EE-7E1CC2928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Methods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3900E-37F8-6C41-95F9-82153004E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Vector signal analyzer </a:t>
            </a:r>
            <a:r>
              <a:rPr lang="en-US" dirty="0"/>
              <a:t>(VSA), sometimes called </a:t>
            </a:r>
            <a:r>
              <a:rPr lang="en-US" dirty="0">
                <a:solidFill>
                  <a:srgbClr val="C00000"/>
                </a:solidFill>
              </a:rPr>
              <a:t>FFT analyzer</a:t>
            </a:r>
          </a:p>
          <a:p>
            <a:pPr lvl="1"/>
            <a:r>
              <a:rPr lang="en-US" dirty="0"/>
              <a:t>Acquires the RF signal, after down-conversion to an intermediate (IF) signal, </a:t>
            </a:r>
            <a:br>
              <a:rPr lang="en-US" dirty="0"/>
            </a:br>
            <a:r>
              <a:rPr lang="en-US" dirty="0"/>
              <a:t>in time-domain by fast sampling</a:t>
            </a:r>
          </a:p>
          <a:p>
            <a:pPr lvl="1"/>
            <a:r>
              <a:rPr lang="en-US" dirty="0"/>
              <a:t>Further numerical treatment in digital signal processors (DSPs)</a:t>
            </a:r>
          </a:p>
          <a:p>
            <a:pPr lvl="1"/>
            <a:r>
              <a:rPr lang="en-US" dirty="0"/>
              <a:t>Spectrum calculated using Fast Fourier Transform (FFT)</a:t>
            </a:r>
          </a:p>
          <a:p>
            <a:pPr lvl="1"/>
            <a:r>
              <a:rPr lang="en-US" dirty="0"/>
              <a:t>Combines </a:t>
            </a:r>
            <a:r>
              <a:rPr lang="en-US" dirty="0">
                <a:solidFill>
                  <a:srgbClr val="C00000"/>
                </a:solidFill>
              </a:rPr>
              <a:t>features of an oscilloscope and a spectrum analyzer: </a:t>
            </a:r>
            <a:br>
              <a:rPr lang="en-US" dirty="0"/>
            </a:br>
            <a:r>
              <a:rPr lang="en-US" dirty="0"/>
              <a:t>Signals can be observed directly in time-domain, or in a frequency-domain like fashion</a:t>
            </a:r>
          </a:p>
          <a:p>
            <a:pPr lvl="1"/>
            <a:r>
              <a:rPr lang="en-US" dirty="0"/>
              <a:t>Contrary to the SA, also the spectrum of non-periodic signals </a:t>
            </a:r>
            <a:br>
              <a:rPr lang="en-US" dirty="0"/>
            </a:br>
            <a:r>
              <a:rPr lang="en-US" dirty="0"/>
              <a:t>and transients can be measured</a:t>
            </a:r>
          </a:p>
          <a:p>
            <a:pPr lvl="1"/>
            <a:r>
              <a:rPr lang="en-US" dirty="0"/>
              <a:t>Application: Observation of tune sidebands, transient behavior of a phase locked loop, single pass beam signal spectrum, etc.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Digital oscilloscopes </a:t>
            </a:r>
            <a:r>
              <a:rPr lang="en-US" dirty="0"/>
              <a:t>and </a:t>
            </a:r>
            <a:r>
              <a:rPr lang="en-US" dirty="0">
                <a:solidFill>
                  <a:srgbClr val="C00000"/>
                </a:solidFill>
              </a:rPr>
              <a:t>FFT analyzers </a:t>
            </a:r>
            <a:r>
              <a:rPr lang="en-US" dirty="0"/>
              <a:t>share similar technologies, i.e., fast sampling and digital signal processing, and therefore can provide similar measurement options</a:t>
            </a:r>
          </a:p>
          <a:p>
            <a:pPr lvl="2"/>
            <a:r>
              <a:rPr lang="en-US" dirty="0"/>
              <a:t>The </a:t>
            </a:r>
            <a:r>
              <a:rPr lang="en-US" dirty="0">
                <a:solidFill>
                  <a:srgbClr val="008000"/>
                </a:solidFill>
              </a:rPr>
              <a:t>digital oscilloscope </a:t>
            </a:r>
            <a:r>
              <a:rPr lang="en-US" dirty="0"/>
              <a:t>directly digitizes the RF signal</a:t>
            </a:r>
            <a:br>
              <a:rPr lang="en-US" dirty="0"/>
            </a:br>
            <a:r>
              <a:rPr lang="en-US" dirty="0"/>
              <a:t>→ limited dynamic range, large instantaneous bandwidth</a:t>
            </a:r>
          </a:p>
          <a:p>
            <a:pPr lvl="2"/>
            <a:r>
              <a:rPr lang="en-US" dirty="0"/>
              <a:t>The </a:t>
            </a:r>
            <a:r>
              <a:rPr lang="en-US" dirty="0">
                <a:solidFill>
                  <a:srgbClr val="008000"/>
                </a:solidFill>
              </a:rPr>
              <a:t>FFT analyzer</a:t>
            </a:r>
            <a:r>
              <a:rPr lang="en-US" dirty="0"/>
              <a:t> digitizes the down-converted IF signal</a:t>
            </a:r>
            <a:br>
              <a:rPr lang="en-US" dirty="0"/>
            </a:br>
            <a:r>
              <a:rPr lang="en-US" dirty="0"/>
              <a:t>→ large dynamic range, but (still) limited instantaneous bandwidth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0334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5F9-27F7-8447-B197-0AFFEE9B7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Methods (4)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7E515E-C8B5-FF46-880F-DF12C2E3A9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4085" y="932675"/>
                <a:ext cx="11185144" cy="53767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u="sng" dirty="0"/>
                  <a:t>Tools to characterize RF components and sub-systems:</a:t>
                </a:r>
              </a:p>
              <a:p>
                <a:r>
                  <a:rPr lang="en-US" dirty="0"/>
                  <a:t>Slotted coaxial (or waveguide) measurement transmission-line</a:t>
                </a:r>
              </a:p>
              <a:p>
                <a:pPr lvl="1"/>
                <a:r>
                  <a:rPr lang="en-US" dirty="0"/>
                  <a:t>For study and illustration purposes only – </a:t>
                </a:r>
                <a:br>
                  <a:rPr lang="en-US" dirty="0"/>
                </a:br>
                <a:r>
                  <a:rPr lang="en-US" dirty="0"/>
                  <a:t>not anymore used in today’s RF laboratory environment.</a:t>
                </a: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Vector Network Analyzer (VNA)</a:t>
                </a:r>
              </a:p>
              <a:p>
                <a:pPr lvl="1"/>
                <a:r>
                  <a:rPr lang="en-US" dirty="0"/>
                  <a:t>Combines the functions of a vector spectrum analyzer (FFT analyzer), </a:t>
                </a:r>
                <a:br>
                  <a:rPr lang="en-US" dirty="0"/>
                </a:br>
                <a:r>
                  <a:rPr lang="en-US" dirty="0"/>
                  <a:t>a RF sweep generator, and a S-parameter test set (directional coupler)</a:t>
                </a:r>
              </a:p>
              <a:p>
                <a:pPr lvl="1"/>
                <a:r>
                  <a:rPr lang="en-US" dirty="0"/>
                  <a:t>Excites a </a:t>
                </a:r>
                <a:r>
                  <a:rPr lang="en-US" i="1" dirty="0"/>
                  <a:t>Device Under Test</a:t>
                </a:r>
                <a:r>
                  <a:rPr lang="en-US" dirty="0"/>
                  <a:t> (DUT, e.g., circuit, antenna, amplifier, etc.) network at a given sinusoidal </a:t>
                </a:r>
                <a:r>
                  <a:rPr lang="en-US" i="1" dirty="0"/>
                  <a:t>continuous wave </a:t>
                </a:r>
                <a:r>
                  <a:rPr lang="en-US" dirty="0"/>
                  <a:t>(CW) frequency, and measures the response in magnitude and phase =&gt; </a:t>
                </a:r>
                <a:r>
                  <a:rPr lang="en-US" dirty="0">
                    <a:solidFill>
                      <a:srgbClr val="C00000"/>
                    </a:solidFill>
                  </a:rPr>
                  <a:t>determines the S-parameters</a:t>
                </a:r>
              </a:p>
              <a:p>
                <a:pPr lvl="1"/>
                <a:r>
                  <a:rPr lang="en-US" dirty="0"/>
                  <a:t>Covers a selectable frequency range by measuring step-by-step at subsequent frequency points (like a spectrum analyzer, again requires the DUT to be time-invariant!)</a:t>
                </a:r>
              </a:p>
              <a:p>
                <a:pPr lvl="1"/>
                <a:r>
                  <a:rPr lang="en-US" dirty="0"/>
                  <a:t>Applications: characterization of passive and active RF components, also in time-domain and</a:t>
                </a:r>
                <a:br>
                  <a:rPr lang="en-US" dirty="0"/>
                </a:br>
                <a:r>
                  <a:rPr lang="en-US" i="1" dirty="0"/>
                  <a:t>Time Domain Reflectometry </a:t>
                </a:r>
                <a:r>
                  <a:rPr lang="en-US" dirty="0"/>
                  <a:t>(TDR) by </a:t>
                </a:r>
                <a:r>
                  <a:rPr lang="en-US" dirty="0" err="1"/>
                  <a:t>iFFT</a:t>
                </a:r>
                <a:r>
                  <a:rPr lang="en-US" dirty="0"/>
                  <a:t> of the </a:t>
                </a:r>
                <a:r>
                  <a:rPr lang="en-US" dirty="0" err="1"/>
                  <a:t>Sij</a:t>
                </a:r>
                <a:r>
                  <a:rPr lang="en-US" dirty="0"/>
                  <a:t> or </a:t>
                </a:r>
                <a:r>
                  <a:rPr lang="en-US" dirty="0" err="1"/>
                  <a:t>Sii</a:t>
                </a:r>
                <a:r>
                  <a:rPr lang="en-US" dirty="0"/>
                  <a:t> </a:t>
                </a:r>
                <a:r>
                  <a:rPr lang="en-US" dirty="0" err="1"/>
                  <a:t>measeurement</a:t>
                </a:r>
                <a:r>
                  <a:rPr lang="en-US" dirty="0"/>
                  <a:t>, etc.</a:t>
                </a:r>
              </a:p>
              <a:p>
                <a:pPr lvl="2"/>
                <a:r>
                  <a:rPr lang="en-US" dirty="0"/>
                  <a:t>Also, power sweep measurements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dirty="0"/>
                  <a:t> compression point), </a:t>
                </a:r>
                <a:br>
                  <a:rPr lang="en-US" dirty="0"/>
                </a:br>
                <a:r>
                  <a:rPr lang="en-US" dirty="0"/>
                  <a:t>4-port VNAs enable virtual ports: e.g., single-ended / differential port DUT characterization.</a:t>
                </a:r>
              </a:p>
              <a:p>
                <a:pPr lvl="1"/>
                <a:r>
                  <a:rPr lang="en-US" dirty="0">
                    <a:solidFill>
                      <a:srgbClr val="C00000"/>
                    </a:solidFill>
                  </a:rPr>
                  <a:t>The VNA is the most versatile and comprehensive tool in the RF laboratory!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7E515E-C8B5-FF46-880F-DF12C2E3A9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4085" y="932675"/>
                <a:ext cx="11185144" cy="5376700"/>
              </a:xfrm>
              <a:blipFill>
                <a:blip r:embed="rId2"/>
                <a:stretch>
                  <a:fillRect l="-794" t="-708" b="-2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609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C727D-D4EB-CD4E-93D8-DBE92545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Signals &amp; Modulation, without Math!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3D2CBE-8E1A-4345-A178-11139D65D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10566400" cy="1536199"/>
          </a:xfrm>
        </p:spPr>
        <p:txBody>
          <a:bodyPr/>
          <a:lstStyle/>
          <a:p>
            <a:r>
              <a:rPr lang="en-US" dirty="0"/>
              <a:t>RF signals are continuous wave (CW),sinusoidal signals</a:t>
            </a:r>
          </a:p>
          <a:p>
            <a:pPr lvl="1"/>
            <a:r>
              <a:rPr lang="en-US" dirty="0"/>
              <a:t>Often, a high frequency carrier is </a:t>
            </a:r>
            <a:r>
              <a:rPr lang="en-US" dirty="0">
                <a:solidFill>
                  <a:srgbClr val="C00000"/>
                </a:solidFill>
              </a:rPr>
              <a:t>modulated </a:t>
            </a:r>
            <a:r>
              <a:rPr lang="en-US" dirty="0"/>
              <a:t>with low frequency information</a:t>
            </a:r>
          </a:p>
          <a:p>
            <a:pPr lvl="1"/>
            <a:r>
              <a:rPr lang="en-US" dirty="0"/>
              <a:t>Modulation appears “naturally” in ring accelerators as:</a:t>
            </a:r>
          </a:p>
          <a:p>
            <a:pPr lvl="2"/>
            <a:r>
              <a:rPr lang="en-US" dirty="0"/>
              <a:t>Modulation is also provided through the LLRF system to the accelerating structures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951E59-B992-A84D-AA4E-A7612F6FD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32" y="3197368"/>
            <a:ext cx="3176018" cy="248126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8A88E3C-5BF1-1E46-8AD7-D9D3607E7A03}"/>
              </a:ext>
            </a:extLst>
          </p:cNvPr>
          <p:cNvGrpSpPr/>
          <p:nvPr/>
        </p:nvGrpSpPr>
        <p:grpSpPr>
          <a:xfrm>
            <a:off x="7522421" y="2622495"/>
            <a:ext cx="4119978" cy="3376028"/>
            <a:chOff x="7522421" y="2622495"/>
            <a:chExt cx="4119978" cy="33760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DAE55E4-7217-F141-8E0A-9FD8A84588D6}"/>
                </a:ext>
              </a:extLst>
            </p:cNvPr>
            <p:cNvGrpSpPr/>
            <p:nvPr/>
          </p:nvGrpSpPr>
          <p:grpSpPr>
            <a:xfrm>
              <a:off x="7522421" y="2758523"/>
              <a:ext cx="4119977" cy="3240000"/>
              <a:chOff x="5786023" y="2829662"/>
              <a:chExt cx="4119977" cy="3559462"/>
            </a:xfrm>
            <a:noFill/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F00BC436-0802-8943-81AA-332FBA1AEB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000" b="18104"/>
              <a:stretch/>
            </p:blipFill>
            <p:spPr>
              <a:xfrm>
                <a:off x="5950238" y="3233994"/>
                <a:ext cx="3955762" cy="1340773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5271864-4A9C-A74C-B9B0-EF30CDA0D8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981" b="15836"/>
              <a:stretch/>
            </p:blipFill>
            <p:spPr>
              <a:xfrm>
                <a:off x="5786023" y="4904054"/>
                <a:ext cx="4041771" cy="1485070"/>
              </a:xfrm>
              <a:prstGeom prst="rect">
                <a:avLst/>
              </a:prstGeom>
              <a:grpFill/>
              <a:ln>
                <a:noFill/>
              </a:ln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814831E-594E-CB45-8E72-EAAF19839A2C}"/>
                  </a:ext>
                </a:extLst>
              </p:cNvPr>
              <p:cNvSpPr/>
              <p:nvPr/>
            </p:nvSpPr>
            <p:spPr>
              <a:xfrm>
                <a:off x="6084976" y="2829662"/>
                <a:ext cx="3082895" cy="36933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en-US" sz="1800" dirty="0">
                    <a:solidFill>
                      <a:srgbClr val="C00000"/>
                    </a:solidFill>
                  </a:rPr>
                  <a:t>FM: Synchrotron oscillations</a:t>
                </a: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C6350E4-FD67-5C4B-B988-EA186E58013E}"/>
                </a:ext>
              </a:extLst>
            </p:cNvPr>
            <p:cNvSpPr/>
            <p:nvPr/>
          </p:nvSpPr>
          <p:spPr bwMode="auto">
            <a:xfrm>
              <a:off x="7686637" y="2622495"/>
              <a:ext cx="3955762" cy="3376028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14C5DD-0F12-E847-9DE4-6ED5E223099A}"/>
              </a:ext>
            </a:extLst>
          </p:cNvPr>
          <p:cNvGrpSpPr/>
          <p:nvPr/>
        </p:nvGrpSpPr>
        <p:grpSpPr>
          <a:xfrm>
            <a:off x="627808" y="2658991"/>
            <a:ext cx="2888039" cy="3376028"/>
            <a:chOff x="627808" y="2658991"/>
            <a:chExt cx="2888039" cy="33760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2FB936A-EEB6-F348-8F1B-BBD40ED13068}"/>
                </a:ext>
              </a:extLst>
            </p:cNvPr>
            <p:cNvGrpSpPr/>
            <p:nvPr/>
          </p:nvGrpSpPr>
          <p:grpSpPr>
            <a:xfrm>
              <a:off x="679631" y="2758523"/>
              <a:ext cx="2836216" cy="3240000"/>
              <a:chOff x="223499" y="2865122"/>
              <a:chExt cx="2836216" cy="347558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7A1C385-EFCE-794B-B2C2-E4CA2B5A7E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1012" b="20904"/>
              <a:stretch/>
            </p:blipFill>
            <p:spPr>
              <a:xfrm>
                <a:off x="223499" y="4697885"/>
                <a:ext cx="2836216" cy="1642821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392C30B-7EE0-6841-821E-C22B871E03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499" y="3145446"/>
                <a:ext cx="2455863" cy="1521270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6A6F418-E07C-344F-90D6-70C012D43613}"/>
                  </a:ext>
                </a:extLst>
              </p:cNvPr>
              <p:cNvSpPr/>
              <p:nvPr/>
            </p:nvSpPr>
            <p:spPr>
              <a:xfrm>
                <a:off x="223499" y="2865122"/>
                <a:ext cx="27238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en-US" sz="1800" dirty="0">
                    <a:solidFill>
                      <a:srgbClr val="C00000"/>
                    </a:solidFill>
                  </a:rPr>
                  <a:t>AM: </a:t>
                </a:r>
                <a:r>
                  <a:rPr lang="en-US" sz="1800" dirty="0" err="1">
                    <a:solidFill>
                      <a:srgbClr val="C00000"/>
                    </a:solidFill>
                  </a:rPr>
                  <a:t>Betatron</a:t>
                </a:r>
                <a:r>
                  <a:rPr lang="en-US" sz="1800" dirty="0">
                    <a:solidFill>
                      <a:srgbClr val="C00000"/>
                    </a:solidFill>
                  </a:rPr>
                  <a:t> oscillations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0F04AFB-E7E1-5646-8F64-E6A6E0E959BB}"/>
                </a:ext>
              </a:extLst>
            </p:cNvPr>
            <p:cNvSpPr/>
            <p:nvPr/>
          </p:nvSpPr>
          <p:spPr bwMode="auto">
            <a:xfrm>
              <a:off x="627808" y="2658991"/>
              <a:ext cx="2888039" cy="3376028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189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F77FF-E5F3-0F48-8274-4A8401DF4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(too) simple Radio Receiver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D2A08-6110-0247-8C77-271258A7D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3774645"/>
            <a:ext cx="10566400" cy="2419516"/>
          </a:xfrm>
        </p:spPr>
        <p:txBody>
          <a:bodyPr/>
          <a:lstStyle/>
          <a:p>
            <a:r>
              <a:rPr lang="mr-IN" dirty="0"/>
              <a:t>…</a:t>
            </a:r>
            <a:r>
              <a:rPr lang="en-US" dirty="0"/>
              <a:t>or: How does a ”traditional” analog radio works?</a:t>
            </a:r>
          </a:p>
          <a:p>
            <a:pPr lvl="1"/>
            <a:r>
              <a:rPr lang="en-US" dirty="0"/>
              <a:t>It was, and still is, difficult to make precisely tunable narrowband, band-pass filters </a:t>
            </a:r>
            <a:br>
              <a:rPr lang="en-US" dirty="0"/>
            </a:br>
            <a:r>
              <a:rPr lang="en-US" dirty="0"/>
              <a:t>for high frequencies (~100 MHz)!!</a:t>
            </a:r>
          </a:p>
          <a:p>
            <a:pPr lvl="1"/>
            <a:r>
              <a:rPr lang="en-US" dirty="0"/>
              <a:t>high frequency low-noise amplifiers are expensive!</a:t>
            </a:r>
          </a:p>
          <a:p>
            <a:pPr lvl="1"/>
            <a:r>
              <a:rPr lang="en-US" dirty="0"/>
              <a:t>high frequency demodulators are not trivial.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rgbClr val="C00000"/>
                </a:solidFill>
              </a:rPr>
              <a:t>direct detection of radio and RF signals is challenging!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ADB1D50-1A10-D148-810F-023A56AFDE2A}"/>
              </a:ext>
            </a:extLst>
          </p:cNvPr>
          <p:cNvGrpSpPr/>
          <p:nvPr/>
        </p:nvGrpSpPr>
        <p:grpSpPr>
          <a:xfrm>
            <a:off x="1097280" y="1097280"/>
            <a:ext cx="8907144" cy="2367656"/>
            <a:chOff x="234243" y="1096902"/>
            <a:chExt cx="8907144" cy="2367656"/>
          </a:xfrm>
        </p:grpSpPr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9B108C4C-E92C-3A40-AE8F-01574512F5FE}"/>
                </a:ext>
              </a:extLst>
            </p:cNvPr>
            <p:cNvSpPr/>
            <p:nvPr/>
          </p:nvSpPr>
          <p:spPr bwMode="auto">
            <a:xfrm rot="5400000">
              <a:off x="1350002" y="1817531"/>
              <a:ext cx="720000" cy="720000"/>
            </a:xfrm>
            <a:prstGeom prst="triangle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14E91208-C06E-6A4A-A723-78E529A33568}"/>
                </a:ext>
              </a:extLst>
            </p:cNvPr>
            <p:cNvSpPr/>
            <p:nvPr/>
          </p:nvSpPr>
          <p:spPr bwMode="auto">
            <a:xfrm>
              <a:off x="3631382" y="1817531"/>
              <a:ext cx="1080000" cy="720000"/>
            </a:xfrm>
            <a:prstGeom prst="round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42D48929-D944-C043-AC41-CEC7CD30BCE0}"/>
                </a:ext>
              </a:extLst>
            </p:cNvPr>
            <p:cNvSpPr/>
            <p:nvPr/>
          </p:nvSpPr>
          <p:spPr bwMode="auto">
            <a:xfrm rot="5400000">
              <a:off x="5166002" y="1817531"/>
              <a:ext cx="720000" cy="720000"/>
            </a:xfrm>
            <a:prstGeom prst="triangle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9778C77A-B17D-E54F-96D5-9D263D3D172C}"/>
                </a:ext>
              </a:extLst>
            </p:cNvPr>
            <p:cNvSpPr/>
            <p:nvPr/>
          </p:nvSpPr>
          <p:spPr bwMode="auto">
            <a:xfrm>
              <a:off x="6340968" y="1817531"/>
              <a:ext cx="1080000" cy="72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98C5A402-BC10-2D46-AE2B-92606584F2D4}"/>
                </a:ext>
              </a:extLst>
            </p:cNvPr>
            <p:cNvSpPr/>
            <p:nvPr/>
          </p:nvSpPr>
          <p:spPr bwMode="auto">
            <a:xfrm rot="5400000">
              <a:off x="7875934" y="1817531"/>
              <a:ext cx="720000" cy="720000"/>
            </a:xfrm>
            <a:prstGeom prst="triangle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800067A-8275-DB48-B3BB-1640936B48C2}"/>
                </a:ext>
              </a:extLst>
            </p:cNvPr>
            <p:cNvCxnSpPr/>
            <p:nvPr/>
          </p:nvCxnSpPr>
          <p:spPr bwMode="auto">
            <a:xfrm>
              <a:off x="4086191" y="1922973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B6A09C3-D4DF-0844-B08A-D50E09690AEB}"/>
                </a:ext>
              </a:extLst>
            </p:cNvPr>
            <p:cNvCxnSpPr/>
            <p:nvPr/>
          </p:nvCxnSpPr>
          <p:spPr bwMode="auto">
            <a:xfrm>
              <a:off x="3786382" y="2365993"/>
              <a:ext cx="216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7DA7B34-17D2-CF4C-85FF-EE04F989C776}"/>
                </a:ext>
              </a:extLst>
            </p:cNvPr>
            <p:cNvCxnSpPr/>
            <p:nvPr/>
          </p:nvCxnSpPr>
          <p:spPr bwMode="auto">
            <a:xfrm>
              <a:off x="4346990" y="2367687"/>
              <a:ext cx="216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8688F18-E5DA-644B-B671-4D4E954F6A44}"/>
                </a:ext>
              </a:extLst>
            </p:cNvPr>
            <p:cNvCxnSpPr/>
            <p:nvPr/>
          </p:nvCxnSpPr>
          <p:spPr bwMode="auto">
            <a:xfrm flipV="1">
              <a:off x="4002381" y="1922973"/>
              <a:ext cx="90000" cy="45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9E3427A-F4E9-154F-9622-B1A15F82BA0A}"/>
                </a:ext>
              </a:extLst>
            </p:cNvPr>
            <p:cNvCxnSpPr/>
            <p:nvPr/>
          </p:nvCxnSpPr>
          <p:spPr bwMode="auto">
            <a:xfrm flipH="1" flipV="1">
              <a:off x="4260000" y="1922973"/>
              <a:ext cx="90000" cy="45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B870465-8C3E-DF44-A814-6F1C3BECA8D3}"/>
                </a:ext>
              </a:extLst>
            </p:cNvPr>
            <p:cNvCxnSpPr/>
            <p:nvPr/>
          </p:nvCxnSpPr>
          <p:spPr bwMode="auto">
            <a:xfrm>
              <a:off x="6406451" y="2169839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7F9D1F3-5C2D-F74C-86DD-A7595586159D}"/>
                </a:ext>
              </a:extLst>
            </p:cNvPr>
            <p:cNvCxnSpPr/>
            <p:nvPr/>
          </p:nvCxnSpPr>
          <p:spPr bwMode="auto">
            <a:xfrm flipH="1">
              <a:off x="6877519" y="2025839"/>
              <a:ext cx="1554" cy="288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CF9F2BFD-A6ED-6B4E-ADE9-030092F40F19}"/>
                </a:ext>
              </a:extLst>
            </p:cNvPr>
            <p:cNvSpPr/>
            <p:nvPr/>
          </p:nvSpPr>
          <p:spPr bwMode="auto">
            <a:xfrm rot="5400000">
              <a:off x="6586451" y="2025839"/>
              <a:ext cx="288000" cy="288000"/>
            </a:xfrm>
            <a:prstGeom prst="triangl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BE24EC1-B1DC-D341-8069-347B34EA7F7A}"/>
                </a:ext>
              </a:extLst>
            </p:cNvPr>
            <p:cNvCxnSpPr/>
            <p:nvPr/>
          </p:nvCxnSpPr>
          <p:spPr bwMode="auto">
            <a:xfrm>
              <a:off x="6874451" y="2169839"/>
              <a:ext cx="468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8B92D15-EB96-B54B-9FE6-5781CCCC4CA1}"/>
                </a:ext>
              </a:extLst>
            </p:cNvPr>
            <p:cNvCxnSpPr/>
            <p:nvPr/>
          </p:nvCxnSpPr>
          <p:spPr bwMode="auto">
            <a:xfrm>
              <a:off x="7054451" y="2299492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75C54F0-19F5-F840-90C2-B3F287F13077}"/>
                </a:ext>
              </a:extLst>
            </p:cNvPr>
            <p:cNvCxnSpPr/>
            <p:nvPr/>
          </p:nvCxnSpPr>
          <p:spPr bwMode="auto">
            <a:xfrm>
              <a:off x="7052897" y="2363722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3FA3DAF-76E8-4D46-95DF-7D884D5D0247}"/>
                </a:ext>
              </a:extLst>
            </p:cNvPr>
            <p:cNvCxnSpPr/>
            <p:nvPr/>
          </p:nvCxnSpPr>
          <p:spPr bwMode="auto">
            <a:xfrm flipH="1">
              <a:off x="7142897" y="2169839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58F072B-FF81-DD4D-9C92-20BA9E4689A2}"/>
                </a:ext>
              </a:extLst>
            </p:cNvPr>
            <p:cNvCxnSpPr/>
            <p:nvPr/>
          </p:nvCxnSpPr>
          <p:spPr bwMode="auto">
            <a:xfrm flipH="1">
              <a:off x="7142897" y="2365993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343106-A1B2-274B-A82E-D636495912A2}"/>
                </a:ext>
              </a:extLst>
            </p:cNvPr>
            <p:cNvSpPr/>
            <p:nvPr/>
          </p:nvSpPr>
          <p:spPr bwMode="auto">
            <a:xfrm>
              <a:off x="8876711" y="1922974"/>
              <a:ext cx="83702" cy="509117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Trapezoid 23">
              <a:extLst>
                <a:ext uri="{FF2B5EF4-FFF2-40B4-BE49-F238E27FC236}">
                  <a16:creationId xmlns:a16="http://schemas.microsoft.com/office/drawing/2014/main" id="{2ED7072D-8744-EC42-87BE-DC940312FF48}"/>
                </a:ext>
              </a:extLst>
            </p:cNvPr>
            <p:cNvSpPr/>
            <p:nvPr/>
          </p:nvSpPr>
          <p:spPr bwMode="auto">
            <a:xfrm rot="16200000">
              <a:off x="8690899" y="2087043"/>
              <a:ext cx="720001" cy="180975"/>
            </a:xfrm>
            <a:prstGeom prst="trapezoid">
              <a:avLst>
                <a:gd name="adj" fmla="val 92889"/>
              </a:avLst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044B3EB-7860-1945-B7A9-70D1AC4EDFE5}"/>
                </a:ext>
              </a:extLst>
            </p:cNvPr>
            <p:cNvCxnSpPr>
              <a:endCxn id="5" idx="3"/>
            </p:cNvCxnSpPr>
            <p:nvPr/>
          </p:nvCxnSpPr>
          <p:spPr bwMode="auto">
            <a:xfrm>
              <a:off x="810001" y="2177382"/>
              <a:ext cx="540001" cy="14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F9DD4E6-5F20-8749-AA5D-0DB9A4FC35D3}"/>
                </a:ext>
              </a:extLst>
            </p:cNvPr>
            <p:cNvCxnSpPr/>
            <p:nvPr/>
          </p:nvCxnSpPr>
          <p:spPr bwMode="auto">
            <a:xfrm flipV="1">
              <a:off x="810001" y="1096902"/>
              <a:ext cx="0" cy="108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5867800-8845-BF40-ADEA-36FF17086F2F}"/>
                </a:ext>
              </a:extLst>
            </p:cNvPr>
            <p:cNvCxnSpPr/>
            <p:nvPr/>
          </p:nvCxnSpPr>
          <p:spPr bwMode="auto">
            <a:xfrm flipV="1">
              <a:off x="810001" y="1096902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3E18BB7-86C5-FD4E-8194-B955BD358921}"/>
                </a:ext>
              </a:extLst>
            </p:cNvPr>
            <p:cNvCxnSpPr/>
            <p:nvPr/>
          </p:nvCxnSpPr>
          <p:spPr bwMode="auto">
            <a:xfrm flipH="1" flipV="1">
              <a:off x="450000" y="1098012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F91F8AF-3FF7-DF41-A83F-E682ED8D977C}"/>
                </a:ext>
              </a:extLst>
            </p:cNvPr>
            <p:cNvCxnSpPr>
              <a:stCxn id="5" idx="0"/>
              <a:endCxn id="6" idx="1"/>
            </p:cNvCxnSpPr>
            <p:nvPr/>
          </p:nvCxnSpPr>
          <p:spPr bwMode="auto">
            <a:xfrm>
              <a:off x="2070002" y="2177531"/>
              <a:ext cx="15613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38B7656-7D78-B94D-B82F-5186465B0CED}"/>
                </a:ext>
              </a:extLst>
            </p:cNvPr>
            <p:cNvCxnSpPr>
              <a:stCxn id="6" idx="3"/>
              <a:endCxn id="7" idx="3"/>
            </p:cNvCxnSpPr>
            <p:nvPr/>
          </p:nvCxnSpPr>
          <p:spPr bwMode="auto">
            <a:xfrm>
              <a:off x="4711382" y="2177531"/>
              <a:ext cx="45462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73ABC90-3184-CF48-A421-3CD579A56654}"/>
                </a:ext>
              </a:extLst>
            </p:cNvPr>
            <p:cNvCxnSpPr>
              <a:stCxn id="7" idx="0"/>
              <a:endCxn id="8" idx="1"/>
            </p:cNvCxnSpPr>
            <p:nvPr/>
          </p:nvCxnSpPr>
          <p:spPr bwMode="auto">
            <a:xfrm>
              <a:off x="5886002" y="2177531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7C6B251-434E-554F-A706-8EF5A517926A}"/>
                </a:ext>
              </a:extLst>
            </p:cNvPr>
            <p:cNvCxnSpPr>
              <a:stCxn id="8" idx="3"/>
              <a:endCxn id="9" idx="3"/>
            </p:cNvCxnSpPr>
            <p:nvPr/>
          </p:nvCxnSpPr>
          <p:spPr bwMode="auto">
            <a:xfrm>
              <a:off x="7420968" y="2177531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9CF1A80-F1C9-244B-A8AA-09A16E1DF63F}"/>
                </a:ext>
              </a:extLst>
            </p:cNvPr>
            <p:cNvCxnSpPr>
              <a:stCxn id="9" idx="0"/>
              <a:endCxn id="23" idx="1"/>
            </p:cNvCxnSpPr>
            <p:nvPr/>
          </p:nvCxnSpPr>
          <p:spPr bwMode="auto">
            <a:xfrm>
              <a:off x="8595934" y="2177531"/>
              <a:ext cx="280777" cy="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9FCE499-300A-0A46-A5D4-5B31F91DB06B}"/>
                </a:ext>
              </a:extLst>
            </p:cNvPr>
            <p:cNvCxnSpPr/>
            <p:nvPr/>
          </p:nvCxnSpPr>
          <p:spPr bwMode="auto">
            <a:xfrm flipV="1">
              <a:off x="3629487" y="1636902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E9D4DED-32EB-F84C-B235-2280DC6654A2}"/>
                </a:ext>
              </a:extLst>
            </p:cNvPr>
            <p:cNvSpPr txBox="1"/>
            <p:nvPr/>
          </p:nvSpPr>
          <p:spPr>
            <a:xfrm>
              <a:off x="234243" y="2578924"/>
              <a:ext cx="183575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broadband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low-noise RF amp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87-108 MHz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6A29A08-5674-E14C-8C9B-CFB4871B7112}"/>
                </a:ext>
              </a:extLst>
            </p:cNvPr>
            <p:cNvSpPr txBox="1"/>
            <p:nvPr/>
          </p:nvSpPr>
          <p:spPr>
            <a:xfrm>
              <a:off x="3413107" y="2707428"/>
              <a:ext cx="1587294" cy="75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tunable</a:t>
              </a:r>
              <a:br>
                <a:rPr lang="en-US" sz="1600" b="0">
                  <a:solidFill>
                    <a:schemeClr val="tx1"/>
                  </a:solidFill>
                </a:rPr>
              </a:br>
              <a:r>
                <a:rPr lang="en-US" sz="1600" b="0">
                  <a:solidFill>
                    <a:schemeClr val="tx1"/>
                  </a:solidFill>
                </a:rPr>
                <a:t>narrowband</a:t>
              </a:r>
              <a:br>
                <a:rPr lang="en-US" sz="1600" b="0">
                  <a:solidFill>
                    <a:schemeClr val="tx1"/>
                  </a:solidFill>
                </a:rPr>
              </a:br>
              <a:r>
                <a:rPr lang="en-US" sz="1600" b="0">
                  <a:solidFill>
                    <a:schemeClr val="tx1"/>
                  </a:solidFill>
                </a:rPr>
                <a:t>band-pass filter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10E0286-38FE-794F-81B3-9154867ADD0E}"/>
                </a:ext>
              </a:extLst>
            </p:cNvPr>
            <p:cNvSpPr txBox="1"/>
            <p:nvPr/>
          </p:nvSpPr>
          <p:spPr>
            <a:xfrm>
              <a:off x="5022494" y="2716902"/>
              <a:ext cx="91403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RF amp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1641977-E7D8-8A41-811B-2302D71D7504}"/>
                </a:ext>
              </a:extLst>
            </p:cNvPr>
            <p:cNvSpPr txBox="1"/>
            <p:nvPr/>
          </p:nvSpPr>
          <p:spPr>
            <a:xfrm>
              <a:off x="6218767" y="2745839"/>
              <a:ext cx="1324402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demodulator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83C1AD0-D25B-0944-9CEE-029A2B1CB0ED}"/>
                </a:ext>
              </a:extLst>
            </p:cNvPr>
            <p:cNvSpPr txBox="1"/>
            <p:nvPr/>
          </p:nvSpPr>
          <p:spPr>
            <a:xfrm>
              <a:off x="7594663" y="2740565"/>
              <a:ext cx="1141659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audio amp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463800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CF523-E634-6D4F-9450-2E9E49A99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Super-Heterodyne Receiver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E514E62-DBA5-DD4D-8972-001B9EE5C0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48097" y="3626772"/>
                <a:ext cx="7426190" cy="2812599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Introduce a non-linear element: the (frequency) </a:t>
                </a:r>
                <a:r>
                  <a:rPr lang="en-US" kern="0" dirty="0">
                    <a:solidFill>
                      <a:srgbClr val="C00000"/>
                    </a:solidFill>
                  </a:rPr>
                  <a:t>mixer</a:t>
                </a:r>
                <a:r>
                  <a:rPr lang="en-US" kern="0" dirty="0"/>
                  <a:t>!</a:t>
                </a:r>
              </a:p>
              <a:p>
                <a:pPr lvl="1"/>
                <a:r>
                  <a:rPr lang="en-US" kern="0" dirty="0"/>
                  <a:t>”down-convert” the RF band </a:t>
                </a:r>
                <a:br>
                  <a:rPr lang="en-US" kern="0" dirty="0"/>
                </a:br>
                <a:r>
                  <a:rPr lang="en-US" kern="0" dirty="0"/>
                  <a:t>to a fixed ”intermediate” frequency (IF):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𝑰𝑭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𝑹𝑭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±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𝑳𝑶</m:t>
                        </m:r>
                      </m:sub>
                    </m:sSub>
                  </m:oMath>
                </a14:m>
                <a:endParaRPr lang="en-US" kern="0" dirty="0"/>
              </a:p>
              <a:p>
                <a:pPr lvl="1"/>
                <a:r>
                  <a:rPr lang="en-US" kern="0" dirty="0"/>
                  <a:t>requires a tunable local oscillator (LO)</a:t>
                </a:r>
              </a:p>
              <a:p>
                <a:pPr lvl="1"/>
                <a:r>
                  <a:rPr lang="en-US" kern="0" dirty="0"/>
                  <a:t>well manageable IF section:</a:t>
                </a:r>
              </a:p>
              <a:p>
                <a:pPr lvl="2"/>
                <a:r>
                  <a:rPr lang="en-US" kern="0" dirty="0"/>
                  <a:t>narrowband band-pass filter(s) (BPF) and amplifier(s)</a:t>
                </a:r>
              </a:p>
              <a:p>
                <a:pPr lvl="1"/>
                <a:r>
                  <a:rPr lang="en-US" kern="0" dirty="0"/>
                  <a:t>RF telecommunication standard </a:t>
                </a:r>
              </a:p>
              <a:p>
                <a:pPr lvl="1"/>
                <a:r>
                  <a:rPr lang="en-US" kern="0" dirty="0"/>
                  <a:t>Often multiple mixing stages are used in modern </a:t>
                </a:r>
                <a:br>
                  <a:rPr lang="en-US" kern="0" dirty="0"/>
                </a:br>
                <a:r>
                  <a:rPr lang="en-US" kern="0" dirty="0"/>
                  <a:t>RF instruments, e.g., spectrum and network analyzers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E514E62-DBA5-DD4D-8972-001B9EE5C0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097" y="3626772"/>
                <a:ext cx="7426190" cy="2812599"/>
              </a:xfrm>
              <a:prstGeom prst="rect">
                <a:avLst/>
              </a:prstGeom>
              <a:blipFill>
                <a:blip r:embed="rId2"/>
                <a:stretch>
                  <a:fillRect l="-1368" t="-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92992ED0-1A77-B520-DE8B-498855F5B94D}"/>
              </a:ext>
            </a:extLst>
          </p:cNvPr>
          <p:cNvGrpSpPr/>
          <p:nvPr/>
        </p:nvGrpSpPr>
        <p:grpSpPr>
          <a:xfrm>
            <a:off x="1097280" y="1097280"/>
            <a:ext cx="8907144" cy="3535985"/>
            <a:chOff x="1067761" y="1536249"/>
            <a:chExt cx="8907144" cy="3535985"/>
          </a:xfrm>
        </p:grpSpPr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08D09C3C-A153-5056-9EE6-2FA4709F9B17}"/>
                </a:ext>
              </a:extLst>
            </p:cNvPr>
            <p:cNvSpPr/>
            <p:nvPr/>
          </p:nvSpPr>
          <p:spPr bwMode="auto">
            <a:xfrm rot="5400000">
              <a:off x="2183520" y="2256878"/>
              <a:ext cx="720000" cy="720000"/>
            </a:xfrm>
            <a:prstGeom prst="triangle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1F5975C-8719-A756-478F-53493731A3E3}"/>
                </a:ext>
              </a:extLst>
            </p:cNvPr>
            <p:cNvSpPr/>
            <p:nvPr/>
          </p:nvSpPr>
          <p:spPr bwMode="auto">
            <a:xfrm>
              <a:off x="3263520" y="2256878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86FD52A8-B30F-3BC9-A78D-D247E8076C0B}"/>
                </a:ext>
              </a:extLst>
            </p:cNvPr>
            <p:cNvSpPr/>
            <p:nvPr/>
          </p:nvSpPr>
          <p:spPr bwMode="auto">
            <a:xfrm>
              <a:off x="4464900" y="2256878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E2B798E-E5A5-1EA8-8883-6A764AC312D3}"/>
                </a:ext>
              </a:extLst>
            </p:cNvPr>
            <p:cNvSpPr/>
            <p:nvPr/>
          </p:nvSpPr>
          <p:spPr bwMode="auto">
            <a:xfrm>
              <a:off x="3263520" y="3480878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C1B9AE56-B231-C824-909D-31D64577E88C}"/>
                </a:ext>
              </a:extLst>
            </p:cNvPr>
            <p:cNvSpPr/>
            <p:nvPr/>
          </p:nvSpPr>
          <p:spPr bwMode="auto">
            <a:xfrm rot="5400000">
              <a:off x="5999520" y="2256878"/>
              <a:ext cx="720000" cy="720000"/>
            </a:xfrm>
            <a:prstGeom prst="triangle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DF9C0B30-B368-3A9B-DA41-D472935D4DF7}"/>
                </a:ext>
              </a:extLst>
            </p:cNvPr>
            <p:cNvSpPr/>
            <p:nvPr/>
          </p:nvSpPr>
          <p:spPr bwMode="auto">
            <a:xfrm>
              <a:off x="7174486" y="2256878"/>
              <a:ext cx="1080000" cy="72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Triangle 10">
              <a:extLst>
                <a:ext uri="{FF2B5EF4-FFF2-40B4-BE49-F238E27FC236}">
                  <a16:creationId xmlns:a16="http://schemas.microsoft.com/office/drawing/2014/main" id="{AC061211-63A9-6A4D-4D38-66017851B4EC}"/>
                </a:ext>
              </a:extLst>
            </p:cNvPr>
            <p:cNvSpPr/>
            <p:nvPr/>
          </p:nvSpPr>
          <p:spPr bwMode="auto">
            <a:xfrm rot="5400000">
              <a:off x="8709452" y="2256878"/>
              <a:ext cx="720000" cy="720000"/>
            </a:xfrm>
            <a:prstGeom prst="triangle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77C97BB-591C-DC85-CB27-944C51785466}"/>
                </a:ext>
              </a:extLst>
            </p:cNvPr>
            <p:cNvCxnSpPr>
              <a:stCxn id="6" idx="1"/>
              <a:endCxn id="6" idx="5"/>
            </p:cNvCxnSpPr>
            <p:nvPr/>
          </p:nvCxnSpPr>
          <p:spPr bwMode="auto">
            <a:xfrm>
              <a:off x="3368962" y="2362320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0F1D975-F75E-0A87-52D2-C37C779A28CA}"/>
                </a:ext>
              </a:extLst>
            </p:cNvPr>
            <p:cNvCxnSpPr>
              <a:stCxn id="6" idx="3"/>
              <a:endCxn id="6" idx="7"/>
            </p:cNvCxnSpPr>
            <p:nvPr/>
          </p:nvCxnSpPr>
          <p:spPr bwMode="auto">
            <a:xfrm flipV="1">
              <a:off x="3368962" y="2362320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B263C9F-939B-AC20-2011-6AC5DD60976B}"/>
                </a:ext>
              </a:extLst>
            </p:cNvPr>
            <p:cNvCxnSpPr/>
            <p:nvPr/>
          </p:nvCxnSpPr>
          <p:spPr bwMode="auto">
            <a:xfrm>
              <a:off x="4919709" y="2362320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F49C7B1-9C22-927D-37C7-23CC3C525431}"/>
                </a:ext>
              </a:extLst>
            </p:cNvPr>
            <p:cNvCxnSpPr/>
            <p:nvPr/>
          </p:nvCxnSpPr>
          <p:spPr bwMode="auto">
            <a:xfrm flipV="1">
              <a:off x="4793062" y="2362320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6641356-242E-9D08-E8CC-FB714C904C61}"/>
                </a:ext>
              </a:extLst>
            </p:cNvPr>
            <p:cNvCxnSpPr/>
            <p:nvPr/>
          </p:nvCxnSpPr>
          <p:spPr bwMode="auto">
            <a:xfrm flipH="1" flipV="1">
              <a:off x="5093518" y="2362320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B09435A-AA4B-5609-28F5-3161179ABD03}"/>
                </a:ext>
              </a:extLst>
            </p:cNvPr>
            <p:cNvCxnSpPr/>
            <p:nvPr/>
          </p:nvCxnSpPr>
          <p:spPr bwMode="auto">
            <a:xfrm>
              <a:off x="7239969" y="2609186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2BF5760-3A5D-1230-17E3-6FAF0EA2C3B4}"/>
                </a:ext>
              </a:extLst>
            </p:cNvPr>
            <p:cNvCxnSpPr/>
            <p:nvPr/>
          </p:nvCxnSpPr>
          <p:spPr bwMode="auto">
            <a:xfrm flipH="1">
              <a:off x="7711037" y="2465186"/>
              <a:ext cx="1554" cy="288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Triangle 18">
              <a:extLst>
                <a:ext uri="{FF2B5EF4-FFF2-40B4-BE49-F238E27FC236}">
                  <a16:creationId xmlns:a16="http://schemas.microsoft.com/office/drawing/2014/main" id="{4127F7E1-235E-AE06-A052-274F97CE1568}"/>
                </a:ext>
              </a:extLst>
            </p:cNvPr>
            <p:cNvSpPr/>
            <p:nvPr/>
          </p:nvSpPr>
          <p:spPr bwMode="auto">
            <a:xfrm rot="5400000">
              <a:off x="7419969" y="2465186"/>
              <a:ext cx="288000" cy="288000"/>
            </a:xfrm>
            <a:prstGeom prst="triangl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46C673-CC8F-AE8A-D86A-99677B4FE14A}"/>
                </a:ext>
              </a:extLst>
            </p:cNvPr>
            <p:cNvCxnSpPr/>
            <p:nvPr/>
          </p:nvCxnSpPr>
          <p:spPr bwMode="auto">
            <a:xfrm>
              <a:off x="7707969" y="2609186"/>
              <a:ext cx="468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AF995EC-1235-0788-0BB2-0FF29868642A}"/>
                </a:ext>
              </a:extLst>
            </p:cNvPr>
            <p:cNvCxnSpPr/>
            <p:nvPr/>
          </p:nvCxnSpPr>
          <p:spPr bwMode="auto">
            <a:xfrm>
              <a:off x="7887969" y="2738839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A3CF563-C051-C8D4-1C42-EAFA055D7C95}"/>
                </a:ext>
              </a:extLst>
            </p:cNvPr>
            <p:cNvCxnSpPr/>
            <p:nvPr/>
          </p:nvCxnSpPr>
          <p:spPr bwMode="auto">
            <a:xfrm>
              <a:off x="7886415" y="2803069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C910D8A-C777-6684-2B10-01E426E20259}"/>
                </a:ext>
              </a:extLst>
            </p:cNvPr>
            <p:cNvCxnSpPr/>
            <p:nvPr/>
          </p:nvCxnSpPr>
          <p:spPr bwMode="auto">
            <a:xfrm flipH="1">
              <a:off x="7976415" y="2609186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50E8119-3BE5-87E4-5806-9412C1B0C6D4}"/>
                </a:ext>
              </a:extLst>
            </p:cNvPr>
            <p:cNvCxnSpPr/>
            <p:nvPr/>
          </p:nvCxnSpPr>
          <p:spPr bwMode="auto">
            <a:xfrm flipH="1">
              <a:off x="7976415" y="2805340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80D8938-CE7C-9C21-BE02-92E3A18ADB14}"/>
                </a:ext>
              </a:extLst>
            </p:cNvPr>
            <p:cNvCxnSpPr/>
            <p:nvPr/>
          </p:nvCxnSpPr>
          <p:spPr bwMode="auto">
            <a:xfrm>
              <a:off x="3353519" y="3845511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353C362-83A0-38F2-28CA-DC7CB22DD6B6}"/>
                </a:ext>
              </a:extLst>
            </p:cNvPr>
            <p:cNvCxnSpPr/>
            <p:nvPr/>
          </p:nvCxnSpPr>
          <p:spPr bwMode="auto">
            <a:xfrm flipV="1">
              <a:off x="3263520" y="3479069"/>
              <a:ext cx="720000" cy="72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3765581-7224-8DC0-9B27-F735FB80C6DC}"/>
                </a:ext>
              </a:extLst>
            </p:cNvPr>
            <p:cNvSpPr/>
            <p:nvPr/>
          </p:nvSpPr>
          <p:spPr bwMode="auto">
            <a:xfrm>
              <a:off x="9710229" y="2362321"/>
              <a:ext cx="83702" cy="509117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rapezoid 27">
              <a:extLst>
                <a:ext uri="{FF2B5EF4-FFF2-40B4-BE49-F238E27FC236}">
                  <a16:creationId xmlns:a16="http://schemas.microsoft.com/office/drawing/2014/main" id="{9A95F794-9EEF-41BB-46EB-0CA8BB92F7DF}"/>
                </a:ext>
              </a:extLst>
            </p:cNvPr>
            <p:cNvSpPr/>
            <p:nvPr/>
          </p:nvSpPr>
          <p:spPr bwMode="auto">
            <a:xfrm rot="16200000">
              <a:off x="9524417" y="2526390"/>
              <a:ext cx="720001" cy="180975"/>
            </a:xfrm>
            <a:prstGeom prst="trapezoid">
              <a:avLst>
                <a:gd name="adj" fmla="val 92889"/>
              </a:avLst>
            </a:prstGeom>
            <a:solidFill>
              <a:srgbClr val="007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D3B6B2D-1EA9-82CA-DF6D-50F8F822C5DA}"/>
                </a:ext>
              </a:extLst>
            </p:cNvPr>
            <p:cNvCxnSpPr/>
            <p:nvPr/>
          </p:nvCxnSpPr>
          <p:spPr bwMode="auto">
            <a:xfrm>
              <a:off x="1643519" y="2616249"/>
              <a:ext cx="540001" cy="14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51F036B-D52E-9DA4-C558-A8FB6CC539E6}"/>
                </a:ext>
              </a:extLst>
            </p:cNvPr>
            <p:cNvCxnSpPr/>
            <p:nvPr/>
          </p:nvCxnSpPr>
          <p:spPr bwMode="auto">
            <a:xfrm flipV="1">
              <a:off x="1643519" y="1536249"/>
              <a:ext cx="0" cy="108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12E48B8-931E-183F-AE2C-1F53DF637248}"/>
                </a:ext>
              </a:extLst>
            </p:cNvPr>
            <p:cNvCxnSpPr/>
            <p:nvPr/>
          </p:nvCxnSpPr>
          <p:spPr bwMode="auto">
            <a:xfrm flipV="1">
              <a:off x="1643519" y="1536249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8A6015A-9F0D-B2E1-BFB0-1DD87F9216D1}"/>
                </a:ext>
              </a:extLst>
            </p:cNvPr>
            <p:cNvCxnSpPr/>
            <p:nvPr/>
          </p:nvCxnSpPr>
          <p:spPr bwMode="auto">
            <a:xfrm flipH="1" flipV="1">
              <a:off x="1283518" y="1537359"/>
              <a:ext cx="360000" cy="360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7D4A309-3546-D994-C907-DEF595997049}"/>
                </a:ext>
              </a:extLst>
            </p:cNvPr>
            <p:cNvCxnSpPr>
              <a:stCxn id="5" idx="0"/>
              <a:endCxn id="6" idx="2"/>
            </p:cNvCxnSpPr>
            <p:nvPr/>
          </p:nvCxnSpPr>
          <p:spPr bwMode="auto">
            <a:xfrm>
              <a:off x="2903520" y="2616878"/>
              <a:ext cx="360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24666EA-A36C-487A-415D-A0077736BBB1}"/>
                </a:ext>
              </a:extLst>
            </p:cNvPr>
            <p:cNvCxnSpPr>
              <a:stCxn id="8" idx="0"/>
              <a:endCxn id="6" idx="4"/>
            </p:cNvCxnSpPr>
            <p:nvPr/>
          </p:nvCxnSpPr>
          <p:spPr bwMode="auto">
            <a:xfrm flipV="1">
              <a:off x="3623520" y="2976878"/>
              <a:ext cx="0" cy="504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6943524-2122-22F6-7250-698EE825B01F}"/>
                </a:ext>
              </a:extLst>
            </p:cNvPr>
            <p:cNvCxnSpPr>
              <a:stCxn id="6" idx="6"/>
              <a:endCxn id="7" idx="1"/>
            </p:cNvCxnSpPr>
            <p:nvPr/>
          </p:nvCxnSpPr>
          <p:spPr bwMode="auto">
            <a:xfrm>
              <a:off x="3983520" y="2616878"/>
              <a:ext cx="4813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DE8E0CF-7700-F4FA-C3A0-7081D217D353}"/>
                </a:ext>
              </a:extLst>
            </p:cNvPr>
            <p:cNvCxnSpPr>
              <a:stCxn id="7" idx="3"/>
              <a:endCxn id="9" idx="3"/>
            </p:cNvCxnSpPr>
            <p:nvPr/>
          </p:nvCxnSpPr>
          <p:spPr bwMode="auto">
            <a:xfrm>
              <a:off x="5544900" y="2616878"/>
              <a:ext cx="45462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CB67374-5DEF-19E9-3523-BDD225C0482E}"/>
                </a:ext>
              </a:extLst>
            </p:cNvPr>
            <p:cNvCxnSpPr>
              <a:stCxn id="9" idx="0"/>
              <a:endCxn id="10" idx="1"/>
            </p:cNvCxnSpPr>
            <p:nvPr/>
          </p:nvCxnSpPr>
          <p:spPr bwMode="auto">
            <a:xfrm>
              <a:off x="6719520" y="2616878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87DA9DB-5EC8-94B3-54BA-35A601345E90}"/>
                </a:ext>
              </a:extLst>
            </p:cNvPr>
            <p:cNvCxnSpPr>
              <a:stCxn id="10" idx="3"/>
              <a:endCxn id="11" idx="3"/>
            </p:cNvCxnSpPr>
            <p:nvPr/>
          </p:nvCxnSpPr>
          <p:spPr bwMode="auto">
            <a:xfrm>
              <a:off x="8254486" y="2616878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A279A5D-DD7B-BAFE-5E9B-E89F5D8043C4}"/>
                </a:ext>
              </a:extLst>
            </p:cNvPr>
            <p:cNvCxnSpPr>
              <a:stCxn id="11" idx="0"/>
              <a:endCxn id="27" idx="1"/>
            </p:cNvCxnSpPr>
            <p:nvPr/>
          </p:nvCxnSpPr>
          <p:spPr bwMode="auto">
            <a:xfrm>
              <a:off x="9429452" y="2616878"/>
              <a:ext cx="280777" cy="2"/>
            </a:xfrm>
            <a:prstGeom prst="lin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3941402-743F-2118-CDED-62CF2FE07459}"/>
                </a:ext>
              </a:extLst>
            </p:cNvPr>
            <p:cNvSpPr txBox="1"/>
            <p:nvPr/>
          </p:nvSpPr>
          <p:spPr>
            <a:xfrm>
              <a:off x="1067761" y="3018271"/>
              <a:ext cx="183575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broadband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low-noise RF amp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87-108 MHz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0781DA8-D867-96F3-6EBF-4E3CCE505361}"/>
                </a:ext>
              </a:extLst>
            </p:cNvPr>
            <p:cNvSpPr txBox="1"/>
            <p:nvPr/>
          </p:nvSpPr>
          <p:spPr>
            <a:xfrm>
              <a:off x="4246625" y="3146775"/>
              <a:ext cx="238719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IF narrowband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band-pass filter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10.7 MHz ± 90 kHz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5B7F874-E7E7-8EF0-0143-198014894F9B}"/>
                </a:ext>
              </a:extLst>
            </p:cNvPr>
            <p:cNvSpPr txBox="1"/>
            <p:nvPr/>
          </p:nvSpPr>
          <p:spPr>
            <a:xfrm>
              <a:off x="5856012" y="3156249"/>
              <a:ext cx="824265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IF amp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B308B1B-E6AA-EBD1-A4CC-727975DDEC6D}"/>
                </a:ext>
              </a:extLst>
            </p:cNvPr>
            <p:cNvSpPr txBox="1"/>
            <p:nvPr/>
          </p:nvSpPr>
          <p:spPr>
            <a:xfrm>
              <a:off x="7052285" y="3185186"/>
              <a:ext cx="185018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demodulator,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FM PLL or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AM diode detector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0431E64-1373-F288-1A8E-DEBC98BB9048}"/>
                </a:ext>
              </a:extLst>
            </p:cNvPr>
            <p:cNvSpPr txBox="1"/>
            <p:nvPr/>
          </p:nvSpPr>
          <p:spPr>
            <a:xfrm>
              <a:off x="8605672" y="1786688"/>
              <a:ext cx="1141659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audio amp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F018123C-97D9-4482-2B2A-CBBE5DAF76DA}"/>
                    </a:ext>
                  </a:extLst>
                </p:cNvPr>
                <p:cNvSpPr txBox="1"/>
                <p:nvPr/>
              </p:nvSpPr>
              <p:spPr>
                <a:xfrm>
                  <a:off x="2788450" y="1547035"/>
                  <a:ext cx="1670137" cy="5355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600" b="0">
                      <a:solidFill>
                        <a:schemeClr val="tx1"/>
                      </a:solidFill>
                    </a:rPr>
                    <a:t>frequency mixer</a:t>
                  </a:r>
                </a:p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𝐼𝐹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𝑅𝐹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±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𝐿𝑂</m:t>
                            </m:r>
                          </m:sub>
                        </m:sSub>
                      </m:oMath>
                    </m:oMathPara>
                  </a14:m>
                  <a:endParaRPr lang="en-US" sz="1600" b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F80A87F9-8EE2-AE1A-1BEA-9D40E6D720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8450" y="1547035"/>
                  <a:ext cx="1670137" cy="535531"/>
                </a:xfrm>
                <a:prstGeom prst="rect">
                  <a:avLst/>
                </a:prstGeom>
                <a:blipFill>
                  <a:blip r:embed="rId3"/>
                  <a:stretch>
                    <a:fillRect l="-2273" t="-2273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B3C8860-2C45-1307-5AE0-CBAC22FB5E0B}"/>
                </a:ext>
              </a:extLst>
            </p:cNvPr>
            <p:cNvSpPr txBox="1"/>
            <p:nvPr/>
          </p:nvSpPr>
          <p:spPr>
            <a:xfrm>
              <a:off x="1174350" y="4241237"/>
              <a:ext cx="208820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tunable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local oscillator (LO)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e.g., 97.7-118.7 MHz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BDB2EEAD-4D4D-5A58-9F38-FD696AC7E5E1}"/>
                    </a:ext>
                  </a:extLst>
                </p:cNvPr>
                <p:cNvSpPr txBox="1"/>
                <p:nvPr/>
              </p:nvSpPr>
              <p:spPr>
                <a:xfrm>
                  <a:off x="2864193" y="2680390"/>
                  <a:ext cx="382028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𝑹𝑭</m:t>
                            </m:r>
                          </m:sub>
                        </m:sSub>
                      </m:oMath>
                    </m:oMathPara>
                  </a14:m>
                  <a:endParaRPr lang="en-US" sz="1600"/>
                </a:p>
              </p:txBody>
            </p:sp>
          </mc:Choice>
          <mc:Fallback xmlns=""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2053B3D8-5181-F438-4B4C-505578C50F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64193" y="2680390"/>
                  <a:ext cx="382028" cy="221599"/>
                </a:xfrm>
                <a:prstGeom prst="rect">
                  <a:avLst/>
                </a:prstGeom>
                <a:blipFill>
                  <a:blip r:embed="rId4"/>
                  <a:stretch>
                    <a:fillRect l="-16129" r="-3226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D9D90058-BA74-93A9-A2EE-40A4B4BDCA61}"/>
                    </a:ext>
                  </a:extLst>
                </p:cNvPr>
                <p:cNvSpPr txBox="1"/>
                <p:nvPr/>
              </p:nvSpPr>
              <p:spPr>
                <a:xfrm>
                  <a:off x="3222505" y="3159994"/>
                  <a:ext cx="375616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𝑳𝑶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6020DFA2-73C6-2104-7964-9C95BD18CB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2505" y="3159994"/>
                  <a:ext cx="375616" cy="221599"/>
                </a:xfrm>
                <a:prstGeom prst="rect">
                  <a:avLst/>
                </a:prstGeom>
                <a:blipFill>
                  <a:blip r:embed="rId5"/>
                  <a:stretch>
                    <a:fillRect l="-16129" r="-3226" b="-473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4B3B0C72-56CD-5A34-FDAD-4F7E92CA0AB9}"/>
                    </a:ext>
                  </a:extLst>
                </p:cNvPr>
                <p:cNvSpPr txBox="1"/>
                <p:nvPr/>
              </p:nvSpPr>
              <p:spPr>
                <a:xfrm>
                  <a:off x="4008261" y="2686079"/>
                  <a:ext cx="343556" cy="2215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𝑰𝑭</m:t>
                            </m:r>
                          </m:sub>
                        </m:sSub>
                      </m:oMath>
                    </m:oMathPara>
                  </a14:m>
                  <a:endParaRPr lang="en-US" sz="1600"/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A722EABD-4326-EFFC-C93D-DF700D3C5B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8261" y="2686079"/>
                  <a:ext cx="343556" cy="221599"/>
                </a:xfrm>
                <a:prstGeom prst="rect">
                  <a:avLst/>
                </a:prstGeom>
                <a:blipFill>
                  <a:blip r:embed="rId6"/>
                  <a:stretch>
                    <a:fillRect l="-17857" r="-3571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2503BD7-1762-0BAA-577B-696A9DAE2E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27261" y="1943654"/>
              <a:ext cx="0" cy="469095"/>
            </a:xfrm>
            <a:prstGeom prst="line">
              <a:avLst/>
            </a:prstGeom>
            <a:noFill/>
            <a:ln w="19050" cap="flat" cmpd="sng" algn="ctr">
              <a:solidFill>
                <a:srgbClr val="008000"/>
              </a:solidFill>
              <a:prstDash val="dash"/>
              <a:round/>
              <a:headEnd type="none" w="med" len="med"/>
              <a:tailEnd type="arrow" w="lg" len="lg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3B2A3AB-14F3-869F-A33E-52A1D444F7F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27261" y="1941583"/>
              <a:ext cx="2140904" cy="0"/>
            </a:xfrm>
            <a:prstGeom prst="line">
              <a:avLst/>
            </a:prstGeom>
            <a:noFill/>
            <a:ln w="19050" cap="flat" cmpd="sng" algn="ctr">
              <a:solidFill>
                <a:srgbClr val="008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3F694D9-7695-705A-5E7C-74748E9D92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468165" y="1941383"/>
              <a:ext cx="0" cy="673857"/>
            </a:xfrm>
            <a:prstGeom prst="line">
              <a:avLst/>
            </a:prstGeom>
            <a:noFill/>
            <a:ln w="19050" cap="flat" cmpd="sng" algn="ctr">
              <a:solidFill>
                <a:srgbClr val="008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66F9514-3C1B-D357-3948-4CA89D512877}"/>
                </a:ext>
              </a:extLst>
            </p:cNvPr>
            <p:cNvSpPr txBox="1"/>
            <p:nvPr/>
          </p:nvSpPr>
          <p:spPr>
            <a:xfrm>
              <a:off x="7083364" y="1553414"/>
              <a:ext cx="6286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ACG</a:t>
              </a:r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FC90E3DD-6124-5148-B397-2F0213164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920" y="3618128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BFAADE27-9408-21FB-79F4-F7140A24436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623520" y="3845511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64563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1BDE5F-34B6-97D8-1522-5941FD78C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F207F-D7A8-809D-5D19-3AC16A538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RF Mixer as Down-Converter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5EE61B42-A60E-940D-1EA9-682369C8E22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8194" y="1860583"/>
                <a:ext cx="5219280" cy="454253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Ideal mixer:</a:t>
                </a:r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r>
                  <a:rPr lang="en-US" kern="0" dirty="0"/>
                  <a:t>Frequency conversion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𝑹𝑭</m:t>
                        </m:r>
                      </m:sub>
                    </m:sSub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𝑳𝑶</m:t>
                        </m:r>
                      </m:sub>
                    </m:sSub>
                  </m:oMath>
                </a14:m>
                <a:r>
                  <a:rPr lang="en-US" kern="0" dirty="0"/>
                  <a:t>: heterodyne receiver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𝑹𝑭</m:t>
                        </m:r>
                      </m:sub>
                    </m:sSub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𝑳𝑶</m:t>
                        </m:r>
                      </m:sub>
                    </m:sSub>
                  </m:oMath>
                </a14:m>
                <a:r>
                  <a:rPr lang="en-US" kern="0" dirty="0"/>
                  <a:t>: homodyne, demodulator</a:t>
                </a:r>
              </a:p>
              <a:p>
                <a:r>
                  <a:rPr lang="en-US" kern="0" dirty="0"/>
                  <a:t>Real-world mixer:</a:t>
                </a:r>
              </a:p>
              <a:p>
                <a:pPr lvl="1"/>
                <a:r>
                  <a:rPr lang="en-US" kern="0" dirty="0"/>
                  <a:t>Image frequency: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5EE61B42-A60E-940D-1EA9-682369C8E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194" y="1860583"/>
                <a:ext cx="5219280" cy="4542539"/>
              </a:xfrm>
              <a:prstGeom prst="rect">
                <a:avLst/>
              </a:prstGeom>
              <a:blipFill>
                <a:blip r:embed="rId2"/>
                <a:stretch>
                  <a:fillRect l="-1699" t="-2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0921903-774A-1ACA-0332-C5996352C731}"/>
                  </a:ext>
                </a:extLst>
              </p:cNvPr>
              <p:cNvSpPr txBox="1"/>
              <p:nvPr/>
            </p:nvSpPr>
            <p:spPr>
              <a:xfrm>
                <a:off x="3148878" y="1241091"/>
                <a:ext cx="352635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𝒕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0000FF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𝑨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func>
                        <m:func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000" b="1" i="0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𝐬𝐢𝐧</m:t>
                          </m:r>
                        </m:fName>
                        <m:e>
                          <m:d>
                            <m:dPr>
                              <m:ctrlPr>
                                <a:rPr lang="mr-IN" sz="20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𝑹𝑭</m:t>
                                  </m:r>
                                </m:sub>
                              </m:sSub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𝒕</m:t>
                              </m:r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𝝋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  <m:t>𝑹𝑭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0921903-774A-1ACA-0332-C5996352C7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8878" y="1241091"/>
                <a:ext cx="3526350" cy="307777"/>
              </a:xfrm>
              <a:prstGeom prst="rect">
                <a:avLst/>
              </a:prstGeom>
              <a:blipFill>
                <a:blip r:embed="rId3"/>
                <a:stretch>
                  <a:fillRect l="-1439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C6E1AD2-C49B-DAAE-E710-8EEC91DD9A3D}"/>
                  </a:ext>
                </a:extLst>
              </p:cNvPr>
              <p:cNvSpPr txBox="1"/>
              <p:nvPr/>
            </p:nvSpPr>
            <p:spPr>
              <a:xfrm>
                <a:off x="9287101" y="1218842"/>
                <a:ext cx="25555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𝑰𝑭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𝒕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𝒕</m:t>
                          </m:r>
                        </m:e>
                      </m:d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C6E1AD2-C49B-DAAE-E710-8EEC91DD9A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7101" y="1218842"/>
                <a:ext cx="2555508" cy="276999"/>
              </a:xfrm>
              <a:prstGeom prst="rect">
                <a:avLst/>
              </a:prstGeom>
              <a:blipFill>
                <a:blip r:embed="rId4"/>
                <a:stretch>
                  <a:fillRect l="-1980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C46B177-4E48-7586-C141-85C7F0D7504E}"/>
                  </a:ext>
                </a:extLst>
              </p:cNvPr>
              <p:cNvSpPr txBox="1"/>
              <p:nvPr/>
            </p:nvSpPr>
            <p:spPr>
              <a:xfrm>
                <a:off x="8357974" y="2114136"/>
                <a:ext cx="350070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𝒚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𝒕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008000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𝑨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  <m:func>
                        <m:funcPr>
                          <m:ctrlPr>
                            <a:rPr lang="en-US" sz="20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000" b="1" i="0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𝐬𝐢𝐧</m:t>
                          </m:r>
                        </m:fName>
                        <m:e>
                          <m:d>
                            <m:dPr>
                              <m:ctrlPr>
                                <a:rPr lang="mr-IN" sz="200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𝑳𝑶</m:t>
                                  </m:r>
                                </m:sub>
                              </m:sSub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𝒕</m:t>
                              </m:r>
                              <m:r>
                                <a:rPr lang="en-US" sz="20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𝝋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008000"/>
                                      </a:solidFill>
                                      <a:latin typeface="Cambria Math" charset="0"/>
                                    </a:rPr>
                                    <m:t>𝑳𝑶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C46B177-4E48-7586-C141-85C7F0D75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7974" y="2114136"/>
                <a:ext cx="3500702" cy="307777"/>
              </a:xfrm>
              <a:prstGeom prst="rect">
                <a:avLst/>
              </a:prstGeom>
              <a:blipFill>
                <a:blip r:embed="rId5"/>
                <a:stretch>
                  <a:fillRect l="-1449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9447B0-37C9-E6EE-9B5D-C31E9343CD2E}"/>
                  </a:ext>
                </a:extLst>
              </p:cNvPr>
              <p:cNvSpPr txBox="1"/>
              <p:nvPr/>
            </p:nvSpPr>
            <p:spPr>
              <a:xfrm>
                <a:off x="2704446" y="1826127"/>
                <a:ext cx="1828366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9447B0-37C9-E6EE-9B5D-C31E9343CD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446" y="1826127"/>
                <a:ext cx="1828366" cy="4224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C315BA87-874C-8F89-AED7-3F4E1C0D7D51}"/>
              </a:ext>
            </a:extLst>
          </p:cNvPr>
          <p:cNvGrpSpPr/>
          <p:nvPr/>
        </p:nvGrpSpPr>
        <p:grpSpPr>
          <a:xfrm>
            <a:off x="754028" y="2426830"/>
            <a:ext cx="11236700" cy="849805"/>
            <a:chOff x="690775" y="2557314"/>
            <a:chExt cx="11236700" cy="8498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A348366-D8C3-DA72-843E-609CEC3F95C9}"/>
                    </a:ext>
                  </a:extLst>
                </p:cNvPr>
                <p:cNvSpPr txBox="1"/>
                <p:nvPr/>
              </p:nvSpPr>
              <p:spPr>
                <a:xfrm>
                  <a:off x="690775" y="2557314"/>
                  <a:ext cx="6375912" cy="7955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𝒚</m:t>
                            </m:r>
                          </m:e>
                          <m:sub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𝑰𝑭</m:t>
                            </m:r>
                          </m:sub>
                        </m:sSub>
                        <m:d>
                          <m:d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𝒕</m:t>
                            </m:r>
                          </m:e>
                        </m:d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=</m:t>
                        </m:r>
                        <m:sSub>
                          <m:sSub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kumimoji="0" lang="mr-IN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𝑳𝑶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𝑹𝑭</m:t>
                            </m:r>
                          </m:sub>
                        </m:sSub>
                        <m:d>
                          <m:dPr>
                            <m:begChr m:val="{"/>
                            <m:endChr m:val=""/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618FFD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kumimoji="0" lang="en-US" sz="2000" b="1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618FFD">
                                        <a:lumMod val="75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𝐬𝐢𝐧</m:t>
                                </m:r>
                              </m:fName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mr-IN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618FFD">
                                            <a:lumMod val="75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618FFD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618FFD">
                                                <a:lumMod val="75000"/>
                                              </a:srgbClr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618FFD">
                                                    <a:lumMod val="75000"/>
                                                  </a:srgbClr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B52F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𝒕</m:t>
                                    </m:r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B52FC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B52FC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B52FC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B52FC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</m:d>
                      </m:oMath>
                      <m:oMath xmlns:m="http://schemas.openxmlformats.org/officeDocument/2006/math">
                        <m:r>
                          <a:rPr kumimoji="0" lang="en-US" sz="20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                                   </m:t>
                        </m:r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+</m:t>
                        </m:r>
                        <m:d>
                          <m:dPr>
                            <m:begChr m:val=""/>
                            <m:endChr m:val="}"/>
                            <m:ctrlPr>
                              <a:rPr kumimoji="0" lang="en-US" sz="20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kumimoji="0" lang="en-US" sz="2000" b="1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66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kumimoji="0" lang="en-US" sz="2000" b="1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6600"/>
                                    </a:solidFill>
                                    <a:effectLst/>
                                    <a:uLnTx/>
                                    <a:uFillTx/>
                                    <a:latin typeface="Cambria Math" charset="0"/>
                                  </a:rPr>
                                  <m:t>𝐬𝐢𝐧</m:t>
                                </m:r>
                              </m:fName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mr-IN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66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𝝎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66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𝒕</m:t>
                                    </m:r>
                                    <m:r>
                                      <a:rPr kumimoji="0" lang="en-US" sz="20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66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ctrlPr>
                                          <a:rPr kumimoji="0" lang="mr-IN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𝑹𝑭</m:t>
                                            </m:r>
                                          </m:sub>
                                        </m:sSub>
                                        <m:r>
                                          <a:rPr kumimoji="0" lang="en-US" sz="2000" b="1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FF66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𝝋</m:t>
                                            </m:r>
                                          </m:e>
                                          <m:sub>
                                            <m:r>
                                              <a:rPr kumimoji="0" lang="en-US" sz="2000" b="1" i="1" u="none" strike="noStrike" kern="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66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charset="0"/>
                                              </a:rPr>
                                              <m:t>𝑳𝑶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</m:d>
                      </m:oMath>
                    </m:oMathPara>
                  </a14:m>
                  <a:endPara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A348366-D8C3-DA72-843E-609CEC3F95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775" y="2557314"/>
                  <a:ext cx="6375912" cy="795539"/>
                </a:xfrm>
                <a:prstGeom prst="rect">
                  <a:avLst/>
                </a:prstGeom>
                <a:blipFill>
                  <a:blip r:embed="rId7"/>
                  <a:stretch>
                    <a:fillRect t="-80952" r="-3181" b="-1047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4BFA31F-1817-D107-25BD-F6670F839979}"/>
                </a:ext>
              </a:extLst>
            </p:cNvPr>
            <p:cNvSpPr txBox="1"/>
            <p:nvPr/>
          </p:nvSpPr>
          <p:spPr>
            <a:xfrm>
              <a:off x="6933043" y="2657569"/>
              <a:ext cx="2095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618FFD">
                      <a:lumMod val="75000"/>
                    </a:srgbClr>
                  </a:solidFill>
                  <a:effectLst/>
                  <a:uLnTx/>
                  <a:uFillTx/>
                </a:rPr>
                <a:t>upper sideband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F3A5D7D-3F56-B75C-4171-87D671C4800E}"/>
                </a:ext>
              </a:extLst>
            </p:cNvPr>
            <p:cNvSpPr txBox="1"/>
            <p:nvPr/>
          </p:nvSpPr>
          <p:spPr>
            <a:xfrm>
              <a:off x="6970669" y="3037787"/>
              <a:ext cx="4956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</a:rPr>
                <a:t>lower sideband </a:t>
              </a:r>
              <a:r>
                <a: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</a:rPr>
                <a:t>(also called “base-band”)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340FFBA3-32AB-5838-2CEA-360D6DEA7AD0}"/>
                  </a:ext>
                </a:extLst>
              </p:cNvPr>
              <p:cNvSpPr txBox="1"/>
              <p:nvPr/>
            </p:nvSpPr>
            <p:spPr>
              <a:xfrm>
                <a:off x="3658590" y="5521983"/>
                <a:ext cx="204684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𝒎</m:t>
                          </m:r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  <m:t>𝑹𝑭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±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𝒏</m:t>
                          </m:r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340FFBA3-32AB-5838-2CEA-360D6DEA7A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590" y="5521983"/>
                <a:ext cx="2046842" cy="276999"/>
              </a:xfrm>
              <a:prstGeom prst="rect">
                <a:avLst/>
              </a:prstGeom>
              <a:blipFill>
                <a:blip r:embed="rId8"/>
                <a:stretch>
                  <a:fillRect l="-3704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1B2793C4-970E-675F-FE46-418ADD8ADDEC}"/>
                  </a:ext>
                </a:extLst>
              </p:cNvPr>
              <p:cNvSpPr txBox="1"/>
              <p:nvPr/>
            </p:nvSpPr>
            <p:spPr>
              <a:xfrm>
                <a:off x="3612597" y="5886151"/>
                <a:ext cx="16861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𝑰𝑴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</a:rPr>
                            <m:t>𝑳𝑶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𝑰𝑭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1B2793C4-970E-675F-FE46-418ADD8ADD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2597" y="5886151"/>
                <a:ext cx="1686167" cy="276999"/>
              </a:xfrm>
              <a:prstGeom prst="rect">
                <a:avLst/>
              </a:prstGeom>
              <a:blipFill>
                <a:blip r:embed="rId9"/>
                <a:stretch>
                  <a:fillRect l="-447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4CAA9281-AA78-CD73-4C82-721E41D908A8}"/>
              </a:ext>
            </a:extLst>
          </p:cNvPr>
          <p:cNvGrpSpPr/>
          <p:nvPr/>
        </p:nvGrpSpPr>
        <p:grpSpPr>
          <a:xfrm>
            <a:off x="6723142" y="1146665"/>
            <a:ext cx="2332586" cy="1345022"/>
            <a:chOff x="6270572" y="3380866"/>
            <a:chExt cx="2332586" cy="1345022"/>
          </a:xfrm>
        </p:grpSpPr>
        <p:sp>
          <p:nvSpPr>
            <p:cNvPr id="19" name="Oval 112">
              <a:extLst>
                <a:ext uri="{FF2B5EF4-FFF2-40B4-BE49-F238E27FC236}">
                  <a16:creationId xmlns:a16="http://schemas.microsoft.com/office/drawing/2014/main" id="{2ED70A8A-206F-9FDD-E7E5-7232172EC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3237" y="3380866"/>
              <a:ext cx="550800" cy="550800"/>
            </a:xfrm>
            <a:prstGeom prst="ellipse">
              <a:avLst/>
            </a:prstGeom>
            <a:solidFill>
              <a:srgbClr val="FF0000"/>
            </a:solidFill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20" name="Line 114">
              <a:extLst>
                <a:ext uri="{FF2B5EF4-FFF2-40B4-BE49-F238E27FC236}">
                  <a16:creationId xmlns:a16="http://schemas.microsoft.com/office/drawing/2014/main" id="{7BDB35DA-B419-362E-5D80-3E1284D7E1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40907" y="3649701"/>
              <a:ext cx="3840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21" name="Line 115">
              <a:extLst>
                <a:ext uri="{FF2B5EF4-FFF2-40B4-BE49-F238E27FC236}">
                  <a16:creationId xmlns:a16="http://schemas.microsoft.com/office/drawing/2014/main" id="{5DD1DEFE-6F16-7D7D-1A01-B94ABC4103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472072" y="3918536"/>
              <a:ext cx="0" cy="46086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22" name="Line 116">
              <a:extLst>
                <a:ext uri="{FF2B5EF4-FFF2-40B4-BE49-F238E27FC236}">
                  <a16:creationId xmlns:a16="http://schemas.microsoft.com/office/drawing/2014/main" id="{D8A2C555-6DE7-E36E-C400-F4D054CC86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80047" y="3457676"/>
              <a:ext cx="396000" cy="396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23" name="Line 117">
              <a:extLst>
                <a:ext uri="{FF2B5EF4-FFF2-40B4-BE49-F238E27FC236}">
                  <a16:creationId xmlns:a16="http://schemas.microsoft.com/office/drawing/2014/main" id="{B0FEB988-C442-3B92-C0A5-97DC0047DD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0047" y="3457677"/>
              <a:ext cx="396000" cy="396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p:sp>
          <p:nvSpPr>
            <p:cNvPr id="24" name="Line 114">
              <a:extLst>
                <a:ext uri="{FF2B5EF4-FFF2-40B4-BE49-F238E27FC236}">
                  <a16:creationId xmlns:a16="http://schemas.microsoft.com/office/drawing/2014/main" id="{3F897AF7-9371-243F-8CA5-39B1915CE6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9187" y="3649701"/>
              <a:ext cx="38405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77900" tIns="38951" rIns="77900" bIns="38951">
              <a:spAutoFit/>
            </a:bodyPr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DC7B143D-9554-B5A0-8192-AFC922E07841}"/>
                    </a:ext>
                  </a:extLst>
                </p:cNvPr>
                <p:cNvSpPr txBox="1"/>
                <p:nvPr/>
              </p:nvSpPr>
              <p:spPr>
                <a:xfrm>
                  <a:off x="6270572" y="3464855"/>
                  <a:ext cx="49693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𝑹𝑭</m:t>
                        </m:r>
                      </m:oMath>
                    </m:oMathPara>
                  </a14:m>
                  <a:endParaRPr lang="en-US" sz="2400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E09BC0B6-F51A-0DD1-53F3-E92FDC86A0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0572" y="3464855"/>
                  <a:ext cx="496931" cy="369332"/>
                </a:xfrm>
                <a:prstGeom prst="rect">
                  <a:avLst/>
                </a:prstGeom>
                <a:blipFill>
                  <a:blip r:embed="rId15"/>
                  <a:stretch>
                    <a:fillRect l="-10000" r="-1250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32E57757-3994-9C65-AF19-35D340EC523F}"/>
                    </a:ext>
                  </a:extLst>
                </p:cNvPr>
                <p:cNvSpPr txBox="1"/>
                <p:nvPr/>
              </p:nvSpPr>
              <p:spPr>
                <a:xfrm>
                  <a:off x="7223606" y="4356556"/>
                  <a:ext cx="48571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𝑳𝑶</m:t>
                        </m:r>
                      </m:oMath>
                    </m:oMathPara>
                  </a14:m>
                  <a:endParaRPr lang="en-US" sz="2400" b="1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90C533BC-23E6-8D68-CEF4-37C6C87CEF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23606" y="4356556"/>
                  <a:ext cx="485710" cy="369332"/>
                </a:xfrm>
                <a:prstGeom prst="rect">
                  <a:avLst/>
                </a:prstGeom>
                <a:blipFill>
                  <a:blip r:embed="rId16"/>
                  <a:stretch>
                    <a:fillRect l="-10000" r="-10000" b="-103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F3C13C4E-7A1F-4C61-5C45-ACE35CBB101D}"/>
                    </a:ext>
                  </a:extLst>
                </p:cNvPr>
                <p:cNvSpPr txBox="1"/>
                <p:nvPr/>
              </p:nvSpPr>
              <p:spPr>
                <a:xfrm>
                  <a:off x="8186377" y="3439964"/>
                  <a:ext cx="41678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𝑰𝑭</m:t>
                        </m:r>
                      </m:oMath>
                    </m:oMathPara>
                  </a14:m>
                  <a:endParaRPr lang="en-US" sz="2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4390E300-F575-2EB0-D4E8-1BA563A740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6377" y="3439964"/>
                  <a:ext cx="416781" cy="369332"/>
                </a:xfrm>
                <a:prstGeom prst="rect">
                  <a:avLst/>
                </a:prstGeom>
                <a:blipFill>
                  <a:blip r:embed="rId17"/>
                  <a:stretch>
                    <a:fillRect l="-14706" r="-14706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03B0BBA-B5F3-E7B1-6B35-79A63748545D}"/>
              </a:ext>
            </a:extLst>
          </p:cNvPr>
          <p:cNvGrpSpPr/>
          <p:nvPr/>
        </p:nvGrpSpPr>
        <p:grpSpPr>
          <a:xfrm>
            <a:off x="754028" y="2992933"/>
            <a:ext cx="3650717" cy="1390085"/>
            <a:chOff x="301730" y="3173296"/>
            <a:chExt cx="3650717" cy="139008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A7A5275-7496-6351-2B18-E49258BAE283}"/>
                </a:ext>
              </a:extLst>
            </p:cNvPr>
            <p:cNvSpPr/>
            <p:nvPr/>
          </p:nvSpPr>
          <p:spPr bwMode="auto">
            <a:xfrm>
              <a:off x="2116098" y="3173296"/>
              <a:ext cx="192025" cy="38405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8C17E20-0CC5-A3A8-AAB7-72793F248C92}"/>
                </a:ext>
              </a:extLst>
            </p:cNvPr>
            <p:cNvCxnSpPr/>
            <p:nvPr/>
          </p:nvCxnSpPr>
          <p:spPr bwMode="auto">
            <a:xfrm>
              <a:off x="656708" y="4248636"/>
              <a:ext cx="2995590" cy="0"/>
            </a:xfrm>
            <a:prstGeom prst="straightConnector1">
              <a:avLst/>
            </a:prstGeom>
            <a:solidFill>
              <a:srgbClr val="618FFD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C2585E6-C3D7-2D77-0527-5B6B8CF238DA}"/>
                </a:ext>
              </a:extLst>
            </p:cNvPr>
            <p:cNvCxnSpPr/>
            <p:nvPr/>
          </p:nvCxnSpPr>
          <p:spPr bwMode="auto">
            <a:xfrm flipV="1">
              <a:off x="656708" y="3365321"/>
              <a:ext cx="0" cy="883315"/>
            </a:xfrm>
            <a:prstGeom prst="straightConnector1">
              <a:avLst/>
            </a:prstGeom>
            <a:solidFill>
              <a:srgbClr val="618FFD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948F805-BA5A-73CB-27CA-2D696E78667F}"/>
                </a:ext>
              </a:extLst>
            </p:cNvPr>
            <p:cNvCxnSpPr/>
            <p:nvPr/>
          </p:nvCxnSpPr>
          <p:spPr bwMode="auto">
            <a:xfrm flipV="1">
              <a:off x="2039289" y="3557346"/>
              <a:ext cx="0" cy="691292"/>
            </a:xfrm>
            <a:prstGeom prst="straightConnector1">
              <a:avLst/>
            </a:prstGeom>
            <a:solidFill>
              <a:srgbClr val="618FFD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7" name="Snip Single Corner Rectangle 36">
              <a:extLst>
                <a:ext uri="{FF2B5EF4-FFF2-40B4-BE49-F238E27FC236}">
                  <a16:creationId xmlns:a16="http://schemas.microsoft.com/office/drawing/2014/main" id="{B0B0B295-77D9-C8F3-1911-88CDA334FCD7}"/>
                </a:ext>
              </a:extLst>
            </p:cNvPr>
            <p:cNvSpPr/>
            <p:nvPr/>
          </p:nvSpPr>
          <p:spPr bwMode="auto">
            <a:xfrm>
              <a:off x="2154503" y="3672561"/>
              <a:ext cx="153620" cy="568755"/>
            </a:xfrm>
            <a:prstGeom prst="snip1Rect">
              <a:avLst>
                <a:gd name="adj" fmla="val 50000"/>
              </a:avLst>
            </a:prstGeom>
            <a:solidFill>
              <a:srgbClr val="618FFD">
                <a:lumMod val="75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38" name="Snip Single Corner Rectangle 37">
              <a:extLst>
                <a:ext uri="{FF2B5EF4-FFF2-40B4-BE49-F238E27FC236}">
                  <a16:creationId xmlns:a16="http://schemas.microsoft.com/office/drawing/2014/main" id="{527E3BAE-47AE-9D44-52B7-5881DE46F136}"/>
                </a:ext>
              </a:extLst>
            </p:cNvPr>
            <p:cNvSpPr/>
            <p:nvPr/>
          </p:nvSpPr>
          <p:spPr bwMode="auto">
            <a:xfrm>
              <a:off x="3268248" y="3826181"/>
              <a:ext cx="153620" cy="415135"/>
            </a:xfrm>
            <a:prstGeom prst="snip1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39" name="Snip Single Corner Rectangle 38">
              <a:extLst>
                <a:ext uri="{FF2B5EF4-FFF2-40B4-BE49-F238E27FC236}">
                  <a16:creationId xmlns:a16="http://schemas.microsoft.com/office/drawing/2014/main" id="{80E8F1B8-9793-93D8-B794-6D66B710929E}"/>
                </a:ext>
              </a:extLst>
            </p:cNvPr>
            <p:cNvSpPr/>
            <p:nvPr/>
          </p:nvSpPr>
          <p:spPr bwMode="auto">
            <a:xfrm>
              <a:off x="771923" y="3826181"/>
              <a:ext cx="153620" cy="415135"/>
            </a:xfrm>
            <a:prstGeom prst="snip1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40" name="Snip Single Corner Rectangle 39">
              <a:extLst>
                <a:ext uri="{FF2B5EF4-FFF2-40B4-BE49-F238E27FC236}">
                  <a16:creationId xmlns:a16="http://schemas.microsoft.com/office/drawing/2014/main" id="{C5C86584-9545-06E7-9F23-9168513A503A}"/>
                </a:ext>
              </a:extLst>
            </p:cNvPr>
            <p:cNvSpPr/>
            <p:nvPr/>
          </p:nvSpPr>
          <p:spPr bwMode="auto">
            <a:xfrm>
              <a:off x="1770453" y="3826181"/>
              <a:ext cx="153620" cy="415135"/>
            </a:xfrm>
            <a:prstGeom prst="snip1Rect">
              <a:avLst>
                <a:gd name="adj" fmla="val 50000"/>
              </a:avLst>
            </a:prstGeom>
            <a:solidFill>
              <a:srgbClr val="FF6600"/>
            </a:solidFill>
            <a:ln w="9525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1080000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41" name="Snip Single Corner Rectangle 40">
              <a:extLst>
                <a:ext uri="{FF2B5EF4-FFF2-40B4-BE49-F238E27FC236}">
                  <a16:creationId xmlns:a16="http://schemas.microsoft.com/office/drawing/2014/main" id="{5B87CAFA-5143-8AD6-7093-74943AE656E3}"/>
                </a:ext>
              </a:extLst>
            </p:cNvPr>
            <p:cNvSpPr/>
            <p:nvPr/>
          </p:nvSpPr>
          <p:spPr bwMode="auto">
            <a:xfrm>
              <a:off x="771923" y="4018206"/>
              <a:ext cx="153620" cy="223110"/>
            </a:xfrm>
            <a:prstGeom prst="snip1Rect">
              <a:avLst>
                <a:gd name="adj" fmla="val 50000"/>
              </a:avLst>
            </a:prstGeom>
            <a:solidFill>
              <a:srgbClr val="FF6600"/>
            </a:solidFill>
            <a:ln w="9525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1080000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8734AF3B-CD99-1DC0-09C3-F4E73A5A4153}"/>
                    </a:ext>
                  </a:extLst>
                </p:cNvPr>
                <p:cNvSpPr txBox="1"/>
                <p:nvPr/>
              </p:nvSpPr>
              <p:spPr>
                <a:xfrm>
                  <a:off x="1885668" y="3211701"/>
                  <a:ext cx="541046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𝑳𝑶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BB9D1DD-A2C8-EE00-ED50-B165DF120A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5668" y="3211701"/>
                  <a:ext cx="541046" cy="308867"/>
                </a:xfrm>
                <a:prstGeom prst="rect">
                  <a:avLst/>
                </a:prstGeom>
                <a:blipFill>
                  <a:blip r:embed="rId18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C94AE894-41CD-7EFD-5D73-76BA0B553C14}"/>
                    </a:ext>
                  </a:extLst>
                </p:cNvPr>
                <p:cNvSpPr txBox="1"/>
                <p:nvPr/>
              </p:nvSpPr>
              <p:spPr>
                <a:xfrm>
                  <a:off x="2045670" y="4248635"/>
                  <a:ext cx="547458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C599D00D-A65B-CFE6-C01F-F350636E76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45670" y="4248635"/>
                  <a:ext cx="547458" cy="308867"/>
                </a:xfrm>
                <a:prstGeom prst="rect">
                  <a:avLst/>
                </a:prstGeom>
                <a:blipFill>
                  <a:blip r:embed="rId19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6F2BBF69-548F-B6C5-30DB-A75F754E3551}"/>
                    </a:ext>
                  </a:extLst>
                </p:cNvPr>
                <p:cNvSpPr txBox="1"/>
                <p:nvPr/>
              </p:nvSpPr>
              <p:spPr>
                <a:xfrm>
                  <a:off x="301730" y="4248636"/>
                  <a:ext cx="111043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sub>
                        </m:sSub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𝑳𝑶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C366EA5C-3E9F-5326-2338-090A27E1F6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1730" y="4248636"/>
                  <a:ext cx="1110432" cy="308867"/>
                </a:xfrm>
                <a:prstGeom prst="rect">
                  <a:avLst/>
                </a:prstGeom>
                <a:blipFill>
                  <a:blip r:embed="rId20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A3FAE3D9-7573-C6D1-79BE-3FAA43A4FE76}"/>
                    </a:ext>
                  </a:extLst>
                </p:cNvPr>
                <p:cNvSpPr txBox="1"/>
                <p:nvPr/>
              </p:nvSpPr>
              <p:spPr>
                <a:xfrm>
                  <a:off x="1554269" y="4254514"/>
                  <a:ext cx="549060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𝑰𝑴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75293A44-E461-3746-B942-FC3951E92F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4269" y="4254514"/>
                  <a:ext cx="549060" cy="308867"/>
                </a:xfrm>
                <a:prstGeom prst="rect">
                  <a:avLst/>
                </a:prstGeom>
                <a:blipFill>
                  <a:blip r:embed="rId11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F8FAE135-FD4E-2F6F-E8F1-9B0AA7842AC8}"/>
                    </a:ext>
                  </a:extLst>
                </p:cNvPr>
                <p:cNvSpPr txBox="1"/>
                <p:nvPr/>
              </p:nvSpPr>
              <p:spPr>
                <a:xfrm>
                  <a:off x="3613893" y="4095016"/>
                  <a:ext cx="338554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𝒇</m:t>
                        </m:r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3CA518AB-42F8-FC4F-A14C-ACC74F61BD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13893" y="4095016"/>
                  <a:ext cx="338554" cy="308867"/>
                </a:xfrm>
                <a:prstGeom prst="rect">
                  <a:avLst/>
                </a:prstGeom>
                <a:blipFill>
                  <a:blip r:embed="rId12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0B43F8CD-0836-EB76-AB60-148DFE562FCE}"/>
                    </a:ext>
                  </a:extLst>
                </p:cNvPr>
                <p:cNvSpPr txBox="1"/>
                <p:nvPr/>
              </p:nvSpPr>
              <p:spPr>
                <a:xfrm>
                  <a:off x="656708" y="3288511"/>
                  <a:ext cx="359393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𝑨</m:t>
                        </m:r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CEC59ED-A6E4-0B4A-9015-0BB36392DB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6708" y="3288511"/>
                  <a:ext cx="359393" cy="30886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6A064681-22A7-3A47-30BD-BDE49661F770}"/>
                    </a:ext>
                  </a:extLst>
                </p:cNvPr>
                <p:cNvSpPr txBox="1"/>
                <p:nvPr/>
              </p:nvSpPr>
              <p:spPr>
                <a:xfrm>
                  <a:off x="2772344" y="4243022"/>
                  <a:ext cx="1110432" cy="3088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sub>
                        </m:sSub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𝑳𝑶</m:t>
                            </m:r>
                          </m:sub>
                        </m:sSub>
                      </m:oMath>
                    </m:oMathPara>
                  </a14:m>
                  <a:endParaRPr kumimoji="0" lang="en-US" sz="16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0BB2B693-E993-DE11-6A98-066DF32B7F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2344" y="4243022"/>
                  <a:ext cx="1110432" cy="308867"/>
                </a:xfrm>
                <a:prstGeom prst="rect">
                  <a:avLst/>
                </a:prstGeom>
                <a:blipFill>
                  <a:blip r:embed="rId14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0" name="Picture 49" descr="A diagram of a voltage&#10;&#10;Description automatically generated">
            <a:extLst>
              <a:ext uri="{FF2B5EF4-FFF2-40B4-BE49-F238E27FC236}">
                <a16:creationId xmlns:a16="http://schemas.microsoft.com/office/drawing/2014/main" id="{B966C4F5-9EB1-5584-A6D6-77FEAA998FC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020" y="3769409"/>
            <a:ext cx="3657771" cy="2487284"/>
          </a:xfrm>
          <a:prstGeom prst="rect">
            <a:avLst/>
          </a:prstGeom>
        </p:spPr>
      </p:pic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67E044AA-EDBE-E8A4-F727-466E4B1FE663}"/>
              </a:ext>
            </a:extLst>
          </p:cNvPr>
          <p:cNvSpPr txBox="1">
            <a:spLocks/>
          </p:cNvSpPr>
          <p:nvPr/>
        </p:nvSpPr>
        <p:spPr>
          <a:xfrm>
            <a:off x="5103125" y="3372648"/>
            <a:ext cx="6570666" cy="27905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The mixer is based on non-linear circuit elements</a:t>
            </a:r>
          </a:p>
          <a:p>
            <a:pPr lvl="1"/>
            <a:r>
              <a:rPr lang="en-US" kern="0" dirty="0"/>
              <a:t>e.g., the diode</a:t>
            </a:r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2"/>
            <a:r>
              <a:rPr lang="en-US" kern="0" dirty="0"/>
              <a:t>popular is the</a:t>
            </a:r>
            <a:br>
              <a:rPr lang="en-US" kern="0" dirty="0"/>
            </a:br>
            <a:r>
              <a:rPr lang="en-US" kern="0" dirty="0">
                <a:solidFill>
                  <a:srgbClr val="C00000"/>
                </a:solidFill>
              </a:rPr>
              <a:t>double-balanced</a:t>
            </a:r>
            <a:br>
              <a:rPr lang="en-US" kern="0" dirty="0">
                <a:solidFill>
                  <a:srgbClr val="C00000"/>
                </a:solidFill>
              </a:rPr>
            </a:br>
            <a:r>
              <a:rPr lang="en-US" kern="0" dirty="0">
                <a:solidFill>
                  <a:srgbClr val="C00000"/>
                </a:solidFill>
              </a:rPr>
              <a:t>mixer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946987E-7FE9-AED3-88E5-5449BA74F8A1}"/>
                  </a:ext>
                </a:extLst>
              </p:cNvPr>
              <p:cNvSpPr txBox="1"/>
              <p:nvPr/>
            </p:nvSpPr>
            <p:spPr>
              <a:xfrm>
                <a:off x="5656963" y="4175573"/>
                <a:ext cx="2217467" cy="437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946987E-7FE9-AED3-88E5-5449BA74F8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963" y="4175573"/>
                <a:ext cx="2217467" cy="437877"/>
              </a:xfrm>
              <a:prstGeom prst="rect">
                <a:avLst/>
              </a:prstGeom>
              <a:blipFill>
                <a:blip r:embed="rId22"/>
                <a:stretch>
                  <a:fillRect l="-1705" r="-2841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888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592F7-B9B8-B87C-C5DE-16179C805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What are Radio-Frequencies?</a:t>
            </a:r>
          </a:p>
        </p:txBody>
      </p:sp>
      <p:pic>
        <p:nvPicPr>
          <p:cNvPr id="70" name="Picture 2" descr="mage result for rf frequency chart">
            <a:extLst>
              <a:ext uri="{FF2B5EF4-FFF2-40B4-BE49-F238E27FC236}">
                <a16:creationId xmlns:a16="http://schemas.microsoft.com/office/drawing/2014/main" id="{7271E10B-1EF2-FC26-11EF-8E445C7AE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729" y="1007912"/>
            <a:ext cx="6797685" cy="527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9842391C-7726-36D4-F3D3-CF71267E8C44}"/>
              </a:ext>
            </a:extLst>
          </p:cNvPr>
          <p:cNvSpPr/>
          <p:nvPr/>
        </p:nvSpPr>
        <p:spPr bwMode="auto">
          <a:xfrm>
            <a:off x="1180160" y="2968140"/>
            <a:ext cx="5302250" cy="1517650"/>
          </a:xfrm>
          <a:prstGeom prst="round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F2AC2AA-8D2B-AA39-76E4-21A8F8A19480}"/>
              </a:ext>
            </a:extLst>
          </p:cNvPr>
          <p:cNvSpPr txBox="1"/>
          <p:nvPr/>
        </p:nvSpPr>
        <p:spPr>
          <a:xfrm>
            <a:off x="9053185" y="1329419"/>
            <a:ext cx="2007281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Free space</a:t>
            </a:r>
            <a:b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</a:b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wavelength: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56FD07EA-3876-4852-6F3A-FC513552F4DC}"/>
                  </a:ext>
                </a:extLst>
              </p:cNvPr>
              <p:cNvSpPr txBox="1"/>
              <p:nvPr/>
            </p:nvSpPr>
            <p:spPr>
              <a:xfrm>
                <a:off x="9381472" y="2263152"/>
                <a:ext cx="1182901" cy="777695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FF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𝝀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0" lang="mr-IN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𝒄</m:t>
                          </m:r>
                        </m:num>
                        <m:den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𝒇</m:t>
                          </m:r>
                        </m:den>
                      </m:f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56FD07EA-3876-4852-6F3A-FC513552F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1472" y="2263152"/>
                <a:ext cx="1182901" cy="7776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0000FF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A635C932-4699-B9CB-32F8-056F00AC46F0}"/>
                  </a:ext>
                </a:extLst>
              </p:cNvPr>
              <p:cNvSpPr txBox="1"/>
              <p:nvPr/>
            </p:nvSpPr>
            <p:spPr>
              <a:xfrm>
                <a:off x="9053185" y="3198570"/>
                <a:ext cx="2282291" cy="2086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We care about</a:t>
                </a:r>
                <a:b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</a:b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RF concepts </a:t>
                </a:r>
                <a:b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</a:b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if the physical</a:t>
                </a:r>
                <a:b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</a:b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dimensions of</a:t>
                </a:r>
                <a:b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</a:b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an apparatus</a:t>
                </a:r>
                <a:b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</a:b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is </a:t>
                </a:r>
                <a14:m>
                  <m:oMath xmlns:m="http://schemas.openxmlformats.org/officeDocument/2006/math">
                    <m:r>
                      <a:rPr kumimoji="0" lang="en-US" sz="24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charset="0"/>
                      </a:rPr>
                      <m:t>&gt;</m:t>
                    </m:r>
                    <m:r>
                      <a:rPr kumimoji="0" lang="en-US" sz="24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charset="0"/>
                        <a:ea typeface="Cambria Math" charset="0"/>
                        <a:cs typeface="Cambria Math" charset="0"/>
                      </a:rPr>
                      <m:t>𝝀</m:t>
                    </m:r>
                    <m:r>
                      <a:rPr kumimoji="0" lang="en-US" sz="24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charset="0"/>
                        <a:ea typeface="Cambria Math" charset="0"/>
                        <a:cs typeface="Cambria Math" charset="0"/>
                      </a:rPr>
                      <m:t>/</m:t>
                    </m:r>
                    <m:r>
                      <a:rPr kumimoji="0" lang="en-US" sz="24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charset="0"/>
                        <a:ea typeface="Cambria Math" charset="0"/>
                        <a:cs typeface="Cambria Math" charset="0"/>
                      </a:rPr>
                      <m:t>𝟏𝟎</m:t>
                    </m:r>
                  </m:oMath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A635C932-4699-B9CB-32F8-056F00AC46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3185" y="3198570"/>
                <a:ext cx="2282291" cy="2086725"/>
              </a:xfrm>
              <a:prstGeom prst="rect">
                <a:avLst/>
              </a:prstGeom>
              <a:blipFill>
                <a:blip r:embed="rId4"/>
                <a:stretch>
                  <a:fillRect l="-3867" t="-4848" r="-3315" b="-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0A13B8E7-22E1-4458-8810-3ED632B2FD0A}"/>
              </a:ext>
            </a:extLst>
          </p:cNvPr>
          <p:cNvGrpSpPr/>
          <p:nvPr/>
        </p:nvGrpSpPr>
        <p:grpSpPr>
          <a:xfrm>
            <a:off x="6482410" y="4485790"/>
            <a:ext cx="5107759" cy="1578322"/>
            <a:chOff x="4963288" y="4963122"/>
            <a:chExt cx="4581606" cy="1578322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B3D1CC0-D961-79E2-AC16-4F59897BCF49}"/>
                </a:ext>
              </a:extLst>
            </p:cNvPr>
            <p:cNvCxnSpPr>
              <a:cxnSpLocks/>
              <a:endCxn id="10" idx="1"/>
            </p:cNvCxnSpPr>
            <p:nvPr/>
          </p:nvCxnSpPr>
          <p:spPr bwMode="auto">
            <a:xfrm>
              <a:off x="4963288" y="4963122"/>
              <a:ext cx="1375838" cy="1310557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triangle" w="lg" len="lg"/>
              <a:tailEnd type="none"/>
            </a:ln>
            <a:effectLst/>
          </p:spPr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B256071-96B5-6142-7092-5849216800F8}"/>
                </a:ext>
              </a:extLst>
            </p:cNvPr>
            <p:cNvSpPr txBox="1"/>
            <p:nvPr/>
          </p:nvSpPr>
          <p:spPr>
            <a:xfrm>
              <a:off x="6339126" y="6005913"/>
              <a:ext cx="3205768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lang="en-US" sz="1600" b="1" kern="0" dirty="0">
                  <a:solidFill>
                    <a:srgbClr val="FF0000"/>
                  </a:solidFill>
                </a:rPr>
                <a:t>RF frequencies typically utilized </a:t>
              </a:r>
              <a:br>
                <a:rPr lang="en-US" sz="1600" b="1" kern="0" dirty="0">
                  <a:solidFill>
                    <a:srgbClr val="FF0000"/>
                  </a:solidFill>
                </a:rPr>
              </a:br>
              <a:r>
                <a:rPr lang="en-US" sz="1600" b="1" kern="0" dirty="0">
                  <a:solidFill>
                    <a:srgbClr val="FF0000"/>
                  </a:solidFill>
                </a:rPr>
                <a:t>in a</a:t>
              </a:r>
              <a:r>
                <a:rPr kumimoji="0" 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ccelerator</a:t>
              </a: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 applications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076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80" grpId="0"/>
      <p:bldP spid="81" grpId="0" animBg="1"/>
      <p:bldP spid="8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7C8A9-F228-E94D-BC30-FD992D4D0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Spectrum Analyzer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3ACF4-CF92-E54C-A8A0-F381A90AE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968829"/>
            <a:ext cx="10566400" cy="746564"/>
          </a:xfrm>
        </p:spPr>
        <p:txBody>
          <a:bodyPr/>
          <a:lstStyle/>
          <a:p>
            <a:r>
              <a:rPr lang="en-US" dirty="0"/>
              <a:t>based on the super-heterodyne principle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E23F445-A1B5-AF87-ABCB-94581A25FE77}"/>
              </a:ext>
            </a:extLst>
          </p:cNvPr>
          <p:cNvGrpSpPr/>
          <p:nvPr/>
        </p:nvGrpSpPr>
        <p:grpSpPr>
          <a:xfrm>
            <a:off x="0" y="1420342"/>
            <a:ext cx="12004474" cy="4723460"/>
            <a:chOff x="0" y="1269781"/>
            <a:chExt cx="12004474" cy="4723460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5C2FB02D-3385-F9CB-B390-7B37524BB8BE}"/>
                </a:ext>
              </a:extLst>
            </p:cNvPr>
            <p:cNvSpPr/>
            <p:nvPr/>
          </p:nvSpPr>
          <p:spPr bwMode="auto">
            <a:xfrm>
              <a:off x="2191936" y="1941665"/>
              <a:ext cx="1080000" cy="720000"/>
            </a:xfrm>
            <a:prstGeom prst="round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8F78F5D-D293-E0E2-F21C-9949BF9A5504}"/>
                </a:ext>
              </a:extLst>
            </p:cNvPr>
            <p:cNvCxnSpPr/>
            <p:nvPr/>
          </p:nvCxnSpPr>
          <p:spPr bwMode="auto">
            <a:xfrm>
              <a:off x="2322442" y="2074072"/>
              <a:ext cx="4572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823EFC9-5AC9-2468-EAB9-31DED1173CBB}"/>
                </a:ext>
              </a:extLst>
            </p:cNvPr>
            <p:cNvCxnSpPr/>
            <p:nvPr/>
          </p:nvCxnSpPr>
          <p:spPr bwMode="auto">
            <a:xfrm flipH="1" flipV="1">
              <a:off x="2774279" y="2074892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1F00D0DB-4198-92DF-93D2-8A99449D5500}"/>
                </a:ext>
              </a:extLst>
            </p:cNvPr>
            <p:cNvSpPr/>
            <p:nvPr/>
          </p:nvSpPr>
          <p:spPr bwMode="auto">
            <a:xfrm>
              <a:off x="751439" y="1933333"/>
              <a:ext cx="1080000" cy="722376"/>
            </a:xfrm>
            <a:prstGeom prst="round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E12B8CC-AC7D-28F6-AE62-746512486895}"/>
                </a:ext>
              </a:extLst>
            </p:cNvPr>
            <p:cNvCxnSpPr>
              <a:cxnSpLocks/>
              <a:stCxn id="15" idx="3"/>
              <a:endCxn id="12" idx="1"/>
            </p:cNvCxnSpPr>
            <p:nvPr/>
          </p:nvCxnSpPr>
          <p:spPr bwMode="auto">
            <a:xfrm>
              <a:off x="1831439" y="2294521"/>
              <a:ext cx="360497" cy="71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2A47124F-E4FE-002B-C84D-C6BC255E957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1220549" y="1911221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B93E3D8-E8A4-67CE-F28B-39EA4DADA256}"/>
                </a:ext>
              </a:extLst>
            </p:cNvPr>
            <p:cNvCxnSpPr/>
            <p:nvPr/>
          </p:nvCxnSpPr>
          <p:spPr bwMode="auto">
            <a:xfrm flipV="1">
              <a:off x="751439" y="1761665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F434733-8612-6B6C-8EA3-2FAE0FB4AAD9}"/>
                </a:ext>
              </a:extLst>
            </p:cNvPr>
            <p:cNvSpPr/>
            <p:nvPr/>
          </p:nvSpPr>
          <p:spPr bwMode="auto">
            <a:xfrm>
              <a:off x="3644032" y="1941665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37952168-C697-013E-D6AF-B6CFD8EC3672}"/>
                </a:ext>
              </a:extLst>
            </p:cNvPr>
            <p:cNvSpPr/>
            <p:nvPr/>
          </p:nvSpPr>
          <p:spPr bwMode="auto">
            <a:xfrm>
              <a:off x="7242638" y="1941665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EF6DF4D-870F-34B3-C318-5A4E16C11E3B}"/>
                </a:ext>
              </a:extLst>
            </p:cNvPr>
            <p:cNvSpPr/>
            <p:nvPr/>
          </p:nvSpPr>
          <p:spPr bwMode="auto">
            <a:xfrm>
              <a:off x="3644032" y="3148066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riangle 21">
              <a:extLst>
                <a:ext uri="{FF2B5EF4-FFF2-40B4-BE49-F238E27FC236}">
                  <a16:creationId xmlns:a16="http://schemas.microsoft.com/office/drawing/2014/main" id="{ABE607BB-905A-B30E-C798-E998E4098C7E}"/>
                </a:ext>
              </a:extLst>
            </p:cNvPr>
            <p:cNvSpPr/>
            <p:nvPr/>
          </p:nvSpPr>
          <p:spPr bwMode="auto">
            <a:xfrm rot="5400000">
              <a:off x="8697948" y="1933333"/>
              <a:ext cx="720000" cy="720000"/>
            </a:xfrm>
            <a:prstGeom prst="triangle">
              <a:avLst/>
            </a:prstGeom>
            <a:gradFill>
              <a:gsLst>
                <a:gs pos="0">
                  <a:srgbClr val="00B0F0"/>
                </a:gs>
                <a:gs pos="100000">
                  <a:srgbClr val="D883FF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5C12FAD4-7914-D20E-EEEB-D748E57C4884}"/>
                </a:ext>
              </a:extLst>
            </p:cNvPr>
            <p:cNvSpPr/>
            <p:nvPr/>
          </p:nvSpPr>
          <p:spPr bwMode="auto">
            <a:xfrm>
              <a:off x="9783708" y="1941665"/>
              <a:ext cx="1080000" cy="72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E4A267E-6964-683A-D7B8-2D3C123EBD37}"/>
                </a:ext>
              </a:extLst>
            </p:cNvPr>
            <p:cNvCxnSpPr>
              <a:stCxn id="19" idx="1"/>
              <a:endCxn id="19" idx="5"/>
            </p:cNvCxnSpPr>
            <p:nvPr/>
          </p:nvCxnSpPr>
          <p:spPr bwMode="auto">
            <a:xfrm>
              <a:off x="3749474" y="2047107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FAF1E12-5743-7D73-3CA3-6F641960FBBC}"/>
                </a:ext>
              </a:extLst>
            </p:cNvPr>
            <p:cNvCxnSpPr>
              <a:stCxn id="19" idx="3"/>
              <a:endCxn id="19" idx="7"/>
            </p:cNvCxnSpPr>
            <p:nvPr/>
          </p:nvCxnSpPr>
          <p:spPr bwMode="auto">
            <a:xfrm flipV="1">
              <a:off x="3749474" y="2047107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2AC03FD-D4D5-275A-826A-F55C1BDEF0B1}"/>
                </a:ext>
              </a:extLst>
            </p:cNvPr>
            <p:cNvCxnSpPr/>
            <p:nvPr/>
          </p:nvCxnSpPr>
          <p:spPr bwMode="auto">
            <a:xfrm>
              <a:off x="7697447" y="2047107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E8764AF-0A9C-4762-F2AA-07F5F0C90FAD}"/>
                </a:ext>
              </a:extLst>
            </p:cNvPr>
            <p:cNvCxnSpPr/>
            <p:nvPr/>
          </p:nvCxnSpPr>
          <p:spPr bwMode="auto">
            <a:xfrm flipV="1">
              <a:off x="7565273" y="2047107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357EAF6-4A11-C9C0-ECFF-C8223D673999}"/>
                </a:ext>
              </a:extLst>
            </p:cNvPr>
            <p:cNvCxnSpPr/>
            <p:nvPr/>
          </p:nvCxnSpPr>
          <p:spPr bwMode="auto">
            <a:xfrm flipH="1" flipV="1">
              <a:off x="7871256" y="2047107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73F970B-3771-89EA-C8BE-640B0873F4CA}"/>
                </a:ext>
              </a:extLst>
            </p:cNvPr>
            <p:cNvCxnSpPr/>
            <p:nvPr/>
          </p:nvCxnSpPr>
          <p:spPr bwMode="auto">
            <a:xfrm>
              <a:off x="9849191" y="2293973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2CE3167F-263A-5277-15EA-86FC22E8F19F}"/>
                </a:ext>
              </a:extLst>
            </p:cNvPr>
            <p:cNvSpPr/>
            <p:nvPr/>
          </p:nvSpPr>
          <p:spPr bwMode="auto">
            <a:xfrm rot="5400000">
              <a:off x="10029191" y="2149973"/>
              <a:ext cx="288000" cy="288000"/>
            </a:xfrm>
            <a:prstGeom prst="triangl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DFF1D64-9F48-901B-CB1B-EBB4C2BEA96D}"/>
                </a:ext>
              </a:extLst>
            </p:cNvPr>
            <p:cNvCxnSpPr/>
            <p:nvPr/>
          </p:nvCxnSpPr>
          <p:spPr bwMode="auto">
            <a:xfrm>
              <a:off x="10317191" y="2293973"/>
              <a:ext cx="4680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C7694FE-CC1D-3AB4-E7B2-9965969C1708}"/>
                </a:ext>
              </a:extLst>
            </p:cNvPr>
            <p:cNvCxnSpPr/>
            <p:nvPr/>
          </p:nvCxnSpPr>
          <p:spPr bwMode="auto">
            <a:xfrm>
              <a:off x="10497191" y="2423626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65BE46C-68C7-77A9-8DE7-3F003288D1E6}"/>
                </a:ext>
              </a:extLst>
            </p:cNvPr>
            <p:cNvCxnSpPr/>
            <p:nvPr/>
          </p:nvCxnSpPr>
          <p:spPr bwMode="auto">
            <a:xfrm>
              <a:off x="10495637" y="2487856"/>
              <a:ext cx="180000" cy="1481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D4FAD75-5B97-ADA8-286D-C795080E7863}"/>
                </a:ext>
              </a:extLst>
            </p:cNvPr>
            <p:cNvCxnSpPr/>
            <p:nvPr/>
          </p:nvCxnSpPr>
          <p:spPr bwMode="auto">
            <a:xfrm flipH="1">
              <a:off x="10585637" y="2293973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CB5B597-1305-A6AC-621E-158E0E2BDABC}"/>
                </a:ext>
              </a:extLst>
            </p:cNvPr>
            <p:cNvCxnSpPr/>
            <p:nvPr/>
          </p:nvCxnSpPr>
          <p:spPr bwMode="auto">
            <a:xfrm flipH="1">
              <a:off x="10585637" y="2490127"/>
              <a:ext cx="1554" cy="1334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D5D4730-083D-BFA9-65A5-A3D492BAAB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1936" y="2301665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77FD690-C0C6-94F3-285F-9DA322059D22}"/>
                </a:ext>
              </a:extLst>
            </p:cNvPr>
            <p:cNvCxnSpPr>
              <a:stCxn id="21" idx="0"/>
              <a:endCxn id="19" idx="4"/>
            </p:cNvCxnSpPr>
            <p:nvPr/>
          </p:nvCxnSpPr>
          <p:spPr bwMode="auto">
            <a:xfrm flipV="1">
              <a:off x="4004032" y="2661665"/>
              <a:ext cx="0" cy="48640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3AAB1C7-1C46-9FE6-079E-29E804F129FD}"/>
                </a:ext>
              </a:extLst>
            </p:cNvPr>
            <p:cNvCxnSpPr>
              <a:cxnSpLocks/>
              <a:stCxn id="19" idx="6"/>
            </p:cNvCxnSpPr>
            <p:nvPr/>
          </p:nvCxnSpPr>
          <p:spPr bwMode="auto">
            <a:xfrm>
              <a:off x="4364032" y="2301665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51E9F29-92FB-C742-C2A8-81F5085E2C00}"/>
                </a:ext>
              </a:extLst>
            </p:cNvPr>
            <p:cNvCxnSpPr>
              <a:cxnSpLocks/>
              <a:stCxn id="20" idx="3"/>
            </p:cNvCxnSpPr>
            <p:nvPr/>
          </p:nvCxnSpPr>
          <p:spPr bwMode="auto">
            <a:xfrm>
              <a:off x="8322638" y="2301665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CDE10BE-48E8-38D1-8001-26095C9B4206}"/>
                </a:ext>
              </a:extLst>
            </p:cNvPr>
            <p:cNvCxnSpPr>
              <a:cxnSpLocks/>
              <a:stCxn id="22" idx="0"/>
            </p:cNvCxnSpPr>
            <p:nvPr/>
          </p:nvCxnSpPr>
          <p:spPr bwMode="auto">
            <a:xfrm>
              <a:off x="9417948" y="2293333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ABB4D38-F3BD-CA4F-9E9C-83CF7C35EF2B}"/>
                </a:ext>
              </a:extLst>
            </p:cNvPr>
            <p:cNvCxnSpPr>
              <a:cxnSpLocks/>
              <a:stCxn id="23" idx="3"/>
            </p:cNvCxnSpPr>
            <p:nvPr/>
          </p:nvCxnSpPr>
          <p:spPr bwMode="auto">
            <a:xfrm>
              <a:off x="10863708" y="2301665"/>
              <a:ext cx="45496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B712456-1D0A-B8AE-0F8D-56FE64354AAC}"/>
                </a:ext>
              </a:extLst>
            </p:cNvPr>
            <p:cNvCxnSpPr/>
            <p:nvPr/>
          </p:nvCxnSpPr>
          <p:spPr bwMode="auto">
            <a:xfrm flipH="1">
              <a:off x="10320259" y="2149973"/>
              <a:ext cx="1554" cy="2880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riangle 42">
              <a:extLst>
                <a:ext uri="{FF2B5EF4-FFF2-40B4-BE49-F238E27FC236}">
                  <a16:creationId xmlns:a16="http://schemas.microsoft.com/office/drawing/2014/main" id="{5CFDB8AB-EFC1-5C1D-8CDE-8C4C27791FB3}"/>
                </a:ext>
              </a:extLst>
            </p:cNvPr>
            <p:cNvSpPr/>
            <p:nvPr/>
          </p:nvSpPr>
          <p:spPr bwMode="auto">
            <a:xfrm rot="5400000">
              <a:off x="4753772" y="1941665"/>
              <a:ext cx="720000" cy="720000"/>
            </a:xfrm>
            <a:prstGeom prst="triangle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AA78B65C-2CBC-B1F5-5022-4AC6E8A63785}"/>
                </a:ext>
              </a:extLst>
            </p:cNvPr>
            <p:cNvSpPr/>
            <p:nvPr/>
          </p:nvSpPr>
          <p:spPr bwMode="auto">
            <a:xfrm>
              <a:off x="5817363" y="1941665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32F99F2-CD15-42CB-1CEF-5C849291345F}"/>
                </a:ext>
              </a:extLst>
            </p:cNvPr>
            <p:cNvCxnSpPr>
              <a:cxnSpLocks/>
              <a:stCxn id="44" idx="3"/>
            </p:cNvCxnSpPr>
            <p:nvPr/>
          </p:nvCxnSpPr>
          <p:spPr bwMode="auto">
            <a:xfrm>
              <a:off x="6897363" y="2301665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91755925-99B7-3C0B-7BF3-F3EDF08251D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6286473" y="1919553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EC51753-B79C-634A-6A7C-DFB14AF5A094}"/>
                </a:ext>
              </a:extLst>
            </p:cNvPr>
            <p:cNvCxnSpPr/>
            <p:nvPr/>
          </p:nvCxnSpPr>
          <p:spPr bwMode="auto">
            <a:xfrm flipV="1">
              <a:off x="5817363" y="1769997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C525270-C767-31D5-7DBF-5528727E030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73772" y="2301665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68A49BE6-203B-D4DC-C00E-2975029F26F3}"/>
                </a:ext>
              </a:extLst>
            </p:cNvPr>
            <p:cNvSpPr/>
            <p:nvPr/>
          </p:nvSpPr>
          <p:spPr bwMode="auto">
            <a:xfrm>
              <a:off x="10785191" y="3134972"/>
              <a:ext cx="1080000" cy="72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502DDD1-7458-2FFE-322C-D8D8B9A6295E}"/>
                </a:ext>
              </a:extLst>
            </p:cNvPr>
            <p:cNvCxnSpPr/>
            <p:nvPr/>
          </p:nvCxnSpPr>
          <p:spPr bwMode="auto">
            <a:xfrm>
              <a:off x="10915697" y="3267379"/>
              <a:ext cx="4572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99CC1B8-EE01-B7DF-87A9-70F27134B5F2}"/>
                </a:ext>
              </a:extLst>
            </p:cNvPr>
            <p:cNvCxnSpPr/>
            <p:nvPr/>
          </p:nvCxnSpPr>
          <p:spPr bwMode="auto">
            <a:xfrm flipH="1" flipV="1">
              <a:off x="11372392" y="3266176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CB7292F-8ACC-AB72-135A-48370BD4F0CF}"/>
                </a:ext>
              </a:extLst>
            </p:cNvPr>
            <p:cNvCxnSpPr/>
            <p:nvPr/>
          </p:nvCxnSpPr>
          <p:spPr bwMode="auto">
            <a:xfrm flipV="1">
              <a:off x="7251278" y="1769997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EA14117-939E-2B95-86A0-6DC526D2A2D4}"/>
                </a:ext>
              </a:extLst>
            </p:cNvPr>
            <p:cNvCxnSpPr/>
            <p:nvPr/>
          </p:nvCxnSpPr>
          <p:spPr bwMode="auto">
            <a:xfrm flipV="1">
              <a:off x="10785191" y="2953860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89816A8E-E0DA-75D2-43F0-F36A9ABB6304}"/>
                </a:ext>
              </a:extLst>
            </p:cNvPr>
            <p:cNvSpPr/>
            <p:nvPr/>
          </p:nvSpPr>
          <p:spPr bwMode="auto">
            <a:xfrm>
              <a:off x="3637696" y="4354467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51943CF-AD05-3B4B-A591-0E695871EC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318674" y="2312012"/>
              <a:ext cx="0" cy="82296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A6BF92A1-BD1B-9AC5-B5C1-3A8898A01FF2}"/>
                </a:ext>
              </a:extLst>
            </p:cNvPr>
            <p:cNvSpPr/>
            <p:nvPr/>
          </p:nvSpPr>
          <p:spPr bwMode="auto">
            <a:xfrm>
              <a:off x="1919430" y="5074467"/>
              <a:ext cx="1080000" cy="720000"/>
            </a:xfrm>
            <a:prstGeom prst="roundRect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39557DD-E838-9BF7-AD4F-0066752FA86C}"/>
                </a:ext>
              </a:extLst>
            </p:cNvPr>
            <p:cNvCxnSpPr/>
            <p:nvPr/>
          </p:nvCxnSpPr>
          <p:spPr bwMode="auto">
            <a:xfrm>
              <a:off x="1983945" y="5662036"/>
              <a:ext cx="13716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7997B30-C4E0-ABFA-9327-41BF5C6621EA}"/>
                </a:ext>
              </a:extLst>
            </p:cNvPr>
            <p:cNvCxnSpPr/>
            <p:nvPr/>
          </p:nvCxnSpPr>
          <p:spPr bwMode="auto">
            <a:xfrm>
              <a:off x="2763434" y="5665736"/>
              <a:ext cx="13716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4239B39-08BC-603A-C7A2-67275D3CBD7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754432" y="5211315"/>
              <a:ext cx="11522" cy="45738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1182A8D-D76C-4F44-79C6-F663110632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3785" y="2296981"/>
              <a:ext cx="360497" cy="71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1FA57FE-1876-85BC-0619-174F807C5C6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121105" y="5211315"/>
              <a:ext cx="633327" cy="45442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89E516B-8F29-9092-E4CA-D1D14A243C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21105" y="5666780"/>
              <a:ext cx="642329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23AF7630-169C-323A-3381-771829E85259}"/>
                </a:ext>
              </a:extLst>
            </p:cNvPr>
            <p:cNvCxnSpPr/>
            <p:nvPr/>
          </p:nvCxnSpPr>
          <p:spPr bwMode="auto">
            <a:xfrm flipV="1">
              <a:off x="1925913" y="4894467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09A85532-1BC9-F061-3C43-7194B37E1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2874" y="4850241"/>
              <a:ext cx="1371600" cy="1143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C04B6BCF-8579-DA8F-205D-C4D045BF0EAF}"/>
                </a:ext>
              </a:extLst>
            </p:cNvPr>
            <p:cNvCxnSpPr>
              <a:cxnSpLocks/>
              <a:stCxn id="49" idx="2"/>
              <a:endCxn id="64" idx="0"/>
            </p:cNvCxnSpPr>
            <p:nvPr/>
          </p:nvCxnSpPr>
          <p:spPr bwMode="auto">
            <a:xfrm flipH="1">
              <a:off x="11318674" y="3854972"/>
              <a:ext cx="0" cy="99526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F052D864-10FD-F792-FF18-CF98CD83AD37}"/>
                </a:ext>
              </a:extLst>
            </p:cNvPr>
            <p:cNvCxnSpPr>
              <a:cxnSpLocks/>
              <a:stCxn id="56" idx="3"/>
              <a:endCxn id="64" idx="1"/>
            </p:cNvCxnSpPr>
            <p:nvPr/>
          </p:nvCxnSpPr>
          <p:spPr bwMode="auto">
            <a:xfrm flipV="1">
              <a:off x="2999430" y="5421741"/>
              <a:ext cx="763344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CB2173E-789B-5FCF-7B04-98F2937213A3}"/>
                </a:ext>
              </a:extLst>
            </p:cNvPr>
            <p:cNvCxnSpPr/>
            <p:nvPr/>
          </p:nvCxnSpPr>
          <p:spPr bwMode="auto">
            <a:xfrm flipV="1">
              <a:off x="4008055" y="3868066"/>
              <a:ext cx="0" cy="48640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9BE9523-55AA-A491-6438-A2551E2C1E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56998" y="3519400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05F6FFB-EBED-4CB4-5CA9-F6B497F67E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56998" y="3519400"/>
              <a:ext cx="0" cy="190234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50103CE6-DD72-D3EB-7E0A-50547D21F63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8028" y="2177920"/>
              <a:ext cx="228600" cy="228600"/>
            </a:xfrm>
            <a:prstGeom prst="arc">
              <a:avLst>
                <a:gd name="adj1" fmla="val 16200000"/>
                <a:gd name="adj2" fmla="val 559079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994718D-1B08-3A30-965E-003AA7720278}"/>
                </a:ext>
              </a:extLst>
            </p:cNvPr>
            <p:cNvSpPr txBox="1"/>
            <p:nvPr/>
          </p:nvSpPr>
          <p:spPr>
            <a:xfrm>
              <a:off x="5411642" y="1412388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IF </a:t>
              </a:r>
              <a:r>
                <a:rPr lang="en-US" sz="1600" dirty="0"/>
                <a:t>gain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24D76894-842C-7851-6410-6EF40C32C99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737363" y="1769997"/>
              <a:ext cx="690611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EBB9D8D-2123-C291-B3C6-22C0D7AF337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828559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EB2804A-4A74-6D26-99A2-66CD2E4A72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619842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F7B8713E-9B15-9E7B-63F1-34FC61BFC3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421740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DE10AED-415D-3F7E-B9AF-E1FCACA0B1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211315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35B04C9-1DA0-9011-C0BA-45D1D5E1CF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012363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189E562-9356-2A12-D965-6F8F5530FC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012026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3E0908C-50FF-A80D-AD86-1C724865AF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873831" y="5009130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F62D22D-113A-5442-4A01-51FCFE20508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321935" y="5009129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8C24BEB-BBBC-36F0-8ACA-1265E562DC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598749" y="5009129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39A5F22-D1E0-F5B3-4D7C-0D5E3639D6F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43124" y="5009129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177F3B4-E3F2-107A-7C88-C9B1E85A3CE7}"/>
                </a:ext>
              </a:extLst>
            </p:cNvPr>
            <p:cNvSpPr txBox="1"/>
            <p:nvPr/>
          </p:nvSpPr>
          <p:spPr>
            <a:xfrm>
              <a:off x="0" y="1856608"/>
              <a:ext cx="62869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RF</a:t>
              </a:r>
              <a:br>
                <a:rPr lang="en-US" sz="1600" dirty="0"/>
              </a:br>
              <a:br>
                <a:rPr lang="en-US" sz="1600" dirty="0"/>
              </a:br>
              <a:r>
                <a:rPr lang="en-US" sz="1600" dirty="0"/>
                <a:t>input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52161A8-29DD-7B95-29D8-DFAF1B4F38AF}"/>
                </a:ext>
              </a:extLst>
            </p:cNvPr>
            <p:cNvSpPr txBox="1"/>
            <p:nvPr/>
          </p:nvSpPr>
          <p:spPr>
            <a:xfrm>
              <a:off x="689495" y="1288441"/>
              <a:ext cx="110959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R</a:t>
              </a:r>
              <a:r>
                <a:rPr lang="en-US" sz="1600" b="0" dirty="0">
                  <a:solidFill>
                    <a:schemeClr val="tx1"/>
                  </a:solidFill>
                </a:rPr>
                <a:t>F input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attenuator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4AB9607D-0797-0490-BC36-47D783F1DFD1}"/>
                </a:ext>
              </a:extLst>
            </p:cNvPr>
            <p:cNvSpPr txBox="1"/>
            <p:nvPr/>
          </p:nvSpPr>
          <p:spPr>
            <a:xfrm>
              <a:off x="7103606" y="1411552"/>
              <a:ext cx="13580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IF bandwidth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E09CB3D7-CE9F-F1AA-DA14-0B918686A1F7}"/>
                </a:ext>
              </a:extLst>
            </p:cNvPr>
            <p:cNvSpPr txBox="1"/>
            <p:nvPr/>
          </p:nvSpPr>
          <p:spPr>
            <a:xfrm>
              <a:off x="8758379" y="1271833"/>
              <a:ext cx="58381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l</a:t>
              </a:r>
              <a:r>
                <a:rPr lang="en-US" sz="1600" b="0" dirty="0">
                  <a:solidFill>
                    <a:schemeClr val="tx1"/>
                  </a:solidFill>
                </a:rPr>
                <a:t>og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amp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C41749C-6F2E-39F1-AD3A-C7A7B364B619}"/>
                </a:ext>
              </a:extLst>
            </p:cNvPr>
            <p:cNvSpPr txBox="1"/>
            <p:nvPr/>
          </p:nvSpPr>
          <p:spPr>
            <a:xfrm>
              <a:off x="9809680" y="1289617"/>
              <a:ext cx="10150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envelope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dirty="0"/>
                <a:t>detector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8780B30-8F91-1609-2ECA-A62A0594CE35}"/>
                </a:ext>
              </a:extLst>
            </p:cNvPr>
            <p:cNvSpPr txBox="1"/>
            <p:nvPr/>
          </p:nvSpPr>
          <p:spPr>
            <a:xfrm>
              <a:off x="9577577" y="3201472"/>
              <a:ext cx="111761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sz="1600" dirty="0"/>
                <a:t>video</a:t>
              </a:r>
            </a:p>
            <a:p>
              <a:pPr algn="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bandwidth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790EB8C-86CC-303E-4311-2877C5CCE50A}"/>
                </a:ext>
              </a:extLst>
            </p:cNvPr>
            <p:cNvSpPr txBox="1"/>
            <p:nvPr/>
          </p:nvSpPr>
          <p:spPr>
            <a:xfrm>
              <a:off x="1939464" y="1269781"/>
              <a:ext cx="15551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p</a:t>
              </a:r>
              <a:r>
                <a:rPr lang="en-US" sz="1600" b="0" dirty="0">
                  <a:solidFill>
                    <a:schemeClr val="tx1"/>
                  </a:solidFill>
                </a:rPr>
                <a:t>re-selector, or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dirty="0"/>
                <a:t>low-pass filter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F3394EF1-DFDA-2C67-F431-13D629FD20C4}"/>
                </a:ext>
              </a:extLst>
            </p:cNvPr>
            <p:cNvSpPr txBox="1"/>
            <p:nvPr/>
          </p:nvSpPr>
          <p:spPr>
            <a:xfrm>
              <a:off x="3654492" y="1418603"/>
              <a:ext cx="6864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mixer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BEFEB7A-EF0F-9BF2-9DC1-9C0879A9A386}"/>
                </a:ext>
              </a:extLst>
            </p:cNvPr>
            <p:cNvSpPr txBox="1"/>
            <p:nvPr/>
          </p:nvSpPr>
          <p:spPr>
            <a:xfrm>
              <a:off x="4451191" y="3209997"/>
              <a:ext cx="9925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local</a:t>
              </a:r>
            </a:p>
            <a:p>
              <a:pPr>
                <a:buNone/>
              </a:pPr>
              <a:r>
                <a:rPr lang="en-US" sz="1600" dirty="0"/>
                <a:t>oscillator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5D78D04-11FE-929E-B0E8-18F87B8F4707}"/>
                </a:ext>
              </a:extLst>
            </p:cNvPr>
            <p:cNvSpPr txBox="1"/>
            <p:nvPr/>
          </p:nvSpPr>
          <p:spPr>
            <a:xfrm>
              <a:off x="4449011" y="4454509"/>
              <a:ext cx="105189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reference</a:t>
              </a:r>
            </a:p>
            <a:p>
              <a:pPr>
                <a:buNone/>
              </a:pPr>
              <a:r>
                <a:rPr lang="en-US" sz="1600" dirty="0"/>
                <a:t>oscillator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D84DA03-CFFA-98D8-CB1B-0FC6A909133B}"/>
                </a:ext>
              </a:extLst>
            </p:cNvPr>
            <p:cNvSpPr txBox="1"/>
            <p:nvPr/>
          </p:nvSpPr>
          <p:spPr>
            <a:xfrm>
              <a:off x="1925913" y="4420270"/>
              <a:ext cx="10631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sweep</a:t>
              </a:r>
            </a:p>
            <a:p>
              <a:pPr algn="ct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generator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A33BB6E-66CD-ECA4-3CA7-15F5145F6098}"/>
                </a:ext>
              </a:extLst>
            </p:cNvPr>
            <p:cNvSpPr txBox="1"/>
            <p:nvPr/>
          </p:nvSpPr>
          <p:spPr>
            <a:xfrm>
              <a:off x="9889113" y="458555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display</a:t>
              </a: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0ADC6B66-0821-7A91-5C06-D3880408FC0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969047" y="5117913"/>
              <a:ext cx="0" cy="71064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4B6AD8D-46AB-90F3-4B7E-7E36C7A5780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175422" y="5289363"/>
              <a:ext cx="0" cy="53919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013AAC1-9543-A92A-093F-02E643A116A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098577" y="5749738"/>
              <a:ext cx="0" cy="8088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576E3BF3-6BC0-7889-FA86-AD7DF0D56C5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247802" y="5747675"/>
              <a:ext cx="0" cy="8088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0923A5E1-15B0-5012-0E7C-5C7A7264CB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464347" y="5502088"/>
              <a:ext cx="0" cy="32647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A9D4B3F-7674-3E63-A7BA-639CB46E869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654847" y="5327463"/>
              <a:ext cx="0" cy="50446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EEF39AE6-EFBD-8BD4-5CF1-AFAF9F00C83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76551" y="5828558"/>
              <a:ext cx="1099012" cy="323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36A9830A-13EE-6BFF-4B59-826C39B7050A}"/>
                </a:ext>
              </a:extLst>
            </p:cNvPr>
            <p:cNvCxnSpPr/>
            <p:nvPr/>
          </p:nvCxnSpPr>
          <p:spPr bwMode="auto">
            <a:xfrm>
              <a:off x="3730759" y="4714466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E9A5BE6F-0D0B-36AC-C47D-81F68ACFB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2160" y="4487083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68D56EAA-08F0-228C-B39D-0D53535D6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000760" y="4714466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510749CC-5BAA-F70C-D7AA-A3397C80402C}"/>
                </a:ext>
              </a:extLst>
            </p:cNvPr>
            <p:cNvCxnSpPr/>
            <p:nvPr/>
          </p:nvCxnSpPr>
          <p:spPr bwMode="auto">
            <a:xfrm>
              <a:off x="3739790" y="3518899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864FBF9C-E9DF-1B50-2085-44C6D7591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1191" y="3291516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45B8B225-F639-B1E4-C17F-09F1F982998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009791" y="3518899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43944182-CE97-2819-76CB-B63F1F15D38B}"/>
              </a:ext>
            </a:extLst>
          </p:cNvPr>
          <p:cNvSpPr txBox="1"/>
          <p:nvPr/>
        </p:nvSpPr>
        <p:spPr>
          <a:xfrm>
            <a:off x="6623606" y="3628644"/>
            <a:ext cx="2563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0" dirty="0">
                <a:solidFill>
                  <a:schemeClr val="accent1"/>
                </a:solidFill>
              </a:rPr>
              <a:t>Switchable BW of the</a:t>
            </a:r>
            <a:br>
              <a:rPr lang="en-US" sz="1600" b="0" dirty="0">
                <a:solidFill>
                  <a:schemeClr val="accent1"/>
                </a:solidFill>
              </a:rPr>
            </a:br>
            <a:r>
              <a:rPr lang="en-US" sz="1600" b="0" dirty="0">
                <a:solidFill>
                  <a:schemeClr val="accent1"/>
                </a:solidFill>
              </a:rPr>
              <a:t>IF filter and video BPF</a:t>
            </a:r>
            <a:br>
              <a:rPr lang="en-US" sz="1600" b="0" dirty="0">
                <a:solidFill>
                  <a:schemeClr val="accent1"/>
                </a:solidFill>
              </a:rPr>
            </a:br>
            <a:r>
              <a:rPr lang="en-US" sz="1600" b="0" dirty="0">
                <a:solidFill>
                  <a:schemeClr val="accent1"/>
                </a:solidFill>
              </a:rPr>
              <a:t>(analog or digital)</a:t>
            </a:r>
            <a:br>
              <a:rPr lang="en-US" sz="1600" b="0" dirty="0">
                <a:solidFill>
                  <a:schemeClr val="accent1"/>
                </a:solidFill>
              </a:rPr>
            </a:br>
            <a:r>
              <a:rPr lang="en-US" sz="1600" b="0" dirty="0">
                <a:solidFill>
                  <a:schemeClr val="accent1"/>
                </a:solidFill>
              </a:rPr>
              <a:t>allows to improve the</a:t>
            </a:r>
            <a:br>
              <a:rPr lang="en-US" sz="1600" b="0" dirty="0">
                <a:solidFill>
                  <a:schemeClr val="accent1"/>
                </a:solidFill>
              </a:rPr>
            </a:br>
            <a:r>
              <a:rPr lang="en-US" sz="1600" b="0" dirty="0">
                <a:solidFill>
                  <a:schemeClr val="accent1"/>
                </a:solidFill>
              </a:rPr>
              <a:t>signal-to noise (S/N)-ratio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687D26EF-139C-C9B0-AC46-79B4F3FAAE7E}"/>
              </a:ext>
            </a:extLst>
          </p:cNvPr>
          <p:cNvCxnSpPr>
            <a:cxnSpLocks/>
          </p:cNvCxnSpPr>
          <p:nvPr/>
        </p:nvCxnSpPr>
        <p:spPr bwMode="auto">
          <a:xfrm flipV="1">
            <a:off x="7794172" y="2950029"/>
            <a:ext cx="0" cy="678615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60AEBA9C-C462-4729-3B7E-2C0B929E09A3}"/>
              </a:ext>
            </a:extLst>
          </p:cNvPr>
          <p:cNvCxnSpPr>
            <a:cxnSpLocks/>
          </p:cNvCxnSpPr>
          <p:nvPr/>
        </p:nvCxnSpPr>
        <p:spPr bwMode="auto">
          <a:xfrm flipV="1">
            <a:off x="8828314" y="3828289"/>
            <a:ext cx="718457" cy="253853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498772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113EA-1F11-1B0E-57D3-85F4884A3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AD25E-30EF-6523-9533-2976381CC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Signal Analyzer (VSA) or FFT Analyzer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F47385-F4D1-F39A-BF22-142481BF0322}"/>
              </a:ext>
            </a:extLst>
          </p:cNvPr>
          <p:cNvGrpSpPr/>
          <p:nvPr/>
        </p:nvGrpSpPr>
        <p:grpSpPr>
          <a:xfrm>
            <a:off x="-109811" y="1067854"/>
            <a:ext cx="12411622" cy="5215433"/>
            <a:chOff x="0" y="1056968"/>
            <a:chExt cx="12411622" cy="521543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10D33C0-ACDF-FE51-F894-AAC8BD0B0F66}"/>
                </a:ext>
              </a:extLst>
            </p:cNvPr>
            <p:cNvSpPr/>
            <p:nvPr/>
          </p:nvSpPr>
          <p:spPr bwMode="auto">
            <a:xfrm>
              <a:off x="766017" y="2829711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6044ECF-5DFA-6479-7CF9-D7A42E7B0E0A}"/>
                </a:ext>
              </a:extLst>
            </p:cNvPr>
            <p:cNvSpPr/>
            <p:nvPr/>
          </p:nvSpPr>
          <p:spPr bwMode="auto">
            <a:xfrm>
              <a:off x="766017" y="4036112"/>
              <a:ext cx="720000" cy="7200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DE73205-F0FD-A7F7-CECE-1CBE3396762A}"/>
                </a:ext>
              </a:extLst>
            </p:cNvPr>
            <p:cNvCxnSpPr>
              <a:stCxn id="6" idx="1"/>
              <a:endCxn id="6" idx="5"/>
            </p:cNvCxnSpPr>
            <p:nvPr/>
          </p:nvCxnSpPr>
          <p:spPr bwMode="auto">
            <a:xfrm>
              <a:off x="871459" y="2935153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143F8F0-2A4E-7E71-83E7-471A0155E819}"/>
                </a:ext>
              </a:extLst>
            </p:cNvPr>
            <p:cNvCxnSpPr>
              <a:stCxn id="6" idx="3"/>
              <a:endCxn id="6" idx="7"/>
            </p:cNvCxnSpPr>
            <p:nvPr/>
          </p:nvCxnSpPr>
          <p:spPr bwMode="auto">
            <a:xfrm flipV="1">
              <a:off x="871459" y="2935153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31AA671-F88D-724E-E9E1-7C281E9DE0B9}"/>
                </a:ext>
              </a:extLst>
            </p:cNvPr>
            <p:cNvCxnSpPr>
              <a:stCxn id="7" idx="0"/>
              <a:endCxn id="6" idx="4"/>
            </p:cNvCxnSpPr>
            <p:nvPr/>
          </p:nvCxnSpPr>
          <p:spPr bwMode="auto">
            <a:xfrm flipV="1">
              <a:off x="1126017" y="3549711"/>
              <a:ext cx="0" cy="48640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24C9F30-B2CE-40C4-2A06-AEF36E58D41D}"/>
                </a:ext>
              </a:extLst>
            </p:cNvPr>
            <p:cNvCxnSpPr>
              <a:cxnSpLocks/>
              <a:stCxn id="6" idx="6"/>
            </p:cNvCxnSpPr>
            <p:nvPr/>
          </p:nvCxnSpPr>
          <p:spPr bwMode="auto">
            <a:xfrm>
              <a:off x="1486017" y="3189711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5DD6E84A-1BF2-6F46-502C-39BCC60DFAA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3785" y="3159087"/>
              <a:ext cx="360497" cy="714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1C1B0A41-16D9-6FA2-2925-3177FF6D1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2257" y="1842734"/>
              <a:ext cx="1371600" cy="1143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10" name="Arc 109">
              <a:extLst>
                <a:ext uri="{FF2B5EF4-FFF2-40B4-BE49-F238E27FC236}">
                  <a16:creationId xmlns:a16="http://schemas.microsoft.com/office/drawing/2014/main" id="{34F853FB-9859-2F77-2891-A381622EFE7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8028" y="3040026"/>
              <a:ext cx="228600" cy="228600"/>
            </a:xfrm>
            <a:prstGeom prst="arc">
              <a:avLst>
                <a:gd name="adj1" fmla="val 16200000"/>
                <a:gd name="adj2" fmla="val 559079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9E9BA52D-5249-BF97-AE1E-849BE9D02D6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821052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82F5281C-0946-3DDC-AD4C-8B2E37CA65E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612335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95369FA0-2656-B377-A320-754D0F75F63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414233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61C7DF6-1C13-027F-E83F-8756FEB671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203808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83B1C4F6-954D-E5AB-48BB-90AAC440AE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004856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8C2F25A5-76C2-8390-F9BD-D6E1D265A7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004519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C753ADA0-E97C-F0CD-EF03-C82B1EDDF5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003214" y="2001623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1FDDADB4-FBA4-835F-5EDE-FBB4290505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451318" y="2001622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7A970EC4-1420-BFF2-28C2-CCA55DA422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28132" y="2001622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236D6525-529F-382A-4B98-F1A2FDA203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172507" y="2001622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28EEAB3A-031B-15F7-A9BF-A25D3A4C8492}"/>
                </a:ext>
              </a:extLst>
            </p:cNvPr>
            <p:cNvSpPr txBox="1"/>
            <p:nvPr/>
          </p:nvSpPr>
          <p:spPr>
            <a:xfrm>
              <a:off x="0" y="2718714"/>
              <a:ext cx="62869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RF</a:t>
              </a:r>
              <a:br>
                <a:rPr lang="en-US" sz="1600" dirty="0"/>
              </a:br>
              <a:br>
                <a:rPr lang="en-US" sz="1600" dirty="0"/>
              </a:br>
              <a:r>
                <a:rPr lang="en-US" sz="1600" dirty="0"/>
                <a:t>input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FE392CC-6B71-9435-F557-8336F3354910}"/>
                </a:ext>
              </a:extLst>
            </p:cNvPr>
            <p:cNvSpPr txBox="1"/>
            <p:nvPr/>
          </p:nvSpPr>
          <p:spPr>
            <a:xfrm>
              <a:off x="776477" y="2306649"/>
              <a:ext cx="6864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mixer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92110153-7A62-0E94-ABB5-D4E6E8970235}"/>
                </a:ext>
              </a:extLst>
            </p:cNvPr>
            <p:cNvSpPr txBox="1"/>
            <p:nvPr/>
          </p:nvSpPr>
          <p:spPr>
            <a:xfrm>
              <a:off x="1573176" y="4098043"/>
              <a:ext cx="9925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local</a:t>
              </a:r>
            </a:p>
            <a:p>
              <a:pPr>
                <a:buNone/>
              </a:pPr>
              <a:r>
                <a:rPr lang="en-US" sz="1600" dirty="0"/>
                <a:t>oscillator</a:t>
              </a:r>
              <a:endParaRPr lang="en-US" sz="1600" b="0" dirty="0">
                <a:solidFill>
                  <a:schemeClr val="tx1"/>
                </a:solidFill>
              </a:endParaRP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D6709DB-F367-3DEA-962B-0C0F14CF6E0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142857" y="2436543"/>
              <a:ext cx="0" cy="38113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615FE278-DC11-8E4A-B598-67D72ED23DC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066012" y="2715340"/>
              <a:ext cx="0" cy="1044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C2BA9A61-6DD8-70A4-8DB4-0AFB9C27AD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215237" y="2715340"/>
              <a:ext cx="0" cy="10233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C8489925-EC77-3815-8192-CFF77605B8C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523131" y="2641829"/>
              <a:ext cx="0" cy="18450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F3038A42-9851-B216-07D9-9D5326A4E1C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622282" y="2113253"/>
              <a:ext cx="0" cy="70779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5D19270A-ABB7-E1DF-BB8E-B06FB5043A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2821051"/>
              <a:ext cx="1188720" cy="323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33" name="Rounded Rectangle 132">
              <a:extLst>
                <a:ext uri="{FF2B5EF4-FFF2-40B4-BE49-F238E27FC236}">
                  <a16:creationId xmlns:a16="http://schemas.microsoft.com/office/drawing/2014/main" id="{97EA5DF3-267D-0780-DAB4-1E7C0FA5E7A4}"/>
                </a:ext>
              </a:extLst>
            </p:cNvPr>
            <p:cNvSpPr/>
            <p:nvPr/>
          </p:nvSpPr>
          <p:spPr bwMode="auto">
            <a:xfrm>
              <a:off x="1858299" y="2829711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C1CB5FBA-01F1-3BF7-C702-0EB04BD98400}"/>
                </a:ext>
              </a:extLst>
            </p:cNvPr>
            <p:cNvCxnSpPr/>
            <p:nvPr/>
          </p:nvCxnSpPr>
          <p:spPr bwMode="auto">
            <a:xfrm>
              <a:off x="2313108" y="2935153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EFB08430-02A4-2978-DDD8-96AE26A2FEA8}"/>
                </a:ext>
              </a:extLst>
            </p:cNvPr>
            <p:cNvCxnSpPr/>
            <p:nvPr/>
          </p:nvCxnSpPr>
          <p:spPr bwMode="auto">
            <a:xfrm flipV="1">
              <a:off x="2183197" y="2935153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8E9D6A2B-952F-1143-0483-6E8DA0455E61}"/>
                </a:ext>
              </a:extLst>
            </p:cNvPr>
            <p:cNvCxnSpPr/>
            <p:nvPr/>
          </p:nvCxnSpPr>
          <p:spPr bwMode="auto">
            <a:xfrm flipH="1" flipV="1">
              <a:off x="2486917" y="2935153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EECF1941-FC7E-5C1B-5915-FB27709344EF}"/>
                </a:ext>
              </a:extLst>
            </p:cNvPr>
            <p:cNvCxnSpPr>
              <a:cxnSpLocks/>
              <a:stCxn id="133" idx="3"/>
            </p:cNvCxnSpPr>
            <p:nvPr/>
          </p:nvCxnSpPr>
          <p:spPr bwMode="auto">
            <a:xfrm>
              <a:off x="2938299" y="3189711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38" name="Rounded Rectangle 137">
              <a:extLst>
                <a:ext uri="{FF2B5EF4-FFF2-40B4-BE49-F238E27FC236}">
                  <a16:creationId xmlns:a16="http://schemas.microsoft.com/office/drawing/2014/main" id="{447F0F69-50F5-49A3-8298-709E057C6A2F}"/>
                </a:ext>
              </a:extLst>
            </p:cNvPr>
            <p:cNvSpPr/>
            <p:nvPr/>
          </p:nvSpPr>
          <p:spPr bwMode="auto">
            <a:xfrm>
              <a:off x="3321736" y="2831067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EC5BE786-0DAE-03EF-0AA1-717CCBE24283}"/>
                </a:ext>
              </a:extLst>
            </p:cNvPr>
            <p:cNvCxnSpPr/>
            <p:nvPr/>
          </p:nvCxnSpPr>
          <p:spPr bwMode="auto">
            <a:xfrm>
              <a:off x="3452242" y="2963474"/>
              <a:ext cx="4572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737F95C2-7880-2B09-E30C-F28A24F45A06}"/>
                </a:ext>
              </a:extLst>
            </p:cNvPr>
            <p:cNvCxnSpPr/>
            <p:nvPr/>
          </p:nvCxnSpPr>
          <p:spPr bwMode="auto">
            <a:xfrm flipH="1" flipV="1">
              <a:off x="3908021" y="2963474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1" name="Off-page Connector 140">
              <a:extLst>
                <a:ext uri="{FF2B5EF4-FFF2-40B4-BE49-F238E27FC236}">
                  <a16:creationId xmlns:a16="http://schemas.microsoft.com/office/drawing/2014/main" id="{8EE654E7-BDBB-DB6D-CFE3-48A50ADF5C89}"/>
                </a:ext>
              </a:extLst>
            </p:cNvPr>
            <p:cNvSpPr/>
            <p:nvPr/>
          </p:nvSpPr>
          <p:spPr bwMode="auto">
            <a:xfrm rot="5400000">
              <a:off x="4965173" y="2649711"/>
              <a:ext cx="720001" cy="1080001"/>
            </a:xfrm>
            <a:prstGeom prst="flowChartOffpageConnector">
              <a:avLst/>
            </a:prstGeom>
            <a:gradFill>
              <a:gsLst>
                <a:gs pos="0">
                  <a:srgbClr val="00B0F0"/>
                </a:gs>
                <a:gs pos="100000">
                  <a:srgbClr val="D883FF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0" tIns="18288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  <a:t>ADC</a:t>
              </a:r>
            </a:p>
          </p:txBody>
        </p: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CEA4534-2CA8-7914-2E71-540A30D2D9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01736" y="3191491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1F52E870-1CD7-B3E1-C05F-19EBE527573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26708" y="2049672"/>
              <a:ext cx="457200" cy="457200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04528870-3D3D-55D2-163E-9ACC569F843B}"/>
                </a:ext>
              </a:extLst>
            </p:cNvPr>
            <p:cNvCxnSpPr>
              <a:stCxn id="143" idx="3"/>
              <a:endCxn id="143" idx="7"/>
            </p:cNvCxnSpPr>
            <p:nvPr/>
          </p:nvCxnSpPr>
          <p:spPr bwMode="auto">
            <a:xfrm flipV="1">
              <a:off x="6393663" y="2116627"/>
              <a:ext cx="323290" cy="32329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8CB2CBE2-4BB3-DC25-EAC8-768754BD22E1}"/>
                </a:ext>
              </a:extLst>
            </p:cNvPr>
            <p:cNvCxnSpPr>
              <a:stCxn id="143" idx="1"/>
              <a:endCxn id="143" idx="5"/>
            </p:cNvCxnSpPr>
            <p:nvPr/>
          </p:nvCxnSpPr>
          <p:spPr bwMode="auto">
            <a:xfrm>
              <a:off x="6393663" y="2116627"/>
              <a:ext cx="323290" cy="32329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CAC1019-11EB-8715-9DD7-7A531CC48E2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26708" y="2685160"/>
              <a:ext cx="457200" cy="457200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7" name="Rounded Rectangle 146">
                  <a:extLst>
                    <a:ext uri="{FF2B5EF4-FFF2-40B4-BE49-F238E27FC236}">
                      <a16:creationId xmlns:a16="http://schemas.microsoft.com/office/drawing/2014/main" id="{6F4CFA69-B22A-FA98-1278-49A73EA826A5}"/>
                    </a:ext>
                  </a:extLst>
                </p:cNvPr>
                <p:cNvSpPr/>
                <p:nvPr/>
              </p:nvSpPr>
              <p:spPr bwMode="auto">
                <a:xfrm>
                  <a:off x="6323630" y="3320649"/>
                  <a:ext cx="457200" cy="457200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0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𝟗𝟎</m:t>
                        </m:r>
                        <m:r>
                          <a:rPr kumimoji="0" lang="en-US" sz="20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kumimoji="0" lang="en-US" sz="2000" b="1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14" name="Rounded Rectangle 113">
                  <a:extLst>
                    <a:ext uri="{FF2B5EF4-FFF2-40B4-BE49-F238E27FC236}">
                      <a16:creationId xmlns:a16="http://schemas.microsoft.com/office/drawing/2014/main" id="{04C4F057-3112-9027-DC3F-9547D386B8B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323630" y="3320649"/>
                  <a:ext cx="457200" cy="457200"/>
                </a:xfrm>
                <a:prstGeom prst="roundRect">
                  <a:avLst/>
                </a:prstGeom>
                <a:blipFill>
                  <a:blip r:embed="rId2"/>
                  <a:stretch>
                    <a:fillRect l="-7895" r="-13158"/>
                  </a:stretch>
                </a:blip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315D9D19-0B02-D31E-816D-E0C8A29409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22693" y="3960493"/>
              <a:ext cx="457200" cy="457200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D680DB7D-2149-003D-C000-8EE13F7A0098}"/>
                </a:ext>
              </a:extLst>
            </p:cNvPr>
            <p:cNvCxnSpPr>
              <a:stCxn id="148" idx="3"/>
              <a:endCxn id="148" idx="7"/>
            </p:cNvCxnSpPr>
            <p:nvPr/>
          </p:nvCxnSpPr>
          <p:spPr bwMode="auto">
            <a:xfrm flipV="1">
              <a:off x="6389648" y="4027448"/>
              <a:ext cx="323290" cy="32329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B2862540-E78B-117D-619D-564674F5DE0B}"/>
                </a:ext>
              </a:extLst>
            </p:cNvPr>
            <p:cNvCxnSpPr>
              <a:stCxn id="148" idx="1"/>
              <a:endCxn id="148" idx="5"/>
            </p:cNvCxnSpPr>
            <p:nvPr/>
          </p:nvCxnSpPr>
          <p:spPr bwMode="auto">
            <a:xfrm>
              <a:off x="6389648" y="4027448"/>
              <a:ext cx="323290" cy="32329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0236790C-D7FD-ED8E-B871-6D0026EFD4BB}"/>
                </a:ext>
              </a:extLst>
            </p:cNvPr>
            <p:cNvSpPr/>
            <p:nvPr/>
          </p:nvSpPr>
          <p:spPr bwMode="auto">
            <a:xfrm>
              <a:off x="6962773" y="2049672"/>
              <a:ext cx="640080" cy="457200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R="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tabLst/>
              </a:pPr>
              <a:endParaRPr kumimoji="0" lang="en-US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99A79C97-5125-0662-E70D-2E8E71B17C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46480" y="2163296"/>
              <a:ext cx="26987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5913A670-B03A-89D5-9961-351A5DC06B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16355" y="2163296"/>
              <a:ext cx="111125" cy="27662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6F099C08-BDBE-9CAF-DFEB-8903DD0D944F}"/>
                </a:ext>
              </a:extLst>
            </p:cNvPr>
            <p:cNvSpPr/>
            <p:nvPr/>
          </p:nvSpPr>
          <p:spPr bwMode="auto">
            <a:xfrm>
              <a:off x="6969123" y="3960493"/>
              <a:ext cx="640080" cy="457200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R="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tabLst/>
              </a:pPr>
              <a:endParaRPr kumimoji="0" lang="en-US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5444ABE7-8AC0-BDBE-380F-CF6A984407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52830" y="4074117"/>
              <a:ext cx="26987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32849F7B-3FE0-431D-59B6-EC5E699219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22705" y="4074117"/>
              <a:ext cx="111125" cy="27662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EAEE776A-6BB4-CE9B-BE31-0FC9A5DA9F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65174" y="3192381"/>
              <a:ext cx="1828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DCEA809-8637-E6E6-FE12-0BE2C75EED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8054" y="2273916"/>
              <a:ext cx="27432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5C81FADD-2461-ABFC-C56C-DA232D103E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8054" y="4189420"/>
              <a:ext cx="27432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6F46AF05-CB4E-641B-80D8-BFA9EC9949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48054" y="2273916"/>
              <a:ext cx="0" cy="1915504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53835D41-60B8-B19C-5DC9-7C329EA897F9}"/>
                </a:ext>
              </a:extLst>
            </p:cNvPr>
            <p:cNvCxnSpPr>
              <a:cxnSpLocks/>
              <a:stCxn id="146" idx="0"/>
              <a:endCxn id="143" idx="4"/>
            </p:cNvCxnSpPr>
            <p:nvPr/>
          </p:nvCxnSpPr>
          <p:spPr bwMode="auto">
            <a:xfrm flipV="1">
              <a:off x="6555308" y="2506872"/>
              <a:ext cx="0" cy="178288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E5B06788-5E28-7D63-61A7-ED0BA06946F7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 bwMode="auto">
            <a:xfrm flipH="1">
              <a:off x="6552230" y="3142360"/>
              <a:ext cx="3078" cy="17828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2C962137-6250-68DE-D0FA-8F7067D65B9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552230" y="3775846"/>
              <a:ext cx="3078" cy="178289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7FE1ED5A-320A-182E-D369-CA74FAD069D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779893" y="2281249"/>
              <a:ext cx="1828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ABB21D57-7AD4-7DC6-9E1F-9ADA8E76C47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779893" y="4190270"/>
              <a:ext cx="18288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66" name="Rounded Rectangle 165">
              <a:extLst>
                <a:ext uri="{FF2B5EF4-FFF2-40B4-BE49-F238E27FC236}">
                  <a16:creationId xmlns:a16="http://schemas.microsoft.com/office/drawing/2014/main" id="{931C1CEB-F13B-2799-2EEC-7CA22FD56ED8}"/>
                </a:ext>
              </a:extLst>
            </p:cNvPr>
            <p:cNvSpPr/>
            <p:nvPr/>
          </p:nvSpPr>
          <p:spPr bwMode="auto">
            <a:xfrm>
              <a:off x="7983475" y="2049671"/>
              <a:ext cx="1097280" cy="2323443"/>
            </a:xfrm>
            <a:prstGeom prst="roundRect">
              <a:avLst/>
            </a:prstGeom>
            <a:solidFill>
              <a:srgbClr val="0000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R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tabLst/>
              </a:pPr>
              <a:r>
                <a:rPr kumimoji="0" lang="en-US" sz="2800" b="1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Time</a:t>
              </a:r>
              <a:endParaRPr kumimoji="0" lang="en-US" sz="2000" b="0" i="1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8CDB332E-43C7-59E8-5D16-15A9BDFF47E4}"/>
                </a:ext>
              </a:extLst>
            </p:cNvPr>
            <p:cNvSpPr/>
            <p:nvPr/>
          </p:nvSpPr>
          <p:spPr bwMode="auto">
            <a:xfrm>
              <a:off x="9453657" y="2049671"/>
              <a:ext cx="1080000" cy="720000"/>
            </a:xfrm>
            <a:prstGeom prst="roundRect">
              <a:avLst/>
            </a:prstGeom>
            <a:solidFill>
              <a:srgbClr val="0000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R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tabLst/>
              </a:pPr>
              <a:r>
                <a:rPr lang="en-US" sz="2800" b="1" dirty="0">
                  <a:solidFill>
                    <a:schemeClr val="bg1"/>
                  </a:solidFill>
                  <a:latin typeface="Arial" charset="0"/>
                </a:rPr>
                <a:t>FFT</a:t>
              </a:r>
              <a:endParaRPr kumimoji="0" lang="en-US" sz="280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68" name="Rounded Rectangle 167">
              <a:extLst>
                <a:ext uri="{FF2B5EF4-FFF2-40B4-BE49-F238E27FC236}">
                  <a16:creationId xmlns:a16="http://schemas.microsoft.com/office/drawing/2014/main" id="{A90D307D-C9E0-8502-0965-638350112BCE}"/>
                </a:ext>
              </a:extLst>
            </p:cNvPr>
            <p:cNvSpPr/>
            <p:nvPr/>
          </p:nvSpPr>
          <p:spPr bwMode="auto">
            <a:xfrm>
              <a:off x="9453657" y="3630738"/>
              <a:ext cx="1080000" cy="720000"/>
            </a:xfrm>
            <a:prstGeom prst="roundRect">
              <a:avLst/>
            </a:prstGeom>
            <a:solidFill>
              <a:srgbClr val="0000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R="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tabLst/>
              </a:pPr>
              <a:r>
                <a:rPr kumimoji="0" lang="en-US" sz="2200" b="1" u="none" strike="noStrike" cap="none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Demod</a:t>
              </a:r>
              <a:endParaRPr kumimoji="0" lang="en-US" sz="220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9734FB9A-2E4F-9F60-DA3B-14847FB332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09203" y="2273916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2726E9DA-3C9D-0D61-14A6-0F8B798A80A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17715" y="4185361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3D3BA1CF-1DB5-2F5B-3A52-ED5466CB54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080755" y="2409671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2CAD1CD8-41A5-D71A-B2BE-59D0F1B795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087897" y="3996382"/>
              <a:ext cx="36576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95B23463-3FCE-8671-B93E-0635075777E2}"/>
                </a:ext>
              </a:extLst>
            </p:cNvPr>
            <p:cNvCxnSpPr/>
            <p:nvPr/>
          </p:nvCxnSpPr>
          <p:spPr bwMode="auto">
            <a:xfrm>
              <a:off x="6373833" y="2923897"/>
              <a:ext cx="36576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4" name="Freeform 173">
              <a:extLst>
                <a:ext uri="{FF2B5EF4-FFF2-40B4-BE49-F238E27FC236}">
                  <a16:creationId xmlns:a16="http://schemas.microsoft.com/office/drawing/2014/main" id="{10EAEF3B-277D-0546-9952-BE361DE1164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23021" y="2786737"/>
              <a:ext cx="136853" cy="137160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5" name="Freeform 174">
              <a:extLst>
                <a:ext uri="{FF2B5EF4-FFF2-40B4-BE49-F238E27FC236}">
                  <a16:creationId xmlns:a16="http://schemas.microsoft.com/office/drawing/2014/main" id="{05BD1D8C-2A59-E941-44C1-DC8F07645A5D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6559103" y="2915780"/>
              <a:ext cx="137160" cy="137468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BDB12505-BDCF-0E52-FA50-F3D903A7889B}"/>
                </a:ext>
              </a:extLst>
            </p:cNvPr>
            <p:cNvCxnSpPr/>
            <p:nvPr/>
          </p:nvCxnSpPr>
          <p:spPr bwMode="auto">
            <a:xfrm>
              <a:off x="856016" y="4395247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7" name="Freeform 176">
              <a:extLst>
                <a:ext uri="{FF2B5EF4-FFF2-40B4-BE49-F238E27FC236}">
                  <a16:creationId xmlns:a16="http://schemas.microsoft.com/office/drawing/2014/main" id="{F28F9BD3-0416-BA53-0BDC-2D9CCDC3D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417" y="4167864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8" name="Freeform 177">
              <a:extLst>
                <a:ext uri="{FF2B5EF4-FFF2-40B4-BE49-F238E27FC236}">
                  <a16:creationId xmlns:a16="http://schemas.microsoft.com/office/drawing/2014/main" id="{060CBAEB-7857-48EE-214F-7DED96DB203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126017" y="4395247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3E4E7720-4B4C-FEB2-C6D1-A9E16D44E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5518" y="3419018"/>
              <a:ext cx="1371600" cy="1143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12AD1B5F-74D2-5D3B-8748-5B57AADAA2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4397336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CB2CD410-F740-0BB1-BCD2-F82596C1806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4188619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1BB46F8C-0A4E-3B03-EDEE-12B58F3BA91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3990517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BF132CE0-E9B6-5DD2-A2E1-38AA51F9607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3780092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9166DB31-0F4D-E956-FAA2-46E1CF0779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3581140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9484632A-3FC1-145A-5B85-DB3DB6D015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9195" y="3580803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2AE26898-B3F6-8E72-F2F3-C5B89A9628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006475" y="3577907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9C5EB940-16C2-BD04-23D0-709EAABB35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454579" y="3577906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853F5217-9F16-88CD-B5C9-83089CB504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31393" y="3577906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0EBD0D6F-BBD2-E27E-DD37-6CC01E7302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175768" y="3577906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0" name="Rounded Rectangle 189">
              <a:extLst>
                <a:ext uri="{FF2B5EF4-FFF2-40B4-BE49-F238E27FC236}">
                  <a16:creationId xmlns:a16="http://schemas.microsoft.com/office/drawing/2014/main" id="{336B01E4-DE45-8798-D0A0-F46AE7FCE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7897" y="4779293"/>
              <a:ext cx="1371600" cy="1143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2CC7B909-4CC2-96F8-83E2-21D0A21660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5757611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034E12D8-F326-3129-9C6E-F7B9B7C155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5548894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6DEFDECA-6BC7-A566-9DC7-F53BD4EF24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5350792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3FAF2AD0-A300-FE20-665C-E87CC0872D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5140367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4AF15EF5-898E-9C9D-8B68-581415188AB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4941415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197E4C1C-1DF9-8B09-501C-577762661E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4941078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D44C7AF3-75F2-477E-AD6D-CD60F91CF3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328854" y="4938182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CF44004B-ED3B-68C1-88C2-A6426167A7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76958" y="4938181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968BA3E2-5B16-1F83-763F-EDE2C13F70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053772" y="4938181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9B4879F9-71B3-7381-F612-31239556F2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498147" y="4938181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64A6CB9E-CA0A-D463-36B5-AFAF83E01F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31574" y="5351907"/>
              <a:ext cx="1188720" cy="323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02" name="Rounded Rectangle 201">
              <a:extLst>
                <a:ext uri="{FF2B5EF4-FFF2-40B4-BE49-F238E27FC236}">
                  <a16:creationId xmlns:a16="http://schemas.microsoft.com/office/drawing/2014/main" id="{C83962AF-93F2-87C7-A87F-D4D985EE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2257" y="4782720"/>
              <a:ext cx="1371600" cy="1143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93D2BE35-7912-3E05-2C53-15829A1635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5761038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B357C0F4-7AF9-222F-60FD-2D7A5C429C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5552321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AB4E4601-94B9-1819-F587-ED48558D4FE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5354219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5B2D50A2-296A-B54E-E6C9-5A23AC7369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5143794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AFF361B9-F290-84F5-A9FF-7B8D4C7051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4944842"/>
              <a:ext cx="109728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49E6FCA6-128A-393F-DA47-F386B08E48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5934" y="4944505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A76BE540-3BC9-FF86-22B1-C4B45095940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003214" y="4941609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1B4ABCFB-E035-BEC4-BD52-319EE4FA37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451318" y="4941608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969F8025-815C-7396-531F-5BBF2F2ADA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728132" y="4941608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97F7A1D3-C0C8-98E6-A5CF-D43D36FE9E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172507" y="4941608"/>
              <a:ext cx="0" cy="819429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DDE8BC0D-A07E-D065-476D-09EA1CE4D4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33657" y="2409670"/>
              <a:ext cx="2286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86F0A7C6-FF37-C2CB-F76E-32BA8AE0072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707281" y="2641829"/>
              <a:ext cx="0" cy="17584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DD0681FA-7F17-B7A8-B069-15DBA1B7EBC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441741" y="2740947"/>
              <a:ext cx="0" cy="7673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7DA761C7-ECA1-6EFD-7F6F-C1339520819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797341" y="2740947"/>
              <a:ext cx="0" cy="7350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D6D4C295-BF9E-7A40-D4A3-BD6A2149C0B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16653" y="3987329"/>
              <a:ext cx="1099012" cy="323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642D2EF3-DF14-E812-C8C1-C25B8E286F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457835" y="3584329"/>
              <a:ext cx="0" cy="82602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86414045-3340-0B6B-EA6E-98AC325F51D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490010" y="3906755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F5726A19-507F-29D1-16EC-8334EA4776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534120" y="3893736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4A2B8312-8CE4-BAE1-AE90-0A665AEAA35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524369" y="3932848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F33F398D-9BE2-A027-4685-E4AF1F308BB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88046" y="4011028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22382899-FC67-9EA9-DDA0-3212B87146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563309" y="3852444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091C57E1-66EB-D3D3-8797-5BC91A435D3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296726" y="4049612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0CE3C442-54F4-A6CE-E40A-0508941F38A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612036" y="3839825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79F824F3-EAD3-CFDD-483C-8FB87F52FB2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800827" y="3641085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BE01419E-C4F3-E77D-3DD9-F2040119780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670016" y="3709844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24C4CBA5-81E6-DC32-DB39-C8D841B23D0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49106" y="4049612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9F18AA17-91CA-E196-9903-9BF9D6CE318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33225" y="4125246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8B93A59D-47B7-F092-E6D3-2791C973D37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646752" y="3793853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36155037-893C-AB08-8C1F-3AC7F153672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271558" y="4113528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B575BFDC-BE4C-56B6-77EB-67486578B45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06350" y="4084022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63DBECD6-DF46-3A47-9013-6CB6AAD37EF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175137" y="4207710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2B3BB33-DB60-6B88-78AE-ED2F04B23E7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210181" y="4122873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869773FB-26C4-64B4-7EB8-AA2F60873F7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755482" y="3707886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224EC59D-4F27-D2A0-9D3A-7DA52BC527F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099698" y="4236187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0F8660B6-1317-93F1-882D-1DAF4CB0642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099382" y="4284653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1DD2D440-C116-A815-B1CC-58C45A23AFB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467766" y="3938123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BEEBA7B9-D480-B83C-DE63-3DA0C0B6908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44215" y="4012503"/>
              <a:ext cx="45405" cy="45720"/>
            </a:xfrm>
            <a:prstGeom prst="ellipse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C341A447-2335-67BB-6143-427209383B00}"/>
                </a:ext>
              </a:extLst>
            </p:cNvPr>
            <p:cNvSpPr/>
            <p:nvPr/>
          </p:nvSpPr>
          <p:spPr bwMode="auto">
            <a:xfrm>
              <a:off x="10912313" y="5037501"/>
              <a:ext cx="91440" cy="313821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676691DA-C921-9E7A-4199-A3F5641F8981}"/>
                </a:ext>
              </a:extLst>
            </p:cNvPr>
            <p:cNvSpPr/>
            <p:nvPr/>
          </p:nvSpPr>
          <p:spPr bwMode="auto">
            <a:xfrm>
              <a:off x="11010131" y="5126573"/>
              <a:ext cx="91440" cy="224749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1760C74D-8CE8-2BAD-E405-AB12F1D66170}"/>
                </a:ext>
              </a:extLst>
            </p:cNvPr>
            <p:cNvSpPr/>
            <p:nvPr/>
          </p:nvSpPr>
          <p:spPr bwMode="auto">
            <a:xfrm>
              <a:off x="11110570" y="5038594"/>
              <a:ext cx="91440" cy="3138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BED8CFBD-A6BB-701F-5F3E-C4A0995E3D94}"/>
                </a:ext>
              </a:extLst>
            </p:cNvPr>
            <p:cNvSpPr/>
            <p:nvPr/>
          </p:nvSpPr>
          <p:spPr bwMode="auto">
            <a:xfrm>
              <a:off x="11208388" y="5172490"/>
              <a:ext cx="91440" cy="17992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ACCB9C54-045F-4389-AA4C-316F0389911D}"/>
                </a:ext>
              </a:extLst>
            </p:cNvPr>
            <p:cNvSpPr/>
            <p:nvPr/>
          </p:nvSpPr>
          <p:spPr bwMode="auto">
            <a:xfrm>
              <a:off x="11309880" y="5236591"/>
              <a:ext cx="91440" cy="114731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DF5B2CAA-9965-B029-418E-28E51EDC3C00}"/>
                </a:ext>
              </a:extLst>
            </p:cNvPr>
            <p:cNvSpPr/>
            <p:nvPr/>
          </p:nvSpPr>
          <p:spPr bwMode="auto">
            <a:xfrm>
              <a:off x="11407698" y="5044240"/>
              <a:ext cx="91440" cy="307082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24C4B2EE-7DD5-3ED8-DFD6-A852DACCE639}"/>
                </a:ext>
              </a:extLst>
            </p:cNvPr>
            <p:cNvSpPr/>
            <p:nvPr/>
          </p:nvSpPr>
          <p:spPr bwMode="auto">
            <a:xfrm>
              <a:off x="11508137" y="5133308"/>
              <a:ext cx="91440" cy="219107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10C9DA31-77D0-DD16-394E-564BE68F976E}"/>
                </a:ext>
              </a:extLst>
            </p:cNvPr>
            <p:cNvSpPr/>
            <p:nvPr/>
          </p:nvSpPr>
          <p:spPr bwMode="auto">
            <a:xfrm>
              <a:off x="11605955" y="5038594"/>
              <a:ext cx="91440" cy="3138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E2C41E3A-988A-4095-2F8B-912B73D107D5}"/>
                </a:ext>
              </a:extLst>
            </p:cNvPr>
            <p:cNvSpPr/>
            <p:nvPr/>
          </p:nvSpPr>
          <p:spPr bwMode="auto">
            <a:xfrm>
              <a:off x="11702865" y="5172489"/>
              <a:ext cx="91440" cy="1855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42B68A55-789A-8217-DE60-C8CDF7974EEF}"/>
                </a:ext>
              </a:extLst>
            </p:cNvPr>
            <p:cNvSpPr/>
            <p:nvPr/>
          </p:nvSpPr>
          <p:spPr bwMode="auto">
            <a:xfrm>
              <a:off x="11803304" y="5044241"/>
              <a:ext cx="91440" cy="314914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F72CD2A1-5E7F-8738-C2FA-5BD7EF16AE07}"/>
                </a:ext>
              </a:extLst>
            </p:cNvPr>
            <p:cNvSpPr/>
            <p:nvPr/>
          </p:nvSpPr>
          <p:spPr bwMode="auto">
            <a:xfrm>
              <a:off x="11901122" y="5233895"/>
              <a:ext cx="91440" cy="125259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D72AFE42-810D-8F8F-862C-39A2C1B61A75}"/>
                </a:ext>
              </a:extLst>
            </p:cNvPr>
            <p:cNvSpPr/>
            <p:nvPr/>
          </p:nvSpPr>
          <p:spPr bwMode="auto">
            <a:xfrm>
              <a:off x="10912313" y="5356025"/>
              <a:ext cx="91440" cy="85398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F075670B-5448-0321-A110-7B8F340D2D18}"/>
                </a:ext>
              </a:extLst>
            </p:cNvPr>
            <p:cNvSpPr/>
            <p:nvPr/>
          </p:nvSpPr>
          <p:spPr bwMode="auto">
            <a:xfrm>
              <a:off x="11010131" y="5356024"/>
              <a:ext cx="91440" cy="3138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C04C5A3D-D193-630F-CA3D-F790C27145EF}"/>
                </a:ext>
              </a:extLst>
            </p:cNvPr>
            <p:cNvSpPr/>
            <p:nvPr/>
          </p:nvSpPr>
          <p:spPr bwMode="auto">
            <a:xfrm>
              <a:off x="11110570" y="5357118"/>
              <a:ext cx="91440" cy="84306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EA76FB2E-AE97-187A-49C4-A8107BB3B5B3}"/>
                </a:ext>
              </a:extLst>
            </p:cNvPr>
            <p:cNvSpPr/>
            <p:nvPr/>
          </p:nvSpPr>
          <p:spPr bwMode="auto">
            <a:xfrm>
              <a:off x="11208388" y="5357117"/>
              <a:ext cx="91440" cy="3138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E1F3B697-2250-9903-8CDF-91E67BEA823C}"/>
                </a:ext>
              </a:extLst>
            </p:cNvPr>
            <p:cNvSpPr/>
            <p:nvPr/>
          </p:nvSpPr>
          <p:spPr bwMode="auto">
            <a:xfrm>
              <a:off x="11309880" y="5356024"/>
              <a:ext cx="91440" cy="21382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689511E2-6E56-2102-35D8-554733AFD226}"/>
                </a:ext>
              </a:extLst>
            </p:cNvPr>
            <p:cNvSpPr/>
            <p:nvPr/>
          </p:nvSpPr>
          <p:spPr bwMode="auto">
            <a:xfrm>
              <a:off x="11407698" y="5356024"/>
              <a:ext cx="91440" cy="2158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2D15016F-71D7-1724-F2E0-097330816C66}"/>
                </a:ext>
              </a:extLst>
            </p:cNvPr>
            <p:cNvSpPr/>
            <p:nvPr/>
          </p:nvSpPr>
          <p:spPr bwMode="auto">
            <a:xfrm>
              <a:off x="11508137" y="5357117"/>
              <a:ext cx="91440" cy="313821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954D755B-1A11-D6C2-751F-BBA29D364EAD}"/>
                </a:ext>
              </a:extLst>
            </p:cNvPr>
            <p:cNvSpPr/>
            <p:nvPr/>
          </p:nvSpPr>
          <p:spPr bwMode="auto">
            <a:xfrm>
              <a:off x="11605955" y="5357117"/>
              <a:ext cx="91440" cy="3138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C6D66090-F7D4-0B16-73B9-2100831D4FB2}"/>
                </a:ext>
              </a:extLst>
            </p:cNvPr>
            <p:cNvSpPr/>
            <p:nvPr/>
          </p:nvSpPr>
          <p:spPr bwMode="auto">
            <a:xfrm>
              <a:off x="11702865" y="5362763"/>
              <a:ext cx="91440" cy="153475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1B514343-E057-8576-7581-A89094A49250}"/>
                </a:ext>
              </a:extLst>
            </p:cNvPr>
            <p:cNvSpPr/>
            <p:nvPr/>
          </p:nvSpPr>
          <p:spPr bwMode="auto">
            <a:xfrm>
              <a:off x="11803304" y="5363857"/>
              <a:ext cx="91440" cy="153474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38D90364-3F9F-0784-E766-64187BA7183E}"/>
                </a:ext>
              </a:extLst>
            </p:cNvPr>
            <p:cNvSpPr/>
            <p:nvPr/>
          </p:nvSpPr>
          <p:spPr bwMode="auto">
            <a:xfrm>
              <a:off x="11901122" y="5363856"/>
              <a:ext cx="91440" cy="313821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4C2C913B-C52D-8E66-0EE0-12466A750E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8193" y="5355207"/>
              <a:ext cx="1099012" cy="323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CFCBA104-6559-6940-8A74-DC176FDCC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53" y="5121679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1530DA8A-D48A-B061-AE8E-1704EB1C9F4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471739" y="5349062"/>
              <a:ext cx="210312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BCF589FB-76F3-F28B-971F-D9493998C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2051" y="5073011"/>
              <a:ext cx="182880" cy="274320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50208641-6481-7848-CCD3-DFC136152E6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864931" y="5350787"/>
              <a:ext cx="201168" cy="292608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3F036C5A-94D3-F8D4-9087-9D1EE91EA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5020" y="5061612"/>
              <a:ext cx="228600" cy="292608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EC870F38-B871-1CCB-F669-639F8ECC9FBD}"/>
                </a:ext>
              </a:extLst>
            </p:cNvPr>
            <p:cNvCxnSpPr>
              <a:stCxn id="267" idx="2"/>
            </p:cNvCxnSpPr>
            <p:nvPr/>
          </p:nvCxnSpPr>
          <p:spPr bwMode="auto">
            <a:xfrm>
              <a:off x="10293620" y="5354220"/>
              <a:ext cx="35234" cy="120601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92548735-C98C-4339-7886-707666719C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33657" y="3992004"/>
              <a:ext cx="2286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1D121C19-D57A-65E8-0B6E-CF82132657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498733" y="4323287"/>
              <a:ext cx="337239" cy="490543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29E3E82B-F85C-4093-E8AE-892DA4C68D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32115" y="5354219"/>
              <a:ext cx="54864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D34D5B92-D9B4-03DB-7665-071E445FAF59}"/>
                </a:ext>
              </a:extLst>
            </p:cNvPr>
            <p:cNvCxnSpPr>
              <a:cxnSpLocks/>
              <a:stCxn id="166" idx="2"/>
            </p:cNvCxnSpPr>
            <p:nvPr/>
          </p:nvCxnSpPr>
          <p:spPr bwMode="auto">
            <a:xfrm>
              <a:off x="8532115" y="4373114"/>
              <a:ext cx="0" cy="981105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3BD24564-1DBA-3759-7706-9BF66F6CF670}"/>
                </a:ext>
              </a:extLst>
            </p:cNvPr>
            <p:cNvGrpSpPr/>
            <p:nvPr/>
          </p:nvGrpSpPr>
          <p:grpSpPr>
            <a:xfrm>
              <a:off x="5902362" y="1186504"/>
              <a:ext cx="2072601" cy="582842"/>
              <a:chOff x="4884420" y="1295730"/>
              <a:chExt cx="2072601" cy="582842"/>
            </a:xfrm>
          </p:grpSpPr>
          <p:cxnSp>
            <p:nvCxnSpPr>
              <p:cNvPr id="312" name="Straight Connector 311">
                <a:extLst>
                  <a:ext uri="{FF2B5EF4-FFF2-40B4-BE49-F238E27FC236}">
                    <a16:creationId xmlns:a16="http://schemas.microsoft.com/office/drawing/2014/main" id="{1AE00FA5-241B-1171-98C6-D5E3B6224C1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884420" y="1582508"/>
                <a:ext cx="2011680" cy="1731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stealth" w="lg" len="lg"/>
              </a:ln>
              <a:effectLst/>
            </p:spPr>
          </p:cxnSp>
          <p:sp>
            <p:nvSpPr>
              <p:cNvPr id="313" name="Freeform 312">
                <a:extLst>
                  <a:ext uri="{FF2B5EF4-FFF2-40B4-BE49-F238E27FC236}">
                    <a16:creationId xmlns:a16="http://schemas.microsoft.com/office/drawing/2014/main" id="{3CB6F2DE-9F5F-5096-697C-37527FC73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078" y="1356856"/>
                <a:ext cx="228600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4" name="Freeform 313">
                <a:extLst>
                  <a:ext uri="{FF2B5EF4-FFF2-40B4-BE49-F238E27FC236}">
                    <a16:creationId xmlns:a16="http://schemas.microsoft.com/office/drawing/2014/main" id="{32842BCF-D34E-EAE4-4727-9A26E8D0A0A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151564" y="1584239"/>
                <a:ext cx="210312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5" name="Freeform 314">
                <a:extLst>
                  <a:ext uri="{FF2B5EF4-FFF2-40B4-BE49-F238E27FC236}">
                    <a16:creationId xmlns:a16="http://schemas.microsoft.com/office/drawing/2014/main" id="{B5D838CC-7324-8CD9-4DDE-7766E52CFB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1876" y="1308188"/>
                <a:ext cx="182880" cy="274320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6" name="Freeform 315">
                <a:extLst>
                  <a:ext uri="{FF2B5EF4-FFF2-40B4-BE49-F238E27FC236}">
                    <a16:creationId xmlns:a16="http://schemas.microsoft.com/office/drawing/2014/main" id="{90C14859-3A6A-67B5-F25E-E4E29F2AEA6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544756" y="1585964"/>
                <a:ext cx="201168" cy="292608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7" name="Freeform 316">
                <a:extLst>
                  <a:ext uri="{FF2B5EF4-FFF2-40B4-BE49-F238E27FC236}">
                    <a16:creationId xmlns:a16="http://schemas.microsoft.com/office/drawing/2014/main" id="{FAD18996-EF31-DEAD-5A4D-77442BB00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4845" y="1296789"/>
                <a:ext cx="228600" cy="292608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8" name="Freeform 317">
                <a:extLst>
                  <a:ext uri="{FF2B5EF4-FFF2-40B4-BE49-F238E27FC236}">
                    <a16:creationId xmlns:a16="http://schemas.microsoft.com/office/drawing/2014/main" id="{36D6242C-FCC4-EEDB-17C2-357404823E8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970746" y="1585969"/>
                <a:ext cx="256032" cy="256032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9" name="Freeform 318">
                <a:extLst>
                  <a:ext uri="{FF2B5EF4-FFF2-40B4-BE49-F238E27FC236}">
                    <a16:creationId xmlns:a16="http://schemas.microsoft.com/office/drawing/2014/main" id="{9B77FC22-191F-05D8-4ED3-2C6630810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6401" y="1375187"/>
                <a:ext cx="228600" cy="219456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20" name="Freeform 319">
                <a:extLst>
                  <a:ext uri="{FF2B5EF4-FFF2-40B4-BE49-F238E27FC236}">
                    <a16:creationId xmlns:a16="http://schemas.microsoft.com/office/drawing/2014/main" id="{26784589-D660-CC56-5762-6127313379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6451599" y="1584239"/>
                <a:ext cx="228600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6350" cap="flat" cmpd="sng" algn="ctr">
                <a:solidFill>
                  <a:srgbClr val="9437FF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9AE162EB-BDAB-7A82-87CE-8273A5743C10}"/>
                  </a:ext>
                </a:extLst>
              </p:cNvPr>
              <p:cNvCxnSpPr/>
              <p:nvPr/>
            </p:nvCxnSpPr>
            <p:spPr bwMode="auto">
              <a:xfrm>
                <a:off x="4956175" y="1496898"/>
                <a:ext cx="0" cy="82296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6F81E1A0-5155-3E89-2A62-F8398D0C52D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5006975" y="1387170"/>
                <a:ext cx="0" cy="19202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3" name="Straight Connector 322">
                <a:extLst>
                  <a:ext uri="{FF2B5EF4-FFF2-40B4-BE49-F238E27FC236}">
                    <a16:creationId xmlns:a16="http://schemas.microsoft.com/office/drawing/2014/main" id="{AEBD64C1-EB9D-C680-71A4-90AC3F56FFD3}"/>
                  </a:ext>
                </a:extLst>
              </p:cNvPr>
              <p:cNvCxnSpPr/>
              <p:nvPr/>
            </p:nvCxnSpPr>
            <p:spPr bwMode="auto">
              <a:xfrm>
                <a:off x="5057775" y="1368882"/>
                <a:ext cx="0" cy="210312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4" name="Straight Connector 323">
                <a:extLst>
                  <a:ext uri="{FF2B5EF4-FFF2-40B4-BE49-F238E27FC236}">
                    <a16:creationId xmlns:a16="http://schemas.microsoft.com/office/drawing/2014/main" id="{41A3906B-C54B-549A-6ECB-9C681B700B4C}"/>
                  </a:ext>
                </a:extLst>
              </p:cNvPr>
              <p:cNvCxnSpPr/>
              <p:nvPr/>
            </p:nvCxnSpPr>
            <p:spPr bwMode="auto">
              <a:xfrm>
                <a:off x="5108575" y="1457947"/>
                <a:ext cx="0" cy="128016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5" name="Straight Connector 324">
                <a:extLst>
                  <a:ext uri="{FF2B5EF4-FFF2-40B4-BE49-F238E27FC236}">
                    <a16:creationId xmlns:a16="http://schemas.microsoft.com/office/drawing/2014/main" id="{37C9AD52-96C3-94F8-C9A9-1E7BF552CFF2}"/>
                  </a:ext>
                </a:extLst>
              </p:cNvPr>
              <p:cNvCxnSpPr/>
              <p:nvPr/>
            </p:nvCxnSpPr>
            <p:spPr bwMode="auto">
              <a:xfrm>
                <a:off x="5156453" y="1585963"/>
                <a:ext cx="0" cy="182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6" name="Straight Connector 325">
                <a:extLst>
                  <a:ext uri="{FF2B5EF4-FFF2-40B4-BE49-F238E27FC236}">
                    <a16:creationId xmlns:a16="http://schemas.microsoft.com/office/drawing/2014/main" id="{0AC89922-09D7-ED2F-9B45-177BCA8BC844}"/>
                  </a:ext>
                </a:extLst>
              </p:cNvPr>
              <p:cNvCxnSpPr/>
              <p:nvPr/>
            </p:nvCxnSpPr>
            <p:spPr bwMode="auto">
              <a:xfrm>
                <a:off x="5208714" y="1579194"/>
                <a:ext cx="0" cy="164592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7" name="Straight Connector 326">
                <a:extLst>
                  <a:ext uri="{FF2B5EF4-FFF2-40B4-BE49-F238E27FC236}">
                    <a16:creationId xmlns:a16="http://schemas.microsoft.com/office/drawing/2014/main" id="{4C21E9FC-9F09-4AA4-3626-6A9F2D918002}"/>
                  </a:ext>
                </a:extLst>
              </p:cNvPr>
              <p:cNvCxnSpPr/>
              <p:nvPr/>
            </p:nvCxnSpPr>
            <p:spPr bwMode="auto">
              <a:xfrm>
                <a:off x="5259514" y="1579194"/>
                <a:ext cx="0" cy="23774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BB90AA69-2B75-4FE4-6B30-DC382B9E5B0E}"/>
                  </a:ext>
                </a:extLst>
              </p:cNvPr>
              <p:cNvCxnSpPr/>
              <p:nvPr/>
            </p:nvCxnSpPr>
            <p:spPr bwMode="auto">
              <a:xfrm>
                <a:off x="5310314" y="1579194"/>
                <a:ext cx="0" cy="15544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327F5D85-EF75-C386-8159-52F01CA55BCA}"/>
                  </a:ext>
                </a:extLst>
              </p:cNvPr>
              <p:cNvCxnSpPr/>
              <p:nvPr/>
            </p:nvCxnSpPr>
            <p:spPr bwMode="auto">
              <a:xfrm>
                <a:off x="5412676" y="1384795"/>
                <a:ext cx="0" cy="20116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0" name="Straight Connector 329">
                <a:extLst>
                  <a:ext uri="{FF2B5EF4-FFF2-40B4-BE49-F238E27FC236}">
                    <a16:creationId xmlns:a16="http://schemas.microsoft.com/office/drawing/2014/main" id="{4114E1C1-1CAD-2094-27B2-799278EAE661}"/>
                  </a:ext>
                </a:extLst>
              </p:cNvPr>
              <p:cNvCxnSpPr/>
              <p:nvPr/>
            </p:nvCxnSpPr>
            <p:spPr bwMode="auto">
              <a:xfrm>
                <a:off x="5463476" y="1308188"/>
                <a:ext cx="0" cy="27432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1" name="Straight Connector 330">
                <a:extLst>
                  <a:ext uri="{FF2B5EF4-FFF2-40B4-BE49-F238E27FC236}">
                    <a16:creationId xmlns:a16="http://schemas.microsoft.com/office/drawing/2014/main" id="{D88F1D74-15CC-98D7-5C01-B20FDE899910}"/>
                  </a:ext>
                </a:extLst>
              </p:cNvPr>
              <p:cNvCxnSpPr/>
              <p:nvPr/>
            </p:nvCxnSpPr>
            <p:spPr bwMode="auto">
              <a:xfrm>
                <a:off x="5514276" y="1442034"/>
                <a:ext cx="0" cy="13716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2" name="Straight Connector 331">
                <a:extLst>
                  <a:ext uri="{FF2B5EF4-FFF2-40B4-BE49-F238E27FC236}">
                    <a16:creationId xmlns:a16="http://schemas.microsoft.com/office/drawing/2014/main" id="{70DA3D42-5FCA-7C96-D13D-63E373B241AE}"/>
                  </a:ext>
                </a:extLst>
              </p:cNvPr>
              <p:cNvCxnSpPr/>
              <p:nvPr/>
            </p:nvCxnSpPr>
            <p:spPr bwMode="auto">
              <a:xfrm>
                <a:off x="5568696" y="1585963"/>
                <a:ext cx="0" cy="9144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3" name="Straight Connector 332">
                <a:extLst>
                  <a:ext uri="{FF2B5EF4-FFF2-40B4-BE49-F238E27FC236}">
                    <a16:creationId xmlns:a16="http://schemas.microsoft.com/office/drawing/2014/main" id="{B04E5397-1F7F-48F6-15F3-557D0EB53A52}"/>
                  </a:ext>
                </a:extLst>
              </p:cNvPr>
              <p:cNvCxnSpPr/>
              <p:nvPr/>
            </p:nvCxnSpPr>
            <p:spPr bwMode="auto">
              <a:xfrm>
                <a:off x="5612701" y="1585963"/>
                <a:ext cx="0" cy="24688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4" name="Straight Connector 333">
                <a:extLst>
                  <a:ext uri="{FF2B5EF4-FFF2-40B4-BE49-F238E27FC236}">
                    <a16:creationId xmlns:a16="http://schemas.microsoft.com/office/drawing/2014/main" id="{FD4331DD-8BB9-4C33-83B4-3DD5F8851B84}"/>
                  </a:ext>
                </a:extLst>
              </p:cNvPr>
              <p:cNvCxnSpPr/>
              <p:nvPr/>
            </p:nvCxnSpPr>
            <p:spPr bwMode="auto">
              <a:xfrm>
                <a:off x="5666676" y="1585963"/>
                <a:ext cx="0" cy="27432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5" name="Straight Connector 334">
                <a:extLst>
                  <a:ext uri="{FF2B5EF4-FFF2-40B4-BE49-F238E27FC236}">
                    <a16:creationId xmlns:a16="http://schemas.microsoft.com/office/drawing/2014/main" id="{44AB537F-692B-C4DB-E185-386424864BB9}"/>
                  </a:ext>
                </a:extLst>
              </p:cNvPr>
              <p:cNvCxnSpPr/>
              <p:nvPr/>
            </p:nvCxnSpPr>
            <p:spPr bwMode="auto">
              <a:xfrm>
                <a:off x="5720651" y="1585963"/>
                <a:ext cx="0" cy="9144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6" name="Straight Connector 335">
                <a:extLst>
                  <a:ext uri="{FF2B5EF4-FFF2-40B4-BE49-F238E27FC236}">
                    <a16:creationId xmlns:a16="http://schemas.microsoft.com/office/drawing/2014/main" id="{B5FEB84D-6087-D034-616B-41392FADB568}"/>
                  </a:ext>
                </a:extLst>
              </p:cNvPr>
              <p:cNvCxnSpPr/>
              <p:nvPr/>
            </p:nvCxnSpPr>
            <p:spPr bwMode="auto">
              <a:xfrm>
                <a:off x="5768276" y="1496898"/>
                <a:ext cx="0" cy="82296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7" name="Straight Connector 336">
                <a:extLst>
                  <a:ext uri="{FF2B5EF4-FFF2-40B4-BE49-F238E27FC236}">
                    <a16:creationId xmlns:a16="http://schemas.microsoft.com/office/drawing/2014/main" id="{0B41850B-742D-174F-84B3-0673404464AA}"/>
                  </a:ext>
                </a:extLst>
              </p:cNvPr>
              <p:cNvCxnSpPr/>
              <p:nvPr/>
            </p:nvCxnSpPr>
            <p:spPr bwMode="auto">
              <a:xfrm>
                <a:off x="5819076" y="1350594"/>
                <a:ext cx="0" cy="22860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8" name="Straight Connector 337">
                <a:extLst>
                  <a:ext uri="{FF2B5EF4-FFF2-40B4-BE49-F238E27FC236}">
                    <a16:creationId xmlns:a16="http://schemas.microsoft.com/office/drawing/2014/main" id="{D8FB1C3B-0E88-B8DD-417A-E5B0F5F4DFBC}"/>
                  </a:ext>
                </a:extLst>
              </p:cNvPr>
              <p:cNvCxnSpPr/>
              <p:nvPr/>
            </p:nvCxnSpPr>
            <p:spPr bwMode="auto">
              <a:xfrm>
                <a:off x="5869548" y="1295730"/>
                <a:ext cx="0" cy="28346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9" name="Straight Connector 338">
                <a:extLst>
                  <a:ext uri="{FF2B5EF4-FFF2-40B4-BE49-F238E27FC236}">
                    <a16:creationId xmlns:a16="http://schemas.microsoft.com/office/drawing/2014/main" id="{DE5208D2-2BD6-84ED-1C94-2F89EB8F43C2}"/>
                  </a:ext>
                </a:extLst>
              </p:cNvPr>
              <p:cNvCxnSpPr/>
              <p:nvPr/>
            </p:nvCxnSpPr>
            <p:spPr bwMode="auto">
              <a:xfrm>
                <a:off x="5921625" y="1403083"/>
                <a:ext cx="0" cy="18288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0" name="Straight Connector 339">
                <a:extLst>
                  <a:ext uri="{FF2B5EF4-FFF2-40B4-BE49-F238E27FC236}">
                    <a16:creationId xmlns:a16="http://schemas.microsoft.com/office/drawing/2014/main" id="{8775F931-E710-97BB-7680-AE1EB2E79F46}"/>
                  </a:ext>
                </a:extLst>
              </p:cNvPr>
              <p:cNvCxnSpPr/>
              <p:nvPr/>
            </p:nvCxnSpPr>
            <p:spPr bwMode="auto">
              <a:xfrm>
                <a:off x="6021546" y="1585963"/>
                <a:ext cx="0" cy="14630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1" name="Straight Connector 340">
                <a:extLst>
                  <a:ext uri="{FF2B5EF4-FFF2-40B4-BE49-F238E27FC236}">
                    <a16:creationId xmlns:a16="http://schemas.microsoft.com/office/drawing/2014/main" id="{D899F95A-E208-8083-2CB6-8E165D09F736}"/>
                  </a:ext>
                </a:extLst>
              </p:cNvPr>
              <p:cNvCxnSpPr/>
              <p:nvPr/>
            </p:nvCxnSpPr>
            <p:spPr bwMode="auto">
              <a:xfrm>
                <a:off x="6070600" y="1579194"/>
                <a:ext cx="0" cy="24688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2" name="Straight Connector 341">
                <a:extLst>
                  <a:ext uri="{FF2B5EF4-FFF2-40B4-BE49-F238E27FC236}">
                    <a16:creationId xmlns:a16="http://schemas.microsoft.com/office/drawing/2014/main" id="{0090551E-79FC-EE5F-6CE8-547108681DA8}"/>
                  </a:ext>
                </a:extLst>
              </p:cNvPr>
              <p:cNvCxnSpPr/>
              <p:nvPr/>
            </p:nvCxnSpPr>
            <p:spPr bwMode="auto">
              <a:xfrm>
                <a:off x="6124575" y="1585963"/>
                <a:ext cx="0" cy="23774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3" name="Straight Connector 342">
                <a:extLst>
                  <a:ext uri="{FF2B5EF4-FFF2-40B4-BE49-F238E27FC236}">
                    <a16:creationId xmlns:a16="http://schemas.microsoft.com/office/drawing/2014/main" id="{6B85235F-EE9C-A8A7-F566-88DDBFC17CFA}"/>
                  </a:ext>
                </a:extLst>
              </p:cNvPr>
              <p:cNvCxnSpPr/>
              <p:nvPr/>
            </p:nvCxnSpPr>
            <p:spPr bwMode="auto">
              <a:xfrm>
                <a:off x="6175375" y="1585963"/>
                <a:ext cx="0" cy="14630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37595FF4-7A8A-27DA-5D43-7F3DA3D96344}"/>
                  </a:ext>
                </a:extLst>
              </p:cNvPr>
              <p:cNvCxnSpPr/>
              <p:nvPr/>
            </p:nvCxnSpPr>
            <p:spPr bwMode="auto">
              <a:xfrm>
                <a:off x="6226401" y="1579194"/>
                <a:ext cx="0" cy="914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5" name="Straight Connector 344">
                <a:extLst>
                  <a:ext uri="{FF2B5EF4-FFF2-40B4-BE49-F238E27FC236}">
                    <a16:creationId xmlns:a16="http://schemas.microsoft.com/office/drawing/2014/main" id="{93EE2D8C-EAC3-E218-B317-A6364958D44E}"/>
                  </a:ext>
                </a:extLst>
              </p:cNvPr>
              <p:cNvCxnSpPr/>
              <p:nvPr/>
            </p:nvCxnSpPr>
            <p:spPr bwMode="auto">
              <a:xfrm>
                <a:off x="6277201" y="1451178"/>
                <a:ext cx="0" cy="128016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6" name="Straight Connector 345">
                <a:extLst>
                  <a:ext uri="{FF2B5EF4-FFF2-40B4-BE49-F238E27FC236}">
                    <a16:creationId xmlns:a16="http://schemas.microsoft.com/office/drawing/2014/main" id="{B8D930C8-7574-3279-DE55-A4FD9BADF60F}"/>
                  </a:ext>
                </a:extLst>
              </p:cNvPr>
              <p:cNvCxnSpPr/>
              <p:nvPr/>
            </p:nvCxnSpPr>
            <p:spPr bwMode="auto">
              <a:xfrm>
                <a:off x="6322374" y="1384795"/>
                <a:ext cx="0" cy="20116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7" name="Straight Connector 346">
                <a:extLst>
                  <a:ext uri="{FF2B5EF4-FFF2-40B4-BE49-F238E27FC236}">
                    <a16:creationId xmlns:a16="http://schemas.microsoft.com/office/drawing/2014/main" id="{1C8F51EA-61F7-69B8-D41F-4387800E73FA}"/>
                  </a:ext>
                </a:extLst>
              </p:cNvPr>
              <p:cNvCxnSpPr/>
              <p:nvPr/>
            </p:nvCxnSpPr>
            <p:spPr bwMode="auto">
              <a:xfrm>
                <a:off x="6378616" y="1396314"/>
                <a:ext cx="0" cy="18288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8" name="Straight Connector 347">
                <a:extLst>
                  <a:ext uri="{FF2B5EF4-FFF2-40B4-BE49-F238E27FC236}">
                    <a16:creationId xmlns:a16="http://schemas.microsoft.com/office/drawing/2014/main" id="{6A99FF7A-8E25-5641-391A-343EE5ADFA72}"/>
                  </a:ext>
                </a:extLst>
              </p:cNvPr>
              <p:cNvCxnSpPr/>
              <p:nvPr/>
            </p:nvCxnSpPr>
            <p:spPr bwMode="auto">
              <a:xfrm>
                <a:off x="6428232" y="1512811"/>
                <a:ext cx="0" cy="73152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9" name="Straight Connector 348">
                <a:extLst>
                  <a:ext uri="{FF2B5EF4-FFF2-40B4-BE49-F238E27FC236}">
                    <a16:creationId xmlns:a16="http://schemas.microsoft.com/office/drawing/2014/main" id="{9A39907D-95E8-D87B-DD74-77D89C87B2E5}"/>
                  </a:ext>
                </a:extLst>
              </p:cNvPr>
              <p:cNvCxnSpPr/>
              <p:nvPr/>
            </p:nvCxnSpPr>
            <p:spPr bwMode="auto">
              <a:xfrm>
                <a:off x="6476996" y="1579194"/>
                <a:ext cx="0" cy="73152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0" name="Straight Connector 349">
                <a:extLst>
                  <a:ext uri="{FF2B5EF4-FFF2-40B4-BE49-F238E27FC236}">
                    <a16:creationId xmlns:a16="http://schemas.microsoft.com/office/drawing/2014/main" id="{8CAC171A-E39F-34A5-E3A3-911439E204A3}"/>
                  </a:ext>
                </a:extLst>
              </p:cNvPr>
              <p:cNvCxnSpPr/>
              <p:nvPr/>
            </p:nvCxnSpPr>
            <p:spPr bwMode="auto">
              <a:xfrm>
                <a:off x="6524621" y="1579194"/>
                <a:ext cx="0" cy="192024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1" name="Straight Connector 350">
                <a:extLst>
                  <a:ext uri="{FF2B5EF4-FFF2-40B4-BE49-F238E27FC236}">
                    <a16:creationId xmlns:a16="http://schemas.microsoft.com/office/drawing/2014/main" id="{19FDEDCC-C911-7B6A-AD80-332E4E43832E}"/>
                  </a:ext>
                </a:extLst>
              </p:cNvPr>
              <p:cNvCxnSpPr/>
              <p:nvPr/>
            </p:nvCxnSpPr>
            <p:spPr bwMode="auto">
              <a:xfrm>
                <a:off x="6581771" y="1585963"/>
                <a:ext cx="0" cy="22233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2" name="Straight Connector 351">
                <a:extLst>
                  <a:ext uri="{FF2B5EF4-FFF2-40B4-BE49-F238E27FC236}">
                    <a16:creationId xmlns:a16="http://schemas.microsoft.com/office/drawing/2014/main" id="{740986A9-C5B3-A081-CBE2-0FC617A42BBB}"/>
                  </a:ext>
                </a:extLst>
              </p:cNvPr>
              <p:cNvCxnSpPr/>
              <p:nvPr/>
            </p:nvCxnSpPr>
            <p:spPr bwMode="auto">
              <a:xfrm>
                <a:off x="6629396" y="1585963"/>
                <a:ext cx="0" cy="13716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3" name="TextBox 352">
                    <a:extLst>
                      <a:ext uri="{FF2B5EF4-FFF2-40B4-BE49-F238E27FC236}">
                        <a16:creationId xmlns:a16="http://schemas.microsoft.com/office/drawing/2014/main" id="{C928D052-3B13-8A1C-BA23-07F92BCBA20A}"/>
                      </a:ext>
                    </a:extLst>
                  </p:cNvPr>
                  <p:cNvSpPr txBox="1"/>
                  <p:nvPr/>
                </p:nvSpPr>
                <p:spPr>
                  <a:xfrm>
                    <a:off x="6795888" y="1555852"/>
                    <a:ext cx="161133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86" name="TextBox 385">
                    <a:extLst>
                      <a:ext uri="{FF2B5EF4-FFF2-40B4-BE49-F238E27FC236}">
                        <a16:creationId xmlns:a16="http://schemas.microsoft.com/office/drawing/2014/main" id="{9D703374-1A45-0C16-32CA-7C18A83A289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5888" y="1555852"/>
                    <a:ext cx="161133" cy="2769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23077" r="-23077" b="-869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8EDA5DED-7435-D4AC-8D0C-806CD29B06F3}"/>
                </a:ext>
              </a:extLst>
            </p:cNvPr>
            <p:cNvGrpSpPr/>
            <p:nvPr/>
          </p:nvGrpSpPr>
          <p:grpSpPr>
            <a:xfrm>
              <a:off x="2703200" y="1185317"/>
              <a:ext cx="2072640" cy="581783"/>
              <a:chOff x="2703200" y="1279446"/>
              <a:chExt cx="2072640" cy="581783"/>
            </a:xfrm>
          </p:grpSpPr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E4792CD0-22F1-EE76-E069-CB35EAA367B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03200" y="1565165"/>
                <a:ext cx="2011680" cy="1731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stealth" w="lg" len="lg"/>
              </a:ln>
              <a:effectLst/>
            </p:spPr>
          </p:cxnSp>
          <p:sp>
            <p:nvSpPr>
              <p:cNvPr id="303" name="Freeform 302">
                <a:extLst>
                  <a:ext uri="{FF2B5EF4-FFF2-40B4-BE49-F238E27FC236}">
                    <a16:creationId xmlns:a16="http://schemas.microsoft.com/office/drawing/2014/main" id="{6CF19C4D-EEF3-4AE9-9396-C8F43D0A6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2858" y="1339513"/>
                <a:ext cx="228600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4" name="Freeform 303">
                <a:extLst>
                  <a:ext uri="{FF2B5EF4-FFF2-40B4-BE49-F238E27FC236}">
                    <a16:creationId xmlns:a16="http://schemas.microsoft.com/office/drawing/2014/main" id="{C952642B-800E-9073-5C3E-5182F2CDF2A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970344" y="1566896"/>
                <a:ext cx="210312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5" name="Freeform 304">
                <a:extLst>
                  <a:ext uri="{FF2B5EF4-FFF2-40B4-BE49-F238E27FC236}">
                    <a16:creationId xmlns:a16="http://schemas.microsoft.com/office/drawing/2014/main" id="{73638E8A-278D-E0EB-E677-7784CE173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0656" y="1290845"/>
                <a:ext cx="182880" cy="274320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6" name="Freeform 305">
                <a:extLst>
                  <a:ext uri="{FF2B5EF4-FFF2-40B4-BE49-F238E27FC236}">
                    <a16:creationId xmlns:a16="http://schemas.microsoft.com/office/drawing/2014/main" id="{BCCF05CE-64EB-9F4F-FFDC-390A3C9BB3D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363536" y="1568621"/>
                <a:ext cx="201168" cy="292608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7" name="Freeform 306">
                <a:extLst>
                  <a:ext uri="{FF2B5EF4-FFF2-40B4-BE49-F238E27FC236}">
                    <a16:creationId xmlns:a16="http://schemas.microsoft.com/office/drawing/2014/main" id="{60F5676D-FBF2-8A6A-61A3-EB5880DD3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625" y="1279446"/>
                <a:ext cx="228600" cy="292608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8" name="Freeform 307">
                <a:extLst>
                  <a:ext uri="{FF2B5EF4-FFF2-40B4-BE49-F238E27FC236}">
                    <a16:creationId xmlns:a16="http://schemas.microsoft.com/office/drawing/2014/main" id="{BA9D2DD1-E605-195F-735D-5DBB82729B5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789526" y="1568626"/>
                <a:ext cx="256032" cy="256032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09" name="Freeform 308">
                <a:extLst>
                  <a:ext uri="{FF2B5EF4-FFF2-40B4-BE49-F238E27FC236}">
                    <a16:creationId xmlns:a16="http://schemas.microsoft.com/office/drawing/2014/main" id="{810B4B54-C4D7-84FF-0C62-DB761ECF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181" y="1357844"/>
                <a:ext cx="228600" cy="219456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10" name="Freeform 309">
                <a:extLst>
                  <a:ext uri="{FF2B5EF4-FFF2-40B4-BE49-F238E27FC236}">
                    <a16:creationId xmlns:a16="http://schemas.microsoft.com/office/drawing/2014/main" id="{7C493721-DC78-8702-4DB9-ECF7DF2E77B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4270379" y="1566896"/>
                <a:ext cx="228600" cy="229113"/>
              </a:xfrm>
              <a:custGeom>
                <a:avLst/>
                <a:gdLst>
                  <a:gd name="connsiteX0" fmla="*/ 0 w 5496674"/>
                  <a:gd name="connsiteY0" fmla="*/ 2743201 h 2753475"/>
                  <a:gd name="connsiteX1" fmla="*/ 2753474 w 5496674"/>
                  <a:gd name="connsiteY1" fmla="*/ 1 h 2753475"/>
                  <a:gd name="connsiteX2" fmla="*/ 5496674 w 5496674"/>
                  <a:gd name="connsiteY2" fmla="*/ 2753475 h 275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6674" h="2753475">
                    <a:moveTo>
                      <a:pt x="0" y="2743201"/>
                    </a:moveTo>
                    <a:cubicBezTo>
                      <a:pt x="918681" y="1370745"/>
                      <a:pt x="1837362" y="-1711"/>
                      <a:pt x="2753474" y="1"/>
                    </a:cubicBezTo>
                    <a:cubicBezTo>
                      <a:pt x="3669586" y="1713"/>
                      <a:pt x="4583130" y="1377594"/>
                      <a:pt x="5496674" y="2753475"/>
                    </a:cubicBezTo>
                  </a:path>
                </a:pathLst>
              </a:custGeom>
              <a:noFill/>
              <a:ln w="25400" cap="flat" cmpd="sng" algn="ctr">
                <a:solidFill>
                  <a:srgbClr val="9437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1" name="TextBox 310">
                    <a:extLst>
                      <a:ext uri="{FF2B5EF4-FFF2-40B4-BE49-F238E27FC236}">
                        <a16:creationId xmlns:a16="http://schemas.microsoft.com/office/drawing/2014/main" id="{3BA87329-0652-8EF0-3835-260F409C83D5}"/>
                      </a:ext>
                    </a:extLst>
                  </p:cNvPr>
                  <p:cNvSpPr txBox="1"/>
                  <p:nvPr/>
                </p:nvSpPr>
                <p:spPr>
                  <a:xfrm>
                    <a:off x="4614707" y="1555851"/>
                    <a:ext cx="161133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87" name="TextBox 386">
                    <a:extLst>
                      <a:ext uri="{FF2B5EF4-FFF2-40B4-BE49-F238E27FC236}">
                        <a16:creationId xmlns:a16="http://schemas.microsoft.com/office/drawing/2014/main" id="{9B4C27CC-63CC-5163-221A-4E238E3EF02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14707" y="1555851"/>
                    <a:ext cx="161133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3077" r="-23077" b="-909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3617EDED-3C33-8099-42DB-C1C284EA9EAD}"/>
                </a:ext>
              </a:extLst>
            </p:cNvPr>
            <p:cNvSpPr/>
            <p:nvPr/>
          </p:nvSpPr>
          <p:spPr bwMode="auto">
            <a:xfrm>
              <a:off x="5941124" y="1901309"/>
              <a:ext cx="1788408" cy="2660709"/>
            </a:xfrm>
            <a:prstGeom prst="rect">
              <a:avLst/>
            </a:prstGeom>
            <a:noFill/>
            <a:ln w="158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01B6CE37-9B0B-2A86-28FE-53398E3EEB3B}"/>
                </a:ext>
              </a:extLst>
            </p:cNvPr>
            <p:cNvSpPr txBox="1"/>
            <p:nvPr/>
          </p:nvSpPr>
          <p:spPr>
            <a:xfrm>
              <a:off x="2693237" y="1758642"/>
              <a:ext cx="1986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i="1" dirty="0"/>
                <a:t>a</a:t>
              </a:r>
              <a:r>
                <a:rPr lang="en-US" sz="1600" b="0" i="1" dirty="0">
                  <a:solidFill>
                    <a:schemeClr val="tx1"/>
                  </a:solidFill>
                </a:rPr>
                <a:t>nalog IF waveform</a:t>
              </a:r>
            </a:p>
          </p:txBody>
        </p: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C3E9F5FA-F82D-8935-9CC5-AC40CC1CC1FA}"/>
                </a:ext>
              </a:extLst>
            </p:cNvPr>
            <p:cNvSpPr txBox="1"/>
            <p:nvPr/>
          </p:nvSpPr>
          <p:spPr>
            <a:xfrm>
              <a:off x="7486551" y="1056968"/>
              <a:ext cx="18614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i="1" dirty="0">
                  <a:solidFill>
                    <a:schemeClr val="tx1"/>
                  </a:solidFill>
                </a:rPr>
                <a:t>digital data stream</a:t>
              </a:r>
            </a:p>
          </p:txBody>
        </p:sp>
        <p:cxnSp>
          <p:nvCxnSpPr>
            <p:cNvPr id="278" name="Straight Arrow Connector 277">
              <a:extLst>
                <a:ext uri="{FF2B5EF4-FFF2-40B4-BE49-F238E27FC236}">
                  <a16:creationId xmlns:a16="http://schemas.microsoft.com/office/drawing/2014/main" id="{0DEA75BC-D149-891C-AECC-C4D71C2F71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01736" y="2097196"/>
              <a:ext cx="430312" cy="82670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79" name="Straight Arrow Connector 278">
              <a:extLst>
                <a:ext uri="{FF2B5EF4-FFF2-40B4-BE49-F238E27FC236}">
                  <a16:creationId xmlns:a16="http://schemas.microsoft.com/office/drawing/2014/main" id="{B3BDEFB9-18FE-D7CB-4EDD-6F1C25A8B3B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880005" y="1661992"/>
              <a:ext cx="168049" cy="107113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80" name="Straight Arrow Connector 279">
              <a:extLst>
                <a:ext uri="{FF2B5EF4-FFF2-40B4-BE49-F238E27FC236}">
                  <a16:creationId xmlns:a16="http://schemas.microsoft.com/office/drawing/2014/main" id="{A0336BCF-3910-A69C-B740-1DAADFE4A50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29532" y="1781436"/>
              <a:ext cx="210019" cy="268235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id="{44F2BB15-526E-5CD6-2DDC-66F9774625E0}"/>
                </a:ext>
              </a:extLst>
            </p:cNvPr>
            <p:cNvSpPr txBox="1"/>
            <p:nvPr/>
          </p:nvSpPr>
          <p:spPr>
            <a:xfrm>
              <a:off x="3192885" y="3645795"/>
              <a:ext cx="127631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anti-aliasing</a:t>
              </a:r>
            </a:p>
            <a:p>
              <a:pPr algn="ctr"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filter</a:t>
              </a: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EE140751-3099-D032-77C2-BF61FF250BB9}"/>
                </a:ext>
              </a:extLst>
            </p:cNvPr>
            <p:cNvSpPr txBox="1"/>
            <p:nvPr/>
          </p:nvSpPr>
          <p:spPr>
            <a:xfrm>
              <a:off x="5688428" y="4632300"/>
              <a:ext cx="237436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dirty="0"/>
                <a:t>digital down-converter:</a:t>
              </a:r>
            </a:p>
            <a:p>
              <a:pPr algn="ctr">
                <a:buNone/>
              </a:pPr>
              <a:r>
                <a:rPr lang="en-US" sz="1600" dirty="0"/>
                <a:t>q</a:t>
              </a:r>
              <a:r>
                <a:rPr lang="en-US" sz="1600" b="0" dirty="0">
                  <a:solidFill>
                    <a:schemeClr val="tx1"/>
                  </a:solidFill>
                </a:rPr>
                <a:t>uadrature demodulator</a:t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>
                  <a:solidFill>
                    <a:schemeClr val="tx1"/>
                  </a:solidFill>
                </a:rPr>
                <a:t>&amp; digital CIC/FIR filters</a:t>
              </a: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133E60CA-7745-7D5C-B3AC-2FBCC7AD06A1}"/>
                </a:ext>
              </a:extLst>
            </p:cNvPr>
            <p:cNvSpPr txBox="1"/>
            <p:nvPr/>
          </p:nvSpPr>
          <p:spPr>
            <a:xfrm>
              <a:off x="6792060" y="2754312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NCO</a:t>
              </a: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24DA93AF-C9EC-A8EA-E0D9-3E1598A77435}"/>
                </a:ext>
              </a:extLst>
            </p:cNvPr>
            <p:cNvSpPr txBox="1"/>
            <p:nvPr/>
          </p:nvSpPr>
          <p:spPr>
            <a:xfrm>
              <a:off x="10553087" y="1511671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f</a:t>
              </a:r>
              <a:r>
                <a:rPr lang="en-US" sz="1600" b="0" dirty="0">
                  <a:solidFill>
                    <a:schemeClr val="tx1"/>
                  </a:solidFill>
                </a:rPr>
                <a:t>requency-domain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A0EA3EF9-0F5F-EE9E-F30A-4DC5C75790EE}"/>
                </a:ext>
              </a:extLst>
            </p:cNvPr>
            <p:cNvSpPr txBox="1"/>
            <p:nvPr/>
          </p:nvSpPr>
          <p:spPr>
            <a:xfrm>
              <a:off x="10484491" y="3068517"/>
              <a:ext cx="19271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modulation-domain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FB77F647-5CE0-E7C5-AA19-5E4EE46160EA}"/>
                </a:ext>
              </a:extLst>
            </p:cNvPr>
            <p:cNvSpPr txBox="1"/>
            <p:nvPr/>
          </p:nvSpPr>
          <p:spPr>
            <a:xfrm>
              <a:off x="10764571" y="5926537"/>
              <a:ext cx="13692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code</a:t>
              </a:r>
              <a:r>
                <a:rPr lang="en-US" sz="1600" b="0" dirty="0">
                  <a:solidFill>
                    <a:schemeClr val="tx1"/>
                  </a:solidFill>
                </a:rPr>
                <a:t>-domain</a:t>
              </a: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D30A7E96-5135-6068-065E-671EAEA31BE8}"/>
                </a:ext>
              </a:extLst>
            </p:cNvPr>
            <p:cNvSpPr txBox="1"/>
            <p:nvPr/>
          </p:nvSpPr>
          <p:spPr>
            <a:xfrm>
              <a:off x="9080755" y="5933847"/>
              <a:ext cx="1313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b="0" dirty="0">
                  <a:solidFill>
                    <a:schemeClr val="tx1"/>
                  </a:solidFill>
                </a:rPr>
                <a:t>time-domain</a:t>
              </a:r>
            </a:p>
          </p:txBody>
        </p: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F7BE5D87-ABF3-973D-D939-97ACCF3221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72100" y="1056968"/>
              <a:ext cx="0" cy="500477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9" name="Left-Right Arrow 288">
              <a:extLst>
                <a:ext uri="{FF2B5EF4-FFF2-40B4-BE49-F238E27FC236}">
                  <a16:creationId xmlns:a16="http://schemas.microsoft.com/office/drawing/2014/main" id="{66A5212B-CD32-10AE-80E6-55F7808D76E8}"/>
                </a:ext>
              </a:extLst>
            </p:cNvPr>
            <p:cNvSpPr/>
            <p:nvPr/>
          </p:nvSpPr>
          <p:spPr bwMode="auto">
            <a:xfrm>
              <a:off x="4832048" y="5643396"/>
              <a:ext cx="1097280" cy="274320"/>
            </a:xfrm>
            <a:prstGeom prst="leftRightArrow">
              <a:avLst/>
            </a:prstGeom>
            <a:gradFill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BB10DAC9-EAD9-A4DF-6254-A1E76AA48240}"/>
                </a:ext>
              </a:extLst>
            </p:cNvPr>
            <p:cNvSpPr txBox="1"/>
            <p:nvPr/>
          </p:nvSpPr>
          <p:spPr>
            <a:xfrm>
              <a:off x="2623663" y="5439500"/>
              <a:ext cx="22108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None/>
              </a:pPr>
              <a:r>
                <a:rPr lang="en-US" b="1" i="1" dirty="0">
                  <a:solidFill>
                    <a:srgbClr val="FF0000"/>
                  </a:solidFill>
                </a:rPr>
                <a:t>RF &amp; analog</a:t>
              </a:r>
              <a:br>
                <a:rPr lang="en-US" b="1" i="1" dirty="0">
                  <a:solidFill>
                    <a:srgbClr val="FF0000"/>
                  </a:solidFill>
                </a:rPr>
              </a:br>
              <a:r>
                <a:rPr lang="en-US" b="1" i="1" dirty="0">
                  <a:solidFill>
                    <a:srgbClr val="FF0000"/>
                  </a:solidFill>
                </a:rPr>
                <a:t>signal processing</a:t>
              </a: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1B093364-63E0-43FD-D78E-80843EC163AF}"/>
                </a:ext>
              </a:extLst>
            </p:cNvPr>
            <p:cNvSpPr txBox="1"/>
            <p:nvPr/>
          </p:nvSpPr>
          <p:spPr>
            <a:xfrm>
              <a:off x="5944902" y="5448142"/>
              <a:ext cx="22108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b="1" i="1" dirty="0">
                  <a:solidFill>
                    <a:srgbClr val="0000FF"/>
                  </a:solidFill>
                </a:rPr>
                <a:t>digital</a:t>
              </a:r>
              <a:br>
                <a:rPr lang="en-US" b="1" i="1" dirty="0">
                  <a:solidFill>
                    <a:srgbClr val="0000FF"/>
                  </a:solidFill>
                </a:rPr>
              </a:br>
              <a:r>
                <a:rPr lang="en-US" b="1" i="1" dirty="0">
                  <a:solidFill>
                    <a:srgbClr val="0000FF"/>
                  </a:solidFill>
                </a:rPr>
                <a:t>signal processing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2" name="TextBox 291">
                  <a:extLst>
                    <a:ext uri="{FF2B5EF4-FFF2-40B4-BE49-F238E27FC236}">
                      <a16:creationId xmlns:a16="http://schemas.microsoft.com/office/drawing/2014/main" id="{9C5B67BE-F2D9-ED8D-6210-2657D9C47718}"/>
                    </a:ext>
                  </a:extLst>
                </p:cNvPr>
                <p:cNvSpPr txBox="1"/>
                <p:nvPr/>
              </p:nvSpPr>
              <p:spPr>
                <a:xfrm>
                  <a:off x="7747782" y="2352983"/>
                  <a:ext cx="182742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418" name="TextBox 417">
                  <a:extLst>
                    <a:ext uri="{FF2B5EF4-FFF2-40B4-BE49-F238E27FC236}">
                      <a16:creationId xmlns:a16="http://schemas.microsoft.com/office/drawing/2014/main" id="{DF46C16A-C497-7851-F84F-9AA7C6619D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7782" y="2352983"/>
                  <a:ext cx="182742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26667" r="-26667"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3" name="TextBox 292">
                  <a:extLst>
                    <a:ext uri="{FF2B5EF4-FFF2-40B4-BE49-F238E27FC236}">
                      <a16:creationId xmlns:a16="http://schemas.microsoft.com/office/drawing/2014/main" id="{1902402E-189B-3C1C-7CFF-BE79E17D0B65}"/>
                    </a:ext>
                  </a:extLst>
                </p:cNvPr>
                <p:cNvSpPr txBox="1"/>
                <p:nvPr/>
              </p:nvSpPr>
              <p:spPr>
                <a:xfrm>
                  <a:off x="7743816" y="4258294"/>
                  <a:ext cx="258084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419" name="TextBox 418">
                  <a:extLst>
                    <a:ext uri="{FF2B5EF4-FFF2-40B4-BE49-F238E27FC236}">
                      <a16:creationId xmlns:a16="http://schemas.microsoft.com/office/drawing/2014/main" id="{FFBD3F6B-145E-4070-DF15-1DDC8203A5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3816" y="4258294"/>
                  <a:ext cx="258084" cy="307777"/>
                </a:xfrm>
                <a:prstGeom prst="rect">
                  <a:avLst/>
                </a:prstGeom>
                <a:blipFill>
                  <a:blip r:embed="rId6"/>
                  <a:stretch>
                    <a:fillRect l="-27273" r="-22727" b="-3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4" name="TextBox 293">
                  <a:extLst>
                    <a:ext uri="{FF2B5EF4-FFF2-40B4-BE49-F238E27FC236}">
                      <a16:creationId xmlns:a16="http://schemas.microsoft.com/office/drawing/2014/main" id="{56304577-B2B0-F766-811F-19267C2C6944}"/>
                    </a:ext>
                  </a:extLst>
                </p:cNvPr>
                <p:cNvSpPr txBox="1"/>
                <p:nvPr/>
              </p:nvSpPr>
              <p:spPr>
                <a:xfrm>
                  <a:off x="11996539" y="3877119"/>
                  <a:ext cx="14747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0" name="TextBox 419">
                  <a:extLst>
                    <a:ext uri="{FF2B5EF4-FFF2-40B4-BE49-F238E27FC236}">
                      <a16:creationId xmlns:a16="http://schemas.microsoft.com/office/drawing/2014/main" id="{F43BB9E4-8C73-4A5C-AA8D-89C823890B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96539" y="3877119"/>
                  <a:ext cx="147476" cy="246221"/>
                </a:xfrm>
                <a:prstGeom prst="rect">
                  <a:avLst/>
                </a:prstGeom>
                <a:blipFill>
                  <a:blip r:embed="rId7"/>
                  <a:stretch>
                    <a:fillRect l="-23077" r="-23077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5" name="TextBox 294">
                  <a:extLst>
                    <a:ext uri="{FF2B5EF4-FFF2-40B4-BE49-F238E27FC236}">
                      <a16:creationId xmlns:a16="http://schemas.microsoft.com/office/drawing/2014/main" id="{4627A7A0-29BB-C1E6-50EA-8F67245708E2}"/>
                    </a:ext>
                  </a:extLst>
                </p:cNvPr>
                <p:cNvSpPr txBox="1"/>
                <p:nvPr/>
              </p:nvSpPr>
              <p:spPr>
                <a:xfrm>
                  <a:off x="11413892" y="3382728"/>
                  <a:ext cx="20839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1" name="TextBox 420">
                  <a:extLst>
                    <a:ext uri="{FF2B5EF4-FFF2-40B4-BE49-F238E27FC236}">
                      <a16:creationId xmlns:a16="http://schemas.microsoft.com/office/drawing/2014/main" id="{2AED775C-26B9-587D-694E-50848A22C5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13892" y="3382728"/>
                  <a:ext cx="208390" cy="246221"/>
                </a:xfrm>
                <a:prstGeom prst="rect">
                  <a:avLst/>
                </a:prstGeom>
                <a:blipFill>
                  <a:blip r:embed="rId8"/>
                  <a:stretch>
                    <a:fillRect l="-22222" r="-22222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6" name="TextBox 295">
                  <a:extLst>
                    <a:ext uri="{FF2B5EF4-FFF2-40B4-BE49-F238E27FC236}">
                      <a16:creationId xmlns:a16="http://schemas.microsoft.com/office/drawing/2014/main" id="{E2E0A936-40BB-51BF-EE9B-A11DFCC5AA24}"/>
                    </a:ext>
                  </a:extLst>
                </p:cNvPr>
                <p:cNvSpPr txBox="1"/>
                <p:nvPr/>
              </p:nvSpPr>
              <p:spPr>
                <a:xfrm>
                  <a:off x="10765518" y="5023482"/>
                  <a:ext cx="14747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2" name="TextBox 421">
                  <a:extLst>
                    <a:ext uri="{FF2B5EF4-FFF2-40B4-BE49-F238E27FC236}">
                      <a16:creationId xmlns:a16="http://schemas.microsoft.com/office/drawing/2014/main" id="{8DB43B5B-25BF-1200-12AC-6F4B4E9F12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65518" y="5023482"/>
                  <a:ext cx="147476" cy="246221"/>
                </a:xfrm>
                <a:prstGeom prst="rect">
                  <a:avLst/>
                </a:prstGeom>
                <a:blipFill>
                  <a:blip r:embed="rId9"/>
                  <a:stretch>
                    <a:fillRect l="-23077" r="-23077"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7" name="TextBox 296">
                  <a:extLst>
                    <a:ext uri="{FF2B5EF4-FFF2-40B4-BE49-F238E27FC236}">
                      <a16:creationId xmlns:a16="http://schemas.microsoft.com/office/drawing/2014/main" id="{97A49929-2CFF-AFDE-8E4B-C3A0B3DA9CDC}"/>
                    </a:ext>
                  </a:extLst>
                </p:cNvPr>
                <p:cNvSpPr txBox="1"/>
                <p:nvPr/>
              </p:nvSpPr>
              <p:spPr>
                <a:xfrm>
                  <a:off x="10736124" y="5392377"/>
                  <a:ext cx="20839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3" name="TextBox 422">
                  <a:extLst>
                    <a:ext uri="{FF2B5EF4-FFF2-40B4-BE49-F238E27FC236}">
                      <a16:creationId xmlns:a16="http://schemas.microsoft.com/office/drawing/2014/main" id="{3AA31F64-B673-6517-F33D-47D4DA8DC4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36124" y="5392377"/>
                  <a:ext cx="208390" cy="246221"/>
                </a:xfrm>
                <a:prstGeom prst="rect">
                  <a:avLst/>
                </a:prstGeom>
                <a:blipFill>
                  <a:blip r:embed="rId10"/>
                  <a:stretch>
                    <a:fillRect l="-29412" r="-23529" b="-2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8" name="TextBox 297">
                  <a:extLst>
                    <a:ext uri="{FF2B5EF4-FFF2-40B4-BE49-F238E27FC236}">
                      <a16:creationId xmlns:a16="http://schemas.microsoft.com/office/drawing/2014/main" id="{EAE1C353-9A51-5896-7C02-A3DC26EBADA6}"/>
                    </a:ext>
                  </a:extLst>
                </p:cNvPr>
                <p:cNvSpPr txBox="1"/>
                <p:nvPr/>
              </p:nvSpPr>
              <p:spPr>
                <a:xfrm>
                  <a:off x="10330372" y="5349358"/>
                  <a:ext cx="144463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4" name="TextBox 423">
                  <a:extLst>
                    <a:ext uri="{FF2B5EF4-FFF2-40B4-BE49-F238E27FC236}">
                      <a16:creationId xmlns:a16="http://schemas.microsoft.com/office/drawing/2014/main" id="{30FC1E2B-BAD3-5D50-9993-811D41B239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30372" y="5349358"/>
                  <a:ext cx="144463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16667" r="-25000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9" name="TextBox 298">
                  <a:extLst>
                    <a:ext uri="{FF2B5EF4-FFF2-40B4-BE49-F238E27FC236}">
                      <a16:creationId xmlns:a16="http://schemas.microsoft.com/office/drawing/2014/main" id="{8FF2B6EF-45B9-26E0-2F49-7D48F4D935B1}"/>
                    </a:ext>
                  </a:extLst>
                </p:cNvPr>
                <p:cNvSpPr txBox="1"/>
                <p:nvPr/>
              </p:nvSpPr>
              <p:spPr>
                <a:xfrm>
                  <a:off x="11982605" y="2523450"/>
                  <a:ext cx="17594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26" name="TextBox 425">
                  <a:extLst>
                    <a:ext uri="{FF2B5EF4-FFF2-40B4-BE49-F238E27FC236}">
                      <a16:creationId xmlns:a16="http://schemas.microsoft.com/office/drawing/2014/main" id="{F0143704-FA48-90EA-45A4-D00A3A2015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82605" y="2523450"/>
                  <a:ext cx="175946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33333" r="-26667" b="-4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7BAB657F-B136-BF50-C41D-9E102A27A9A8}"/>
                </a:ext>
              </a:extLst>
            </p:cNvPr>
            <p:cNvCxnSpPr/>
            <p:nvPr/>
          </p:nvCxnSpPr>
          <p:spPr bwMode="auto">
            <a:xfrm flipV="1">
              <a:off x="1872957" y="2653337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AB77B2C0-BF2D-0D37-3B40-12B7D633CCF3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784531" y="3996382"/>
              <a:ext cx="731520" cy="73152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890568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2FDD7-9168-2149-A3FB-915FADA0B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Spectrum (RF Signal) Analyzer</a:t>
            </a:r>
          </a:p>
        </p:txBody>
      </p:sp>
      <p:pic>
        <p:nvPicPr>
          <p:cNvPr id="5" name="Picture 2" descr="N9042B UXA Signal Analyzer, 2 Hz to 50 GHz | Keysight">
            <a:extLst>
              <a:ext uri="{FF2B5EF4-FFF2-40B4-BE49-F238E27FC236}">
                <a16:creationId xmlns:a16="http://schemas.microsoft.com/office/drawing/2014/main" id="{492E330D-3D1E-2D4F-B6E5-CDDDD1AF3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970" y="1047890"/>
            <a:ext cx="9285475" cy="522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33457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35263-C780-62DC-B70A-FF641AFA9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E-cloud investigation in the 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61849-0E57-2195-386A-02A13B2C6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Electron cloud beam studies in the SPS (CERN) – </a:t>
            </a:r>
            <a:r>
              <a:rPr lang="en-US" b="0" dirty="0"/>
              <a:t>courtesy </a:t>
            </a:r>
            <a:r>
              <a:rPr lang="en-US" b="0" i="1" dirty="0"/>
              <a:t>F. Caspers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056E23-AFFC-EBB2-6AAE-2BC3E6FAC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2203450"/>
            <a:ext cx="4198658" cy="38404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187AAC-CD3A-A06E-E8B2-3A476E0A4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750" y="2203450"/>
            <a:ext cx="5905250" cy="3840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728C31-F0C5-7917-44B4-6445B8880D70}"/>
              </a:ext>
            </a:extLst>
          </p:cNvPr>
          <p:cNvSpPr txBox="1"/>
          <p:nvPr/>
        </p:nvSpPr>
        <p:spPr>
          <a:xfrm>
            <a:off x="660400" y="1513091"/>
            <a:ext cx="3236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high-resolution measurement</a:t>
            </a:r>
            <a:br>
              <a:rPr lang="en-US" dirty="0"/>
            </a:br>
            <a:r>
              <a:rPr lang="en-US" dirty="0"/>
              <a:t>of the detected beam signal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46D67A-6B05-E124-C256-3706C96581ED}"/>
              </a:ext>
            </a:extLst>
          </p:cNvPr>
          <p:cNvSpPr txBox="1"/>
          <p:nvPr/>
        </p:nvSpPr>
        <p:spPr>
          <a:xfrm>
            <a:off x="6794500" y="1513090"/>
            <a:ext cx="3441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color-coded </a:t>
            </a:r>
            <a:r>
              <a:rPr lang="en-US" dirty="0" err="1"/>
              <a:t>spectogram</a:t>
            </a:r>
            <a:r>
              <a:rPr lang="en-US" dirty="0"/>
              <a:t> display</a:t>
            </a:r>
            <a:br>
              <a:rPr lang="en-US" dirty="0"/>
            </a:br>
            <a:r>
              <a:rPr lang="en-US" dirty="0"/>
              <a:t>of 200 measurement traces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6F29FA-321C-BA54-C0DD-6BC613263252}"/>
              </a:ext>
            </a:extLst>
          </p:cNvPr>
          <p:cNvCxnSpPr>
            <a:cxnSpLocks/>
          </p:cNvCxnSpPr>
          <p:nvPr/>
        </p:nvCxnSpPr>
        <p:spPr bwMode="auto">
          <a:xfrm>
            <a:off x="6580415" y="2652485"/>
            <a:ext cx="0" cy="27432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BFA02E8-BEF7-CED8-4079-D08CAFEDCEE4}"/>
              </a:ext>
            </a:extLst>
          </p:cNvPr>
          <p:cNvSpPr txBox="1"/>
          <p:nvPr/>
        </p:nvSpPr>
        <p:spPr>
          <a:xfrm>
            <a:off x="6270073" y="538095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5364832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8A09-7DE9-B947-B72C-2A7AEE38C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S-Parameters?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F2CF10-3A08-124A-9003-890FA32233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01183" y="3425509"/>
                <a:ext cx="10566400" cy="2844864"/>
              </a:xfrm>
            </p:spPr>
            <p:txBody>
              <a:bodyPr lIns="90000">
                <a:normAutofit fontScale="85000" lnSpcReduction="10000"/>
              </a:bodyPr>
              <a:lstStyle/>
              <a:p>
                <a:r>
                  <a:rPr lang="en-US" dirty="0"/>
                  <a:t>Performed in the “frequency domain”</a:t>
                </a:r>
              </a:p>
              <a:p>
                <a:pPr lvl="1"/>
                <a:r>
                  <a:rPr lang="en-US" dirty="0"/>
                  <a:t>Single or swept frequency generator, stand-alone or as part of a VNA or SA</a:t>
                </a:r>
              </a:p>
              <a:p>
                <a:pPr lvl="1"/>
                <a:r>
                  <a:rPr lang="en-US" dirty="0"/>
                  <a:t>Requires a </a:t>
                </a:r>
                <a:r>
                  <a:rPr lang="en-US" dirty="0">
                    <a:solidFill>
                      <a:srgbClr val="C00000"/>
                    </a:solidFill>
                  </a:rPr>
                  <a:t>directional coupler </a:t>
                </a:r>
                <a:r>
                  <a:rPr lang="en-US" dirty="0"/>
                  <a:t>and RF detector(s) or receiver(s)</a:t>
                </a:r>
              </a:p>
              <a:p>
                <a:r>
                  <a:rPr lang="en-US" dirty="0"/>
                  <a:t>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𝟐𝟏</m:t>
                        </m:r>
                      </m:sub>
                    </m:sSub>
                  </m:oMath>
                </a14:m>
                <a:r>
                  <a:rPr lang="en-US" dirty="0"/>
                  <a:t> of a 2-port DUT</a:t>
                </a:r>
              </a:p>
              <a:p>
                <a:pPr lvl="1"/>
                <a:r>
                  <a:rPr lang="en-US" dirty="0"/>
                  <a:t>Ensure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, i.e., the detector at port 2 offers a well-matched impedance</a:t>
                </a:r>
              </a:p>
              <a:p>
                <a:pPr lvl="1"/>
                <a:r>
                  <a:rPr lang="en-US" dirty="0"/>
                  <a:t>Measure incident wave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 and reflected wave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at the directional coupler ports and compute for each frequency</a:t>
                </a:r>
              </a:p>
              <a:p>
                <a:pPr lvl="1"/>
                <a:r>
                  <a:rPr lang="en-US" dirty="0"/>
                  <a:t>Measure transmitted wave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 at DUT port 2 and compute</a:t>
                </a:r>
              </a:p>
              <a:p>
                <a:r>
                  <a:rPr lang="en-US" dirty="0"/>
                  <a:t>Evaluate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𝟐𝟐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</m:sSub>
                  </m:oMath>
                </a14:m>
                <a:r>
                  <a:rPr lang="en-US" dirty="0"/>
                  <a:t> of the 2-port DUT</a:t>
                </a:r>
              </a:p>
              <a:p>
                <a:pPr lvl="1"/>
                <a:r>
                  <a:rPr lang="en-US" dirty="0"/>
                  <a:t>Perform the same methodology as above </a:t>
                </a:r>
                <a:br>
                  <a:rPr lang="en-US" dirty="0"/>
                </a:br>
                <a:r>
                  <a:rPr lang="en-US" dirty="0"/>
                  <a:t>by exchanging the measurement equipment on the DUT ports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F2CF10-3A08-124A-9003-890FA32233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1183" y="3425509"/>
                <a:ext cx="10566400" cy="2844864"/>
              </a:xfrm>
              <a:blipFill>
                <a:blip r:embed="rId2"/>
                <a:stretch>
                  <a:fillRect l="-480" t="-3111"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5F3EF269-6A7F-194D-A329-B17668DD6086}"/>
                  </a:ext>
                </a:extLst>
              </p:cNvPr>
              <p:cNvSpPr txBox="1"/>
              <p:nvPr/>
            </p:nvSpPr>
            <p:spPr>
              <a:xfrm>
                <a:off x="9364625" y="4276126"/>
                <a:ext cx="1464568" cy="6179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𝟏𝟏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5F3EF269-6A7F-194D-A329-B17668DD60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4625" y="4276126"/>
                <a:ext cx="1464568" cy="617990"/>
              </a:xfrm>
              <a:prstGeom prst="rect">
                <a:avLst/>
              </a:prstGeom>
              <a:blipFill>
                <a:blip r:embed="rId8"/>
                <a:stretch>
                  <a:fillRect l="-14655" t="-220000" r="-41379" b="-3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33700127-7679-2A43-9AF7-38F87420994F}"/>
                  </a:ext>
                </a:extLst>
              </p:cNvPr>
              <p:cNvSpPr txBox="1"/>
              <p:nvPr/>
            </p:nvSpPr>
            <p:spPr>
              <a:xfrm>
                <a:off x="9338977" y="4962313"/>
                <a:ext cx="1515864" cy="6179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𝑺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𝟐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𝟏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hr-H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𝒃</m:t>
                                      </m:r>
                                    </m:e>
                                    <m:sub>
                                      <m:r>
                                        <a:rPr lang="en-US" sz="18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𝒂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=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33700127-7679-2A43-9AF7-38F8742099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8977" y="4962313"/>
                <a:ext cx="1515864" cy="617990"/>
              </a:xfrm>
              <a:prstGeom prst="rect">
                <a:avLst/>
              </a:prstGeom>
              <a:blipFill>
                <a:blip r:embed="rId9"/>
                <a:stretch>
                  <a:fillRect l="-12500" t="-220000" r="-38333" b="-31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21C00DE8-23E3-0ED0-F333-EED414214339}"/>
              </a:ext>
            </a:extLst>
          </p:cNvPr>
          <p:cNvGrpSpPr/>
          <p:nvPr/>
        </p:nvGrpSpPr>
        <p:grpSpPr>
          <a:xfrm>
            <a:off x="2111137" y="1149913"/>
            <a:ext cx="7585678" cy="2232941"/>
            <a:chOff x="756508" y="1294956"/>
            <a:chExt cx="7585678" cy="2232941"/>
          </a:xfrm>
        </p:grpSpPr>
        <p:cxnSp>
          <p:nvCxnSpPr>
            <p:cNvPr id="5" name="Straight Connector 49">
              <a:extLst>
                <a:ext uri="{FF2B5EF4-FFF2-40B4-BE49-F238E27FC236}">
                  <a16:creationId xmlns:a16="http://schemas.microsoft.com/office/drawing/2014/main" id="{04BAD8C7-280B-E919-D193-FEDA2D2CFEF2}"/>
                </a:ext>
              </a:extLst>
            </p:cNvPr>
            <p:cNvCxnSpPr>
              <a:cxnSpLocks noChangeShapeType="1"/>
              <a:endCxn id="16" idx="4"/>
            </p:cNvCxnSpPr>
            <p:nvPr/>
          </p:nvCxnSpPr>
          <p:spPr bwMode="auto">
            <a:xfrm flipV="1">
              <a:off x="2805404" y="2092012"/>
              <a:ext cx="3887420" cy="1588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" name="Straight Connector 49">
              <a:extLst>
                <a:ext uri="{FF2B5EF4-FFF2-40B4-BE49-F238E27FC236}">
                  <a16:creationId xmlns:a16="http://schemas.microsoft.com/office/drawing/2014/main" id="{9AACA3D0-1AC4-ED95-FE89-E36700F6A56C}"/>
                </a:ext>
              </a:extLst>
            </p:cNvPr>
            <p:cNvCxnSpPr>
              <a:cxnSpLocks noChangeShapeType="1"/>
              <a:stCxn id="7" idx="0"/>
              <a:endCxn id="16" idx="0"/>
            </p:cNvCxnSpPr>
            <p:nvPr/>
          </p:nvCxnSpPr>
          <p:spPr bwMode="auto">
            <a:xfrm flipV="1">
              <a:off x="2800274" y="2038012"/>
              <a:ext cx="3892550" cy="6350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Oval 10">
              <a:extLst>
                <a:ext uri="{FF2B5EF4-FFF2-40B4-BE49-F238E27FC236}">
                  <a16:creationId xmlns:a16="http://schemas.microsoft.com/office/drawing/2014/main" id="{082B4739-07D7-5579-F3E6-DA47B0280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3274" y="2044362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8" name="Oval 10">
              <a:extLst>
                <a:ext uri="{FF2B5EF4-FFF2-40B4-BE49-F238E27FC236}">
                  <a16:creationId xmlns:a16="http://schemas.microsoft.com/office/drawing/2014/main" id="{D8E04EDE-3873-9834-4388-BCEA4557D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7613" y="2039600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9" name="Oval 10">
              <a:extLst>
                <a:ext uri="{FF2B5EF4-FFF2-40B4-BE49-F238E27FC236}">
                  <a16:creationId xmlns:a16="http://schemas.microsoft.com/office/drawing/2014/main" id="{59F5F89A-816F-0A97-E1F9-9CCE64418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4016" y="2806082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cxnSp>
          <p:nvCxnSpPr>
            <p:cNvPr id="10" name="Straight Connector 59">
              <a:extLst>
                <a:ext uri="{FF2B5EF4-FFF2-40B4-BE49-F238E27FC236}">
                  <a16:creationId xmlns:a16="http://schemas.microsoft.com/office/drawing/2014/main" id="{382F2B5F-C19B-E3A6-8FA6-33C884E3424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27319" y="2662475"/>
              <a:ext cx="0" cy="179513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Rectangle 26">
              <a:extLst>
                <a:ext uri="{FF2B5EF4-FFF2-40B4-BE49-F238E27FC236}">
                  <a16:creationId xmlns:a16="http://schemas.microsoft.com/office/drawing/2014/main" id="{9DD131E8-1A0D-6B9E-024E-AFA1FF709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7540" y="1834812"/>
              <a:ext cx="1320990" cy="814388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marR="0" lvl="0" indent="-5715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12" name="Straight Arrow Connector 28">
              <a:extLst>
                <a:ext uri="{FF2B5EF4-FFF2-40B4-BE49-F238E27FC236}">
                  <a16:creationId xmlns:a16="http://schemas.microsoft.com/office/drawing/2014/main" id="{7655DE21-EC1A-8DDF-D4FE-328DC78724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115590" y="2059150"/>
              <a:ext cx="994156" cy="846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" name="Group 35">
              <a:extLst>
                <a:ext uri="{FF2B5EF4-FFF2-40B4-BE49-F238E27FC236}">
                  <a16:creationId xmlns:a16="http://schemas.microsoft.com/office/drawing/2014/main" id="{704FA600-C830-0675-B9CC-877E306823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7700" y="2059154"/>
              <a:ext cx="477837" cy="415926"/>
              <a:chOff x="6274642" y="3598040"/>
              <a:chExt cx="441001" cy="415828"/>
            </a:xfrm>
          </p:grpSpPr>
          <p:sp>
            <p:nvSpPr>
              <p:cNvPr id="145" name="Arc 144">
                <a:extLst>
                  <a:ext uri="{FF2B5EF4-FFF2-40B4-BE49-F238E27FC236}">
                    <a16:creationId xmlns:a16="http://schemas.microsoft.com/office/drawing/2014/main" id="{AA596555-35A7-375B-2DFD-95A85A26B9D0}"/>
                  </a:ext>
                </a:extLst>
              </p:cNvPr>
              <p:cNvSpPr/>
              <p:nvPr/>
            </p:nvSpPr>
            <p:spPr bwMode="auto">
              <a:xfrm>
                <a:off x="6274642" y="3598040"/>
                <a:ext cx="441001" cy="415828"/>
              </a:xfrm>
              <a:prstGeom prst="arc">
                <a:avLst>
                  <a:gd name="adj1" fmla="val 16200000"/>
                  <a:gd name="adj2" fmla="val 11097"/>
                </a:avLst>
              </a:prstGeom>
              <a:solidFill>
                <a:srgbClr val="FFFFFF"/>
              </a:solidFill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46" name="Straight Arrow Connector 32">
                <a:extLst>
                  <a:ext uri="{FF2B5EF4-FFF2-40B4-BE49-F238E27FC236}">
                    <a16:creationId xmlns:a16="http://schemas.microsoft.com/office/drawing/2014/main" id="{BB5185EB-A41F-296D-FC60-7E3DDE621E6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6715643" y="3782453"/>
                <a:ext cx="0" cy="163822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" name="Group 36">
              <a:extLst>
                <a:ext uri="{FF2B5EF4-FFF2-40B4-BE49-F238E27FC236}">
                  <a16:creationId xmlns:a16="http://schemas.microsoft.com/office/drawing/2014/main" id="{CB82384F-0A3D-4F85-1935-B2814BCC0D8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47956" y="2062623"/>
              <a:ext cx="479425" cy="415926"/>
              <a:chOff x="6263579" y="3601508"/>
              <a:chExt cx="442466" cy="415828"/>
            </a:xfrm>
          </p:grpSpPr>
          <p:sp>
            <p:nvSpPr>
              <p:cNvPr id="143" name="Arc 142">
                <a:extLst>
                  <a:ext uri="{FF2B5EF4-FFF2-40B4-BE49-F238E27FC236}">
                    <a16:creationId xmlns:a16="http://schemas.microsoft.com/office/drawing/2014/main" id="{D535E12E-4871-A1F0-D51E-6B1E6C946E49}"/>
                  </a:ext>
                </a:extLst>
              </p:cNvPr>
              <p:cNvSpPr/>
              <p:nvPr/>
            </p:nvSpPr>
            <p:spPr bwMode="auto">
              <a:xfrm>
                <a:off x="6263579" y="3601508"/>
                <a:ext cx="442466" cy="415828"/>
              </a:xfrm>
              <a:prstGeom prst="arc">
                <a:avLst>
                  <a:gd name="adj1" fmla="val 16200000"/>
                  <a:gd name="adj2" fmla="val 104720"/>
                </a:avLst>
              </a:prstGeom>
              <a:solidFill>
                <a:srgbClr val="FFFFFF"/>
              </a:solidFill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44" name="Straight Arrow Connector 32">
                <a:extLst>
                  <a:ext uri="{FF2B5EF4-FFF2-40B4-BE49-F238E27FC236}">
                    <a16:creationId xmlns:a16="http://schemas.microsoft.com/office/drawing/2014/main" id="{F6A1D5EF-F986-F9F0-E1F8-AD24309C183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6706045" y="3817229"/>
                <a:ext cx="0" cy="129046"/>
              </a:xfrm>
              <a:prstGeom prst="straightConnector1">
                <a:avLst/>
              </a:prstGeom>
              <a:noFill/>
              <a:ln w="25400" algn="ctr">
                <a:solidFill>
                  <a:srgbClr val="0000FF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5" name="Oval 10">
              <a:extLst>
                <a:ext uri="{FF2B5EF4-FFF2-40B4-BE49-F238E27FC236}">
                  <a16:creationId xmlns:a16="http://schemas.microsoft.com/office/drawing/2014/main" id="{BD58E84A-620E-D5D7-D744-353C86D6D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8949" y="2041187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16" name="Oval 10">
              <a:extLst>
                <a:ext uri="{FF2B5EF4-FFF2-40B4-BE49-F238E27FC236}">
                  <a16:creationId xmlns:a16="http://schemas.microsoft.com/office/drawing/2014/main" id="{E34DF258-2604-ECBA-CB4D-6B3085E32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5824" y="2038012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sp>
          <p:nvSpPr>
            <p:cNvPr id="17" name="Rectangle 26">
              <a:extLst>
                <a:ext uri="{FF2B5EF4-FFF2-40B4-BE49-F238E27FC236}">
                  <a16:creationId xmlns:a16="http://schemas.microsoft.com/office/drawing/2014/main" id="{4F9DDB9A-1DEE-572B-F02B-3FBDCFEAD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225" y="1653837"/>
              <a:ext cx="1320800" cy="814388"/>
            </a:xfrm>
            <a:prstGeom prst="rect">
              <a:avLst/>
            </a:prstGeom>
            <a:solidFill>
              <a:srgbClr val="FFFFFF"/>
            </a:solidFill>
            <a:ln w="31750" algn="ctr">
              <a:solidFill>
                <a:srgbClr val="C00000"/>
              </a:solidFill>
              <a:round/>
              <a:headEnd/>
              <a:tailEnd/>
            </a:ln>
          </p:spPr>
          <p:txBody>
            <a:bodyPr lIns="92075" tIns="46038" rIns="92075" bIns="46038" anchor="ctr" anchorCtr="0"/>
            <a:lstStyle/>
            <a:p>
              <a:pPr marL="571500" marR="0" lvl="0" indent="-57150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DUT</a:t>
              </a:r>
            </a:p>
            <a:p>
              <a:pPr marL="571500" marR="0" lvl="0" indent="-57150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2-port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147">
              <a:extLst>
                <a:ext uri="{FF2B5EF4-FFF2-40B4-BE49-F238E27FC236}">
                  <a16:creationId xmlns:a16="http://schemas.microsoft.com/office/drawing/2014/main" id="{71A5FC0C-0722-D931-A8F7-4D58499416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5204" y="1294956"/>
              <a:ext cx="2716212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charset="0"/>
                </a:rPr>
                <a:t>DUT = Device Under Test</a:t>
              </a:r>
            </a:p>
          </p:txBody>
        </p:sp>
        <p:sp>
          <p:nvSpPr>
            <p:cNvPr id="19" name="TextBox 148">
              <a:extLst>
                <a:ext uri="{FF2B5EF4-FFF2-40B4-BE49-F238E27FC236}">
                  <a16:creationId xmlns:a16="http://schemas.microsoft.com/office/drawing/2014/main" id="{C57F26A1-C84C-B476-46A4-691BEEECC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5088" y="1815762"/>
              <a:ext cx="561975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4-port</a:t>
              </a:r>
            </a:p>
          </p:txBody>
        </p:sp>
        <p:sp>
          <p:nvSpPr>
            <p:cNvPr id="20" name="TextBox 149">
              <a:extLst>
                <a:ext uri="{FF2B5EF4-FFF2-40B4-BE49-F238E27FC236}">
                  <a16:creationId xmlns:a16="http://schemas.microsoft.com/office/drawing/2014/main" id="{5E8D6E28-23FE-00F2-AFAC-C9D3E80F1F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8538" y="2428537"/>
              <a:ext cx="122020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lang="en-US" sz="1000" b="0" kern="0" dirty="0"/>
                <a:t>d</a:t>
              </a:r>
              <a:r>
                <a:rPr kumimoji="0" 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irectional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lang="en-US" sz="1000" b="0" kern="0" dirty="0"/>
                <a:t>c</a:t>
              </a:r>
              <a:r>
                <a:rPr kumimoji="0" 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rPr>
                <a:t>oupler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154">
                  <a:extLst>
                    <a:ext uri="{FF2B5EF4-FFF2-40B4-BE49-F238E27FC236}">
                      <a16:creationId xmlns:a16="http://schemas.microsoft.com/office/drawing/2014/main" id="{4E5CF403-3E76-4A40-F983-911E3CC2DF8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23265" y="3041045"/>
                  <a:ext cx="902427" cy="4801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algn="r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charset="0"/>
                    </a:rPr>
                    <a:t>detector</a:t>
                  </a:r>
                </a:p>
                <a:p>
                  <a:pPr marL="0" marR="0" lvl="0" indent="0" algn="r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kumimoji="0" lang="en-US" sz="14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46" name="TextBox 154">
                  <a:extLst>
                    <a:ext uri="{FF2B5EF4-FFF2-40B4-BE49-F238E27FC236}">
                      <a16:creationId xmlns:a16="http://schemas.microsoft.com/office/drawing/2014/main" id="{F41E3165-4C50-ADC6-993F-78001187F7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23265" y="3041045"/>
                  <a:ext cx="902427" cy="480131"/>
                </a:xfrm>
                <a:prstGeom prst="rect">
                  <a:avLst/>
                </a:prstGeom>
                <a:blipFill>
                  <a:blip r:embed="rId10"/>
                  <a:stretch>
                    <a:fillRect t="-7692" r="-2778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154">
                  <a:extLst>
                    <a:ext uri="{FF2B5EF4-FFF2-40B4-BE49-F238E27FC236}">
                      <a16:creationId xmlns:a16="http://schemas.microsoft.com/office/drawing/2014/main" id="{488B73BF-B4BD-E161-A30C-8F34C50E1F5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78016" y="3034538"/>
                  <a:ext cx="908839" cy="4801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charset="0"/>
                    </a:rPr>
                    <a:t>detector</a:t>
                  </a:r>
                </a:p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kumimoji="0" lang="en-US" sz="14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48" name="TextBox 154">
                  <a:extLst>
                    <a:ext uri="{FF2B5EF4-FFF2-40B4-BE49-F238E27FC236}">
                      <a16:creationId xmlns:a16="http://schemas.microsoft.com/office/drawing/2014/main" id="{6FA2BEAB-9E38-6C54-B3C5-F632532CDF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778016" y="3034538"/>
                  <a:ext cx="908839" cy="480131"/>
                </a:xfrm>
                <a:prstGeom prst="rect">
                  <a:avLst/>
                </a:prstGeom>
                <a:blipFill>
                  <a:blip r:embed="rId3"/>
                  <a:stretch>
                    <a:fillRect l="-1370" t="-7895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154">
                  <a:extLst>
                    <a:ext uri="{FF2B5EF4-FFF2-40B4-BE49-F238E27FC236}">
                      <a16:creationId xmlns:a16="http://schemas.microsoft.com/office/drawing/2014/main" id="{2438FB68-334C-B04C-FED5-E0C894A01C5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433347" y="2172612"/>
                  <a:ext cx="908839" cy="4801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" charset="0"/>
                    </a:rPr>
                    <a:t>detector</a:t>
                  </a:r>
                </a:p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kumimoji="0" lang="en-US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kumimoji="0" lang="en-US" sz="14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51" name="TextBox 154">
                  <a:extLst>
                    <a:ext uri="{FF2B5EF4-FFF2-40B4-BE49-F238E27FC236}">
                      <a16:creationId xmlns:a16="http://schemas.microsoft.com/office/drawing/2014/main" id="{597E89BB-A839-B9AE-7244-A5D55ACDC1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433347" y="2172612"/>
                  <a:ext cx="908839" cy="480131"/>
                </a:xfrm>
                <a:prstGeom prst="rect">
                  <a:avLst/>
                </a:prstGeom>
                <a:blipFill>
                  <a:blip r:embed="rId4"/>
                  <a:stretch>
                    <a:fillRect l="-2778" t="-5128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Connector 59">
              <a:extLst>
                <a:ext uri="{FF2B5EF4-FFF2-40B4-BE49-F238E27FC236}">
                  <a16:creationId xmlns:a16="http://schemas.microsoft.com/office/drawing/2014/main" id="{49D53890-8479-1AB8-AE50-04E9FA8E1C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78144" y="2662476"/>
              <a:ext cx="0" cy="179513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" name="Oval 10">
              <a:extLst>
                <a:ext uri="{FF2B5EF4-FFF2-40B4-BE49-F238E27FC236}">
                  <a16:creationId xmlns:a16="http://schemas.microsoft.com/office/drawing/2014/main" id="{94B12716-5032-A3CA-78C9-87682F254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1134" y="2798869"/>
              <a:ext cx="54000" cy="54000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Char char="u"/>
                <a:defRPr/>
              </a:pPr>
              <a:endParaRPr lang="en-GB" sz="2400">
                <a:solidFill>
                  <a:srgbClr val="0000FF"/>
                </a:solidFill>
                <a:latin typeface="Arial"/>
              </a:endParaRPr>
            </a:p>
          </p:txBody>
        </p:sp>
        <p:cxnSp>
          <p:nvCxnSpPr>
            <p:cNvPr id="26" name="Straight Connector 59">
              <a:extLst>
                <a:ext uri="{FF2B5EF4-FFF2-40B4-BE49-F238E27FC236}">
                  <a16:creationId xmlns:a16="http://schemas.microsoft.com/office/drawing/2014/main" id="{ADECD24C-DB8B-FFFA-0F11-22767FC1015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44437" y="2655262"/>
              <a:ext cx="0" cy="179513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Connector 59">
              <a:extLst>
                <a:ext uri="{FF2B5EF4-FFF2-40B4-BE49-F238E27FC236}">
                  <a16:creationId xmlns:a16="http://schemas.microsoft.com/office/drawing/2014/main" id="{07B5C77B-BE93-4A08-057B-5A88D7EE0F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95262" y="2655263"/>
              <a:ext cx="0" cy="179513"/>
            </a:xfrm>
            <a:prstGeom prst="lin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E29DB97-2C12-B96F-7225-4FF0130019F6}"/>
                </a:ext>
              </a:extLst>
            </p:cNvPr>
            <p:cNvGrpSpPr/>
            <p:nvPr/>
          </p:nvGrpSpPr>
          <p:grpSpPr>
            <a:xfrm>
              <a:off x="5019789" y="1534591"/>
              <a:ext cx="1624841" cy="1993306"/>
              <a:chOff x="4606358" y="1129143"/>
              <a:chExt cx="1624841" cy="1993306"/>
            </a:xfrm>
          </p:grpSpPr>
          <p:sp>
            <p:nvSpPr>
              <p:cNvPr id="141" name="Arc 140">
                <a:extLst>
                  <a:ext uri="{FF2B5EF4-FFF2-40B4-BE49-F238E27FC236}">
                    <a16:creationId xmlns:a16="http://schemas.microsoft.com/office/drawing/2014/main" id="{3D864FFC-FAE0-5F65-726A-FA74975EAB17}"/>
                  </a:ext>
                </a:extLst>
              </p:cNvPr>
              <p:cNvSpPr/>
              <p:nvPr/>
            </p:nvSpPr>
            <p:spPr bwMode="auto">
              <a:xfrm>
                <a:off x="4606358" y="1129143"/>
                <a:ext cx="1624841" cy="1407650"/>
              </a:xfrm>
              <a:prstGeom prst="arc">
                <a:avLst>
                  <a:gd name="adj1" fmla="val 21579051"/>
                  <a:gd name="adj2" fmla="val 10803921"/>
                </a:avLst>
              </a:prstGeom>
              <a:noFill/>
              <a:ln w="25400" cap="flat" cmpd="sng" algn="ctr">
                <a:solidFill>
                  <a:srgbClr val="008000"/>
                </a:solidFill>
                <a:prstDash val="solid"/>
                <a:round/>
                <a:headEnd type="stealth" w="lg" len="lg"/>
                <a:tailEnd type="stealth" w="lg" len="lg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marR="0" lvl="0" indent="-38100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AutoNum type="arabicPeriod"/>
                  <a:tabLst/>
                  <a:defRPr/>
                </a:pPr>
                <a:endParaRPr kumimoji="0" lang="en-US" sz="2000" b="0" i="1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2" name="TextBox 147">
                    <a:extLst>
                      <a:ext uri="{FF2B5EF4-FFF2-40B4-BE49-F238E27FC236}">
                        <a16:creationId xmlns:a16="http://schemas.microsoft.com/office/drawing/2014/main" id="{94A73CB9-0264-C1CC-4DE8-C4343F14EE0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56280" y="2586918"/>
                    <a:ext cx="1498167" cy="5355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 marL="0" marR="0" lvl="0" indent="0" algn="ctr" defTabSz="914400" eaLnBrk="0" fontAlgn="auto" latinLnBrk="0" hangingPunct="0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FC0128"/>
                      </a:buClr>
                      <a:buSzPct val="70000"/>
                      <a:buFont typeface="Wingdings" pitchFamily="2" charset="2"/>
                      <a:buNone/>
                      <a:tabLst/>
                      <a:defRPr/>
                    </a:pPr>
                    <a:r>
                      <a: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Arial" charset="0"/>
                      </a:rPr>
                      <a:t>swap DUT</a:t>
                    </a:r>
                    <a:br>
                      <a: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Arial" charset="0"/>
                      </a:rPr>
                    </a:br>
                    <a:r>
                      <a: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Arial" charset="0"/>
                      </a:rPr>
                      <a:t>for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22</m:t>
                            </m:r>
                          </m:sub>
                        </m:sSub>
                      </m:oMath>
                    </a14:m>
                    <a:r>
                      <a: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Arial" charset="0"/>
                      </a:rPr>
                      <a:t> and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kumimoji="0" lang="en-US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</m:oMath>
                    </a14:m>
                    <a:endPara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618FFD"/>
                      </a:solidFill>
                      <a:effectLst/>
                      <a:uLnTx/>
                      <a:uFillTx/>
                      <a:latin typeface="Arial" charset="0"/>
                    </a:endParaRPr>
                  </a:p>
                </p:txBody>
              </p:sp>
            </mc:Choice>
            <mc:Fallback xmlns="">
              <p:sp>
                <p:nvSpPr>
                  <p:cNvPr id="59" name="TextBox 147">
                    <a:extLst>
                      <a:ext uri="{FF2B5EF4-FFF2-40B4-BE49-F238E27FC236}">
                        <a16:creationId xmlns:a16="http://schemas.microsoft.com/office/drawing/2014/main" id="{2C773BEC-1EDF-38FB-1421-0DB2DB42DC3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656280" y="2586918"/>
                    <a:ext cx="1498167" cy="53553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695" t="-6977" b="-16279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D88767C0-1902-B4A7-1114-67223DD10EE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321204" y="1692042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" name="Group 207">
              <a:extLst>
                <a:ext uri="{FF2B5EF4-FFF2-40B4-BE49-F238E27FC236}">
                  <a16:creationId xmlns:a16="http://schemas.microsoft.com/office/drawing/2014/main" id="{5B638C52-D9D4-DAB6-A762-561DE0AFD9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4161" y="2066600"/>
              <a:ext cx="304800" cy="762000"/>
              <a:chOff x="4560" y="2400"/>
              <a:chExt cx="192" cy="480"/>
            </a:xfrm>
          </p:grpSpPr>
          <p:sp>
            <p:nvSpPr>
              <p:cNvPr id="135" name="Oval 111">
                <a:extLst>
                  <a:ext uri="{FF2B5EF4-FFF2-40B4-BE49-F238E27FC236}">
                    <a16:creationId xmlns:a16="http://schemas.microsoft.com/office/drawing/2014/main" id="{D41FF230-4FA9-79BD-E9FD-762809451A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sp>
            <p:nvSpPr>
              <p:cNvPr id="136" name="Line 112">
                <a:extLst>
                  <a:ext uri="{FF2B5EF4-FFF2-40B4-BE49-F238E27FC236}">
                    <a16:creationId xmlns:a16="http://schemas.microsoft.com/office/drawing/2014/main" id="{81A6F739-BB37-3F03-9737-4A53787CF1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400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Line 113">
                <a:extLst>
                  <a:ext uri="{FF2B5EF4-FFF2-40B4-BE49-F238E27FC236}">
                    <a16:creationId xmlns:a16="http://schemas.microsoft.com/office/drawing/2014/main" id="{4662FBFA-1DFF-77E7-D364-3D08973A7F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736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8" name="Group 117">
                <a:extLst>
                  <a:ext uri="{FF2B5EF4-FFF2-40B4-BE49-F238E27FC236}">
                    <a16:creationId xmlns:a16="http://schemas.microsoft.com/office/drawing/2014/main" id="{451D5F9D-B0A6-FF67-B6D6-F955A31C388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</p:grpSpPr>
            <p:sp>
              <p:nvSpPr>
                <p:cNvPr id="139" name="Arc 118">
                  <a:extLst>
                    <a:ext uri="{FF2B5EF4-FFF2-40B4-BE49-F238E27FC236}">
                      <a16:creationId xmlns:a16="http://schemas.microsoft.com/office/drawing/2014/main" id="{02B084F3-252D-CDA2-AEFB-43D66B65C5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0" name="Arc 119">
                  <a:extLst>
                    <a:ext uri="{FF2B5EF4-FFF2-40B4-BE49-F238E27FC236}">
                      <a16:creationId xmlns:a16="http://schemas.microsoft.com/office/drawing/2014/main" id="{EFEB2336-D1A7-EECD-9A53-1C0224F365F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287A161-8729-26E0-BDAB-80A8ED167679}"/>
                    </a:ext>
                  </a:extLst>
                </p:cNvPr>
                <p:cNvSpPr txBox="1"/>
                <p:nvPr/>
              </p:nvSpPr>
              <p:spPr>
                <a:xfrm>
                  <a:off x="1791445" y="1649141"/>
                  <a:ext cx="101733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=50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CD38BEBA-4C65-4305-7BE8-8C8FC03101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1445" y="1649141"/>
                  <a:ext cx="1017330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4938" r="-3704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2" name="Group 222">
              <a:extLst>
                <a:ext uri="{FF2B5EF4-FFF2-40B4-BE49-F238E27FC236}">
                  <a16:creationId xmlns:a16="http://schemas.microsoft.com/office/drawing/2014/main" id="{547EBC11-531B-69F4-62A9-C4E5AA9209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4161" y="2637441"/>
              <a:ext cx="304800" cy="381000"/>
              <a:chOff x="4272" y="3072"/>
              <a:chExt cx="192" cy="240"/>
            </a:xfrm>
          </p:grpSpPr>
          <p:sp>
            <p:nvSpPr>
              <p:cNvPr id="129" name="Line 99">
                <a:extLst>
                  <a:ext uri="{FF2B5EF4-FFF2-40B4-BE49-F238E27FC236}">
                    <a16:creationId xmlns:a16="http://schemas.microsoft.com/office/drawing/2014/main" id="{4C09F057-919E-FBC6-D777-36598F563B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Line 100">
                <a:extLst>
                  <a:ext uri="{FF2B5EF4-FFF2-40B4-BE49-F238E27FC236}">
                    <a16:creationId xmlns:a16="http://schemas.microsoft.com/office/drawing/2014/main" id="{479E0775-1409-706A-74E7-AD342EBBD1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Line 101">
                <a:extLst>
                  <a:ext uri="{FF2B5EF4-FFF2-40B4-BE49-F238E27FC236}">
                    <a16:creationId xmlns:a16="http://schemas.microsoft.com/office/drawing/2014/main" id="{D83A79F8-DD38-8F9D-2CF3-D8A6B276AB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Line 102">
                <a:extLst>
                  <a:ext uri="{FF2B5EF4-FFF2-40B4-BE49-F238E27FC236}">
                    <a16:creationId xmlns:a16="http://schemas.microsoft.com/office/drawing/2014/main" id="{35E01294-A442-90D8-9717-EB8CE56A0BB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Line 103">
                <a:extLst>
                  <a:ext uri="{FF2B5EF4-FFF2-40B4-BE49-F238E27FC236}">
                    <a16:creationId xmlns:a16="http://schemas.microsoft.com/office/drawing/2014/main" id="{8AA7278B-A056-98AC-2580-C7572F9D62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Line 104">
                <a:extLst>
                  <a:ext uri="{FF2B5EF4-FFF2-40B4-BE49-F238E27FC236}">
                    <a16:creationId xmlns:a16="http://schemas.microsoft.com/office/drawing/2014/main" id="{D06B1437-CDE4-7F08-C1F8-C26C7F6B29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" name="Group 218">
              <a:extLst>
                <a:ext uri="{FF2B5EF4-FFF2-40B4-BE49-F238E27FC236}">
                  <a16:creationId xmlns:a16="http://schemas.microsoft.com/office/drawing/2014/main" id="{1115D9B4-B27E-54C2-8401-BAE81E77FD1A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998279" y="2452082"/>
              <a:ext cx="152400" cy="762000"/>
              <a:chOff x="5280" y="1200"/>
              <a:chExt cx="96" cy="480"/>
            </a:xfrm>
          </p:grpSpPr>
          <p:sp>
            <p:nvSpPr>
              <p:cNvPr id="125" name="Line 106">
                <a:extLst>
                  <a:ext uri="{FF2B5EF4-FFF2-40B4-BE49-F238E27FC236}">
                    <a16:creationId xmlns:a16="http://schemas.microsoft.com/office/drawing/2014/main" id="{3DF9F2A6-5674-5E84-93F3-9AF2CACF70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Line 107">
                <a:extLst>
                  <a:ext uri="{FF2B5EF4-FFF2-40B4-BE49-F238E27FC236}">
                    <a16:creationId xmlns:a16="http://schemas.microsoft.com/office/drawing/2014/main" id="{81FF8A5D-D607-FCBC-4808-3E7E48BC8D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Freeform 108">
                <a:extLst>
                  <a:ext uri="{FF2B5EF4-FFF2-40B4-BE49-F238E27FC236}">
                    <a16:creationId xmlns:a16="http://schemas.microsoft.com/office/drawing/2014/main" id="{7B48B56A-1786-7CF3-83CE-1646AD1842C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Line 109">
                <a:extLst>
                  <a:ext uri="{FF2B5EF4-FFF2-40B4-BE49-F238E27FC236}">
                    <a16:creationId xmlns:a16="http://schemas.microsoft.com/office/drawing/2014/main" id="{9F6B740F-3DE1-A941-4EC7-5D0DC0EA8E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4" name="Group 222">
              <a:extLst>
                <a:ext uri="{FF2B5EF4-FFF2-40B4-BE49-F238E27FC236}">
                  <a16:creationId xmlns:a16="http://schemas.microsoft.com/office/drawing/2014/main" id="{8F001011-2BDE-58A3-FE09-2ABA05FAB293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564910" y="2645143"/>
              <a:ext cx="304800" cy="381000"/>
              <a:chOff x="4272" y="3072"/>
              <a:chExt cx="192" cy="240"/>
            </a:xfrm>
          </p:grpSpPr>
          <p:sp>
            <p:nvSpPr>
              <p:cNvPr id="117" name="Line 99">
                <a:extLst>
                  <a:ext uri="{FF2B5EF4-FFF2-40B4-BE49-F238E27FC236}">
                    <a16:creationId xmlns:a16="http://schemas.microsoft.com/office/drawing/2014/main" id="{82877D19-8984-DF0B-E541-663FE2D936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Line 100">
                <a:extLst>
                  <a:ext uri="{FF2B5EF4-FFF2-40B4-BE49-F238E27FC236}">
                    <a16:creationId xmlns:a16="http://schemas.microsoft.com/office/drawing/2014/main" id="{844F75FD-E4BB-0DB6-D2D0-7871E11776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Line 101">
                <a:extLst>
                  <a:ext uri="{FF2B5EF4-FFF2-40B4-BE49-F238E27FC236}">
                    <a16:creationId xmlns:a16="http://schemas.microsoft.com/office/drawing/2014/main" id="{47446BA8-379E-5B4B-9687-604F144874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Line 102">
                <a:extLst>
                  <a:ext uri="{FF2B5EF4-FFF2-40B4-BE49-F238E27FC236}">
                    <a16:creationId xmlns:a16="http://schemas.microsoft.com/office/drawing/2014/main" id="{F4FAFBF6-20E1-F803-EC1D-ED857D3F71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Line 103">
                <a:extLst>
                  <a:ext uri="{FF2B5EF4-FFF2-40B4-BE49-F238E27FC236}">
                    <a16:creationId xmlns:a16="http://schemas.microsoft.com/office/drawing/2014/main" id="{FB503280-0EBA-C4E2-82AD-FCAD7580C6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Line 104">
                <a:extLst>
                  <a:ext uri="{FF2B5EF4-FFF2-40B4-BE49-F238E27FC236}">
                    <a16:creationId xmlns:a16="http://schemas.microsoft.com/office/drawing/2014/main" id="{E39EE80E-98F1-DC49-AC60-DC25888CC8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" name="Group 218">
              <a:extLst>
                <a:ext uri="{FF2B5EF4-FFF2-40B4-BE49-F238E27FC236}">
                  <a16:creationId xmlns:a16="http://schemas.microsoft.com/office/drawing/2014/main" id="{18828249-60DF-FFCC-42ED-589220A8BCF1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084253" y="2452081"/>
              <a:ext cx="152400" cy="762000"/>
              <a:chOff x="5280" y="1200"/>
              <a:chExt cx="96" cy="480"/>
            </a:xfrm>
          </p:grpSpPr>
          <p:sp>
            <p:nvSpPr>
              <p:cNvPr id="58" name="Line 106">
                <a:extLst>
                  <a:ext uri="{FF2B5EF4-FFF2-40B4-BE49-F238E27FC236}">
                    <a16:creationId xmlns:a16="http://schemas.microsoft.com/office/drawing/2014/main" id="{2E37934F-BEBF-156B-8BBB-59CB6F0612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Line 107">
                <a:extLst>
                  <a:ext uri="{FF2B5EF4-FFF2-40B4-BE49-F238E27FC236}">
                    <a16:creationId xmlns:a16="http://schemas.microsoft.com/office/drawing/2014/main" id="{49B818CA-EF29-9A93-3155-4C2D8CC677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 108">
                <a:extLst>
                  <a:ext uri="{FF2B5EF4-FFF2-40B4-BE49-F238E27FC236}">
                    <a16:creationId xmlns:a16="http://schemas.microsoft.com/office/drawing/2014/main" id="{C0335A6D-52E4-BD22-D782-CF1DC0489D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Line 109">
                <a:extLst>
                  <a:ext uri="{FF2B5EF4-FFF2-40B4-BE49-F238E27FC236}">
                    <a16:creationId xmlns:a16="http://schemas.microsoft.com/office/drawing/2014/main" id="{B3A075A0-E03D-A0A4-B435-9B464935FC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6" name="Group 222">
              <a:extLst>
                <a:ext uri="{FF2B5EF4-FFF2-40B4-BE49-F238E27FC236}">
                  <a16:creationId xmlns:a16="http://schemas.microsoft.com/office/drawing/2014/main" id="{61240A46-D961-590B-F5E9-C95BB92E42B1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4363044" y="2645143"/>
              <a:ext cx="304800" cy="381000"/>
              <a:chOff x="4272" y="3072"/>
              <a:chExt cx="192" cy="240"/>
            </a:xfrm>
          </p:grpSpPr>
          <p:sp>
            <p:nvSpPr>
              <p:cNvPr id="52" name="Line 99">
                <a:extLst>
                  <a:ext uri="{FF2B5EF4-FFF2-40B4-BE49-F238E27FC236}">
                    <a16:creationId xmlns:a16="http://schemas.microsoft.com/office/drawing/2014/main" id="{60523C84-737C-1681-976F-B1EDE6B09E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100">
                <a:extLst>
                  <a:ext uri="{FF2B5EF4-FFF2-40B4-BE49-F238E27FC236}">
                    <a16:creationId xmlns:a16="http://schemas.microsoft.com/office/drawing/2014/main" id="{5D2A4E1F-8001-1D24-6D0D-5D41DD784B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101">
                <a:extLst>
                  <a:ext uri="{FF2B5EF4-FFF2-40B4-BE49-F238E27FC236}">
                    <a16:creationId xmlns:a16="http://schemas.microsoft.com/office/drawing/2014/main" id="{A74A1E3E-46F2-F7D0-4934-C7AEEED20A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102">
                <a:extLst>
                  <a:ext uri="{FF2B5EF4-FFF2-40B4-BE49-F238E27FC236}">
                    <a16:creationId xmlns:a16="http://schemas.microsoft.com/office/drawing/2014/main" id="{F2456839-6698-1AD9-AF11-FDFFDD364E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Line 103">
                <a:extLst>
                  <a:ext uri="{FF2B5EF4-FFF2-40B4-BE49-F238E27FC236}">
                    <a16:creationId xmlns:a16="http://schemas.microsoft.com/office/drawing/2014/main" id="{25184274-ED81-8CDE-B4B7-50EE80F621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104">
                <a:extLst>
                  <a:ext uri="{FF2B5EF4-FFF2-40B4-BE49-F238E27FC236}">
                    <a16:creationId xmlns:a16="http://schemas.microsoft.com/office/drawing/2014/main" id="{22E5B27D-4F72-A37D-26E4-A61217EF14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7" name="Group 218">
              <a:extLst>
                <a:ext uri="{FF2B5EF4-FFF2-40B4-BE49-F238E27FC236}">
                  <a16:creationId xmlns:a16="http://schemas.microsoft.com/office/drawing/2014/main" id="{F3D8030C-AE65-4C70-7444-E5626B62CA9B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7240713" y="2059606"/>
              <a:ext cx="152400" cy="762000"/>
              <a:chOff x="5280" y="1200"/>
              <a:chExt cx="96" cy="480"/>
            </a:xfrm>
          </p:grpSpPr>
          <p:sp>
            <p:nvSpPr>
              <p:cNvPr id="48" name="Line 106">
                <a:extLst>
                  <a:ext uri="{FF2B5EF4-FFF2-40B4-BE49-F238E27FC236}">
                    <a16:creationId xmlns:a16="http://schemas.microsoft.com/office/drawing/2014/main" id="{412D8D74-3F29-31C5-8979-FE1FA20497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107">
                <a:extLst>
                  <a:ext uri="{FF2B5EF4-FFF2-40B4-BE49-F238E27FC236}">
                    <a16:creationId xmlns:a16="http://schemas.microsoft.com/office/drawing/2014/main" id="{5E257868-4D8C-11C3-69D5-9235B6A30F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108">
                <a:extLst>
                  <a:ext uri="{FF2B5EF4-FFF2-40B4-BE49-F238E27FC236}">
                    <a16:creationId xmlns:a16="http://schemas.microsoft.com/office/drawing/2014/main" id="{7E9674FD-34D4-F9E9-3541-2A6D5997F1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109">
                <a:extLst>
                  <a:ext uri="{FF2B5EF4-FFF2-40B4-BE49-F238E27FC236}">
                    <a16:creationId xmlns:a16="http://schemas.microsoft.com/office/drawing/2014/main" id="{0D4E78EB-1C95-10C8-8A60-1C7DAFAAB4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" name="Group 222">
              <a:extLst>
                <a:ext uri="{FF2B5EF4-FFF2-40B4-BE49-F238E27FC236}">
                  <a16:creationId xmlns:a16="http://schemas.microsoft.com/office/drawing/2014/main" id="{19169CBD-901A-1D55-A192-31917B5BFA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6647" y="2607043"/>
              <a:ext cx="304800" cy="381000"/>
              <a:chOff x="4272" y="3072"/>
              <a:chExt cx="192" cy="240"/>
            </a:xfrm>
          </p:grpSpPr>
          <p:sp>
            <p:nvSpPr>
              <p:cNvPr id="42" name="Line 99">
                <a:extLst>
                  <a:ext uri="{FF2B5EF4-FFF2-40B4-BE49-F238E27FC236}">
                    <a16:creationId xmlns:a16="http://schemas.microsoft.com/office/drawing/2014/main" id="{01D2A447-ECC2-057C-75D7-E1DBB92F88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100">
                <a:extLst>
                  <a:ext uri="{FF2B5EF4-FFF2-40B4-BE49-F238E27FC236}">
                    <a16:creationId xmlns:a16="http://schemas.microsoft.com/office/drawing/2014/main" id="{B01A7DC9-0CB6-A6F0-5F5D-CE049F0E37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101">
                <a:extLst>
                  <a:ext uri="{FF2B5EF4-FFF2-40B4-BE49-F238E27FC236}">
                    <a16:creationId xmlns:a16="http://schemas.microsoft.com/office/drawing/2014/main" id="{72846544-1B13-EAA4-7981-460A0EBCB8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102">
                <a:extLst>
                  <a:ext uri="{FF2B5EF4-FFF2-40B4-BE49-F238E27FC236}">
                    <a16:creationId xmlns:a16="http://schemas.microsoft.com/office/drawing/2014/main" id="{5DDA14DE-7575-8F69-5BFC-9BBA292029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103">
                <a:extLst>
                  <a:ext uri="{FF2B5EF4-FFF2-40B4-BE49-F238E27FC236}">
                    <a16:creationId xmlns:a16="http://schemas.microsoft.com/office/drawing/2014/main" id="{3B9EAC5A-DF84-2E9C-C28B-07453CA45C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104">
                <a:extLst>
                  <a:ext uri="{FF2B5EF4-FFF2-40B4-BE49-F238E27FC236}">
                    <a16:creationId xmlns:a16="http://schemas.microsoft.com/office/drawing/2014/main" id="{8DFA6F44-3A01-47AA-7424-F51BD4B621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B1B62C-C456-27B9-E284-BC41CE409C51}"/>
                </a:ext>
              </a:extLst>
            </p:cNvPr>
            <p:cNvCxnSpPr>
              <a:stCxn id="16" idx="6"/>
              <a:endCxn id="51" idx="1"/>
            </p:cNvCxnSpPr>
            <p:nvPr/>
          </p:nvCxnSpPr>
          <p:spPr bwMode="auto">
            <a:xfrm flipV="1">
              <a:off x="6719824" y="2059606"/>
              <a:ext cx="59708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TextBox 154">
              <a:extLst>
                <a:ext uri="{FF2B5EF4-FFF2-40B4-BE49-F238E27FC236}">
                  <a16:creationId xmlns:a16="http://schemas.microsoft.com/office/drawing/2014/main" id="{6EC5DD9B-81F4-317C-DD13-69BA8B4D7A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6508" y="2304085"/>
              <a:ext cx="1059907" cy="28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algn="r" defTabSz="914400" eaLnBrk="0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lang="en-US" sz="1400" kern="0" dirty="0"/>
                <a:t>RF source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64DDB1F-1F2D-3E4C-A3DA-75F509C69C24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1852151" y="2267117"/>
              <a:ext cx="365760" cy="36576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0515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986F6-CC9D-5C48-B9C2-20F057A48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Vector Network Analyzer (VNA)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F6E1DFB2-6C9C-285F-1F7C-B5E4DADE5F37}"/>
              </a:ext>
            </a:extLst>
          </p:cNvPr>
          <p:cNvGrpSpPr/>
          <p:nvPr/>
        </p:nvGrpSpPr>
        <p:grpSpPr>
          <a:xfrm>
            <a:off x="199277" y="957669"/>
            <a:ext cx="11436100" cy="5334958"/>
            <a:chOff x="199277" y="957669"/>
            <a:chExt cx="11436100" cy="5334958"/>
          </a:xfrm>
        </p:grpSpPr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9C73DD4C-70FF-FC96-EE51-214D98DB7E12}"/>
                </a:ext>
              </a:extLst>
            </p:cNvPr>
            <p:cNvSpPr/>
            <p:nvPr/>
          </p:nvSpPr>
          <p:spPr bwMode="auto">
            <a:xfrm>
              <a:off x="2075942" y="2414160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3756DB1-510E-7345-9E00-C5B96B58474D}"/>
                </a:ext>
              </a:extLst>
            </p:cNvPr>
            <p:cNvCxnSpPr>
              <a:stCxn id="116" idx="1"/>
              <a:endCxn id="116" idx="5"/>
            </p:cNvCxnSpPr>
            <p:nvPr/>
          </p:nvCxnSpPr>
          <p:spPr bwMode="auto">
            <a:xfrm>
              <a:off x="2181384" y="2519602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2D389382-7DF6-756E-8F74-662F20372B84}"/>
                </a:ext>
              </a:extLst>
            </p:cNvPr>
            <p:cNvCxnSpPr>
              <a:stCxn id="116" idx="3"/>
              <a:endCxn id="116" idx="7"/>
            </p:cNvCxnSpPr>
            <p:nvPr/>
          </p:nvCxnSpPr>
          <p:spPr bwMode="auto">
            <a:xfrm flipV="1">
              <a:off x="2181384" y="2519602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D2878F9-35D1-88F1-DD95-9F1351351B9B}"/>
                </a:ext>
              </a:extLst>
            </p:cNvPr>
            <p:cNvSpPr/>
            <p:nvPr/>
          </p:nvSpPr>
          <p:spPr bwMode="auto">
            <a:xfrm>
              <a:off x="3483163" y="977162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F279B54C-B2A6-2ACA-C591-E707031E11CB}"/>
                </a:ext>
              </a:extLst>
            </p:cNvPr>
            <p:cNvSpPr/>
            <p:nvPr/>
          </p:nvSpPr>
          <p:spPr bwMode="auto">
            <a:xfrm>
              <a:off x="3805041" y="1973316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9DBE0E51-39BD-AD7F-A2CD-79F243257C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43600" y="1698996"/>
              <a:ext cx="0" cy="27432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500D824F-1781-C19B-228A-ED46B18EC0CE}"/>
                </a:ext>
              </a:extLst>
            </p:cNvPr>
            <p:cNvSpPr/>
            <p:nvPr/>
          </p:nvSpPr>
          <p:spPr bwMode="auto">
            <a:xfrm>
              <a:off x="3563873" y="2195880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8A9E4B8B-8ECB-842D-2CAA-92B516A48A2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622832" y="2035767"/>
              <a:ext cx="180000" cy="1800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1D65427-D08C-4070-EE17-189354327110}"/>
                </a:ext>
              </a:extLst>
            </p:cNvPr>
            <p:cNvSpPr/>
            <p:nvPr/>
          </p:nvSpPr>
          <p:spPr bwMode="auto">
            <a:xfrm>
              <a:off x="4044000" y="2193799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AFB6BFA3-2EA5-6923-4002-E7C1ED757A8D}"/>
                </a:ext>
              </a:extLst>
            </p:cNvPr>
            <p:cNvSpPr/>
            <p:nvPr/>
          </p:nvSpPr>
          <p:spPr bwMode="auto">
            <a:xfrm>
              <a:off x="3802832" y="2416363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C1B5F9FA-7E1B-CA74-E7AF-DBD04D8B759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861791" y="2256250"/>
              <a:ext cx="180000" cy="1800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33704D92-7DAB-CAF2-0982-4782C0DB36F5}"/>
                </a:ext>
              </a:extLst>
            </p:cNvPr>
            <p:cNvSpPr/>
            <p:nvPr/>
          </p:nvSpPr>
          <p:spPr bwMode="auto">
            <a:xfrm>
              <a:off x="3483072" y="3342038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81BF223D-0015-05DB-9C03-F8062571A14B}"/>
                </a:ext>
              </a:extLst>
            </p:cNvPr>
            <p:cNvSpPr/>
            <p:nvPr/>
          </p:nvSpPr>
          <p:spPr bwMode="auto">
            <a:xfrm>
              <a:off x="3298832" y="5381057"/>
              <a:ext cx="1080000" cy="720000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6038" rIns="0" bIns="46038" numCol="1" rtlCol="0" anchor="ctr" anchorCtr="1" compatLnSpc="1">
              <a:prstTxWarp prst="textNoShape">
                <a:avLst/>
              </a:prstTxWarp>
            </a:bodyPr>
            <a:lstStyle/>
            <a:p>
              <a:pPr marR="0" algn="just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None/>
                <a:tabLst/>
              </a:pPr>
              <a:r>
                <a:rPr kumimoji="0" lang="en-US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DUT</a:t>
              </a: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49CA5C39-98E5-C066-B2D2-9C66EFE4CE57}"/>
                </a:ext>
              </a:extLst>
            </p:cNvPr>
            <p:cNvSpPr/>
            <p:nvPr/>
          </p:nvSpPr>
          <p:spPr bwMode="auto">
            <a:xfrm>
              <a:off x="2061267" y="4258760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6552E7C0-7EDA-99BC-9958-2EC43C44CCA5}"/>
                </a:ext>
              </a:extLst>
            </p:cNvPr>
            <p:cNvCxnSpPr>
              <a:stCxn id="129" idx="1"/>
              <a:endCxn id="129" idx="5"/>
            </p:cNvCxnSpPr>
            <p:nvPr/>
          </p:nvCxnSpPr>
          <p:spPr bwMode="auto">
            <a:xfrm>
              <a:off x="2166709" y="4364202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0B8CB859-CFB6-9DE1-82CE-99BFA535027D}"/>
                </a:ext>
              </a:extLst>
            </p:cNvPr>
            <p:cNvCxnSpPr>
              <a:stCxn id="129" idx="3"/>
              <a:endCxn id="129" idx="7"/>
            </p:cNvCxnSpPr>
            <p:nvPr/>
          </p:nvCxnSpPr>
          <p:spPr bwMode="auto">
            <a:xfrm flipV="1">
              <a:off x="2166709" y="4364202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D59454C2-B8A3-4836-4CC9-8637BD0B68E6}"/>
                </a:ext>
              </a:extLst>
            </p:cNvPr>
            <p:cNvSpPr/>
            <p:nvPr/>
          </p:nvSpPr>
          <p:spPr bwMode="auto">
            <a:xfrm>
              <a:off x="4890953" y="2416181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E1CE5DFB-54FF-C411-FA60-231C70847717}"/>
                </a:ext>
              </a:extLst>
            </p:cNvPr>
            <p:cNvCxnSpPr>
              <a:stCxn id="132" idx="1"/>
              <a:endCxn id="132" idx="5"/>
            </p:cNvCxnSpPr>
            <p:nvPr/>
          </p:nvCxnSpPr>
          <p:spPr bwMode="auto">
            <a:xfrm>
              <a:off x="4996395" y="2521623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6F11B53C-FA56-F4C2-F703-C76FE092EB91}"/>
                </a:ext>
              </a:extLst>
            </p:cNvPr>
            <p:cNvCxnSpPr>
              <a:stCxn id="132" idx="3"/>
              <a:endCxn id="132" idx="7"/>
            </p:cNvCxnSpPr>
            <p:nvPr/>
          </p:nvCxnSpPr>
          <p:spPr bwMode="auto">
            <a:xfrm flipV="1">
              <a:off x="4996395" y="2521623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7D442D4F-299F-CD40-F797-4B767593F9C2}"/>
                </a:ext>
              </a:extLst>
            </p:cNvPr>
            <p:cNvSpPr/>
            <p:nvPr/>
          </p:nvSpPr>
          <p:spPr bwMode="auto">
            <a:xfrm>
              <a:off x="4886825" y="4262624"/>
              <a:ext cx="720000" cy="72000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7984BDFD-2496-6C8E-3AD4-A58B1516AC18}"/>
                </a:ext>
              </a:extLst>
            </p:cNvPr>
            <p:cNvCxnSpPr>
              <a:stCxn id="135" idx="1"/>
              <a:endCxn id="135" idx="5"/>
            </p:cNvCxnSpPr>
            <p:nvPr/>
          </p:nvCxnSpPr>
          <p:spPr bwMode="auto">
            <a:xfrm>
              <a:off x="4992267" y="4368066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FDC74276-7855-0C8B-B253-F9BF5052DEDB}"/>
                </a:ext>
              </a:extLst>
            </p:cNvPr>
            <p:cNvCxnSpPr>
              <a:stCxn id="135" idx="3"/>
              <a:endCxn id="135" idx="7"/>
            </p:cNvCxnSpPr>
            <p:nvPr/>
          </p:nvCxnSpPr>
          <p:spPr bwMode="auto">
            <a:xfrm flipV="1">
              <a:off x="4992267" y="4368066"/>
              <a:ext cx="509116" cy="5091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F3318027-BEB8-D115-E0C8-22A727564A30}"/>
                </a:ext>
              </a:extLst>
            </p:cNvPr>
            <p:cNvCxnSpPr>
              <a:cxnSpLocks/>
              <a:stCxn id="116" idx="4"/>
              <a:endCxn id="129" idx="0"/>
            </p:cNvCxnSpPr>
            <p:nvPr/>
          </p:nvCxnSpPr>
          <p:spPr bwMode="auto">
            <a:xfrm flipH="1">
              <a:off x="2421267" y="3134160"/>
              <a:ext cx="14675" cy="112460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EEB7A096-7D58-5F97-6A9D-1EA369D73C45}"/>
                </a:ext>
              </a:extLst>
            </p:cNvPr>
            <p:cNvCxnSpPr>
              <a:cxnSpLocks/>
              <a:stCxn id="132" idx="4"/>
              <a:endCxn id="135" idx="0"/>
            </p:cNvCxnSpPr>
            <p:nvPr/>
          </p:nvCxnSpPr>
          <p:spPr bwMode="auto">
            <a:xfrm flipH="1">
              <a:off x="5246825" y="3136181"/>
              <a:ext cx="4128" cy="1126443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41A81CB4-74AF-70AF-6244-D8F9A9A984D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437973" y="3700229"/>
              <a:ext cx="1045099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19384F2C-168B-61EA-E828-585D385C5BA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03072" y="3706670"/>
              <a:ext cx="1045099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1E417B12-3204-1F18-2C12-DA426112B78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587574" y="2229799"/>
              <a:ext cx="19800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35413DB4-DB31-A406-005B-7C0D9637749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116000" y="2215767"/>
              <a:ext cx="19800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07F4B343-6A02-E2C2-B663-7002BB4FEA8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87574" y="2229799"/>
              <a:ext cx="0" cy="288000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915D937D-D5D4-1B1A-6B37-4000039EAA5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96000" y="2206134"/>
              <a:ext cx="0" cy="288000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3163C0D2-A897-1151-0806-1E69B0693A1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17295" y="2762276"/>
              <a:ext cx="0" cy="540000"/>
            </a:xfrm>
            <a:prstGeom prst="line">
              <a:avLst/>
            </a:prstGeom>
            <a:noFill/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6A62319E-9DB4-0496-690B-88710E3113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07542" y="2779173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F2BDB849-598C-9B33-30E1-09503F7EDEF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95942" y="2788272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D1D2AF60-7D07-D7E4-D4A0-AFD7CEA204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81267" y="4615272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AA4FAB3C-A38E-06C8-6F12-F07EEA0A52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02620" y="4612523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F4E5C025-CCCF-3FC3-170F-9C89D284D77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12513" y="4082473"/>
              <a:ext cx="0" cy="540000"/>
            </a:xfrm>
            <a:prstGeom prst="line">
              <a:avLst/>
            </a:prstGeom>
            <a:noFill/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13E8CD01-B21B-79D0-98D8-985FDF7D3B22}"/>
                </a:ext>
              </a:extLst>
            </p:cNvPr>
            <p:cNvSpPr/>
            <p:nvPr/>
          </p:nvSpPr>
          <p:spPr bwMode="auto">
            <a:xfrm>
              <a:off x="1551574" y="5112690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CEBB14E6-6992-2923-3FE4-F85093350CE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12800" y="2781194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8533F002-EB9B-688B-95E3-89F4D672E0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01200" y="2790293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91AEECFB-DE9F-F113-8269-BFF4AC63867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597072" y="4619136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B4653353-3DC8-4E97-293F-B50677009F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18425" y="4616387"/>
              <a:ext cx="368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43859A63-B302-59A0-6FAC-6A6C0B6B75B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977921" y="2781194"/>
              <a:ext cx="0" cy="540000"/>
            </a:xfrm>
            <a:prstGeom prst="line">
              <a:avLst/>
            </a:prstGeom>
            <a:noFill/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E7EF2928-CA16-5AB8-10DE-C807252C16C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972493" y="4095923"/>
              <a:ext cx="0" cy="540000"/>
            </a:xfrm>
            <a:prstGeom prst="line">
              <a:avLst/>
            </a:prstGeom>
            <a:noFill/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0DF0643F-C789-413B-63C7-311A8C55BFD3}"/>
                </a:ext>
              </a:extLst>
            </p:cNvPr>
            <p:cNvSpPr/>
            <p:nvPr/>
          </p:nvSpPr>
          <p:spPr bwMode="auto">
            <a:xfrm>
              <a:off x="6060000" y="5086134"/>
              <a:ext cx="72000" cy="720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60" name="Arc 159">
              <a:extLst>
                <a:ext uri="{FF2B5EF4-FFF2-40B4-BE49-F238E27FC236}">
                  <a16:creationId xmlns:a16="http://schemas.microsoft.com/office/drawing/2014/main" id="{39FF341C-EC76-2A6A-E029-FCA258E7B177}"/>
                </a:ext>
              </a:extLst>
            </p:cNvPr>
            <p:cNvSpPr/>
            <p:nvPr/>
          </p:nvSpPr>
          <p:spPr bwMode="auto">
            <a:xfrm>
              <a:off x="1587574" y="4620692"/>
              <a:ext cx="3401800" cy="1132041"/>
            </a:xfrm>
            <a:prstGeom prst="arc">
              <a:avLst>
                <a:gd name="adj1" fmla="val 5366431"/>
                <a:gd name="adj2" fmla="val 10800000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61" name="Arc 160">
              <a:extLst>
                <a:ext uri="{FF2B5EF4-FFF2-40B4-BE49-F238E27FC236}">
                  <a16:creationId xmlns:a16="http://schemas.microsoft.com/office/drawing/2014/main" id="{5F474AEC-1C7E-4194-3842-0AEF2C71E4A4}"/>
                </a:ext>
              </a:extLst>
            </p:cNvPr>
            <p:cNvSpPr/>
            <p:nvPr/>
          </p:nvSpPr>
          <p:spPr bwMode="auto">
            <a:xfrm>
              <a:off x="2693389" y="4565558"/>
              <a:ext cx="3401800" cy="1187175"/>
            </a:xfrm>
            <a:prstGeom prst="arc">
              <a:avLst>
                <a:gd name="adj1" fmla="val 14878"/>
                <a:gd name="adj2" fmla="val 5498233"/>
              </a:avLst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62" name="Triangle 161">
              <a:extLst>
                <a:ext uri="{FF2B5EF4-FFF2-40B4-BE49-F238E27FC236}">
                  <a16:creationId xmlns:a16="http://schemas.microsoft.com/office/drawing/2014/main" id="{A6DEB010-C54B-E5AF-9812-0CC4F0914FFA}"/>
                </a:ext>
              </a:extLst>
            </p:cNvPr>
            <p:cNvSpPr/>
            <p:nvPr/>
          </p:nvSpPr>
          <p:spPr bwMode="auto">
            <a:xfrm rot="5400000">
              <a:off x="8305293" y="1371667"/>
              <a:ext cx="720000" cy="720000"/>
            </a:xfrm>
            <a:prstGeom prst="triangle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D170DC41-337E-A2F7-8DAA-BF1EF50532CF}"/>
                </a:ext>
              </a:extLst>
            </p:cNvPr>
            <p:cNvCxnSpPr>
              <a:cxnSpLocks/>
              <a:endCxn id="162" idx="3"/>
            </p:cNvCxnSpPr>
            <p:nvPr/>
          </p:nvCxnSpPr>
          <p:spPr bwMode="auto">
            <a:xfrm>
              <a:off x="7850673" y="1731667"/>
              <a:ext cx="45462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56C4434D-C4FB-9058-F4A5-A986046EBBBA}"/>
                </a:ext>
              </a:extLst>
            </p:cNvPr>
            <p:cNvCxnSpPr/>
            <p:nvPr/>
          </p:nvCxnSpPr>
          <p:spPr bwMode="auto">
            <a:xfrm>
              <a:off x="9012118" y="1731667"/>
              <a:ext cx="45462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81C08EC4-ECC3-5AF8-1FE8-D295C35ABE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16053" y="1731667"/>
              <a:ext cx="45462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005D8DCC-0AD6-E061-EDB8-3CB3D063EA0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95378" y="1723795"/>
              <a:ext cx="0" cy="36246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CBC02BFC-B8AC-48B0-0C42-E6E774A65D21}"/>
                </a:ext>
              </a:extLst>
            </p:cNvPr>
            <p:cNvSpPr/>
            <p:nvPr/>
          </p:nvSpPr>
          <p:spPr bwMode="auto">
            <a:xfrm>
              <a:off x="10555377" y="3846136"/>
              <a:ext cx="1080000" cy="10800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6038" rIns="0" bIns="46038" numCol="1" rtlCol="0" anchor="ctr" anchorCtr="1" compatLnSpc="1">
              <a:prstTxWarp prst="textNoShape">
                <a:avLst/>
              </a:prstTxWarp>
            </a:bodyPr>
            <a:lstStyle/>
            <a:p>
              <a:pPr marR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None/>
                <a:tabLst/>
              </a:pPr>
              <a:r>
                <a:rPr lang="en-US" sz="1800" dirty="0">
                  <a:solidFill>
                    <a:schemeClr val="tx1"/>
                  </a:solidFill>
                </a:rPr>
                <a:t>DAQ CTRL</a:t>
              </a:r>
              <a:br>
                <a:rPr lang="en-US" sz="1800" dirty="0">
                  <a:solidFill>
                    <a:schemeClr val="tx1"/>
                  </a:solidFill>
                </a:rPr>
              </a:br>
              <a:r>
                <a:rPr lang="en-US" sz="1800" dirty="0">
                  <a:solidFill>
                    <a:schemeClr val="tx1"/>
                  </a:solidFill>
                </a:rPr>
                <a:t>Sig Proc</a:t>
              </a:r>
              <a:br>
                <a:rPr lang="en-US" sz="1800" dirty="0">
                  <a:solidFill>
                    <a:schemeClr val="tx1"/>
                  </a:solidFill>
                </a:rPr>
              </a:br>
              <a:r>
                <a:rPr lang="en-US" sz="1800" dirty="0">
                  <a:solidFill>
                    <a:schemeClr val="tx1"/>
                  </a:solidFill>
                </a:rPr>
                <a:t>Display</a:t>
              </a:r>
              <a:endParaRPr kumimoji="0" lang="en-US" sz="18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8" name="Down Arrow 167">
              <a:extLst>
                <a:ext uri="{FF2B5EF4-FFF2-40B4-BE49-F238E27FC236}">
                  <a16:creationId xmlns:a16="http://schemas.microsoft.com/office/drawing/2014/main" id="{38C93ACF-4840-98D6-5808-02E266A2B9C2}"/>
                </a:ext>
              </a:extLst>
            </p:cNvPr>
            <p:cNvSpPr/>
            <p:nvPr/>
          </p:nvSpPr>
          <p:spPr bwMode="auto">
            <a:xfrm>
              <a:off x="10981695" y="3178923"/>
              <a:ext cx="210086" cy="643910"/>
            </a:xfrm>
            <a:prstGeom prst="downArrow">
              <a:avLst/>
            </a:prstGeom>
            <a:solidFill>
              <a:srgbClr val="00B0F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3231A82C-8190-3D07-B404-1A6B72B465ED}"/>
                </a:ext>
              </a:extLst>
            </p:cNvPr>
            <p:cNvSpPr txBox="1"/>
            <p:nvPr/>
          </p:nvSpPr>
          <p:spPr>
            <a:xfrm>
              <a:off x="2516853" y="1019442"/>
              <a:ext cx="841577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buNone/>
              </a:pPr>
              <a:r>
                <a:rPr lang="en-US" sz="2000"/>
                <a:t>RF</a:t>
              </a:r>
              <a:br>
                <a:rPr lang="en-US" sz="2000"/>
              </a:br>
              <a:r>
                <a:rPr lang="en-US" sz="2000"/>
                <a:t>source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76C834A1-5C69-AAF0-F7B1-40EF60C24E72}"/>
                </a:ext>
              </a:extLst>
            </p:cNvPr>
            <p:cNvSpPr txBox="1"/>
            <p:nvPr/>
          </p:nvSpPr>
          <p:spPr>
            <a:xfrm>
              <a:off x="3835887" y="3741671"/>
              <a:ext cx="841577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buNone/>
              </a:pPr>
              <a:r>
                <a:rPr lang="en-US" sz="2000" dirty="0"/>
                <a:t>LO</a:t>
              </a:r>
              <a:br>
                <a:rPr lang="en-US" sz="2000" dirty="0"/>
              </a:br>
              <a:r>
                <a:rPr lang="en-US" sz="2000" dirty="0"/>
                <a:t>source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0E2CCF43-95A2-54EB-32F8-9521051DF1D2}"/>
                </a:ext>
              </a:extLst>
            </p:cNvPr>
            <p:cNvSpPr txBox="1"/>
            <p:nvPr/>
          </p:nvSpPr>
          <p:spPr>
            <a:xfrm>
              <a:off x="4066656" y="1862209"/>
              <a:ext cx="105317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2000" dirty="0"/>
                <a:t>X-switch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64CA3B7C-2C1F-2D42-332D-8D355B0AE469}"/>
                </a:ext>
              </a:extLst>
            </p:cNvPr>
            <p:cNvSpPr txBox="1"/>
            <p:nvPr/>
          </p:nvSpPr>
          <p:spPr>
            <a:xfrm>
              <a:off x="749613" y="5009830"/>
              <a:ext cx="654025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buNone/>
              </a:pPr>
              <a:r>
                <a:rPr lang="en-US" sz="2000" dirty="0"/>
                <a:t>port 1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3DC999A5-C5FE-F6FF-9D6F-869D19185A88}"/>
                </a:ext>
              </a:extLst>
            </p:cNvPr>
            <p:cNvSpPr txBox="1"/>
            <p:nvPr/>
          </p:nvSpPr>
          <p:spPr>
            <a:xfrm>
              <a:off x="6327835" y="5009830"/>
              <a:ext cx="654025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buNone/>
              </a:pPr>
              <a:r>
                <a:rPr lang="en-US" sz="2000" dirty="0"/>
                <a:t>port 2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316C59AB-D08B-1D4A-8825-3C4210549620}"/>
                </a:ext>
              </a:extLst>
            </p:cNvPr>
            <p:cNvSpPr txBox="1"/>
            <p:nvPr/>
          </p:nvSpPr>
          <p:spPr>
            <a:xfrm>
              <a:off x="5532778" y="5621243"/>
              <a:ext cx="799899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buNone/>
              </a:pPr>
              <a:r>
                <a:rPr lang="en-US" sz="2000" b="0" i="1" dirty="0"/>
                <a:t>coaxial</a:t>
              </a:r>
            </a:p>
            <a:p>
              <a:pPr algn="ctr">
                <a:buNone/>
              </a:pPr>
              <a:r>
                <a:rPr lang="en-US" sz="2000" b="0" i="1" dirty="0"/>
                <a:t>cable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8D3A5C57-A121-BE91-A077-CB94E9720FCB}"/>
                </a:ext>
              </a:extLst>
            </p:cNvPr>
            <p:cNvSpPr txBox="1"/>
            <p:nvPr/>
          </p:nvSpPr>
          <p:spPr>
            <a:xfrm>
              <a:off x="1344987" y="5640700"/>
              <a:ext cx="799899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buNone/>
              </a:pPr>
              <a:r>
                <a:rPr lang="en-US" sz="2000" b="0" i="1" dirty="0"/>
                <a:t>coaxial</a:t>
              </a:r>
            </a:p>
            <a:p>
              <a:pPr algn="ctr">
                <a:buNone/>
              </a:pPr>
              <a:r>
                <a:rPr lang="en-US" sz="2000" b="0" i="1" dirty="0"/>
                <a:t>cable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6" name="TextBox 175">
                  <a:extLst>
                    <a:ext uri="{FF2B5EF4-FFF2-40B4-BE49-F238E27FC236}">
                      <a16:creationId xmlns:a16="http://schemas.microsoft.com/office/drawing/2014/main" id="{47BE698E-53AA-713B-1458-F5407203D5B6}"/>
                    </a:ext>
                  </a:extLst>
                </p:cNvPr>
                <p:cNvSpPr txBox="1"/>
                <p:nvPr/>
              </p:nvSpPr>
              <p:spPr>
                <a:xfrm>
                  <a:off x="2756647" y="5238500"/>
                  <a:ext cx="35208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7575121E-10B8-435C-C9FC-EDCD60042A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56647" y="5238500"/>
                  <a:ext cx="352084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6897" r="-6897" b="-260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2507C574-8746-243E-5158-694A879F80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95942" y="5579881"/>
              <a:ext cx="3684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12594610-2374-C7EC-AA4E-C4C62D94E6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37762" y="5584566"/>
              <a:ext cx="3684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E8A73A88-A7B5-6E20-873A-3C73FA3EE5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95942" y="5929020"/>
              <a:ext cx="3684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6412C65F-E4B6-3E8B-0774-3391CCA63E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37762" y="5930258"/>
              <a:ext cx="3684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1" name="TextBox 180">
                  <a:extLst>
                    <a:ext uri="{FF2B5EF4-FFF2-40B4-BE49-F238E27FC236}">
                      <a16:creationId xmlns:a16="http://schemas.microsoft.com/office/drawing/2014/main" id="{27440105-6923-1418-9832-B021673ACFB9}"/>
                    </a:ext>
                  </a:extLst>
                </p:cNvPr>
                <p:cNvSpPr txBox="1"/>
                <p:nvPr/>
              </p:nvSpPr>
              <p:spPr>
                <a:xfrm>
                  <a:off x="4381125" y="5225409"/>
                  <a:ext cx="352083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FD831325-2FAF-CFA4-DF02-57333CBC9B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81125" y="5225409"/>
                  <a:ext cx="352083" cy="307777"/>
                </a:xfrm>
                <a:prstGeom prst="rect">
                  <a:avLst/>
                </a:prstGeom>
                <a:blipFill>
                  <a:blip r:embed="rId3"/>
                  <a:stretch>
                    <a:fillRect l="-10714" r="-7143" b="-1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2" name="TextBox 181">
                  <a:extLst>
                    <a:ext uri="{FF2B5EF4-FFF2-40B4-BE49-F238E27FC236}">
                      <a16:creationId xmlns:a16="http://schemas.microsoft.com/office/drawing/2014/main" id="{01DA9E1E-464B-739E-2A0B-1A6EE2760A93}"/>
                    </a:ext>
                  </a:extLst>
                </p:cNvPr>
                <p:cNvSpPr txBox="1"/>
                <p:nvPr/>
              </p:nvSpPr>
              <p:spPr>
                <a:xfrm>
                  <a:off x="2759853" y="5984850"/>
                  <a:ext cx="3488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309520A4-7933-7CC7-A2D0-8596ED1E15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59853" y="5984850"/>
                  <a:ext cx="348878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4286" r="-7143" b="-318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3" name="TextBox 182">
                  <a:extLst>
                    <a:ext uri="{FF2B5EF4-FFF2-40B4-BE49-F238E27FC236}">
                      <a16:creationId xmlns:a16="http://schemas.microsoft.com/office/drawing/2014/main" id="{0284AB82-DCA3-DFB5-FF5E-1DE163B75D2B}"/>
                    </a:ext>
                  </a:extLst>
                </p:cNvPr>
                <p:cNvSpPr txBox="1"/>
                <p:nvPr/>
              </p:nvSpPr>
              <p:spPr>
                <a:xfrm>
                  <a:off x="4428329" y="5984850"/>
                  <a:ext cx="348878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E5304467-4D45-3930-F6C0-7A2451EB0C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8329" y="5984850"/>
                  <a:ext cx="348878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13793" r="-3448" b="-1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id="{CC60514F-7BE5-D435-6D2F-D84E7C93644D}"/>
                    </a:ext>
                  </a:extLst>
                </p:cNvPr>
                <p:cNvSpPr txBox="1"/>
                <p:nvPr/>
              </p:nvSpPr>
              <p:spPr>
                <a:xfrm>
                  <a:off x="4150897" y="4672745"/>
                  <a:ext cx="57188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2000" i="1" dirty="0">
                      <a:solidFill>
                        <a:schemeClr val="tx1"/>
                      </a:solidFill>
                    </a:rPr>
                    <a:t>IF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7B94A005-4C3C-437D-22BB-30BACA36A8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0897" y="4672745"/>
                  <a:ext cx="571887" cy="307777"/>
                </a:xfrm>
                <a:prstGeom prst="rect">
                  <a:avLst/>
                </a:prstGeom>
                <a:blipFill>
                  <a:blip r:embed="rId6"/>
                  <a:stretch>
                    <a:fillRect l="-26087" t="-28000" r="-10870" b="-4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0207F27F-7E68-5CE9-18BA-EB3386171F45}"/>
                    </a:ext>
                  </a:extLst>
                </p:cNvPr>
                <p:cNvSpPr txBox="1"/>
                <p:nvPr/>
              </p:nvSpPr>
              <p:spPr>
                <a:xfrm>
                  <a:off x="4144606" y="2811352"/>
                  <a:ext cx="575093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2000" i="1" dirty="0">
                      <a:solidFill>
                        <a:schemeClr val="tx1"/>
                      </a:solidFill>
                    </a:rPr>
                    <a:t>IF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0621198E-468F-C414-C00E-6CF47ED899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4606" y="2811352"/>
                  <a:ext cx="575093" cy="307777"/>
                </a:xfrm>
                <a:prstGeom prst="rect">
                  <a:avLst/>
                </a:prstGeom>
                <a:blipFill>
                  <a:blip r:embed="rId7"/>
                  <a:stretch>
                    <a:fillRect l="-26087" t="-24000" r="-8696" b="-4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6" name="TextBox 185">
                  <a:extLst>
                    <a:ext uri="{FF2B5EF4-FFF2-40B4-BE49-F238E27FC236}">
                      <a16:creationId xmlns:a16="http://schemas.microsoft.com/office/drawing/2014/main" id="{9A92C3BA-8F1D-904F-84AF-671F46BE1036}"/>
                    </a:ext>
                  </a:extLst>
                </p:cNvPr>
                <p:cNvSpPr txBox="1"/>
                <p:nvPr/>
              </p:nvSpPr>
              <p:spPr>
                <a:xfrm>
                  <a:off x="2872959" y="2822295"/>
                  <a:ext cx="575093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2000" i="1" dirty="0">
                      <a:solidFill>
                        <a:schemeClr val="tx1"/>
                      </a:solidFill>
                    </a:rPr>
                    <a:t>IF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678798DC-2407-B0C6-066A-934A88F0B3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72959" y="2822295"/>
                  <a:ext cx="575093" cy="307777"/>
                </a:xfrm>
                <a:prstGeom prst="rect">
                  <a:avLst/>
                </a:prstGeom>
                <a:blipFill>
                  <a:blip r:embed="rId8"/>
                  <a:stretch>
                    <a:fillRect l="-26087" t="-24000" r="-8696" b="-4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7" name="TextBox 186">
                  <a:extLst>
                    <a:ext uri="{FF2B5EF4-FFF2-40B4-BE49-F238E27FC236}">
                      <a16:creationId xmlns:a16="http://schemas.microsoft.com/office/drawing/2014/main" id="{4261806E-A77F-388F-7F42-6B592E240D56}"/>
                    </a:ext>
                  </a:extLst>
                </p:cNvPr>
                <p:cNvSpPr txBox="1"/>
                <p:nvPr/>
              </p:nvSpPr>
              <p:spPr>
                <a:xfrm>
                  <a:off x="2888260" y="4703416"/>
                  <a:ext cx="57188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2000" i="1" dirty="0">
                      <a:solidFill>
                        <a:schemeClr val="tx1"/>
                      </a:solidFill>
                    </a:rPr>
                    <a:t>IF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6D7E93D8-921E-C6F2-F0A1-FFC7A95AA1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8260" y="4703416"/>
                  <a:ext cx="571887" cy="307777"/>
                </a:xfrm>
                <a:prstGeom prst="rect">
                  <a:avLst/>
                </a:prstGeom>
                <a:blipFill>
                  <a:blip r:embed="rId9"/>
                  <a:stretch>
                    <a:fillRect l="-26087" t="-24000" r="-8696" b="-4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3F2B27D2-2284-A42A-0DDB-26E8CBFAC286}"/>
                </a:ext>
              </a:extLst>
            </p:cNvPr>
            <p:cNvSpPr txBox="1"/>
            <p:nvPr/>
          </p:nvSpPr>
          <p:spPr>
            <a:xfrm>
              <a:off x="6330057" y="1375144"/>
              <a:ext cx="22762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buNone/>
              </a:pPr>
              <a:r>
                <a:rPr lang="en-US" sz="2000" i="1">
                  <a:solidFill>
                    <a:schemeClr val="tx1"/>
                  </a:solidFill>
                </a:rPr>
                <a:t>IF</a:t>
              </a:r>
              <a:endParaRPr lang="en-US" sz="2000">
                <a:solidFill>
                  <a:schemeClr val="tx1"/>
                </a:solidFill>
              </a:endParaRP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D958C17D-E123-351C-DDD0-DEF8548F9187}"/>
                </a:ext>
              </a:extLst>
            </p:cNvPr>
            <p:cNvSpPr txBox="1"/>
            <p:nvPr/>
          </p:nvSpPr>
          <p:spPr>
            <a:xfrm>
              <a:off x="6334247" y="3373767"/>
              <a:ext cx="129522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2000" dirty="0"/>
                <a:t>directional</a:t>
              </a:r>
              <a:br>
                <a:rPr lang="en-US" sz="2000" dirty="0"/>
              </a:br>
              <a:r>
                <a:rPr lang="en-US" sz="2000" dirty="0"/>
                <a:t>couplers</a:t>
              </a:r>
            </a:p>
          </p:txBody>
        </p: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0EE764D5-1871-05D1-08C8-4962EAFA57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214079" y="3013768"/>
              <a:ext cx="580888" cy="304416"/>
            </a:xfrm>
            <a:prstGeom prst="lin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97BD3B52-C531-4F3A-EA6E-0B3B0299A0C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222923" y="3983349"/>
              <a:ext cx="494236" cy="407525"/>
            </a:xfrm>
            <a:prstGeom prst="lin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C6011DDA-E00D-C941-4C23-6EE9B305CDF8}"/>
                </a:ext>
              </a:extLst>
            </p:cNvPr>
            <p:cNvSpPr txBox="1"/>
            <p:nvPr/>
          </p:nvSpPr>
          <p:spPr>
            <a:xfrm>
              <a:off x="3951791" y="2542680"/>
              <a:ext cx="411972" cy="2215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1600" b="0" i="1" dirty="0"/>
                <a:t>term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3924066B-6681-1FD0-928F-04230B03E8DB}"/>
                </a:ext>
              </a:extLst>
            </p:cNvPr>
            <p:cNvSpPr txBox="1"/>
            <p:nvPr/>
          </p:nvSpPr>
          <p:spPr>
            <a:xfrm>
              <a:off x="199277" y="3429351"/>
              <a:ext cx="129522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2000" dirty="0"/>
                <a:t>directional</a:t>
              </a:r>
              <a:br>
                <a:rPr lang="en-US" sz="2000" dirty="0"/>
              </a:br>
              <a:r>
                <a:rPr lang="en-US" sz="2000" dirty="0"/>
                <a:t>couplers</a:t>
              </a:r>
            </a:p>
          </p:txBody>
        </p: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7F413D1B-E95F-B798-D8B8-5463C3EAC09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39140" y="3001697"/>
              <a:ext cx="514961" cy="371636"/>
            </a:xfrm>
            <a:prstGeom prst="lin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661B0DB9-6927-FA88-E2E0-549F5BC6FDE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2923" y="4109433"/>
              <a:ext cx="581451" cy="329926"/>
            </a:xfrm>
            <a:prstGeom prst="line">
              <a:avLst/>
            </a:prstGeom>
            <a:noFill/>
            <a:ln w="25400" cap="flat" cmpd="sng" algn="ctr">
              <a:solidFill>
                <a:srgbClr val="008000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p:sp>
          <p:nvSpPr>
            <p:cNvPr id="196" name="Freeform 12">
              <a:extLst>
                <a:ext uri="{FF2B5EF4-FFF2-40B4-BE49-F238E27FC236}">
                  <a16:creationId xmlns:a16="http://schemas.microsoft.com/office/drawing/2014/main" id="{FF1FA8C0-DF18-BAA5-74CF-63DF5B59CD7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01680" y="2489390"/>
              <a:ext cx="73152" cy="36576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7" name="Group 220">
              <a:extLst>
                <a:ext uri="{FF2B5EF4-FFF2-40B4-BE49-F238E27FC236}">
                  <a16:creationId xmlns:a16="http://schemas.microsoft.com/office/drawing/2014/main" id="{24039DB9-FC5B-5FBC-D478-B91620FBEF1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803966" y="2800883"/>
              <a:ext cx="68580" cy="137160"/>
              <a:chOff x="3264" y="3072"/>
              <a:chExt cx="96" cy="192"/>
            </a:xfrm>
          </p:grpSpPr>
          <p:sp>
            <p:nvSpPr>
              <p:cNvPr id="232" name="Line 17">
                <a:extLst>
                  <a:ext uri="{FF2B5EF4-FFF2-40B4-BE49-F238E27FC236}">
                    <a16:creationId xmlns:a16="http://schemas.microsoft.com/office/drawing/2014/main" id="{DD09540F-7825-404E-17CA-B796574185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3072"/>
                <a:ext cx="0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" name="Freeform 18">
                <a:extLst>
                  <a:ext uri="{FF2B5EF4-FFF2-40B4-BE49-F238E27FC236}">
                    <a16:creationId xmlns:a16="http://schemas.microsoft.com/office/drawing/2014/main" id="{2007A8E4-041F-6D06-C767-0F9441C837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64" y="3192"/>
                <a:ext cx="96" cy="72"/>
              </a:xfrm>
              <a:custGeom>
                <a:avLst/>
                <a:gdLst>
                  <a:gd name="T0" fmla="*/ 12 w 192"/>
                  <a:gd name="T1" fmla="*/ 18 h 144"/>
                  <a:gd name="T2" fmla="*/ 24 w 192"/>
                  <a:gd name="T3" fmla="*/ 0 h 144"/>
                  <a:gd name="T4" fmla="*/ 0 w 192"/>
                  <a:gd name="T5" fmla="*/ 0 h 144"/>
                  <a:gd name="T6" fmla="*/ 12 w 192"/>
                  <a:gd name="T7" fmla="*/ 18 h 1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144"/>
                  <a:gd name="T14" fmla="*/ 192 w 192"/>
                  <a:gd name="T15" fmla="*/ 144 h 1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2" h="144">
                    <a:moveTo>
                      <a:pt x="96" y="144"/>
                    </a:moveTo>
                    <a:lnTo>
                      <a:pt x="192" y="0"/>
                    </a:lnTo>
                    <a:lnTo>
                      <a:pt x="0" y="0"/>
                    </a:lnTo>
                    <a:lnTo>
                      <a:pt x="96" y="144"/>
                    </a:lnTo>
                    <a:close/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8" name="Freeform 12">
              <a:extLst>
                <a:ext uri="{FF2B5EF4-FFF2-40B4-BE49-F238E27FC236}">
                  <a16:creationId xmlns:a16="http://schemas.microsoft.com/office/drawing/2014/main" id="{CBCDC551-A67B-9687-D7CD-4856403EB56B}"/>
                </a:ext>
              </a:extLst>
            </p:cNvPr>
            <p:cNvSpPr>
              <a:spLocks noChangeAspect="1"/>
            </p:cNvSpPr>
            <p:nvPr/>
          </p:nvSpPr>
          <p:spPr bwMode="auto">
            <a:xfrm rot="16200000">
              <a:off x="1859210" y="3109593"/>
              <a:ext cx="73152" cy="36576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9" name="Group 220">
              <a:extLst>
                <a:ext uri="{FF2B5EF4-FFF2-40B4-BE49-F238E27FC236}">
                  <a16:creationId xmlns:a16="http://schemas.microsoft.com/office/drawing/2014/main" id="{1EC0B11C-DCA8-F641-E435-392A8AB75B4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6200000">
              <a:off x="2043269" y="3224248"/>
              <a:ext cx="68580" cy="137160"/>
              <a:chOff x="3264" y="3072"/>
              <a:chExt cx="96" cy="192"/>
            </a:xfrm>
          </p:grpSpPr>
          <p:sp>
            <p:nvSpPr>
              <p:cNvPr id="230" name="Line 17">
                <a:extLst>
                  <a:ext uri="{FF2B5EF4-FFF2-40B4-BE49-F238E27FC236}">
                    <a16:creationId xmlns:a16="http://schemas.microsoft.com/office/drawing/2014/main" id="{2D76CA10-2EB9-29A1-97EB-007B6DBE5E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3072"/>
                <a:ext cx="0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" name="Freeform 18">
                <a:extLst>
                  <a:ext uri="{FF2B5EF4-FFF2-40B4-BE49-F238E27FC236}">
                    <a16:creationId xmlns:a16="http://schemas.microsoft.com/office/drawing/2014/main" id="{415E2424-9D56-3192-C212-7014105023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64" y="3192"/>
                <a:ext cx="96" cy="72"/>
              </a:xfrm>
              <a:custGeom>
                <a:avLst/>
                <a:gdLst>
                  <a:gd name="T0" fmla="*/ 12 w 192"/>
                  <a:gd name="T1" fmla="*/ 18 h 144"/>
                  <a:gd name="T2" fmla="*/ 24 w 192"/>
                  <a:gd name="T3" fmla="*/ 0 h 144"/>
                  <a:gd name="T4" fmla="*/ 0 w 192"/>
                  <a:gd name="T5" fmla="*/ 0 h 144"/>
                  <a:gd name="T6" fmla="*/ 12 w 192"/>
                  <a:gd name="T7" fmla="*/ 18 h 1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144"/>
                  <a:gd name="T14" fmla="*/ 192 w 192"/>
                  <a:gd name="T15" fmla="*/ 144 h 1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2" h="144">
                    <a:moveTo>
                      <a:pt x="96" y="144"/>
                    </a:moveTo>
                    <a:lnTo>
                      <a:pt x="192" y="0"/>
                    </a:lnTo>
                    <a:lnTo>
                      <a:pt x="0" y="0"/>
                    </a:lnTo>
                    <a:lnTo>
                      <a:pt x="96" y="144"/>
                    </a:lnTo>
                    <a:close/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0" name="Freeform 12">
              <a:extLst>
                <a:ext uri="{FF2B5EF4-FFF2-40B4-BE49-F238E27FC236}">
                  <a16:creationId xmlns:a16="http://schemas.microsoft.com/office/drawing/2014/main" id="{A823D91F-D773-52AD-1F6D-0B28711074D2}"/>
                </a:ext>
              </a:extLst>
            </p:cNvPr>
            <p:cNvSpPr>
              <a:spLocks noChangeAspect="1"/>
            </p:cNvSpPr>
            <p:nvPr/>
          </p:nvSpPr>
          <p:spPr bwMode="auto">
            <a:xfrm rot="16200000">
              <a:off x="1839501" y="3910560"/>
              <a:ext cx="73152" cy="36576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1" name="Group 220">
              <a:extLst>
                <a:ext uri="{FF2B5EF4-FFF2-40B4-BE49-F238E27FC236}">
                  <a16:creationId xmlns:a16="http://schemas.microsoft.com/office/drawing/2014/main" id="{EB457AC2-7004-43AF-3C01-CB92CAD25C4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6200000">
              <a:off x="2023560" y="4025215"/>
              <a:ext cx="68580" cy="137160"/>
              <a:chOff x="3264" y="3072"/>
              <a:chExt cx="96" cy="192"/>
            </a:xfrm>
          </p:grpSpPr>
          <p:sp>
            <p:nvSpPr>
              <p:cNvPr id="228" name="Line 17">
                <a:extLst>
                  <a:ext uri="{FF2B5EF4-FFF2-40B4-BE49-F238E27FC236}">
                    <a16:creationId xmlns:a16="http://schemas.microsoft.com/office/drawing/2014/main" id="{DF892D88-6F3E-4E51-8726-27243522E0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3072"/>
                <a:ext cx="0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" name="Freeform 18">
                <a:extLst>
                  <a:ext uri="{FF2B5EF4-FFF2-40B4-BE49-F238E27FC236}">
                    <a16:creationId xmlns:a16="http://schemas.microsoft.com/office/drawing/2014/main" id="{7064CB11-9491-2241-CC9A-74354DA90F7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64" y="3192"/>
                <a:ext cx="96" cy="72"/>
              </a:xfrm>
              <a:custGeom>
                <a:avLst/>
                <a:gdLst>
                  <a:gd name="T0" fmla="*/ 12 w 192"/>
                  <a:gd name="T1" fmla="*/ 18 h 144"/>
                  <a:gd name="T2" fmla="*/ 24 w 192"/>
                  <a:gd name="T3" fmla="*/ 0 h 144"/>
                  <a:gd name="T4" fmla="*/ 0 w 192"/>
                  <a:gd name="T5" fmla="*/ 0 h 144"/>
                  <a:gd name="T6" fmla="*/ 12 w 192"/>
                  <a:gd name="T7" fmla="*/ 18 h 1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144"/>
                  <a:gd name="T14" fmla="*/ 192 w 192"/>
                  <a:gd name="T15" fmla="*/ 144 h 1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2" h="144">
                    <a:moveTo>
                      <a:pt x="96" y="144"/>
                    </a:moveTo>
                    <a:lnTo>
                      <a:pt x="192" y="0"/>
                    </a:lnTo>
                    <a:lnTo>
                      <a:pt x="0" y="0"/>
                    </a:lnTo>
                    <a:lnTo>
                      <a:pt x="96" y="144"/>
                    </a:lnTo>
                    <a:close/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2" name="Freeform 12">
              <a:extLst>
                <a:ext uri="{FF2B5EF4-FFF2-40B4-BE49-F238E27FC236}">
                  <a16:creationId xmlns:a16="http://schemas.microsoft.com/office/drawing/2014/main" id="{6D9727D2-C49B-A815-1450-5D6D95B9C5FE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5788984" y="3134473"/>
              <a:ext cx="73152" cy="36576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3" name="Group 220">
              <a:extLst>
                <a:ext uri="{FF2B5EF4-FFF2-40B4-BE49-F238E27FC236}">
                  <a16:creationId xmlns:a16="http://schemas.microsoft.com/office/drawing/2014/main" id="{799B3951-F3BD-E193-16F9-ACC3DF0087C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5400000">
              <a:off x="5600075" y="3248773"/>
              <a:ext cx="68580" cy="137160"/>
              <a:chOff x="3264" y="3072"/>
              <a:chExt cx="96" cy="192"/>
            </a:xfrm>
          </p:grpSpPr>
          <p:sp>
            <p:nvSpPr>
              <p:cNvPr id="226" name="Line 17">
                <a:extLst>
                  <a:ext uri="{FF2B5EF4-FFF2-40B4-BE49-F238E27FC236}">
                    <a16:creationId xmlns:a16="http://schemas.microsoft.com/office/drawing/2014/main" id="{F8166EBD-C8BB-0E28-8386-BF17A42587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3072"/>
                <a:ext cx="0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" name="Freeform 18">
                <a:extLst>
                  <a:ext uri="{FF2B5EF4-FFF2-40B4-BE49-F238E27FC236}">
                    <a16:creationId xmlns:a16="http://schemas.microsoft.com/office/drawing/2014/main" id="{974992E6-C753-2055-5E0B-428849F3268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64" y="3192"/>
                <a:ext cx="96" cy="72"/>
              </a:xfrm>
              <a:custGeom>
                <a:avLst/>
                <a:gdLst>
                  <a:gd name="T0" fmla="*/ 12 w 192"/>
                  <a:gd name="T1" fmla="*/ 18 h 144"/>
                  <a:gd name="T2" fmla="*/ 24 w 192"/>
                  <a:gd name="T3" fmla="*/ 0 h 144"/>
                  <a:gd name="T4" fmla="*/ 0 w 192"/>
                  <a:gd name="T5" fmla="*/ 0 h 144"/>
                  <a:gd name="T6" fmla="*/ 12 w 192"/>
                  <a:gd name="T7" fmla="*/ 18 h 1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144"/>
                  <a:gd name="T14" fmla="*/ 192 w 192"/>
                  <a:gd name="T15" fmla="*/ 144 h 1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2" h="144">
                    <a:moveTo>
                      <a:pt x="96" y="144"/>
                    </a:moveTo>
                    <a:lnTo>
                      <a:pt x="192" y="0"/>
                    </a:lnTo>
                    <a:lnTo>
                      <a:pt x="0" y="0"/>
                    </a:lnTo>
                    <a:lnTo>
                      <a:pt x="96" y="144"/>
                    </a:lnTo>
                    <a:close/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4" name="Freeform 12">
              <a:extLst>
                <a:ext uri="{FF2B5EF4-FFF2-40B4-BE49-F238E27FC236}">
                  <a16:creationId xmlns:a16="http://schemas.microsoft.com/office/drawing/2014/main" id="{ED857833-29D5-01C9-512B-77EA9B1F535C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5779150" y="3913530"/>
              <a:ext cx="73152" cy="36576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5" name="Group 220">
              <a:extLst>
                <a:ext uri="{FF2B5EF4-FFF2-40B4-BE49-F238E27FC236}">
                  <a16:creationId xmlns:a16="http://schemas.microsoft.com/office/drawing/2014/main" id="{882C7520-E5B4-80F0-1634-0303EE2CA21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5400000">
              <a:off x="5590241" y="4027830"/>
              <a:ext cx="68580" cy="137160"/>
              <a:chOff x="3264" y="3072"/>
              <a:chExt cx="96" cy="192"/>
            </a:xfrm>
          </p:grpSpPr>
          <p:sp>
            <p:nvSpPr>
              <p:cNvPr id="224" name="Line 17">
                <a:extLst>
                  <a:ext uri="{FF2B5EF4-FFF2-40B4-BE49-F238E27FC236}">
                    <a16:creationId xmlns:a16="http://schemas.microsoft.com/office/drawing/2014/main" id="{149BB8DE-0F7B-6C6B-42EC-F54D7E18DD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3072"/>
                <a:ext cx="0" cy="1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" name="Freeform 18">
                <a:extLst>
                  <a:ext uri="{FF2B5EF4-FFF2-40B4-BE49-F238E27FC236}">
                    <a16:creationId xmlns:a16="http://schemas.microsoft.com/office/drawing/2014/main" id="{DF8792BA-C60D-F87D-9B80-25F06CB0A2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64" y="3192"/>
                <a:ext cx="96" cy="72"/>
              </a:xfrm>
              <a:custGeom>
                <a:avLst/>
                <a:gdLst>
                  <a:gd name="T0" fmla="*/ 12 w 192"/>
                  <a:gd name="T1" fmla="*/ 18 h 144"/>
                  <a:gd name="T2" fmla="*/ 24 w 192"/>
                  <a:gd name="T3" fmla="*/ 0 h 144"/>
                  <a:gd name="T4" fmla="*/ 0 w 192"/>
                  <a:gd name="T5" fmla="*/ 0 h 144"/>
                  <a:gd name="T6" fmla="*/ 12 w 192"/>
                  <a:gd name="T7" fmla="*/ 18 h 1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144"/>
                  <a:gd name="T14" fmla="*/ 192 w 192"/>
                  <a:gd name="T15" fmla="*/ 144 h 1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2" h="144">
                    <a:moveTo>
                      <a:pt x="96" y="144"/>
                    </a:moveTo>
                    <a:lnTo>
                      <a:pt x="192" y="0"/>
                    </a:lnTo>
                    <a:lnTo>
                      <a:pt x="0" y="0"/>
                    </a:lnTo>
                    <a:lnTo>
                      <a:pt x="96" y="144"/>
                    </a:lnTo>
                    <a:close/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9671AE5F-1B67-8C20-5861-B4104135E11D}"/>
                </a:ext>
              </a:extLst>
            </p:cNvPr>
            <p:cNvCxnSpPr/>
            <p:nvPr/>
          </p:nvCxnSpPr>
          <p:spPr bwMode="auto">
            <a:xfrm>
              <a:off x="3576687" y="1334749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id="{CA03A22E-C429-E639-8849-5766875AF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8088" y="1107366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08" name="Freeform 207">
              <a:extLst>
                <a:ext uri="{FF2B5EF4-FFF2-40B4-BE49-F238E27FC236}">
                  <a16:creationId xmlns:a16="http://schemas.microsoft.com/office/drawing/2014/main" id="{0A3E47A8-BC2D-D072-2D8D-F98A78E4B3C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846688" y="1334749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E08F0DF9-60C6-12DB-FEDB-0196B7205490}"/>
                </a:ext>
              </a:extLst>
            </p:cNvPr>
            <p:cNvCxnSpPr/>
            <p:nvPr/>
          </p:nvCxnSpPr>
          <p:spPr bwMode="auto">
            <a:xfrm>
              <a:off x="3575631" y="3709198"/>
              <a:ext cx="540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0" name="Freeform 209">
              <a:extLst>
                <a:ext uri="{FF2B5EF4-FFF2-40B4-BE49-F238E27FC236}">
                  <a16:creationId xmlns:a16="http://schemas.microsoft.com/office/drawing/2014/main" id="{94273A5D-6C1C-A4FB-D061-60B64238D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032" y="3481815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1" name="Freeform 210">
              <a:extLst>
                <a:ext uri="{FF2B5EF4-FFF2-40B4-BE49-F238E27FC236}">
                  <a16:creationId xmlns:a16="http://schemas.microsoft.com/office/drawing/2014/main" id="{BD18F936-5489-E259-BBE2-DD4876C0D1F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845632" y="3709198"/>
              <a:ext cx="228600" cy="229113"/>
            </a:xfrm>
            <a:custGeom>
              <a:avLst/>
              <a:gdLst>
                <a:gd name="connsiteX0" fmla="*/ 0 w 5496674"/>
                <a:gd name="connsiteY0" fmla="*/ 2743201 h 2753475"/>
                <a:gd name="connsiteX1" fmla="*/ 2753474 w 5496674"/>
                <a:gd name="connsiteY1" fmla="*/ 1 h 2753475"/>
                <a:gd name="connsiteX2" fmla="*/ 5496674 w 5496674"/>
                <a:gd name="connsiteY2" fmla="*/ 2753475 h 275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6674" h="2753475">
                  <a:moveTo>
                    <a:pt x="0" y="2743201"/>
                  </a:moveTo>
                  <a:cubicBezTo>
                    <a:pt x="918681" y="1370745"/>
                    <a:pt x="1837362" y="-1711"/>
                    <a:pt x="2753474" y="1"/>
                  </a:cubicBezTo>
                  <a:cubicBezTo>
                    <a:pt x="3669586" y="1713"/>
                    <a:pt x="4583130" y="1377594"/>
                    <a:pt x="5496674" y="2753475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2" name="Rounded Rectangle 211">
              <a:extLst>
                <a:ext uri="{FF2B5EF4-FFF2-40B4-BE49-F238E27FC236}">
                  <a16:creationId xmlns:a16="http://schemas.microsoft.com/office/drawing/2014/main" id="{8940EA0E-38BE-14CE-0564-7C770DD5E502}"/>
                </a:ext>
              </a:extLst>
            </p:cNvPr>
            <p:cNvSpPr/>
            <p:nvPr/>
          </p:nvSpPr>
          <p:spPr bwMode="auto">
            <a:xfrm>
              <a:off x="6762558" y="1366255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02C1E400-0494-8D66-E5A6-DC0C65CE1025}"/>
                </a:ext>
              </a:extLst>
            </p:cNvPr>
            <p:cNvCxnSpPr/>
            <p:nvPr/>
          </p:nvCxnSpPr>
          <p:spPr bwMode="auto">
            <a:xfrm>
              <a:off x="7217367" y="1471697"/>
              <a:ext cx="1800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001F5981-B181-E87E-1D67-EDBCD88E5F2D}"/>
                </a:ext>
              </a:extLst>
            </p:cNvPr>
            <p:cNvCxnSpPr/>
            <p:nvPr/>
          </p:nvCxnSpPr>
          <p:spPr bwMode="auto">
            <a:xfrm flipV="1">
              <a:off x="7087456" y="1471697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E5E5BF4F-973F-2AE2-B2C9-194A64D31154}"/>
                </a:ext>
              </a:extLst>
            </p:cNvPr>
            <p:cNvCxnSpPr/>
            <p:nvPr/>
          </p:nvCxnSpPr>
          <p:spPr bwMode="auto">
            <a:xfrm flipH="1" flipV="1">
              <a:off x="7391176" y="1471697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6" name="Rounded Rectangle 215">
              <a:extLst>
                <a:ext uri="{FF2B5EF4-FFF2-40B4-BE49-F238E27FC236}">
                  <a16:creationId xmlns:a16="http://schemas.microsoft.com/office/drawing/2014/main" id="{77875075-DF24-BCD5-9BCB-D3B7896060ED}"/>
                </a:ext>
              </a:extLst>
            </p:cNvPr>
            <p:cNvSpPr/>
            <p:nvPr/>
          </p:nvSpPr>
          <p:spPr bwMode="auto">
            <a:xfrm>
              <a:off x="9466738" y="1366255"/>
              <a:ext cx="1080000" cy="720000"/>
            </a:xfrm>
            <a:prstGeom prst="roundRect">
              <a:avLst/>
            </a:prstGeom>
            <a:solidFill>
              <a:srgbClr val="D883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CB42F6B7-40E0-666B-6C89-FBBF5BA07911}"/>
                </a:ext>
              </a:extLst>
            </p:cNvPr>
            <p:cNvCxnSpPr/>
            <p:nvPr/>
          </p:nvCxnSpPr>
          <p:spPr bwMode="auto">
            <a:xfrm>
              <a:off x="9597244" y="1498662"/>
              <a:ext cx="457200" cy="148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D1D378A5-EB53-3807-6C47-C254EE451DC3}"/>
                </a:ext>
              </a:extLst>
            </p:cNvPr>
            <p:cNvCxnSpPr/>
            <p:nvPr/>
          </p:nvCxnSpPr>
          <p:spPr bwMode="auto">
            <a:xfrm flipH="1" flipV="1">
              <a:off x="10053023" y="1498662"/>
              <a:ext cx="137160" cy="54864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9" name="Off-page Connector 218">
              <a:extLst>
                <a:ext uri="{FF2B5EF4-FFF2-40B4-BE49-F238E27FC236}">
                  <a16:creationId xmlns:a16="http://schemas.microsoft.com/office/drawing/2014/main" id="{2BE9D7B1-8A4A-7899-B4BF-DE66AF568F19}"/>
                </a:ext>
              </a:extLst>
            </p:cNvPr>
            <p:cNvSpPr/>
            <p:nvPr/>
          </p:nvSpPr>
          <p:spPr bwMode="auto">
            <a:xfrm rot="10800000">
              <a:off x="10735377" y="2095545"/>
              <a:ext cx="720001" cy="1080001"/>
            </a:xfrm>
            <a:prstGeom prst="flowChartOffpageConnector">
              <a:avLst/>
            </a:prstGeom>
            <a:gradFill>
              <a:gsLst>
                <a:gs pos="0">
                  <a:srgbClr val="00B0F0"/>
                </a:gs>
                <a:gs pos="100000">
                  <a:srgbClr val="D883FF"/>
                </a:gs>
              </a:gsLst>
              <a:lin ang="5400000" scaled="1"/>
            </a:gra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0" tIns="18288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  <a:t>ADC</a:t>
              </a:r>
            </a:p>
          </p:txBody>
        </p: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3644B7B4-8422-4F50-8780-A03192760E40}"/>
                </a:ext>
              </a:extLst>
            </p:cNvPr>
            <p:cNvCxnSpPr/>
            <p:nvPr/>
          </p:nvCxnSpPr>
          <p:spPr bwMode="auto">
            <a:xfrm>
              <a:off x="10546738" y="1726635"/>
              <a:ext cx="54864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9AC06985-9C37-210E-6FDB-B884A1B98DD5}"/>
                </a:ext>
              </a:extLst>
            </p:cNvPr>
            <p:cNvCxnSpPr/>
            <p:nvPr/>
          </p:nvCxnSpPr>
          <p:spPr bwMode="auto">
            <a:xfrm flipV="1">
              <a:off x="6778296" y="1191108"/>
              <a:ext cx="1080000" cy="108000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9E877175-9853-F8BC-C8EB-5DF8D63812E1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3496031" y="957669"/>
              <a:ext cx="731520" cy="73152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005DC663-E477-34C7-3365-064CD487F477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3518646" y="3330518"/>
              <a:ext cx="731520" cy="73152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  <p:sp>
        <p:nvSpPr>
          <p:cNvPr id="234" name="Content Placeholder 2">
            <a:extLst>
              <a:ext uri="{FF2B5EF4-FFF2-40B4-BE49-F238E27FC236}">
                <a16:creationId xmlns:a16="http://schemas.microsoft.com/office/drawing/2014/main" id="{FA142F6E-5A95-A030-147F-DAAC83328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7948" y="5140623"/>
            <a:ext cx="3977429" cy="844911"/>
          </a:xfrm>
        </p:spPr>
        <p:txBody>
          <a:bodyPr/>
          <a:lstStyle/>
          <a:p>
            <a:r>
              <a:rPr lang="en-US" dirty="0"/>
              <a:t>2-port VNA</a:t>
            </a:r>
          </a:p>
          <a:p>
            <a:pPr lvl="1"/>
            <a:r>
              <a:rPr lang="en-US" dirty="0"/>
              <a:t>Simplified block schematic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6779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5EFAA-5690-3A42-90F8-ED8AF9F4E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with the VNA!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63A73-78D4-2843-92BF-FBD91CA34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5502870"/>
            <a:ext cx="10566400" cy="6912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“</a:t>
            </a:r>
            <a:r>
              <a:rPr lang="en-US" i="1" dirty="0"/>
              <a:t>look and feel” </a:t>
            </a:r>
            <a:r>
              <a:rPr lang="en-US" dirty="0"/>
              <a:t>between VNAs vary between manufacturers and models</a:t>
            </a:r>
          </a:p>
          <a:p>
            <a:pPr lvl="1"/>
            <a:r>
              <a:rPr lang="en-US" dirty="0"/>
              <a:t>Concepts and operation is still very similar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7A8F2-28A5-B44E-B90C-BB33C0BBC0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145" y="1047890"/>
            <a:ext cx="7677925" cy="453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98547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65EF3-0922-F947-99A0-4BB2416A5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VNA Calibration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72DF8-B191-3A47-86B5-8EBAE8F7E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537" y="1086296"/>
            <a:ext cx="10851663" cy="5107865"/>
          </a:xfrm>
        </p:spPr>
        <p:txBody>
          <a:bodyPr/>
          <a:lstStyle/>
          <a:p>
            <a:r>
              <a:rPr lang="en-US" dirty="0"/>
              <a:t>Calibration is not necessary for pure frequency or phase measurements</a:t>
            </a:r>
          </a:p>
          <a:p>
            <a:r>
              <a:rPr lang="en-US" dirty="0"/>
              <a:t>Before calibrating the VNA measurement setup, </a:t>
            </a:r>
            <a:br>
              <a:rPr lang="en-US" dirty="0"/>
            </a:br>
            <a:r>
              <a:rPr lang="en-US" dirty="0"/>
              <a:t>perform a brief measurement and chose appropriate VNA settings:</a:t>
            </a:r>
          </a:p>
          <a:p>
            <a:pPr lvl="1"/>
            <a:r>
              <a:rPr lang="en-US" dirty="0"/>
              <a:t>Frequency range (center, span or start, stop)</a:t>
            </a:r>
          </a:p>
          <a:p>
            <a:pPr lvl="1"/>
            <a:r>
              <a:rPr lang="en-US" dirty="0"/>
              <a:t>Number of frequency points</a:t>
            </a:r>
          </a:p>
          <a:p>
            <a:pPr lvl="2"/>
            <a:r>
              <a:rPr lang="en-US" dirty="0"/>
              <a:t>Can be sometimes increased  by rearranging the VNA memory (# of channels)</a:t>
            </a:r>
          </a:p>
          <a:p>
            <a:pPr lvl="1"/>
            <a:r>
              <a:rPr lang="en-US" dirty="0"/>
              <a:t>IF filter bandwidth</a:t>
            </a:r>
          </a:p>
          <a:p>
            <a:pPr lvl="1"/>
            <a:r>
              <a:rPr lang="en-US" dirty="0"/>
              <a:t> Output power level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Calibrate </a:t>
            </a:r>
            <a:r>
              <a:rPr lang="en-US" dirty="0">
                <a:solidFill>
                  <a:schemeClr val="tx1"/>
                </a:solidFill>
              </a:rPr>
              <a:t>the setup, preferable with an </a:t>
            </a:r>
            <a:r>
              <a:rPr lang="en-US" dirty="0">
                <a:solidFill>
                  <a:srgbClr val="C00000"/>
                </a:solidFill>
              </a:rPr>
              <a:t>electronic calibration system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if more than 2 ports are used!</a:t>
            </a:r>
          </a:p>
          <a:p>
            <a:pPr lvl="1"/>
            <a:r>
              <a:rPr lang="en-US" dirty="0"/>
              <a:t>Each port and combination needs to be</a:t>
            </a:r>
            <a:br>
              <a:rPr lang="en-US" dirty="0"/>
            </a:br>
            <a:r>
              <a:rPr lang="en-US" dirty="0"/>
              <a:t>calibrated, with the cables attached</a:t>
            </a:r>
          </a:p>
          <a:p>
            <a:pPr lvl="1"/>
            <a:r>
              <a:rPr lang="en-US" dirty="0"/>
              <a:t>Choose the appropriate connector type and sex</a:t>
            </a:r>
          </a:p>
          <a:p>
            <a:pPr lvl="1"/>
            <a:r>
              <a:rPr lang="en-US" dirty="0"/>
              <a:t>The instrument establishes a correction matrix</a:t>
            </a:r>
            <a:br>
              <a:rPr lang="en-US" dirty="0"/>
            </a:br>
            <a:r>
              <a:rPr lang="en-US" dirty="0"/>
              <a:t>and displays the ”CAL” status.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4EF3FA-9A29-E132-59B8-6B9879D14274}"/>
              </a:ext>
            </a:extLst>
          </p:cNvPr>
          <p:cNvGrpSpPr/>
          <p:nvPr/>
        </p:nvGrpSpPr>
        <p:grpSpPr>
          <a:xfrm>
            <a:off x="6810954" y="4289834"/>
            <a:ext cx="5118159" cy="1743554"/>
            <a:chOff x="4720897" y="1318034"/>
            <a:chExt cx="5118159" cy="1743554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89B0991F-338D-DD98-C22A-93467D26E6F3}"/>
                </a:ext>
              </a:extLst>
            </p:cNvPr>
            <p:cNvSpPr/>
            <p:nvPr/>
          </p:nvSpPr>
          <p:spPr bwMode="auto">
            <a:xfrm>
              <a:off x="4801534" y="1689988"/>
              <a:ext cx="1143000" cy="1371600"/>
            </a:xfrm>
            <a:prstGeom prst="roundRect">
              <a:avLst/>
            </a:prstGeom>
            <a:solidFill>
              <a:schemeClr val="accent5">
                <a:alpha val="49944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648B9F2-BFDB-25FC-7C5C-BAB0F6D7D407}"/>
                </a:ext>
              </a:extLst>
            </p:cNvPr>
            <p:cNvSpPr/>
            <p:nvPr/>
          </p:nvSpPr>
          <p:spPr bwMode="auto">
            <a:xfrm>
              <a:off x="8696056" y="1689988"/>
              <a:ext cx="1143000" cy="1371600"/>
            </a:xfrm>
            <a:prstGeom prst="roundRect">
              <a:avLst/>
            </a:prstGeom>
            <a:solidFill>
              <a:srgbClr val="92D050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D65DB9DF-4912-2B67-41B3-786A08B20F96}"/>
                </a:ext>
              </a:extLst>
            </p:cNvPr>
            <p:cNvSpPr/>
            <p:nvPr/>
          </p:nvSpPr>
          <p:spPr bwMode="auto">
            <a:xfrm>
              <a:off x="6414156" y="1689988"/>
              <a:ext cx="1828800" cy="1371600"/>
            </a:xfrm>
            <a:prstGeom prst="roundRect">
              <a:avLst/>
            </a:prstGeom>
            <a:solidFill>
              <a:srgbClr val="FF7E79">
                <a:alpha val="5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C03BD058-A4A7-9A10-4750-EF05622C1BC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17306" y="1919476"/>
              <a:ext cx="914400" cy="914400"/>
            </a:xfrm>
            <a:prstGeom prst="arc">
              <a:avLst>
                <a:gd name="adj1" fmla="val 16200000"/>
                <a:gd name="adj2" fmla="val 454104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4E529CC1-5B17-8794-7066-2A5C4D78A13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6217306" y="1882588"/>
              <a:ext cx="914400" cy="914400"/>
            </a:xfrm>
            <a:prstGeom prst="arc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9B89AFC-7AF7-4294-2376-09F3FDEFDF0F}"/>
                </a:ext>
              </a:extLst>
            </p:cNvPr>
            <p:cNvCxnSpPr/>
            <p:nvPr/>
          </p:nvCxnSpPr>
          <p:spPr bwMode="auto">
            <a:xfrm>
              <a:off x="6674506" y="1918588"/>
              <a:ext cx="73152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18AE8BA-B641-4428-AF6D-3772E117FF91}"/>
                </a:ext>
              </a:extLst>
            </p:cNvPr>
            <p:cNvCxnSpPr/>
            <p:nvPr/>
          </p:nvCxnSpPr>
          <p:spPr bwMode="auto">
            <a:xfrm>
              <a:off x="7296806" y="1918588"/>
              <a:ext cx="6858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A7717CE4-A282-183D-D0A3-92C2DEA96C24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7493656" y="1882588"/>
              <a:ext cx="914400" cy="914400"/>
            </a:xfrm>
            <a:prstGeom prst="arc">
              <a:avLst>
                <a:gd name="adj1" fmla="val 16200000"/>
                <a:gd name="adj2" fmla="val 406774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DBBF92F8-E931-E624-4F79-2732669A813B}"/>
                </a:ext>
              </a:extLst>
            </p:cNvPr>
            <p:cNvSpPr>
              <a:spLocks noChangeAspect="1"/>
            </p:cNvSpPr>
            <p:nvPr/>
          </p:nvSpPr>
          <p:spPr bwMode="auto">
            <a:xfrm rot="16200000">
              <a:off x="7493656" y="1919476"/>
              <a:ext cx="914400" cy="914400"/>
            </a:xfrm>
            <a:prstGeom prst="arc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74A00CD-EC9B-ADD1-D99F-1540F74DA89D}"/>
                </a:ext>
              </a:extLst>
            </p:cNvPr>
            <p:cNvCxnSpPr/>
            <p:nvPr/>
          </p:nvCxnSpPr>
          <p:spPr bwMode="auto">
            <a:xfrm>
              <a:off x="6681512" y="2796988"/>
              <a:ext cx="6858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1E92536-0A6A-183F-3E4E-E55BEB075C5B}"/>
                </a:ext>
              </a:extLst>
            </p:cNvPr>
            <p:cNvCxnSpPr/>
            <p:nvPr/>
          </p:nvCxnSpPr>
          <p:spPr bwMode="auto">
            <a:xfrm>
              <a:off x="7219336" y="2796988"/>
              <a:ext cx="73152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870A472-FCFF-8015-1F07-F5E5D7B88D37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>
              <a:off x="8607425" y="1918588"/>
              <a:ext cx="433581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BD7FCA3-6851-A15E-1B57-AB0D79A814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50856" y="2796988"/>
              <a:ext cx="71208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5CC1D5D4-E5C8-A219-8C48-DBD36F9ACC2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583806" y="1918588"/>
              <a:ext cx="914400" cy="914400"/>
            </a:xfrm>
            <a:prstGeom prst="arc">
              <a:avLst>
                <a:gd name="adj1" fmla="val 16200000"/>
                <a:gd name="adj2" fmla="val 454104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B9AD67B1-48AC-E9EF-C1B8-34D9DDDDE70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8583806" y="1881700"/>
              <a:ext cx="914400" cy="914400"/>
            </a:xfrm>
            <a:prstGeom prst="arc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E163554-398E-3D1D-5BF1-BAFFCA8321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82606" y="1918588"/>
              <a:ext cx="68033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19B0756-BE1A-D76C-8E73-C14D052952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24875" y="2798013"/>
              <a:ext cx="516131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AB41F35-28CF-3CA9-D762-2F6092543A01}"/>
                </a:ext>
              </a:extLst>
            </p:cNvPr>
            <p:cNvCxnSpPr>
              <a:cxnSpLocks/>
              <a:endCxn id="9" idx="0"/>
            </p:cNvCxnSpPr>
            <p:nvPr/>
          </p:nvCxnSpPr>
          <p:spPr bwMode="auto">
            <a:xfrm>
              <a:off x="6236675" y="1917700"/>
              <a:ext cx="437831" cy="17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6CFC344-EDB2-2972-4C27-0CB0C7F397E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688106" y="2796100"/>
              <a:ext cx="604080" cy="8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2BC6CDE-E0DE-AD65-2A53-5BF7983A9DB6}"/>
                </a:ext>
              </a:extLst>
            </p:cNvPr>
            <p:cNvCxnSpPr/>
            <p:nvPr/>
          </p:nvCxnSpPr>
          <p:spPr bwMode="auto">
            <a:xfrm>
              <a:off x="5683856" y="1917700"/>
              <a:ext cx="70408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E8C6720-3B54-41B6-27C3-F69BD1A535B7}"/>
                </a:ext>
              </a:extLst>
            </p:cNvPr>
            <p:cNvCxnSpPr>
              <a:cxnSpLocks/>
              <a:endCxn id="10" idx="2"/>
            </p:cNvCxnSpPr>
            <p:nvPr/>
          </p:nvCxnSpPr>
          <p:spPr bwMode="auto">
            <a:xfrm flipV="1">
              <a:off x="6232680" y="2796988"/>
              <a:ext cx="441826" cy="13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sp>
          <p:nvSpPr>
            <p:cNvPr id="27" name="Right Arrow 26">
              <a:extLst>
                <a:ext uri="{FF2B5EF4-FFF2-40B4-BE49-F238E27FC236}">
                  <a16:creationId xmlns:a16="http://schemas.microsoft.com/office/drawing/2014/main" id="{2D834A6C-5EC8-2A50-DAAA-5045CA730ED9}"/>
                </a:ext>
              </a:extLst>
            </p:cNvPr>
            <p:cNvSpPr/>
            <p:nvPr/>
          </p:nvSpPr>
          <p:spPr bwMode="auto">
            <a:xfrm>
              <a:off x="5096481" y="1826260"/>
              <a:ext cx="457200" cy="18288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91AD4E93-7E6B-1BED-6A09-709D8C3FDA66}"/>
                    </a:ext>
                  </a:extLst>
                </p:cNvPr>
                <p:cNvSpPr txBox="1"/>
                <p:nvPr/>
              </p:nvSpPr>
              <p:spPr>
                <a:xfrm>
                  <a:off x="5027772" y="2400332"/>
                  <a:ext cx="4555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𝑖𝑖𝑀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C0CFC8BD-F06E-B770-0C02-AE46686550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27772" y="2400332"/>
                  <a:ext cx="455574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1111" r="-2778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972A017-D75C-1820-3375-7164CDC2F1D7}"/>
                    </a:ext>
                  </a:extLst>
                </p:cNvPr>
                <p:cNvSpPr txBox="1"/>
                <p:nvPr/>
              </p:nvSpPr>
              <p:spPr>
                <a:xfrm>
                  <a:off x="8779262" y="2200400"/>
                  <a:ext cx="65530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𝑖𝑖𝐷𝑈𝑇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746CEE8-1881-3E31-0511-7B77EF7270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79262" y="2200400"/>
                  <a:ext cx="655308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7547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B8FF8CE-3405-042C-C479-4FD891D6DDD2}"/>
                    </a:ext>
                  </a:extLst>
                </p:cNvPr>
                <p:cNvSpPr txBox="1"/>
                <p:nvPr/>
              </p:nvSpPr>
              <p:spPr>
                <a:xfrm>
                  <a:off x="6801219" y="2219733"/>
                  <a:ext cx="30508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8EE36FAC-C322-8389-A13E-570E2BE2D1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1219" y="2219733"/>
                  <a:ext cx="305084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8000" r="-4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092F79B-8222-400B-3FBE-5340FFEFC69F}"/>
                    </a:ext>
                  </a:extLst>
                </p:cNvPr>
                <p:cNvSpPr txBox="1"/>
                <p:nvPr/>
              </p:nvSpPr>
              <p:spPr>
                <a:xfrm>
                  <a:off x="7546747" y="2216146"/>
                  <a:ext cx="27045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81878EAD-EBC7-69EE-B00E-2887E50826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46747" y="2216146"/>
                  <a:ext cx="270459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3636" r="-4545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1FFFD4A5-CBD0-DCB3-4084-8515763BEB2A}"/>
                    </a:ext>
                  </a:extLst>
                </p:cNvPr>
                <p:cNvSpPr txBox="1"/>
                <p:nvPr/>
              </p:nvSpPr>
              <p:spPr>
                <a:xfrm>
                  <a:off x="7109469" y="2748589"/>
                  <a:ext cx="40062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8E0FA1A-812F-7710-D5A2-D4B8715932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09469" y="2748589"/>
                  <a:ext cx="400622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6061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5FBEE932-C7A2-48C8-AD05-A1E815BD8990}"/>
                    </a:ext>
                  </a:extLst>
                </p:cNvPr>
                <p:cNvSpPr txBox="1"/>
                <p:nvPr/>
              </p:nvSpPr>
              <p:spPr>
                <a:xfrm>
                  <a:off x="7330797" y="1654876"/>
                  <a:ext cx="19236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165F570C-C57E-2F17-6460-5AA66F62E1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0797" y="1654876"/>
                  <a:ext cx="192360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D08289E9-2402-7664-CE1F-6B4A16DBC2AC}"/>
                    </a:ext>
                  </a:extLst>
                </p:cNvPr>
                <p:cNvSpPr txBox="1"/>
                <p:nvPr/>
              </p:nvSpPr>
              <p:spPr>
                <a:xfrm>
                  <a:off x="5096481" y="2016075"/>
                  <a:ext cx="50815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𝑅𝐹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EAD32101-04E5-6414-77FB-040FA4B034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6481" y="2016075"/>
                  <a:ext cx="508152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9756" r="-2439" b="-217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9606536-1E54-14F1-9AD6-DD30C9776A9B}"/>
                </a:ext>
              </a:extLst>
            </p:cNvPr>
            <p:cNvSpPr txBox="1"/>
            <p:nvPr/>
          </p:nvSpPr>
          <p:spPr>
            <a:xfrm>
              <a:off x="6537624" y="1318034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error adapter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E4198CB-535F-A197-C041-24CE92FD156C}"/>
                </a:ext>
              </a:extLst>
            </p:cNvPr>
            <p:cNvSpPr txBox="1"/>
            <p:nvPr/>
          </p:nvSpPr>
          <p:spPr>
            <a:xfrm>
              <a:off x="8985603" y="1319700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8000"/>
                  </a:solidFill>
                </a:rPr>
                <a:t>DUT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A526F6C-3863-057E-457C-9D235B0E5BAA}"/>
                </a:ext>
              </a:extLst>
            </p:cNvPr>
            <p:cNvSpPr txBox="1"/>
            <p:nvPr/>
          </p:nvSpPr>
          <p:spPr>
            <a:xfrm>
              <a:off x="4720897" y="1319700"/>
              <a:ext cx="1262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DUT, corr.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404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DCDD-735D-0244-8FC9-24C5798E4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VNA Calibration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9C286-9990-664A-BCF4-FAD0CC6AF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799" y="2968140"/>
            <a:ext cx="10889343" cy="32260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Calibration improves the measurement performance</a:t>
            </a:r>
          </a:p>
          <a:p>
            <a:pPr lvl="1"/>
            <a:r>
              <a:rPr lang="en-US" dirty="0"/>
              <a:t>Return loss improvement by typically 20 </a:t>
            </a:r>
            <a:r>
              <a:rPr lang="en-US" dirty="0" err="1"/>
              <a:t>dB.</a:t>
            </a:r>
            <a:r>
              <a:rPr lang="en-US" dirty="0"/>
              <a:t> Enables </a:t>
            </a:r>
            <a:r>
              <a:rPr lang="en-US" dirty="0" err="1"/>
              <a:t>mdB</a:t>
            </a:r>
            <a:r>
              <a:rPr lang="en-US" dirty="0"/>
              <a:t> accuracy measurements!</a:t>
            </a:r>
          </a:p>
          <a:p>
            <a:pPr lvl="1"/>
            <a:r>
              <a:rPr lang="en-US" dirty="0"/>
              <a:t>Full 2-port or 4-port calibration with manual calibration kits is prone to errors, </a:t>
            </a:r>
            <a:br>
              <a:rPr lang="en-US" dirty="0"/>
            </a:br>
            <a:r>
              <a:rPr lang="en-US" dirty="0"/>
              <a:t>better use electronic calibration systems.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Changing VNA settings after calibration </a:t>
            </a:r>
            <a:r>
              <a:rPr lang="en-US" dirty="0"/>
              <a:t>will cause the instrument to inter- and extrapolate, </a:t>
            </a:r>
            <a:br>
              <a:rPr lang="en-US" dirty="0"/>
            </a:br>
            <a:r>
              <a:rPr lang="en-US" dirty="0"/>
              <a:t>and the </a:t>
            </a:r>
            <a:r>
              <a:rPr lang="en-US" dirty="0">
                <a:solidFill>
                  <a:srgbClr val="C00000"/>
                </a:solidFill>
              </a:rPr>
              <a:t>calibration status becomes uncertain!</a:t>
            </a:r>
          </a:p>
          <a:p>
            <a:r>
              <a:rPr lang="en-US" dirty="0">
                <a:solidFill>
                  <a:srgbClr val="C00000"/>
                </a:solidFill>
              </a:rPr>
              <a:t>Cables need to be included in the calibration!</a:t>
            </a:r>
          </a:p>
          <a:p>
            <a:pPr lvl="1"/>
            <a:r>
              <a:rPr lang="en-US" dirty="0"/>
              <a:t>However, changing coaxial connector types usually not!</a:t>
            </a:r>
          </a:p>
          <a:p>
            <a:pPr lvl="1"/>
            <a:r>
              <a:rPr lang="en-US" dirty="0"/>
              <a:t>Special VNA cables allows the adaption of different connector types and sex, </a:t>
            </a:r>
            <a:br>
              <a:rPr lang="en-US" dirty="0"/>
            </a:br>
            <a:r>
              <a:rPr lang="en-US" dirty="0"/>
              <a:t>without requiring a re-calibration of the setup!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8AF2C1-CB16-6244-9EF0-9AD20FB966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700" y="1009915"/>
            <a:ext cx="3850169" cy="2011680"/>
          </a:xfrm>
          <a:prstGeom prst="rect">
            <a:avLst/>
          </a:prstGeom>
        </p:spPr>
      </p:pic>
      <p:pic>
        <p:nvPicPr>
          <p:cNvPr id="9" name="Picture 8" descr="A box with a set of tools&#10;&#10;Description automatically generated">
            <a:extLst>
              <a:ext uri="{FF2B5EF4-FFF2-40B4-BE49-F238E27FC236}">
                <a16:creationId xmlns:a16="http://schemas.microsoft.com/office/drawing/2014/main" id="{901318F2-55CF-885C-6EE7-1F69BB100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09" y="983188"/>
            <a:ext cx="2615184" cy="2011680"/>
          </a:xfrm>
          <a:prstGeom prst="rect">
            <a:avLst/>
          </a:prstGeom>
        </p:spPr>
      </p:pic>
      <p:pic>
        <p:nvPicPr>
          <p:cNvPr id="11" name="Picture 10" descr="A black and gold electronic device&#10;&#10;Description automatically generated">
            <a:extLst>
              <a:ext uri="{FF2B5EF4-FFF2-40B4-BE49-F238E27FC236}">
                <a16:creationId xmlns:a16="http://schemas.microsoft.com/office/drawing/2014/main" id="{2A7B17B8-8B72-D5BA-995C-DA1723BB2B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849" y="1009915"/>
            <a:ext cx="2287351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9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3B1A2-1BE3-F570-2B56-E326E1B0B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 Instrument Features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E76460-E5AF-9726-194A-47A771C34B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Modern VNAs (SAs, oscilloscopes, etc. as well) have many “features”</a:t>
                </a:r>
              </a:p>
              <a:p>
                <a:r>
                  <a:rPr lang="en-US" dirty="0"/>
                  <a:t>Hardware features, e.g.</a:t>
                </a:r>
              </a:p>
              <a:p>
                <a:pPr lvl="1"/>
                <a:r>
                  <a:rPr lang="en-US" dirty="0"/>
                  <a:t>Automatic calibration system, down to DC</a:t>
                </a:r>
              </a:p>
              <a:p>
                <a:pPr lvl="1"/>
                <a:r>
                  <a:rPr lang="en-US" dirty="0"/>
                  <a:t>4 and more ports</a:t>
                </a:r>
              </a:p>
              <a:p>
                <a:pPr lvl="1"/>
                <a:r>
                  <a:rPr lang="en-US" dirty="0"/>
                  <a:t>Additional 2</a:t>
                </a:r>
                <a:r>
                  <a:rPr lang="en-US" baseline="30000" dirty="0"/>
                  <a:t>nd</a:t>
                </a:r>
                <a:r>
                  <a:rPr lang="en-US" dirty="0"/>
                  <a:t> source, for downconverter / mixer measurements</a:t>
                </a:r>
              </a:p>
              <a:p>
                <a:pPr lvl="1"/>
                <a:r>
                  <a:rPr lang="en-US" dirty="0"/>
                  <a:t>Integrated spectrum analyzer function</a:t>
                </a:r>
              </a:p>
              <a:p>
                <a:r>
                  <a:rPr lang="en-US" dirty="0"/>
                  <a:t>Software, control and data post processing options, e.g.</a:t>
                </a:r>
              </a:p>
              <a:p>
                <a:pPr lvl="1"/>
                <a:r>
                  <a:rPr lang="en-US" dirty="0"/>
                  <a:t>Far too many to list all</a:t>
                </a:r>
              </a:p>
              <a:p>
                <a:pPr lvl="1"/>
                <a:r>
                  <a:rPr lang="en-US" dirty="0"/>
                  <a:t>Sweep options, e.g., lin., log., segmented, in frequency or power</a:t>
                </a:r>
              </a:p>
              <a:p>
                <a:pPr lvl="1"/>
                <a:r>
                  <a:rPr lang="en-US" dirty="0" err="1"/>
                  <a:t>iDFT</a:t>
                </a:r>
                <a:r>
                  <a:rPr lang="en-US" dirty="0"/>
                  <a:t> (or </a:t>
                </a:r>
                <a:r>
                  <a:rPr lang="en-US" dirty="0" err="1"/>
                  <a:t>iFFT</a:t>
                </a:r>
                <a:r>
                  <a:rPr lang="en-US" dirty="0"/>
                  <a:t>), gating</a:t>
                </a:r>
              </a:p>
              <a:p>
                <a:pPr lvl="1"/>
                <a:r>
                  <a:rPr lang="en-US" dirty="0"/>
                  <a:t>TDR, TDT for BP or LP step or impulse, segmented (advanced) TDR</a:t>
                </a:r>
              </a:p>
              <a:p>
                <a:pPr lvl="2"/>
                <a:r>
                  <a:rPr lang="en-US" dirty="0"/>
                  <a:t>Only for linear, time-invariant systems!</a:t>
                </a:r>
              </a:p>
              <a:p>
                <a:pPr lvl="1"/>
                <a:r>
                  <a:rPr lang="en-US" dirty="0"/>
                  <a:t>Port extension, virtual ports (4-port VNA),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dirty="0"/>
                  <a:t> characterization, virtual baluns, etc.</a:t>
                </a:r>
              </a:p>
              <a:p>
                <a:pPr lvl="1"/>
                <a:r>
                  <a:rPr lang="en-US" dirty="0"/>
                  <a:t>Data transformations, e.g.,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Noise figure measurements</a:t>
                </a:r>
              </a:p>
              <a:p>
                <a:pPr lvl="1"/>
                <a:r>
                  <a:rPr lang="en-US" dirty="0"/>
                  <a:t>Measurements following telecommunication standards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E76460-E5AF-9726-194A-47A771C34B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19" t="-2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258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625151-FB3C-3393-4F34-6EEF582F46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026F4-4C06-D32A-77B0-0EBF5C349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Beam Signals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0CE9FD2-803A-0B1F-DC17-C9EF2ADCF7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25797" y="1021029"/>
                <a:ext cx="10540406" cy="4095257"/>
              </a:xfrm>
            </p:spPr>
            <p:txBody>
              <a:bodyPr/>
              <a:lstStyle/>
              <a:p>
                <a:r>
                  <a:rPr lang="en-US" dirty="0"/>
                  <a:t>Single point charge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dirty="0"/>
                  <a:t> in time and frequency domain</a:t>
                </a:r>
              </a:p>
              <a:p>
                <a:pPr lvl="1"/>
                <a:r>
                  <a:rPr lang="en-US" dirty="0"/>
                  <a:t>Circulating in a ring accelerator at constant, relativistic velocity with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Many particles, single bunch, e.g. protons,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lang="en-US" dirty="0"/>
                  <a:t>,</a:t>
                </a:r>
                <a:r>
                  <a:rPr lang="en-US" i="1" dirty="0"/>
                  <a:t> Gaussian </a:t>
                </a:r>
                <a:r>
                  <a:rPr lang="en-US" dirty="0"/>
                  <a:t>distribution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0CE9FD2-803A-0B1F-DC17-C9EF2ADCF7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5797" y="1021029"/>
                <a:ext cx="10540406" cy="4095257"/>
              </a:xfrm>
              <a:blipFill>
                <a:blip r:embed="rId2"/>
                <a:stretch>
                  <a:fillRect l="-721" t="-2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A8654ECE-F298-DF56-EB84-4E5999552F19}"/>
              </a:ext>
            </a:extLst>
          </p:cNvPr>
          <p:cNvGrpSpPr/>
          <p:nvPr/>
        </p:nvGrpSpPr>
        <p:grpSpPr>
          <a:xfrm>
            <a:off x="1643544" y="1863530"/>
            <a:ext cx="3418487" cy="1921577"/>
            <a:chOff x="2021617" y="1950615"/>
            <a:chExt cx="3418487" cy="192157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feld 29">
                  <a:extLst>
                    <a:ext uri="{FF2B5EF4-FFF2-40B4-BE49-F238E27FC236}">
                      <a16:creationId xmlns:a16="http://schemas.microsoft.com/office/drawing/2014/main" id="{FCB97BB6-08C2-5792-67F2-84314A937E6F}"/>
                    </a:ext>
                  </a:extLst>
                </p:cNvPr>
                <p:cNvSpPr txBox="1"/>
                <p:nvPr/>
              </p:nvSpPr>
              <p:spPr>
                <a:xfrm>
                  <a:off x="3380819" y="3502860"/>
                  <a:ext cx="135396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 eaLnBrk="1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r>
                    <a:rPr lang="en-US" sz="1800" b="0" dirty="0">
                      <a:solidFill>
                        <a:prstClr val="black"/>
                      </a:solidFill>
                      <a:latin typeface="Calibri" panose="020F0502020204030204" pitchFamily="34" charset="0"/>
                      <a:cs typeface="Times" panose="02020603050405020304" pitchFamily="18" charset="0"/>
                    </a:rPr>
                    <a:t>time</a:t>
                  </a:r>
                  <a:r>
                    <a:rPr lang="en-US" sz="1800" i="1" dirty="0">
                      <a:solidFill>
                        <a:prstClr val="black"/>
                      </a:solidFill>
                      <a:latin typeface="Calibri" panose="020F0502020204030204" pitchFamily="34" charset="0"/>
                      <a:cs typeface="Times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𝑡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/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𝑇</m:t>
                      </m:r>
                    </m:oMath>
                  </a14:m>
                  <a:endParaRPr lang="en-US" sz="1800" i="1" dirty="0">
                    <a:solidFill>
                      <a:prstClr val="black"/>
                    </a:solidFill>
                    <a:latin typeface="Calibri" panose="020F0502020204030204" pitchFamily="34" charset="0"/>
                    <a:cs typeface="Times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" name="Textfeld 29">
                  <a:extLst>
                    <a:ext uri="{FF2B5EF4-FFF2-40B4-BE49-F238E27FC236}">
                      <a16:creationId xmlns:a16="http://schemas.microsoft.com/office/drawing/2014/main" id="{10D645BF-F247-CCF7-8B33-26AE2C6B25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0819" y="3502860"/>
                  <a:ext cx="1353961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3704" t="-6452" b="-225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" name="Gerade Verbindung mit Pfeil 3">
              <a:extLst>
                <a:ext uri="{FF2B5EF4-FFF2-40B4-BE49-F238E27FC236}">
                  <a16:creationId xmlns:a16="http://schemas.microsoft.com/office/drawing/2014/main" id="{0027283C-C957-98DA-F339-C29621DFB8FB}"/>
                </a:ext>
              </a:extLst>
            </p:cNvPr>
            <p:cNvCxnSpPr/>
            <p:nvPr/>
          </p:nvCxnSpPr>
          <p:spPr bwMode="auto">
            <a:xfrm flipV="1">
              <a:off x="2683105" y="2128927"/>
              <a:ext cx="0" cy="1216788"/>
            </a:xfrm>
            <a:prstGeom prst="straightConnector1">
              <a:avLst/>
            </a:prstGeom>
            <a:solidFill>
              <a:srgbClr val="4F81BD"/>
            </a:solidFill>
            <a:ln w="222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" name="Gerade Verbindung mit Pfeil 23">
              <a:extLst>
                <a:ext uri="{FF2B5EF4-FFF2-40B4-BE49-F238E27FC236}">
                  <a16:creationId xmlns:a16="http://schemas.microsoft.com/office/drawing/2014/main" id="{0438B215-5635-DBD2-45B3-57AB319BF1D8}"/>
                </a:ext>
              </a:extLst>
            </p:cNvPr>
            <p:cNvCxnSpPr/>
            <p:nvPr/>
          </p:nvCxnSpPr>
          <p:spPr bwMode="auto">
            <a:xfrm>
              <a:off x="2683105" y="3345716"/>
              <a:ext cx="2756999" cy="0"/>
            </a:xfrm>
            <a:prstGeom prst="straightConnector1">
              <a:avLst/>
            </a:prstGeom>
            <a:solidFill>
              <a:srgbClr val="4F81BD"/>
            </a:solidFill>
            <a:ln w="222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Textfeld 17">
              <a:extLst>
                <a:ext uri="{FF2B5EF4-FFF2-40B4-BE49-F238E27FC236}">
                  <a16:creationId xmlns:a16="http://schemas.microsoft.com/office/drawing/2014/main" id="{F46A141D-8104-FE6C-F542-0DF2AF66E68E}"/>
                </a:ext>
              </a:extLst>
            </p:cNvPr>
            <p:cNvSpPr txBox="1"/>
            <p:nvPr/>
          </p:nvSpPr>
          <p:spPr>
            <a:xfrm>
              <a:off x="2021617" y="2102391"/>
              <a:ext cx="6614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800" i="1" err="1">
                  <a:solidFill>
                    <a:prstClr val="black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</a:t>
              </a:r>
              <a:r>
                <a:rPr lang="en-US" sz="1800" i="1">
                  <a:solidFill>
                    <a:prstClr val="black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(t)</a:t>
              </a:r>
            </a:p>
          </p:txBody>
        </p:sp>
        <p:cxnSp>
          <p:nvCxnSpPr>
            <p:cNvPr id="8" name="Gerade Verbindung 19">
              <a:extLst>
                <a:ext uri="{FF2B5EF4-FFF2-40B4-BE49-F238E27FC236}">
                  <a16:creationId xmlns:a16="http://schemas.microsoft.com/office/drawing/2014/main" id="{9727BB04-08CC-1256-BC87-19B0B3ECE06A}"/>
                </a:ext>
              </a:extLst>
            </p:cNvPr>
            <p:cNvCxnSpPr/>
            <p:nvPr/>
          </p:nvCxnSpPr>
          <p:spPr bwMode="auto">
            <a:xfrm flipV="1">
              <a:off x="2683105" y="2598470"/>
              <a:ext cx="0" cy="720710"/>
            </a:xfrm>
            <a:prstGeom prst="line">
              <a:avLst/>
            </a:prstGeom>
            <a:solidFill>
              <a:srgbClr val="4F81BD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Gerade Verbindung 32">
              <a:extLst>
                <a:ext uri="{FF2B5EF4-FFF2-40B4-BE49-F238E27FC236}">
                  <a16:creationId xmlns:a16="http://schemas.microsoft.com/office/drawing/2014/main" id="{54C420B9-A9D6-69D1-9E5A-6B341BB20329}"/>
                </a:ext>
              </a:extLst>
            </p:cNvPr>
            <p:cNvCxnSpPr/>
            <p:nvPr/>
          </p:nvCxnSpPr>
          <p:spPr bwMode="auto">
            <a:xfrm flipV="1">
              <a:off x="3203683" y="2625006"/>
              <a:ext cx="0" cy="720710"/>
            </a:xfrm>
            <a:prstGeom prst="line">
              <a:avLst/>
            </a:prstGeom>
            <a:solidFill>
              <a:srgbClr val="4F81BD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33">
              <a:extLst>
                <a:ext uri="{FF2B5EF4-FFF2-40B4-BE49-F238E27FC236}">
                  <a16:creationId xmlns:a16="http://schemas.microsoft.com/office/drawing/2014/main" id="{CCAD32D2-1416-261F-EFBE-0ED013EC8ED1}"/>
                </a:ext>
              </a:extLst>
            </p:cNvPr>
            <p:cNvCxnSpPr/>
            <p:nvPr/>
          </p:nvCxnSpPr>
          <p:spPr bwMode="auto">
            <a:xfrm flipV="1">
              <a:off x="4888063" y="2625006"/>
              <a:ext cx="0" cy="720710"/>
            </a:xfrm>
            <a:prstGeom prst="line">
              <a:avLst/>
            </a:prstGeom>
            <a:solidFill>
              <a:srgbClr val="4F81BD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Gerade Verbindung 34">
              <a:extLst>
                <a:ext uri="{FF2B5EF4-FFF2-40B4-BE49-F238E27FC236}">
                  <a16:creationId xmlns:a16="http://schemas.microsoft.com/office/drawing/2014/main" id="{C5B8F948-BA56-918F-E450-CF73ABE7B683}"/>
                </a:ext>
              </a:extLst>
            </p:cNvPr>
            <p:cNvCxnSpPr/>
            <p:nvPr/>
          </p:nvCxnSpPr>
          <p:spPr bwMode="auto">
            <a:xfrm flipV="1">
              <a:off x="4314785" y="2617667"/>
              <a:ext cx="0" cy="720710"/>
            </a:xfrm>
            <a:prstGeom prst="line">
              <a:avLst/>
            </a:prstGeom>
            <a:solidFill>
              <a:srgbClr val="4F81BD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 Verbindung 35">
              <a:extLst>
                <a:ext uri="{FF2B5EF4-FFF2-40B4-BE49-F238E27FC236}">
                  <a16:creationId xmlns:a16="http://schemas.microsoft.com/office/drawing/2014/main" id="{6EBC9DC9-DABD-DCEF-70C5-A8282DB91BF2}"/>
                </a:ext>
              </a:extLst>
            </p:cNvPr>
            <p:cNvCxnSpPr/>
            <p:nvPr/>
          </p:nvCxnSpPr>
          <p:spPr bwMode="auto">
            <a:xfrm flipV="1">
              <a:off x="3785584" y="2617667"/>
              <a:ext cx="0" cy="720710"/>
            </a:xfrm>
            <a:prstGeom prst="line">
              <a:avLst/>
            </a:prstGeom>
            <a:solidFill>
              <a:srgbClr val="4F81BD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Textfeld 6">
              <a:extLst>
                <a:ext uri="{FF2B5EF4-FFF2-40B4-BE49-F238E27FC236}">
                  <a16:creationId xmlns:a16="http://schemas.microsoft.com/office/drawing/2014/main" id="{366C4782-C095-32D0-DC84-A4EED686F950}"/>
                </a:ext>
              </a:extLst>
            </p:cNvPr>
            <p:cNvSpPr txBox="1"/>
            <p:nvPr/>
          </p:nvSpPr>
          <p:spPr>
            <a:xfrm>
              <a:off x="3080000" y="3335897"/>
              <a:ext cx="238248" cy="255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b="0">
                  <a:solidFill>
                    <a:prstClr val="black"/>
                  </a:solidFill>
                  <a:latin typeface="Arial"/>
                </a:rPr>
                <a:t>1</a:t>
              </a:r>
            </a:p>
          </p:txBody>
        </p:sp>
        <p:sp>
          <p:nvSpPr>
            <p:cNvPr id="14" name="Textfeld 60">
              <a:extLst>
                <a:ext uri="{FF2B5EF4-FFF2-40B4-BE49-F238E27FC236}">
                  <a16:creationId xmlns:a16="http://schemas.microsoft.com/office/drawing/2014/main" id="{5DF7A4A0-A109-9901-048A-F0E9E07ACEA6}"/>
                </a:ext>
              </a:extLst>
            </p:cNvPr>
            <p:cNvSpPr txBox="1"/>
            <p:nvPr/>
          </p:nvSpPr>
          <p:spPr>
            <a:xfrm>
              <a:off x="3667884" y="3335897"/>
              <a:ext cx="238248" cy="255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b="0">
                  <a:solidFill>
                    <a:prstClr val="black"/>
                  </a:solidFill>
                  <a:latin typeface="Arial"/>
                </a:rPr>
                <a:t>2</a:t>
              </a:r>
            </a:p>
          </p:txBody>
        </p:sp>
        <p:sp>
          <p:nvSpPr>
            <p:cNvPr id="15" name="Textfeld 61">
              <a:extLst>
                <a:ext uri="{FF2B5EF4-FFF2-40B4-BE49-F238E27FC236}">
                  <a16:creationId xmlns:a16="http://schemas.microsoft.com/office/drawing/2014/main" id="{1B80F7C9-D378-B683-73A7-68ED65EED732}"/>
                </a:ext>
              </a:extLst>
            </p:cNvPr>
            <p:cNvSpPr txBox="1"/>
            <p:nvPr/>
          </p:nvSpPr>
          <p:spPr>
            <a:xfrm>
              <a:off x="4164706" y="3335897"/>
              <a:ext cx="238248" cy="255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b="0">
                  <a:solidFill>
                    <a:prstClr val="black"/>
                  </a:solidFill>
                  <a:latin typeface="Arial"/>
                </a:rPr>
                <a:t>3</a:t>
              </a:r>
            </a:p>
          </p:txBody>
        </p:sp>
        <p:sp>
          <p:nvSpPr>
            <p:cNvPr id="16" name="Textfeld 62">
              <a:extLst>
                <a:ext uri="{FF2B5EF4-FFF2-40B4-BE49-F238E27FC236}">
                  <a16:creationId xmlns:a16="http://schemas.microsoft.com/office/drawing/2014/main" id="{158B812C-54A6-5DAE-49FC-11B796A93916}"/>
                </a:ext>
              </a:extLst>
            </p:cNvPr>
            <p:cNvSpPr txBox="1"/>
            <p:nvPr/>
          </p:nvSpPr>
          <p:spPr>
            <a:xfrm>
              <a:off x="4782085" y="3335897"/>
              <a:ext cx="238248" cy="255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b="0">
                  <a:solidFill>
                    <a:prstClr val="black"/>
                  </a:solidFill>
                  <a:latin typeface="Arial"/>
                </a:rPr>
                <a:t>4</a:t>
              </a:r>
            </a:p>
          </p:txBody>
        </p:sp>
        <p:sp>
          <p:nvSpPr>
            <p:cNvPr id="17" name="Textfeld 63">
              <a:extLst>
                <a:ext uri="{FF2B5EF4-FFF2-40B4-BE49-F238E27FC236}">
                  <a16:creationId xmlns:a16="http://schemas.microsoft.com/office/drawing/2014/main" id="{F10E7C92-228D-9BDF-00B8-615CD01AA1BE}"/>
                </a:ext>
              </a:extLst>
            </p:cNvPr>
            <p:cNvSpPr txBox="1"/>
            <p:nvPr/>
          </p:nvSpPr>
          <p:spPr>
            <a:xfrm>
              <a:off x="2550820" y="3325901"/>
              <a:ext cx="238248" cy="255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b="0">
                  <a:solidFill>
                    <a:prstClr val="black"/>
                  </a:solidFill>
                  <a:latin typeface="Arial"/>
                </a:rPr>
                <a:t>0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21EEA3AE-993E-8D57-21D0-68E037CCBEAD}"/>
                    </a:ext>
                  </a:extLst>
                </p:cNvPr>
                <p:cNvSpPr txBox="1"/>
                <p:nvPr/>
              </p:nvSpPr>
              <p:spPr>
                <a:xfrm>
                  <a:off x="2783937" y="1950615"/>
                  <a:ext cx="2182713" cy="61587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num>
                          <m:den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𝒉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=−∞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𝒉𝑻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oMath>
                    </m:oMathPara>
                  </a14:m>
                  <a:endParaRPr lang="en-US" sz="160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EC6825D-1174-1B3E-BFB2-F7401E88CB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3937" y="1950615"/>
                  <a:ext cx="2182713" cy="615874"/>
                </a:xfrm>
                <a:prstGeom prst="rect">
                  <a:avLst/>
                </a:prstGeom>
                <a:blipFill>
                  <a:blip r:embed="rId4"/>
                  <a:stretch>
                    <a:fillRect l="-1734" t="-128000" r="-2312" b="-20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2B13989-F26C-AF3E-46C3-AAE218D487A8}"/>
                  </a:ext>
                </a:extLst>
              </p:cNvPr>
              <p:cNvSpPr txBox="1"/>
              <p:nvPr/>
            </p:nvSpPr>
            <p:spPr>
              <a:xfrm>
                <a:off x="9033187" y="1297654"/>
                <a:ext cx="1274360" cy="56900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𝒓𝒆𝒗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390EEA9-4BD7-2312-E5AC-F69210208D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3187" y="1297654"/>
                <a:ext cx="1274360" cy="569002"/>
              </a:xfrm>
              <a:prstGeom prst="rect">
                <a:avLst/>
              </a:prstGeom>
              <a:blipFill>
                <a:blip r:embed="rId5"/>
                <a:stretch>
                  <a:fillRect t="-6667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9D451CCA-26E6-D6C5-2091-481E378AC886}"/>
              </a:ext>
            </a:extLst>
          </p:cNvPr>
          <p:cNvGrpSpPr/>
          <p:nvPr/>
        </p:nvGrpSpPr>
        <p:grpSpPr>
          <a:xfrm>
            <a:off x="5265360" y="1863530"/>
            <a:ext cx="4797435" cy="1849019"/>
            <a:chOff x="3891496" y="1745380"/>
            <a:chExt cx="4797435" cy="1849019"/>
          </a:xfrm>
        </p:grpSpPr>
        <p:sp>
          <p:nvSpPr>
            <p:cNvPr id="21" name="Rectangle 5">
              <a:extLst>
                <a:ext uri="{FF2B5EF4-FFF2-40B4-BE49-F238E27FC236}">
                  <a16:creationId xmlns:a16="http://schemas.microsoft.com/office/drawing/2014/main" id="{5F2736C0-825F-2950-89FC-E109AB7A3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496" y="2127916"/>
              <a:ext cx="1777552" cy="584775"/>
            </a:xfrm>
            <a:prstGeom prst="rect">
              <a:avLst/>
            </a:prstGeom>
            <a:noFill/>
            <a:ln w="66675">
              <a:solidFill>
                <a:sysClr val="window" lastClr="FFFFFF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Fourier trans. or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spectrum analyzer</a:t>
              </a:r>
            </a:p>
          </p:txBody>
        </p:sp>
        <p:cxnSp>
          <p:nvCxnSpPr>
            <p:cNvPr id="22" name="Gerade Verbindung mit Pfeil 39">
              <a:extLst>
                <a:ext uri="{FF2B5EF4-FFF2-40B4-BE49-F238E27FC236}">
                  <a16:creationId xmlns:a16="http://schemas.microsoft.com/office/drawing/2014/main" id="{8A40DAFB-8BFC-6FFE-DC92-A8C5CAF7C83F}"/>
                </a:ext>
              </a:extLst>
            </p:cNvPr>
            <p:cNvCxnSpPr/>
            <p:nvPr/>
          </p:nvCxnSpPr>
          <p:spPr bwMode="auto">
            <a:xfrm>
              <a:off x="5572482" y="3093625"/>
              <a:ext cx="2662757" cy="0"/>
            </a:xfrm>
            <a:prstGeom prst="straightConnector1">
              <a:avLst/>
            </a:prstGeom>
            <a:solidFill>
              <a:srgbClr val="4F81BD"/>
            </a:solidFill>
            <a:ln w="222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" name="Textfeld 40">
              <a:extLst>
                <a:ext uri="{FF2B5EF4-FFF2-40B4-BE49-F238E27FC236}">
                  <a16:creationId xmlns:a16="http://schemas.microsoft.com/office/drawing/2014/main" id="{DE8ABE43-59FB-5393-7191-A2388228906E}"/>
                </a:ext>
              </a:extLst>
            </p:cNvPr>
            <p:cNvSpPr txBox="1"/>
            <p:nvPr/>
          </p:nvSpPr>
          <p:spPr>
            <a:xfrm>
              <a:off x="4899608" y="1861446"/>
              <a:ext cx="6388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800" i="1">
                  <a:solidFill>
                    <a:prstClr val="black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I(f)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feld 41">
                  <a:extLst>
                    <a:ext uri="{FF2B5EF4-FFF2-40B4-BE49-F238E27FC236}">
                      <a16:creationId xmlns:a16="http://schemas.microsoft.com/office/drawing/2014/main" id="{4525752A-0FCF-3149-87CD-4E0228B3EEA9}"/>
                    </a:ext>
                  </a:extLst>
                </p:cNvPr>
                <p:cNvSpPr txBox="1"/>
                <p:nvPr/>
              </p:nvSpPr>
              <p:spPr>
                <a:xfrm>
                  <a:off x="5460003" y="3225067"/>
                  <a:ext cx="297641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 eaLnBrk="1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r>
                    <a:rPr lang="en-US" sz="1800" b="0" dirty="0">
                      <a:solidFill>
                        <a:prstClr val="black"/>
                      </a:solidFill>
                      <a:latin typeface="Calibri" panose="020F0502020204030204" pitchFamily="34" charset="0"/>
                      <a:cs typeface="Times" panose="02020603050405020304" pitchFamily="18" charset="0"/>
                    </a:rPr>
                    <a:t>harmonic number </a:t>
                  </a:r>
                  <a14:m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h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𝑓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" panose="020206030504050203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𝑟𝑒𝑣</m:t>
                          </m:r>
                        </m:sub>
                      </m:sSub>
                    </m:oMath>
                  </a14:m>
                  <a:endParaRPr lang="en-US" sz="1800" i="1" dirty="0">
                    <a:solidFill>
                      <a:prstClr val="black"/>
                    </a:solidFill>
                    <a:latin typeface="Calibri" panose="020F0502020204030204" pitchFamily="34" charset="0"/>
                    <a:cs typeface="Times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4" name="Textfeld 41">
                  <a:extLst>
                    <a:ext uri="{FF2B5EF4-FFF2-40B4-BE49-F238E27FC236}">
                      <a16:creationId xmlns:a16="http://schemas.microsoft.com/office/drawing/2014/main" id="{D033F060-47AF-C38B-07BF-EC3B8A215A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60003" y="3225067"/>
                  <a:ext cx="2976419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1702" t="-6667" b="-2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Gerade Verbindung 42">
              <a:extLst>
                <a:ext uri="{FF2B5EF4-FFF2-40B4-BE49-F238E27FC236}">
                  <a16:creationId xmlns:a16="http://schemas.microsoft.com/office/drawing/2014/main" id="{457AD413-C518-8D1B-896E-403C52779306}"/>
                </a:ext>
              </a:extLst>
            </p:cNvPr>
            <p:cNvCxnSpPr/>
            <p:nvPr/>
          </p:nvCxnSpPr>
          <p:spPr bwMode="auto">
            <a:xfrm flipV="1">
              <a:off x="5572482" y="2735407"/>
              <a:ext cx="0" cy="361536"/>
            </a:xfrm>
            <a:prstGeom prst="line">
              <a:avLst/>
            </a:prstGeom>
            <a:solidFill>
              <a:srgbClr val="4F81BD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Gerade Verbindung 43">
              <a:extLst>
                <a:ext uri="{FF2B5EF4-FFF2-40B4-BE49-F238E27FC236}">
                  <a16:creationId xmlns:a16="http://schemas.microsoft.com/office/drawing/2014/main" id="{03DB0316-4F1A-40E8-CC2A-0E829B16196F}"/>
                </a:ext>
              </a:extLst>
            </p:cNvPr>
            <p:cNvCxnSpPr/>
            <p:nvPr/>
          </p:nvCxnSpPr>
          <p:spPr bwMode="auto">
            <a:xfrm flipV="1">
              <a:off x="6075266" y="2379376"/>
              <a:ext cx="0" cy="714249"/>
            </a:xfrm>
            <a:prstGeom prst="line">
              <a:avLst/>
            </a:prstGeom>
            <a:solidFill>
              <a:srgbClr val="4F81BD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Gerade Verbindung 44">
              <a:extLst>
                <a:ext uri="{FF2B5EF4-FFF2-40B4-BE49-F238E27FC236}">
                  <a16:creationId xmlns:a16="http://schemas.microsoft.com/office/drawing/2014/main" id="{37A5356B-EDF1-9622-1DD8-EC844B8C7315}"/>
                </a:ext>
              </a:extLst>
            </p:cNvPr>
            <p:cNvCxnSpPr/>
            <p:nvPr/>
          </p:nvCxnSpPr>
          <p:spPr bwMode="auto">
            <a:xfrm flipV="1">
              <a:off x="7702070" y="2379376"/>
              <a:ext cx="0" cy="714249"/>
            </a:xfrm>
            <a:prstGeom prst="line">
              <a:avLst/>
            </a:prstGeom>
            <a:solidFill>
              <a:srgbClr val="4F81BD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Gerade Verbindung 45">
              <a:extLst>
                <a:ext uri="{FF2B5EF4-FFF2-40B4-BE49-F238E27FC236}">
                  <a16:creationId xmlns:a16="http://schemas.microsoft.com/office/drawing/2014/main" id="{92829570-CAAB-1FD3-18FA-4FD23B0F6E00}"/>
                </a:ext>
              </a:extLst>
            </p:cNvPr>
            <p:cNvCxnSpPr/>
            <p:nvPr/>
          </p:nvCxnSpPr>
          <p:spPr bwMode="auto">
            <a:xfrm flipV="1">
              <a:off x="7148387" y="2372102"/>
              <a:ext cx="0" cy="714249"/>
            </a:xfrm>
            <a:prstGeom prst="line">
              <a:avLst/>
            </a:prstGeom>
            <a:solidFill>
              <a:srgbClr val="4F81BD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Gerade Verbindung 46">
              <a:extLst>
                <a:ext uri="{FF2B5EF4-FFF2-40B4-BE49-F238E27FC236}">
                  <a16:creationId xmlns:a16="http://schemas.microsoft.com/office/drawing/2014/main" id="{E66BAE8A-4DF7-F559-DF33-3121D1814E37}"/>
                </a:ext>
              </a:extLst>
            </p:cNvPr>
            <p:cNvCxnSpPr/>
            <p:nvPr/>
          </p:nvCxnSpPr>
          <p:spPr bwMode="auto">
            <a:xfrm flipV="1">
              <a:off x="6637276" y="2372103"/>
              <a:ext cx="0" cy="714249"/>
            </a:xfrm>
            <a:prstGeom prst="line">
              <a:avLst/>
            </a:prstGeom>
            <a:solidFill>
              <a:srgbClr val="4F81BD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" name="Textfeld 64">
              <a:extLst>
                <a:ext uri="{FF2B5EF4-FFF2-40B4-BE49-F238E27FC236}">
                  <a16:creationId xmlns:a16="http://schemas.microsoft.com/office/drawing/2014/main" id="{DC3EA49C-376F-1670-8E07-9611A3CFEE74}"/>
                </a:ext>
              </a:extLst>
            </p:cNvPr>
            <p:cNvSpPr txBox="1"/>
            <p:nvPr/>
          </p:nvSpPr>
          <p:spPr>
            <a:xfrm>
              <a:off x="5460004" y="3088228"/>
              <a:ext cx="230104" cy="253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b="0">
                  <a:solidFill>
                    <a:prstClr val="black"/>
                  </a:solidFill>
                  <a:latin typeface="Arial"/>
                </a:rPr>
                <a:t>0</a:t>
              </a:r>
            </a:p>
          </p:txBody>
        </p:sp>
        <p:sp>
          <p:nvSpPr>
            <p:cNvPr id="31" name="Textfeld 65">
              <a:extLst>
                <a:ext uri="{FF2B5EF4-FFF2-40B4-BE49-F238E27FC236}">
                  <a16:creationId xmlns:a16="http://schemas.microsoft.com/office/drawing/2014/main" id="{722EBB3E-D855-6890-2191-0CA9D5477D83}"/>
                </a:ext>
              </a:extLst>
            </p:cNvPr>
            <p:cNvSpPr txBox="1"/>
            <p:nvPr/>
          </p:nvSpPr>
          <p:spPr>
            <a:xfrm>
              <a:off x="5971096" y="3078516"/>
              <a:ext cx="230104" cy="253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b="0">
                  <a:solidFill>
                    <a:prstClr val="black"/>
                  </a:solidFill>
                  <a:latin typeface="Arial"/>
                </a:rPr>
                <a:t>1</a:t>
              </a:r>
            </a:p>
          </p:txBody>
        </p:sp>
        <p:sp>
          <p:nvSpPr>
            <p:cNvPr id="32" name="Textfeld 66">
              <a:extLst>
                <a:ext uri="{FF2B5EF4-FFF2-40B4-BE49-F238E27FC236}">
                  <a16:creationId xmlns:a16="http://schemas.microsoft.com/office/drawing/2014/main" id="{BE1A4420-C615-0CB2-F37E-4F84D5D9179E}"/>
                </a:ext>
              </a:extLst>
            </p:cNvPr>
            <p:cNvSpPr txBox="1"/>
            <p:nvPr/>
          </p:nvSpPr>
          <p:spPr>
            <a:xfrm>
              <a:off x="6567371" y="3078516"/>
              <a:ext cx="230104" cy="253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b="0">
                  <a:solidFill>
                    <a:prstClr val="black"/>
                  </a:solidFill>
                  <a:latin typeface="Arial"/>
                </a:rPr>
                <a:t>2</a:t>
              </a:r>
            </a:p>
          </p:txBody>
        </p:sp>
        <p:sp>
          <p:nvSpPr>
            <p:cNvPr id="33" name="Textfeld 67">
              <a:extLst>
                <a:ext uri="{FF2B5EF4-FFF2-40B4-BE49-F238E27FC236}">
                  <a16:creationId xmlns:a16="http://schemas.microsoft.com/office/drawing/2014/main" id="{57AD3B6D-E377-8C33-A433-2B5A2BD60FF7}"/>
                </a:ext>
              </a:extLst>
            </p:cNvPr>
            <p:cNvSpPr txBox="1"/>
            <p:nvPr/>
          </p:nvSpPr>
          <p:spPr>
            <a:xfrm>
              <a:off x="7078463" y="3068803"/>
              <a:ext cx="230104" cy="253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b="0">
                  <a:solidFill>
                    <a:prstClr val="black"/>
                  </a:solidFill>
                  <a:latin typeface="Arial"/>
                </a:rPr>
                <a:t>3</a:t>
              </a:r>
            </a:p>
          </p:txBody>
        </p:sp>
        <p:sp>
          <p:nvSpPr>
            <p:cNvPr id="34" name="Textfeld 68">
              <a:extLst>
                <a:ext uri="{FF2B5EF4-FFF2-40B4-BE49-F238E27FC236}">
                  <a16:creationId xmlns:a16="http://schemas.microsoft.com/office/drawing/2014/main" id="{BF95F7AD-3FB2-6A14-A56D-355AA70D59A4}"/>
                </a:ext>
              </a:extLst>
            </p:cNvPr>
            <p:cNvSpPr txBox="1"/>
            <p:nvPr/>
          </p:nvSpPr>
          <p:spPr>
            <a:xfrm>
              <a:off x="7589556" y="3078516"/>
              <a:ext cx="230104" cy="253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b="0">
                  <a:solidFill>
                    <a:prstClr val="black"/>
                  </a:solidFill>
                  <a:latin typeface="Arial"/>
                </a:rPr>
                <a:t>4</a:t>
              </a:r>
            </a:p>
          </p:txBody>
        </p:sp>
        <p:cxnSp>
          <p:nvCxnSpPr>
            <p:cNvPr id="35" name="Gerade Verbindung mit Pfeil 38">
              <a:extLst>
                <a:ext uri="{FF2B5EF4-FFF2-40B4-BE49-F238E27FC236}">
                  <a16:creationId xmlns:a16="http://schemas.microsoft.com/office/drawing/2014/main" id="{7CCB3A57-5A34-A116-E271-2A0B56C3C72D}"/>
                </a:ext>
              </a:extLst>
            </p:cNvPr>
            <p:cNvCxnSpPr/>
            <p:nvPr/>
          </p:nvCxnSpPr>
          <p:spPr bwMode="auto">
            <a:xfrm flipV="1">
              <a:off x="5572482" y="1887745"/>
              <a:ext cx="0" cy="1205880"/>
            </a:xfrm>
            <a:prstGeom prst="straightConnector1">
              <a:avLst/>
            </a:prstGeom>
            <a:solidFill>
              <a:srgbClr val="4F81BD"/>
            </a:solidFill>
            <a:ln w="222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" name="Pfeil nach rechts 7">
              <a:extLst>
                <a:ext uri="{FF2B5EF4-FFF2-40B4-BE49-F238E27FC236}">
                  <a16:creationId xmlns:a16="http://schemas.microsoft.com/office/drawing/2014/main" id="{86F48BF9-FEE3-6855-19C0-2F57F07A8C5A}"/>
                </a:ext>
              </a:extLst>
            </p:cNvPr>
            <p:cNvSpPr/>
            <p:nvPr/>
          </p:nvSpPr>
          <p:spPr bwMode="auto">
            <a:xfrm>
              <a:off x="4227163" y="2706701"/>
              <a:ext cx="960477" cy="294022"/>
            </a:xfrm>
            <a:prstGeom prst="rightArrow">
              <a:avLst/>
            </a:prstGeom>
            <a:solidFill>
              <a:srgbClr val="4F81BD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1BF8D4A-3BFC-58D8-5B65-121438C38064}"/>
                    </a:ext>
                  </a:extLst>
                </p:cNvPr>
                <p:cNvSpPr txBox="1"/>
                <p:nvPr/>
              </p:nvSpPr>
              <p:spPr>
                <a:xfrm>
                  <a:off x="5812503" y="1745380"/>
                  <a:ext cx="2876428" cy="60414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  <m:d>
                          <m:d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</m:d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num>
                          <m:den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den>
                        </m:f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num>
                          <m:den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𝒉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𝒉</m:t>
                            </m:r>
                            <m:sSub>
                              <m:sSubPr>
                                <m:ctrlP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𝒓𝒆𝒗</m:t>
                                </m:r>
                              </m:sub>
                            </m:s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AF9EC0A6-9978-2046-9BFD-915D827659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12503" y="1745380"/>
                  <a:ext cx="2876428" cy="604140"/>
                </a:xfrm>
                <a:prstGeom prst="rect">
                  <a:avLst/>
                </a:prstGeom>
                <a:blipFill>
                  <a:blip r:embed="rId7"/>
                  <a:stretch>
                    <a:fillRect l="-881" t="-138776" r="-1762" b="-2040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1135C32-C476-1997-63AC-8945F79DEF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7315" y="4150025"/>
            <a:ext cx="3364992" cy="21031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3C9227F9-0A92-A9D2-30B1-11CD5C89C9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44960" y="4178878"/>
            <a:ext cx="3447735" cy="21031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D776884-D73D-8C02-6315-D1CB1C339E08}"/>
                  </a:ext>
                </a:extLst>
              </p:cNvPr>
              <p:cNvSpPr txBox="1"/>
              <p:nvPr/>
            </p:nvSpPr>
            <p:spPr>
              <a:xfrm>
                <a:off x="949731" y="4455604"/>
                <a:ext cx="1716367" cy="5650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</m:e>
                          </m:rad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den>
                      </m:f>
                      <m:sSup>
                        <m:sSup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  <m:sup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p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D776884-D73D-8C02-6315-D1CB1C339E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731" y="4455604"/>
                <a:ext cx="1716367" cy="565091"/>
              </a:xfrm>
              <a:prstGeom prst="rect">
                <a:avLst/>
              </a:prstGeom>
              <a:blipFill>
                <a:blip r:embed="rId10"/>
                <a:stretch>
                  <a:fillRect l="-1471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57E4171-C5BB-30A4-FED6-57B509C71A8E}"/>
                  </a:ext>
                </a:extLst>
              </p:cNvPr>
              <p:cNvSpPr txBox="1"/>
              <p:nvPr/>
            </p:nvSpPr>
            <p:spPr>
              <a:xfrm>
                <a:off x="5903976" y="4534277"/>
                <a:ext cx="2291717" cy="4712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ad>
                            <m:radPr>
                              <m:degHide m:val="on"/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</m:e>
                          </m:rad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𝒇</m:t>
                                  </m:r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57E4171-C5BB-30A4-FED6-57B509C71A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3976" y="4534277"/>
                <a:ext cx="2291717" cy="471283"/>
              </a:xfrm>
              <a:prstGeom prst="rect">
                <a:avLst/>
              </a:prstGeom>
              <a:blipFill>
                <a:blip r:embed="rId11"/>
                <a:stretch>
                  <a:fillRect l="-1657" t="-2632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157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group of people looking at a computer&#10;&#10;Description automatically generated with low confidence">
            <a:extLst>
              <a:ext uri="{FF2B5EF4-FFF2-40B4-BE49-F238E27FC236}">
                <a16:creationId xmlns:a16="http://schemas.microsoft.com/office/drawing/2014/main" id="{2D55CF60-990E-A4A7-C908-A170FA0DA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254" y="3646460"/>
            <a:ext cx="3455161" cy="25913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0D541F-28BD-F2D0-2E7B-5418A42F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by Doing</a:t>
            </a:r>
          </a:p>
        </p:txBody>
      </p:sp>
      <p:pic>
        <p:nvPicPr>
          <p:cNvPr id="9" name="Picture 8" descr="A group of people in a room&#10;&#10;Description automatically generated">
            <a:extLst>
              <a:ext uri="{FF2B5EF4-FFF2-40B4-BE49-F238E27FC236}">
                <a16:creationId xmlns:a16="http://schemas.microsoft.com/office/drawing/2014/main" id="{18CA0EBD-9315-28C6-49BB-08E0AA486C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50" y="3044950"/>
            <a:ext cx="4072735" cy="3054551"/>
          </a:xfrm>
          <a:prstGeom prst="rect">
            <a:avLst/>
          </a:prstGeom>
        </p:spPr>
      </p:pic>
      <p:pic>
        <p:nvPicPr>
          <p:cNvPr id="5" name="Picture 4" descr="A person giving a presentation&#10;&#10;Description automatically generated with medium confidence">
            <a:extLst>
              <a:ext uri="{FF2B5EF4-FFF2-40B4-BE49-F238E27FC236}">
                <a16:creationId xmlns:a16="http://schemas.microsoft.com/office/drawing/2014/main" id="{8427A257-0271-4D52-63DD-E60FC4FFD3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5233">
            <a:off x="357832" y="842395"/>
            <a:ext cx="3456776" cy="2592582"/>
          </a:xfrm>
          <a:prstGeom prst="rect">
            <a:avLst/>
          </a:prstGeom>
        </p:spPr>
      </p:pic>
      <p:pic>
        <p:nvPicPr>
          <p:cNvPr id="11" name="Picture 10" descr="A group of people looking at a computer&#10;&#10;Description automatically generated with medium confidence">
            <a:extLst>
              <a:ext uri="{FF2B5EF4-FFF2-40B4-BE49-F238E27FC236}">
                <a16:creationId xmlns:a16="http://schemas.microsoft.com/office/drawing/2014/main" id="{31E619FD-E85B-34C9-FC35-629A711B79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1406">
            <a:off x="8072930" y="946688"/>
            <a:ext cx="3304633" cy="2478475"/>
          </a:xfrm>
          <a:prstGeom prst="rect">
            <a:avLst/>
          </a:prstGeom>
        </p:spPr>
      </p:pic>
      <p:pic>
        <p:nvPicPr>
          <p:cNvPr id="19" name="Picture 18" descr="A group of people sitting at computers&#10;&#10;Description automatically generated with low confidence">
            <a:extLst>
              <a:ext uri="{FF2B5EF4-FFF2-40B4-BE49-F238E27FC236}">
                <a16:creationId xmlns:a16="http://schemas.microsoft.com/office/drawing/2014/main" id="{41FB958E-60E9-07BC-42AB-9DEEA9D0A7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21749">
            <a:off x="8839736" y="3746958"/>
            <a:ext cx="2925906" cy="2194430"/>
          </a:xfrm>
          <a:prstGeom prst="rect">
            <a:avLst/>
          </a:prstGeom>
        </p:spPr>
      </p:pic>
      <p:pic>
        <p:nvPicPr>
          <p:cNvPr id="21" name="Picture 20" descr="A picture containing text, person, indoor, ceiling&#10;&#10;Description automatically generated">
            <a:extLst>
              <a:ext uri="{FF2B5EF4-FFF2-40B4-BE49-F238E27FC236}">
                <a16:creationId xmlns:a16="http://schemas.microsoft.com/office/drawing/2014/main" id="{BACE05DC-5BEB-2BE1-3CE0-59F4C8DAD5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749" y="1278320"/>
            <a:ext cx="3187615" cy="239071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FA3AAC0-E03B-5CF4-2645-0218477B18B2}"/>
              </a:ext>
            </a:extLst>
          </p:cNvPr>
          <p:cNvSpPr/>
          <p:nvPr/>
        </p:nvSpPr>
        <p:spPr>
          <a:xfrm>
            <a:off x="3110247" y="2705725"/>
            <a:ext cx="620554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77827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9D431-D41C-E7D4-E258-4FB3CBDC7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E6E32-C038-BBDB-9654-53323EE00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9454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44BAF-27BB-6EC3-298A-2EE27F9F9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171" y="164576"/>
            <a:ext cx="10284074" cy="629095"/>
          </a:xfrm>
        </p:spPr>
        <p:txBody>
          <a:bodyPr/>
          <a:lstStyle/>
          <a:p>
            <a:r>
              <a:rPr lang="en-US" dirty="0"/>
              <a:t>Telegrapher’s Equation for TEM transmission-lines</a:t>
            </a:r>
          </a:p>
        </p:txBody>
      </p: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D485809B-D140-A369-C5A4-30B65BCB144B}"/>
              </a:ext>
            </a:extLst>
          </p:cNvPr>
          <p:cNvSpPr txBox="1">
            <a:spLocks/>
          </p:cNvSpPr>
          <p:nvPr/>
        </p:nvSpPr>
        <p:spPr bwMode="auto">
          <a:xfrm>
            <a:off x="504557" y="1150038"/>
            <a:ext cx="4846753" cy="48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A more general approach: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A487EFF-937A-0EA8-69CE-7A0199328180}"/>
              </a:ext>
            </a:extLst>
          </p:cNvPr>
          <p:cNvGrpSpPr/>
          <p:nvPr/>
        </p:nvGrpSpPr>
        <p:grpSpPr>
          <a:xfrm>
            <a:off x="4823173" y="1063543"/>
            <a:ext cx="4625091" cy="1812743"/>
            <a:chOff x="2163728" y="943910"/>
            <a:chExt cx="4625091" cy="1812743"/>
          </a:xfrm>
        </p:grpSpPr>
        <p:grpSp>
          <p:nvGrpSpPr>
            <p:cNvPr id="73" name="Group 209">
              <a:extLst>
                <a:ext uri="{FF2B5EF4-FFF2-40B4-BE49-F238E27FC236}">
                  <a16:creationId xmlns:a16="http://schemas.microsoft.com/office/drawing/2014/main" id="{D3FDD623-BD7E-18F0-E741-1DB74F086B13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3770458" y="1169253"/>
              <a:ext cx="152400" cy="762000"/>
              <a:chOff x="3935" y="1728"/>
              <a:chExt cx="96" cy="480"/>
            </a:xfrm>
          </p:grpSpPr>
          <p:sp>
            <p:nvSpPr>
              <p:cNvPr id="104" name="Arc 59">
                <a:extLst>
                  <a:ext uri="{FF2B5EF4-FFF2-40B4-BE49-F238E27FC236}">
                    <a16:creationId xmlns:a16="http://schemas.microsoft.com/office/drawing/2014/main" id="{957CBB45-D111-0C9E-6735-9E62E79575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Arc 60">
                <a:extLst>
                  <a:ext uri="{FF2B5EF4-FFF2-40B4-BE49-F238E27FC236}">
                    <a16:creationId xmlns:a16="http://schemas.microsoft.com/office/drawing/2014/main" id="{2597B0E1-1A73-4943-B565-09D347BC554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Arc 61">
                <a:extLst>
                  <a:ext uri="{FF2B5EF4-FFF2-40B4-BE49-F238E27FC236}">
                    <a16:creationId xmlns:a16="http://schemas.microsoft.com/office/drawing/2014/main" id="{2F0A5280-158C-D984-1F08-AD30578D34B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Arc 62">
                <a:extLst>
                  <a:ext uri="{FF2B5EF4-FFF2-40B4-BE49-F238E27FC236}">
                    <a16:creationId xmlns:a16="http://schemas.microsoft.com/office/drawing/2014/main" id="{333DE151-A526-5064-4B27-9F67988D087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Line 63">
                <a:extLst>
                  <a:ext uri="{FF2B5EF4-FFF2-40B4-BE49-F238E27FC236}">
                    <a16:creationId xmlns:a16="http://schemas.microsoft.com/office/drawing/2014/main" id="{C1E756C7-2BD0-46E7-089D-8F046D5DE6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Line 64">
                <a:extLst>
                  <a:ext uri="{FF2B5EF4-FFF2-40B4-BE49-F238E27FC236}">
                    <a16:creationId xmlns:a16="http://schemas.microsoft.com/office/drawing/2014/main" id="{3F6E7B21-9EC3-1BD2-1396-EBBE689107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Arc 65">
                <a:extLst>
                  <a:ext uri="{FF2B5EF4-FFF2-40B4-BE49-F238E27FC236}">
                    <a16:creationId xmlns:a16="http://schemas.microsoft.com/office/drawing/2014/main" id="{81CF0D1E-BDEF-4DA4-C039-7D7283982BD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Arc 66">
                <a:extLst>
                  <a:ext uri="{FF2B5EF4-FFF2-40B4-BE49-F238E27FC236}">
                    <a16:creationId xmlns:a16="http://schemas.microsoft.com/office/drawing/2014/main" id="{57BB5DB1-628C-4578-B915-ECE598C2FDB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Arc 67">
                <a:extLst>
                  <a:ext uri="{FF2B5EF4-FFF2-40B4-BE49-F238E27FC236}">
                    <a16:creationId xmlns:a16="http://schemas.microsoft.com/office/drawing/2014/main" id="{75CC8C27-340E-D1BB-E62C-2388B0A8746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Arc 68">
                <a:extLst>
                  <a:ext uri="{FF2B5EF4-FFF2-40B4-BE49-F238E27FC236}">
                    <a16:creationId xmlns:a16="http://schemas.microsoft.com/office/drawing/2014/main" id="{E52D418D-10AA-C1DE-4492-B661C43842D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Arc 69">
                <a:extLst>
                  <a:ext uri="{FF2B5EF4-FFF2-40B4-BE49-F238E27FC236}">
                    <a16:creationId xmlns:a16="http://schemas.microsoft.com/office/drawing/2014/main" id="{97F00EF9-EA05-3DF2-3BB7-FEB3632F544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Arc 70">
                <a:extLst>
                  <a:ext uri="{FF2B5EF4-FFF2-40B4-BE49-F238E27FC236}">
                    <a16:creationId xmlns:a16="http://schemas.microsoft.com/office/drawing/2014/main" id="{770ED77F-6F45-EB3B-4A0A-70B78B0E1DA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Arc 71">
                <a:extLst>
                  <a:ext uri="{FF2B5EF4-FFF2-40B4-BE49-F238E27FC236}">
                    <a16:creationId xmlns:a16="http://schemas.microsoft.com/office/drawing/2014/main" id="{A9A717A5-39FB-46B2-8A39-5AB4A1B336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4" name="Freeform 12">
              <a:extLst>
                <a:ext uri="{FF2B5EF4-FFF2-40B4-BE49-F238E27FC236}">
                  <a16:creationId xmlns:a16="http://schemas.microsoft.com/office/drawing/2014/main" id="{6596A83C-9123-279D-4DDD-E7B5FD6B015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018778" y="1168459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29FE46E5-A534-EC61-D6EB-FA7CC01A3A7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6284" y="1550353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grpSp>
          <p:nvGrpSpPr>
            <p:cNvPr id="76" name="Group 210">
              <a:extLst>
                <a:ext uri="{FF2B5EF4-FFF2-40B4-BE49-F238E27FC236}">
                  <a16:creationId xmlns:a16="http://schemas.microsoft.com/office/drawing/2014/main" id="{5CE1049E-BB2A-FD78-4054-54AB09173B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0310" y="1563992"/>
              <a:ext cx="304800" cy="762000"/>
              <a:chOff x="3216" y="1728"/>
              <a:chExt cx="192" cy="480"/>
            </a:xfrm>
          </p:grpSpPr>
          <p:sp>
            <p:nvSpPr>
              <p:cNvPr id="100" name="Line 8">
                <a:extLst>
                  <a:ext uri="{FF2B5EF4-FFF2-40B4-BE49-F238E27FC236}">
                    <a16:creationId xmlns:a16="http://schemas.microsoft.com/office/drawing/2014/main" id="{8F3553AB-CA73-A8F8-3E12-20CE92A544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Line 9">
                <a:extLst>
                  <a:ext uri="{FF2B5EF4-FFF2-40B4-BE49-F238E27FC236}">
                    <a16:creationId xmlns:a16="http://schemas.microsoft.com/office/drawing/2014/main" id="{AE732A08-B31F-70F9-5566-3C9501D6C5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Line 10">
                <a:extLst>
                  <a:ext uri="{FF2B5EF4-FFF2-40B4-BE49-F238E27FC236}">
                    <a16:creationId xmlns:a16="http://schemas.microsoft.com/office/drawing/2014/main" id="{6F7318B1-E03D-391B-1282-35FD3291C2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Line 11">
                <a:extLst>
                  <a:ext uri="{FF2B5EF4-FFF2-40B4-BE49-F238E27FC236}">
                    <a16:creationId xmlns:a16="http://schemas.microsoft.com/office/drawing/2014/main" id="{727677ED-BAEC-0B8C-0420-233AEC7C91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Char char="u"/>
                  <a:tabLst/>
                  <a:defRPr/>
                </a:pPr>
                <a:endPara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35A5C87-49B1-7E3C-4C38-9842701F243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226865" y="1546284"/>
              <a:ext cx="1224000" cy="0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B3519AD7-F936-A6AC-A166-370667F0CFDC}"/>
                </a:ext>
              </a:extLst>
            </p:cNvPr>
            <p:cNvCxnSpPr>
              <a:cxnSpLocks/>
              <a:stCxn id="82" idx="2"/>
            </p:cNvCxnSpPr>
            <p:nvPr/>
          </p:nvCxnSpPr>
          <p:spPr bwMode="auto">
            <a:xfrm flipH="1">
              <a:off x="2721554" y="2316801"/>
              <a:ext cx="2747808" cy="900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FB27D714-3BD3-0A80-5670-804E3F2DAA4E}"/>
                </a:ext>
              </a:extLst>
            </p:cNvPr>
            <p:cNvSpPr/>
            <p:nvPr/>
          </p:nvSpPr>
          <p:spPr bwMode="auto">
            <a:xfrm>
              <a:off x="2636984" y="1510284"/>
              <a:ext cx="72000" cy="72000"/>
            </a:xfrm>
            <a:prstGeom prst="ellips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A47E3A14-FE4E-BBC3-59C8-6CA872036302}"/>
                </a:ext>
              </a:extLst>
            </p:cNvPr>
            <p:cNvSpPr/>
            <p:nvPr/>
          </p:nvSpPr>
          <p:spPr bwMode="auto">
            <a:xfrm>
              <a:off x="2636984" y="2281701"/>
              <a:ext cx="72000" cy="72000"/>
            </a:xfrm>
            <a:prstGeom prst="ellips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3D1F30E5-32BA-6304-3E53-247830F48143}"/>
                </a:ext>
              </a:extLst>
            </p:cNvPr>
            <p:cNvSpPr/>
            <p:nvPr/>
          </p:nvSpPr>
          <p:spPr bwMode="auto">
            <a:xfrm>
              <a:off x="5469362" y="1518850"/>
              <a:ext cx="72000" cy="72000"/>
            </a:xfrm>
            <a:prstGeom prst="ellips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B631C7C9-1A08-28E1-CFB9-DABACD002951}"/>
                </a:ext>
              </a:extLst>
            </p:cNvPr>
            <p:cNvSpPr/>
            <p:nvPr/>
          </p:nvSpPr>
          <p:spPr bwMode="auto">
            <a:xfrm>
              <a:off x="5469362" y="2280801"/>
              <a:ext cx="72000" cy="72000"/>
            </a:xfrm>
            <a:prstGeom prst="ellips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3EE02452-267B-D947-8277-413E630AFAB3}"/>
                </a:ext>
              </a:extLst>
            </p:cNvPr>
            <p:cNvCxnSpPr/>
            <p:nvPr/>
          </p:nvCxnSpPr>
          <p:spPr bwMode="auto">
            <a:xfrm>
              <a:off x="2666268" y="1720701"/>
              <a:ext cx="0" cy="43200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C4510AFF-2DAB-B329-F4BC-5AD2445CC697}"/>
                </a:ext>
              </a:extLst>
            </p:cNvPr>
            <p:cNvCxnSpPr/>
            <p:nvPr/>
          </p:nvCxnSpPr>
          <p:spPr bwMode="auto">
            <a:xfrm>
              <a:off x="5510980" y="1718698"/>
              <a:ext cx="0" cy="43200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27BA5309-A804-1F64-20F3-C148E60403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84400" y="1539993"/>
              <a:ext cx="35917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7D3C7EB4-8558-6E50-1784-0BB09C9B8F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5150" y="1554850"/>
              <a:ext cx="35917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1C547008-9AB0-2302-83AF-CEEA767F630F}"/>
                </a:ext>
              </a:extLst>
            </p:cNvPr>
            <p:cNvCxnSpPr/>
            <p:nvPr/>
          </p:nvCxnSpPr>
          <p:spPr bwMode="auto">
            <a:xfrm flipV="1">
              <a:off x="2666268" y="2484569"/>
              <a:ext cx="0" cy="18000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6E57BEC-050C-7B49-2566-810C72BB4084}"/>
                </a:ext>
              </a:extLst>
            </p:cNvPr>
            <p:cNvCxnSpPr/>
            <p:nvPr/>
          </p:nvCxnSpPr>
          <p:spPr bwMode="auto">
            <a:xfrm flipV="1">
              <a:off x="5510980" y="2489500"/>
              <a:ext cx="0" cy="18000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634883C2-D385-B73D-EDCA-7E14B728C39E}"/>
                </a:ext>
              </a:extLst>
            </p:cNvPr>
            <p:cNvCxnSpPr/>
            <p:nvPr/>
          </p:nvCxnSpPr>
          <p:spPr bwMode="auto">
            <a:xfrm>
              <a:off x="4253699" y="2577388"/>
              <a:ext cx="126000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A26FE6D6-8F2B-8516-CF56-A3BFFEDB925A}"/>
                </a:ext>
              </a:extLst>
            </p:cNvPr>
            <p:cNvCxnSpPr/>
            <p:nvPr/>
          </p:nvCxnSpPr>
          <p:spPr bwMode="auto">
            <a:xfrm flipH="1">
              <a:off x="2666268" y="2577388"/>
              <a:ext cx="126000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2335F4EC-26F7-C7B0-30DC-C85E30D5712C}"/>
                    </a:ext>
                  </a:extLst>
                </p:cNvPr>
                <p:cNvSpPr txBox="1"/>
                <p:nvPr/>
              </p:nvSpPr>
              <p:spPr>
                <a:xfrm>
                  <a:off x="3847212" y="2415021"/>
                  <a:ext cx="516488" cy="3416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𝒅𝒛</m:t>
                        </m:r>
                      </m:oMath>
                    </m:oMathPara>
                  </a14:m>
                  <a:endPara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662B2F18-4C01-6D4A-BFD6-6480257F17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47212" y="2415021"/>
                  <a:ext cx="516488" cy="3416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91DEEE49-92CA-F205-99DA-DED7CD85FFC3}"/>
                    </a:ext>
                  </a:extLst>
                </p:cNvPr>
                <p:cNvSpPr txBox="1"/>
                <p:nvPr/>
              </p:nvSpPr>
              <p:spPr>
                <a:xfrm>
                  <a:off x="3554293" y="1147517"/>
                  <a:ext cx="656462" cy="3139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𝑳</m:t>
                            </m:r>
                          </m:e>
                          <m:sup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′</m:t>
                            </m:r>
                          </m:sup>
                        </m:sSup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𝒅𝒛</m:t>
                        </m:r>
                      </m:oMath>
                    </m:oMathPara>
                  </a14:m>
                  <a:endParaRPr kumimoji="0" lang="en-US" sz="16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AE607442-604D-114D-9B4E-DA3432B335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54293" y="1147517"/>
                  <a:ext cx="656462" cy="3139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88DCD94F-AFF0-5AC8-66C9-74008EEB01EB}"/>
                    </a:ext>
                  </a:extLst>
                </p:cNvPr>
                <p:cNvSpPr txBox="1"/>
                <p:nvPr/>
              </p:nvSpPr>
              <p:spPr>
                <a:xfrm>
                  <a:off x="2838859" y="1147517"/>
                  <a:ext cx="683713" cy="3139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′</m:t>
                            </m:r>
                          </m:sup>
                        </m:sSup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𝒅𝒛</m:t>
                        </m:r>
                      </m:oMath>
                    </m:oMathPara>
                  </a14:m>
                  <a:endParaRPr kumimoji="0" lang="en-US" sz="16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D347D29D-6CA9-264A-849F-149A4F14AB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38859" y="1147517"/>
                  <a:ext cx="683713" cy="3139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D84AF77C-E568-9C25-032F-7E628DBDD045}"/>
                    </a:ext>
                  </a:extLst>
                </p:cNvPr>
                <p:cNvSpPr txBox="1"/>
                <p:nvPr/>
              </p:nvSpPr>
              <p:spPr>
                <a:xfrm>
                  <a:off x="3733946" y="1784651"/>
                  <a:ext cx="678904" cy="3139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p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′</m:t>
                            </m:r>
                          </m:sup>
                        </m:sSup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𝒅𝒛</m:t>
                        </m:r>
                      </m:oMath>
                    </m:oMathPara>
                  </a14:m>
                  <a:endParaRPr kumimoji="0" lang="en-US" sz="16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727CB6BB-F3C8-F14D-BC3C-9285171CA8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33946" y="1784651"/>
                  <a:ext cx="678904" cy="3139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D282A383-956F-4CCB-E54C-B7F3CEC429AC}"/>
                    </a:ext>
                  </a:extLst>
                </p:cNvPr>
                <p:cNvSpPr txBox="1"/>
                <p:nvPr/>
              </p:nvSpPr>
              <p:spPr>
                <a:xfrm>
                  <a:off x="4448684" y="1790465"/>
                  <a:ext cx="669286" cy="3139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  <m:sup>
                            <m:r>
                              <a:rPr kumimoji="0" lang="en-US" sz="16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charset="0"/>
                              </a:rPr>
                              <m:t>′</m:t>
                            </m:r>
                          </m:sup>
                        </m:sSup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𝒅𝒛</m:t>
                        </m:r>
                      </m:oMath>
                    </m:oMathPara>
                  </a14:m>
                  <a:endParaRPr kumimoji="0" lang="en-US" sz="16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B72CD37C-EFEC-364C-A806-01D0307FD3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48684" y="1790465"/>
                  <a:ext cx="669286" cy="3139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09179449-1779-9D82-4066-1C79E2CE8488}"/>
                    </a:ext>
                  </a:extLst>
                </p:cNvPr>
                <p:cNvSpPr txBox="1"/>
                <p:nvPr/>
              </p:nvSpPr>
              <p:spPr>
                <a:xfrm>
                  <a:off x="2324147" y="1782864"/>
                  <a:ext cx="386644" cy="3416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𝒗</m:t>
                        </m:r>
                      </m:oMath>
                    </m:oMathPara>
                  </a14:m>
                  <a:endPara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602D6F47-66F5-B940-8294-7E90B3DC5B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4147" y="1782864"/>
                  <a:ext cx="386644" cy="3416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B53B8C25-43E6-5E34-8FC8-FC20FF88DDC9}"/>
                    </a:ext>
                  </a:extLst>
                </p:cNvPr>
                <p:cNvSpPr txBox="1"/>
                <p:nvPr/>
              </p:nvSpPr>
              <p:spPr>
                <a:xfrm>
                  <a:off x="5541362" y="1648166"/>
                  <a:ext cx="1247457" cy="566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kumimoji="0" lang="en-US" sz="18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en-US" sz="18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𝝏</m:t>
                            </m:r>
                            <m:r>
                              <a:rPr kumimoji="0" lang="en-US" sz="18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𝒗</m:t>
                            </m:r>
                          </m:num>
                          <m:den>
                            <m:r>
                              <a:rPr kumimoji="0" lang="en-US" sz="18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𝝏</m:t>
                            </m:r>
                            <m:r>
                              <a:rPr kumimoji="0" lang="en-US" sz="18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𝒛</m:t>
                            </m:r>
                          </m:den>
                        </m:f>
                        <m: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𝒅𝒛</m:t>
                        </m:r>
                      </m:oMath>
                    </m:oMathPara>
                  </a14:m>
                  <a:endPara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636C8E6F-1D11-1048-834D-4A437F63C1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41362" y="1648166"/>
                  <a:ext cx="1247457" cy="566374"/>
                </a:xfrm>
                <a:prstGeom prst="rect">
                  <a:avLst/>
                </a:prstGeom>
                <a:blipFill>
                  <a:blip r:embed="rId8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002B323A-EB14-3CEC-D61C-4898350B4985}"/>
                    </a:ext>
                  </a:extLst>
                </p:cNvPr>
                <p:cNvSpPr txBox="1"/>
                <p:nvPr/>
              </p:nvSpPr>
              <p:spPr>
                <a:xfrm>
                  <a:off x="2163728" y="1222360"/>
                  <a:ext cx="333745" cy="3416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8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𝒊</m:t>
                        </m:r>
                      </m:oMath>
                    </m:oMathPara>
                  </a14:m>
                  <a:endPara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51C571B-B14B-CE48-863C-ECB14AA2FD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63728" y="1222360"/>
                  <a:ext cx="333745" cy="3416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846B1FC3-186A-2D45-6907-3576D9FC5BD3}"/>
                    </a:ext>
                  </a:extLst>
                </p:cNvPr>
                <p:cNvSpPr txBox="1"/>
                <p:nvPr/>
              </p:nvSpPr>
              <p:spPr>
                <a:xfrm>
                  <a:off x="5513699" y="943910"/>
                  <a:ext cx="1175322" cy="566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8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kumimoji="0" lang="en-US" sz="18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en-US" sz="18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𝝏</m:t>
                            </m:r>
                            <m:r>
                              <a:rPr kumimoji="0" lang="en-US" sz="18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8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</m:t>
                            </m:r>
                          </m:num>
                          <m:den>
                            <m:r>
                              <a:rPr kumimoji="0" lang="en-US" sz="18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𝝏</m:t>
                            </m:r>
                            <m:r>
                              <a:rPr kumimoji="0" lang="en-US" sz="18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𝒛</m:t>
                            </m:r>
                          </m:den>
                        </m:f>
                        <m: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𝒅𝒛</m:t>
                        </m:r>
                      </m:oMath>
                    </m:oMathPara>
                  </a14:m>
                  <a:endPara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3F8BA829-90EB-9945-9D5E-CBF4BE66A2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3699" y="943910"/>
                  <a:ext cx="1175322" cy="566374"/>
                </a:xfrm>
                <a:prstGeom prst="rect">
                  <a:avLst/>
                </a:prstGeom>
                <a:blipFill>
                  <a:blip r:embed="rId10"/>
                  <a:stretch>
                    <a:fillRect b="-65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0840DEEA-C569-AEF8-4F89-B4A3BF48BEAC}"/>
                  </a:ext>
                </a:extLst>
              </p:cNvPr>
              <p:cNvSpPr txBox="1"/>
              <p:nvPr/>
            </p:nvSpPr>
            <p:spPr>
              <a:xfrm>
                <a:off x="436610" y="1725464"/>
                <a:ext cx="3527952" cy="533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′</m:t>
                              </m:r>
                            </m:sup>
                          </m:sSup>
                          <m:f>
                            <m:f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</m:num>
                            <m:den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den>
                          </m:f>
                        </m:e>
                      </m:d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0840DEEA-C569-AEF8-4F89-B4A3BF48BE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610" y="1725464"/>
                <a:ext cx="3527952" cy="533416"/>
              </a:xfrm>
              <a:prstGeom prst="rect">
                <a:avLst/>
              </a:prstGeom>
              <a:blipFill>
                <a:blip r:embed="rId11"/>
                <a:stretch>
                  <a:fillRect l="-1079" t="-11364" r="-2158" b="-15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6F93B5B0-2CE1-25B2-E2B4-EB8402E69E0A}"/>
                  </a:ext>
                </a:extLst>
              </p:cNvPr>
              <p:cNvSpPr txBox="1"/>
              <p:nvPr/>
            </p:nvSpPr>
            <p:spPr>
              <a:xfrm>
                <a:off x="436610" y="2490823"/>
                <a:ext cx="3535968" cy="533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′</m:t>
                              </m:r>
                            </m:sup>
                          </m:sSup>
                          <m:f>
                            <m:f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</m:num>
                            <m:den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den>
                          </m:f>
                        </m:e>
                      </m:d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𝒗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6F93B5B0-2CE1-25B2-E2B4-EB8402E69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610" y="2490823"/>
                <a:ext cx="3535968" cy="533416"/>
              </a:xfrm>
              <a:prstGeom prst="rect">
                <a:avLst/>
              </a:prstGeom>
              <a:blipFill>
                <a:blip r:embed="rId12"/>
                <a:stretch>
                  <a:fillRect l="-1075" t="-11628" r="-1792" b="-16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057441DD-D560-3B46-0ED9-A72253895832}"/>
                  </a:ext>
                </a:extLst>
              </p:cNvPr>
              <p:cNvSpPr txBox="1"/>
              <p:nvPr/>
            </p:nvSpPr>
            <p:spPr>
              <a:xfrm>
                <a:off x="622171" y="3767402"/>
                <a:ext cx="2345321" cy="526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𝒅𝑽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𝒅𝒛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𝑰</m:t>
                      </m:r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057441DD-D560-3B46-0ED9-A722538958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171" y="3767402"/>
                <a:ext cx="2345321" cy="526106"/>
              </a:xfrm>
              <a:prstGeom prst="rect">
                <a:avLst/>
              </a:prstGeom>
              <a:blipFill>
                <a:blip r:embed="rId13"/>
                <a:stretch>
                  <a:fillRect l="-1613" t="-9524" r="-1613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FE1AB00B-A893-FF20-8E4A-CCA5A7134A2A}"/>
                  </a:ext>
                </a:extLst>
              </p:cNvPr>
              <p:cNvSpPr txBox="1"/>
              <p:nvPr/>
            </p:nvSpPr>
            <p:spPr>
              <a:xfrm>
                <a:off x="607743" y="4591353"/>
                <a:ext cx="2374175" cy="526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𝒅𝑰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𝒅𝒛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𝑽</m:t>
                      </m:r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FE1AB00B-A893-FF20-8E4A-CCA5A7134A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743" y="4591353"/>
                <a:ext cx="2374175" cy="526106"/>
              </a:xfrm>
              <a:prstGeom prst="rect">
                <a:avLst/>
              </a:prstGeom>
              <a:blipFill>
                <a:blip r:embed="rId14"/>
                <a:stretch>
                  <a:fillRect l="-2139" t="-9524" r="-2139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1" name="TextBox 120">
            <a:extLst>
              <a:ext uri="{FF2B5EF4-FFF2-40B4-BE49-F238E27FC236}">
                <a16:creationId xmlns:a16="http://schemas.microsoft.com/office/drawing/2014/main" id="{97522ECC-CC61-7D84-EC91-6C7A20EECF67}"/>
              </a:ext>
            </a:extLst>
          </p:cNvPr>
          <p:cNvSpPr txBox="1"/>
          <p:nvPr/>
        </p:nvSpPr>
        <p:spPr>
          <a:xfrm>
            <a:off x="622171" y="3291294"/>
            <a:ext cx="2106015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in steady state: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FE2E48A1-70BE-1B63-F877-1528436C150A}"/>
                  </a:ext>
                </a:extLst>
              </p:cNvPr>
              <p:cNvSpPr txBox="1"/>
              <p:nvPr/>
            </p:nvSpPr>
            <p:spPr>
              <a:xfrm>
                <a:off x="1023429" y="5415304"/>
                <a:ext cx="1303498" cy="5629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𝑽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p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𝑽</m:t>
                      </m:r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FE2E48A1-70BE-1B63-F877-1528436C15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429" y="5415304"/>
                <a:ext cx="1303498" cy="562911"/>
              </a:xfrm>
              <a:prstGeom prst="rect">
                <a:avLst/>
              </a:prstGeom>
              <a:blipFill>
                <a:blip r:embed="rId15"/>
                <a:stretch>
                  <a:fillRect l="-3846" t="-4444" r="-288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C3981D8C-FF0C-ED40-DA44-566083B5023D}"/>
                  </a:ext>
                </a:extLst>
              </p:cNvPr>
              <p:cNvSpPr txBox="1"/>
              <p:nvPr/>
            </p:nvSpPr>
            <p:spPr>
              <a:xfrm>
                <a:off x="3514426" y="5596035"/>
                <a:ext cx="4450129" cy="3354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𝒋</m:t>
                                  </m:r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𝒋</m:t>
                                  </m:r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𝑪</m:t>
                                  </m:r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</m:rad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C3981D8C-FF0C-ED40-DA44-566083B502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4426" y="5596035"/>
                <a:ext cx="4450129" cy="335476"/>
              </a:xfrm>
              <a:prstGeom prst="rect">
                <a:avLst/>
              </a:prstGeom>
              <a:blipFill>
                <a:blip r:embed="rId16"/>
                <a:stretch>
                  <a:fillRect l="-568" r="-1136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4865DF49-6243-2F8F-4562-B3FF3CAF4B14}"/>
                  </a:ext>
                </a:extLst>
              </p:cNvPr>
              <p:cNvSpPr txBox="1"/>
              <p:nvPr/>
            </p:nvSpPr>
            <p:spPr>
              <a:xfrm>
                <a:off x="9204788" y="5379264"/>
                <a:ext cx="2033056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𝒋</m:t>
                                  </m:r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𝒋</m:t>
                                  </m:r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𝑪</m:t>
                                  </m:r>
                                </m:e>
                                <m:sup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4865DF49-6243-2F8F-4562-B3FF3CAF4B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4788" y="5379264"/>
                <a:ext cx="2033056" cy="818429"/>
              </a:xfrm>
              <a:prstGeom prst="rect">
                <a:avLst/>
              </a:prstGeom>
              <a:blipFill>
                <a:blip r:embed="rId17"/>
                <a:stretch>
                  <a:fillRect l="-621" t="-1515"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1CB800E9-55B1-3785-A1B1-A1C2AF6D0B48}"/>
                  </a:ext>
                </a:extLst>
              </p:cNvPr>
              <p:cNvSpPr txBox="1"/>
              <p:nvPr/>
            </p:nvSpPr>
            <p:spPr>
              <a:xfrm>
                <a:off x="4213642" y="3511718"/>
                <a:ext cx="38575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𝑽</m:t>
                      </m:r>
                      <m:d>
                        <m:d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func>
                        <m:func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US" sz="20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cosh</m:t>
                          </m:r>
                        </m:fName>
                        <m:e>
                          <m: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8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8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8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func>
                            <m:func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sinh</m:t>
                              </m:r>
                            </m:fName>
                            <m:e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𝒛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1CB800E9-55B1-3785-A1B1-A1C2AF6D0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3642" y="3511718"/>
                <a:ext cx="3857531" cy="276999"/>
              </a:xfrm>
              <a:prstGeom prst="rect">
                <a:avLst/>
              </a:prstGeom>
              <a:blipFill>
                <a:blip r:embed="rId18"/>
                <a:stretch>
                  <a:fillRect l="-656" t="-17391" r="-328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314CBCB3-12E5-8205-67E3-D1652B3EF443}"/>
                  </a:ext>
                </a:extLst>
              </p:cNvPr>
              <p:cNvSpPr txBox="1"/>
              <p:nvPr/>
            </p:nvSpPr>
            <p:spPr>
              <a:xfrm>
                <a:off x="4213642" y="3856953"/>
                <a:ext cx="3847142" cy="4533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𝑰</m:t>
                      </m:r>
                      <m:d>
                        <m:d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func>
                        <m:func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US" sz="20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cosh</m:t>
                          </m:r>
                        </m:fName>
                        <m:e>
                          <m: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kumimoji="0" lang="en-US" sz="20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func>
                            <m:func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sinh</m:t>
                              </m:r>
                            </m:fName>
                            <m:e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𝒛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314CBCB3-12E5-8205-67E3-D1652B3EF4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3642" y="3856953"/>
                <a:ext cx="3847142" cy="453329"/>
              </a:xfrm>
              <a:prstGeom prst="rect">
                <a:avLst/>
              </a:prstGeom>
              <a:blipFill>
                <a:blip r:embed="rId19"/>
                <a:stretch>
                  <a:fillRect l="-658" t="-135135" r="-329" b="-20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7" name="TextBox 126">
            <a:extLst>
              <a:ext uri="{FF2B5EF4-FFF2-40B4-BE49-F238E27FC236}">
                <a16:creationId xmlns:a16="http://schemas.microsoft.com/office/drawing/2014/main" id="{100A6E26-E009-EBC2-324C-521F0EEC275D}"/>
              </a:ext>
            </a:extLst>
          </p:cNvPr>
          <p:cNvSpPr txBox="1"/>
          <p:nvPr/>
        </p:nvSpPr>
        <p:spPr>
          <a:xfrm>
            <a:off x="4190074" y="3084481"/>
            <a:ext cx="5392471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voltage and current along a transmission-line: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1DA19F6B-A7B7-7129-F957-3115E6736060}"/>
              </a:ext>
            </a:extLst>
          </p:cNvPr>
          <p:cNvSpPr txBox="1"/>
          <p:nvPr/>
        </p:nvSpPr>
        <p:spPr>
          <a:xfrm>
            <a:off x="3513368" y="4923476"/>
            <a:ext cx="2639458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propagation constant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BEE5E666-46F4-F671-0510-885348624CB3}"/>
                  </a:ext>
                </a:extLst>
              </p:cNvPr>
              <p:cNvSpPr txBox="1"/>
              <p:nvPr/>
            </p:nvSpPr>
            <p:spPr>
              <a:xfrm>
                <a:off x="4175649" y="4268997"/>
                <a:ext cx="5577376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8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8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kumimoji="0" lang="en-US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8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voltage and current at the beginning of the line (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𝑧</m:t>
                    </m:r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)</a:t>
                </a:r>
              </a:p>
            </p:txBody>
          </p:sp>
        </mc:Choice>
        <mc:Fallback xmlns="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BEE5E666-46F4-F671-0510-885348624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649" y="4268997"/>
                <a:ext cx="5577376" cy="313932"/>
              </a:xfrm>
              <a:prstGeom prst="rect">
                <a:avLst/>
              </a:prstGeom>
              <a:blipFill>
                <a:blip r:embed="rId20"/>
                <a:stretch>
                  <a:fillRect t="-16000" r="-682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" name="TextBox 129">
            <a:extLst>
              <a:ext uri="{FF2B5EF4-FFF2-40B4-BE49-F238E27FC236}">
                <a16:creationId xmlns:a16="http://schemas.microsoft.com/office/drawing/2014/main" id="{88EDD122-21BA-9B60-526F-E8C1DAB18391}"/>
              </a:ext>
            </a:extLst>
          </p:cNvPr>
          <p:cNvSpPr txBox="1"/>
          <p:nvPr/>
        </p:nvSpPr>
        <p:spPr>
          <a:xfrm>
            <a:off x="9091590" y="4956056"/>
            <a:ext cx="2983779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b="1" kern="0" noProof="0" dirty="0">
                <a:solidFill>
                  <a:srgbClr val="000000"/>
                </a:solidFill>
              </a:rPr>
              <a:t>c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haracteristic</a:t>
            </a:r>
            <a:r>
              <a:rPr kumimoji="0" lang="en-US" sz="18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impedance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C20925D6-A6B9-22C1-AA20-9EC4BCC5EB71}"/>
              </a:ext>
            </a:extLst>
          </p:cNvPr>
          <p:cNvSpPr txBox="1"/>
          <p:nvPr/>
        </p:nvSpPr>
        <p:spPr>
          <a:xfrm>
            <a:off x="6365964" y="4946129"/>
            <a:ext cx="125624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attenuation</a:t>
            </a:r>
            <a:b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constant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2D7AAFE-B15D-20DF-C828-204FF0100971}"/>
              </a:ext>
            </a:extLst>
          </p:cNvPr>
          <p:cNvSpPr txBox="1"/>
          <p:nvPr/>
        </p:nvSpPr>
        <p:spPr>
          <a:xfrm>
            <a:off x="7812155" y="4951751"/>
            <a:ext cx="108729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phase</a:t>
            </a:r>
            <a:b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constant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7E6EDAF9-EB90-670E-FBB3-0396D9D67878}"/>
                  </a:ext>
                </a:extLst>
              </p:cNvPr>
              <p:cNvSpPr txBox="1"/>
              <p:nvPr/>
            </p:nvSpPr>
            <p:spPr>
              <a:xfrm>
                <a:off x="10435770" y="3824102"/>
                <a:ext cx="1400640" cy="5203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7E6EDAF9-EB90-670E-FBB3-0396D9D678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5770" y="3824102"/>
                <a:ext cx="1400640" cy="520335"/>
              </a:xfrm>
              <a:prstGeom prst="rect">
                <a:avLst/>
              </a:prstGeom>
              <a:blipFill>
                <a:blip r:embed="rId21"/>
                <a:stretch>
                  <a:fillRect l="-3571" t="-6977" r="-4464" b="-16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62BBD0AF-FDD5-446D-8425-BF7EA38EFEBE}"/>
                  </a:ext>
                </a:extLst>
              </p:cNvPr>
              <p:cNvSpPr txBox="1"/>
              <p:nvPr/>
            </p:nvSpPr>
            <p:spPr>
              <a:xfrm>
                <a:off x="10435770" y="2261082"/>
                <a:ext cx="1385636" cy="573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num>
                        <m:den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den>
                      </m:f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62BBD0AF-FDD5-446D-8425-BF7EA38EFE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5770" y="2261082"/>
                <a:ext cx="1385636" cy="573747"/>
              </a:xfrm>
              <a:prstGeom prst="rect">
                <a:avLst/>
              </a:prstGeom>
              <a:blipFill>
                <a:blip r:embed="rId22"/>
                <a:stretch>
                  <a:fillRect l="-1818" t="-10870" r="-4545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5" name="TextBox 134">
            <a:extLst>
              <a:ext uri="{FF2B5EF4-FFF2-40B4-BE49-F238E27FC236}">
                <a16:creationId xmlns:a16="http://schemas.microsoft.com/office/drawing/2014/main" id="{DB88C30E-F998-81AC-EFBF-7CBD6F0B3251}"/>
              </a:ext>
            </a:extLst>
          </p:cNvPr>
          <p:cNvSpPr txBox="1"/>
          <p:nvPr/>
        </p:nvSpPr>
        <p:spPr>
          <a:xfrm>
            <a:off x="10386095" y="3159575"/>
            <a:ext cx="1150174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wave</a:t>
            </a:r>
            <a:b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number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92851E5-2511-C05C-2AB8-0DE55F2F54B4}"/>
              </a:ext>
            </a:extLst>
          </p:cNvPr>
          <p:cNvSpPr txBox="1"/>
          <p:nvPr/>
        </p:nvSpPr>
        <p:spPr>
          <a:xfrm>
            <a:off x="10433752" y="1608695"/>
            <a:ext cx="1150174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phase</a:t>
            </a:r>
            <a:b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velocity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D626229-A17B-A8F5-7060-A43E1CBA5296}"/>
                  </a:ext>
                </a:extLst>
              </p:cNvPr>
              <p:cNvSpPr txBox="1"/>
              <p:nvPr/>
            </p:nvSpPr>
            <p:spPr>
              <a:xfrm>
                <a:off x="9233789" y="5354558"/>
                <a:ext cx="1102674" cy="818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93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93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93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2000" b="1" i="1" kern="0">
                          <a:solidFill>
                            <a:srgbClr val="FF93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ad>
                        <m:radPr>
                          <m:degHide m:val="on"/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93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93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93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  <m:r>
                                <a:rPr lang="en-US" sz="2000" b="1" i="1" kern="0" smtClean="0">
                                  <a:solidFill>
                                    <a:srgbClr val="FF9300"/>
                                  </a:solidFill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</m:num>
                            <m:den>
                              <m:r>
                                <a:rPr kumimoji="0" lang="en-US" sz="20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93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  <m:r>
                                <a:rPr lang="en-US" sz="2000" b="1" i="1" kern="0" smtClean="0">
                                  <a:solidFill>
                                    <a:srgbClr val="FF9300"/>
                                  </a:solidFill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D626229-A17B-A8F5-7060-A43E1CBA52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3789" y="5354558"/>
                <a:ext cx="1102674" cy="818429"/>
              </a:xfrm>
              <a:prstGeom prst="rect">
                <a:avLst/>
              </a:prstGeom>
              <a:blipFill>
                <a:blip r:embed="rId23"/>
                <a:stretch>
                  <a:fillRect l="-4545" t="-1515" r="-3409"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027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121" grpId="0"/>
      <p:bldP spid="122" grpId="0"/>
      <p:bldP spid="123" grpId="0"/>
      <p:bldP spid="124" grpId="0"/>
      <p:bldP spid="124" grpId="1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59B88-5E2A-954C-BFC3-2D7211C8D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TL: Voltage Standing Wave Ratio (VSWR)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3B442-380E-5A49-8886-8D048DED3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871" y="1086296"/>
            <a:ext cx="10676590" cy="514626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The voltage standing wave ratio (VSWR) expresses the ratio between the maximum and minimum voltage of a standing wave along a transmission-line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  <a:p>
            <a:pPr lvl="2">
              <a:lnSpc>
                <a:spcPct val="110000"/>
              </a:lnSpc>
            </a:pP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The VSWR is a function of the frequency. </a:t>
            </a:r>
          </a:p>
          <a:p>
            <a:pPr marL="1314450" lvl="3" indent="0">
              <a:lnSpc>
                <a:spcPct val="110000"/>
              </a:lnSpc>
              <a:buNone/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The return loss (RL) is another way </a:t>
            </a:r>
            <a:br>
              <a:rPr lang="en-US" dirty="0"/>
            </a:br>
            <a:r>
              <a:rPr lang="en-US" dirty="0"/>
              <a:t>to express reflection effects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Old, but excellent information on </a:t>
            </a:r>
            <a:br>
              <a:rPr lang="en-US" dirty="0"/>
            </a:br>
            <a:r>
              <a:rPr lang="en-US" dirty="0"/>
              <a:t>transmission-lines and standing waves: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Arial" charset="0"/>
                <a:hlinkClick r:id="rId2"/>
              </a:rPr>
              <a:t>https://www.youtube.com/watch?v=I9m2w4DgeVk</a:t>
            </a:r>
            <a:endParaRPr lang="en-US" dirty="0">
              <a:cs typeface="Arial" charset="0"/>
            </a:endParaRPr>
          </a:p>
          <a:p>
            <a:pPr lvl="1">
              <a:lnSpc>
                <a:spcPct val="110000"/>
              </a:lnSpc>
            </a:pPr>
            <a:r>
              <a:rPr lang="en-US" dirty="0">
                <a:hlinkClick r:id="rId3"/>
              </a:rPr>
              <a:t>https://www.youtube.com/watch?v=DovunOxlY1k&amp;t=38s</a:t>
            </a:r>
            <a:endParaRPr lang="en-US" dirty="0"/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C1810AE-600C-7749-A9A8-5A7922FA440B}"/>
              </a:ext>
            </a:extLst>
          </p:cNvPr>
          <p:cNvGrpSpPr/>
          <p:nvPr/>
        </p:nvGrpSpPr>
        <p:grpSpPr>
          <a:xfrm>
            <a:off x="1717830" y="1854395"/>
            <a:ext cx="7681207" cy="736337"/>
            <a:chOff x="1717830" y="1854395"/>
            <a:chExt cx="7681207" cy="7363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305B5C52-3CFC-364F-96A7-8A72747FA359}"/>
                    </a:ext>
                  </a:extLst>
                </p:cNvPr>
                <p:cNvSpPr txBox="1"/>
                <p:nvPr/>
              </p:nvSpPr>
              <p:spPr>
                <a:xfrm>
                  <a:off x="1717830" y="1854395"/>
                  <a:ext cx="4690497" cy="72755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lIns="72000" tIns="72000" rIns="72000" bIns="7200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𝑽𝑺𝑾𝑹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  <m:t>𝒎𝒂𝒙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</a:rPr>
                                      <m:t>𝒎𝒊𝒏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mr-IN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𝒂</m:t>
                                </m:r>
                              </m:e>
                            </m:d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𝒃</m:t>
                                </m:r>
                              </m:e>
                            </m:d>
                          </m:num>
                          <m:den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𝒂</m:t>
                                </m:r>
                              </m:e>
                            </m:d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  <m:t>𝒃</m:t>
                                </m:r>
                              </m:e>
                            </m:d>
                          </m:den>
                        </m:f>
                        <m:r>
                          <a:rPr lang="en-US" b="1" i="1">
                            <a:latin typeface="Cambria Math" panose="02040503050406030204" pitchFamily="18" charset="0"/>
                            <a:ea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𝚪</m:t>
                                </m:r>
                              </m:e>
                            </m:d>
                          </m:num>
                          <m:den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𝟏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𝚪</m:t>
                                </m:r>
                              </m:e>
                            </m:d>
                          </m:den>
                        </m:f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𝑳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305B5C52-3CFC-364F-96A7-8A72747FA3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7830" y="1854395"/>
                  <a:ext cx="4690497" cy="72755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4EC57C5-3E55-044C-A55B-295C019E2758}"/>
                    </a:ext>
                  </a:extLst>
                </p:cNvPr>
                <p:cNvSpPr txBox="1"/>
                <p:nvPr/>
              </p:nvSpPr>
              <p:spPr>
                <a:xfrm>
                  <a:off x="6710480" y="1871304"/>
                  <a:ext cx="2688557" cy="7194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dirty="0"/>
                    <a:t>with: </a:t>
                  </a:r>
                  <a14:m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eqArr>
                        </m:e>
                      </m:d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4EC57C5-3E55-044C-A55B-295C019E27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0480" y="1871304"/>
                  <a:ext cx="2688557" cy="719428"/>
                </a:xfrm>
                <a:prstGeom prst="rect">
                  <a:avLst/>
                </a:prstGeom>
                <a:blipFill>
                  <a:blip r:embed="rId5"/>
                  <a:stretch>
                    <a:fillRect l="-30047" t="-222414" b="-3189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2CE06E0-EFD5-EF4F-9009-57E0BD306C77}"/>
                  </a:ext>
                </a:extLst>
              </p:cNvPr>
              <p:cNvSpPr txBox="1"/>
              <p:nvPr/>
            </p:nvSpPr>
            <p:spPr>
              <a:xfrm>
                <a:off x="1026539" y="4051723"/>
                <a:ext cx="4205940" cy="7074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𝑹𝑳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𝒅𝑩</m:t>
                          </m:r>
                        </m:e>
                      </m:d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𝟏𝟎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𝐥𝐨𝐠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𝟏𝟎</m:t>
                          </m:r>
                        </m:sub>
                      </m:sSub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𝑷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𝑷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</a:rPr>
                        <m:t>=−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</a:rPr>
                        <m:t>𝟐𝟎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𝐥𝐨𝐠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𝟏𝟎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2CE06E0-EFD5-EF4F-9009-57E0BD306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539" y="4051723"/>
                <a:ext cx="4205940" cy="7074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E50395E-DF66-8746-997B-C9522D43B99C}"/>
                  </a:ext>
                </a:extLst>
              </p:cNvPr>
              <p:cNvSpPr txBox="1"/>
              <p:nvPr/>
            </p:nvSpPr>
            <p:spPr>
              <a:xfrm>
                <a:off x="6998303" y="2590969"/>
                <a:ext cx="4318233" cy="58477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b="1" dirty="0"/>
                  <a:t>symbols:     </a:t>
                </a:r>
                <a:r>
                  <a:rPr lang="en-US" sz="1600" b="1" dirty="0">
                    <a:solidFill>
                      <a:srgbClr val="008000"/>
                    </a:solidFill>
                  </a:rPr>
                  <a:t>incident (forward) wave: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sz="16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16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600" dirty="0"/>
                  <a:t> </a:t>
                </a:r>
                <a:br>
                  <a:rPr lang="en-US" sz="1600" b="1" dirty="0"/>
                </a:br>
                <a:r>
                  <a:rPr lang="en-US" sz="1600" b="1" dirty="0">
                    <a:solidFill>
                      <a:srgbClr val="0000FF"/>
                    </a:solidFill>
                  </a:rPr>
                  <a:t>reflected (backward) wave: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E50395E-DF66-8746-997B-C9522D43B9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8303" y="2590969"/>
                <a:ext cx="4318233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Group 64">
                <a:extLst>
                  <a:ext uri="{FF2B5EF4-FFF2-40B4-BE49-F238E27FC236}">
                    <a16:creationId xmlns:a16="http://schemas.microsoft.com/office/drawing/2014/main" id="{E4D33860-4916-E04B-8C44-0F07DE4094D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381422" y="3303248"/>
              <a:ext cx="5467650" cy="2929317"/>
            </p:xfrm>
            <a:graphic>
              <a:graphicData uri="http://schemas.openxmlformats.org/drawingml/2006/table">
                <a:tbl>
                  <a:tblPr/>
                  <a:tblGrid>
                    <a:gridCol w="43968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3765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37653">
                      <a:extLst>
                        <a:ext uri="{9D8B030D-6E8A-4147-A177-3AD203B41FA5}">
                          <a16:colId xmlns:a16="http://schemas.microsoft.com/office/drawing/2014/main" val="4180373145"/>
                        </a:ext>
                      </a:extLst>
                    </a:gridCol>
                    <a:gridCol w="1160300">
                      <a:extLst>
                        <a:ext uri="{9D8B030D-6E8A-4147-A177-3AD203B41FA5}">
                          <a16:colId xmlns:a16="http://schemas.microsoft.com/office/drawing/2014/main" val="3390184871"/>
                        </a:ext>
                      </a:extLst>
                    </a:gridCol>
                    <a:gridCol w="139235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17493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GB" sz="10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𝚪</m:t>
                                </m:r>
                              </m:oMath>
                            </m:oMathPara>
                          </a14:m>
                          <a:endParaRPr kumimoji="0" lang="en-GB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0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𝑽𝑺𝑾𝑹</m:t>
                                </m:r>
                                <m:r>
                                  <a:rPr kumimoji="0" lang="en-US" sz="10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𝑳</m:t>
                                    </m:r>
                                  </m:sub>
                                </m:sSub>
                                <m:r>
                                  <a:rPr kumimoji="0" lang="en-US" sz="10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kumimoji="0" lang="en-US" sz="10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en-GB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Return Loss [dB]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Refl. Power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GB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en-GB" sz="1000" b="1" i="1" u="none" strike="noStrike" cap="none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en-GB" sz="1000" b="1" i="1" u="none" strike="noStrike" cap="none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𝚪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kumimoji="0" lang="en-US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kumimoji="0" lang="en-GB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Inc. Power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GB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kumimoji="0" lang="en-US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0" lang="en-GB" sz="1000" b="1" i="1" u="none" strike="noStrike" cap="none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en-GB" sz="1000" b="1" i="1" u="none" strike="noStrike" cap="none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𝚪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kumimoji="0" lang="en-US" sz="10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kumimoji="0" lang="en-GB" sz="1000" b="1" i="1" u="none" strike="noStrike" cap="none" normalizeH="0" baseline="300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sym typeface="Symbol" pitchFamily="18" charset="2"/>
                            </a:rPr>
                            <a:t>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1.22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20.0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0.99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0.2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1.50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14.0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1.87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10.5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2.33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8.0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0.16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0.5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3.00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6.0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0.25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0.75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4.00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4.4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0.36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5.67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3.1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0.49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0.51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9.00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19.00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0.19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1725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sym typeface="Symbol" pitchFamily="18" charset="2"/>
                            </a:rPr>
                            <a:t>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Group 64">
                <a:extLst>
                  <a:ext uri="{FF2B5EF4-FFF2-40B4-BE49-F238E27FC236}">
                    <a16:creationId xmlns:a16="http://schemas.microsoft.com/office/drawing/2014/main" id="{E4D33860-4916-E04B-8C44-0F07DE4094D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8714708"/>
                  </p:ext>
                </p:extLst>
              </p:nvPr>
            </p:nvGraphicFramePr>
            <p:xfrm>
              <a:off x="6381422" y="3303248"/>
              <a:ext cx="5467650" cy="2929317"/>
            </p:xfrm>
            <a:graphic>
              <a:graphicData uri="http://schemas.openxmlformats.org/drawingml/2006/table">
                <a:tbl>
                  <a:tblPr/>
                  <a:tblGrid>
                    <a:gridCol w="43968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3765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37653">
                      <a:extLst>
                        <a:ext uri="{9D8B030D-6E8A-4147-A177-3AD203B41FA5}">
                          <a16:colId xmlns:a16="http://schemas.microsoft.com/office/drawing/2014/main" val="4180373145"/>
                        </a:ext>
                      </a:extLst>
                    </a:gridCol>
                    <a:gridCol w="1160300">
                      <a:extLst>
                        <a:ext uri="{9D8B030D-6E8A-4147-A177-3AD203B41FA5}">
                          <a16:colId xmlns:a16="http://schemas.microsoft.com/office/drawing/2014/main" val="3390184871"/>
                        </a:ext>
                      </a:extLst>
                    </a:gridCol>
                    <a:gridCol w="139235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24725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8"/>
                          <a:stretch>
                            <a:fillRect l="-2857" t="-5263" r="-1137143" b="-113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8"/>
                          <a:stretch>
                            <a:fillRect l="-37113" t="-5263" r="-310309" b="-113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Return Loss [dB]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8"/>
                          <a:stretch>
                            <a:fillRect l="-253846" t="-5263" r="-123077" b="-113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8"/>
                          <a:stretch>
                            <a:fillRect l="-292727" t="-5263" r="-1818" b="-11315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sym typeface="Symbol" pitchFamily="18" charset="2"/>
                            </a:rPr>
                            <a:t>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1.22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20.0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0.99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0.2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1.50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14.0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1.87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10.5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2.33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8.0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0.16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0.5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3.00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6.0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0.25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0.75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4.00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4.4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0.36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0.64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5.67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3.1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0.49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0.51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9.00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0.64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0.36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19.00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0.9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0.81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0.19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4382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</a:t>
                          </a:r>
                          <a:endParaRPr kumimoji="0" lang="en-GB" sz="10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sym typeface="Symbol" pitchFamily="18" charset="2"/>
                            </a:rPr>
                            <a:t>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GB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1.00</a:t>
                          </a: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0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0.00</a:t>
                          </a:r>
                          <a:endParaRPr kumimoji="0" lang="en-GB" sz="10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T="45712" marB="45712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chemeClr val="bg1">
                            <a:alpha val="2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0706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II: </a:t>
            </a:r>
            <a:r>
              <a:rPr lang="en-US" i="1" dirty="0"/>
              <a:t>Smith</a:t>
            </a:r>
            <a:r>
              <a:rPr lang="en-US" dirty="0"/>
              <a:t>-Chart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357655-1434-2E49-A9B9-9F6F27248C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48996" y="1969610"/>
                <a:ext cx="9930204" cy="4224551"/>
              </a:xfrm>
            </p:spPr>
            <p:txBody>
              <a:bodyPr/>
              <a:lstStyle/>
              <a:p>
                <a:r>
                  <a:rPr lang="en-US" dirty="0"/>
                  <a:t>Outline and Learning objectives</a:t>
                </a:r>
              </a:p>
              <a:p>
                <a:pPr lvl="1"/>
                <a:r>
                  <a:rPr lang="en-US" dirty="0"/>
                  <a:t>Refresher: Visualization of a complex impedance in the frequency domain</a:t>
                </a:r>
              </a:p>
              <a:p>
                <a:pPr lvl="1"/>
                <a:r>
                  <a:rPr lang="en-US" dirty="0"/>
                  <a:t>Definition of the </a:t>
                </a:r>
                <a:r>
                  <a:rPr lang="en-US" i="1" dirty="0"/>
                  <a:t>Smith</a:t>
                </a:r>
                <a:r>
                  <a:rPr lang="en-US" dirty="0"/>
                  <a:t> chart, mapping the complex impedance / admittance plane </a:t>
                </a:r>
                <a:br>
                  <a:rPr lang="en-US" dirty="0"/>
                </a:br>
                <a:r>
                  <a:rPr lang="en-US" dirty="0"/>
                  <a:t>with the complex reflection coefficient</a:t>
                </a:r>
              </a:p>
              <a:p>
                <a:pPr lvl="1"/>
                <a:r>
                  <a:rPr lang="en-US" dirty="0"/>
                  <a:t>Basic facts and important points on the </a:t>
                </a:r>
                <a:r>
                  <a:rPr lang="en-US" i="1" dirty="0"/>
                  <a:t>Smith</a:t>
                </a:r>
                <a:r>
                  <a:rPr lang="en-US" dirty="0"/>
                  <a:t> chart</a:t>
                </a:r>
              </a:p>
              <a:p>
                <a:pPr lvl="1"/>
                <a:r>
                  <a:rPr lang="en-US" dirty="0"/>
                  <a:t>Simple example</a:t>
                </a:r>
              </a:p>
              <a:p>
                <a:pPr marL="914400" lvl="2" indent="0">
                  <a:buNone/>
                </a:pPr>
                <a:r>
                  <a:rPr lang="en-US" dirty="0"/>
                  <a:t>More examples and information in the backup section:</a:t>
                </a:r>
              </a:p>
              <a:p>
                <a:pPr lvl="2"/>
                <a:r>
                  <a:rPr lang="en-US" dirty="0"/>
                  <a:t>Examples for a RL and RC series circuit, </a:t>
                </a:r>
                <a:br>
                  <a:rPr lang="en-US" dirty="0"/>
                </a:br>
                <a:r>
                  <a:rPr lang="en-US" dirty="0"/>
                  <a:t>and for a transmission-line terminated with a RL series circuit.</a:t>
                </a:r>
              </a:p>
              <a:p>
                <a:pPr lvl="2"/>
                <a:r>
                  <a:rPr lang="en-US" dirty="0">
                    <a:ea typeface="Cambria Math" panose="02040503050406030204" pitchFamily="18" charset="0"/>
                  </a:rPr>
                  <a:t>Operation of a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-transformer based on a transmission-line </a:t>
                </a:r>
                <a:br>
                  <a:rPr lang="en-US" dirty="0"/>
                </a:br>
                <a:r>
                  <a:rPr lang="en-US" dirty="0"/>
                  <a:t>as a (normalized) impedance inverter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357655-1434-2E49-A9B9-9F6F27248C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48996" y="1969610"/>
                <a:ext cx="9930204" cy="4224551"/>
              </a:xfrm>
              <a:blipFill>
                <a:blip r:embed="rId2"/>
                <a:stretch>
                  <a:fillRect l="-894" t="-24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225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65DA663-F4FF-2D4C-8E41-6C43F893D81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49730" y="164576"/>
                <a:ext cx="9870085" cy="629095"/>
              </a:xfrm>
            </p:spPr>
            <p:txBody>
              <a:bodyPr/>
              <a:lstStyle/>
              <a:p>
                <a:r>
                  <a:rPr lang="en-US" dirty="0"/>
                  <a:t>Reminder: The complex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-Plane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65DA663-F4FF-2D4C-8E41-6C43F893D8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49730" y="164576"/>
                <a:ext cx="9870085" cy="629095"/>
              </a:xfrm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4CA8D7-884A-7244-87E1-7DD357FDB9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60535" y="1141823"/>
                <a:ext cx="4781367" cy="2478099"/>
              </a:xfrm>
            </p:spPr>
            <p:txBody>
              <a:bodyPr/>
              <a:lstStyle/>
              <a:p>
                <a:r>
                  <a:rPr lang="en-US" dirty="0"/>
                  <a:t>Different ways to visualize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magnitude / phase</a:t>
                </a:r>
              </a:p>
              <a:p>
                <a:pPr lvl="1"/>
                <a:r>
                  <a:rPr lang="en-US" dirty="0"/>
                  <a:t>real / imaginary</a:t>
                </a:r>
              </a:p>
              <a:p>
                <a:pPr lvl="1"/>
                <a:r>
                  <a:rPr lang="en-US" dirty="0"/>
                  <a:t>complex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-plane</a:t>
                </a:r>
              </a:p>
              <a:p>
                <a:pPr lvl="2"/>
                <a:r>
                  <a:rPr lang="en-US" dirty="0"/>
                  <a:t>parametric graph </a:t>
                </a:r>
                <a:br>
                  <a:rPr lang="en-US" dirty="0"/>
                </a:br>
                <a:r>
                  <a:rPr lang="en-US" dirty="0"/>
                  <a:t>in the complex plane </a:t>
                </a:r>
                <a:br>
                  <a:rPr lang="en-US" dirty="0"/>
                </a:br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as parameter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4CA8D7-884A-7244-87E1-7DD357FDB9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60535" y="1141823"/>
                <a:ext cx="4781367" cy="2478099"/>
              </a:xfrm>
              <a:blipFill>
                <a:blip r:embed="rId3"/>
                <a:stretch>
                  <a:fillRect l="-1857" t="-3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E5F43DF9-A2DC-7341-80E6-3A06B302C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14" y="1141823"/>
            <a:ext cx="3811764" cy="25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14F062B-0F02-7740-BF50-C5EDA6903E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759" y="3714506"/>
            <a:ext cx="3893566" cy="25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90B84C-855D-8449-8057-8350B153EC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1246" y="3602959"/>
            <a:ext cx="3643377" cy="25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C098EBB-6229-6C4E-809D-81FBE584562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733" r="12160" b="8569"/>
          <a:stretch/>
        </p:blipFill>
        <p:spPr>
          <a:xfrm>
            <a:off x="9037737" y="1460210"/>
            <a:ext cx="2865782" cy="446576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9B67F870-37C8-F241-B278-3E626CDEB280}"/>
              </a:ext>
            </a:extLst>
          </p:cNvPr>
          <p:cNvGrpSpPr/>
          <p:nvPr/>
        </p:nvGrpSpPr>
        <p:grpSpPr>
          <a:xfrm>
            <a:off x="7100536" y="1741704"/>
            <a:ext cx="2188095" cy="1564045"/>
            <a:chOff x="7100536" y="1741704"/>
            <a:chExt cx="2188095" cy="1564045"/>
          </a:xfrm>
        </p:grpSpPr>
        <p:grpSp>
          <p:nvGrpSpPr>
            <p:cNvPr id="4" name="Group 209">
              <a:extLst>
                <a:ext uri="{FF2B5EF4-FFF2-40B4-BE49-F238E27FC236}">
                  <a16:creationId xmlns:a16="http://schemas.microsoft.com/office/drawing/2014/main" id="{9D606BE5-157F-CF4C-A095-17383E8FDA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89424" y="2504192"/>
              <a:ext cx="152400" cy="762000"/>
              <a:chOff x="3935" y="1728"/>
              <a:chExt cx="96" cy="480"/>
            </a:xfrm>
          </p:grpSpPr>
          <p:sp>
            <p:nvSpPr>
              <p:cNvPr id="5" name="Arc 59">
                <a:extLst>
                  <a:ext uri="{FF2B5EF4-FFF2-40B4-BE49-F238E27FC236}">
                    <a16:creationId xmlns:a16="http://schemas.microsoft.com/office/drawing/2014/main" id="{DB14F85D-9E56-5249-BA88-5424970D7FF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" name="Arc 60">
                <a:extLst>
                  <a:ext uri="{FF2B5EF4-FFF2-40B4-BE49-F238E27FC236}">
                    <a16:creationId xmlns:a16="http://schemas.microsoft.com/office/drawing/2014/main" id="{9182512D-2715-7845-8F56-7F24C26DB66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Arc 61">
                <a:extLst>
                  <a:ext uri="{FF2B5EF4-FFF2-40B4-BE49-F238E27FC236}">
                    <a16:creationId xmlns:a16="http://schemas.microsoft.com/office/drawing/2014/main" id="{22A43080-7543-EB41-8AB3-FA59DB4550F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Arc 62">
                <a:extLst>
                  <a:ext uri="{FF2B5EF4-FFF2-40B4-BE49-F238E27FC236}">
                    <a16:creationId xmlns:a16="http://schemas.microsoft.com/office/drawing/2014/main" id="{1820909B-D51D-634E-AA3B-966DDB66B44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3">
                <a:extLst>
                  <a:ext uri="{FF2B5EF4-FFF2-40B4-BE49-F238E27FC236}">
                    <a16:creationId xmlns:a16="http://schemas.microsoft.com/office/drawing/2014/main" id="{4045F814-0AC8-5548-BE72-4EEF95691A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64">
                <a:extLst>
                  <a:ext uri="{FF2B5EF4-FFF2-40B4-BE49-F238E27FC236}">
                    <a16:creationId xmlns:a16="http://schemas.microsoft.com/office/drawing/2014/main" id="{BD8AF021-454B-DB4E-AEDC-4E2E8E3FF5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Arc 65">
                <a:extLst>
                  <a:ext uri="{FF2B5EF4-FFF2-40B4-BE49-F238E27FC236}">
                    <a16:creationId xmlns:a16="http://schemas.microsoft.com/office/drawing/2014/main" id="{B97C6FD4-4B36-6E4C-A6D1-17127DCA459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Arc 66">
                <a:extLst>
                  <a:ext uri="{FF2B5EF4-FFF2-40B4-BE49-F238E27FC236}">
                    <a16:creationId xmlns:a16="http://schemas.microsoft.com/office/drawing/2014/main" id="{1E96BD5B-0EF6-4A46-B662-2BDFA5A37AF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rc 67">
                <a:extLst>
                  <a:ext uri="{FF2B5EF4-FFF2-40B4-BE49-F238E27FC236}">
                    <a16:creationId xmlns:a16="http://schemas.microsoft.com/office/drawing/2014/main" id="{B5A4EA90-3F23-9B43-8E34-8A2FBCC1FB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8">
                <a:extLst>
                  <a:ext uri="{FF2B5EF4-FFF2-40B4-BE49-F238E27FC236}">
                    <a16:creationId xmlns:a16="http://schemas.microsoft.com/office/drawing/2014/main" id="{8FE8E358-4C56-EF4B-AAAB-B297AE004FF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rc 69">
                <a:extLst>
                  <a:ext uri="{FF2B5EF4-FFF2-40B4-BE49-F238E27FC236}">
                    <a16:creationId xmlns:a16="http://schemas.microsoft.com/office/drawing/2014/main" id="{3092B967-D488-FD46-80A8-82E75F57563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rc 70">
                <a:extLst>
                  <a:ext uri="{FF2B5EF4-FFF2-40B4-BE49-F238E27FC236}">
                    <a16:creationId xmlns:a16="http://schemas.microsoft.com/office/drawing/2014/main" id="{F5891449-F2DA-A64E-8D6C-3AE87423077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rc 71">
                <a:extLst>
                  <a:ext uri="{FF2B5EF4-FFF2-40B4-BE49-F238E27FC236}">
                    <a16:creationId xmlns:a16="http://schemas.microsoft.com/office/drawing/2014/main" id="{06A23C52-ECE0-8546-AC9F-C33F6391CE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A63DEB3-7282-D043-8F1F-4FABDB15B1A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889424" y="1779804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 Box 26">
                  <a:extLst>
                    <a:ext uri="{FF2B5EF4-FFF2-40B4-BE49-F238E27FC236}">
                      <a16:creationId xmlns:a16="http://schemas.microsoft.com/office/drawing/2014/main" id="{C13D4DF6-8BAB-C144-9CBC-CB244A54202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045454" y="1994027"/>
                  <a:ext cx="112796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𝛀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 Box 26">
                  <a:extLst>
                    <a:ext uri="{FF2B5EF4-FFF2-40B4-BE49-F238E27FC236}">
                      <a16:creationId xmlns:a16="http://schemas.microsoft.com/office/drawing/2014/main" id="{C13D4DF6-8BAB-C144-9CBC-CB244A5420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045454" y="1994027"/>
                  <a:ext cx="1127960" cy="333554"/>
                </a:xfrm>
                <a:prstGeom prst="rect">
                  <a:avLst/>
                </a:prstGeom>
                <a:blipFill>
                  <a:blip r:embed="rId8"/>
                  <a:stretch>
                    <a:fillRect b="-1428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 Box 26">
                  <a:extLst>
                    <a:ext uri="{FF2B5EF4-FFF2-40B4-BE49-F238E27FC236}">
                      <a16:creationId xmlns:a16="http://schemas.microsoft.com/office/drawing/2014/main" id="{73042BA5-D7A4-3746-A679-564263387C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076976" y="2714009"/>
                  <a:ext cx="1211655" cy="3391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𝒏𝑯</m:t>
                        </m:r>
                      </m:oMath>
                    </m:oMathPara>
                  </a14:m>
                  <a:endParaRPr lang="en-US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 Box 26">
                  <a:extLst>
                    <a:ext uri="{FF2B5EF4-FFF2-40B4-BE49-F238E27FC236}">
                      <a16:creationId xmlns:a16="http://schemas.microsoft.com/office/drawing/2014/main" id="{73042BA5-D7A4-3746-A679-564263387C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076976" y="2714009"/>
                  <a:ext cx="1211655" cy="339196"/>
                </a:xfrm>
                <a:prstGeom prst="rect">
                  <a:avLst/>
                </a:prstGeom>
                <a:blipFill>
                  <a:blip r:embed="rId9"/>
                  <a:stretch>
                    <a:fillRect b="-1785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0675EDC-A417-2B48-9295-D02A600301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24595" y="1786456"/>
              <a:ext cx="5370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33A3A57-20F3-AA4E-933B-A6EDA0785A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24595" y="3266986"/>
              <a:ext cx="53706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245">
              <a:extLst>
                <a:ext uri="{FF2B5EF4-FFF2-40B4-BE49-F238E27FC236}">
                  <a16:creationId xmlns:a16="http://schemas.microsoft.com/office/drawing/2014/main" id="{1F321BF1-A315-0D4A-B586-15C0A633503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345219" y="322954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33" name="Oval 245">
              <a:extLst>
                <a:ext uri="{FF2B5EF4-FFF2-40B4-BE49-F238E27FC236}">
                  <a16:creationId xmlns:a16="http://schemas.microsoft.com/office/drawing/2014/main" id="{E3D0C336-B023-9044-BBC6-9D12E858F77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344426" y="174170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 Box 26">
                  <a:extLst>
                    <a:ext uri="{FF2B5EF4-FFF2-40B4-BE49-F238E27FC236}">
                      <a16:creationId xmlns:a16="http://schemas.microsoft.com/office/drawing/2014/main" id="{56068390-1BA6-DF4D-99C5-33355C5DDBA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100536" y="2341240"/>
                  <a:ext cx="563980" cy="3391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 Box 26">
                  <a:extLst>
                    <a:ext uri="{FF2B5EF4-FFF2-40B4-BE49-F238E27FC236}">
                      <a16:creationId xmlns:a16="http://schemas.microsoft.com/office/drawing/2014/main" id="{56068390-1BA6-DF4D-99C5-33355C5DDB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00536" y="2341240"/>
                  <a:ext cx="563980" cy="339196"/>
                </a:xfrm>
                <a:prstGeom prst="rect">
                  <a:avLst/>
                </a:prstGeom>
                <a:blipFill>
                  <a:blip r:embed="rId10"/>
                  <a:stretch>
                    <a:fillRect r="-6667" b="-1428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14643BC-6A23-8D48-889C-06AB648DBA89}"/>
                </a:ext>
              </a:extLst>
            </p:cNvPr>
            <p:cNvCxnSpPr>
              <a:stCxn id="34" idx="0"/>
            </p:cNvCxnSpPr>
            <p:nvPr/>
          </p:nvCxnSpPr>
          <p:spPr bwMode="auto">
            <a:xfrm flipV="1">
              <a:off x="7382526" y="1865546"/>
              <a:ext cx="0" cy="47569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2B556504-354E-7441-BE10-E5ABCD06F45E}"/>
                </a:ext>
              </a:extLst>
            </p:cNvPr>
            <p:cNvCxnSpPr/>
            <p:nvPr/>
          </p:nvCxnSpPr>
          <p:spPr bwMode="auto">
            <a:xfrm flipV="1">
              <a:off x="7382526" y="2680436"/>
              <a:ext cx="0" cy="47569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FE034E4-098A-0145-AC2F-63FDB2A9698F}"/>
              </a:ext>
            </a:extLst>
          </p:cNvPr>
          <p:cNvSpPr/>
          <p:nvPr/>
        </p:nvSpPr>
        <p:spPr>
          <a:xfrm>
            <a:off x="9179420" y="4678293"/>
            <a:ext cx="2864887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omplex impedance plane</a:t>
            </a:r>
          </a:p>
        </p:txBody>
      </p:sp>
    </p:spTree>
    <p:extLst>
      <p:ext uri="{BB962C8B-B14F-4D97-AF65-F5344CB8AC3E}">
        <p14:creationId xmlns:p14="http://schemas.microsoft.com/office/powerpoint/2010/main" val="14440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09F48-8612-DE4F-8AD6-C39C65EC1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Reminder: Circuit Vocabulary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6B7E6-21FC-4E40-9906-08743F1C0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897" y="4693489"/>
            <a:ext cx="7455381" cy="1500672"/>
          </a:xfrm>
        </p:spPr>
        <p:txBody>
          <a:bodyPr/>
          <a:lstStyle/>
          <a:p>
            <a:r>
              <a:rPr lang="en-US" dirty="0"/>
              <a:t>Resistance, impedance, reactance are inverse proportional to conductance, susceptance, admittance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A437D81-D417-C64C-A65D-7981C4DA5B87}"/>
                  </a:ext>
                </a:extLst>
              </p:cNvPr>
              <p:cNvSpPr txBox="1"/>
              <p:nvPr/>
            </p:nvSpPr>
            <p:spPr>
              <a:xfrm>
                <a:off x="3694847" y="1389164"/>
                <a:ext cx="198323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resistor, with:</a:t>
                </a:r>
                <a:br>
                  <a:rPr lang="en-US" dirty="0"/>
                </a:br>
                <a:r>
                  <a:rPr lang="en-US" b="1" dirty="0"/>
                  <a:t>resistance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 [</m:t>
                    </m:r>
                    <m:r>
                      <a:rPr lang="el-G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𝜴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A437D81-D417-C64C-A65D-7981C4DA5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4847" y="1389164"/>
                <a:ext cx="1983235" cy="646331"/>
              </a:xfrm>
              <a:prstGeom prst="rect">
                <a:avLst/>
              </a:prstGeom>
              <a:blipFill>
                <a:blip r:embed="rId2"/>
                <a:stretch>
                  <a:fillRect l="-1911" t="-3846" r="-637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BC790CE-E9CA-6747-B99E-A6291BE3AB01}"/>
                  </a:ext>
                </a:extLst>
              </p:cNvPr>
              <p:cNvSpPr txBox="1"/>
              <p:nvPr/>
            </p:nvSpPr>
            <p:spPr>
              <a:xfrm>
                <a:off x="1015564" y="1373197"/>
                <a:ext cx="222208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dirty="0"/>
                  <a:t>conductor, with:</a:t>
                </a:r>
                <a:br>
                  <a:rPr lang="en-US" dirty="0"/>
                </a:br>
                <a:r>
                  <a:rPr lang="en-US" b="1" dirty="0"/>
                  <a:t>conductance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BC790CE-E9CA-6747-B99E-A6291BE3AB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564" y="1373197"/>
                <a:ext cx="2222083" cy="646331"/>
              </a:xfrm>
              <a:prstGeom prst="rect">
                <a:avLst/>
              </a:prstGeom>
              <a:blipFill>
                <a:blip r:embed="rId3"/>
                <a:stretch>
                  <a:fillRect l="-1714" t="-3922" r="-2286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7BC147B-C2DA-6140-A861-44E725AC1BEB}"/>
                  </a:ext>
                </a:extLst>
              </p:cNvPr>
              <p:cNvSpPr txBox="1"/>
              <p:nvPr/>
            </p:nvSpPr>
            <p:spPr>
              <a:xfrm>
                <a:off x="3694847" y="2392311"/>
                <a:ext cx="270452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inductor, with:</a:t>
                </a:r>
                <a:br>
                  <a:rPr lang="en-US" dirty="0"/>
                </a:br>
                <a:r>
                  <a:rPr lang="en-US" b="1" dirty="0"/>
                  <a:t>inductance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b="1" dirty="0"/>
              </a:p>
              <a:p>
                <a:r>
                  <a:rPr lang="en-US" b="1" dirty="0"/>
                  <a:t>reactance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l-G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𝜴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7BC147B-C2DA-6140-A861-44E725AC1B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4847" y="2392311"/>
                <a:ext cx="2704523" cy="923330"/>
              </a:xfrm>
              <a:prstGeom prst="rect">
                <a:avLst/>
              </a:prstGeom>
              <a:blipFill>
                <a:blip r:embed="rId4"/>
                <a:stretch>
                  <a:fillRect l="-1395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EF2BB33-8CC8-F84B-A32F-2A3B1B4636A5}"/>
                  </a:ext>
                </a:extLst>
              </p:cNvPr>
              <p:cNvSpPr txBox="1"/>
              <p:nvPr/>
            </p:nvSpPr>
            <p:spPr>
              <a:xfrm>
                <a:off x="107027" y="3556536"/>
                <a:ext cx="3047566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dirty="0"/>
                  <a:t>capacitor, with:</a:t>
                </a:r>
                <a:br>
                  <a:rPr lang="en-US" dirty="0"/>
                </a:br>
                <a:r>
                  <a:rPr lang="en-US" b="1" dirty="0"/>
                  <a:t>capacitance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begChr m:val="["/>
                        <m:endChr m:val="]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</m:d>
                  </m:oMath>
                </a14:m>
                <a:endParaRPr lang="en-US" b="1" dirty="0"/>
              </a:p>
              <a:p>
                <a:pPr algn="r"/>
                <a:r>
                  <a:rPr lang="en-US" b="1" dirty="0"/>
                  <a:t>susceptance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EF2BB33-8CC8-F84B-A32F-2A3B1B4636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27" y="3556536"/>
                <a:ext cx="3047566" cy="923330"/>
              </a:xfrm>
              <a:prstGeom prst="rect">
                <a:avLst/>
              </a:prstGeom>
              <a:blipFill>
                <a:blip r:embed="rId5"/>
                <a:stretch>
                  <a:fillRect t="-2703" r="-1660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E11122D-E5B7-3C48-BCC0-9D446AE61132}"/>
                  </a:ext>
                </a:extLst>
              </p:cNvPr>
              <p:cNvSpPr txBox="1"/>
              <p:nvPr/>
            </p:nvSpPr>
            <p:spPr>
              <a:xfrm>
                <a:off x="9439644" y="1557985"/>
                <a:ext cx="239039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+mn-lt"/>
                  </a:rPr>
                  <a:t>complex impedance</a:t>
                </a:r>
              </a:p>
              <a:p>
                <a:r>
                  <a:rPr lang="en-US" b="1" dirty="0">
                    <a:latin typeface="+mn-lt"/>
                  </a:rPr>
                  <a:t>example:</a:t>
                </a: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l-G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𝜴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E11122D-E5B7-3C48-BCC0-9D446AE611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9644" y="1557985"/>
                <a:ext cx="2390398" cy="923330"/>
              </a:xfrm>
              <a:prstGeom prst="rect">
                <a:avLst/>
              </a:prstGeom>
              <a:blipFill>
                <a:blip r:embed="rId6"/>
                <a:stretch>
                  <a:fillRect l="-2116" t="-2703" r="-1058" b="-6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9A36EF3-E61D-C04B-A7D6-CB321EA1B334}"/>
                  </a:ext>
                </a:extLst>
              </p:cNvPr>
              <p:cNvSpPr txBox="1"/>
              <p:nvPr/>
            </p:nvSpPr>
            <p:spPr>
              <a:xfrm>
                <a:off x="9547177" y="3179177"/>
                <a:ext cx="240322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+mn-lt"/>
                  </a:rPr>
                  <a:t>complex admittance</a:t>
                </a:r>
              </a:p>
              <a:p>
                <a:r>
                  <a:rPr lang="en-US" b="1" dirty="0">
                    <a:latin typeface="+mn-lt"/>
                  </a:rPr>
                  <a:t>example:</a:t>
                </a: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9A36EF3-E61D-C04B-A7D6-CB321EA1B3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7177" y="3179177"/>
                <a:ext cx="2403222" cy="923330"/>
              </a:xfrm>
              <a:prstGeom prst="rect">
                <a:avLst/>
              </a:prstGeom>
              <a:blipFill>
                <a:blip r:embed="rId7"/>
                <a:stretch>
                  <a:fillRect l="-2105" t="-2703" r="-1579" b="-6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8" name="Group 77">
            <a:extLst>
              <a:ext uri="{FF2B5EF4-FFF2-40B4-BE49-F238E27FC236}">
                <a16:creationId xmlns:a16="http://schemas.microsoft.com/office/drawing/2014/main" id="{F83A10A9-CB24-E64E-B4F6-BC4AD93A0F11}"/>
              </a:ext>
            </a:extLst>
          </p:cNvPr>
          <p:cNvGrpSpPr/>
          <p:nvPr/>
        </p:nvGrpSpPr>
        <p:grpSpPr>
          <a:xfrm>
            <a:off x="3390047" y="1245225"/>
            <a:ext cx="152400" cy="932635"/>
            <a:chOff x="3390047" y="1245225"/>
            <a:chExt cx="152400" cy="932635"/>
          </a:xfrm>
        </p:grpSpPr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584E795B-F217-834F-8247-835694CB46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90047" y="1331330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DA9D22C4-E996-F340-A145-70A7EE4A5C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8147" y="124522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77E23AE1-667C-5740-8805-8F3AFA5B3D8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4468" y="210166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04BF16D-33AA-AF4E-8F53-38B0F376263F}"/>
              </a:ext>
            </a:extLst>
          </p:cNvPr>
          <p:cNvGrpSpPr/>
          <p:nvPr/>
        </p:nvGrpSpPr>
        <p:grpSpPr>
          <a:xfrm>
            <a:off x="3386863" y="2369639"/>
            <a:ext cx="152400" cy="937074"/>
            <a:chOff x="3387161" y="2336760"/>
            <a:chExt cx="152400" cy="937074"/>
          </a:xfrm>
        </p:grpSpPr>
        <p:grpSp>
          <p:nvGrpSpPr>
            <p:cNvPr id="5" name="Group 209">
              <a:extLst>
                <a:ext uri="{FF2B5EF4-FFF2-40B4-BE49-F238E27FC236}">
                  <a16:creationId xmlns:a16="http://schemas.microsoft.com/office/drawing/2014/main" id="{A08555C9-3EE6-6D4E-B953-AD3A246EEA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7161" y="2422634"/>
              <a:ext cx="152400" cy="762000"/>
              <a:chOff x="3935" y="1728"/>
              <a:chExt cx="96" cy="480"/>
            </a:xfrm>
          </p:grpSpPr>
          <p:sp>
            <p:nvSpPr>
              <p:cNvPr id="6" name="Arc 59">
                <a:extLst>
                  <a:ext uri="{FF2B5EF4-FFF2-40B4-BE49-F238E27FC236}">
                    <a16:creationId xmlns:a16="http://schemas.microsoft.com/office/drawing/2014/main" id="{A1BDABEE-7055-A64A-B749-21FD22809CC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Arc 60">
                <a:extLst>
                  <a:ext uri="{FF2B5EF4-FFF2-40B4-BE49-F238E27FC236}">
                    <a16:creationId xmlns:a16="http://schemas.microsoft.com/office/drawing/2014/main" id="{44E23ED3-CD3B-334E-8AEC-EFE84918AEB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Arc 61">
                <a:extLst>
                  <a:ext uri="{FF2B5EF4-FFF2-40B4-BE49-F238E27FC236}">
                    <a16:creationId xmlns:a16="http://schemas.microsoft.com/office/drawing/2014/main" id="{E4772D61-65F5-5E4C-9FC4-929AD871C56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Arc 62">
                <a:extLst>
                  <a:ext uri="{FF2B5EF4-FFF2-40B4-BE49-F238E27FC236}">
                    <a16:creationId xmlns:a16="http://schemas.microsoft.com/office/drawing/2014/main" id="{6EAF6F74-50E3-B94C-B876-CD46AB17E64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Line 63">
                <a:extLst>
                  <a:ext uri="{FF2B5EF4-FFF2-40B4-BE49-F238E27FC236}">
                    <a16:creationId xmlns:a16="http://schemas.microsoft.com/office/drawing/2014/main" id="{8BDA11C1-669A-4A4B-BD9F-3A71FB87CD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64">
                <a:extLst>
                  <a:ext uri="{FF2B5EF4-FFF2-40B4-BE49-F238E27FC236}">
                    <a16:creationId xmlns:a16="http://schemas.microsoft.com/office/drawing/2014/main" id="{712E88ED-61A2-D345-83DC-063803717E1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Arc 65">
                <a:extLst>
                  <a:ext uri="{FF2B5EF4-FFF2-40B4-BE49-F238E27FC236}">
                    <a16:creationId xmlns:a16="http://schemas.microsoft.com/office/drawing/2014/main" id="{31E973F6-1C2E-5B47-B286-4D385C7FB29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rc 66">
                <a:extLst>
                  <a:ext uri="{FF2B5EF4-FFF2-40B4-BE49-F238E27FC236}">
                    <a16:creationId xmlns:a16="http://schemas.microsoft.com/office/drawing/2014/main" id="{2985B519-E14B-6246-BE82-B158B8DF6A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7">
                <a:extLst>
                  <a:ext uri="{FF2B5EF4-FFF2-40B4-BE49-F238E27FC236}">
                    <a16:creationId xmlns:a16="http://schemas.microsoft.com/office/drawing/2014/main" id="{5426B112-349E-D14B-A456-F62AD32007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rc 68">
                <a:extLst>
                  <a:ext uri="{FF2B5EF4-FFF2-40B4-BE49-F238E27FC236}">
                    <a16:creationId xmlns:a16="http://schemas.microsoft.com/office/drawing/2014/main" id="{1170AAEC-41D1-7040-A283-C7437F4F347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rc 69">
                <a:extLst>
                  <a:ext uri="{FF2B5EF4-FFF2-40B4-BE49-F238E27FC236}">
                    <a16:creationId xmlns:a16="http://schemas.microsoft.com/office/drawing/2014/main" id="{2012EBC0-DBE5-3B48-87D6-FD4C30D8BDF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rc 70">
                <a:extLst>
                  <a:ext uri="{FF2B5EF4-FFF2-40B4-BE49-F238E27FC236}">
                    <a16:creationId xmlns:a16="http://schemas.microsoft.com/office/drawing/2014/main" id="{F5B0D569-CFB8-0742-8233-FFFE904FBC5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Arc 71">
                <a:extLst>
                  <a:ext uri="{FF2B5EF4-FFF2-40B4-BE49-F238E27FC236}">
                    <a16:creationId xmlns:a16="http://schemas.microsoft.com/office/drawing/2014/main" id="{A9C85F47-4C09-304C-AA01-D9340EB5F8B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4" name="Oval 245">
              <a:extLst>
                <a:ext uri="{FF2B5EF4-FFF2-40B4-BE49-F238E27FC236}">
                  <a16:creationId xmlns:a16="http://schemas.microsoft.com/office/drawing/2014/main" id="{6144010D-662F-A949-9016-6B6F286EA6F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8147" y="233676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5" name="Oval 245">
              <a:extLst>
                <a:ext uri="{FF2B5EF4-FFF2-40B4-BE49-F238E27FC236}">
                  <a16:creationId xmlns:a16="http://schemas.microsoft.com/office/drawing/2014/main" id="{38A4B285-D465-414D-83E2-2F80DB2AB70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1292" y="319763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A9EA024-BBA9-3149-BADA-773A23385C88}"/>
              </a:ext>
            </a:extLst>
          </p:cNvPr>
          <p:cNvGrpSpPr/>
          <p:nvPr/>
        </p:nvGrpSpPr>
        <p:grpSpPr>
          <a:xfrm>
            <a:off x="3306992" y="3522900"/>
            <a:ext cx="304800" cy="917582"/>
            <a:chOff x="3306992" y="3522900"/>
            <a:chExt cx="304800" cy="917582"/>
          </a:xfrm>
        </p:grpSpPr>
        <p:grpSp>
          <p:nvGrpSpPr>
            <p:cNvPr id="19" name="Group 210">
              <a:extLst>
                <a:ext uri="{FF2B5EF4-FFF2-40B4-BE49-F238E27FC236}">
                  <a16:creationId xmlns:a16="http://schemas.microsoft.com/office/drawing/2014/main" id="{6D2ACAD6-00A6-C649-916A-A3D6DACA0D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6992" y="3599101"/>
              <a:ext cx="304800" cy="762000"/>
              <a:chOff x="3216" y="1728"/>
              <a:chExt cx="192" cy="480"/>
            </a:xfrm>
          </p:grpSpPr>
          <p:sp>
            <p:nvSpPr>
              <p:cNvPr id="20" name="Line 8">
                <a:extLst>
                  <a:ext uri="{FF2B5EF4-FFF2-40B4-BE49-F238E27FC236}">
                    <a16:creationId xmlns:a16="http://schemas.microsoft.com/office/drawing/2014/main" id="{A0CCC9EC-99A1-0147-B1A9-F55ACB473E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9">
                <a:extLst>
                  <a:ext uri="{FF2B5EF4-FFF2-40B4-BE49-F238E27FC236}">
                    <a16:creationId xmlns:a16="http://schemas.microsoft.com/office/drawing/2014/main" id="{49F1572D-1108-CA48-AA18-68A0152C37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10">
                <a:extLst>
                  <a:ext uri="{FF2B5EF4-FFF2-40B4-BE49-F238E27FC236}">
                    <a16:creationId xmlns:a16="http://schemas.microsoft.com/office/drawing/2014/main" id="{E011CE50-C42F-154D-AC16-84DB8D6B31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11">
                <a:extLst>
                  <a:ext uri="{FF2B5EF4-FFF2-40B4-BE49-F238E27FC236}">
                    <a16:creationId xmlns:a16="http://schemas.microsoft.com/office/drawing/2014/main" id="{366FC118-AFBD-FF4D-83C6-55B05EB5CD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6" name="Oval 245">
              <a:extLst>
                <a:ext uri="{FF2B5EF4-FFF2-40B4-BE49-F238E27FC236}">
                  <a16:creationId xmlns:a16="http://schemas.microsoft.com/office/drawing/2014/main" id="{C23C424E-AB46-F54F-8CFB-6FBC7F8D08C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3109" y="352290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7" name="Oval 245">
              <a:extLst>
                <a:ext uri="{FF2B5EF4-FFF2-40B4-BE49-F238E27FC236}">
                  <a16:creationId xmlns:a16="http://schemas.microsoft.com/office/drawing/2014/main" id="{108710A7-773F-944C-A4CE-DCB23271E2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21292" y="436428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758640A-5380-AA46-ADB6-0FB76C892421}"/>
              </a:ext>
            </a:extLst>
          </p:cNvPr>
          <p:cNvGrpSpPr/>
          <p:nvPr/>
        </p:nvGrpSpPr>
        <p:grpSpPr>
          <a:xfrm>
            <a:off x="8630712" y="1253548"/>
            <a:ext cx="453028" cy="1597774"/>
            <a:chOff x="8630712" y="1253548"/>
            <a:chExt cx="453028" cy="1597774"/>
          </a:xfrm>
        </p:grpSpPr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BBFA32C2-2439-CB48-8B51-B5B8EF6DDF0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931340" y="1340743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" name="Group 209">
              <a:extLst>
                <a:ext uri="{FF2B5EF4-FFF2-40B4-BE49-F238E27FC236}">
                  <a16:creationId xmlns:a16="http://schemas.microsoft.com/office/drawing/2014/main" id="{D222F825-77BF-754B-8615-2E592A6BA3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31340" y="2006652"/>
              <a:ext cx="152400" cy="762000"/>
              <a:chOff x="3935" y="1728"/>
              <a:chExt cx="96" cy="480"/>
            </a:xfrm>
          </p:grpSpPr>
          <p:sp>
            <p:nvSpPr>
              <p:cNvPr id="30" name="Arc 59">
                <a:extLst>
                  <a:ext uri="{FF2B5EF4-FFF2-40B4-BE49-F238E27FC236}">
                    <a16:creationId xmlns:a16="http://schemas.microsoft.com/office/drawing/2014/main" id="{C9887A5E-58D2-A448-8140-D4F7629D0CB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Arc 60">
                <a:extLst>
                  <a:ext uri="{FF2B5EF4-FFF2-40B4-BE49-F238E27FC236}">
                    <a16:creationId xmlns:a16="http://schemas.microsoft.com/office/drawing/2014/main" id="{89FF31B3-5B04-8346-B6E1-9747507347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Arc 61">
                <a:extLst>
                  <a:ext uri="{FF2B5EF4-FFF2-40B4-BE49-F238E27FC236}">
                    <a16:creationId xmlns:a16="http://schemas.microsoft.com/office/drawing/2014/main" id="{8D64C1AA-054B-4647-B725-32A821801C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Arc 62">
                <a:extLst>
                  <a:ext uri="{FF2B5EF4-FFF2-40B4-BE49-F238E27FC236}">
                    <a16:creationId xmlns:a16="http://schemas.microsoft.com/office/drawing/2014/main" id="{77641F02-B70F-6D43-A4FF-717C15AC71F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63">
                <a:extLst>
                  <a:ext uri="{FF2B5EF4-FFF2-40B4-BE49-F238E27FC236}">
                    <a16:creationId xmlns:a16="http://schemas.microsoft.com/office/drawing/2014/main" id="{3C8F1CC3-7A68-A741-821A-3E150AAF21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64">
                <a:extLst>
                  <a:ext uri="{FF2B5EF4-FFF2-40B4-BE49-F238E27FC236}">
                    <a16:creationId xmlns:a16="http://schemas.microsoft.com/office/drawing/2014/main" id="{83EC9B93-1975-DA4B-9CD0-DA7D5B757C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Arc 65">
                <a:extLst>
                  <a:ext uri="{FF2B5EF4-FFF2-40B4-BE49-F238E27FC236}">
                    <a16:creationId xmlns:a16="http://schemas.microsoft.com/office/drawing/2014/main" id="{9AEC194A-52BE-BD43-AAB2-5894780A48D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Arc 66">
                <a:extLst>
                  <a:ext uri="{FF2B5EF4-FFF2-40B4-BE49-F238E27FC236}">
                    <a16:creationId xmlns:a16="http://schemas.microsoft.com/office/drawing/2014/main" id="{9C3F7B50-2192-9F44-B450-85C70A4C57C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Arc 67">
                <a:extLst>
                  <a:ext uri="{FF2B5EF4-FFF2-40B4-BE49-F238E27FC236}">
                    <a16:creationId xmlns:a16="http://schemas.microsoft.com/office/drawing/2014/main" id="{442588F0-6EFC-E94F-AFDD-DE1B9F01F9A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Arc 68">
                <a:extLst>
                  <a:ext uri="{FF2B5EF4-FFF2-40B4-BE49-F238E27FC236}">
                    <a16:creationId xmlns:a16="http://schemas.microsoft.com/office/drawing/2014/main" id="{1221B6D6-1727-114F-8B1F-E39425194DA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Arc 69">
                <a:extLst>
                  <a:ext uri="{FF2B5EF4-FFF2-40B4-BE49-F238E27FC236}">
                    <a16:creationId xmlns:a16="http://schemas.microsoft.com/office/drawing/2014/main" id="{AF52E2DB-E977-484F-9C34-F9F3C658E45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Arc 70">
                <a:extLst>
                  <a:ext uri="{FF2B5EF4-FFF2-40B4-BE49-F238E27FC236}">
                    <a16:creationId xmlns:a16="http://schemas.microsoft.com/office/drawing/2014/main" id="{756EF771-507D-A743-B61C-9A133872302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Arc 71">
                <a:extLst>
                  <a:ext uri="{FF2B5EF4-FFF2-40B4-BE49-F238E27FC236}">
                    <a16:creationId xmlns:a16="http://schemas.microsoft.com/office/drawing/2014/main" id="{379C1D9C-8609-8C43-9090-8B09E28FE15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8" name="Oval 245">
              <a:extLst>
                <a:ext uri="{FF2B5EF4-FFF2-40B4-BE49-F238E27FC236}">
                  <a16:creationId xmlns:a16="http://schemas.microsoft.com/office/drawing/2014/main" id="{C9CA7722-1981-E941-B53A-A4381786127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968647" y="1253548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9" name="Oval 245">
              <a:extLst>
                <a:ext uri="{FF2B5EF4-FFF2-40B4-BE49-F238E27FC236}">
                  <a16:creationId xmlns:a16="http://schemas.microsoft.com/office/drawing/2014/main" id="{F0631245-D99E-4B43-8B6C-948E0467DBB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969172" y="277512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F85F4460-A318-684A-8F00-75309208C9CC}"/>
                    </a:ext>
                  </a:extLst>
                </p:cNvPr>
                <p:cNvSpPr txBox="1"/>
                <p:nvPr/>
              </p:nvSpPr>
              <p:spPr>
                <a:xfrm>
                  <a:off x="8630712" y="1575374"/>
                  <a:ext cx="21833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F85F4460-A318-684A-8F00-75309208C9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30712" y="1575374"/>
                  <a:ext cx="218330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22222" r="-166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4AD0A5C0-B262-B54D-A65E-128D64EE1331}"/>
                    </a:ext>
                  </a:extLst>
                </p:cNvPr>
                <p:cNvSpPr txBox="1"/>
                <p:nvPr/>
              </p:nvSpPr>
              <p:spPr>
                <a:xfrm>
                  <a:off x="8657255" y="2237692"/>
                  <a:ext cx="19229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4AD0A5C0-B262-B54D-A65E-128D64EE13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57255" y="2237692"/>
                  <a:ext cx="192297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5000" r="-25000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65AC433-37E9-5348-A425-C5BDA14E3BEB}"/>
              </a:ext>
            </a:extLst>
          </p:cNvPr>
          <p:cNvGrpSpPr/>
          <p:nvPr/>
        </p:nvGrpSpPr>
        <p:grpSpPr>
          <a:xfrm>
            <a:off x="8284861" y="4541089"/>
            <a:ext cx="870795" cy="887519"/>
            <a:chOff x="8284861" y="4541089"/>
            <a:chExt cx="870795" cy="88751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F943231-3E1D-F242-A1D6-3C9CF72E07EE}"/>
                </a:ext>
              </a:extLst>
            </p:cNvPr>
            <p:cNvSpPr/>
            <p:nvPr/>
          </p:nvSpPr>
          <p:spPr bwMode="auto">
            <a:xfrm rot="5400000">
              <a:off x="8902947" y="4915920"/>
              <a:ext cx="360000" cy="145418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8206C4B-09FF-A146-AB64-A97F94819A3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85524" y="4622348"/>
              <a:ext cx="0" cy="1799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2" name="Oval 245">
              <a:extLst>
                <a:ext uri="{FF2B5EF4-FFF2-40B4-BE49-F238E27FC236}">
                  <a16:creationId xmlns:a16="http://schemas.microsoft.com/office/drawing/2014/main" id="{AA7FAEC8-1D09-304A-AB79-ED6B8927B29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047424" y="454108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72D5C614-0F16-144F-94FA-5CF7BF6B296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84289" y="5172454"/>
              <a:ext cx="0" cy="1799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4" name="Oval 245">
              <a:extLst>
                <a:ext uri="{FF2B5EF4-FFF2-40B4-BE49-F238E27FC236}">
                  <a16:creationId xmlns:a16="http://schemas.microsoft.com/office/drawing/2014/main" id="{0E146C93-C8B7-1A40-AF1E-9354BDD2EF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050889" y="5352408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154DCB48-981D-B942-8872-A0706EEE2AAD}"/>
                    </a:ext>
                  </a:extLst>
                </p:cNvPr>
                <p:cNvSpPr txBox="1"/>
                <p:nvPr/>
              </p:nvSpPr>
              <p:spPr>
                <a:xfrm>
                  <a:off x="8284861" y="4851669"/>
                  <a:ext cx="62042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a14:m>
                  <a:r>
                    <a:rPr lang="en-US" b="0" dirty="0"/>
                    <a:t> or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154DCB48-981D-B942-8872-A0706EEE2A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84861" y="4851669"/>
                  <a:ext cx="620426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2000" t="-27273" r="-10000" b="-5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3C7AD1F0-17A5-E941-99EE-75D255AE73C4}"/>
                  </a:ext>
                </a:extLst>
              </p:cNvPr>
              <p:cNvSpPr txBox="1"/>
              <p:nvPr/>
            </p:nvSpPr>
            <p:spPr>
              <a:xfrm>
                <a:off x="9437235" y="4515308"/>
                <a:ext cx="250985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+mn-lt"/>
                  </a:rPr>
                  <a:t>complex impedance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b="0" dirty="0">
                  <a:latin typeface="Cambria Math" panose="02040503050406030204" pitchFamily="18" charset="0"/>
                </a:endParaRPr>
              </a:p>
              <a:p>
                <a:pPr algn="ctr"/>
                <a:r>
                  <a:rPr lang="en-US" dirty="0">
                    <a:latin typeface="+mn-lt"/>
                  </a:rPr>
                  <a:t>or</a:t>
                </a:r>
                <a:endParaRPr lang="en-US" b="0" dirty="0">
                  <a:latin typeface="+mn-lt"/>
                </a:endParaRPr>
              </a:p>
              <a:p>
                <a:r>
                  <a:rPr lang="en-US" dirty="0"/>
                  <a:t>c</a:t>
                </a:r>
                <a:r>
                  <a:rPr lang="en-US" b="0" dirty="0"/>
                  <a:t>omplex admittance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3C7AD1F0-17A5-E941-99EE-75D255AE73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7235" y="4515308"/>
                <a:ext cx="2509854" cy="923330"/>
              </a:xfrm>
              <a:prstGeom prst="rect">
                <a:avLst/>
              </a:prstGeom>
              <a:blipFill>
                <a:blip r:embed="rId11"/>
                <a:stretch>
                  <a:fillRect l="-2020" t="-4054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F17FA3B7-E00D-2049-B80C-DF4602DBD041}"/>
                  </a:ext>
                </a:extLst>
              </p:cNvPr>
              <p:cNvSpPr txBox="1"/>
              <p:nvPr/>
            </p:nvSpPr>
            <p:spPr>
              <a:xfrm>
                <a:off x="2140956" y="5482899"/>
                <a:ext cx="826683" cy="66580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𝑮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F17FA3B7-E00D-2049-B80C-DF4602DBD0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0956" y="5482899"/>
                <a:ext cx="826683" cy="66580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22E09492-AD54-9B4B-BFCB-86EF460E9F97}"/>
                  </a:ext>
                </a:extLst>
              </p:cNvPr>
              <p:cNvSpPr txBox="1"/>
              <p:nvPr/>
            </p:nvSpPr>
            <p:spPr>
              <a:xfrm>
                <a:off x="3694847" y="5482899"/>
                <a:ext cx="802637" cy="66401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𝒀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22E09492-AD54-9B4B-BFCB-86EF460E9F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4847" y="5482899"/>
                <a:ext cx="802637" cy="6640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23F32754-BE94-EE4B-8A5E-0E8A19848F32}"/>
                  </a:ext>
                </a:extLst>
              </p:cNvPr>
              <p:cNvSpPr txBox="1"/>
              <p:nvPr/>
            </p:nvSpPr>
            <p:spPr>
              <a:xfrm>
                <a:off x="5224692" y="5482899"/>
                <a:ext cx="982174" cy="66401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23F32754-BE94-EE4B-8A5E-0E8A19848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4692" y="5482899"/>
                <a:ext cx="982174" cy="66401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4" name="Group 93">
            <a:extLst>
              <a:ext uri="{FF2B5EF4-FFF2-40B4-BE49-F238E27FC236}">
                <a16:creationId xmlns:a16="http://schemas.microsoft.com/office/drawing/2014/main" id="{E55ED436-CF9C-E64E-B5E3-13A426EFDBA8}"/>
              </a:ext>
            </a:extLst>
          </p:cNvPr>
          <p:cNvGrpSpPr/>
          <p:nvPr/>
        </p:nvGrpSpPr>
        <p:grpSpPr>
          <a:xfrm>
            <a:off x="7924169" y="3034325"/>
            <a:ext cx="1158778" cy="1283430"/>
            <a:chOff x="7924169" y="3034325"/>
            <a:chExt cx="1158778" cy="1283430"/>
          </a:xfrm>
        </p:grpSpPr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860EAA97-7316-9643-A5DF-91A6CECB6AB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930547" y="3299601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5" name="Group 210">
              <a:extLst>
                <a:ext uri="{FF2B5EF4-FFF2-40B4-BE49-F238E27FC236}">
                  <a16:creationId xmlns:a16="http://schemas.microsoft.com/office/drawing/2014/main" id="{8644A3F9-ED94-6A4A-B064-ADD2018F05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45856" y="3299601"/>
              <a:ext cx="304800" cy="762000"/>
              <a:chOff x="3216" y="1728"/>
              <a:chExt cx="192" cy="480"/>
            </a:xfrm>
          </p:grpSpPr>
          <p:sp>
            <p:nvSpPr>
              <p:cNvPr id="46" name="Line 8">
                <a:extLst>
                  <a:ext uri="{FF2B5EF4-FFF2-40B4-BE49-F238E27FC236}">
                    <a16:creationId xmlns:a16="http://schemas.microsoft.com/office/drawing/2014/main" id="{A2B5880E-CF27-A849-A523-E5E198E3E4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9">
                <a:extLst>
                  <a:ext uri="{FF2B5EF4-FFF2-40B4-BE49-F238E27FC236}">
                    <a16:creationId xmlns:a16="http://schemas.microsoft.com/office/drawing/2014/main" id="{6E35A286-FB94-884B-BCBF-7FF6EB8F2E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10">
                <a:extLst>
                  <a:ext uri="{FF2B5EF4-FFF2-40B4-BE49-F238E27FC236}">
                    <a16:creationId xmlns:a16="http://schemas.microsoft.com/office/drawing/2014/main" id="{A2989A36-7DC5-E544-AB55-840FA33C95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11">
                <a:extLst>
                  <a:ext uri="{FF2B5EF4-FFF2-40B4-BE49-F238E27FC236}">
                    <a16:creationId xmlns:a16="http://schemas.microsoft.com/office/drawing/2014/main" id="{6BDEA7E5-45A6-FD43-9CA1-14AF347E38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153D2A04-8C9D-AD49-8818-7CF0303B2937}"/>
                </a:ext>
              </a:extLst>
            </p:cNvPr>
            <p:cNvCxnSpPr>
              <a:cxnSpLocks/>
              <a:stCxn id="46" idx="0"/>
            </p:cNvCxnSpPr>
            <p:nvPr/>
          </p:nvCxnSpPr>
          <p:spPr bwMode="auto">
            <a:xfrm>
              <a:off x="8298256" y="3299601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0D7388D-BAD1-E14C-8C6E-DF26EADD86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286747" y="4067927"/>
              <a:ext cx="7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BE83372-4BBB-6244-8C3F-851F39984FB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683526" y="3115584"/>
              <a:ext cx="0" cy="1799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B835F09-643F-0E4E-9BBC-DA3A3EFCF48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676911" y="4061601"/>
              <a:ext cx="0" cy="17995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9" name="Oval 245">
              <a:extLst>
                <a:ext uri="{FF2B5EF4-FFF2-40B4-BE49-F238E27FC236}">
                  <a16:creationId xmlns:a16="http://schemas.microsoft.com/office/drawing/2014/main" id="{94F10BE6-B24E-6746-8BE3-EB6809890F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45426" y="303432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0" name="Oval 245">
              <a:extLst>
                <a:ext uri="{FF2B5EF4-FFF2-40B4-BE49-F238E27FC236}">
                  <a16:creationId xmlns:a16="http://schemas.microsoft.com/office/drawing/2014/main" id="{209F3D0B-11B5-EC4C-BE6B-ACE732BCC88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43511" y="424155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397D44F-E326-2B4C-996F-8CDF61C63886}"/>
                    </a:ext>
                  </a:extLst>
                </p:cNvPr>
                <p:cNvSpPr txBox="1"/>
                <p:nvPr/>
              </p:nvSpPr>
              <p:spPr>
                <a:xfrm>
                  <a:off x="8694763" y="3538381"/>
                  <a:ext cx="2201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397D44F-E326-2B4C-996F-8CDF61C638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4763" y="3538381"/>
                  <a:ext cx="220124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C0C55AFF-AA9B-2944-9C20-62A121FCF1AE}"/>
                    </a:ext>
                  </a:extLst>
                </p:cNvPr>
                <p:cNvSpPr txBox="1"/>
                <p:nvPr/>
              </p:nvSpPr>
              <p:spPr>
                <a:xfrm>
                  <a:off x="7924169" y="3538380"/>
                  <a:ext cx="21210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C0C55AFF-AA9B-2944-9C20-62A121FCF1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4169" y="3538380"/>
                  <a:ext cx="212109" cy="276999"/>
                </a:xfrm>
                <a:prstGeom prst="rect">
                  <a:avLst/>
                </a:prstGeom>
                <a:blipFill>
                  <a:blip r:embed="rId16"/>
                  <a:stretch>
                    <a:fillRect l="-23529" r="-1764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2" name="Oval 250">
              <a:extLst>
                <a:ext uri="{FF2B5EF4-FFF2-40B4-BE49-F238E27FC236}">
                  <a16:creationId xmlns:a16="http://schemas.microsoft.com/office/drawing/2014/main" id="{9E068998-DAC5-DB4F-AA87-7A21CE2E7F5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52808" y="3268613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93" name="Oval 250">
              <a:extLst>
                <a:ext uri="{FF2B5EF4-FFF2-40B4-BE49-F238E27FC236}">
                  <a16:creationId xmlns:a16="http://schemas.microsoft.com/office/drawing/2014/main" id="{31B6FF07-E0EA-8C49-BD9F-D1564D3BA43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49129" y="4037027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66DCD0E-CEE1-7245-9D59-B6AE213F9529}"/>
                  </a:ext>
                </a:extLst>
              </p:cNvPr>
              <p:cNvSpPr txBox="1"/>
              <p:nvPr/>
            </p:nvSpPr>
            <p:spPr>
              <a:xfrm>
                <a:off x="219541" y="2930918"/>
                <a:ext cx="324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susceptance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66DCD0E-CEE1-7245-9D59-B6AE213F9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41" y="2930918"/>
                <a:ext cx="3244734" cy="369332"/>
              </a:xfrm>
              <a:prstGeom prst="rect">
                <a:avLst/>
              </a:prstGeom>
              <a:blipFill>
                <a:blip r:embed="rId17"/>
                <a:stretch>
                  <a:fillRect l="-1563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DC3C82D-C9D5-1245-B8F6-E18586B55536}"/>
                  </a:ext>
                </a:extLst>
              </p:cNvPr>
              <p:cNvSpPr txBox="1"/>
              <p:nvPr/>
            </p:nvSpPr>
            <p:spPr>
              <a:xfrm>
                <a:off x="3694847" y="4105051"/>
                <a:ext cx="315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reactance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[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DC3C82D-C9D5-1245-B8F6-E18586B555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4847" y="4105051"/>
                <a:ext cx="3153364" cy="369332"/>
              </a:xfrm>
              <a:prstGeom prst="rect">
                <a:avLst/>
              </a:prstGeom>
              <a:blipFill>
                <a:blip r:embed="rId18"/>
                <a:stretch>
                  <a:fillRect l="-1200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885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3" grpId="0"/>
      <p:bldP spid="50" grpId="0"/>
      <p:bldP spid="88" grpId="0"/>
      <p:bldP spid="89" grpId="0" animBg="1"/>
      <p:bldP spid="90" grpId="0" animBg="1"/>
      <p:bldP spid="91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ED9B6-0BF3-904B-8A1E-D35A89F5E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(1)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4D3AB56A-316E-5844-A04E-496EE70812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5759" r="6862" b="31495"/>
          <a:stretch/>
        </p:blipFill>
        <p:spPr>
          <a:xfrm>
            <a:off x="450465" y="1047890"/>
            <a:ext cx="4992650" cy="5115442"/>
          </a:xfrm>
          <a:prstGeom prst="rect">
            <a:avLst/>
          </a:prstGeom>
        </p:spPr>
      </p:pic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03D945A9-D999-E24F-A1C1-FC96BB6E63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4" t="67338" r="3631" b="22000"/>
          <a:stretch/>
        </p:blipFill>
        <p:spPr>
          <a:xfrm>
            <a:off x="5596735" y="3605611"/>
            <a:ext cx="6454640" cy="10668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C4B06A7-9554-D044-BFC0-49F091D9E3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03974" y="1086296"/>
                <a:ext cx="5475225" cy="510786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The </a:t>
                </a:r>
                <a:r>
                  <a:rPr lang="en-US" i="1" dirty="0"/>
                  <a:t>Smith</a:t>
                </a:r>
                <a:r>
                  <a:rPr lang="en-US" dirty="0"/>
                  <a:t> chart is a calculation tool, divided in 2 parts:</a:t>
                </a:r>
              </a:p>
              <a:p>
                <a:pPr lvl="1"/>
                <a:r>
                  <a:rPr lang="en-US" dirty="0"/>
                  <a:t>A transformation of the </a:t>
                </a:r>
                <a:br>
                  <a:rPr lang="en-US" dirty="0"/>
                </a:br>
                <a:r>
                  <a:rPr lang="en-US" dirty="0"/>
                  <a:t>complex, normalized </a:t>
                </a:r>
                <a:r>
                  <a:rPr lang="en-US" dirty="0">
                    <a:solidFill>
                      <a:srgbClr val="FF0000"/>
                    </a:solidFill>
                  </a:rPr>
                  <a:t>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br>
                  <a:rPr lang="en-US" dirty="0"/>
                </a:br>
                <a:r>
                  <a:rPr lang="en-US" dirty="0"/>
                  <a:t>and </a:t>
                </a:r>
                <a:r>
                  <a:rPr lang="en-US" dirty="0">
                    <a:solidFill>
                      <a:srgbClr val="0000FF"/>
                    </a:solidFill>
                  </a:rPr>
                  <a:t>admittance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-planes </a:t>
                </a:r>
                <a:r>
                  <a:rPr lang="en-US" dirty="0"/>
                  <a:t>on a circle.</a:t>
                </a:r>
              </a:p>
              <a:p>
                <a:pPr lvl="1"/>
                <a:r>
                  <a:rPr lang="en-US" dirty="0"/>
                  <a:t>A set of “rulers” below, for additional computations</a:t>
                </a:r>
              </a:p>
              <a:p>
                <a:pPr lvl="2"/>
                <a:r>
                  <a:rPr lang="en-US" dirty="0"/>
                  <a:t>VSWR, return and reflection loss, etc.</a:t>
                </a:r>
              </a:p>
              <a:p>
                <a:pPr lvl="5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At a 1</a:t>
                </a:r>
                <a:r>
                  <a:rPr lang="en-US" baseline="30000" dirty="0"/>
                  <a:t>st</a:t>
                </a:r>
                <a:r>
                  <a:rPr lang="en-US" dirty="0"/>
                  <a:t> look the Smith chart is quite overwhelming</a:t>
                </a:r>
              </a:p>
              <a:p>
                <a:pPr lvl="1"/>
                <a:r>
                  <a:rPr lang="en-US" dirty="0"/>
                  <a:t>In this introduction the focus is on the </a:t>
                </a:r>
                <a:r>
                  <a:rPr lang="en-US" dirty="0">
                    <a:solidFill>
                      <a:srgbClr val="FF0000"/>
                    </a:solidFill>
                  </a:rPr>
                  <a:t>complex z-plane 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C4B06A7-9554-D044-BFC0-49F091D9E3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03974" y="1086296"/>
                <a:ext cx="5475225" cy="5107865"/>
              </a:xfrm>
              <a:blipFill>
                <a:blip r:embed="rId3"/>
                <a:stretch>
                  <a:fillRect l="-1617" t="-2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671633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Arc 92">
            <a:extLst>
              <a:ext uri="{FF2B5EF4-FFF2-40B4-BE49-F238E27FC236}">
                <a16:creationId xmlns:a16="http://schemas.microsoft.com/office/drawing/2014/main" id="{456797F4-CC27-0942-B8F3-C71125BD5058}"/>
              </a:ext>
            </a:extLst>
          </p:cNvPr>
          <p:cNvSpPr/>
          <p:nvPr/>
        </p:nvSpPr>
        <p:spPr bwMode="auto">
          <a:xfrm rot="2818083">
            <a:off x="2598761" y="2704215"/>
            <a:ext cx="3620135" cy="2112730"/>
          </a:xfrm>
          <a:prstGeom prst="arc">
            <a:avLst>
              <a:gd name="adj1" fmla="val 10400684"/>
              <a:gd name="adj2" fmla="val 19375326"/>
            </a:avLst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4" name="Arc 93">
            <a:extLst>
              <a:ext uri="{FF2B5EF4-FFF2-40B4-BE49-F238E27FC236}">
                <a16:creationId xmlns:a16="http://schemas.microsoft.com/office/drawing/2014/main" id="{0DF615C4-A89C-A24A-87FF-82597778E146}"/>
              </a:ext>
            </a:extLst>
          </p:cNvPr>
          <p:cNvSpPr/>
          <p:nvPr/>
        </p:nvSpPr>
        <p:spPr bwMode="auto">
          <a:xfrm rot="2818083">
            <a:off x="3379928" y="2464860"/>
            <a:ext cx="2113200" cy="3621600"/>
          </a:xfrm>
          <a:prstGeom prst="arc">
            <a:avLst>
              <a:gd name="adj1" fmla="val 18716832"/>
              <a:gd name="adj2" fmla="val 5417338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3A73129-3D9F-B34A-878F-62C2E07AFD6C}"/>
              </a:ext>
            </a:extLst>
          </p:cNvPr>
          <p:cNvGrpSpPr/>
          <p:nvPr/>
        </p:nvGrpSpPr>
        <p:grpSpPr>
          <a:xfrm>
            <a:off x="7359974" y="2116070"/>
            <a:ext cx="3918474" cy="3922776"/>
            <a:chOff x="7359974" y="2116070"/>
            <a:chExt cx="3918474" cy="39227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 Box 208">
                  <a:extLst>
                    <a:ext uri="{FF2B5EF4-FFF2-40B4-BE49-F238E27FC236}">
                      <a16:creationId xmlns:a16="http://schemas.microsoft.com/office/drawing/2014/main" id="{A757BE61-FD73-D646-A8C1-72FBBF729E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964476" y="2233504"/>
                  <a:ext cx="375452" cy="3084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</m:d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0" name="Text Box 208">
                  <a:extLst>
                    <a:ext uri="{FF2B5EF4-FFF2-40B4-BE49-F238E27FC236}">
                      <a16:creationId xmlns:a16="http://schemas.microsoft.com/office/drawing/2014/main" id="{A757BE61-FD73-D646-A8C1-72FBBF729E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964476" y="2233504"/>
                  <a:ext cx="375452" cy="30841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 Box 207">
                  <a:extLst>
                    <a:ext uri="{FF2B5EF4-FFF2-40B4-BE49-F238E27FC236}">
                      <a16:creationId xmlns:a16="http://schemas.microsoft.com/office/drawing/2014/main" id="{CD06A087-952D-8248-BA21-E7598A854DD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461775" y="3744527"/>
                  <a:ext cx="854075" cy="3084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∠</m:t>
                        </m:r>
                        <m:r>
                          <m:rPr>
                            <m:sty m:val="p"/>
                          </m:rPr>
                          <a:rPr lang="el-GR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Text Box 207">
                  <a:extLst>
                    <a:ext uri="{FF2B5EF4-FFF2-40B4-BE49-F238E27FC236}">
                      <a16:creationId xmlns:a16="http://schemas.microsoft.com/office/drawing/2014/main" id="{CD06A087-952D-8248-BA21-E7598A854D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461775" y="3744527"/>
                  <a:ext cx="854075" cy="30841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2" name="Oval 41">
              <a:extLst>
                <a:ext uri="{FF2B5EF4-FFF2-40B4-BE49-F238E27FC236}">
                  <a16:creationId xmlns:a16="http://schemas.microsoft.com/office/drawing/2014/main" id="{0EE929A9-037E-CD43-BFDF-E351ACAA37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45481" y="2402942"/>
              <a:ext cx="3379787" cy="3384000"/>
            </a:xfrm>
            <a:prstGeom prst="ellipse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cxnSp>
          <p:nvCxnSpPr>
            <p:cNvPr id="83" name="Straight Arrow Connector 83">
              <a:extLst>
                <a:ext uri="{FF2B5EF4-FFF2-40B4-BE49-F238E27FC236}">
                  <a16:creationId xmlns:a16="http://schemas.microsoft.com/office/drawing/2014/main" id="{5A36D0AF-43D2-A84B-BAF3-1F29690BF1B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359974" y="4096512"/>
              <a:ext cx="3918474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4" name="Straight Arrow Connector 84">
              <a:extLst>
                <a:ext uri="{FF2B5EF4-FFF2-40B4-BE49-F238E27FC236}">
                  <a16:creationId xmlns:a16="http://schemas.microsoft.com/office/drawing/2014/main" id="{D82864EA-64AC-E048-91EA-F909EF12291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7278624" y="4076665"/>
              <a:ext cx="3922776" cy="158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5" name="Oval 41">
              <a:extLst>
                <a:ext uri="{FF2B5EF4-FFF2-40B4-BE49-F238E27FC236}">
                  <a16:creationId xmlns:a16="http://schemas.microsoft.com/office/drawing/2014/main" id="{59E0E602-0300-7A4E-8C91-11FEC528CA2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905028" y="2758020"/>
              <a:ext cx="2660687" cy="2664000"/>
            </a:xfrm>
            <a:prstGeom prst="ellipse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6" name="Oval 41">
              <a:extLst>
                <a:ext uri="{FF2B5EF4-FFF2-40B4-BE49-F238E27FC236}">
                  <a16:creationId xmlns:a16="http://schemas.microsoft.com/office/drawing/2014/main" id="{2E498FF6-E97D-DC45-9935-C661BD7A1A4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64579" y="3122942"/>
              <a:ext cx="1941587" cy="1944000"/>
            </a:xfrm>
            <a:prstGeom prst="ellipse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7" name="Oval 41">
              <a:extLst>
                <a:ext uri="{FF2B5EF4-FFF2-40B4-BE49-F238E27FC236}">
                  <a16:creationId xmlns:a16="http://schemas.microsoft.com/office/drawing/2014/main" id="{BF3167F7-36DF-E240-A451-F0F1A3A594A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36247" y="3489567"/>
              <a:ext cx="1222487" cy="1224000"/>
            </a:xfrm>
            <a:prstGeom prst="ellipse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88" name="Oval 41">
              <a:extLst>
                <a:ext uri="{FF2B5EF4-FFF2-40B4-BE49-F238E27FC236}">
                  <a16:creationId xmlns:a16="http://schemas.microsoft.com/office/drawing/2014/main" id="{6401CACE-63E5-A345-9EC4-1FA128FDB44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996236" y="3834675"/>
              <a:ext cx="503377" cy="504000"/>
            </a:xfrm>
            <a:prstGeom prst="ellipse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8E03F474-5637-B741-93EC-5CED329277B4}"/>
                </a:ext>
              </a:extLst>
            </p:cNvPr>
            <p:cNvCxnSpPr>
              <a:cxnSpLocks/>
              <a:stCxn id="82" idx="0"/>
              <a:endCxn id="82" idx="4"/>
            </p:cNvCxnSpPr>
            <p:nvPr/>
          </p:nvCxnSpPr>
          <p:spPr bwMode="auto">
            <a:xfrm>
              <a:off x="9235375" y="2402942"/>
              <a:ext cx="0" cy="3384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B32A2EE-A14F-3C45-8E7A-56ADE1B07DD9}"/>
                </a:ext>
              </a:extLst>
            </p:cNvPr>
            <p:cNvCxnSpPr>
              <a:cxnSpLocks/>
              <a:stCxn id="82" idx="2"/>
              <a:endCxn id="82" idx="6"/>
            </p:cNvCxnSpPr>
            <p:nvPr/>
          </p:nvCxnSpPr>
          <p:spPr bwMode="auto">
            <a:xfrm>
              <a:off x="7545481" y="4094942"/>
              <a:ext cx="337978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EF5CE121-CC92-8240-BCE8-EE119D9660A3}"/>
                </a:ext>
              </a:extLst>
            </p:cNvPr>
            <p:cNvCxnSpPr>
              <a:cxnSpLocks/>
              <a:stCxn id="82" idx="1"/>
              <a:endCxn id="82" idx="5"/>
            </p:cNvCxnSpPr>
            <p:nvPr/>
          </p:nvCxnSpPr>
          <p:spPr bwMode="auto">
            <a:xfrm>
              <a:off x="8040439" y="2898517"/>
              <a:ext cx="2389871" cy="23928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D110519-15D0-2E4D-B577-FF896F58DC26}"/>
                </a:ext>
              </a:extLst>
            </p:cNvPr>
            <p:cNvCxnSpPr>
              <a:cxnSpLocks/>
              <a:stCxn id="82" idx="3"/>
              <a:endCxn id="82" idx="7"/>
            </p:cNvCxnSpPr>
            <p:nvPr/>
          </p:nvCxnSpPr>
          <p:spPr bwMode="auto">
            <a:xfrm flipV="1">
              <a:off x="8040439" y="2898517"/>
              <a:ext cx="2389871" cy="23928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ontent Placeholder 77">
                <a:extLst>
                  <a:ext uri="{FF2B5EF4-FFF2-40B4-BE49-F238E27FC236}">
                    <a16:creationId xmlns:a16="http://schemas.microsoft.com/office/drawing/2014/main" id="{0E8A9AF9-87D2-EB41-A99B-B79C141BCF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949276"/>
                <a:ext cx="10566400" cy="5376700"/>
              </a:xfrm>
            </p:spPr>
            <p:txBody>
              <a:bodyPr/>
              <a:lstStyle/>
              <a:p>
                <a:r>
                  <a:rPr lang="en-US" dirty="0"/>
                  <a:t>The </a:t>
                </a:r>
                <a:r>
                  <a:rPr lang="en-US" i="1" dirty="0">
                    <a:solidFill>
                      <a:srgbClr val="C00000"/>
                    </a:solidFill>
                  </a:rPr>
                  <a:t>Smith</a:t>
                </a:r>
                <a:r>
                  <a:rPr lang="en-US" dirty="0">
                    <a:solidFill>
                      <a:srgbClr val="C00000"/>
                    </a:solidFill>
                  </a:rPr>
                  <a:t> chart </a:t>
                </a:r>
                <a:r>
                  <a:rPr lang="en-US" dirty="0"/>
                  <a:t>(in impedance / admittance coordinates)</a:t>
                </a:r>
                <a:br>
                  <a:rPr lang="en-US" dirty="0"/>
                </a:br>
                <a:r>
                  <a:rPr lang="en-US" dirty="0"/>
                  <a:t>represents the </a:t>
                </a:r>
                <a:r>
                  <a:rPr lang="en-US" dirty="0">
                    <a:solidFill>
                      <a:srgbClr val="C00000"/>
                    </a:solidFill>
                  </a:rPr>
                  <a:t>complex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-plane </a:t>
                </a:r>
                <a:r>
                  <a:rPr lang="en-US" dirty="0"/>
                  <a:t>(in polar coordinates) within the unit circle.</a:t>
                </a:r>
              </a:p>
              <a:p>
                <a:r>
                  <a:rPr lang="en-US" dirty="0"/>
                  <a:t>It is a conformal mapping of the </a:t>
                </a:r>
                <a:r>
                  <a:rPr lang="en-US" dirty="0">
                    <a:solidFill>
                      <a:srgbClr val="C00000"/>
                    </a:solidFill>
                  </a:rPr>
                  <a:t>complex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-plane </a:t>
                </a:r>
                <a:br>
                  <a:rPr lang="en-US" dirty="0"/>
                </a:br>
                <a:r>
                  <a:rPr lang="en-US" dirty="0"/>
                  <a:t>on the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𝚪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  <a:sym typeface="Symbol" pitchFamily="18" charset="2"/>
                  </a:rPr>
                  <a:t>-plane </a:t>
                </a:r>
                <a:r>
                  <a:rPr lang="en-US" dirty="0">
                    <a:sym typeface="Symbol" pitchFamily="18" charset="2"/>
                  </a:rPr>
                  <a:t>by applying the transformation:</a:t>
                </a:r>
              </a:p>
              <a:p>
                <a:pPr lvl="8"/>
                <a:endParaRPr lang="en-US" sz="2000" dirty="0">
                  <a:sym typeface="Symbol" pitchFamily="18" charset="2"/>
                </a:endParaRPr>
              </a:p>
              <a:p>
                <a:pPr lvl="8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⇒ the real positive half plane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is thus </a:t>
                </a:r>
                <a:br>
                  <a:rPr lang="en-US" dirty="0"/>
                </a:br>
                <a:r>
                  <a:rPr lang="en-US" dirty="0"/>
                  <a:t>transformed (</a:t>
                </a:r>
                <a:r>
                  <a:rPr lang="en-US" i="1" dirty="0"/>
                  <a:t>Möbius</a:t>
                </a:r>
                <a:r>
                  <a:rPr lang="en-US" dirty="0"/>
                  <a:t>) into the interior of the unit circle!</a:t>
                </a:r>
              </a:p>
            </p:txBody>
          </p:sp>
        </mc:Choice>
        <mc:Fallback xmlns="">
          <p:sp>
            <p:nvSpPr>
              <p:cNvPr id="78" name="Content Placeholder 77">
                <a:extLst>
                  <a:ext uri="{FF2B5EF4-FFF2-40B4-BE49-F238E27FC236}">
                    <a16:creationId xmlns:a16="http://schemas.microsoft.com/office/drawing/2014/main" id="{0E8A9AF9-87D2-EB41-A99B-B79C141BCF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949276"/>
                <a:ext cx="10566400" cy="5376700"/>
              </a:xfrm>
              <a:blipFill>
                <a:blip r:embed="rId4"/>
                <a:stretch>
                  <a:fillRect l="-719" t="-1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5BA806DF-9DB9-CA4A-9067-ED400B58C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A05704B-A092-5E4F-8B38-C665D6F0DE0D}"/>
                  </a:ext>
                </a:extLst>
              </p:cNvPr>
              <p:cNvSpPr txBox="1"/>
              <p:nvPr/>
            </p:nvSpPr>
            <p:spPr>
              <a:xfrm>
                <a:off x="10519474" y="2255525"/>
                <a:ext cx="104387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complex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dirty="0"/>
                  <a:t>-plane</a:t>
                </a: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A05704B-A092-5E4F-8B38-C665D6F0DE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19474" y="2255525"/>
                <a:ext cx="1043876" cy="646331"/>
              </a:xfrm>
              <a:prstGeom prst="rect">
                <a:avLst/>
              </a:prstGeom>
              <a:blipFill>
                <a:blip r:embed="rId11"/>
                <a:stretch>
                  <a:fillRect l="-4819" t="-3846" r="-3614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65DF8027-E32A-10EA-5BE1-47DFCE9B69DE}"/>
              </a:ext>
            </a:extLst>
          </p:cNvPr>
          <p:cNvGrpSpPr/>
          <p:nvPr/>
        </p:nvGrpSpPr>
        <p:grpSpPr>
          <a:xfrm>
            <a:off x="7324960" y="-3483900"/>
            <a:ext cx="7231062" cy="15125701"/>
            <a:chOff x="7324960" y="-3483900"/>
            <a:chExt cx="7231062" cy="151257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 Box 208">
                  <a:extLst>
                    <a:ext uri="{FF2B5EF4-FFF2-40B4-BE49-F238E27FC236}">
                      <a16:creationId xmlns:a16="http://schemas.microsoft.com/office/drawing/2014/main" id="{CD1B60C7-4DE4-3446-9E8F-68D44FED30D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15692" y="1980739"/>
                  <a:ext cx="1808162" cy="286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 Box 208">
                  <a:extLst>
                    <a:ext uri="{FF2B5EF4-FFF2-40B4-BE49-F238E27FC236}">
                      <a16:creationId xmlns:a16="http://schemas.microsoft.com/office/drawing/2014/main" id="{CD1B60C7-4DE4-3446-9E8F-68D44FED30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15692" y="1980739"/>
                  <a:ext cx="1808162" cy="286874"/>
                </a:xfrm>
                <a:prstGeom prst="rect">
                  <a:avLst/>
                </a:prstGeom>
                <a:blipFill>
                  <a:blip r:embed="rId12"/>
                  <a:stretch>
                    <a:fillRect b="-21739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 Box 207">
                  <a:extLst>
                    <a:ext uri="{FF2B5EF4-FFF2-40B4-BE49-F238E27FC236}">
                      <a16:creationId xmlns:a16="http://schemas.microsoft.com/office/drawing/2014/main" id="{22A7A62E-B7DE-0645-9267-80285BCFFF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03196" y="4190076"/>
                  <a:ext cx="854075" cy="286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ℜ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 Box 207">
                  <a:extLst>
                    <a:ext uri="{FF2B5EF4-FFF2-40B4-BE49-F238E27FC236}">
                      <a16:creationId xmlns:a16="http://schemas.microsoft.com/office/drawing/2014/main" id="{22A7A62E-B7DE-0645-9267-80285BCFFF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003196" y="4190076"/>
                  <a:ext cx="854075" cy="286874"/>
                </a:xfrm>
                <a:prstGeom prst="rect">
                  <a:avLst/>
                </a:prstGeom>
                <a:blipFill>
                  <a:blip r:embed="rId13"/>
                  <a:stretch>
                    <a:fillRect b="-2083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Oval 41">
              <a:extLst>
                <a:ext uri="{FF2B5EF4-FFF2-40B4-BE49-F238E27FC236}">
                  <a16:creationId xmlns:a16="http://schemas.microsoft.com/office/drawing/2014/main" id="{B61FD909-6B0D-E44E-BEC5-7576B0043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6998" y="2947380"/>
              <a:ext cx="2268270" cy="22707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61" name="Oval 42">
              <a:extLst>
                <a:ext uri="{FF2B5EF4-FFF2-40B4-BE49-F238E27FC236}">
                  <a16:creationId xmlns:a16="http://schemas.microsoft.com/office/drawing/2014/main" id="{12B28D1D-A66B-D241-98AA-64C7782D72D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20259" y="3221700"/>
              <a:ext cx="1697397" cy="169926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62" name="Oval 43">
              <a:extLst>
                <a:ext uri="{FF2B5EF4-FFF2-40B4-BE49-F238E27FC236}">
                  <a16:creationId xmlns:a16="http://schemas.microsoft.com/office/drawing/2014/main" id="{D7D6B374-2853-C345-B039-51D136AE426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91133" y="3503640"/>
              <a:ext cx="1118912" cy="113538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grpSp>
          <p:nvGrpSpPr>
            <p:cNvPr id="63" name="Group 52">
              <a:extLst>
                <a:ext uri="{FF2B5EF4-FFF2-40B4-BE49-F238E27FC236}">
                  <a16:creationId xmlns:a16="http://schemas.microsoft.com/office/drawing/2014/main" id="{7E50E5AB-4955-C442-AABE-0591582F40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4960" y="-3483900"/>
              <a:ext cx="7215839" cy="7559040"/>
              <a:chOff x="4838700" y="-3147060"/>
              <a:chExt cx="7223760" cy="7559040"/>
            </a:xfrm>
          </p:grpSpPr>
          <p:sp>
            <p:nvSpPr>
              <p:cNvPr id="73" name="Arc 72">
                <a:extLst>
                  <a:ext uri="{FF2B5EF4-FFF2-40B4-BE49-F238E27FC236}">
                    <a16:creationId xmlns:a16="http://schemas.microsoft.com/office/drawing/2014/main" id="{B7221C70-897F-5945-B27E-A49AD55D3F7D}"/>
                  </a:ext>
                </a:extLst>
              </p:cNvPr>
              <p:cNvSpPr/>
              <p:nvPr/>
            </p:nvSpPr>
            <p:spPr bwMode="auto">
              <a:xfrm rot="16200000" flipH="1">
                <a:off x="7565982" y="2705911"/>
                <a:ext cx="1706563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4" name="Arc 73">
                <a:extLst>
                  <a:ext uri="{FF2B5EF4-FFF2-40B4-BE49-F238E27FC236}">
                    <a16:creationId xmlns:a16="http://schemas.microsoft.com/office/drawing/2014/main" id="{02AE678B-9165-8946-993D-17975515B3DE}"/>
                  </a:ext>
                </a:extLst>
              </p:cNvPr>
              <p:cNvSpPr/>
              <p:nvPr/>
            </p:nvSpPr>
            <p:spPr bwMode="auto">
              <a:xfrm rot="16200000" flipH="1">
                <a:off x="6727807" y="976180"/>
                <a:ext cx="3429000" cy="3427997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5" name="Arc 74">
                <a:extLst>
                  <a:ext uri="{FF2B5EF4-FFF2-40B4-BE49-F238E27FC236}">
                    <a16:creationId xmlns:a16="http://schemas.microsoft.com/office/drawing/2014/main" id="{A1358D41-8BC2-3D4C-B9B0-BE28EC4ED5E6}"/>
                  </a:ext>
                </a:extLst>
              </p:cNvPr>
              <p:cNvSpPr/>
              <p:nvPr/>
            </p:nvSpPr>
            <p:spPr bwMode="auto">
              <a:xfrm rot="16200000" flipH="1">
                <a:off x="4670416" y="-2978776"/>
                <a:ext cx="7559676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grpSp>
          <p:nvGrpSpPr>
            <p:cNvPr id="64" name="Group 57">
              <a:extLst>
                <a:ext uri="{FF2B5EF4-FFF2-40B4-BE49-F238E27FC236}">
                  <a16:creationId xmlns:a16="http://schemas.microsoft.com/office/drawing/2014/main" id="{4C423624-122C-C84D-A032-68585BDC06B3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7340183" y="4082761"/>
              <a:ext cx="7215839" cy="7559040"/>
              <a:chOff x="4838700" y="-3147060"/>
              <a:chExt cx="7223760" cy="7559040"/>
            </a:xfrm>
          </p:grpSpPr>
          <p:sp>
            <p:nvSpPr>
              <p:cNvPr id="70" name="Arc 69">
                <a:extLst>
                  <a:ext uri="{FF2B5EF4-FFF2-40B4-BE49-F238E27FC236}">
                    <a16:creationId xmlns:a16="http://schemas.microsoft.com/office/drawing/2014/main" id="{FD321038-E66A-4B47-BFEB-5E0BD1128D05}"/>
                  </a:ext>
                </a:extLst>
              </p:cNvPr>
              <p:cNvSpPr/>
              <p:nvPr/>
            </p:nvSpPr>
            <p:spPr bwMode="auto">
              <a:xfrm rot="16200000" flipH="1">
                <a:off x="7566636" y="2705911"/>
                <a:ext cx="1706562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1" name="Arc 70">
                <a:extLst>
                  <a:ext uri="{FF2B5EF4-FFF2-40B4-BE49-F238E27FC236}">
                    <a16:creationId xmlns:a16="http://schemas.microsoft.com/office/drawing/2014/main" id="{1B2CF64B-0401-424E-B265-7A2E419AAD5A}"/>
                  </a:ext>
                </a:extLst>
              </p:cNvPr>
              <p:cNvSpPr/>
              <p:nvPr/>
            </p:nvSpPr>
            <p:spPr bwMode="auto">
              <a:xfrm rot="16200000" flipH="1">
                <a:off x="6710979" y="976181"/>
                <a:ext cx="3429000" cy="3427996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84F1D6CA-A9F1-0A4E-8019-25EE4DB0D8EC}"/>
                  </a:ext>
                </a:extLst>
              </p:cNvPr>
              <p:cNvSpPr/>
              <p:nvPr/>
            </p:nvSpPr>
            <p:spPr bwMode="auto">
              <a:xfrm rot="16200000" flipH="1">
                <a:off x="4671069" y="-2978776"/>
                <a:ext cx="7559675" cy="7223107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sp>
          <p:nvSpPr>
            <p:cNvPr id="65" name="Arc 64">
              <a:extLst>
                <a:ext uri="{FF2B5EF4-FFF2-40B4-BE49-F238E27FC236}">
                  <a16:creationId xmlns:a16="http://schemas.microsoft.com/office/drawing/2014/main" id="{4790F8BF-DF10-8F44-8956-66288992938C}"/>
                </a:ext>
              </a:extLst>
            </p:cNvPr>
            <p:cNvSpPr/>
            <p:nvPr/>
          </p:nvSpPr>
          <p:spPr bwMode="auto">
            <a:xfrm>
              <a:off x="10071335" y="3637626"/>
              <a:ext cx="825500" cy="825500"/>
            </a:xfrm>
            <a:prstGeom prst="arc">
              <a:avLst>
                <a:gd name="adj1" fmla="val 21567194"/>
                <a:gd name="adj2" fmla="val 2131746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66" name="Arc 65">
              <a:extLst>
                <a:ext uri="{FF2B5EF4-FFF2-40B4-BE49-F238E27FC236}">
                  <a16:creationId xmlns:a16="http://schemas.microsoft.com/office/drawing/2014/main" id="{070B8080-7557-1A42-AC5F-25B19A52B9AC}"/>
                </a:ext>
              </a:extLst>
            </p:cNvPr>
            <p:cNvSpPr/>
            <p:nvPr/>
          </p:nvSpPr>
          <p:spPr bwMode="auto">
            <a:xfrm>
              <a:off x="10331685" y="3790026"/>
              <a:ext cx="571500" cy="571500"/>
            </a:xfrm>
            <a:prstGeom prst="arc">
              <a:avLst>
                <a:gd name="adj1" fmla="val 487705"/>
                <a:gd name="adj2" fmla="val 7191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54CB0132-ADB1-CA4E-AD82-54A5A1E619F4}"/>
                </a:ext>
              </a:extLst>
            </p:cNvPr>
            <p:cNvSpPr/>
            <p:nvPr/>
          </p:nvSpPr>
          <p:spPr bwMode="auto">
            <a:xfrm>
              <a:off x="7537686" y="2412316"/>
              <a:ext cx="3379787" cy="3382963"/>
            </a:xfrm>
            <a:prstGeom prst="arc">
              <a:avLst>
                <a:gd name="adj1" fmla="val 10827283"/>
                <a:gd name="adj2" fmla="val 0"/>
              </a:avLst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2B413D2E-8F57-6842-9D84-FC6AEDA11B35}"/>
                </a:ext>
              </a:extLst>
            </p:cNvPr>
            <p:cNvSpPr/>
            <p:nvPr/>
          </p:nvSpPr>
          <p:spPr bwMode="auto">
            <a:xfrm flipV="1">
              <a:off x="7531335" y="2385088"/>
              <a:ext cx="3379787" cy="3382963"/>
            </a:xfrm>
            <a:prstGeom prst="arc">
              <a:avLst>
                <a:gd name="adj1" fmla="val 10827283"/>
                <a:gd name="adj2" fmla="val 21596626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cxnSp>
          <p:nvCxnSpPr>
            <p:cNvPr id="69" name="Straight Arrow Connector 23">
              <a:extLst>
                <a:ext uri="{FF2B5EF4-FFF2-40B4-BE49-F238E27FC236}">
                  <a16:creationId xmlns:a16="http://schemas.microsoft.com/office/drawing/2014/main" id="{E5BC24EE-22CB-4A49-8258-F124082D42D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16368" y="4096512"/>
              <a:ext cx="3401390" cy="5342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Straight Arrow Connector 83">
              <a:extLst>
                <a:ext uri="{FF2B5EF4-FFF2-40B4-BE49-F238E27FC236}">
                  <a16:creationId xmlns:a16="http://schemas.microsoft.com/office/drawing/2014/main" id="{17D6D279-D3FC-9846-B126-1750D5D0BB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360920" y="4096512"/>
              <a:ext cx="3918474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Straight Arrow Connector 84">
              <a:extLst>
                <a:ext uri="{FF2B5EF4-FFF2-40B4-BE49-F238E27FC236}">
                  <a16:creationId xmlns:a16="http://schemas.microsoft.com/office/drawing/2014/main" id="{1DF4CA17-136C-284F-8F68-5BC83D3B76E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>
              <a:off x="7278624" y="4078224"/>
              <a:ext cx="3922776" cy="158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781B29AB-F555-AB55-F1A9-2E3CD2AA8958}"/>
                    </a:ext>
                  </a:extLst>
                </p:cNvPr>
                <p:cNvSpPr txBox="1"/>
                <p:nvPr/>
              </p:nvSpPr>
              <p:spPr>
                <a:xfrm>
                  <a:off x="9265646" y="4081676"/>
                  <a:ext cx="32053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781B29AB-F555-AB55-F1A9-2E3CD2AA89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5646" y="4081676"/>
                  <a:ext cx="320536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14815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C83008D-0839-884D-8D44-11C5DDC75383}"/>
                  </a:ext>
                </a:extLst>
              </p:cNvPr>
              <p:cNvSpPr txBox="1"/>
              <p:nvPr/>
            </p:nvSpPr>
            <p:spPr>
              <a:xfrm>
                <a:off x="1807902" y="3758960"/>
                <a:ext cx="104387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complex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-plane</a:t>
                </a: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C83008D-0839-884D-8D44-11C5DDC75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902" y="3758960"/>
                <a:ext cx="1043876" cy="646331"/>
              </a:xfrm>
              <a:prstGeom prst="rect">
                <a:avLst/>
              </a:prstGeom>
              <a:blipFill>
                <a:blip r:embed="rId15"/>
                <a:stretch>
                  <a:fillRect l="-4819" t="-5769" r="-4819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A4915227-9A86-7053-2C20-3B9241A11808}"/>
              </a:ext>
            </a:extLst>
          </p:cNvPr>
          <p:cNvGrpSpPr/>
          <p:nvPr/>
        </p:nvGrpSpPr>
        <p:grpSpPr>
          <a:xfrm>
            <a:off x="2835510" y="2385088"/>
            <a:ext cx="3535362" cy="3084513"/>
            <a:chOff x="2835510" y="2385088"/>
            <a:chExt cx="3535362" cy="3084513"/>
          </a:xfrm>
        </p:grpSpPr>
        <p:grpSp>
          <p:nvGrpSpPr>
            <p:cNvPr id="34" name="Group 73">
              <a:extLst>
                <a:ext uri="{FF2B5EF4-FFF2-40B4-BE49-F238E27FC236}">
                  <a16:creationId xmlns:a16="http://schemas.microsoft.com/office/drawing/2014/main" id="{4C504CB0-5250-6F4C-9288-56B11C104C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4606" y="2688879"/>
              <a:ext cx="2861904" cy="2780722"/>
              <a:chOff x="1188720" y="3265201"/>
              <a:chExt cx="2642616" cy="2779776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2D0704C-C9D0-F749-A19F-4EE5E310B9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33528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7A7247CD-7EAE-294A-A6CC-70635F1B50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0960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555CEA3-9EA6-4F4F-A4A8-1D5C6F5D10B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5824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71CA377-BDF3-5A49-8F03-36766A79237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68402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7240F12C-49EB-3340-B4A1-CF58A2D2CB2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2240280" y="469392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00B0F0">
                    <a:alpha val="50195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42" name="Group 47">
                <a:extLst>
                  <a:ext uri="{FF2B5EF4-FFF2-40B4-BE49-F238E27FC236}">
                    <a16:creationId xmlns:a16="http://schemas.microsoft.com/office/drawing/2014/main" id="{24BDEE6C-F381-DC41-8C28-617C08686E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1980406" y="2789714"/>
                <a:ext cx="824548" cy="2407920"/>
                <a:chOff x="3900646" y="3521234"/>
                <a:chExt cx="824548" cy="2407920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663EE033-7413-0644-8B7F-889BA767952E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2732450" y="4724025"/>
                  <a:ext cx="2408408" cy="1586"/>
                </a:xfrm>
                <a:prstGeom prst="line">
                  <a:avLst/>
                </a:prstGeom>
                <a:solidFill>
                  <a:schemeClr val="bg1"/>
                </a:solidFill>
                <a:ln w="1587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CB50CFBA-580A-0748-AE80-2BFC6FE51EAE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3006994" y="4724025"/>
                  <a:ext cx="2408408" cy="1587"/>
                </a:xfrm>
                <a:prstGeom prst="line">
                  <a:avLst/>
                </a:prstGeom>
                <a:solidFill>
                  <a:schemeClr val="bg1"/>
                </a:solidFill>
                <a:ln w="1587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CD00182B-830D-7746-B8E0-7D10A4D38F89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3589408" y="4724025"/>
                  <a:ext cx="2408408" cy="1586"/>
                </a:xfrm>
                <a:prstGeom prst="line">
                  <a:avLst/>
                </a:prstGeom>
                <a:solidFill>
                  <a:schemeClr val="bg1"/>
                </a:solidFill>
                <a:ln w="1587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43" name="Group 53">
                <a:extLst>
                  <a:ext uri="{FF2B5EF4-FFF2-40B4-BE49-F238E27FC236}">
                    <a16:creationId xmlns:a16="http://schemas.microsoft.com/office/drawing/2014/main" id="{8D64B266-1006-F147-8CEA-01A25539DB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 flipV="1">
                <a:off x="1980406" y="4153694"/>
                <a:ext cx="824548" cy="2407920"/>
                <a:chOff x="3900646" y="3521234"/>
                <a:chExt cx="824548" cy="2407920"/>
              </a:xfrm>
            </p:grpSpPr>
            <p:cxnSp>
              <p:nvCxnSpPr>
                <p:cNvPr id="47" name="Straight Connector 54">
                  <a:extLst>
                    <a:ext uri="{FF2B5EF4-FFF2-40B4-BE49-F238E27FC236}">
                      <a16:creationId xmlns:a16="http://schemas.microsoft.com/office/drawing/2014/main" id="{0C933083-0AB1-C14B-BDFF-C83D99AC324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2697480" y="4724400"/>
                  <a:ext cx="2407920" cy="1588"/>
                </a:xfrm>
                <a:prstGeom prst="line">
                  <a:avLst/>
                </a:prstGeom>
                <a:noFill/>
                <a:ln w="15875" algn="ctr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8" name="Straight Connector 55">
                  <a:extLst>
                    <a:ext uri="{FF2B5EF4-FFF2-40B4-BE49-F238E27FC236}">
                      <a16:creationId xmlns:a16="http://schemas.microsoft.com/office/drawing/2014/main" id="{A8DE6728-52C2-A040-BC4D-0057B856460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2971800" y="4724400"/>
                  <a:ext cx="2407920" cy="1588"/>
                </a:xfrm>
                <a:prstGeom prst="line">
                  <a:avLst/>
                </a:prstGeom>
                <a:noFill/>
                <a:ln w="15875" algn="ctr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9" name="Straight Connector 56">
                  <a:extLst>
                    <a:ext uri="{FF2B5EF4-FFF2-40B4-BE49-F238E27FC236}">
                      <a16:creationId xmlns:a16="http://schemas.microsoft.com/office/drawing/2014/main" id="{FC41E30D-A0A3-FD43-960F-73CDE5869B5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3520440" y="4724400"/>
                  <a:ext cx="2407920" cy="1588"/>
                </a:xfrm>
                <a:prstGeom prst="line">
                  <a:avLst/>
                </a:prstGeom>
                <a:noFill/>
                <a:ln w="15875" algn="ctr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44" name="Straight Arrow Connector 27">
                <a:extLst>
                  <a:ext uri="{FF2B5EF4-FFF2-40B4-BE49-F238E27FC236}">
                    <a16:creationId xmlns:a16="http://schemas.microsoft.com/office/drawing/2014/main" id="{87A56991-47C2-E845-8C2B-81480F1F976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76072" y="5349239"/>
                <a:ext cx="1389888" cy="1588"/>
              </a:xfrm>
              <a:prstGeom prst="straightConnector1">
                <a:avLst/>
              </a:prstGeom>
              <a:noFill/>
              <a:ln w="38100" algn="ctr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5" name="Straight Arrow Connector 30">
                <a:extLst>
                  <a:ext uri="{FF2B5EF4-FFF2-40B4-BE49-F238E27FC236}">
                    <a16:creationId xmlns:a16="http://schemas.microsoft.com/office/drawing/2014/main" id="{77C4C42B-B700-7149-8272-51AA353B909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576072" y="3959351"/>
                <a:ext cx="1389888" cy="1588"/>
              </a:xfrm>
              <a:prstGeom prst="straightConnector1">
                <a:avLst/>
              </a:prstGeom>
              <a:noFill/>
              <a:ln w="38100" algn="ctr">
                <a:solidFill>
                  <a:srgbClr val="008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6" name="Straight Arrow Connector 22">
                <a:extLst>
                  <a:ext uri="{FF2B5EF4-FFF2-40B4-BE49-F238E27FC236}">
                    <a16:creationId xmlns:a16="http://schemas.microsoft.com/office/drawing/2014/main" id="{559A2CAF-2217-1D49-B99D-E4C68DE27B2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197864" y="4663439"/>
                <a:ext cx="2633472" cy="1588"/>
              </a:xfrm>
              <a:prstGeom prst="straightConnector1">
                <a:avLst/>
              </a:prstGeom>
              <a:noFill/>
              <a:ln w="38100" algn="ctr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 Box 207">
                  <a:extLst>
                    <a:ext uri="{FF2B5EF4-FFF2-40B4-BE49-F238E27FC236}">
                      <a16:creationId xmlns:a16="http://schemas.microsoft.com/office/drawing/2014/main" id="{2F254450-FF62-D048-8344-0ED85B1BBE8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16797" y="4190076"/>
                  <a:ext cx="854075" cy="286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ℜ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 Box 207">
                  <a:extLst>
                    <a:ext uri="{FF2B5EF4-FFF2-40B4-BE49-F238E27FC236}">
                      <a16:creationId xmlns:a16="http://schemas.microsoft.com/office/drawing/2014/main" id="{2F254450-FF62-D048-8344-0ED85B1BBE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516797" y="4190076"/>
                  <a:ext cx="854075" cy="286874"/>
                </a:xfrm>
                <a:prstGeom prst="rect">
                  <a:avLst/>
                </a:prstGeom>
                <a:blipFill>
                  <a:blip r:embed="rId13"/>
                  <a:stretch>
                    <a:fillRect b="-2083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 Box 208">
                  <a:extLst>
                    <a:ext uri="{FF2B5EF4-FFF2-40B4-BE49-F238E27FC236}">
                      <a16:creationId xmlns:a16="http://schemas.microsoft.com/office/drawing/2014/main" id="{6B29EF2F-8466-6D44-841E-05622B5BA2D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35510" y="2385088"/>
                  <a:ext cx="1808162" cy="2868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400" b="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 Box 208">
                  <a:extLst>
                    <a:ext uri="{FF2B5EF4-FFF2-40B4-BE49-F238E27FC236}">
                      <a16:creationId xmlns:a16="http://schemas.microsoft.com/office/drawing/2014/main" id="{6B29EF2F-8466-6D44-841E-05622B5BA2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835510" y="2385088"/>
                  <a:ext cx="1808162" cy="286874"/>
                </a:xfrm>
                <a:prstGeom prst="rect">
                  <a:avLst/>
                </a:prstGeom>
                <a:blipFill>
                  <a:blip r:embed="rId16"/>
                  <a:stretch>
                    <a:fillRect b="-20833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6DEE0F7-EA59-D963-AA86-E84AEDE24E76}"/>
                    </a:ext>
                  </a:extLst>
                </p:cNvPr>
                <p:cNvSpPr txBox="1"/>
                <p:nvPr/>
              </p:nvSpPr>
              <p:spPr>
                <a:xfrm>
                  <a:off x="3580387" y="4101176"/>
                  <a:ext cx="32053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6DEE0F7-EA59-D963-AA86-E84AEDE24E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0387" y="4101176"/>
                  <a:ext cx="320536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11111" r="-3704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32CE2FC-2269-640D-80E2-8ED3976DB10D}"/>
              </a:ext>
            </a:extLst>
          </p:cNvPr>
          <p:cNvGrpSpPr/>
          <p:nvPr/>
        </p:nvGrpSpPr>
        <p:grpSpPr>
          <a:xfrm>
            <a:off x="5045138" y="2248455"/>
            <a:ext cx="3076884" cy="2185281"/>
            <a:chOff x="4219735" y="2362503"/>
            <a:chExt cx="3076884" cy="218528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F5EABEF-8075-5E07-46A3-5FEFA6FE8382}"/>
                    </a:ext>
                  </a:extLst>
                </p:cNvPr>
                <p:cNvSpPr txBox="1"/>
                <p:nvPr/>
              </p:nvSpPr>
              <p:spPr>
                <a:xfrm>
                  <a:off x="4988065" y="3116294"/>
                  <a:ext cx="1334770" cy="71062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lIns="72000" tIns="72000" rIns="72000" bIns="7200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𝜞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𝒁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𝒁</m:t>
                            </m:r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𝒁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6EC3126F-8399-3543-929D-5128DB3AFF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88065" y="3116294"/>
                  <a:ext cx="1334770" cy="710626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 w="12700">
                  <a:solidFill>
                    <a:schemeClr val="tx1"/>
                  </a:solidFill>
                </a:ln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Circular Arrow 6">
              <a:extLst>
                <a:ext uri="{FF2B5EF4-FFF2-40B4-BE49-F238E27FC236}">
                  <a16:creationId xmlns:a16="http://schemas.microsoft.com/office/drawing/2014/main" id="{4DB27E3C-A365-9225-AB0D-E3CD95D21EEF}"/>
                </a:ext>
              </a:extLst>
            </p:cNvPr>
            <p:cNvSpPr/>
            <p:nvPr/>
          </p:nvSpPr>
          <p:spPr bwMode="auto">
            <a:xfrm>
              <a:off x="4219735" y="2362503"/>
              <a:ext cx="3076884" cy="2185281"/>
            </a:xfrm>
            <a:prstGeom prst="circularArrow">
              <a:avLst>
                <a:gd name="adj1" fmla="val 6355"/>
                <a:gd name="adj2" fmla="val 1309556"/>
                <a:gd name="adj3" fmla="val 18670983"/>
                <a:gd name="adj4" fmla="val 13165854"/>
                <a:gd name="adj5" fmla="val 12006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015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3" grpId="1" animBg="1"/>
      <p:bldP spid="94" grpId="0" animBg="1"/>
      <p:bldP spid="94" grpId="1" animBg="1"/>
      <p:bldP spid="78" grpId="0" build="p"/>
      <p:bldP spid="96" grpId="0"/>
      <p:bldP spid="9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D6BEC-577E-F948-8A42-BBF61AAAD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CE92EC-4AB2-6C4D-B5E2-5B7C1910FB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799" y="1201510"/>
                <a:ext cx="10717903" cy="5299889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dirty="0"/>
                  <a:t>In the classical paper </a:t>
                </a:r>
                <a:r>
                  <a:rPr lang="en-US" i="1" dirty="0"/>
                  <a:t>Smith</a:t>
                </a:r>
                <a:r>
                  <a:rPr lang="en-US" dirty="0"/>
                  <a:t> chart the impedance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is </a:t>
                </a:r>
                <a:r>
                  <a:rPr lang="en-US" dirty="0">
                    <a:solidFill>
                      <a:srgbClr val="C00000"/>
                    </a:solidFill>
                  </a:rPr>
                  <a:t>normalized</a:t>
                </a:r>
                <a:r>
                  <a:rPr lang="en-US" dirty="0"/>
                  <a:t>: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to a </a:t>
                </a:r>
                <a:r>
                  <a:rPr lang="en-US" dirty="0">
                    <a:solidFill>
                      <a:srgbClr val="C00000"/>
                    </a:solidFill>
                  </a:rPr>
                  <a:t>reference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br>
                  <a:rPr lang="en-US" dirty="0"/>
                </a:br>
                <a:r>
                  <a:rPr lang="en-US" dirty="0"/>
                  <a:t>typically, to the characteristic impedance of the coaxial cable transmission-lines used in RF / microwave engineering: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The normalized form of the transformation follows then as:</a:t>
                </a:r>
              </a:p>
              <a:p>
                <a:pPr marL="400050" lvl="1" indent="0">
                  <a:lnSpc>
                    <a:spcPct val="120000"/>
                  </a:lnSpc>
                  <a:buNone/>
                </a:pPr>
                <a:endParaRPr lang="en-US" dirty="0"/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The Smith chart is a </a:t>
                </a:r>
                <a:r>
                  <a:rPr lang="en-US" dirty="0">
                    <a:solidFill>
                      <a:srgbClr val="C00000"/>
                    </a:solidFill>
                  </a:rPr>
                  <a:t>parametric graph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with the </a:t>
                </a:r>
                <a:r>
                  <a:rPr lang="en-US" dirty="0">
                    <a:solidFill>
                      <a:srgbClr val="C00000"/>
                    </a:solidFill>
                  </a:rPr>
                  <a:t>frequency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as parameter</a:t>
                </a:r>
                <a:endParaRPr lang="en-US" dirty="0"/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and the </a:t>
                </a:r>
                <a:r>
                  <a:rPr lang="en-US" dirty="0">
                    <a:solidFill>
                      <a:srgbClr val="C00000"/>
                    </a:solidFill>
                  </a:rPr>
                  <a:t>normalized, complex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C00000"/>
                    </a:solidFill>
                  </a:rPr>
                  <a:t>complex reflection coefficient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as variables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US" dirty="0"/>
                  <a:t>also, the normalized, complex admittance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is mapped and can be used as variable.</a:t>
                </a:r>
              </a:p>
              <a:p>
                <a:pPr lvl="2">
                  <a:lnSpc>
                    <a:spcPct val="120000"/>
                  </a:lnSpc>
                </a:pPr>
                <a:endParaRPr lang="en-US" dirty="0"/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In the past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The </a:t>
                </a:r>
                <a:r>
                  <a:rPr lang="en-US" i="1" dirty="0"/>
                  <a:t>Smith</a:t>
                </a:r>
                <a:r>
                  <a:rPr lang="en-US" dirty="0"/>
                  <a:t> chart was used as a calculation tool for impedance matching, e.g., antennas to transmitters or receivers, amplifier input / output stages, couplers of accelerating cavities, etc.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At presence, the </a:t>
                </a:r>
                <a:r>
                  <a:rPr lang="en-US" i="1" dirty="0"/>
                  <a:t>Smith</a:t>
                </a:r>
                <a:r>
                  <a:rPr lang="en-US" dirty="0"/>
                  <a:t> chart is still popular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for visualization purposes, e.g., vector network analyzer (VNA) measurement of input / output impedances (display of the </a:t>
                </a:r>
                <a:r>
                  <a:rPr lang="en-US" dirty="0" err="1"/>
                  <a:t>Snn</a:t>
                </a:r>
                <a:r>
                  <a:rPr lang="en-US" dirty="0"/>
                  <a:t> scattering parameters)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for the optimization of the coupling between RF source and a cavity resonator.</a:t>
                </a:r>
              </a:p>
              <a:p>
                <a:pPr lvl="1"/>
                <a:r>
                  <a:rPr lang="en-US" dirty="0"/>
                  <a:t>… 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CE92EC-4AB2-6C4D-B5E2-5B7C1910FB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799" y="1201510"/>
                <a:ext cx="10717903" cy="5299889"/>
              </a:xfrm>
              <a:blipFill>
                <a:blip r:embed="rId2"/>
                <a:stretch>
                  <a:fillRect l="-355" t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49830E-A62A-9745-AD83-F89A3EA8FC2A}"/>
                  </a:ext>
                </a:extLst>
              </p:cNvPr>
              <p:cNvSpPr txBox="1"/>
              <p:nvPr/>
            </p:nvSpPr>
            <p:spPr>
              <a:xfrm>
                <a:off x="7209745" y="2315255"/>
                <a:ext cx="3284022" cy="7124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𝜞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𝒛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𝒛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   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⇒  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mr-IN" b="1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𝜞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𝜞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49830E-A62A-9745-AD83-F89A3EA8F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9745" y="2315255"/>
                <a:ext cx="3284022" cy="7124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A0809D-CFCE-4F40-94A6-9BC27B78061F}"/>
                  </a:ext>
                </a:extLst>
              </p:cNvPr>
              <p:cNvSpPr txBox="1"/>
              <p:nvPr/>
            </p:nvSpPr>
            <p:spPr>
              <a:xfrm>
                <a:off x="7747415" y="1086295"/>
                <a:ext cx="885929" cy="7106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𝒛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A0809D-CFCE-4F40-94A6-9BC27B7806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415" y="1086295"/>
                <a:ext cx="885929" cy="7106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782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74D68D-208C-3688-5436-5ABDC63F33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6CF93-8435-F425-3502-A4608875A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Beam Signals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9073A-68EF-DC93-F776-DC6D49B74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10540406" cy="524231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Normalized representation on a logarithmic amplitude (magnitude, modulus) scale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Typical magnitude spectrum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As it would be observed with a spectrum analyzer</a:t>
            </a:r>
          </a:p>
          <a:p>
            <a:pPr lvl="2">
              <a:lnSpc>
                <a:spcPct val="120000"/>
              </a:lnSpc>
            </a:pPr>
            <a:endParaRPr lang="en-US" dirty="0"/>
          </a:p>
          <a:p>
            <a:pPr lvl="2">
              <a:lnSpc>
                <a:spcPct val="120000"/>
              </a:lnSpc>
            </a:pPr>
            <a:endParaRPr lang="en-US" dirty="0"/>
          </a:p>
          <a:p>
            <a:pPr lvl="2">
              <a:lnSpc>
                <a:spcPct val="120000"/>
              </a:lnSpc>
            </a:pPr>
            <a:endParaRPr lang="en-US" dirty="0"/>
          </a:p>
          <a:p>
            <a:pPr lvl="2">
              <a:lnSpc>
                <a:spcPct val="120000"/>
              </a:lnSpc>
            </a:pPr>
            <a:endParaRPr lang="en-US" dirty="0"/>
          </a:p>
          <a:p>
            <a:pPr lvl="2">
              <a:lnSpc>
                <a:spcPct val="120000"/>
              </a:lnSpc>
            </a:pPr>
            <a:endParaRPr lang="en-US" dirty="0"/>
          </a:p>
          <a:p>
            <a:pPr lvl="2">
              <a:lnSpc>
                <a:spcPct val="120000"/>
              </a:lnSpc>
            </a:pPr>
            <a:endParaRPr lang="en-US" dirty="0"/>
          </a:p>
          <a:p>
            <a:pPr lvl="2">
              <a:lnSpc>
                <a:spcPct val="120000"/>
              </a:lnSpc>
            </a:pP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Spectrum of repetitive bunches of same shape and intensity</a:t>
            </a:r>
          </a:p>
          <a:p>
            <a:pPr lvl="2">
              <a:lnSpc>
                <a:spcPct val="120000"/>
              </a:lnSpc>
            </a:pPr>
            <a:r>
              <a:rPr lang="en-US" i="1" dirty="0"/>
              <a:t>Fourier</a:t>
            </a:r>
            <a:r>
              <a:rPr lang="en-US" dirty="0"/>
              <a:t> series expansion</a:t>
            </a:r>
          </a:p>
          <a:p>
            <a:pPr lvl="2">
              <a:lnSpc>
                <a:spcPct val="120000"/>
              </a:lnSpc>
            </a:pPr>
            <a:endParaRPr lang="en-US" dirty="0"/>
          </a:p>
          <a:p>
            <a:pPr lvl="2"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Beam bunches have different distribution functions and length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Electron bunches are typically 100…1000x shorter compared to proton bunches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Ion bunches can be 10…1000x longer than relativistic proton bunches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Longitudinal particle distribution vary depending on particle type and “RF gymnastics”:</a:t>
            </a:r>
          </a:p>
          <a:p>
            <a:pPr lvl="2">
              <a:lnSpc>
                <a:spcPct val="120000"/>
              </a:lnSpc>
            </a:pPr>
            <a:r>
              <a:rPr lang="en-US" i="1" dirty="0"/>
              <a:t>Gaussian</a:t>
            </a:r>
            <a:r>
              <a:rPr lang="en-US" dirty="0"/>
              <a:t> (electrons), parabolic, </a:t>
            </a:r>
            <a:r>
              <a:rPr lang="en-US" dirty="0" err="1"/>
              <a:t>Tsallis</a:t>
            </a:r>
            <a:r>
              <a:rPr lang="en-US" dirty="0"/>
              <a:t> q-</a:t>
            </a:r>
            <a:r>
              <a:rPr lang="en-US" i="1" dirty="0"/>
              <a:t>Gaussian</a:t>
            </a:r>
            <a:r>
              <a:rPr lang="en-US" dirty="0"/>
              <a:t>, cos</a:t>
            </a:r>
            <a:r>
              <a:rPr lang="en-US" baseline="30000" dirty="0"/>
              <a:t>2</a:t>
            </a:r>
            <a:r>
              <a:rPr lang="en-US" dirty="0"/>
              <a:t>, etc. </a:t>
            </a:r>
            <a:r>
              <a:rPr lang="en-US" baseline="30000" dirty="0"/>
              <a:t> </a:t>
            </a:r>
            <a:r>
              <a:rPr lang="en-US" dirty="0"/>
              <a:t>(hadrons)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280DE3-F7EB-FD45-421C-625E07E4E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7705" y="1574237"/>
            <a:ext cx="4211053" cy="26634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DA58C9B-1062-CFA4-4C62-2F2D7D571F14}"/>
                  </a:ext>
                </a:extLst>
              </p:cNvPr>
              <p:cNvSpPr txBox="1"/>
              <p:nvPr/>
            </p:nvSpPr>
            <p:spPr>
              <a:xfrm>
                <a:off x="2189747" y="3256959"/>
                <a:ext cx="5582653" cy="3476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buNone/>
                </a:pPr>
                <a:r>
                  <a:rPr lang="en-US" sz="16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r</a:t>
                </a:r>
                <a:r>
                  <a:rPr lang="en-US" sz="1600" b="0" i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evolution harmonics, here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b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m:rPr>
                        <m:nor/>
                      </m:rP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ndicated</m:t>
                    </m:r>
                    <m:r>
                      <m:rPr>
                        <m:nor/>
                      </m:rP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at</m:t>
                    </m:r>
                    <m:r>
                      <m:rPr>
                        <m:nor/>
                      </m:rP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  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𝑟𝑒𝑣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=100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endParaRPr lang="en-US" sz="1600" b="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701E0D7-EF8E-9235-2DF1-A0EB9D3F48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9747" y="3256959"/>
                <a:ext cx="5582653" cy="347659"/>
              </a:xfrm>
              <a:prstGeom prst="rect">
                <a:avLst/>
              </a:prstGeom>
              <a:blipFill>
                <a:blip r:embed="rId3"/>
                <a:stretch>
                  <a:fillRect l="-2273" t="-3571"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713CBBB-F95A-4AC6-5058-7C7D84F320C4}"/>
                  </a:ext>
                </a:extLst>
              </p:cNvPr>
              <p:cNvSpPr txBox="1"/>
              <p:nvPr/>
            </p:nvSpPr>
            <p:spPr>
              <a:xfrm>
                <a:off x="3015448" y="2168269"/>
                <a:ext cx="3273140" cy="4111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𝒅𝑩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func>
                        <m:func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𝐥𝐨𝐠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sSup>
                                    <m:sSupPr>
                                      <m:ctrlP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𝝅</m:t>
                                          </m:r>
                                          <m:r>
                                            <a:rPr lang="en-US" sz="16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𝒇</m:t>
                                          </m:r>
                                          <m:r>
                                            <a:rPr lang="en-US" sz="16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7985FC4-DEEC-5079-8BE8-41283729F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448" y="2168269"/>
                <a:ext cx="3273140" cy="411138"/>
              </a:xfrm>
              <a:prstGeom prst="rect">
                <a:avLst/>
              </a:prstGeom>
              <a:blipFill>
                <a:blip r:embed="rId4"/>
                <a:stretch>
                  <a:fillRect l="-10811" t="-220588" b="-320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E0AC95D-477A-94C4-58F4-FC3F38C6D9B1}"/>
                  </a:ext>
                </a:extLst>
              </p:cNvPr>
              <p:cNvSpPr txBox="1"/>
              <p:nvPr/>
            </p:nvSpPr>
            <p:spPr>
              <a:xfrm>
                <a:off x="3862562" y="2674374"/>
                <a:ext cx="1410386" cy="4677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(0)=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𝑒𝑛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p>
                            <m:sSup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AEDFE39-FE26-6509-01F8-498B74E6C0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2562" y="2674374"/>
                <a:ext cx="1410386" cy="467757"/>
              </a:xfrm>
              <a:prstGeom prst="rect">
                <a:avLst/>
              </a:prstGeom>
              <a:blipFill>
                <a:blip r:embed="rId5"/>
                <a:stretch>
                  <a:fillRect l="-3571" r="-893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7B703C6-B644-BB19-E789-64751695108B}"/>
                  </a:ext>
                </a:extLst>
              </p:cNvPr>
              <p:cNvSpPr txBox="1"/>
              <p:nvPr/>
            </p:nvSpPr>
            <p:spPr>
              <a:xfrm>
                <a:off x="4453028" y="4006516"/>
                <a:ext cx="3450560" cy="6712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𝒆𝒏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𝒆𝒏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6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𝒉</m:t>
                                          </m:r>
                                          <m:r>
                                            <a:rPr lang="en-US" sz="16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𝝎𝝈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6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sup>
                          </m:sSup>
                        </m:e>
                      </m:nary>
                      <m:func>
                        <m:func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𝐜𝐨𝐬</m:t>
                          </m:r>
                        </m:fName>
                        <m:e>
                          <m:d>
                            <m:dPr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𝒉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D60C638-8216-4274-A49B-25A332B452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3028" y="4006516"/>
                <a:ext cx="3450560" cy="671274"/>
              </a:xfrm>
              <a:prstGeom prst="rect">
                <a:avLst/>
              </a:prstGeom>
              <a:blipFill>
                <a:blip r:embed="rId6"/>
                <a:stretch>
                  <a:fillRect l="-733" t="-120370" b="-18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48E9A1-EF75-9D24-AC62-F92E25A8DB39}"/>
                  </a:ext>
                </a:extLst>
              </p:cNvPr>
              <p:cNvSpPr txBox="1"/>
              <p:nvPr/>
            </p:nvSpPr>
            <p:spPr>
              <a:xfrm>
                <a:off x="8070545" y="4231353"/>
                <a:ext cx="869020" cy="221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2887F0-1EEC-F265-227D-0D080DDCF8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0545" y="4231353"/>
                <a:ext cx="869020" cy="221599"/>
              </a:xfrm>
              <a:prstGeom prst="rect">
                <a:avLst/>
              </a:prstGeom>
              <a:blipFill>
                <a:blip r:embed="rId7"/>
                <a:stretch>
                  <a:fillRect l="-2899" r="-7246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954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D1FA5-2747-C24E-A245-6461EBEA2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(4)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8EFA28-22FC-7C4A-8B39-C48ECAA614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08241" y="1922124"/>
                <a:ext cx="5537309" cy="3332600"/>
              </a:xfrm>
            </p:spPr>
            <p:txBody>
              <a:bodyPr/>
              <a:lstStyle/>
              <a:p>
                <a:r>
                  <a:rPr lang="en-US" dirty="0"/>
                  <a:t>In the </a:t>
                </a:r>
                <a:r>
                  <a:rPr lang="en-US" i="1" dirty="0"/>
                  <a:t>Smith</a:t>
                </a:r>
                <a:r>
                  <a:rPr lang="en-US" dirty="0"/>
                  <a:t> chart, </a:t>
                </a:r>
                <a:br>
                  <a:rPr lang="en-US" dirty="0"/>
                </a:br>
                <a:r>
                  <a:rPr lang="en-US" dirty="0"/>
                  <a:t>the </a:t>
                </a:r>
                <a:r>
                  <a:rPr lang="en-US" dirty="0">
                    <a:solidFill>
                      <a:srgbClr val="C00000"/>
                    </a:solidFill>
                  </a:rPr>
                  <a:t>complex reflection factor</a:t>
                </a: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is expressed in linear</a:t>
                </a:r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polar coordinates</a:t>
                </a:r>
                <a:r>
                  <a:rPr lang="en-US" dirty="0"/>
                  <a:t>, representing the ratio of backward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n-US" dirty="0"/>
                  <a:t> vs. forward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n-US" dirty="0"/>
                  <a:t> traveling waves.</a:t>
                </a:r>
                <a:endParaRPr lang="en-US" sz="1800" b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8EFA28-22FC-7C4A-8B39-C48ECAA614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08241" y="1922124"/>
                <a:ext cx="5537309" cy="3332600"/>
              </a:xfrm>
              <a:blipFill>
                <a:blip r:embed="rId2"/>
                <a:stretch>
                  <a:fillRect l="-1602" t="-3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>
            <a:extLst>
              <a:ext uri="{FF2B5EF4-FFF2-40B4-BE49-F238E27FC236}">
                <a16:creationId xmlns:a16="http://schemas.microsoft.com/office/drawing/2014/main" id="{0B702ADC-C85F-1A48-A4D4-FD2901A3FC75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print">
            <a:duotone>
              <a:srgbClr val="919191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680895" y="1201510"/>
            <a:ext cx="5105578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Straight Arrow Connector 15">
            <a:extLst>
              <a:ext uri="{FF2B5EF4-FFF2-40B4-BE49-F238E27FC236}">
                <a16:creationId xmlns:a16="http://schemas.microsoft.com/office/drawing/2014/main" id="{A225A98C-2A3E-6D42-953E-12C45C1E09C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292435" y="2691600"/>
            <a:ext cx="1078821" cy="1083045"/>
          </a:xfrm>
          <a:prstGeom prst="straightConnector1">
            <a:avLst/>
          </a:prstGeom>
          <a:noFill/>
          <a:ln w="25400" algn="ctr">
            <a:solidFill>
              <a:srgbClr val="0000FF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Arc 11">
            <a:extLst>
              <a:ext uri="{FF2B5EF4-FFF2-40B4-BE49-F238E27FC236}">
                <a16:creationId xmlns:a16="http://schemas.microsoft.com/office/drawing/2014/main" id="{36BD6757-7E22-2341-B4B1-267F13878AC9}"/>
              </a:ext>
            </a:extLst>
          </p:cNvPr>
          <p:cNvSpPr/>
          <p:nvPr/>
        </p:nvSpPr>
        <p:spPr bwMode="auto">
          <a:xfrm>
            <a:off x="2612393" y="3044950"/>
            <a:ext cx="1413345" cy="1420985"/>
          </a:xfrm>
          <a:prstGeom prst="arc">
            <a:avLst>
              <a:gd name="adj1" fmla="val 18930177"/>
              <a:gd name="adj2" fmla="val 0"/>
            </a:avLst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triangle" w="lg" len="lg"/>
            <a:tailEnd type="none" w="med" len="med"/>
          </a:ln>
          <a:effectLst/>
        </p:spPr>
        <p:txBody>
          <a:bodyPr lIns="92075" tIns="46038" rIns="92075" bIns="46038"/>
          <a:lstStyle/>
          <a:p>
            <a:pPr marL="571500" marR="0" lvl="0" indent="-5715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8DC743C-E808-A44E-936D-FAF384D0C6FD}"/>
                  </a:ext>
                </a:extLst>
              </p:cNvPr>
              <p:cNvSpPr txBox="1"/>
              <p:nvPr/>
            </p:nvSpPr>
            <p:spPr>
              <a:xfrm>
                <a:off x="4514248" y="2462243"/>
                <a:ext cx="454483" cy="33239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FF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kumimoji="0" lang="hr-H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hr-H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e>
                      </m:d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8DC743C-E808-A44E-936D-FAF384D0C6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248" y="2462243"/>
                <a:ext cx="454483" cy="332399"/>
              </a:xfrm>
              <a:prstGeom prst="rect">
                <a:avLst/>
              </a:prstGeom>
              <a:blipFill>
                <a:blip r:embed="rId4"/>
                <a:stretch>
                  <a:fillRect b="-7143"/>
                </a:stretch>
              </a:blipFill>
              <a:ln w="127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25BC55-EFA6-0244-82D3-BF40C0089F61}"/>
                  </a:ext>
                </a:extLst>
              </p:cNvPr>
              <p:cNvSpPr txBox="1"/>
              <p:nvPr/>
            </p:nvSpPr>
            <p:spPr>
              <a:xfrm>
                <a:off x="4098940" y="3342556"/>
                <a:ext cx="997645" cy="33239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8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𝐚𝐫𝐠</m:t>
                      </m:r>
                      <m:d>
                        <m:dPr>
                          <m:ctrlPr>
                            <a:rPr kumimoji="0" lang="mr-IN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mr-IN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e>
                      </m:d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25BC55-EFA6-0244-82D3-BF40C0089F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8940" y="3342556"/>
                <a:ext cx="997645" cy="332399"/>
              </a:xfrm>
              <a:prstGeom prst="rect">
                <a:avLst/>
              </a:prstGeom>
              <a:blipFill>
                <a:blip r:embed="rId5"/>
                <a:stretch>
                  <a:fillRect l="-6250" b="-28571"/>
                </a:stretch>
              </a:blipFill>
              <a:ln w="12700"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87E9DEC-4881-244D-9D00-C6E2AFA9A9B4}"/>
                  </a:ext>
                </a:extLst>
              </p:cNvPr>
              <p:cNvSpPr txBox="1"/>
              <p:nvPr/>
            </p:nvSpPr>
            <p:spPr>
              <a:xfrm>
                <a:off x="7856898" y="2754087"/>
                <a:ext cx="2204881" cy="8468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𝚪</m:t>
                      </m:r>
                      <m:r>
                        <a:rPr lang="en-US" sz="2400" b="1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hr-HR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hr-HR" sz="2400" b="1" i="1">
                              <a:solidFill>
                                <a:srgbClr val="0000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𝚪</m:t>
                          </m:r>
                        </m:e>
                      </m:d>
                      <m:sSup>
                        <m:sSupPr>
                          <m:ctrlPr>
                            <a:rPr lang="hr-HR" sz="2400" b="1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𝒆</m:t>
                          </m:r>
                        </m:e>
                        <m:sup>
                          <m:r>
                            <a:rPr lang="hr-HR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𝒋</m:t>
                          </m:r>
                          <m:r>
                            <a:rPr lang="hr-HR" sz="24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𝝋</m:t>
                          </m:r>
                        </m:sup>
                      </m:sSup>
                      <m:r>
                        <a:rPr lang="en-US" sz="2400" b="1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400" b="1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𝒃</m:t>
                          </m:r>
                        </m:num>
                        <m:den>
                          <m:r>
                            <a:rPr lang="en-US" sz="2400" b="1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87E9DEC-4881-244D-9D00-C6E2AFA9A9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6898" y="2754087"/>
                <a:ext cx="2204881" cy="84688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24ABC27-0B30-C84A-8079-ED9A630AC1EB}"/>
                  </a:ext>
                </a:extLst>
              </p:cNvPr>
              <p:cNvSpPr txBox="1"/>
              <p:nvPr/>
            </p:nvSpPr>
            <p:spPr>
              <a:xfrm>
                <a:off x="3676485" y="3463774"/>
                <a:ext cx="238848" cy="24929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8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𝝋</m:t>
                      </m:r>
                    </m:oMath>
                  </m:oMathPara>
                </a14:m>
                <a:endPara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24ABC27-0B30-C84A-8079-ED9A630AC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6485" y="3463774"/>
                <a:ext cx="238848" cy="249299"/>
              </a:xfrm>
              <a:prstGeom prst="rect">
                <a:avLst/>
              </a:prstGeom>
              <a:blipFill>
                <a:blip r:embed="rId8"/>
                <a:stretch>
                  <a:fillRect l="-14286" r="-19048" b="-28571"/>
                </a:stretch>
              </a:blipFill>
              <a:ln w="12700"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D02E806-2234-7D4B-9A8A-E7C2D11D6FE9}"/>
                  </a:ext>
                </a:extLst>
              </p:cNvPr>
              <p:cNvSpPr txBox="1"/>
              <p:nvPr/>
            </p:nvSpPr>
            <p:spPr>
              <a:xfrm>
                <a:off x="3100075" y="3744406"/>
                <a:ext cx="1923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D02E806-2234-7D4B-9A8A-E7C2D11D6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0075" y="3744406"/>
                <a:ext cx="192360" cy="276999"/>
              </a:xfrm>
              <a:prstGeom prst="rect">
                <a:avLst/>
              </a:prstGeom>
              <a:blipFill>
                <a:blip r:embed="rId9"/>
                <a:stretch>
                  <a:fillRect l="-25000" r="-25000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Line 203">
            <a:extLst>
              <a:ext uri="{FF2B5EF4-FFF2-40B4-BE49-F238E27FC236}">
                <a16:creationId xmlns:a16="http://schemas.microsoft.com/office/drawing/2014/main" id="{2700AD4D-C6A5-1242-A4C7-C258832DA3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8430" y="3762000"/>
            <a:ext cx="534127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18" name="Line 204">
            <a:extLst>
              <a:ext uri="{FF2B5EF4-FFF2-40B4-BE49-F238E27FC236}">
                <a16:creationId xmlns:a16="http://schemas.microsoft.com/office/drawing/2014/main" id="{1D4CA173-0B75-0D41-829D-FBEC7681013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04800" y="1086295"/>
            <a:ext cx="0" cy="518504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207">
                <a:extLst>
                  <a:ext uri="{FF2B5EF4-FFF2-40B4-BE49-F238E27FC236}">
                    <a16:creationId xmlns:a16="http://schemas.microsoft.com/office/drawing/2014/main" id="{CF9D4300-8037-5246-B83C-2F2964406A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31152" y="3293684"/>
                <a:ext cx="693713" cy="400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 Box 207">
                <a:extLst>
                  <a:ext uri="{FF2B5EF4-FFF2-40B4-BE49-F238E27FC236}">
                    <a16:creationId xmlns:a16="http://schemas.microsoft.com/office/drawing/2014/main" id="{CF9D4300-8037-5246-B83C-2F2964406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31152" y="3293684"/>
                <a:ext cx="693713" cy="400752"/>
              </a:xfrm>
              <a:prstGeom prst="rect">
                <a:avLst/>
              </a:prstGeom>
              <a:blipFill>
                <a:blip r:embed="rId10"/>
                <a:stretch>
                  <a:fillRect l="-1818" r="-7273" b="-15625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208">
                <a:extLst>
                  <a:ext uri="{FF2B5EF4-FFF2-40B4-BE49-F238E27FC236}">
                    <a16:creationId xmlns:a16="http://schemas.microsoft.com/office/drawing/2014/main" id="{DCBF9BAF-9923-BE4D-945F-F594C91EF9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19065" y="980655"/>
                <a:ext cx="881062" cy="3699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Text Box 208">
                <a:extLst>
                  <a:ext uri="{FF2B5EF4-FFF2-40B4-BE49-F238E27FC236}">
                    <a16:creationId xmlns:a16="http://schemas.microsoft.com/office/drawing/2014/main" id="{DCBF9BAF-9923-BE4D-945F-F594C91EF9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9065" y="980655"/>
                <a:ext cx="881062" cy="369974"/>
              </a:xfrm>
              <a:prstGeom prst="rect">
                <a:avLst/>
              </a:prstGeom>
              <a:blipFill>
                <a:blip r:embed="rId11"/>
                <a:stretch>
                  <a:fillRect l="-1429" b="-2333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7">
                <a:extLst>
                  <a:ext uri="{FF2B5EF4-FFF2-40B4-BE49-F238E27FC236}">
                    <a16:creationId xmlns:a16="http://schemas.microsoft.com/office/drawing/2014/main" id="{BAC21E83-1E64-E646-B4E2-E625B47AD9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8559" y="4198080"/>
                <a:ext cx="3148013" cy="830997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This is the ratio between backward and forward wave </a:t>
                </a:r>
              </a:p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(</a:t>
                </a:r>
                <a:r>
                  <a:rPr kumimoji="0" lang="en-US" sz="1600" b="0" i="0" u="sng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implied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 forward wave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𝑎</m:t>
                    </m:r>
                    <m:r>
                      <a:rPr kumimoji="0" lang="en-US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charset="0"/>
                  </a:rPr>
                  <a:t>)</a:t>
                </a: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</a:rPr>
                  <a:t> </a:t>
                </a: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mc:Choice>
        <mc:Fallback xmlns="">
          <p:sp>
            <p:nvSpPr>
              <p:cNvPr id="13" name="TextBox 7">
                <a:extLst>
                  <a:ext uri="{FF2B5EF4-FFF2-40B4-BE49-F238E27FC236}">
                    <a16:creationId xmlns:a16="http://schemas.microsoft.com/office/drawing/2014/main" id="{BAC21E83-1E64-E646-B4E2-E625B47AD9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88559" y="4198080"/>
                <a:ext cx="3148013" cy="830997"/>
              </a:xfrm>
              <a:prstGeom prst="rect">
                <a:avLst/>
              </a:prstGeom>
              <a:blipFill>
                <a:blip r:embed="rId12"/>
                <a:stretch>
                  <a:fillRect l="-800" t="-4478" b="-7463"/>
                </a:stretch>
              </a:blip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894515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EAFAD-326A-7245-BB95-074B037D1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(5)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9D8DFFC-8209-C340-B4F6-C4B11CF4762A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17166" y="1508750"/>
            <a:ext cx="4640929" cy="455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val 28">
            <a:extLst>
              <a:ext uri="{FF2B5EF4-FFF2-40B4-BE49-F238E27FC236}">
                <a16:creationId xmlns:a16="http://schemas.microsoft.com/office/drawing/2014/main" id="{5413B549-A751-5343-A131-426A9D90B0E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8763544" y="3775142"/>
            <a:ext cx="84092" cy="84031"/>
          </a:xfrm>
          <a:prstGeom prst="ellipse">
            <a:avLst/>
          </a:prstGeom>
          <a:solidFill>
            <a:schemeClr val="tx1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rot="10800000" lIns="92075" tIns="46038" rIns="92075" bIns="46038"/>
          <a:lstStyle/>
          <a:p>
            <a:pPr marL="571500" indent="-571500"/>
            <a:endParaRPr lang="en-GB" b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C8285C-4040-D847-80E3-2D64484EDA26}"/>
                  </a:ext>
                </a:extLst>
              </p:cNvPr>
              <p:cNvSpPr txBox="1"/>
              <p:nvPr/>
            </p:nvSpPr>
            <p:spPr bwMode="auto">
              <a:xfrm>
                <a:off x="8961964" y="1664915"/>
                <a:ext cx="795282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𝜞</m:t>
                          </m:r>
                        </m:e>
                      </m:d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C8285C-4040-D847-80E3-2D64484EDA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61964" y="1664915"/>
                <a:ext cx="795282" cy="28687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D2C1D7-BEA3-9E42-94FC-018A6C47DAD7}"/>
                  </a:ext>
                </a:extLst>
              </p:cNvPr>
              <p:cNvSpPr txBox="1"/>
              <p:nvPr/>
            </p:nvSpPr>
            <p:spPr bwMode="auto">
              <a:xfrm>
                <a:off x="8750497" y="2105409"/>
                <a:ext cx="1076898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𝜞</m:t>
                          </m:r>
                        </m:e>
                      </m:d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𝟕𝟓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D2C1D7-BEA3-9E42-94FC-018A6C47DA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50497" y="2105409"/>
                <a:ext cx="1076898" cy="28687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EFF1259-C47A-1B48-99C7-E5AAAE29A5EB}"/>
                  </a:ext>
                </a:extLst>
              </p:cNvPr>
              <p:cNvSpPr txBox="1"/>
              <p:nvPr/>
            </p:nvSpPr>
            <p:spPr bwMode="auto">
              <a:xfrm>
                <a:off x="8749208" y="2587269"/>
                <a:ext cx="969496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𝜞</m:t>
                          </m:r>
                        </m:e>
                      </m:d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EFF1259-C47A-1B48-99C7-E5AAAE29A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49208" y="2587269"/>
                <a:ext cx="969496" cy="2868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97A1B59-7DDA-4C4F-BCEE-6D790E049764}"/>
                  </a:ext>
                </a:extLst>
              </p:cNvPr>
              <p:cNvSpPr txBox="1"/>
              <p:nvPr/>
            </p:nvSpPr>
            <p:spPr bwMode="auto">
              <a:xfrm>
                <a:off x="8455084" y="3052026"/>
                <a:ext cx="1076898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𝜞</m:t>
                          </m:r>
                        </m:e>
                      </m:d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97A1B59-7DDA-4C4F-BCEE-6D790E0497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55084" y="3052026"/>
                <a:ext cx="1076898" cy="28687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F52FEBD-7C91-FB4D-830F-792E841DCC19}"/>
                  </a:ext>
                </a:extLst>
              </p:cNvPr>
              <p:cNvSpPr txBox="1"/>
              <p:nvPr/>
            </p:nvSpPr>
            <p:spPr bwMode="auto">
              <a:xfrm>
                <a:off x="8438674" y="3475402"/>
                <a:ext cx="795282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𝜞</m:t>
                          </m:r>
                        </m:e>
                      </m:d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F52FEBD-7C91-FB4D-830F-792E841DCC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38674" y="3475402"/>
                <a:ext cx="795282" cy="28687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14">
            <a:extLst>
              <a:ext uri="{FF2B5EF4-FFF2-40B4-BE49-F238E27FC236}">
                <a16:creationId xmlns:a16="http://schemas.microsoft.com/office/drawing/2014/main" id="{AB5100AC-BD91-8041-88B1-C715470EB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0874" y="3345289"/>
            <a:ext cx="950883" cy="950202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sp>
        <p:nvSpPr>
          <p:cNvPr id="7" name="Oval 15">
            <a:extLst>
              <a:ext uri="{FF2B5EF4-FFF2-40B4-BE49-F238E27FC236}">
                <a16:creationId xmlns:a16="http://schemas.microsoft.com/office/drawing/2014/main" id="{9EA1D0D1-3508-5846-848D-B9301724B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1175" y="2854028"/>
            <a:ext cx="1926000" cy="192626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sp>
        <p:nvSpPr>
          <p:cNvPr id="8" name="Oval 16">
            <a:extLst>
              <a:ext uri="{FF2B5EF4-FFF2-40B4-BE49-F238E27FC236}">
                <a16:creationId xmlns:a16="http://schemas.microsoft.com/office/drawing/2014/main" id="{6138EEAB-5F8D-2A48-8375-C76C8DCF2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9265" y="2372463"/>
            <a:ext cx="2880000" cy="2882926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8BCBC3-1327-214D-BC6B-9AA510AEE8A8}"/>
                  </a:ext>
                </a:extLst>
              </p:cNvPr>
              <p:cNvSpPr txBox="1"/>
              <p:nvPr/>
            </p:nvSpPr>
            <p:spPr>
              <a:xfrm>
                <a:off x="2294721" y="4037440"/>
                <a:ext cx="2107885" cy="3776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𝐏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hr-HR" sz="24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smtClean="0">
                                  <a:solidFill>
                                    <a:srgbClr val="008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𝒂</m:t>
                              </m:r>
                            </m:e>
                          </m:d>
                        </m:e>
                        <m:sup>
                          <m:r>
                            <a:rPr lang="en-US" sz="2400" b="1" i="1" smtClean="0">
                              <a:solidFill>
                                <a:srgbClr val="008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p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sSup>
                        <m:sSup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hr-HR" sz="2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00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8BCBC3-1327-214D-BC6B-9AA510AEE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4721" y="4037440"/>
                <a:ext cx="2107885" cy="377667"/>
              </a:xfrm>
              <a:prstGeom prst="rect">
                <a:avLst/>
              </a:prstGeom>
              <a:blipFill>
                <a:blip r:embed="rId8"/>
                <a:stretch>
                  <a:fillRect l="-2395" r="-599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86A0E-D169-7D4E-8FE3-5C8B76BDE799}"/>
                  </a:ext>
                </a:extLst>
              </p:cNvPr>
              <p:cNvSpPr txBox="1"/>
              <p:nvPr/>
            </p:nvSpPr>
            <p:spPr>
              <a:xfrm>
                <a:off x="2558596" y="4418358"/>
                <a:ext cx="2276456" cy="4168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hr-HR" sz="2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8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𝒂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008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mr-I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𝟏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hr-HR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hr-HR" sz="24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𝚪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86A0E-D169-7D4E-8FE3-5C8B76BDE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596" y="4418358"/>
                <a:ext cx="2276456" cy="416845"/>
              </a:xfrm>
              <a:prstGeom prst="rect">
                <a:avLst/>
              </a:prstGeom>
              <a:blipFill>
                <a:blip r:embed="rId9"/>
                <a:stretch>
                  <a:fillRect l="-556"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33">
            <a:extLst>
              <a:ext uri="{FF2B5EF4-FFF2-40B4-BE49-F238E27FC236}">
                <a16:creationId xmlns:a16="http://schemas.microsoft.com/office/drawing/2014/main" id="{0AABD08A-4C9C-2A4B-9895-3974789F7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4084" y="5255389"/>
            <a:ext cx="16160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800" b="0">
                <a:solidFill>
                  <a:schemeClr val="tx1"/>
                </a:solidFill>
              </a:rPr>
              <a:t>mismatch losses</a:t>
            </a:r>
            <a:endParaRPr lang="en-GB" sz="1800" b="0">
              <a:solidFill>
                <a:schemeClr val="tx1"/>
              </a:solidFill>
            </a:endParaRPr>
          </a:p>
        </p:txBody>
      </p:sp>
      <p:sp>
        <p:nvSpPr>
          <p:cNvPr id="19" name="TextBox 34">
            <a:extLst>
              <a:ext uri="{FF2B5EF4-FFF2-40B4-BE49-F238E27FC236}">
                <a16:creationId xmlns:a16="http://schemas.microsoft.com/office/drawing/2014/main" id="{3EE494DB-1268-1943-B9B1-9313E75DE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1646" y="5236339"/>
            <a:ext cx="16144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800" b="0" dirty="0">
                <a:solidFill>
                  <a:srgbClr val="008000"/>
                </a:solidFill>
              </a:rPr>
              <a:t>available source power</a:t>
            </a:r>
            <a:endParaRPr lang="en-GB" sz="1800" b="0" dirty="0">
              <a:solidFill>
                <a:srgbClr val="008000"/>
              </a:solidFill>
            </a:endParaRPr>
          </a:p>
        </p:txBody>
      </p:sp>
      <p:cxnSp>
        <p:nvCxnSpPr>
          <p:cNvPr id="20" name="Straight Connector 36">
            <a:extLst>
              <a:ext uri="{FF2B5EF4-FFF2-40B4-BE49-F238E27FC236}">
                <a16:creationId xmlns:a16="http://schemas.microsoft.com/office/drawing/2014/main" id="{D1975BDD-2D51-FA49-98EF-E84CA59568C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813002" y="4941858"/>
            <a:ext cx="411163" cy="177800"/>
          </a:xfrm>
          <a:prstGeom prst="line">
            <a:avLst/>
          </a:prstGeom>
          <a:noFill/>
          <a:ln w="15875" algn="ctr">
            <a:solidFill>
              <a:srgbClr val="008000"/>
            </a:solidFill>
            <a:round/>
            <a:headEnd type="none"/>
            <a:tailEnd type="triangle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Connector 38">
            <a:extLst>
              <a:ext uri="{FF2B5EF4-FFF2-40B4-BE49-F238E27FC236}">
                <a16:creationId xmlns:a16="http://schemas.microsoft.com/office/drawing/2014/main" id="{64C57E9E-5952-8E45-A9FF-6ED01183522E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4321293" y="4816047"/>
            <a:ext cx="133979" cy="439343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 type="triangle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1C5ADF-CA21-9448-8439-355B4C7C26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201510"/>
                <a:ext cx="10566400" cy="4992651"/>
              </a:xfrm>
            </p:spPr>
            <p:txBody>
              <a:bodyPr/>
              <a:lstStyle/>
              <a:p>
                <a:r>
                  <a:rPr lang="en-US" sz="1800" dirty="0"/>
                  <a:t>The distance from the center of the directly proportional to the </a:t>
                </a:r>
                <a:br>
                  <a:rPr lang="en-US" sz="1800" dirty="0"/>
                </a:br>
                <a:r>
                  <a:rPr lang="en-US" sz="1800" dirty="0">
                    <a:solidFill>
                      <a:srgbClr val="C00000"/>
                    </a:solidFill>
                  </a:rPr>
                  <a:t>magnitude of the reflection factor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</m:d>
                  </m:oMath>
                </a14:m>
                <a:r>
                  <a:rPr lang="en-US" sz="1800" dirty="0">
                    <a:solidFill>
                      <a:srgbClr val="FF0000"/>
                    </a:solidFill>
                  </a:rPr>
                  <a:t> </a:t>
                </a:r>
                <a:r>
                  <a:rPr lang="en-US" sz="1800" dirty="0"/>
                  <a:t>and </a:t>
                </a:r>
                <a:br>
                  <a:rPr lang="en-US" sz="1800" dirty="0"/>
                </a:br>
                <a:r>
                  <a:rPr lang="en-US" sz="1800" dirty="0"/>
                  <a:t>permits an easy visualization </a:t>
                </a:r>
                <a:br>
                  <a:rPr lang="en-US" sz="1800" dirty="0"/>
                </a:br>
                <a:r>
                  <a:rPr lang="en-US" sz="1800" dirty="0"/>
                  <a:t>of the </a:t>
                </a:r>
                <a:r>
                  <a:rPr lang="en-US" sz="1800" dirty="0">
                    <a:solidFill>
                      <a:srgbClr val="C00000"/>
                    </a:solidFill>
                  </a:rPr>
                  <a:t>matching performance</a:t>
                </a:r>
                <a:r>
                  <a:rPr lang="en-US" sz="1800" dirty="0"/>
                  <a:t>.</a:t>
                </a:r>
              </a:p>
              <a:p>
                <a:pPr lvl="1"/>
                <a:r>
                  <a:rPr lang="en-US" dirty="0"/>
                  <a:t>In particular, the perimeter </a:t>
                </a:r>
                <a:br>
                  <a:rPr lang="en-US" dirty="0"/>
                </a:br>
                <a:r>
                  <a:rPr lang="en-US" dirty="0"/>
                  <a:t>of the diagram represents </a:t>
                </a:r>
                <a:br>
                  <a:rPr lang="en-US" dirty="0"/>
                </a:br>
                <a:r>
                  <a:rPr lang="en-US" dirty="0"/>
                  <a:t>total reflection: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. </a:t>
                </a:r>
              </a:p>
              <a:p>
                <a:pPr lvl="1"/>
                <a:r>
                  <a:rPr lang="en-US" dirty="0"/>
                  <a:t>(power dissipated in the load) = </a:t>
                </a:r>
                <a:br>
                  <a:rPr lang="en-US" dirty="0"/>
                </a:br>
                <a:r>
                  <a:rPr lang="en-US" dirty="0"/>
                  <a:t>(forward power) </a:t>
                </a:r>
                <a:r>
                  <a:rPr lang="mr-IN" dirty="0"/>
                  <a:t>–</a:t>
                </a:r>
                <a:r>
                  <a:rPr lang="en-US" dirty="0"/>
                  <a:t> (reflected power) </a:t>
                </a:r>
                <a:endParaRPr lang="en-US" sz="1600" b="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1C5ADF-CA21-9448-8439-355B4C7C26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201510"/>
                <a:ext cx="10566400" cy="4992651"/>
              </a:xfrm>
              <a:blipFill>
                <a:blip r:embed="rId10"/>
                <a:stretch>
                  <a:fillRect l="-600" t="-1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Line 203">
            <a:extLst>
              <a:ext uri="{FF2B5EF4-FFF2-40B4-BE49-F238E27FC236}">
                <a16:creationId xmlns:a16="http://schemas.microsoft.com/office/drawing/2014/main" id="{BA710BE6-E3BA-7348-AF9F-4DA852DB550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11200" y="3816566"/>
            <a:ext cx="4968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23" name="Line 204">
            <a:extLst>
              <a:ext uri="{FF2B5EF4-FFF2-40B4-BE49-F238E27FC236}">
                <a16:creationId xmlns:a16="http://schemas.microsoft.com/office/drawing/2014/main" id="{86D8D842-07BE-8C41-B1D6-AF5DF8F1B5B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09210" y="1401540"/>
            <a:ext cx="0" cy="4792621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Box 207">
                <a:extLst>
                  <a:ext uri="{FF2B5EF4-FFF2-40B4-BE49-F238E27FC236}">
                    <a16:creationId xmlns:a16="http://schemas.microsoft.com/office/drawing/2014/main" id="{8EDE7128-9464-6740-912C-E0C55FE719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088157" y="3383191"/>
                <a:ext cx="693713" cy="400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 Box 207">
                <a:extLst>
                  <a:ext uri="{FF2B5EF4-FFF2-40B4-BE49-F238E27FC236}">
                    <a16:creationId xmlns:a16="http://schemas.microsoft.com/office/drawing/2014/main" id="{8EDE7128-9464-6740-912C-E0C55FE719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088157" y="3383191"/>
                <a:ext cx="693713" cy="400752"/>
              </a:xfrm>
              <a:prstGeom prst="rect">
                <a:avLst/>
              </a:prstGeom>
              <a:blipFill>
                <a:blip r:embed="rId11"/>
                <a:stretch>
                  <a:fillRect l="-1818" r="-5455" b="-12121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 Box 208">
                <a:extLst>
                  <a:ext uri="{FF2B5EF4-FFF2-40B4-BE49-F238E27FC236}">
                    <a16:creationId xmlns:a16="http://schemas.microsoft.com/office/drawing/2014/main" id="{87622F9E-FA8A-E24C-919B-04CD7559FB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854599" y="1149269"/>
                <a:ext cx="881062" cy="3699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 Box 208">
                <a:extLst>
                  <a:ext uri="{FF2B5EF4-FFF2-40B4-BE49-F238E27FC236}">
                    <a16:creationId xmlns:a16="http://schemas.microsoft.com/office/drawing/2014/main" id="{87622F9E-FA8A-E24C-919B-04CD7559FB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54599" y="1149269"/>
                <a:ext cx="881062" cy="369974"/>
              </a:xfrm>
              <a:prstGeom prst="rect">
                <a:avLst/>
              </a:prstGeom>
              <a:blipFill>
                <a:blip r:embed="rId12"/>
                <a:stretch>
                  <a:fillRect l="-1429" b="-2333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17">
            <a:extLst>
              <a:ext uri="{FF2B5EF4-FFF2-40B4-BE49-F238E27FC236}">
                <a16:creationId xmlns:a16="http://schemas.microsoft.com/office/drawing/2014/main" id="{6D84755B-2FFF-C448-B088-2C1A477C0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7590" y="1920329"/>
            <a:ext cx="3816000" cy="38160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</p:spTree>
    <p:extLst>
      <p:ext uri="{BB962C8B-B14F-4D97-AF65-F5344CB8AC3E}">
        <p14:creationId xmlns:p14="http://schemas.microsoft.com/office/powerpoint/2010/main" val="411607843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687AF-6F57-174D-B9A7-C78A371AA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“Important Points”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11BDE0C-CF7B-7A49-B6C2-A1D0D4225C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37280" y="1086296"/>
                <a:ext cx="6124925" cy="5107865"/>
              </a:xfrm>
            </p:spPr>
            <p:txBody>
              <a:bodyPr/>
              <a:lstStyle/>
              <a:p>
                <a:pPr>
                  <a:buFont typeface="Wingdings" pitchFamily="2" charset="2"/>
                  <a:buNone/>
                </a:pPr>
                <a:r>
                  <a:rPr lang="en-US" dirty="0"/>
                  <a:t>Important Points:</a:t>
                </a:r>
              </a:p>
              <a:p>
                <a:r>
                  <a:rPr lang="en-US" sz="1800" dirty="0">
                    <a:solidFill>
                      <a:srgbClr val="FF0000"/>
                    </a:solidFill>
                  </a:rPr>
                  <a:t>Short Circuit</a:t>
                </a:r>
                <a:br>
                  <a:rPr lang="en-US" sz="1800" dirty="0">
                    <a:solidFill>
                      <a:srgbClr val="FF0000"/>
                    </a:solidFill>
                  </a:rPr>
                </a:br>
                <a:r>
                  <a:rPr lang="en-US" sz="18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1800" dirty="0">
                  <a:solidFill>
                    <a:srgbClr val="FF0000"/>
                  </a:solidFill>
                </a:endParaRPr>
              </a:p>
              <a:p>
                <a:r>
                  <a:rPr lang="en-US" sz="1800" dirty="0">
                    <a:solidFill>
                      <a:srgbClr val="0000FF"/>
                    </a:solidFill>
                  </a:rPr>
                  <a:t>Open Circuit</a:t>
                </a:r>
                <a:br>
                  <a:rPr lang="en-US" sz="1800" dirty="0">
                    <a:solidFill>
                      <a:srgbClr val="0000FF"/>
                    </a:solidFill>
                  </a:rPr>
                </a:br>
                <a:r>
                  <a:rPr lang="en-US" sz="18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=+</m:t>
                    </m:r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sz="1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sz="1800" dirty="0">
                  <a:solidFill>
                    <a:srgbClr val="0000FF"/>
                  </a:solidFill>
                </a:endParaRPr>
              </a:p>
              <a:p>
                <a:r>
                  <a:rPr lang="en-US" sz="1800" dirty="0">
                    <a:solidFill>
                      <a:srgbClr val="008000"/>
                    </a:solidFill>
                  </a:rPr>
                  <a:t>Matched Load</a:t>
                </a:r>
                <a:br>
                  <a:rPr lang="en-US" sz="1800" dirty="0">
                    <a:solidFill>
                      <a:srgbClr val="008000"/>
                    </a:solidFill>
                  </a:rPr>
                </a:br>
                <a:r>
                  <a:rPr lang="en-US" sz="1800" dirty="0">
                    <a:solidFill>
                      <a:srgbClr val="008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en-US" sz="1800" dirty="0">
                  <a:solidFill>
                    <a:srgbClr val="008000"/>
                  </a:solidFill>
                </a:endParaRPr>
              </a:p>
              <a:p>
                <a:r>
                  <a:rPr lang="en-US" sz="1800" dirty="0">
                    <a:solidFill>
                      <a:schemeClr val="tx1"/>
                    </a:solidFill>
                  </a:rPr>
                  <a:t>On the circle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</m:d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:</a:t>
                </a:r>
                <a:br>
                  <a:rPr lang="en-US" sz="1800" dirty="0">
                    <a:solidFill>
                      <a:schemeClr val="tx1"/>
                    </a:solidFill>
                  </a:rPr>
                </a:br>
                <a:r>
                  <a:rPr lang="en-US" sz="1800" dirty="0">
                    <a:solidFill>
                      <a:schemeClr val="tx1"/>
                    </a:solidFill>
                  </a:rPr>
                  <a:t>lossless element</a:t>
                </a:r>
              </a:p>
              <a:p>
                <a:r>
                  <a:rPr lang="en-US" sz="1800" dirty="0">
                    <a:solidFill>
                      <a:srgbClr val="C00000"/>
                    </a:solidFill>
                  </a:rPr>
                  <a:t>Upper half:</a:t>
                </a:r>
                <a:br>
                  <a:rPr lang="en-US" sz="1800" dirty="0">
                    <a:solidFill>
                      <a:srgbClr val="C00000"/>
                    </a:solidFill>
                  </a:rPr>
                </a:br>
                <a:r>
                  <a:rPr lang="en-US" sz="1800" dirty="0">
                    <a:solidFill>
                      <a:srgbClr val="C00000"/>
                    </a:solidFill>
                  </a:rPr>
                  <a:t>”inductive”</a:t>
                </a:r>
                <a:r>
                  <a:rPr lang="en-US" sz="1800" b="0" dirty="0">
                    <a:solidFill>
                      <a:srgbClr val="C00000"/>
                    </a:solidFill>
                  </a:rPr>
                  <a:t> </a:t>
                </a:r>
                <a:r>
                  <a:rPr lang="en-US" sz="1800" dirty="0">
                    <a:solidFill>
                      <a:srgbClr val="C00000"/>
                    </a:solidFill>
                  </a:rPr>
                  <a:t>= </a:t>
                </a:r>
                <a:br>
                  <a:rPr lang="en-US" sz="1800" dirty="0">
                    <a:solidFill>
                      <a:srgbClr val="C00000"/>
                    </a:solidFill>
                  </a:rPr>
                </a:br>
                <a:r>
                  <a:rPr lang="en-US" sz="1800" dirty="0">
                    <a:solidFill>
                      <a:srgbClr val="C00000"/>
                    </a:solidFill>
                  </a:rPr>
                  <a:t>positive imaginary part of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lang="en-US" sz="1800" dirty="0">
                  <a:solidFill>
                    <a:srgbClr val="C00000"/>
                  </a:solidFill>
                </a:endParaRPr>
              </a:p>
              <a:p>
                <a:r>
                  <a:rPr lang="en-US" sz="1800" dirty="0">
                    <a:solidFill>
                      <a:srgbClr val="7030A0"/>
                    </a:solidFill>
                  </a:rPr>
                  <a:t>Lower half:</a:t>
                </a:r>
                <a:br>
                  <a:rPr lang="en-US" sz="1800" dirty="0">
                    <a:solidFill>
                      <a:srgbClr val="7030A0"/>
                    </a:solidFill>
                  </a:rPr>
                </a:br>
                <a:r>
                  <a:rPr lang="en-US" sz="1800" dirty="0">
                    <a:solidFill>
                      <a:srgbClr val="7030A0"/>
                    </a:solidFill>
                  </a:rPr>
                  <a:t>”capacitive” = </a:t>
                </a:r>
                <a:br>
                  <a:rPr lang="en-US" sz="1800" dirty="0">
                    <a:solidFill>
                      <a:srgbClr val="7030A0"/>
                    </a:solidFill>
                  </a:rPr>
                </a:br>
                <a:r>
                  <a:rPr lang="en-US" sz="1800" dirty="0">
                    <a:solidFill>
                      <a:srgbClr val="7030A0"/>
                    </a:solidFill>
                  </a:rPr>
                  <a:t>negative imaginary part of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lang="en-US" sz="1800" dirty="0">
                  <a:solidFill>
                    <a:srgbClr val="7030A0"/>
                  </a:solidFill>
                </a:endParaRPr>
              </a:p>
              <a:p>
                <a:pPr lvl="1"/>
                <a:r>
                  <a:rPr lang="en-US" sz="1400" dirty="0"/>
                  <a:t>Outside the circle,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1400" dirty="0"/>
                  <a:t>: </a:t>
                </a:r>
                <a:br>
                  <a:rPr lang="en-US" sz="1400" dirty="0"/>
                </a:br>
                <a:r>
                  <a:rPr lang="en-US" sz="1400" dirty="0"/>
                  <a:t>active element, e.g., tunnel diode reflection amplifier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11BDE0C-CF7B-7A49-B6C2-A1D0D4225C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7280" y="1086296"/>
                <a:ext cx="6124925" cy="5107865"/>
              </a:xfrm>
              <a:blipFill>
                <a:blip r:embed="rId2"/>
                <a:stretch>
                  <a:fillRect l="-1242" t="-4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5">
            <a:extLst>
              <a:ext uri="{FF2B5EF4-FFF2-40B4-BE49-F238E27FC236}">
                <a16:creationId xmlns:a16="http://schemas.microsoft.com/office/drawing/2014/main" id="{67904EAF-50F2-E34A-9378-F980209C9C62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43115" y="1349338"/>
            <a:ext cx="4366286" cy="4278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191">
            <a:extLst>
              <a:ext uri="{FF2B5EF4-FFF2-40B4-BE49-F238E27FC236}">
                <a16:creationId xmlns:a16="http://schemas.microsoft.com/office/drawing/2014/main" id="{62316927-7A7F-B041-A400-F24AEA02D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6911" y="1589911"/>
            <a:ext cx="2022475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1500" indent="-571500"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000" b="0" dirty="0">
                <a:solidFill>
                  <a:srgbClr val="FF0000"/>
                </a:solidFill>
              </a:rPr>
              <a:t>Short Circuit</a:t>
            </a:r>
          </a:p>
        </p:txBody>
      </p:sp>
      <p:sp>
        <p:nvSpPr>
          <p:cNvPr id="11" name="Line 203">
            <a:extLst>
              <a:ext uri="{FF2B5EF4-FFF2-40B4-BE49-F238E27FC236}">
                <a16:creationId xmlns:a16="http://schemas.microsoft.com/office/drawing/2014/main" id="{DB9E75F3-A23C-6A4C-93B0-82652C0C35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4636" y="3520735"/>
            <a:ext cx="4752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12" name="Line 204">
            <a:extLst>
              <a:ext uri="{FF2B5EF4-FFF2-40B4-BE49-F238E27FC236}">
                <a16:creationId xmlns:a16="http://schemas.microsoft.com/office/drawing/2014/main" id="{EEB9FD65-FF72-324B-810B-92EC5157BA8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89098" y="1165553"/>
            <a:ext cx="0" cy="4462231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Box 207">
                <a:extLst>
                  <a:ext uri="{FF2B5EF4-FFF2-40B4-BE49-F238E27FC236}">
                    <a16:creationId xmlns:a16="http://schemas.microsoft.com/office/drawing/2014/main" id="{3AB58923-2C1A-6741-9351-25B656EAE1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815685" y="3485031"/>
                <a:ext cx="751946" cy="400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 Box 207">
                <a:extLst>
                  <a:ext uri="{FF2B5EF4-FFF2-40B4-BE49-F238E27FC236}">
                    <a16:creationId xmlns:a16="http://schemas.microsoft.com/office/drawing/2014/main" id="{3AB58923-2C1A-6741-9351-25B656EAE1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15685" y="3485031"/>
                <a:ext cx="751946" cy="400752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208">
                <a:extLst>
                  <a:ext uri="{FF2B5EF4-FFF2-40B4-BE49-F238E27FC236}">
                    <a16:creationId xmlns:a16="http://schemas.microsoft.com/office/drawing/2014/main" id="{70301541-8EEC-D141-9975-F9A5224C02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50799" y="1073973"/>
                <a:ext cx="881062" cy="3699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 Box 208">
                <a:extLst>
                  <a:ext uri="{FF2B5EF4-FFF2-40B4-BE49-F238E27FC236}">
                    <a16:creationId xmlns:a16="http://schemas.microsoft.com/office/drawing/2014/main" id="{70301541-8EEC-D141-9975-F9A5224C0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50799" y="1073973"/>
                <a:ext cx="881062" cy="369974"/>
              </a:xfrm>
              <a:prstGeom prst="rect">
                <a:avLst/>
              </a:prstGeom>
              <a:blipFill>
                <a:blip r:embed="rId5"/>
                <a:stretch>
                  <a:fillRect l="-1429" b="-23333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7">
            <a:extLst>
              <a:ext uri="{FF2B5EF4-FFF2-40B4-BE49-F238E27FC236}">
                <a16:creationId xmlns:a16="http://schemas.microsoft.com/office/drawing/2014/main" id="{A63CE796-9368-6F42-843E-197E98DD7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9788" y="2705755"/>
            <a:ext cx="1013375" cy="313932"/>
          </a:xfrm>
          <a:prstGeom prst="rect">
            <a:avLst/>
          </a:prstGeom>
          <a:solidFill>
            <a:srgbClr val="FFFFFF">
              <a:alpha val="67000"/>
            </a:srgbClr>
          </a:solidFill>
          <a:ln w="1587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1600" b="0" kern="0" dirty="0">
                <a:solidFill>
                  <a:srgbClr val="C00000"/>
                </a:solidFill>
              </a:rPr>
              <a:t>inductive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4" name="TextBox 7">
            <a:extLst>
              <a:ext uri="{FF2B5EF4-FFF2-40B4-BE49-F238E27FC236}">
                <a16:creationId xmlns:a16="http://schemas.microsoft.com/office/drawing/2014/main" id="{C31CDA15-A9A5-6042-94D8-B4FB88CC9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6154" y="3952254"/>
            <a:ext cx="1095418" cy="313932"/>
          </a:xfrm>
          <a:prstGeom prst="rect">
            <a:avLst/>
          </a:prstGeom>
          <a:solidFill>
            <a:srgbClr val="FFFFFF">
              <a:alpha val="67000"/>
            </a:srgbClr>
          </a:solidFill>
          <a:ln w="1587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 b="1">
                <a:solidFill>
                  <a:srgbClr val="0000FF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00FF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00FF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00FF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</a:rPr>
              <a:t>capacitive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6" name="Oval 42">
            <a:extLst>
              <a:ext uri="{FF2B5EF4-FFF2-40B4-BE49-F238E27FC236}">
                <a16:creationId xmlns:a16="http://schemas.microsoft.com/office/drawing/2014/main" id="{6DED7836-1C61-E944-B4F6-2147865BF45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692224" y="2622495"/>
            <a:ext cx="1797551" cy="1796400"/>
          </a:xfrm>
          <a:prstGeom prst="ellipse">
            <a:avLst/>
          </a:prstGeom>
          <a:noFill/>
          <a:ln w="15875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sp>
        <p:nvSpPr>
          <p:cNvPr id="32" name="Oval 41">
            <a:extLst>
              <a:ext uri="{FF2B5EF4-FFF2-40B4-BE49-F238E27FC236}">
                <a16:creationId xmlns:a16="http://schemas.microsoft.com/office/drawing/2014/main" id="{25475B5A-6B75-1545-A7D8-E4A8F74A7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3259" y="1729373"/>
            <a:ext cx="3596840" cy="3581999"/>
          </a:xfrm>
          <a:prstGeom prst="ellipse">
            <a:avLst/>
          </a:prstGeom>
          <a:noFill/>
          <a:ln w="15875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636477A8-4C86-0E4D-8ACD-4DDB0DC3E9C9}"/>
              </a:ext>
            </a:extLst>
          </p:cNvPr>
          <p:cNvSpPr/>
          <p:nvPr/>
        </p:nvSpPr>
        <p:spPr bwMode="auto">
          <a:xfrm>
            <a:off x="5883367" y="1729737"/>
            <a:ext cx="3604508" cy="3581635"/>
          </a:xfrm>
          <a:prstGeom prst="arc">
            <a:avLst>
              <a:gd name="adj1" fmla="val 10774691"/>
              <a:gd name="adj2" fmla="val 0"/>
            </a:avLst>
          </a:prstGeom>
          <a:solidFill>
            <a:srgbClr val="C00000">
              <a:alpha val="10000"/>
            </a:srgbClr>
          </a:solidFill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2F222E98-2A5E-0D4B-81C7-D8FAE0FAC1AB}"/>
              </a:ext>
            </a:extLst>
          </p:cNvPr>
          <p:cNvSpPr/>
          <p:nvPr/>
        </p:nvSpPr>
        <p:spPr bwMode="auto">
          <a:xfrm rot="10800000">
            <a:off x="5883256" y="1729736"/>
            <a:ext cx="3596841" cy="3581634"/>
          </a:xfrm>
          <a:prstGeom prst="arc">
            <a:avLst>
              <a:gd name="adj1" fmla="val 10774691"/>
              <a:gd name="adj2" fmla="val 0"/>
            </a:avLst>
          </a:prstGeom>
          <a:solidFill>
            <a:srgbClr val="7030A0">
              <a:alpha val="10000"/>
            </a:srgbClr>
          </a:solidFill>
          <a:ln w="2540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3134D3E2-5985-7B46-A942-D178271C4C7D}"/>
              </a:ext>
            </a:extLst>
          </p:cNvPr>
          <p:cNvSpPr/>
          <p:nvPr/>
        </p:nvSpPr>
        <p:spPr bwMode="auto">
          <a:xfrm rot="16200000" flipH="1">
            <a:off x="7692167" y="-79927"/>
            <a:ext cx="3600000" cy="3600000"/>
          </a:xfrm>
          <a:prstGeom prst="arc">
            <a:avLst>
              <a:gd name="adj1" fmla="val 16238056"/>
              <a:gd name="adj2" fmla="val 0"/>
            </a:avLst>
          </a:prstGeom>
          <a:noFill/>
          <a:ln w="15875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692A00CA-48BB-AF47-A444-FA8E27BF430B}"/>
              </a:ext>
            </a:extLst>
          </p:cNvPr>
          <p:cNvSpPr/>
          <p:nvPr/>
        </p:nvSpPr>
        <p:spPr bwMode="auto">
          <a:xfrm rot="5400000" flipH="1" flipV="1">
            <a:off x="7688825" y="3518967"/>
            <a:ext cx="3600000" cy="3600000"/>
          </a:xfrm>
          <a:prstGeom prst="arc">
            <a:avLst>
              <a:gd name="adj1" fmla="val 16191241"/>
              <a:gd name="adj2" fmla="val 0"/>
            </a:avLst>
          </a:prstGeom>
          <a:noFill/>
          <a:ln w="15875" cap="flat" cmpd="sng" algn="ctr">
            <a:solidFill>
              <a:srgbClr val="FF7C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en-GB" b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2C42DF0-882D-9F46-A834-C9D5AF395E86}"/>
                  </a:ext>
                </a:extLst>
              </p:cNvPr>
              <p:cNvSpPr txBox="1"/>
              <p:nvPr/>
            </p:nvSpPr>
            <p:spPr bwMode="auto">
              <a:xfrm rot="17769019">
                <a:off x="7587597" y="2528967"/>
                <a:ext cx="1980000" cy="19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prstTxWarp prst="textArchUp">
                  <a:avLst>
                    <a:gd name="adj" fmla="val 10759318"/>
                  </a:avLst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600" b="1" i="1" dirty="0">
                  <a:solidFill>
                    <a:srgbClr val="00B0F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2C42DF0-882D-9F46-A834-C9D5AF395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7769019">
                <a:off x="7587597" y="2528967"/>
                <a:ext cx="1980000" cy="19800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BFD7699-DCD8-BD42-8BF7-6A5D4C5BC3F2}"/>
                  </a:ext>
                </a:extLst>
              </p:cNvPr>
              <p:cNvSpPr txBox="1"/>
              <p:nvPr/>
            </p:nvSpPr>
            <p:spPr bwMode="auto">
              <a:xfrm rot="18917316">
                <a:off x="5738509" y="1607746"/>
                <a:ext cx="3816000" cy="381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prstTxWarp prst="textArchUp">
                  <a:avLst>
                    <a:gd name="adj" fmla="val 10759318"/>
                  </a:avLst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600" b="1" i="1" dirty="0">
                  <a:solidFill>
                    <a:srgbClr val="00B0F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BFD7699-DCD8-BD42-8BF7-6A5D4C5BC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8917316">
                <a:off x="5738509" y="1607746"/>
                <a:ext cx="3816000" cy="38160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DA09387-0997-3C46-B172-68751D042B20}"/>
                  </a:ext>
                </a:extLst>
              </p:cNvPr>
              <p:cNvSpPr txBox="1"/>
              <p:nvPr/>
            </p:nvSpPr>
            <p:spPr bwMode="auto">
              <a:xfrm rot="17559812">
                <a:off x="7550377" y="3393503"/>
                <a:ext cx="3816000" cy="381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prstTxWarp prst="textArchUp">
                  <a:avLst>
                    <a:gd name="adj" fmla="val 10759318"/>
                  </a:avLst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rgbClr val="FF7C8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FF7C8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600" b="1" i="1" dirty="0">
                  <a:solidFill>
                    <a:srgbClr val="FF7C8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DA09387-0997-3C46-B172-68751D042B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7559812">
                <a:off x="7550377" y="3393503"/>
                <a:ext cx="3816000" cy="38160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50E047D-4535-AC4C-A1AA-2FE9CA5B9736}"/>
                  </a:ext>
                </a:extLst>
              </p:cNvPr>
              <p:cNvSpPr txBox="1"/>
              <p:nvPr/>
            </p:nvSpPr>
            <p:spPr bwMode="auto">
              <a:xfrm rot="15441974">
                <a:off x="7570888" y="-186815"/>
                <a:ext cx="3816000" cy="381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prstTxWarp prst="textArchUp">
                  <a:avLst>
                    <a:gd name="adj" fmla="val 7124978"/>
                  </a:avLst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rgbClr val="FF7C8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FF7C8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600" b="1" i="1" dirty="0">
                  <a:solidFill>
                    <a:srgbClr val="FF7C8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50E047D-4535-AC4C-A1AA-2FE9CA5B9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5441974">
                <a:off x="7570888" y="-186815"/>
                <a:ext cx="3816000" cy="38160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BD0BA49E-6822-F243-9B1F-813C09612970}"/>
              </a:ext>
            </a:extLst>
          </p:cNvPr>
          <p:cNvGrpSpPr/>
          <p:nvPr/>
        </p:nvGrpSpPr>
        <p:grpSpPr>
          <a:xfrm>
            <a:off x="7655089" y="3485031"/>
            <a:ext cx="2940522" cy="2514099"/>
            <a:chOff x="7655089" y="3485031"/>
            <a:chExt cx="2940522" cy="2514099"/>
          </a:xfrm>
        </p:grpSpPr>
        <p:sp>
          <p:nvSpPr>
            <p:cNvPr id="6" name="Text Box 195">
              <a:extLst>
                <a:ext uri="{FF2B5EF4-FFF2-40B4-BE49-F238E27FC236}">
                  <a16:creationId xmlns:a16="http://schemas.microsoft.com/office/drawing/2014/main" id="{0B34D831-3205-B54E-918E-CB6DBB6561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6611" y="5632417"/>
              <a:ext cx="21590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2000" b="0" dirty="0">
                  <a:solidFill>
                    <a:srgbClr val="008000"/>
                  </a:solidFill>
                </a:rPr>
                <a:t>Matched Load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3C101B0-598A-E347-ABCB-71041EC59412}"/>
                    </a:ext>
                  </a:extLst>
                </p:cNvPr>
                <p:cNvSpPr txBox="1"/>
                <p:nvPr/>
              </p:nvSpPr>
              <p:spPr bwMode="auto">
                <a:xfrm>
                  <a:off x="9291785" y="5184223"/>
                  <a:ext cx="551625" cy="44319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oMath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008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3C101B0-598A-E347-ABCB-71041EC594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91785" y="5184223"/>
                  <a:ext cx="551625" cy="443198"/>
                </a:xfrm>
                <a:prstGeom prst="rect">
                  <a:avLst/>
                </a:prstGeom>
                <a:blipFill>
                  <a:blip r:embed="rId13"/>
                  <a:stretch>
                    <a:fillRect l="-8889" r="-8889" b="-1111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Line 193">
              <a:extLst>
                <a:ext uri="{FF2B5EF4-FFF2-40B4-BE49-F238E27FC236}">
                  <a16:creationId xmlns:a16="http://schemas.microsoft.com/office/drawing/2014/main" id="{EE3DDD0A-7DC9-764A-8E93-5B08170C1F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788911" y="3640961"/>
              <a:ext cx="1350963" cy="1946275"/>
            </a:xfrm>
            <a:prstGeom prst="line">
              <a:avLst/>
            </a:prstGeom>
            <a:noFill/>
            <a:ln w="31750">
              <a:solidFill>
                <a:srgbClr val="008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9" name="Oval 189">
              <a:extLst>
                <a:ext uri="{FF2B5EF4-FFF2-40B4-BE49-F238E27FC236}">
                  <a16:creationId xmlns:a16="http://schemas.microsoft.com/office/drawing/2014/main" id="{9339EBFA-88AB-3A4B-B655-B117F25A1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5089" y="3485031"/>
              <a:ext cx="74612" cy="68262"/>
            </a:xfrm>
            <a:prstGeom prst="ellipse">
              <a:avLst/>
            </a:prstGeom>
            <a:solidFill>
              <a:srgbClr val="008000"/>
            </a:solidFill>
            <a:ln w="19050" algn="ctr">
              <a:solidFill>
                <a:srgbClr val="008000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EA2D0C3-AC2A-EA47-8F27-049A123AC8B0}"/>
              </a:ext>
            </a:extLst>
          </p:cNvPr>
          <p:cNvGrpSpPr/>
          <p:nvPr/>
        </p:nvGrpSpPr>
        <p:grpSpPr>
          <a:xfrm>
            <a:off x="4572435" y="1950702"/>
            <a:ext cx="1347989" cy="1607709"/>
            <a:chOff x="4572435" y="1950702"/>
            <a:chExt cx="1347989" cy="1607709"/>
          </a:xfrm>
        </p:grpSpPr>
        <p:sp>
          <p:nvSpPr>
            <p:cNvPr id="15" name="Line 188">
              <a:extLst>
                <a:ext uri="{FF2B5EF4-FFF2-40B4-BE49-F238E27FC236}">
                  <a16:creationId xmlns:a16="http://schemas.microsoft.com/office/drawing/2014/main" id="{12B9356F-CE2E-364D-B0CF-B1E4307E6E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636" y="1967736"/>
              <a:ext cx="514350" cy="145891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825E453-1FCE-5140-9ACD-7622783E9EAF}"/>
                    </a:ext>
                  </a:extLst>
                </p:cNvPr>
                <p:cNvSpPr txBox="1"/>
                <p:nvPr/>
              </p:nvSpPr>
              <p:spPr bwMode="auto">
                <a:xfrm>
                  <a:off x="4572435" y="1950702"/>
                  <a:ext cx="705514" cy="44319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FF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825E453-1FCE-5140-9ACD-7622783E9E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572435" y="1950702"/>
                  <a:ext cx="705514" cy="443198"/>
                </a:xfrm>
                <a:prstGeom prst="rect">
                  <a:avLst/>
                </a:prstGeom>
                <a:blipFill>
                  <a:blip r:embed="rId14"/>
                  <a:stretch>
                    <a:fillRect l="-7143" r="-7143" b="-13889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Oval 187">
              <a:extLst>
                <a:ext uri="{FF2B5EF4-FFF2-40B4-BE49-F238E27FC236}">
                  <a16:creationId xmlns:a16="http://schemas.microsoft.com/office/drawing/2014/main" id="{91C7EFF9-4098-5642-8496-2A96F1149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4224" y="3490148"/>
              <a:ext cx="76200" cy="68263"/>
            </a:xfrm>
            <a:prstGeom prst="ellipse">
              <a:avLst/>
            </a:prstGeom>
            <a:solidFill>
              <a:srgbClr val="FF0000"/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027165-87F4-2546-9834-65912301481E}"/>
              </a:ext>
            </a:extLst>
          </p:cNvPr>
          <p:cNvGrpSpPr/>
          <p:nvPr/>
        </p:nvGrpSpPr>
        <p:grpSpPr>
          <a:xfrm>
            <a:off x="9447849" y="2040761"/>
            <a:ext cx="1878012" cy="1512338"/>
            <a:chOff x="9447849" y="2040761"/>
            <a:chExt cx="1878012" cy="1512338"/>
          </a:xfrm>
        </p:grpSpPr>
        <p:sp>
          <p:nvSpPr>
            <p:cNvPr id="7" name="Text Box 196">
              <a:extLst>
                <a:ext uri="{FF2B5EF4-FFF2-40B4-BE49-F238E27FC236}">
                  <a16:creationId xmlns:a16="http://schemas.microsoft.com/office/drawing/2014/main" id="{D18C698E-AA37-B944-896A-CD66B51774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16111" y="2040761"/>
              <a:ext cx="18097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2000" b="0" dirty="0"/>
                <a:t>Open Circuit</a:t>
              </a:r>
            </a:p>
          </p:txBody>
        </p:sp>
        <p:sp>
          <p:nvSpPr>
            <p:cNvPr id="17" name="Line 194">
              <a:extLst>
                <a:ext uri="{FF2B5EF4-FFF2-40B4-BE49-F238E27FC236}">
                  <a16:creationId xmlns:a16="http://schemas.microsoft.com/office/drawing/2014/main" id="{49D29C6E-F335-994C-B124-BCEB3F3E9E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524049" y="2466211"/>
              <a:ext cx="712787" cy="1003300"/>
            </a:xfrm>
            <a:prstGeom prst="line">
              <a:avLst/>
            </a:prstGeom>
            <a:noFill/>
            <a:ln w="3175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95E912F-AA19-7E4A-B62F-59C528EDB260}"/>
                    </a:ext>
                  </a:extLst>
                </p:cNvPr>
                <p:cNvSpPr txBox="1"/>
                <p:nvPr/>
              </p:nvSpPr>
              <p:spPr bwMode="auto">
                <a:xfrm>
                  <a:off x="10331754" y="2346069"/>
                  <a:ext cx="705514" cy="44319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=∞</m:t>
                        </m:r>
                      </m:oMath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=+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0000FF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95E912F-AA19-7E4A-B62F-59C528EDB2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331754" y="2346069"/>
                  <a:ext cx="705514" cy="443198"/>
                </a:xfrm>
                <a:prstGeom prst="rect">
                  <a:avLst/>
                </a:prstGeom>
                <a:blipFill>
                  <a:blip r:embed="rId15"/>
                  <a:stretch>
                    <a:fillRect l="-7018" r="-5263" b="-13889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Oval 190">
              <a:extLst>
                <a:ext uri="{FF2B5EF4-FFF2-40B4-BE49-F238E27FC236}">
                  <a16:creationId xmlns:a16="http://schemas.microsoft.com/office/drawing/2014/main" id="{CD1B89A6-005D-D041-97A8-7BF74ECDD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7849" y="3484836"/>
              <a:ext cx="76200" cy="68263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B7AD176-D515-E443-B713-8037BB6D9A6D}"/>
                  </a:ext>
                </a:extLst>
              </p:cNvPr>
              <p:cNvSpPr txBox="1"/>
              <p:nvPr/>
            </p:nvSpPr>
            <p:spPr bwMode="auto">
              <a:xfrm rot="19385984">
                <a:off x="6079881" y="1905592"/>
                <a:ext cx="3240000" cy="324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prstTxWarp prst="textArchUp">
                  <a:avLst>
                    <a:gd name="adj" fmla="val 10759318"/>
                  </a:avLst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600" b="1" i="1" dirty="0">
                  <a:solidFill>
                    <a:srgbClr val="FF7C8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B7AD176-D515-E443-B713-8037BB6D9A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9385984">
                <a:off x="6079881" y="1905592"/>
                <a:ext cx="3240000" cy="324000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>
            <a:extLst>
              <a:ext uri="{FF2B5EF4-FFF2-40B4-BE49-F238E27FC236}">
                <a16:creationId xmlns:a16="http://schemas.microsoft.com/office/drawing/2014/main" id="{3245CDC3-DE74-4449-BD63-A5CCD833D2B2}"/>
              </a:ext>
            </a:extLst>
          </p:cNvPr>
          <p:cNvGrpSpPr/>
          <p:nvPr/>
        </p:nvGrpSpPr>
        <p:grpSpPr>
          <a:xfrm>
            <a:off x="6629373" y="1197726"/>
            <a:ext cx="1098070" cy="564738"/>
            <a:chOff x="6629373" y="1197726"/>
            <a:chExt cx="1098070" cy="564738"/>
          </a:xfrm>
        </p:grpSpPr>
        <p:sp>
          <p:nvSpPr>
            <p:cNvPr id="42" name="Oval 187">
              <a:extLst>
                <a:ext uri="{FF2B5EF4-FFF2-40B4-BE49-F238E27FC236}">
                  <a16:creationId xmlns:a16="http://schemas.microsoft.com/office/drawing/2014/main" id="{AEBD8D26-B836-9341-A6D9-B6DB03FEC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1243" y="1694201"/>
              <a:ext cx="76200" cy="68263"/>
            </a:xfrm>
            <a:prstGeom prst="ellipse">
              <a:avLst/>
            </a:prstGeom>
            <a:solidFill>
              <a:srgbClr val="C00000"/>
            </a:solidFill>
            <a:ln w="19050" algn="ctr">
              <a:solidFill>
                <a:srgbClr val="C00000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8788F249-0A34-3E40-8015-AEC686044AE0}"/>
                    </a:ext>
                  </a:extLst>
                </p:cNvPr>
                <p:cNvSpPr txBox="1"/>
                <p:nvPr/>
              </p:nvSpPr>
              <p:spPr bwMode="auto">
                <a:xfrm>
                  <a:off x="6629373" y="1197726"/>
                  <a:ext cx="508344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C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8788F249-0A34-3E40-8015-AEC686044A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629373" y="1197726"/>
                  <a:ext cx="508344" cy="246221"/>
                </a:xfrm>
                <a:prstGeom prst="rect">
                  <a:avLst/>
                </a:prstGeom>
                <a:blipFill>
                  <a:blip r:embed="rId17"/>
                  <a:stretch>
                    <a:fillRect l="-7143" r="-11905" b="-30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Line 188">
              <a:extLst>
                <a:ext uri="{FF2B5EF4-FFF2-40B4-BE49-F238E27FC236}">
                  <a16:creationId xmlns:a16="http://schemas.microsoft.com/office/drawing/2014/main" id="{C3F88B09-F613-FF45-99AD-02337F70E0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71726" y="1389103"/>
              <a:ext cx="424191" cy="308508"/>
            </a:xfrm>
            <a:prstGeom prst="line">
              <a:avLst/>
            </a:prstGeom>
            <a:noFill/>
            <a:ln w="31750">
              <a:solidFill>
                <a:srgbClr val="C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12CC6D-2497-324E-AAC6-F578B29DCDBF}"/>
              </a:ext>
            </a:extLst>
          </p:cNvPr>
          <p:cNvGrpSpPr/>
          <p:nvPr/>
        </p:nvGrpSpPr>
        <p:grpSpPr>
          <a:xfrm>
            <a:off x="6549253" y="5274872"/>
            <a:ext cx="1173456" cy="509866"/>
            <a:chOff x="6549253" y="5274872"/>
            <a:chExt cx="1173456" cy="509866"/>
          </a:xfrm>
        </p:grpSpPr>
        <p:sp>
          <p:nvSpPr>
            <p:cNvPr id="43" name="Oval 187">
              <a:extLst>
                <a:ext uri="{FF2B5EF4-FFF2-40B4-BE49-F238E27FC236}">
                  <a16:creationId xmlns:a16="http://schemas.microsoft.com/office/drawing/2014/main" id="{4313ABA6-5082-7547-9FED-5CD5349E4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6509" y="5274872"/>
              <a:ext cx="76200" cy="68263"/>
            </a:xfrm>
            <a:prstGeom prst="ellipse">
              <a:avLst/>
            </a:prstGeom>
            <a:solidFill>
              <a:srgbClr val="7030A0"/>
            </a:solidFill>
            <a:ln w="19050" algn="ctr">
              <a:solidFill>
                <a:srgbClr val="7030A0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47" name="Line 188">
              <a:extLst>
                <a:ext uri="{FF2B5EF4-FFF2-40B4-BE49-F238E27FC236}">
                  <a16:creationId xmlns:a16="http://schemas.microsoft.com/office/drawing/2014/main" id="{A7011791-514B-8E4B-9088-75521B7B15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63109" y="5384758"/>
              <a:ext cx="349800" cy="282791"/>
            </a:xfrm>
            <a:prstGeom prst="line">
              <a:avLst/>
            </a:prstGeom>
            <a:noFill/>
            <a:ln w="31750">
              <a:solidFill>
                <a:srgbClr val="7030A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C2DA2BE-5743-FE4E-97DA-58F48D16E1A7}"/>
                    </a:ext>
                  </a:extLst>
                </p:cNvPr>
                <p:cNvSpPr txBox="1"/>
                <p:nvPr/>
              </p:nvSpPr>
              <p:spPr bwMode="auto">
                <a:xfrm>
                  <a:off x="6549253" y="5538517"/>
                  <a:ext cx="662233" cy="2462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7030A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C2DA2BE-5743-FE4E-97DA-58F48D16E1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549253" y="5538517"/>
                  <a:ext cx="662233" cy="246221"/>
                </a:xfrm>
                <a:prstGeom prst="rect">
                  <a:avLst/>
                </a:prstGeom>
                <a:blipFill>
                  <a:blip r:embed="rId18"/>
                  <a:stretch>
                    <a:fillRect l="-5660" r="-11321" b="-30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FF8B833-9F83-AD4D-825D-6BD406B3B362}"/>
                  </a:ext>
                </a:extLst>
              </p:cNvPr>
              <p:cNvSpPr txBox="1"/>
              <p:nvPr/>
            </p:nvSpPr>
            <p:spPr bwMode="auto">
              <a:xfrm rot="15441974">
                <a:off x="7572097" y="-178627"/>
                <a:ext cx="3816000" cy="381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prstTxWarp prst="textArchUp">
                  <a:avLst>
                    <a:gd name="adj" fmla="val 7124978"/>
                  </a:avLst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rgbClr val="FF7C8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FF7C8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FF7C8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sz="1600" b="1" i="1" dirty="0">
                  <a:solidFill>
                    <a:srgbClr val="FF7C8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FF8B833-9F83-AD4D-825D-6BD406B3B3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5441974">
                <a:off x="7572097" y="-178627"/>
                <a:ext cx="3816000" cy="381600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900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 animBg="1"/>
      <p:bldP spid="24" grpId="0" animBg="1"/>
      <p:bldP spid="18" grpId="0" animBg="1"/>
      <p:bldP spid="19" grpId="0" animBg="1"/>
      <p:bldP spid="44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9EEDF-4762-A94E-8959-5539DC07F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Basic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1374" y="3101174"/>
                <a:ext cx="5283199" cy="311973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Complex impedance based on </a:t>
                </a:r>
                <a:br>
                  <a:rPr lang="en-US" dirty="0"/>
                </a:br>
                <a:r>
                  <a:rPr lang="en-US" dirty="0"/>
                  <a:t>lumped element components</a:t>
                </a:r>
              </a:p>
              <a:p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for a given frequency, e.g.,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𝟐𝟖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endParaRPr lang="en-US" dirty="0"/>
              </a:p>
              <a:p>
                <a:r>
                  <a:rPr lang="en-US" dirty="0"/>
                  <a:t>Calculate the 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𝟏𝟐𝟔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Locate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in the Smith chart</a:t>
                </a:r>
              </a:p>
              <a:p>
                <a:pPr lvl="1"/>
                <a:r>
                  <a:rPr lang="en-US" dirty="0"/>
                  <a:t>Retrieve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𝟏𝟔𝟏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𝟑𝟒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𝟖𝟏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Repeat for other frequencies…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1374" y="3101174"/>
                <a:ext cx="5283199" cy="3119739"/>
              </a:xfrm>
              <a:blipFill>
                <a:blip r:embed="rId2"/>
                <a:stretch>
                  <a:fillRect l="-1679" t="-1220" r="-240" b="-2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209">
            <a:extLst>
              <a:ext uri="{FF2B5EF4-FFF2-40B4-BE49-F238E27FC236}">
                <a16:creationId xmlns:a16="http://schemas.microsoft.com/office/drawing/2014/main" id="{E31FB580-6EA6-554C-B62D-3B82C7AD58D1}"/>
              </a:ext>
            </a:extLst>
          </p:cNvPr>
          <p:cNvGrpSpPr>
            <a:grpSpLocks/>
          </p:cNvGrpSpPr>
          <p:nvPr/>
        </p:nvGrpSpPr>
        <p:grpSpPr bwMode="auto">
          <a:xfrm>
            <a:off x="3062005" y="2181655"/>
            <a:ext cx="152400" cy="762000"/>
            <a:chOff x="3935" y="1728"/>
            <a:chExt cx="96" cy="480"/>
          </a:xfrm>
        </p:grpSpPr>
        <p:sp>
          <p:nvSpPr>
            <p:cNvPr id="11" name="Arc 59">
              <a:extLst>
                <a:ext uri="{FF2B5EF4-FFF2-40B4-BE49-F238E27FC236}">
                  <a16:creationId xmlns:a16="http://schemas.microsoft.com/office/drawing/2014/main" id="{CC540B81-42B8-E442-BDF7-625E4B636BE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rc 60">
              <a:extLst>
                <a:ext uri="{FF2B5EF4-FFF2-40B4-BE49-F238E27FC236}">
                  <a16:creationId xmlns:a16="http://schemas.microsoft.com/office/drawing/2014/main" id="{673CC20A-4750-1B4E-965B-83AB24EC57F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rc 61">
              <a:extLst>
                <a:ext uri="{FF2B5EF4-FFF2-40B4-BE49-F238E27FC236}">
                  <a16:creationId xmlns:a16="http://schemas.microsoft.com/office/drawing/2014/main" id="{63A28DC5-B664-EB49-85BB-9B4693DA37D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rc 62">
              <a:extLst>
                <a:ext uri="{FF2B5EF4-FFF2-40B4-BE49-F238E27FC236}">
                  <a16:creationId xmlns:a16="http://schemas.microsoft.com/office/drawing/2014/main" id="{312F4BF7-AB55-7E4F-A34D-920FDAE36D5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63">
              <a:extLst>
                <a:ext uri="{FF2B5EF4-FFF2-40B4-BE49-F238E27FC236}">
                  <a16:creationId xmlns:a16="http://schemas.microsoft.com/office/drawing/2014/main" id="{F5534111-FDFB-9A4C-884F-132634637BA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4">
              <a:extLst>
                <a:ext uri="{FF2B5EF4-FFF2-40B4-BE49-F238E27FC236}">
                  <a16:creationId xmlns:a16="http://schemas.microsoft.com/office/drawing/2014/main" id="{DBCBDB3F-C0FF-074B-B8F4-8F9F562FC5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rc 65">
              <a:extLst>
                <a:ext uri="{FF2B5EF4-FFF2-40B4-BE49-F238E27FC236}">
                  <a16:creationId xmlns:a16="http://schemas.microsoft.com/office/drawing/2014/main" id="{7BFF5968-1CE6-E041-A431-6C6028D7BC6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rc 66">
              <a:extLst>
                <a:ext uri="{FF2B5EF4-FFF2-40B4-BE49-F238E27FC236}">
                  <a16:creationId xmlns:a16="http://schemas.microsoft.com/office/drawing/2014/main" id="{2466CE19-8705-8D4B-9F2C-57C768BCBA0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rc 67">
              <a:extLst>
                <a:ext uri="{FF2B5EF4-FFF2-40B4-BE49-F238E27FC236}">
                  <a16:creationId xmlns:a16="http://schemas.microsoft.com/office/drawing/2014/main" id="{B4CBC36E-08E8-1546-94FA-3BA823D6B43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rc 68">
              <a:extLst>
                <a:ext uri="{FF2B5EF4-FFF2-40B4-BE49-F238E27FC236}">
                  <a16:creationId xmlns:a16="http://schemas.microsoft.com/office/drawing/2014/main" id="{758FC883-AC78-6241-B94D-38B63B39450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rc 69">
              <a:extLst>
                <a:ext uri="{FF2B5EF4-FFF2-40B4-BE49-F238E27FC236}">
                  <a16:creationId xmlns:a16="http://schemas.microsoft.com/office/drawing/2014/main" id="{96593CD4-8A0E-4147-B5A9-8CB36988DA2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rc 70">
              <a:extLst>
                <a:ext uri="{FF2B5EF4-FFF2-40B4-BE49-F238E27FC236}">
                  <a16:creationId xmlns:a16="http://schemas.microsoft.com/office/drawing/2014/main" id="{C78E1F39-7DB5-B040-8C70-C7D111575BA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rc 71">
              <a:extLst>
                <a:ext uri="{FF2B5EF4-FFF2-40B4-BE49-F238E27FC236}">
                  <a16:creationId xmlns:a16="http://schemas.microsoft.com/office/drawing/2014/main" id="{24EDEF82-A5C7-6746-A881-C7C5EC17381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id="{0019ED85-E97F-DA41-B51F-A810E9FD0E29}"/>
              </a:ext>
            </a:extLst>
          </p:cNvPr>
          <p:cNvSpPr>
            <a:spLocks noChangeAspect="1"/>
          </p:cNvSpPr>
          <p:nvPr/>
        </p:nvSpPr>
        <p:spPr bwMode="auto">
          <a:xfrm>
            <a:off x="3062005" y="1457267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61752F8-B324-E44C-A3F4-9BA701DBC47A}"/>
              </a:ext>
            </a:extLst>
          </p:cNvPr>
          <p:cNvCxnSpPr>
            <a:cxnSpLocks/>
          </p:cNvCxnSpPr>
          <p:nvPr/>
        </p:nvCxnSpPr>
        <p:spPr bwMode="auto">
          <a:xfrm>
            <a:off x="2601145" y="1462971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53995C-2815-C64D-8462-C91EA8FB89D7}"/>
              </a:ext>
            </a:extLst>
          </p:cNvPr>
          <p:cNvCxnSpPr>
            <a:cxnSpLocks/>
          </p:cNvCxnSpPr>
          <p:nvPr/>
        </p:nvCxnSpPr>
        <p:spPr bwMode="auto">
          <a:xfrm>
            <a:off x="2601145" y="2931472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CAE1667-D607-8343-B0D9-5DB86BC2EA1E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1457267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4CFA2E2-1CD9-3D42-80A9-B3C3A193EBF0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2391472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F231D68-929B-FF4E-B19F-ED41830D6375}"/>
              </a:ext>
            </a:extLst>
          </p:cNvPr>
          <p:cNvCxnSpPr>
            <a:cxnSpLocks/>
          </p:cNvCxnSpPr>
          <p:nvPr/>
        </p:nvCxnSpPr>
        <p:spPr bwMode="auto">
          <a:xfrm>
            <a:off x="2421145" y="1997267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B298969-593E-F145-8293-3C7C2D0062B7}"/>
              </a:ext>
            </a:extLst>
          </p:cNvPr>
          <p:cNvCxnSpPr>
            <a:cxnSpLocks/>
          </p:cNvCxnSpPr>
          <p:nvPr/>
        </p:nvCxnSpPr>
        <p:spPr bwMode="auto">
          <a:xfrm>
            <a:off x="2421145" y="2391472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22A58D0-5F1F-A04F-9A05-72B175034CC8}"/>
              </a:ext>
            </a:extLst>
          </p:cNvPr>
          <p:cNvCxnSpPr>
            <a:cxnSpLocks/>
          </p:cNvCxnSpPr>
          <p:nvPr/>
        </p:nvCxnSpPr>
        <p:spPr bwMode="auto">
          <a:xfrm>
            <a:off x="988135" y="1997267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0CC3953-00F0-A64B-8DED-C8D98C038787}"/>
              </a:ext>
            </a:extLst>
          </p:cNvPr>
          <p:cNvCxnSpPr>
            <a:cxnSpLocks/>
          </p:cNvCxnSpPr>
          <p:nvPr/>
        </p:nvCxnSpPr>
        <p:spPr bwMode="auto">
          <a:xfrm>
            <a:off x="988135" y="2391472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blipFill>
                <a:blip r:embed="rId3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blipFill>
                <a:blip r:embed="rId4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blipFill>
                <a:blip r:embed="rId5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Freeform 56">
            <a:extLst>
              <a:ext uri="{FF2B5EF4-FFF2-40B4-BE49-F238E27FC236}">
                <a16:creationId xmlns:a16="http://schemas.microsoft.com/office/drawing/2014/main" id="{DA286E28-A308-F44B-AB7A-CBD8F47EFDB3}"/>
              </a:ext>
            </a:extLst>
          </p:cNvPr>
          <p:cNvSpPr/>
          <p:nvPr/>
        </p:nvSpPr>
        <p:spPr bwMode="auto">
          <a:xfrm>
            <a:off x="918072" y="1853816"/>
            <a:ext cx="164093" cy="669151"/>
          </a:xfrm>
          <a:custGeom>
            <a:avLst/>
            <a:gdLst>
              <a:gd name="connsiteX0" fmla="*/ 198978 w 198978"/>
              <a:gd name="connsiteY0" fmla="*/ 0 h 742270"/>
              <a:gd name="connsiteX1" fmla="*/ 42861 w 198978"/>
              <a:gd name="connsiteY1" fmla="*/ 234176 h 742270"/>
              <a:gd name="connsiteX2" fmla="*/ 120920 w 198978"/>
              <a:gd name="connsiteY2" fmla="*/ 423746 h 742270"/>
              <a:gd name="connsiteX3" fmla="*/ 31710 w 198978"/>
              <a:gd name="connsiteY3" fmla="*/ 691376 h 742270"/>
              <a:gd name="connsiteX0" fmla="*/ 196185 w 196185"/>
              <a:gd name="connsiteY0" fmla="*/ 0 h 702582"/>
              <a:gd name="connsiteX1" fmla="*/ 40068 w 196185"/>
              <a:gd name="connsiteY1" fmla="*/ 234176 h 702582"/>
              <a:gd name="connsiteX2" fmla="*/ 118127 w 196185"/>
              <a:gd name="connsiteY2" fmla="*/ 423746 h 702582"/>
              <a:gd name="connsiteX3" fmla="*/ 32092 w 196185"/>
              <a:gd name="connsiteY3" fmla="*/ 646926 h 702582"/>
              <a:gd name="connsiteX0" fmla="*/ 164093 w 164093"/>
              <a:gd name="connsiteY0" fmla="*/ 0 h 646926"/>
              <a:gd name="connsiteX1" fmla="*/ 7976 w 164093"/>
              <a:gd name="connsiteY1" fmla="*/ 234176 h 646926"/>
              <a:gd name="connsiteX2" fmla="*/ 86035 w 164093"/>
              <a:gd name="connsiteY2" fmla="*/ 423746 h 646926"/>
              <a:gd name="connsiteX3" fmla="*/ 0 w 164093"/>
              <a:gd name="connsiteY3" fmla="*/ 646926 h 646926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93" h="669151">
                <a:moveTo>
                  <a:pt x="164093" y="0"/>
                </a:moveTo>
                <a:cubicBezTo>
                  <a:pt x="92539" y="81776"/>
                  <a:pt x="20986" y="163552"/>
                  <a:pt x="7976" y="234176"/>
                </a:cubicBezTo>
                <a:cubicBezTo>
                  <a:pt x="-5034" y="304800"/>
                  <a:pt x="87893" y="347546"/>
                  <a:pt x="86035" y="423746"/>
                </a:cubicBezTo>
                <a:cubicBezTo>
                  <a:pt x="84176" y="499946"/>
                  <a:pt x="17888" y="572430"/>
                  <a:pt x="0" y="6691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7441366-92FC-2040-A4FF-39658AB5F33C}"/>
              </a:ext>
            </a:extLst>
          </p:cNvPr>
          <p:cNvCxnSpPr>
            <a:cxnSpLocks/>
          </p:cNvCxnSpPr>
          <p:nvPr/>
        </p:nvCxnSpPr>
        <p:spPr bwMode="auto">
          <a:xfrm>
            <a:off x="2419585" y="1268383"/>
            <a:ext cx="0" cy="1447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/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blipFill>
                <a:blip r:embed="rId6"/>
                <a:stretch>
                  <a:fillRect l="-2273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/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 </a:t>
                </a:r>
                <a14:m>
                  <m:oMath xmlns:m="http://schemas.openxmlformats.org/officeDocument/2006/math">
                    <m:r>
                      <a:rPr lang="pl-PL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endParaRPr lang="en-US" sz="16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blipFill>
                <a:blip r:embed="rId7"/>
                <a:stretch>
                  <a:fillRect l="-1449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/>
              <p:nvPr/>
            </p:nvSpPr>
            <p:spPr>
              <a:xfrm>
                <a:off x="4501877" y="2074193"/>
                <a:ext cx="1511504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with: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br>
                  <a:rPr lang="en-US" dirty="0">
                    <a:solidFill>
                      <a:srgbClr val="C00000"/>
                    </a:solidFill>
                    <a:ea typeface="Cambria Math" panose="02040503050406030204" pitchFamily="18" charset="0"/>
                  </a:rPr>
                </a:br>
                <a:r>
                  <a:rPr lang="en-US" dirty="0">
                    <a:solidFill>
                      <a:srgbClr val="C0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1877" y="2074193"/>
                <a:ext cx="1511504" cy="830997"/>
              </a:xfrm>
              <a:prstGeom prst="rect">
                <a:avLst/>
              </a:prstGeom>
              <a:blipFill>
                <a:blip r:embed="rId8"/>
                <a:stretch>
                  <a:fillRect l="-5000" r="-6667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ight Brace 67">
            <a:extLst>
              <a:ext uri="{FF2B5EF4-FFF2-40B4-BE49-F238E27FC236}">
                <a16:creationId xmlns:a16="http://schemas.microsoft.com/office/drawing/2014/main" id="{7D78DB8B-81CB-FB42-9CD6-B1D9DF8982C2}"/>
              </a:ext>
            </a:extLst>
          </p:cNvPr>
          <p:cNvSpPr/>
          <p:nvPr/>
        </p:nvSpPr>
        <p:spPr bwMode="auto">
          <a:xfrm>
            <a:off x="4307010" y="1671490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70AA68-FB96-5940-AB80-5F1D068BF67A}"/>
              </a:ext>
            </a:extLst>
          </p:cNvPr>
          <p:cNvSpPr txBox="1"/>
          <p:nvPr/>
        </p:nvSpPr>
        <p:spPr>
          <a:xfrm>
            <a:off x="5505062" y="1561268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reactive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DCB6681-46B2-1C47-ACAD-C92573160DD1}"/>
              </a:ext>
            </a:extLst>
          </p:cNvPr>
          <p:cNvCxnSpPr>
            <a:cxnSpLocks/>
          </p:cNvCxnSpPr>
          <p:nvPr/>
        </p:nvCxnSpPr>
        <p:spPr bwMode="auto">
          <a:xfrm>
            <a:off x="5066212" y="1801845"/>
            <a:ext cx="110989" cy="2808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412397D-9CBC-0746-8376-6A159A370660}"/>
              </a:ext>
            </a:extLst>
          </p:cNvPr>
          <p:cNvCxnSpPr>
            <a:cxnSpLocks/>
          </p:cNvCxnSpPr>
          <p:nvPr/>
        </p:nvCxnSpPr>
        <p:spPr bwMode="auto">
          <a:xfrm flipH="1">
            <a:off x="5738121" y="1804857"/>
            <a:ext cx="135217" cy="2673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D88FCB7-4E40-694F-8906-20C7A36DD756}"/>
              </a:ext>
            </a:extLst>
          </p:cNvPr>
          <p:cNvSpPr txBox="1"/>
          <p:nvPr/>
        </p:nvSpPr>
        <p:spPr>
          <a:xfrm>
            <a:off x="4711805" y="1561268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resistive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C8C47F7-A771-D34B-BF97-426AD14005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33BC39-9B70-A94F-AD71-F000AEE93F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9EE4A7C-B928-BD47-9DEF-F3207ED711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94F94-AE1D-AD45-B2EA-39B53AA455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AA07F93-6AB0-3442-A20E-F19A7D96CF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4902B44-EF40-FB45-B184-EFE090387D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B5710BD-B5C6-5745-AB34-1DFE72E2341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9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A6241-15F9-0848-8873-F02640D1F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0" y="164576"/>
            <a:ext cx="10122230" cy="629095"/>
          </a:xfrm>
        </p:spPr>
        <p:txBody>
          <a:bodyPr/>
          <a:lstStyle/>
          <a:p>
            <a:r>
              <a:rPr lang="en-US" dirty="0"/>
              <a:t>Remarks on transmission-lines and the </a:t>
            </a:r>
            <a:r>
              <a:rPr lang="en-US" i="1" dirty="0"/>
              <a:t>Smith</a:t>
            </a:r>
            <a:r>
              <a:rPr lang="en-US" dirty="0"/>
              <a:t> chart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8258AA-7665-C742-A297-7098449C607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10566400" cy="5223079"/>
              </a:xfrm>
            </p:spPr>
            <p:txBody>
              <a:bodyPr lIns="90000">
                <a:normAutofit fontScale="92500" lnSpcReduction="2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The </a:t>
                </a:r>
                <a:r>
                  <a:rPr lang="en-US" i="1" dirty="0"/>
                  <a:t>Smith</a:t>
                </a:r>
                <a:r>
                  <a:rPr lang="en-US" dirty="0"/>
                  <a:t> chart is a special type of a parametric plot for the complex impedance or admittance, mapped to the plane </a:t>
                </a:r>
                <a:r>
                  <a:rPr lang="en-US"/>
                  <a:t>of the </a:t>
                </a:r>
                <a:r>
                  <a:rPr lang="en-US" dirty="0"/>
                  <a:t>complex reflection coefficient.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The use of the </a:t>
                </a:r>
                <a:r>
                  <a:rPr lang="en-US" i="1" dirty="0"/>
                  <a:t>Smith</a:t>
                </a:r>
                <a:r>
                  <a:rPr lang="en-US" dirty="0"/>
                  <a:t> chart can be viewed in two ways: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As a calculation and impedance matching tool as originally envisioned.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However, today this will happen rather rarely!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Please notice: All the examples presented (in the backup slides) are based on the paper-style </a:t>
                </a:r>
                <a:r>
                  <a:rPr lang="en-US" i="1" dirty="0"/>
                  <a:t>Smith</a:t>
                </a:r>
                <a:r>
                  <a:rPr lang="en-US" dirty="0"/>
                  <a:t> chart, </a:t>
                </a:r>
                <a:br>
                  <a:rPr lang="en-US" dirty="0"/>
                </a:br>
                <a:r>
                  <a:rPr lang="en-US" dirty="0"/>
                  <a:t>which is always based on an unitless, normalized impedance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  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/>
                  <a:t>As a visualization tool for the complex impedance, along with the reflection coefficient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Still very popular and useful for displaying and analyzing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𝑖𝑖</m:t>
                        </m:r>
                      </m:sub>
                    </m:sSub>
                  </m:oMath>
                </a14:m>
                <a:r>
                  <a:rPr lang="en-US" dirty="0"/>
                  <a:t> on a vector network analyzer, also used in data-sheets, and RF simulation and education software.</a:t>
                </a:r>
              </a:p>
              <a:p>
                <a:pPr lvl="2">
                  <a:lnSpc>
                    <a:spcPct val="110000"/>
                  </a:lnSpc>
                </a:pPr>
                <a:r>
                  <a:rPr lang="en-US" dirty="0"/>
                  <a:t>Here the </a:t>
                </a:r>
                <a:r>
                  <a:rPr lang="en-US" i="1" dirty="0"/>
                  <a:t>Smith</a:t>
                </a:r>
                <a:r>
                  <a:rPr lang="en-US" dirty="0"/>
                  <a:t> chart utilizes the actual complex impedance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in units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/>
                  <a:t>! Markers on the parametric trace give all relevant information, including the element values of a selected equivalent circuit.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More information and basics examples are found in the backup slides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Old, but excellent information on transmission-lines and standing waves: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>
                    <a:cs typeface="Arial" charset="0"/>
                    <a:hlinkClick r:id="rId2"/>
                  </a:rPr>
                  <a:t>https://www.youtube.com/watch?v=I9m2w4DgeVk</a:t>
                </a:r>
                <a:endParaRPr lang="en-US" dirty="0">
                  <a:cs typeface="Arial" charset="0"/>
                </a:endParaRPr>
              </a:p>
              <a:p>
                <a:pPr lvl="1">
                  <a:lnSpc>
                    <a:spcPct val="110000"/>
                  </a:lnSpc>
                </a:pPr>
                <a:r>
                  <a:rPr lang="en-US" dirty="0">
                    <a:hlinkClick r:id="rId3"/>
                  </a:rPr>
                  <a:t>https://www.youtube.com/watch?v=DovunOxlY1k&amp;t=38s</a:t>
                </a:r>
                <a:endParaRPr lang="en-US" dirty="0"/>
              </a:p>
              <a:p>
                <a:pPr>
                  <a:lnSpc>
                    <a:spcPct val="110000"/>
                  </a:lnSpc>
                </a:pPr>
                <a:r>
                  <a:rPr lang="en-US" i="1" dirty="0"/>
                  <a:t>Smith</a:t>
                </a:r>
                <a:r>
                  <a:rPr lang="en-US" dirty="0"/>
                  <a:t> chart education software (only for MS-Windows):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dirty="0">
                    <a:hlinkClick r:id="rId4"/>
                  </a:rPr>
                  <a:t>https://www.fritz.dellsperger.net/smith.html</a:t>
                </a:r>
                <a:endParaRPr lang="en-US" dirty="0"/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8258AA-7665-C742-A297-7098449C60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10566400" cy="5223079"/>
              </a:xfrm>
              <a:blipFill>
                <a:blip r:embed="rId5"/>
                <a:stretch>
                  <a:fillRect l="-719" t="-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54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8F7F1A-9240-5E8A-AA69-042E6764AC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C7A2D-055D-C610-80AE-119C3FC83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(VSWR) Measurement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FFB376F-2AD7-B57B-9705-B2093F0AA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8" y="1117823"/>
            <a:ext cx="3759659" cy="335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2EC60D-C156-010E-887E-251290B694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8772" y="4877379"/>
                <a:ext cx="10566400" cy="1483154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dirty="0">
                    <a:solidFill>
                      <a:srgbClr val="C00000"/>
                    </a:solidFill>
                  </a:rPr>
                  <a:t>Slotted coaxial air-line </a:t>
                </a:r>
                <a:r>
                  <a:rPr lang="en-US" dirty="0"/>
                  <a:t>is used as standing wave detector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Probes the radial </a:t>
                </a:r>
                <a:r>
                  <a:rPr lang="en-US" dirty="0">
                    <a:solidFill>
                      <a:srgbClr val="C00000"/>
                    </a:solidFill>
                  </a:rPr>
                  <a:t>electric field </a:t>
                </a:r>
                <a:r>
                  <a:rPr lang="en-US" dirty="0"/>
                  <a:t>along the slotted line.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Measurement of E-field </a:t>
                </a:r>
                <a:r>
                  <a:rPr lang="en-US" dirty="0">
                    <a:solidFill>
                      <a:srgbClr val="C00000"/>
                    </a:solidFill>
                  </a:rPr>
                  <a:t>minima's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C00000"/>
                    </a:solidFill>
                  </a:rPr>
                  <a:t>maxima's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with a diode detector, thus detect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𝒎𝒊𝒏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𝒎𝒂𝒙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along the line.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Evaluate the </a:t>
                </a:r>
                <a:r>
                  <a:rPr lang="en-US" dirty="0">
                    <a:solidFill>
                      <a:srgbClr val="C00000"/>
                    </a:solidFill>
                  </a:rPr>
                  <a:t>reflection coefficient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of a </a:t>
                </a:r>
                <a:r>
                  <a:rPr lang="en-US" dirty="0">
                    <a:solidFill>
                      <a:srgbClr val="C00000"/>
                    </a:solidFill>
                  </a:rPr>
                  <a:t>DUT of unknown</a:t>
                </a:r>
                <a:r>
                  <a:rPr lang="en-US" i="1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at the end of the line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2EC60D-C156-010E-887E-251290B694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772" y="4877379"/>
                <a:ext cx="10566400" cy="1483154"/>
              </a:xfrm>
              <a:blipFill>
                <a:blip r:embed="rId3"/>
                <a:stretch>
                  <a:fillRect l="-600" t="-4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6AF973E-4C4E-9B95-2720-DAE7ADFED1E0}"/>
                  </a:ext>
                </a:extLst>
              </p:cNvPr>
              <p:cNvSpPr txBox="1"/>
              <p:nvPr/>
            </p:nvSpPr>
            <p:spPr>
              <a:xfrm>
                <a:off x="10010933" y="4008469"/>
                <a:ext cx="1850039" cy="670422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|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𝛤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|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𝑉𝑆𝑊𝑅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𝑉𝑆𝑊𝑅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6AF973E-4C4E-9B95-2720-DAE7ADFED1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0933" y="4008469"/>
                <a:ext cx="1850039" cy="6704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60ABB49-7DAA-631B-3998-FF2814B321E0}"/>
                  </a:ext>
                </a:extLst>
              </p:cNvPr>
              <p:cNvSpPr txBox="1"/>
              <p:nvPr/>
            </p:nvSpPr>
            <p:spPr>
              <a:xfrm>
                <a:off x="10047407" y="1998900"/>
                <a:ext cx="1842922" cy="71806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𝑽𝑺𝑾𝑹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𝒎𝒂𝒙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</a:rPr>
                                <m:t>𝒎𝒊𝒏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60ABB49-7DAA-631B-3998-FF2814B321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7407" y="1998900"/>
                <a:ext cx="1842922" cy="718064"/>
              </a:xfrm>
              <a:prstGeom prst="rect">
                <a:avLst/>
              </a:prstGeom>
              <a:blipFill>
                <a:blip r:embed="rId5"/>
                <a:stretch>
                  <a:fillRect b="-3390"/>
                </a:stretch>
              </a:blipFill>
              <a:ln w="1270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406FD289-F01A-1DB7-4DD7-B999269C8F7A}"/>
                  </a:ext>
                </a:extLst>
              </p:cNvPr>
              <p:cNvSpPr txBox="1"/>
              <p:nvPr/>
            </p:nvSpPr>
            <p:spPr>
              <a:xfrm>
                <a:off x="10069874" y="5477866"/>
                <a:ext cx="1580927" cy="67042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1−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𝛤</m:t>
                          </m:r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𝛤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406FD289-F01A-1DB7-4DD7-B999269C8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9874" y="5477866"/>
                <a:ext cx="1580927" cy="6704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BBF4B07A-732B-FAD5-5F0B-915045144469}"/>
                  </a:ext>
                </a:extLst>
              </p:cNvPr>
              <p:cNvSpPr txBox="1"/>
              <p:nvPr/>
            </p:nvSpPr>
            <p:spPr>
              <a:xfrm>
                <a:off x="10003026" y="4721359"/>
                <a:ext cx="1980204" cy="664844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𝛤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4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𝜋</m:t>
                          </m:r>
                        </m:num>
                        <m:den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</a:rPr>
                            <m:t>𝑚𝑖𝑛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BBF4B07A-732B-FAD5-5F0B-9150451444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3026" y="4721359"/>
                <a:ext cx="1980204" cy="6648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C9D3F06D-33A9-C1AE-F13B-639FA86BF462}"/>
              </a:ext>
            </a:extLst>
          </p:cNvPr>
          <p:cNvGrpSpPr/>
          <p:nvPr/>
        </p:nvGrpSpPr>
        <p:grpSpPr>
          <a:xfrm>
            <a:off x="4168581" y="1057695"/>
            <a:ext cx="6127292" cy="3889946"/>
            <a:chOff x="4882529" y="1608437"/>
            <a:chExt cx="6127292" cy="3889946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D9F1E009-C4F2-4506-82B9-2737F25D6593}"/>
                </a:ext>
              </a:extLst>
            </p:cNvPr>
            <p:cNvSpPr/>
            <p:nvPr/>
          </p:nvSpPr>
          <p:spPr bwMode="auto">
            <a:xfrm>
              <a:off x="8557044" y="2205808"/>
              <a:ext cx="980895" cy="659056"/>
            </a:xfrm>
            <a:prstGeom prst="roundRect">
              <a:avLst/>
            </a:prstGeom>
            <a:solidFill>
              <a:schemeClr val="accent1">
                <a:alpha val="25147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" name="Can 6">
              <a:extLst>
                <a:ext uri="{FF2B5EF4-FFF2-40B4-BE49-F238E27FC236}">
                  <a16:creationId xmlns:a16="http://schemas.microsoft.com/office/drawing/2014/main" id="{AB232D61-561A-3059-7611-4AFEC49D59C4}"/>
                </a:ext>
              </a:extLst>
            </p:cNvPr>
            <p:cNvSpPr/>
            <p:nvPr/>
          </p:nvSpPr>
          <p:spPr bwMode="auto">
            <a:xfrm rot="16200000">
              <a:off x="7685923" y="1353807"/>
              <a:ext cx="180000" cy="4019260"/>
            </a:xfrm>
            <a:prstGeom prst="can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" name="Can 7">
              <a:extLst>
                <a:ext uri="{FF2B5EF4-FFF2-40B4-BE49-F238E27FC236}">
                  <a16:creationId xmlns:a16="http://schemas.microsoft.com/office/drawing/2014/main" id="{49F17A11-8808-90B5-DD3A-324F909F9969}"/>
                </a:ext>
              </a:extLst>
            </p:cNvPr>
            <p:cNvSpPr/>
            <p:nvPr/>
          </p:nvSpPr>
          <p:spPr bwMode="auto">
            <a:xfrm rot="16200000">
              <a:off x="7481553" y="1329437"/>
              <a:ext cx="540000" cy="4068000"/>
            </a:xfrm>
            <a:prstGeom prst="can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256AC9D-9CC8-6BEE-7970-E05F1FB70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13553" y="3733083"/>
              <a:ext cx="4572000" cy="176530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A43E844-6A63-66D2-3911-DF6F2E13DA76}"/>
                </a:ext>
              </a:extLst>
            </p:cNvPr>
            <p:cNvSpPr/>
            <p:nvPr/>
          </p:nvSpPr>
          <p:spPr bwMode="auto">
            <a:xfrm rot="5400000">
              <a:off x="10146382" y="3728711"/>
              <a:ext cx="360000" cy="145418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grpSp>
          <p:nvGrpSpPr>
            <p:cNvPr id="11" name="Group 222">
              <a:extLst>
                <a:ext uri="{FF2B5EF4-FFF2-40B4-BE49-F238E27FC236}">
                  <a16:creationId xmlns:a16="http://schemas.microsoft.com/office/drawing/2014/main" id="{7C7F836A-45C8-CC6A-1B6B-CF1C1ECA18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73982" y="3981420"/>
              <a:ext cx="304800" cy="381000"/>
              <a:chOff x="4272" y="3072"/>
              <a:chExt cx="192" cy="240"/>
            </a:xfrm>
          </p:grpSpPr>
          <p:sp>
            <p:nvSpPr>
              <p:cNvPr id="1073" name="Line 99">
                <a:extLst>
                  <a:ext uri="{FF2B5EF4-FFF2-40B4-BE49-F238E27FC236}">
                    <a16:creationId xmlns:a16="http://schemas.microsoft.com/office/drawing/2014/main" id="{E5F28513-ACBC-E9D0-D8B6-07A06C5398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4" name="Line 100">
                <a:extLst>
                  <a:ext uri="{FF2B5EF4-FFF2-40B4-BE49-F238E27FC236}">
                    <a16:creationId xmlns:a16="http://schemas.microsoft.com/office/drawing/2014/main" id="{4E358286-2DC5-621C-BBE7-D9E3376EBC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5" name="Line 101">
                <a:extLst>
                  <a:ext uri="{FF2B5EF4-FFF2-40B4-BE49-F238E27FC236}">
                    <a16:creationId xmlns:a16="http://schemas.microsoft.com/office/drawing/2014/main" id="{DB0E9B01-C1F1-116B-C57B-82D40C861B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6" name="Line 102">
                <a:extLst>
                  <a:ext uri="{FF2B5EF4-FFF2-40B4-BE49-F238E27FC236}">
                    <a16:creationId xmlns:a16="http://schemas.microsoft.com/office/drawing/2014/main" id="{4CC6E86E-A566-DB89-28F8-10BAA8257D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7" name="Line 103">
                <a:extLst>
                  <a:ext uri="{FF2B5EF4-FFF2-40B4-BE49-F238E27FC236}">
                    <a16:creationId xmlns:a16="http://schemas.microsoft.com/office/drawing/2014/main" id="{0170FE8D-A78C-DE4C-CA5C-B48FD05717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8" name="Line 104">
                <a:extLst>
                  <a:ext uri="{FF2B5EF4-FFF2-40B4-BE49-F238E27FC236}">
                    <a16:creationId xmlns:a16="http://schemas.microsoft.com/office/drawing/2014/main" id="{2600C753-0E4F-8CC7-E21D-2138ED74C6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" name="Group 222">
              <a:extLst>
                <a:ext uri="{FF2B5EF4-FFF2-40B4-BE49-F238E27FC236}">
                  <a16:creationId xmlns:a16="http://schemas.microsoft.com/office/drawing/2014/main" id="{D466C562-00C5-976D-CBB7-9D697375AC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56953" y="3622937"/>
              <a:ext cx="304800" cy="381000"/>
              <a:chOff x="4272" y="3072"/>
              <a:chExt cx="192" cy="240"/>
            </a:xfrm>
          </p:grpSpPr>
          <p:sp>
            <p:nvSpPr>
              <p:cNvPr id="1067" name="Line 99">
                <a:extLst>
                  <a:ext uri="{FF2B5EF4-FFF2-40B4-BE49-F238E27FC236}">
                    <a16:creationId xmlns:a16="http://schemas.microsoft.com/office/drawing/2014/main" id="{BD25E206-2A52-34F4-50F7-999C65AC8D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8" name="Line 100">
                <a:extLst>
                  <a:ext uri="{FF2B5EF4-FFF2-40B4-BE49-F238E27FC236}">
                    <a16:creationId xmlns:a16="http://schemas.microsoft.com/office/drawing/2014/main" id="{981CBDA2-8814-0C27-A4A2-967C480847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" name="Line 101">
                <a:extLst>
                  <a:ext uri="{FF2B5EF4-FFF2-40B4-BE49-F238E27FC236}">
                    <a16:creationId xmlns:a16="http://schemas.microsoft.com/office/drawing/2014/main" id="{D5438E2D-DA07-5041-9330-747DDC3E65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" name="Line 102">
                <a:extLst>
                  <a:ext uri="{FF2B5EF4-FFF2-40B4-BE49-F238E27FC236}">
                    <a16:creationId xmlns:a16="http://schemas.microsoft.com/office/drawing/2014/main" id="{9B0AA53D-7938-B37D-3D16-6A48EFADDA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1" name="Line 103">
                <a:extLst>
                  <a:ext uri="{FF2B5EF4-FFF2-40B4-BE49-F238E27FC236}">
                    <a16:creationId xmlns:a16="http://schemas.microsoft.com/office/drawing/2014/main" id="{486E2D69-A19B-22FB-1EC4-64D13BAC51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Line 104">
                <a:extLst>
                  <a:ext uri="{FF2B5EF4-FFF2-40B4-BE49-F238E27FC236}">
                    <a16:creationId xmlns:a16="http://schemas.microsoft.com/office/drawing/2014/main" id="{20DF422C-AE34-3912-0CF0-18AFEE9FEB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222">
              <a:extLst>
                <a:ext uri="{FF2B5EF4-FFF2-40B4-BE49-F238E27FC236}">
                  <a16:creationId xmlns:a16="http://schemas.microsoft.com/office/drawing/2014/main" id="{8EC7BA26-C4CE-A9E7-89A2-FACE6A6654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1353" y="3626368"/>
              <a:ext cx="304800" cy="381000"/>
              <a:chOff x="4272" y="3072"/>
              <a:chExt cx="192" cy="240"/>
            </a:xfrm>
          </p:grpSpPr>
          <p:sp>
            <p:nvSpPr>
              <p:cNvPr id="1061" name="Line 99">
                <a:extLst>
                  <a:ext uri="{FF2B5EF4-FFF2-40B4-BE49-F238E27FC236}">
                    <a16:creationId xmlns:a16="http://schemas.microsoft.com/office/drawing/2014/main" id="{92A999E0-A3C2-2E38-79BC-D9CEF7EA34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2" name="Line 100">
                <a:extLst>
                  <a:ext uri="{FF2B5EF4-FFF2-40B4-BE49-F238E27FC236}">
                    <a16:creationId xmlns:a16="http://schemas.microsoft.com/office/drawing/2014/main" id="{34441AC7-5DD6-B105-3134-24F530C6CE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Line 101">
                <a:extLst>
                  <a:ext uri="{FF2B5EF4-FFF2-40B4-BE49-F238E27FC236}">
                    <a16:creationId xmlns:a16="http://schemas.microsoft.com/office/drawing/2014/main" id="{976C75FD-57F1-64AA-A954-3C7A18825F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Line 102">
                <a:extLst>
                  <a:ext uri="{FF2B5EF4-FFF2-40B4-BE49-F238E27FC236}">
                    <a16:creationId xmlns:a16="http://schemas.microsoft.com/office/drawing/2014/main" id="{70C7C7EE-B3F2-FE14-1814-470ABB5ED3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Line 103">
                <a:extLst>
                  <a:ext uri="{FF2B5EF4-FFF2-40B4-BE49-F238E27FC236}">
                    <a16:creationId xmlns:a16="http://schemas.microsoft.com/office/drawing/2014/main" id="{413F9925-B2BB-DD42-658F-5CD606E60F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Line 104">
                <a:extLst>
                  <a:ext uri="{FF2B5EF4-FFF2-40B4-BE49-F238E27FC236}">
                    <a16:creationId xmlns:a16="http://schemas.microsoft.com/office/drawing/2014/main" id="{70B6D189-297A-114E-0C88-3F45938395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CC71510-383F-02EE-0922-274DCC53BA41}"/>
                </a:ext>
              </a:extLst>
            </p:cNvPr>
            <p:cNvCxnSpPr/>
            <p:nvPr/>
          </p:nvCxnSpPr>
          <p:spPr bwMode="auto">
            <a:xfrm>
              <a:off x="9785553" y="336343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B080EB0-67A0-0DBF-3765-D59A70C7049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328008" y="3351172"/>
              <a:ext cx="0" cy="252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BC404496-878D-13E7-3305-B04471283FBD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5339729" y="2976812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" name="Group 207">
              <a:extLst>
                <a:ext uri="{FF2B5EF4-FFF2-40B4-BE49-F238E27FC236}">
                  <a16:creationId xmlns:a16="http://schemas.microsoft.com/office/drawing/2014/main" id="{7548425B-AAC4-EC1E-B86B-6C8BE1ECC2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7343" y="3359668"/>
              <a:ext cx="304800" cy="762000"/>
              <a:chOff x="4560" y="2400"/>
              <a:chExt cx="192" cy="480"/>
            </a:xfrm>
          </p:grpSpPr>
          <p:sp>
            <p:nvSpPr>
              <p:cNvPr id="1055" name="Oval 111">
                <a:extLst>
                  <a:ext uri="{FF2B5EF4-FFF2-40B4-BE49-F238E27FC236}">
                    <a16:creationId xmlns:a16="http://schemas.microsoft.com/office/drawing/2014/main" id="{9FD68DC0-CC2F-14FA-02E3-D9F46893E2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sp>
            <p:nvSpPr>
              <p:cNvPr id="1056" name="Line 112">
                <a:extLst>
                  <a:ext uri="{FF2B5EF4-FFF2-40B4-BE49-F238E27FC236}">
                    <a16:creationId xmlns:a16="http://schemas.microsoft.com/office/drawing/2014/main" id="{DD62BB48-AA98-84A3-4845-79182EEA70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400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Line 113">
                <a:extLst>
                  <a:ext uri="{FF2B5EF4-FFF2-40B4-BE49-F238E27FC236}">
                    <a16:creationId xmlns:a16="http://schemas.microsoft.com/office/drawing/2014/main" id="{3AADBBE8-2F4B-04BB-EE89-08CB0A5AF2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736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58" name="Group 117">
                <a:extLst>
                  <a:ext uri="{FF2B5EF4-FFF2-40B4-BE49-F238E27FC236}">
                    <a16:creationId xmlns:a16="http://schemas.microsoft.com/office/drawing/2014/main" id="{D2832605-5616-8AEF-E122-E236B15F953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</p:grpSpPr>
            <p:sp>
              <p:nvSpPr>
                <p:cNvPr id="1059" name="Arc 118">
                  <a:extLst>
                    <a:ext uri="{FF2B5EF4-FFF2-40B4-BE49-F238E27FC236}">
                      <a16:creationId xmlns:a16="http://schemas.microsoft.com/office/drawing/2014/main" id="{2107715E-6221-4C8B-95E4-8284D7244A8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Arc 119">
                  <a:extLst>
                    <a:ext uri="{FF2B5EF4-FFF2-40B4-BE49-F238E27FC236}">
                      <a16:creationId xmlns:a16="http://schemas.microsoft.com/office/drawing/2014/main" id="{C9B80455-ECA2-7387-525E-D83EFD7C050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3" name="Group 222">
              <a:extLst>
                <a:ext uri="{FF2B5EF4-FFF2-40B4-BE49-F238E27FC236}">
                  <a16:creationId xmlns:a16="http://schemas.microsoft.com/office/drawing/2014/main" id="{BF287F22-6B27-BFCE-15A3-8AFDC2E021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2529" y="3909359"/>
              <a:ext cx="304800" cy="381000"/>
              <a:chOff x="4272" y="3072"/>
              <a:chExt cx="192" cy="240"/>
            </a:xfrm>
          </p:grpSpPr>
          <p:sp>
            <p:nvSpPr>
              <p:cNvPr id="1049" name="Line 99">
                <a:extLst>
                  <a:ext uri="{FF2B5EF4-FFF2-40B4-BE49-F238E27FC236}">
                    <a16:creationId xmlns:a16="http://schemas.microsoft.com/office/drawing/2014/main" id="{EC5B4280-7EEC-AD7B-F4AD-137A20EE3D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Line 100">
                <a:extLst>
                  <a:ext uri="{FF2B5EF4-FFF2-40B4-BE49-F238E27FC236}">
                    <a16:creationId xmlns:a16="http://schemas.microsoft.com/office/drawing/2014/main" id="{CFEB1866-95D5-CE7C-8B0E-6B50848CC88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Line 101">
                <a:extLst>
                  <a:ext uri="{FF2B5EF4-FFF2-40B4-BE49-F238E27FC236}">
                    <a16:creationId xmlns:a16="http://schemas.microsoft.com/office/drawing/2014/main" id="{4ECD8F50-F4D5-BE1B-CB28-09D253AF48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Line 102">
                <a:extLst>
                  <a:ext uri="{FF2B5EF4-FFF2-40B4-BE49-F238E27FC236}">
                    <a16:creationId xmlns:a16="http://schemas.microsoft.com/office/drawing/2014/main" id="{23FC6DEB-FFF7-AFD8-9E96-788AB047F3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Line 103">
                <a:extLst>
                  <a:ext uri="{FF2B5EF4-FFF2-40B4-BE49-F238E27FC236}">
                    <a16:creationId xmlns:a16="http://schemas.microsoft.com/office/drawing/2014/main" id="{6EF4FA19-67C9-2862-949B-C793CA1B5B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Line 104">
                <a:extLst>
                  <a:ext uri="{FF2B5EF4-FFF2-40B4-BE49-F238E27FC236}">
                    <a16:creationId xmlns:a16="http://schemas.microsoft.com/office/drawing/2014/main" id="{30C8371D-A4D9-F789-75C1-9F56088E9C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" name="Group 218">
              <a:extLst>
                <a:ext uri="{FF2B5EF4-FFF2-40B4-BE49-F238E27FC236}">
                  <a16:creationId xmlns:a16="http://schemas.microsoft.com/office/drawing/2014/main" id="{49D2DC67-A143-5972-F2BF-CFB544E8A0F6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8860010" y="2028296"/>
              <a:ext cx="152400" cy="762000"/>
              <a:chOff x="5280" y="1200"/>
              <a:chExt cx="96" cy="480"/>
            </a:xfrm>
          </p:grpSpPr>
          <p:sp>
            <p:nvSpPr>
              <p:cNvPr id="1045" name="Line 106">
                <a:extLst>
                  <a:ext uri="{FF2B5EF4-FFF2-40B4-BE49-F238E27FC236}">
                    <a16:creationId xmlns:a16="http://schemas.microsoft.com/office/drawing/2014/main" id="{4220D9E8-A06E-68BB-2DC7-F54A7BF8C2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200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Line 107">
                <a:extLst>
                  <a:ext uri="{FF2B5EF4-FFF2-40B4-BE49-F238E27FC236}">
                    <a16:creationId xmlns:a16="http://schemas.microsoft.com/office/drawing/2014/main" id="{2DD28592-74A2-6440-9A48-17C3E175F8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280" y="13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Freeform 108">
                <a:extLst>
                  <a:ext uri="{FF2B5EF4-FFF2-40B4-BE49-F238E27FC236}">
                    <a16:creationId xmlns:a16="http://schemas.microsoft.com/office/drawing/2014/main" id="{BABA7A8D-C331-4836-037D-F17DCCA19E3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80" y="1392"/>
                <a:ext cx="96" cy="96"/>
              </a:xfrm>
              <a:custGeom>
                <a:avLst/>
                <a:gdLst>
                  <a:gd name="T0" fmla="*/ 5 w 288"/>
                  <a:gd name="T1" fmla="*/ 0 h 240"/>
                  <a:gd name="T2" fmla="*/ 0 w 288"/>
                  <a:gd name="T3" fmla="*/ 15 h 240"/>
                  <a:gd name="T4" fmla="*/ 11 w 288"/>
                  <a:gd name="T5" fmla="*/ 15 h 240"/>
                  <a:gd name="T6" fmla="*/ 5 w 288"/>
                  <a:gd name="T7" fmla="*/ 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8"/>
                  <a:gd name="T13" fmla="*/ 0 h 240"/>
                  <a:gd name="T14" fmla="*/ 288 w 28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8" h="240">
                    <a:moveTo>
                      <a:pt x="144" y="0"/>
                    </a:moveTo>
                    <a:lnTo>
                      <a:pt x="0" y="240"/>
                    </a:lnTo>
                    <a:lnTo>
                      <a:pt x="288" y="240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109">
                <a:extLst>
                  <a:ext uri="{FF2B5EF4-FFF2-40B4-BE49-F238E27FC236}">
                    <a16:creationId xmlns:a16="http://schemas.microsoft.com/office/drawing/2014/main" id="{C2BF3707-F39F-942C-169F-AB62D40854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5328" y="1488"/>
                <a:ext cx="0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A139BCE-C007-BA51-4DF3-EDC33AEBF1A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32188" y="2419882"/>
              <a:ext cx="0" cy="67254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Pie 52">
              <a:extLst>
                <a:ext uri="{FF2B5EF4-FFF2-40B4-BE49-F238E27FC236}">
                  <a16:creationId xmlns:a16="http://schemas.microsoft.com/office/drawing/2014/main" id="{26E73522-0C35-7C14-F6F2-3F2E00CAB065}"/>
                </a:ext>
              </a:extLst>
            </p:cNvPr>
            <p:cNvSpPr/>
            <p:nvPr/>
          </p:nvSpPr>
          <p:spPr bwMode="auto">
            <a:xfrm>
              <a:off x="9793079" y="1608437"/>
              <a:ext cx="1080000" cy="1080000"/>
            </a:xfrm>
            <a:prstGeom prst="pie">
              <a:avLst>
                <a:gd name="adj1" fmla="val 10781729"/>
                <a:gd name="adj2" fmla="val 21588964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1007999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V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49AFA03-A702-799B-ABDF-30CF015E3A83}"/>
                </a:ext>
              </a:extLst>
            </p:cNvPr>
            <p:cNvSpPr/>
            <p:nvPr/>
          </p:nvSpPr>
          <p:spPr bwMode="auto">
            <a:xfrm>
              <a:off x="10282943" y="2103595"/>
              <a:ext cx="108000" cy="10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6" name="Triangle 75">
              <a:extLst>
                <a:ext uri="{FF2B5EF4-FFF2-40B4-BE49-F238E27FC236}">
                  <a16:creationId xmlns:a16="http://schemas.microsoft.com/office/drawing/2014/main" id="{3FA75750-E28A-EECC-88C0-43F4EEA29BCF}"/>
                </a:ext>
              </a:extLst>
            </p:cNvPr>
            <p:cNvSpPr/>
            <p:nvPr/>
          </p:nvSpPr>
          <p:spPr bwMode="auto">
            <a:xfrm rot="2484594">
              <a:off x="10465069" y="1781483"/>
              <a:ext cx="36000" cy="432000"/>
            </a:xfrm>
            <a:prstGeom prst="triangl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2D79973-6A34-7912-1043-1BFEB6475D47}"/>
                </a:ext>
              </a:extLst>
            </p:cNvPr>
            <p:cNvCxnSpPr>
              <a:cxnSpLocks/>
              <a:stCxn id="1045" idx="0"/>
            </p:cNvCxnSpPr>
            <p:nvPr/>
          </p:nvCxnSpPr>
          <p:spPr bwMode="auto">
            <a:xfrm flipV="1">
              <a:off x="9317210" y="2405202"/>
              <a:ext cx="1019733" cy="409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F592920-63CE-1424-52C1-23F7B5C79A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336943" y="2157185"/>
              <a:ext cx="0" cy="252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3734D374-D39A-B482-4C3E-97D84B1D07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032188" y="3230195"/>
              <a:ext cx="0" cy="189885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lg" len="lg"/>
              <a:tailEnd type="none" w="lg" len="lg"/>
            </a:ln>
            <a:effectLst/>
          </p:spPr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6A6879A5-6CCA-22D9-C50E-AD17417D20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048528" y="5129049"/>
              <a:ext cx="1737025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C00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C02F174-E52C-B077-583D-E7FF4E74D6FE}"/>
                    </a:ext>
                  </a:extLst>
                </p:cNvPr>
                <p:cNvSpPr txBox="1"/>
                <p:nvPr/>
              </p:nvSpPr>
              <p:spPr>
                <a:xfrm>
                  <a:off x="8878482" y="4875334"/>
                  <a:ext cx="18434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lang="en-US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B095119B-1BD7-DBF1-1887-9227558F2B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8482" y="4875334"/>
                  <a:ext cx="184346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18750" r="-25000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4A897FE6-B10D-347D-541D-0B108CDB3CFD}"/>
                    </a:ext>
                  </a:extLst>
                </p:cNvPr>
                <p:cNvSpPr txBox="1"/>
                <p:nvPr/>
              </p:nvSpPr>
              <p:spPr>
                <a:xfrm>
                  <a:off x="10572201" y="3367437"/>
                  <a:ext cx="437620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a:t>DUT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𝑿</m:t>
                            </m:r>
                          </m:sub>
                        </m:sSub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A3983DCB-4479-7276-3004-4545EA0C09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2201" y="3367437"/>
                  <a:ext cx="437620" cy="553998"/>
                </a:xfrm>
                <a:prstGeom prst="rect">
                  <a:avLst/>
                </a:prstGeom>
                <a:blipFill>
                  <a:blip r:embed="rId10"/>
                  <a:stretch>
                    <a:fillRect l="-31429" t="-11111" r="-31429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E68F841F-391D-B8FA-926E-555BF3FD0466}"/>
                    </a:ext>
                  </a:extLst>
                </p:cNvPr>
                <p:cNvSpPr txBox="1"/>
                <p:nvPr/>
              </p:nvSpPr>
              <p:spPr>
                <a:xfrm>
                  <a:off x="6255877" y="2756256"/>
                  <a:ext cx="30098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2EFF0C8C-F3E2-3BD8-8625-A0589AD68F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5877" y="2756256"/>
                  <a:ext cx="300980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12000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46E8F95C-D735-395B-6354-F98D8AC54213}"/>
                    </a:ext>
                  </a:extLst>
                </p:cNvPr>
                <p:cNvSpPr txBox="1"/>
                <p:nvPr/>
              </p:nvSpPr>
              <p:spPr>
                <a:xfrm>
                  <a:off x="4889911" y="2973074"/>
                  <a:ext cx="8451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2E86CDD8-7530-C3F5-6B49-D7458B888E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89911" y="2973074"/>
                  <a:ext cx="845103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4412" r="-1471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96CC054B-BC71-3A82-DA65-8F072A6AD8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94188" y="3837485"/>
              <a:ext cx="0" cy="12960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ysDash"/>
              <a:round/>
              <a:headEnd type="none" w="lg" len="lg"/>
              <a:tailEnd type="none" w="lg" len="lg"/>
            </a:ln>
            <a:effectLst/>
          </p:spPr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33AD7BB9-6094-BB4A-F952-6F71000EE8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96968" y="3833049"/>
              <a:ext cx="0" cy="12960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ysDash"/>
              <a:round/>
              <a:headEnd type="none" w="lg" len="lg"/>
              <a:tailEnd type="none" w="lg" len="lg"/>
            </a:ln>
            <a:effectLst/>
          </p:spPr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FFF96E89-8CCE-1939-D509-2F0DF57902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96968" y="3981420"/>
              <a:ext cx="828000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D760505A-12C1-A802-A891-40D07CFF65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66188" y="3981420"/>
              <a:ext cx="828000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8000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9B5233F2-0525-124E-A8E2-1B4482C9A0F8}"/>
                    </a:ext>
                  </a:extLst>
                </p:cNvPr>
                <p:cNvSpPr txBox="1"/>
                <p:nvPr/>
              </p:nvSpPr>
              <p:spPr>
                <a:xfrm>
                  <a:off x="7618686" y="3782036"/>
                  <a:ext cx="406714" cy="36760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640B8208-B3B5-D74C-46AD-028BBBD3E4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18686" y="3782036"/>
                  <a:ext cx="406714" cy="367601"/>
                </a:xfrm>
                <a:prstGeom prst="rect">
                  <a:avLst/>
                </a:prstGeom>
                <a:blipFill>
                  <a:blip r:embed="rId13"/>
                  <a:stretch>
                    <a:fillRect l="-90909" t="-146667" r="-57576" b="-22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5C052E2C-590B-3419-3DA5-0CABC090E1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94188" y="4875334"/>
              <a:ext cx="991365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2805B0CD-0A41-4B82-519E-2DACA38AB62D}"/>
                    </a:ext>
                  </a:extLst>
                </p:cNvPr>
                <p:cNvSpPr txBox="1"/>
                <p:nvPr/>
              </p:nvSpPr>
              <p:spPr>
                <a:xfrm>
                  <a:off x="9157422" y="4575052"/>
                  <a:ext cx="50853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0CC3AE6E-4DEF-995A-0D5E-B732B27F2E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57422" y="4575052"/>
                  <a:ext cx="508537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2381" r="-2381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9" name="Group 208">
              <a:extLst>
                <a:ext uri="{FF2B5EF4-FFF2-40B4-BE49-F238E27FC236}">
                  <a16:creationId xmlns:a16="http://schemas.microsoft.com/office/drawing/2014/main" id="{6BE448E7-BED7-5179-E994-7FF7E33D612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041618" y="2413366"/>
              <a:ext cx="182880" cy="591282"/>
              <a:chOff x="4223" y="1728"/>
              <a:chExt cx="193" cy="624"/>
            </a:xfrm>
          </p:grpSpPr>
          <p:sp>
            <p:nvSpPr>
              <p:cNvPr id="1041" name="Line 197">
                <a:extLst>
                  <a:ext uri="{FF2B5EF4-FFF2-40B4-BE49-F238E27FC236}">
                    <a16:creationId xmlns:a16="http://schemas.microsoft.com/office/drawing/2014/main" id="{979036E3-C65D-6FB3-19CF-0774504BAA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1728"/>
                <a:ext cx="0" cy="2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198">
                <a:extLst>
                  <a:ext uri="{FF2B5EF4-FFF2-40B4-BE49-F238E27FC236}">
                    <a16:creationId xmlns:a16="http://schemas.microsoft.com/office/drawing/2014/main" id="{25C4E3AA-B21A-0286-4B73-6C7CEF04D4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1983"/>
                <a:ext cx="0" cy="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Line 199">
                <a:extLst>
                  <a:ext uri="{FF2B5EF4-FFF2-40B4-BE49-F238E27FC236}">
                    <a16:creationId xmlns:a16="http://schemas.microsoft.com/office/drawing/2014/main" id="{D2B8C4CD-470C-417E-E9E7-FA6518B676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23" y="1947"/>
                <a:ext cx="19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Arc 200">
                <a:extLst>
                  <a:ext uri="{FF2B5EF4-FFF2-40B4-BE49-F238E27FC236}">
                    <a16:creationId xmlns:a16="http://schemas.microsoft.com/office/drawing/2014/main" id="{3D374E4B-5B6D-96E8-7A1D-4AC75A716E5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23" y="1983"/>
                <a:ext cx="192" cy="369"/>
              </a:xfrm>
              <a:custGeom>
                <a:avLst/>
                <a:gdLst>
                  <a:gd name="T0" fmla="*/ 0 w 14870"/>
                  <a:gd name="T1" fmla="*/ 0 h 21600"/>
                  <a:gd name="T2" fmla="*/ 0 w 14870"/>
                  <a:gd name="T3" fmla="*/ 0 h 21600"/>
                  <a:gd name="T4" fmla="*/ 0 w 1487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14870"/>
                  <a:gd name="T10" fmla="*/ 0 h 21600"/>
                  <a:gd name="T11" fmla="*/ 14870 w 1487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870" h="21600" fill="none" extrusionOk="0">
                    <a:moveTo>
                      <a:pt x="0" y="1318"/>
                    </a:moveTo>
                    <a:cubicBezTo>
                      <a:pt x="2380" y="446"/>
                      <a:pt x="4895" y="-1"/>
                      <a:pt x="7430" y="0"/>
                    </a:cubicBezTo>
                    <a:cubicBezTo>
                      <a:pt x="9968" y="0"/>
                      <a:pt x="12486" y="447"/>
                      <a:pt x="14870" y="1321"/>
                    </a:cubicBezTo>
                  </a:path>
                  <a:path w="14870" h="21600" stroke="0" extrusionOk="0">
                    <a:moveTo>
                      <a:pt x="0" y="1318"/>
                    </a:moveTo>
                    <a:cubicBezTo>
                      <a:pt x="2380" y="446"/>
                      <a:pt x="4895" y="-1"/>
                      <a:pt x="7430" y="0"/>
                    </a:cubicBezTo>
                    <a:cubicBezTo>
                      <a:pt x="9968" y="0"/>
                      <a:pt x="12486" y="447"/>
                      <a:pt x="14870" y="1321"/>
                    </a:cubicBezTo>
                    <a:lnTo>
                      <a:pt x="7430" y="21600"/>
                    </a:lnTo>
                    <a:lnTo>
                      <a:pt x="0" y="1318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0" name="Freeform 12">
              <a:extLst>
                <a:ext uri="{FF2B5EF4-FFF2-40B4-BE49-F238E27FC236}">
                  <a16:creationId xmlns:a16="http://schemas.microsoft.com/office/drawing/2014/main" id="{9A14908D-6376-D974-1C04-4F73CFC1A9D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273698" y="2410999"/>
              <a:ext cx="91440" cy="4572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4D8C75F3-FE70-7B10-D65D-1A83D9A6B2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125037" y="2426788"/>
              <a:ext cx="0" cy="6656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899FA2B9-9346-28E1-2259-144D171FEB9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942719" y="2413221"/>
              <a:ext cx="0" cy="67920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7635D2C1-EECB-4604-F7CD-C74BFB6ED0A9}"/>
                </a:ext>
              </a:extLst>
            </p:cNvPr>
            <p:cNvSpPr/>
            <p:nvPr/>
          </p:nvSpPr>
          <p:spPr bwMode="auto">
            <a:xfrm>
              <a:off x="7942719" y="2374162"/>
              <a:ext cx="182880" cy="91440"/>
            </a:xfrm>
            <a:prstGeom prst="ellips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61C6E1D6-FCFD-B35F-D463-5F1380279E9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32188" y="3092425"/>
              <a:ext cx="0" cy="13716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15" name="Group 222">
              <a:extLst>
                <a:ext uri="{FF2B5EF4-FFF2-40B4-BE49-F238E27FC236}">
                  <a16:creationId xmlns:a16="http://schemas.microsoft.com/office/drawing/2014/main" id="{34FF3990-1348-8F49-3980-552A01613BD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042504" y="2789948"/>
              <a:ext cx="182880" cy="228600"/>
              <a:chOff x="4272" y="3072"/>
              <a:chExt cx="192" cy="240"/>
            </a:xfrm>
          </p:grpSpPr>
          <p:sp>
            <p:nvSpPr>
              <p:cNvPr id="1035" name="Line 99">
                <a:extLst>
                  <a:ext uri="{FF2B5EF4-FFF2-40B4-BE49-F238E27FC236}">
                    <a16:creationId xmlns:a16="http://schemas.microsoft.com/office/drawing/2014/main" id="{EE93B266-BCCD-F1C8-66B8-272B302640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" name="Line 100">
                <a:extLst>
                  <a:ext uri="{FF2B5EF4-FFF2-40B4-BE49-F238E27FC236}">
                    <a16:creationId xmlns:a16="http://schemas.microsoft.com/office/drawing/2014/main" id="{214EA31C-B4B5-53AE-939B-7F39EC97D0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7" name="Line 101">
                <a:extLst>
                  <a:ext uri="{FF2B5EF4-FFF2-40B4-BE49-F238E27FC236}">
                    <a16:creationId xmlns:a16="http://schemas.microsoft.com/office/drawing/2014/main" id="{E3A695FC-1484-FB53-17BB-0405D4EC57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Line 102">
                <a:extLst>
                  <a:ext uri="{FF2B5EF4-FFF2-40B4-BE49-F238E27FC236}">
                    <a16:creationId xmlns:a16="http://schemas.microsoft.com/office/drawing/2014/main" id="{E10B3A24-A1AA-A8D8-D2E9-9BF94F4100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Line 103">
                <a:extLst>
                  <a:ext uri="{FF2B5EF4-FFF2-40B4-BE49-F238E27FC236}">
                    <a16:creationId xmlns:a16="http://schemas.microsoft.com/office/drawing/2014/main" id="{10DDA00B-7E1F-E4AE-D363-FA654A41CD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Line 104">
                <a:extLst>
                  <a:ext uri="{FF2B5EF4-FFF2-40B4-BE49-F238E27FC236}">
                    <a16:creationId xmlns:a16="http://schemas.microsoft.com/office/drawing/2014/main" id="{F2135587-B049-3DCA-9278-44A834D2D2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F6847782-F42F-4907-27C9-E2CF4B384167}"/>
                </a:ext>
              </a:extLst>
            </p:cNvPr>
            <p:cNvCxnSpPr>
              <a:cxnSpLocks/>
              <a:endCxn id="1048" idx="1"/>
            </p:cNvCxnSpPr>
            <p:nvPr/>
          </p:nvCxnSpPr>
          <p:spPr bwMode="auto">
            <a:xfrm flipV="1">
              <a:off x="8025400" y="2409297"/>
              <a:ext cx="529810" cy="392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17" name="Group 208">
              <a:extLst>
                <a:ext uri="{FF2B5EF4-FFF2-40B4-BE49-F238E27FC236}">
                  <a16:creationId xmlns:a16="http://schemas.microsoft.com/office/drawing/2014/main" id="{B80819E3-8884-1DBC-634F-63635BAA8E0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5400000">
              <a:off x="7640594" y="2113367"/>
              <a:ext cx="182880" cy="591282"/>
              <a:chOff x="4223" y="1728"/>
              <a:chExt cx="193" cy="624"/>
            </a:xfrm>
          </p:grpSpPr>
          <p:sp>
            <p:nvSpPr>
              <p:cNvPr id="1031" name="Line 197">
                <a:extLst>
                  <a:ext uri="{FF2B5EF4-FFF2-40B4-BE49-F238E27FC236}">
                    <a16:creationId xmlns:a16="http://schemas.microsoft.com/office/drawing/2014/main" id="{E30DA6B5-B642-C9AA-69C2-CE47FBD585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1728"/>
                <a:ext cx="0" cy="2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" name="Line 198">
                <a:extLst>
                  <a:ext uri="{FF2B5EF4-FFF2-40B4-BE49-F238E27FC236}">
                    <a16:creationId xmlns:a16="http://schemas.microsoft.com/office/drawing/2014/main" id="{FC22CE79-DEC0-C675-AE61-296C81C03E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1983"/>
                <a:ext cx="0" cy="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3" name="Line 199">
                <a:extLst>
                  <a:ext uri="{FF2B5EF4-FFF2-40B4-BE49-F238E27FC236}">
                    <a16:creationId xmlns:a16="http://schemas.microsoft.com/office/drawing/2014/main" id="{EC20ECA8-5D46-18C3-5F86-0B10AF7F6B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23" y="1947"/>
                <a:ext cx="19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" name="Arc 200">
                <a:extLst>
                  <a:ext uri="{FF2B5EF4-FFF2-40B4-BE49-F238E27FC236}">
                    <a16:creationId xmlns:a16="http://schemas.microsoft.com/office/drawing/2014/main" id="{B57D461F-3774-9093-AE01-5D819162A8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23" y="1983"/>
                <a:ext cx="192" cy="369"/>
              </a:xfrm>
              <a:custGeom>
                <a:avLst/>
                <a:gdLst>
                  <a:gd name="T0" fmla="*/ 0 w 14870"/>
                  <a:gd name="T1" fmla="*/ 0 h 21600"/>
                  <a:gd name="T2" fmla="*/ 0 w 14870"/>
                  <a:gd name="T3" fmla="*/ 0 h 21600"/>
                  <a:gd name="T4" fmla="*/ 0 w 1487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14870"/>
                  <a:gd name="T10" fmla="*/ 0 h 21600"/>
                  <a:gd name="T11" fmla="*/ 14870 w 1487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870" h="21600" fill="none" extrusionOk="0">
                    <a:moveTo>
                      <a:pt x="0" y="1318"/>
                    </a:moveTo>
                    <a:cubicBezTo>
                      <a:pt x="2380" y="446"/>
                      <a:pt x="4895" y="-1"/>
                      <a:pt x="7430" y="0"/>
                    </a:cubicBezTo>
                    <a:cubicBezTo>
                      <a:pt x="9968" y="0"/>
                      <a:pt x="12486" y="447"/>
                      <a:pt x="14870" y="1321"/>
                    </a:cubicBezTo>
                  </a:path>
                  <a:path w="14870" h="21600" stroke="0" extrusionOk="0">
                    <a:moveTo>
                      <a:pt x="0" y="1318"/>
                    </a:moveTo>
                    <a:cubicBezTo>
                      <a:pt x="2380" y="446"/>
                      <a:pt x="4895" y="-1"/>
                      <a:pt x="7430" y="0"/>
                    </a:cubicBezTo>
                    <a:cubicBezTo>
                      <a:pt x="9968" y="0"/>
                      <a:pt x="12486" y="447"/>
                      <a:pt x="14870" y="1321"/>
                    </a:cubicBezTo>
                    <a:lnTo>
                      <a:pt x="7430" y="21600"/>
                    </a:lnTo>
                    <a:lnTo>
                      <a:pt x="0" y="1318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8" name="Group 222">
              <a:extLst>
                <a:ext uri="{FF2B5EF4-FFF2-40B4-BE49-F238E27FC236}">
                  <a16:creationId xmlns:a16="http://schemas.microsoft.com/office/drawing/2014/main" id="{4CCEF3C5-88EC-A21C-0315-9483638B89C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5400000">
              <a:off x="7492952" y="2293760"/>
              <a:ext cx="182880" cy="228600"/>
              <a:chOff x="4272" y="3072"/>
              <a:chExt cx="192" cy="240"/>
            </a:xfrm>
          </p:grpSpPr>
          <p:sp>
            <p:nvSpPr>
              <p:cNvPr id="1024" name="Line 99">
                <a:extLst>
                  <a:ext uri="{FF2B5EF4-FFF2-40B4-BE49-F238E27FC236}">
                    <a16:creationId xmlns:a16="http://schemas.microsoft.com/office/drawing/2014/main" id="{9E72A6FE-B496-C8E6-738A-5B7BE63944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72" y="3216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" name="Line 100">
                <a:extLst>
                  <a:ext uri="{FF2B5EF4-FFF2-40B4-BE49-F238E27FC236}">
                    <a16:creationId xmlns:a16="http://schemas.microsoft.com/office/drawing/2014/main" id="{D25A4C88-F125-5352-0DEB-B336786630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68" y="3072"/>
                <a:ext cx="0" cy="1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" name="Line 101">
                <a:extLst>
                  <a:ext uri="{FF2B5EF4-FFF2-40B4-BE49-F238E27FC236}">
                    <a16:creationId xmlns:a16="http://schemas.microsoft.com/office/drawing/2014/main" id="{C30359AA-3823-A98A-BAED-D46F9C0F67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96" y="3240"/>
                <a:ext cx="1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" name="Line 102">
                <a:extLst>
                  <a:ext uri="{FF2B5EF4-FFF2-40B4-BE49-F238E27FC236}">
                    <a16:creationId xmlns:a16="http://schemas.microsoft.com/office/drawing/2014/main" id="{4E9397E2-F8CC-9880-38EC-77DF8F5C50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0" y="3264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" name="Line 103">
                <a:extLst>
                  <a:ext uri="{FF2B5EF4-FFF2-40B4-BE49-F238E27FC236}">
                    <a16:creationId xmlns:a16="http://schemas.microsoft.com/office/drawing/2014/main" id="{FECE1B0E-81CF-0C29-FA07-34637A93DC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44" y="3288"/>
                <a:ext cx="4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" name="Line 104">
                <a:extLst>
                  <a:ext uri="{FF2B5EF4-FFF2-40B4-BE49-F238E27FC236}">
                    <a16:creationId xmlns:a16="http://schemas.microsoft.com/office/drawing/2014/main" id="{2337B37B-1CE0-E75B-5A67-049F3907BA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365" y="3312"/>
                <a:ext cx="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B6B2AD58-A4B1-2896-597C-E73CB5A0C38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694604" y="2284709"/>
              <a:ext cx="22860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 w="sm" len="sm"/>
            </a:ln>
            <a:effectLst/>
          </p:spPr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EBC3EFB1-E654-472B-81DA-202E55A998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194505" y="2426788"/>
              <a:ext cx="0" cy="66563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sm" len="sm"/>
              <a:tailEnd type="arrow" w="sm" len="sm"/>
            </a:ln>
            <a:effectLst/>
          </p:spPr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B143AF84-1EE7-3A0E-6044-61596FB22805}"/>
                </a:ext>
              </a:extLst>
            </p:cNvPr>
            <p:cNvCxnSpPr/>
            <p:nvPr/>
          </p:nvCxnSpPr>
          <p:spPr bwMode="auto">
            <a:xfrm>
              <a:off x="7672188" y="2928681"/>
              <a:ext cx="720000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C00000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A7094EB2-4C65-5CE9-6E8A-59F974E87AB7}"/>
                    </a:ext>
                  </a:extLst>
                </p:cNvPr>
                <p:cNvSpPr txBox="1"/>
                <p:nvPr/>
              </p:nvSpPr>
              <p:spPr>
                <a:xfrm>
                  <a:off x="8199089" y="2594255"/>
                  <a:ext cx="271164" cy="24442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en-US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num>
                          <m:den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5E873891-2F91-38BD-D5B4-5A2CBA5A96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9089" y="2594255"/>
                  <a:ext cx="271164" cy="244426"/>
                </a:xfrm>
                <a:prstGeom prst="rect">
                  <a:avLst/>
                </a:prstGeom>
                <a:blipFill>
                  <a:blip r:embed="rId15"/>
                  <a:stretch>
                    <a:fillRect l="-95455" t="-160000" r="-68182" b="-24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EC9BF558-C1BC-C764-19A1-C5DD03938CB5}"/>
                </a:ext>
              </a:extLst>
            </p:cNvPr>
            <p:cNvSpPr txBox="1"/>
            <p:nvPr/>
          </p:nvSpPr>
          <p:spPr>
            <a:xfrm>
              <a:off x="8473686" y="1896035"/>
              <a:ext cx="11785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RF detector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6C1BCC87-54E6-7FBD-9E0D-24BD210177C1}"/>
                </a:ext>
              </a:extLst>
            </p:cNvPr>
            <p:cNvSpPr txBox="1"/>
            <p:nvPr/>
          </p:nvSpPr>
          <p:spPr>
            <a:xfrm>
              <a:off x="10361094" y="2191723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DVM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1351AD7A-45FB-755C-2333-C189691B5248}"/>
                </a:ext>
              </a:extLst>
            </p:cNvPr>
            <p:cNvSpPr txBox="1"/>
            <p:nvPr/>
          </p:nvSpPr>
          <p:spPr>
            <a:xfrm>
              <a:off x="7415847" y="1736542"/>
              <a:ext cx="10294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matching </a:t>
              </a:r>
            </a:p>
            <a:p>
              <a:r>
                <a:rPr lang="en-US" sz="1400" b="1" dirty="0"/>
                <a:t>network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1563FDD9-5151-166C-6ECB-9D6D5B7DBFF2}"/>
                </a:ext>
              </a:extLst>
            </p:cNvPr>
            <p:cNvSpPr txBox="1"/>
            <p:nvPr/>
          </p:nvSpPr>
          <p:spPr>
            <a:xfrm>
              <a:off x="6613416" y="2346858"/>
              <a:ext cx="7312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E-field</a:t>
              </a:r>
            </a:p>
            <a:p>
              <a:r>
                <a:rPr lang="en-US" sz="1400" b="1" dirty="0"/>
                <a:t>probe</a:t>
              </a: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6C886E4F-B3C5-10BF-0A79-E9D05301D7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22497" y="2647871"/>
              <a:ext cx="784617" cy="56299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stealth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32013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 animBg="1"/>
      <p:bldP spid="91" grpId="0" animBg="1"/>
      <p:bldP spid="92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6828A26-1D87-904A-9C4D-0EF0885344A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S-Matrix Examples –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/>
                  <a:t>-port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6828A26-1D87-904A-9C4D-0EF0885344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960B13-3859-C642-B8E7-36BE649B6F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6000" y="1099149"/>
                <a:ext cx="6166422" cy="5107865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dirty="0"/>
                  <a:t>-port resistive power divider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The transfer-loss between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𝒊𝒋</m:t>
                    </m:r>
                  </m:oMath>
                </a14:m>
                <a:r>
                  <a:rPr lang="en-US" dirty="0"/>
                  <a:t>-ports is 6 </a:t>
                </a:r>
                <a:r>
                  <a:rPr lang="en-US" dirty="0" err="1"/>
                  <a:t>dB.</a:t>
                </a:r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Ideal circulator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Matched, but not reciprocal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960B13-3859-C642-B8E7-36BE649B6F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6000" y="1099149"/>
                <a:ext cx="6166422" cy="5107865"/>
              </a:xfrm>
              <a:blipFill>
                <a:blip r:embed="rId3"/>
                <a:stretch>
                  <a:fillRect l="-1437" t="-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D2DF8F-DB53-CE4E-8033-AFE0C075274F}"/>
                  </a:ext>
                </a:extLst>
              </p:cNvPr>
              <p:cNvSpPr txBox="1"/>
              <p:nvPr/>
            </p:nvSpPr>
            <p:spPr>
              <a:xfrm>
                <a:off x="759507" y="1867446"/>
                <a:ext cx="2475211" cy="9592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D2DF8F-DB53-CE4E-8033-AFE0C0752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07" y="1867446"/>
                <a:ext cx="2475211" cy="9592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E14E8BA-A6AD-EE41-86E0-26482C0C971A}"/>
                  </a:ext>
                </a:extLst>
              </p:cNvPr>
              <p:cNvSpPr txBox="1"/>
              <p:nvPr/>
            </p:nvSpPr>
            <p:spPr>
              <a:xfrm>
                <a:off x="3758225" y="1483198"/>
                <a:ext cx="1760975" cy="17277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d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E14E8BA-A6AD-EE41-86E0-26482C0C9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8225" y="1483198"/>
                <a:ext cx="1760975" cy="1727781"/>
              </a:xfrm>
              <a:prstGeom prst="rect">
                <a:avLst/>
              </a:prstGeom>
              <a:blipFill>
                <a:blip r:embed="rId5"/>
                <a:stretch>
                  <a:fillRect b="-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0" name="Group 79">
            <a:extLst>
              <a:ext uri="{FF2B5EF4-FFF2-40B4-BE49-F238E27FC236}">
                <a16:creationId xmlns:a16="http://schemas.microsoft.com/office/drawing/2014/main" id="{878FB02D-AEA1-E84B-9757-30E9BD201543}"/>
              </a:ext>
            </a:extLst>
          </p:cNvPr>
          <p:cNvGrpSpPr/>
          <p:nvPr/>
        </p:nvGrpSpPr>
        <p:grpSpPr>
          <a:xfrm>
            <a:off x="7507823" y="1018005"/>
            <a:ext cx="3898673" cy="2424122"/>
            <a:chOff x="7503877" y="1258360"/>
            <a:chExt cx="3898673" cy="2424122"/>
          </a:xfrm>
        </p:grpSpPr>
        <p:sp>
          <p:nvSpPr>
            <p:cNvPr id="14" name="Line 7">
              <a:extLst>
                <a:ext uri="{FF2B5EF4-FFF2-40B4-BE49-F238E27FC236}">
                  <a16:creationId xmlns:a16="http://schemas.microsoft.com/office/drawing/2014/main" id="{BDA8B66F-3145-3E4A-B8DE-6B90A59F2A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3917" y="2745935"/>
              <a:ext cx="1623" cy="3600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1" name="Text Box 14">
              <a:extLst>
                <a:ext uri="{FF2B5EF4-FFF2-40B4-BE49-F238E27FC236}">
                  <a16:creationId xmlns:a16="http://schemas.microsoft.com/office/drawing/2014/main" id="{F8CA399D-7405-FF46-A779-AF014C8D44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5814" y="1258360"/>
              <a:ext cx="1158875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2" name="Text Box 15">
              <a:extLst>
                <a:ext uri="{FF2B5EF4-FFF2-40B4-BE49-F238E27FC236}">
                  <a16:creationId xmlns:a16="http://schemas.microsoft.com/office/drawing/2014/main" id="{A56EBDCA-C19B-1047-8A59-BF1256AE9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43675" y="1265228"/>
              <a:ext cx="1158875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4" name="Text Box 14">
              <a:extLst>
                <a:ext uri="{FF2B5EF4-FFF2-40B4-BE49-F238E27FC236}">
                  <a16:creationId xmlns:a16="http://schemas.microsoft.com/office/drawing/2014/main" id="{F563C3A5-DE65-2744-8FE2-92A9C52F88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41543" y="2955672"/>
              <a:ext cx="1157287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26" name="Straight Arrow Connector 36">
              <a:extLst>
                <a:ext uri="{FF2B5EF4-FFF2-40B4-BE49-F238E27FC236}">
                  <a16:creationId xmlns:a16="http://schemas.microsoft.com/office/drawing/2014/main" id="{9CD6D309-30E9-8A47-A9EE-1795ABA9DC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33594" y="1867953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Arrow Connector 38">
              <a:extLst>
                <a:ext uri="{FF2B5EF4-FFF2-40B4-BE49-F238E27FC236}">
                  <a16:creationId xmlns:a16="http://schemas.microsoft.com/office/drawing/2014/main" id="{B032A72F-5CBF-8D48-B636-F37A0B1E01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7533594" y="2060078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Straight Arrow Connector 39">
              <a:extLst>
                <a:ext uri="{FF2B5EF4-FFF2-40B4-BE49-F238E27FC236}">
                  <a16:creationId xmlns:a16="http://schemas.microsoft.com/office/drawing/2014/main" id="{D142DB03-31BC-3B43-8017-6B5CE36FEF9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575587" y="1867063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Straight Arrow Connector 40">
              <a:extLst>
                <a:ext uri="{FF2B5EF4-FFF2-40B4-BE49-F238E27FC236}">
                  <a16:creationId xmlns:a16="http://schemas.microsoft.com/office/drawing/2014/main" id="{557ABAA8-F91F-C54D-8032-248D5D5F49A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0575587" y="2059188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Straight Arrow Connector 41">
              <a:extLst>
                <a:ext uri="{FF2B5EF4-FFF2-40B4-BE49-F238E27FC236}">
                  <a16:creationId xmlns:a16="http://schemas.microsoft.com/office/drawing/2014/main" id="{3FF96F40-33B9-3D4B-AB30-5491DD72199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9167761" y="3457476"/>
              <a:ext cx="448292" cy="172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Arrow Connector 42">
              <a:extLst>
                <a:ext uri="{FF2B5EF4-FFF2-40B4-BE49-F238E27FC236}">
                  <a16:creationId xmlns:a16="http://schemas.microsoft.com/office/drawing/2014/main" id="{657AAF4E-6D7A-3A43-9781-4C3C19F4EA8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>
              <a:off x="8959737" y="3457476"/>
              <a:ext cx="448292" cy="172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44">
                  <a:extLst>
                    <a:ext uri="{FF2B5EF4-FFF2-40B4-BE49-F238E27FC236}">
                      <a16:creationId xmlns:a16="http://schemas.microsoft.com/office/drawing/2014/main" id="{30E6DC43-4AA5-904F-8627-46CA5B8512C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503877" y="1502000"/>
                  <a:ext cx="458202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44">
                  <a:extLst>
                    <a:ext uri="{FF2B5EF4-FFF2-40B4-BE49-F238E27FC236}">
                      <a16:creationId xmlns:a16="http://schemas.microsoft.com/office/drawing/2014/main" id="{30E6DC43-4AA5-904F-8627-46CA5B8512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03877" y="1502000"/>
                  <a:ext cx="458202" cy="36298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47">
                  <a:extLst>
                    <a:ext uri="{FF2B5EF4-FFF2-40B4-BE49-F238E27FC236}">
                      <a16:creationId xmlns:a16="http://schemas.microsoft.com/office/drawing/2014/main" id="{F1409DB8-97F5-6E49-8C48-D132B61AC36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503877" y="2096673"/>
                  <a:ext cx="447687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33" name="TextBox 47">
                  <a:extLst>
                    <a:ext uri="{FF2B5EF4-FFF2-40B4-BE49-F238E27FC236}">
                      <a16:creationId xmlns:a16="http://schemas.microsoft.com/office/drawing/2014/main" id="{F1409DB8-97F5-6E49-8C48-D132B61AC3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03877" y="2096673"/>
                  <a:ext cx="447687" cy="36298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48">
                  <a:extLst>
                    <a:ext uri="{FF2B5EF4-FFF2-40B4-BE49-F238E27FC236}">
                      <a16:creationId xmlns:a16="http://schemas.microsoft.com/office/drawing/2014/main" id="{75AB2841-BFC2-2043-B08E-8B50645F33E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615713" y="2044289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48">
                  <a:extLst>
                    <a:ext uri="{FF2B5EF4-FFF2-40B4-BE49-F238E27FC236}">
                      <a16:creationId xmlns:a16="http://schemas.microsoft.com/office/drawing/2014/main" id="{75AB2841-BFC2-2043-B08E-8B50645F33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615713" y="2044289"/>
                  <a:ext cx="463524" cy="36298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49">
                  <a:extLst>
                    <a:ext uri="{FF2B5EF4-FFF2-40B4-BE49-F238E27FC236}">
                      <a16:creationId xmlns:a16="http://schemas.microsoft.com/office/drawing/2014/main" id="{A9E3D23D-0E96-4E45-8C24-4299A0A60C0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575587" y="1463500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35" name="TextBox 49">
                  <a:extLst>
                    <a:ext uri="{FF2B5EF4-FFF2-40B4-BE49-F238E27FC236}">
                      <a16:creationId xmlns:a16="http://schemas.microsoft.com/office/drawing/2014/main" id="{A9E3D23D-0E96-4E45-8C24-4299A0A60C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575587" y="1463500"/>
                  <a:ext cx="453009" cy="36298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50">
                  <a:extLst>
                    <a:ext uri="{FF2B5EF4-FFF2-40B4-BE49-F238E27FC236}">
                      <a16:creationId xmlns:a16="http://schemas.microsoft.com/office/drawing/2014/main" id="{59410238-B890-F14B-923A-F449F9D9800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706576" y="3272878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50">
                  <a:extLst>
                    <a:ext uri="{FF2B5EF4-FFF2-40B4-BE49-F238E27FC236}">
                      <a16:creationId xmlns:a16="http://schemas.microsoft.com/office/drawing/2014/main" id="{59410238-B890-F14B-923A-F449F9D980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706576" y="3272878"/>
                  <a:ext cx="463524" cy="36298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51">
                  <a:extLst>
                    <a:ext uri="{FF2B5EF4-FFF2-40B4-BE49-F238E27FC236}">
                      <a16:creationId xmlns:a16="http://schemas.microsoft.com/office/drawing/2014/main" id="{341E07BB-62BB-AA4C-84FB-2A9D154C072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391047" y="3299151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37" name="TextBox 51">
                  <a:extLst>
                    <a:ext uri="{FF2B5EF4-FFF2-40B4-BE49-F238E27FC236}">
                      <a16:creationId xmlns:a16="http://schemas.microsoft.com/office/drawing/2014/main" id="{341E07BB-62BB-AA4C-84FB-2A9D154C07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91047" y="3299151"/>
                  <a:ext cx="453009" cy="36298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Rectangle 52">
              <a:extLst>
                <a:ext uri="{FF2B5EF4-FFF2-40B4-BE49-F238E27FC236}">
                  <a16:creationId xmlns:a16="http://schemas.microsoft.com/office/drawing/2014/main" id="{FA75E97B-2EFA-804A-A7B5-7ED4E226E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2431" y="1580887"/>
              <a:ext cx="1842415" cy="1267271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id="{F2A64ED3-D7D5-C345-9D52-616AB08EEBA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207230" y="1984059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Oval 245">
              <a:extLst>
                <a:ext uri="{FF2B5EF4-FFF2-40B4-BE49-F238E27FC236}">
                  <a16:creationId xmlns:a16="http://schemas.microsoft.com/office/drawing/2014/main" id="{CCB0E8A3-6BB0-2845-AB2E-377544B2380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01646" y="1945394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3" name="Oval 250">
              <a:extLst>
                <a:ext uri="{FF2B5EF4-FFF2-40B4-BE49-F238E27FC236}">
                  <a16:creationId xmlns:a16="http://schemas.microsoft.com/office/drawing/2014/main" id="{CAEAE5C2-0541-D646-BCC2-2C8B164E9F6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259202" y="1958410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9EF77EE9-8FB6-B741-A09D-12FAA65E938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8822675" y="1603059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AA694443-7E53-4D4E-8E0B-823235F4914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9591784" y="1604224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Oval 245">
              <a:extLst>
                <a:ext uri="{FF2B5EF4-FFF2-40B4-BE49-F238E27FC236}">
                  <a16:creationId xmlns:a16="http://schemas.microsoft.com/office/drawing/2014/main" id="{C49BE3DD-FC22-9A4A-ABB5-C1A7B03D6F0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248883" y="311452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7" name="Line 7">
              <a:extLst>
                <a:ext uri="{FF2B5EF4-FFF2-40B4-BE49-F238E27FC236}">
                  <a16:creationId xmlns:a16="http://schemas.microsoft.com/office/drawing/2014/main" id="{301BC40B-5FB0-1A41-BA33-5693601DFE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48984" y="198405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48" name="Line 7">
              <a:extLst>
                <a:ext uri="{FF2B5EF4-FFF2-40B4-BE49-F238E27FC236}">
                  <a16:creationId xmlns:a16="http://schemas.microsoft.com/office/drawing/2014/main" id="{94A4C0E7-9546-7C41-A38D-A7A9A7DBE5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77953" y="1984059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49" name="Oval 245">
              <a:extLst>
                <a:ext uri="{FF2B5EF4-FFF2-40B4-BE49-F238E27FC236}">
                  <a16:creationId xmlns:a16="http://schemas.microsoft.com/office/drawing/2014/main" id="{F46A93D3-5488-594F-A482-695A5517AC9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99976" y="1937773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356C5C4D-A1AA-1D47-B403-C00588A9D53A}"/>
                    </a:ext>
                  </a:extLst>
                </p:cNvPr>
                <p:cNvSpPr txBox="1"/>
                <p:nvPr/>
              </p:nvSpPr>
              <p:spPr>
                <a:xfrm>
                  <a:off x="8676560" y="1611813"/>
                  <a:ext cx="4834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/3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356C5C4D-A1AA-1D47-B403-C00588A9D5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76560" y="1611813"/>
                  <a:ext cx="483401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7692" r="-7692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3F2AC163-EE24-304E-85A2-E84C7F970C2D}"/>
                    </a:ext>
                  </a:extLst>
                </p:cNvPr>
                <p:cNvSpPr txBox="1"/>
                <p:nvPr/>
              </p:nvSpPr>
              <p:spPr>
                <a:xfrm>
                  <a:off x="9422066" y="1608663"/>
                  <a:ext cx="4834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/3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3F2AC163-EE24-304E-85A2-E84C7F970C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2066" y="1608663"/>
                  <a:ext cx="483401" cy="246221"/>
                </a:xfrm>
                <a:prstGeom prst="rect">
                  <a:avLst/>
                </a:prstGeom>
                <a:blipFill>
                  <a:blip r:embed="rId13"/>
                  <a:stretch>
                    <a:fillRect l="-10256" r="-7692" b="-2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3D754D1-D065-8346-82D9-35AF4ABFBD27}"/>
                    </a:ext>
                  </a:extLst>
                </p:cNvPr>
                <p:cNvSpPr txBox="1"/>
                <p:nvPr/>
              </p:nvSpPr>
              <p:spPr>
                <a:xfrm>
                  <a:off x="9398830" y="2212935"/>
                  <a:ext cx="48340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/3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3D754D1-D065-8346-82D9-35AF4ABFBD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98830" y="2212935"/>
                  <a:ext cx="483401" cy="246221"/>
                </a:xfrm>
                <a:prstGeom prst="rect">
                  <a:avLst/>
                </a:prstGeom>
                <a:blipFill>
                  <a:blip r:embed="rId14"/>
                  <a:stretch>
                    <a:fillRect l="-10256" r="-7692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8B7EBC6-269B-914D-ADEC-D3BE0EA5594A}"/>
                  </a:ext>
                </a:extLst>
              </p:cNvPr>
              <p:cNvSpPr txBox="1"/>
              <p:nvPr/>
            </p:nvSpPr>
            <p:spPr>
              <a:xfrm>
                <a:off x="759506" y="4440383"/>
                <a:ext cx="2196801" cy="9592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8B7EBC6-269B-914D-ADEC-D3BE0EA559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06" y="4440383"/>
                <a:ext cx="2196801" cy="95928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88D3305-8C24-FE40-AA55-33DD4A2564E2}"/>
                  </a:ext>
                </a:extLst>
              </p:cNvPr>
              <p:cNvSpPr txBox="1"/>
              <p:nvPr/>
            </p:nvSpPr>
            <p:spPr>
              <a:xfrm>
                <a:off x="3483735" y="4495314"/>
                <a:ext cx="1075340" cy="9194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88D3305-8C24-FE40-AA55-33DD4A256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3735" y="4495314"/>
                <a:ext cx="1075340" cy="91948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ectangle 64">
            <a:extLst>
              <a:ext uri="{FF2B5EF4-FFF2-40B4-BE49-F238E27FC236}">
                <a16:creationId xmlns:a16="http://schemas.microsoft.com/office/drawing/2014/main" id="{C246A9AF-FB87-D74F-B600-184C58843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5797" y="3995957"/>
            <a:ext cx="99051" cy="1555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E579876-8D00-E54F-B6D6-93520906635F}"/>
              </a:ext>
            </a:extLst>
          </p:cNvPr>
          <p:cNvGrpSpPr/>
          <p:nvPr/>
        </p:nvGrpSpPr>
        <p:grpSpPr>
          <a:xfrm>
            <a:off x="4569800" y="3665562"/>
            <a:ext cx="2754156" cy="2606044"/>
            <a:chOff x="9173706" y="3640228"/>
            <a:chExt cx="2754156" cy="2606044"/>
          </a:xfrm>
        </p:grpSpPr>
        <p:sp>
          <p:nvSpPr>
            <p:cNvPr id="62" name="Text Box 14">
              <a:extLst>
                <a:ext uri="{FF2B5EF4-FFF2-40B4-BE49-F238E27FC236}">
                  <a16:creationId xmlns:a16="http://schemas.microsoft.com/office/drawing/2014/main" id="{6AEDF0D3-283E-8648-8F80-B0ED4165EE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34495" y="5171020"/>
              <a:ext cx="1157287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63" name="Straight Arrow Connector 59">
              <a:extLst>
                <a:ext uri="{FF2B5EF4-FFF2-40B4-BE49-F238E27FC236}">
                  <a16:creationId xmlns:a16="http://schemas.microsoft.com/office/drawing/2014/main" id="{E919C735-86E7-2244-B2CF-D26F79EE23A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9421965" y="5637495"/>
              <a:ext cx="324000" cy="32400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Straight Arrow Connector 60">
              <a:extLst>
                <a:ext uri="{FF2B5EF4-FFF2-40B4-BE49-F238E27FC236}">
                  <a16:creationId xmlns:a16="http://schemas.microsoft.com/office/drawing/2014/main" id="{829744EB-0C16-7F48-814F-A95123549C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9562087" y="5799554"/>
              <a:ext cx="324000" cy="324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1">
                  <a:extLst>
                    <a:ext uri="{FF2B5EF4-FFF2-40B4-BE49-F238E27FC236}">
                      <a16:creationId xmlns:a16="http://schemas.microsoft.com/office/drawing/2014/main" id="{87A6C8EA-FC8C-424A-B71C-89E8769E149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173706" y="5475677"/>
                  <a:ext cx="458202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TextBox 61">
                  <a:extLst>
                    <a:ext uri="{FF2B5EF4-FFF2-40B4-BE49-F238E27FC236}">
                      <a16:creationId xmlns:a16="http://schemas.microsoft.com/office/drawing/2014/main" id="{87A6C8EA-FC8C-424A-B71C-89E8769E14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173706" y="5475677"/>
                  <a:ext cx="458202" cy="362984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2">
                  <a:extLst>
                    <a:ext uri="{FF2B5EF4-FFF2-40B4-BE49-F238E27FC236}">
                      <a16:creationId xmlns:a16="http://schemas.microsoft.com/office/drawing/2014/main" id="{D82AA180-3BC2-534F-A057-EFC773BEA81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685290" y="5883288"/>
                  <a:ext cx="447687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66" name="TextBox 62">
                  <a:extLst>
                    <a:ext uri="{FF2B5EF4-FFF2-40B4-BE49-F238E27FC236}">
                      <a16:creationId xmlns:a16="http://schemas.microsoft.com/office/drawing/2014/main" id="{D82AA180-3BC2-534F-A057-EFC773BEA8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685290" y="5883288"/>
                  <a:ext cx="447687" cy="362984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Text Box 15">
              <a:extLst>
                <a:ext uri="{FF2B5EF4-FFF2-40B4-BE49-F238E27FC236}">
                  <a16:creationId xmlns:a16="http://schemas.microsoft.com/office/drawing/2014/main" id="{570F74BC-9FB7-E84A-AC70-91DD53ECD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03780" y="4269561"/>
              <a:ext cx="714861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71" name="Straight Arrow Connector 72">
              <a:extLst>
                <a:ext uri="{FF2B5EF4-FFF2-40B4-BE49-F238E27FC236}">
                  <a16:creationId xmlns:a16="http://schemas.microsoft.com/office/drawing/2014/main" id="{F6F78183-B745-744E-99CC-7D4693E487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398880" y="3640228"/>
              <a:ext cx="0" cy="450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" name="Straight Arrow Connector 73">
              <a:extLst>
                <a:ext uri="{FF2B5EF4-FFF2-40B4-BE49-F238E27FC236}">
                  <a16:creationId xmlns:a16="http://schemas.microsoft.com/office/drawing/2014/main" id="{0621F5D4-D93C-2D45-9773-983877AEC6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27790" y="3656979"/>
              <a:ext cx="0" cy="45000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4">
                  <a:extLst>
                    <a:ext uri="{FF2B5EF4-FFF2-40B4-BE49-F238E27FC236}">
                      <a16:creationId xmlns:a16="http://schemas.microsoft.com/office/drawing/2014/main" id="{44FEBC29-BDDC-E443-8610-C2132D84682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671553" y="3650970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73" name="TextBox 74">
                  <a:extLst>
                    <a:ext uri="{FF2B5EF4-FFF2-40B4-BE49-F238E27FC236}">
                      <a16:creationId xmlns:a16="http://schemas.microsoft.com/office/drawing/2014/main" id="{44FEBC29-BDDC-E443-8610-C2132D8468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671553" y="3650970"/>
                  <a:ext cx="463524" cy="362984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5">
                  <a:extLst>
                    <a:ext uri="{FF2B5EF4-FFF2-40B4-BE49-F238E27FC236}">
                      <a16:creationId xmlns:a16="http://schemas.microsoft.com/office/drawing/2014/main" id="{BF039784-7AF5-824F-8629-4BEABD6B314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934705" y="3683218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74" name="TextBox 75">
                  <a:extLst>
                    <a:ext uri="{FF2B5EF4-FFF2-40B4-BE49-F238E27FC236}">
                      <a16:creationId xmlns:a16="http://schemas.microsoft.com/office/drawing/2014/main" id="{BF039784-7AF5-824F-8629-4BEABD6B31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934705" y="3683218"/>
                  <a:ext cx="453009" cy="362984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5" name="Text Box 15">
              <a:extLst>
                <a:ext uri="{FF2B5EF4-FFF2-40B4-BE49-F238E27FC236}">
                  <a16:creationId xmlns:a16="http://schemas.microsoft.com/office/drawing/2014/main" id="{E254D2ED-4DA7-1B48-98BA-282D3E1028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65837" y="5171020"/>
              <a:ext cx="962025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3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76" name="Straight Arrow Connector 82">
              <a:extLst>
                <a:ext uri="{FF2B5EF4-FFF2-40B4-BE49-F238E27FC236}">
                  <a16:creationId xmlns:a16="http://schemas.microsoft.com/office/drawing/2014/main" id="{64DF2795-71E8-4C4E-B36C-CEE8B28F302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08997" y="5634128"/>
              <a:ext cx="324000" cy="324000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Straight Arrow Connector 83">
              <a:extLst>
                <a:ext uri="{FF2B5EF4-FFF2-40B4-BE49-F238E27FC236}">
                  <a16:creationId xmlns:a16="http://schemas.microsoft.com/office/drawing/2014/main" id="{83CED3FC-5DD3-734D-8023-36ECE908EEB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110235" y="5790600"/>
              <a:ext cx="324043" cy="324000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84">
                  <a:extLst>
                    <a:ext uri="{FF2B5EF4-FFF2-40B4-BE49-F238E27FC236}">
                      <a16:creationId xmlns:a16="http://schemas.microsoft.com/office/drawing/2014/main" id="{DF527BF9-5566-AD4F-BC8B-2A5F859989A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903315" y="5858235"/>
                  <a:ext cx="463524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TextBox 84">
                  <a:extLst>
                    <a:ext uri="{FF2B5EF4-FFF2-40B4-BE49-F238E27FC236}">
                      <a16:creationId xmlns:a16="http://schemas.microsoft.com/office/drawing/2014/main" id="{DF527BF9-5566-AD4F-BC8B-2A5F859989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903315" y="5858235"/>
                  <a:ext cx="463524" cy="362984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85">
                  <a:extLst>
                    <a:ext uri="{FF2B5EF4-FFF2-40B4-BE49-F238E27FC236}">
                      <a16:creationId xmlns:a16="http://schemas.microsoft.com/office/drawing/2014/main" id="{5AD4D741-F21A-CE4E-8819-5FF6613A355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411563" y="5463628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79" name="TextBox 85">
                  <a:extLst>
                    <a:ext uri="{FF2B5EF4-FFF2-40B4-BE49-F238E27FC236}">
                      <a16:creationId xmlns:a16="http://schemas.microsoft.com/office/drawing/2014/main" id="{5AD4D741-F21A-CE4E-8819-5FF6613A35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411563" y="5463628"/>
                  <a:ext cx="453009" cy="362984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F1217DC-1854-A04A-B453-0DD51C9D6310}"/>
                </a:ext>
              </a:extLst>
            </p:cNvPr>
            <p:cNvSpPr/>
            <p:nvPr/>
          </p:nvSpPr>
          <p:spPr bwMode="auto">
            <a:xfrm>
              <a:off x="10082910" y="4632970"/>
              <a:ext cx="900000" cy="900000"/>
            </a:xfrm>
            <a:prstGeom prst="ellips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75B626A7-5EE8-2049-B474-DECAE91DA198}"/>
                </a:ext>
              </a:extLst>
            </p:cNvPr>
            <p:cNvSpPr/>
            <p:nvPr/>
          </p:nvSpPr>
          <p:spPr bwMode="auto">
            <a:xfrm>
              <a:off x="10172910" y="4751629"/>
              <a:ext cx="720000" cy="720000"/>
            </a:xfrm>
            <a:prstGeom prst="arc">
              <a:avLst>
                <a:gd name="adj1" fmla="val 13087985"/>
                <a:gd name="adj2" fmla="val 19878934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5EE92F8-36D2-464C-A1D3-238CCAA861F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532910" y="4262180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Oval 245">
              <a:extLst>
                <a:ext uri="{FF2B5EF4-FFF2-40B4-BE49-F238E27FC236}">
                  <a16:creationId xmlns:a16="http://schemas.microsoft.com/office/drawing/2014/main" id="{95F52FF1-04AF-8B48-8199-07A44852E4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89887" y="4185980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691BB594-AC3F-DF48-8AA7-BC9AF5C8261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26975" y="5372956"/>
              <a:ext cx="255600" cy="2556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C337DAA-3261-8C42-B6B4-B4A44E6086B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0879805" y="5372956"/>
              <a:ext cx="255600" cy="2556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0" name="Oval 245">
              <a:extLst>
                <a:ext uri="{FF2B5EF4-FFF2-40B4-BE49-F238E27FC236}">
                  <a16:creationId xmlns:a16="http://schemas.microsoft.com/office/drawing/2014/main" id="{66F6073E-73D1-4848-B357-85C3FCB55C2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852294" y="562368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91" name="Oval 245">
              <a:extLst>
                <a:ext uri="{FF2B5EF4-FFF2-40B4-BE49-F238E27FC236}">
                  <a16:creationId xmlns:a16="http://schemas.microsoft.com/office/drawing/2014/main" id="{1074E7D8-4654-3D4C-8F71-BE53A0AD812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119407" y="562368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Content Placeholder 2">
                <a:extLst>
                  <a:ext uri="{FF2B5EF4-FFF2-40B4-BE49-F238E27FC236}">
                    <a16:creationId xmlns:a16="http://schemas.microsoft.com/office/drawing/2014/main" id="{DDEB83C1-0E2C-E84D-9536-FBFF670B884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7362" y="3565153"/>
                <a:ext cx="5014365" cy="122895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Isolator, based on the circulator</a:t>
                </a:r>
              </a:p>
              <a:p>
                <a:pPr lvl="1"/>
                <a:r>
                  <a:rPr lang="en-US" kern="0" dirty="0"/>
                  <a:t>Terminating, e.g., port 3 internally results in a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kern="0" dirty="0"/>
                  <a:t>-port, called </a:t>
                </a:r>
                <a:r>
                  <a:rPr lang="en-US" kern="0" dirty="0">
                    <a:solidFill>
                      <a:srgbClr val="C00000"/>
                    </a:solidFill>
                  </a:rPr>
                  <a:t>isolator</a:t>
                </a:r>
              </a:p>
            </p:txBody>
          </p:sp>
        </mc:Choice>
        <mc:Fallback xmlns="">
          <p:sp>
            <p:nvSpPr>
              <p:cNvPr id="99" name="Content Placeholder 2">
                <a:extLst>
                  <a:ext uri="{FF2B5EF4-FFF2-40B4-BE49-F238E27FC236}">
                    <a16:creationId xmlns:a16="http://schemas.microsoft.com/office/drawing/2014/main" id="{DDEB83C1-0E2C-E84D-9536-FBFF670B88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97362" y="3565153"/>
                <a:ext cx="5014365" cy="1228959"/>
              </a:xfrm>
              <a:prstGeom prst="rect">
                <a:avLst/>
              </a:prstGeom>
              <a:blipFill>
                <a:blip r:embed="rId23"/>
                <a:stretch>
                  <a:fillRect l="-1515" t="-7143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1C222A6-7CAC-F44D-A49B-B7C6A44E9B6F}"/>
                  </a:ext>
                </a:extLst>
              </p:cNvPr>
              <p:cNvSpPr txBox="1"/>
              <p:nvPr/>
            </p:nvSpPr>
            <p:spPr>
              <a:xfrm>
                <a:off x="8390198" y="4585072"/>
                <a:ext cx="1725262" cy="6586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1C222A6-7CAC-F44D-A49B-B7C6A44E9B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0198" y="4585072"/>
                <a:ext cx="1725262" cy="658624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2793000-CE39-724C-873C-D15E95F941F5}"/>
                  </a:ext>
                </a:extLst>
              </p:cNvPr>
              <p:cNvSpPr txBox="1"/>
              <p:nvPr/>
            </p:nvSpPr>
            <p:spPr>
              <a:xfrm>
                <a:off x="10360797" y="4775884"/>
                <a:ext cx="8208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92793000-CE39-724C-873C-D15E95F94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0797" y="4775884"/>
                <a:ext cx="820801" cy="276999"/>
              </a:xfrm>
              <a:prstGeom prst="rect">
                <a:avLst/>
              </a:prstGeom>
              <a:blipFill>
                <a:blip r:embed="rId25"/>
                <a:stretch>
                  <a:fillRect l="-7692" r="-153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5" name="Group 114">
            <a:extLst>
              <a:ext uri="{FF2B5EF4-FFF2-40B4-BE49-F238E27FC236}">
                <a16:creationId xmlns:a16="http://schemas.microsoft.com/office/drawing/2014/main" id="{65871655-6552-6D48-BD44-C1D4EBFAD4AD}"/>
              </a:ext>
            </a:extLst>
          </p:cNvPr>
          <p:cNvGrpSpPr/>
          <p:nvPr/>
        </p:nvGrpSpPr>
        <p:grpSpPr>
          <a:xfrm>
            <a:off x="7830353" y="5271492"/>
            <a:ext cx="3180406" cy="909970"/>
            <a:chOff x="7830353" y="5271492"/>
            <a:chExt cx="3180406" cy="909970"/>
          </a:xfrm>
        </p:grpSpPr>
        <p:sp>
          <p:nvSpPr>
            <p:cNvPr id="103" name="Rectangle 52">
              <a:extLst>
                <a:ext uri="{FF2B5EF4-FFF2-40B4-BE49-F238E27FC236}">
                  <a16:creationId xmlns:a16="http://schemas.microsoft.com/office/drawing/2014/main" id="{5B24ED6E-224D-874F-A254-CDB49E671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1872" y="5461462"/>
              <a:ext cx="1080000" cy="720000"/>
            </a:xfrm>
            <a:prstGeom prst="rect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104" name="Text Box 14">
              <a:extLst>
                <a:ext uri="{FF2B5EF4-FFF2-40B4-BE49-F238E27FC236}">
                  <a16:creationId xmlns:a16="http://schemas.microsoft.com/office/drawing/2014/main" id="{A93B9CF1-7500-F044-976B-515D13EFEA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7966" y="5271492"/>
              <a:ext cx="705783" cy="315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1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05" name="Text Box 15">
              <a:extLst>
                <a:ext uri="{FF2B5EF4-FFF2-40B4-BE49-F238E27FC236}">
                  <a16:creationId xmlns:a16="http://schemas.microsoft.com/office/drawing/2014/main" id="{A1FA309A-BDA9-FC4E-81E4-41574D5CEC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47347" y="5278347"/>
              <a:ext cx="705783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571500" indent="-571500">
                <a:spcAft>
                  <a:spcPts val="1000"/>
                </a:spcAft>
                <a:buFont typeface="Wingdings" pitchFamily="2" charset="2"/>
                <a:buNone/>
                <a:defRPr/>
              </a:pPr>
              <a:r>
                <a:rPr lang="en-GB" sz="1600" dirty="0">
                  <a:solidFill>
                    <a:srgbClr val="C00000"/>
                  </a:solidFill>
                  <a:latin typeface="+mn-lt"/>
                </a:rPr>
                <a:t>port 2</a:t>
              </a:r>
              <a:endParaRPr lang="en-US" sz="1600" dirty="0">
                <a:solidFill>
                  <a:srgbClr val="C00000"/>
                </a:solidFill>
                <a:latin typeface="+mn-lt"/>
              </a:endParaRPr>
            </a:p>
          </p:txBody>
        </p:sp>
        <p:cxnSp>
          <p:nvCxnSpPr>
            <p:cNvPr id="106" name="Straight Arrow Connector 36">
              <a:extLst>
                <a:ext uri="{FF2B5EF4-FFF2-40B4-BE49-F238E27FC236}">
                  <a16:creationId xmlns:a16="http://schemas.microsoft.com/office/drawing/2014/main" id="{4923BB71-AE4C-3744-9BB7-2B6CF1DD31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836671" y="5810565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8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TextBox 44">
                  <a:extLst>
                    <a:ext uri="{FF2B5EF4-FFF2-40B4-BE49-F238E27FC236}">
                      <a16:creationId xmlns:a16="http://schemas.microsoft.com/office/drawing/2014/main" id="{EADC780C-37A8-014D-A1B5-DB72D401AE2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830353" y="5390341"/>
                  <a:ext cx="458202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107" name="TextBox 44">
                  <a:extLst>
                    <a:ext uri="{FF2B5EF4-FFF2-40B4-BE49-F238E27FC236}">
                      <a16:creationId xmlns:a16="http://schemas.microsoft.com/office/drawing/2014/main" id="{EADC780C-37A8-014D-A1B5-DB72D401AE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830353" y="5390341"/>
                  <a:ext cx="458202" cy="362984"/>
                </a:xfrm>
                <a:prstGeom prst="rect">
                  <a:avLst/>
                </a:prstGeom>
                <a:blipFill>
                  <a:blip r:embed="rId2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TextBox 49">
                  <a:extLst>
                    <a:ext uri="{FF2B5EF4-FFF2-40B4-BE49-F238E27FC236}">
                      <a16:creationId xmlns:a16="http://schemas.microsoft.com/office/drawing/2014/main" id="{8EAAB9C5-677E-6541-BE86-1E155057B87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541559" y="5424186"/>
                  <a:ext cx="453009" cy="3629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800" b="0" i="1" baseline="-25000" dirty="0"/>
                </a:p>
              </p:txBody>
            </p:sp>
          </mc:Choice>
          <mc:Fallback xmlns="">
            <p:sp>
              <p:nvSpPr>
                <p:cNvPr id="108" name="TextBox 49">
                  <a:extLst>
                    <a:ext uri="{FF2B5EF4-FFF2-40B4-BE49-F238E27FC236}">
                      <a16:creationId xmlns:a16="http://schemas.microsoft.com/office/drawing/2014/main" id="{8EAAB9C5-677E-6541-BE86-1E155057B8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541559" y="5424186"/>
                  <a:ext cx="453009" cy="362984"/>
                </a:xfrm>
                <a:prstGeom prst="rect">
                  <a:avLst/>
                </a:prstGeom>
                <a:blipFill>
                  <a:blip r:embed="rId27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9" name="Oval 245">
              <a:extLst>
                <a:ext uri="{FF2B5EF4-FFF2-40B4-BE49-F238E27FC236}">
                  <a16:creationId xmlns:a16="http://schemas.microsoft.com/office/drawing/2014/main" id="{F2F5539A-10E7-934A-A34D-35825ACF482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26508" y="577726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0" name="Line 7">
              <a:extLst>
                <a:ext uri="{FF2B5EF4-FFF2-40B4-BE49-F238E27FC236}">
                  <a16:creationId xmlns:a16="http://schemas.microsoft.com/office/drawing/2014/main" id="{11130C6C-3B17-0447-958C-A91627DC0A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73846" y="5815934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11" name="Line 7">
              <a:extLst>
                <a:ext uri="{FF2B5EF4-FFF2-40B4-BE49-F238E27FC236}">
                  <a16:creationId xmlns:a16="http://schemas.microsoft.com/office/drawing/2014/main" id="{5CF4EF60-CF89-2F4C-B8A5-4FE51B7158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21821" y="5819546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12" name="Oval 245">
              <a:extLst>
                <a:ext uri="{FF2B5EF4-FFF2-40B4-BE49-F238E27FC236}">
                  <a16:creationId xmlns:a16="http://schemas.microsoft.com/office/drawing/2014/main" id="{EAD4B37C-45ED-584C-9388-977385F491C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443647" y="5782388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113" name="Straight Arrow Connector 39">
              <a:extLst>
                <a:ext uri="{FF2B5EF4-FFF2-40B4-BE49-F238E27FC236}">
                  <a16:creationId xmlns:a16="http://schemas.microsoft.com/office/drawing/2014/main" id="{96A2D2FF-5F3C-8647-B5C3-E2AC14D833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525370" y="5815934"/>
              <a:ext cx="485389" cy="1589"/>
            </a:xfrm>
            <a:prstGeom prst="straightConnector1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" name="Line 7">
              <a:extLst>
                <a:ext uri="{FF2B5EF4-FFF2-40B4-BE49-F238E27FC236}">
                  <a16:creationId xmlns:a16="http://schemas.microsoft.com/office/drawing/2014/main" id="{44E86989-CA6C-8946-A096-390CEDD3DE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66012" y="5816954"/>
              <a:ext cx="72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766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/>
      <p:bldP spid="100" grpId="0" animBg="1"/>
      <p:bldP spid="102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D5BAA-CA2B-D14A-8484-9034DD2E2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Coupling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2727E2-7185-EC47-8BF9-E6F075073F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5680" y="977673"/>
                <a:ext cx="5645535" cy="2649943"/>
              </a:xfrm>
            </p:spPr>
            <p:txBody>
              <a:bodyPr/>
              <a:lstStyle/>
              <a:p>
                <a:r>
                  <a:rPr lang="en-US" dirty="0"/>
                  <a:t>The wake potential</a:t>
                </a:r>
              </a:p>
              <a:p>
                <a:pPr lvl="1"/>
                <a:r>
                  <a:rPr lang="en-US" dirty="0"/>
                  <a:t>Lorenz force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 by the wake field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</a:p>
              <a:p>
                <a:pPr marL="457200" lvl="1" indent="0">
                  <a:buNone/>
                </a:pPr>
                <a:br>
                  <a:rPr lang="en-US" dirty="0"/>
                </a:br>
                <a:endParaRPr lang="en-US" dirty="0"/>
              </a:p>
              <a:p>
                <a:pPr lvl="1"/>
                <a:r>
                  <a:rPr lang="en-US" dirty="0"/>
                  <a:t>Wake potential of a structure, e.g., </a:t>
                </a:r>
                <a:br>
                  <a:rPr lang="en-US" dirty="0"/>
                </a:br>
                <a:r>
                  <a:rPr lang="en-US" dirty="0"/>
                  <a:t>a discontinuity driven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2727E2-7185-EC47-8BF9-E6F075073F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5680" y="977673"/>
                <a:ext cx="5645535" cy="2649943"/>
              </a:xfrm>
              <a:blipFill>
                <a:blip r:embed="rId2"/>
                <a:stretch>
                  <a:fillRect l="-1570" t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8E2A6C82-212A-854E-B2F8-F629E4F73E2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098940" y="3704978"/>
                <a:ext cx="7311848" cy="241380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Beam coupling impedance</a:t>
                </a:r>
                <a:endParaRPr lang="en-US" sz="1800" kern="0" dirty="0"/>
              </a:p>
              <a:p>
                <a:pPr lvl="1"/>
                <a:r>
                  <a:rPr lang="en-US" kern="0" dirty="0"/>
                  <a:t>Frequency domain representation of the wake potential</a:t>
                </a:r>
              </a:p>
              <a:p>
                <a:pPr marL="57150" indent="0">
                  <a:buNone/>
                </a:pPr>
                <a:endParaRPr lang="en-US" kern="0" dirty="0"/>
              </a:p>
              <a:p>
                <a:endParaRPr lang="en-US" kern="0" dirty="0"/>
              </a:p>
              <a:p>
                <a:pPr lvl="1"/>
                <a:r>
                  <a:rPr lang="en-US" kern="0" dirty="0"/>
                  <a:t>Can be decomposed in </a:t>
                </a:r>
                <a:r>
                  <a:rPr lang="en-US" kern="0" dirty="0">
                    <a:solidFill>
                      <a:srgbClr val="FF0000"/>
                    </a:solidFill>
                  </a:rPr>
                  <a:t>longitudinal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kern="0" dirty="0">
                    <a:solidFill>
                      <a:srgbClr val="008000"/>
                    </a:solidFill>
                  </a:rPr>
                  <a:t> </a:t>
                </a:r>
                <a:r>
                  <a:rPr lang="en-US" kern="0" dirty="0"/>
                  <a:t>and </a:t>
                </a:r>
                <a:r>
                  <a:rPr lang="en-US" kern="0" dirty="0">
                    <a:solidFill>
                      <a:srgbClr val="008000"/>
                    </a:solidFill>
                  </a:rPr>
                  <a:t>transverse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 ker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kern="0" dirty="0">
                    <a:solidFill>
                      <a:srgbClr val="008000"/>
                    </a:solidFill>
                  </a:rPr>
                  <a:t> </a:t>
                </a:r>
                <a:r>
                  <a:rPr lang="en-US" kern="0" dirty="0"/>
                  <a:t>components (</a:t>
                </a:r>
                <a:r>
                  <a:rPr lang="en-US" i="1" kern="0" dirty="0"/>
                  <a:t>Panofsky-Wenzel</a:t>
                </a:r>
                <a:r>
                  <a:rPr lang="en-US" kern="0" dirty="0"/>
                  <a:t> theorem) </a:t>
                </a:r>
              </a:p>
              <a:p>
                <a:pPr lvl="1"/>
                <a:r>
                  <a:rPr lang="en-US" kern="0" dirty="0"/>
                  <a:t>Resonant structures,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p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𝒕𝒉</m:t>
                        </m:r>
                      </m:sup>
                    </m:sSup>
                  </m:oMath>
                </a14:m>
                <a:r>
                  <a:rPr lang="en-US" kern="0" dirty="0"/>
                  <a:t> mode:</a:t>
                </a:r>
              </a:p>
              <a:p>
                <a:endParaRPr lang="en-US" kern="0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8E2A6C82-212A-854E-B2F8-F629E4F73E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98940" y="3704978"/>
                <a:ext cx="7311848" cy="2413808"/>
              </a:xfrm>
              <a:prstGeom prst="rect">
                <a:avLst/>
              </a:prstGeom>
              <a:blipFill>
                <a:blip r:embed="rId3"/>
                <a:stretch>
                  <a:fillRect l="-1213" t="-3665" b="-3665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E545600-07F7-2F41-AB7B-7084FF29F9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315" y="1121742"/>
            <a:ext cx="4317296" cy="18022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8B10FAF-94B9-FE46-99CC-9150946621F7}"/>
                  </a:ext>
                </a:extLst>
              </p:cNvPr>
              <p:cNvSpPr txBox="1"/>
              <p:nvPr/>
            </p:nvSpPr>
            <p:spPr>
              <a:xfrm>
                <a:off x="1909855" y="1641327"/>
                <a:ext cx="2771977" cy="4950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</m:acc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num>
                        <m:den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</m:acc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8B10FAF-94B9-FE46-99CC-915094662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855" y="1641327"/>
                <a:ext cx="2771977" cy="495007"/>
              </a:xfrm>
              <a:prstGeom prst="rect">
                <a:avLst/>
              </a:prstGeom>
              <a:blipFill>
                <a:blip r:embed="rId5"/>
                <a:stretch>
                  <a:fillRect l="-1370" b="-30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5E8D56-5122-7144-9838-315DBF2BEE73}"/>
                  </a:ext>
                </a:extLst>
              </p:cNvPr>
              <p:cNvSpPr txBox="1"/>
              <p:nvPr/>
            </p:nvSpPr>
            <p:spPr>
              <a:xfrm>
                <a:off x="2081205" y="2733672"/>
                <a:ext cx="8260019" cy="888834"/>
              </a:xfrm>
              <a:prstGeom prst="rect">
                <a:avLst/>
              </a:prstGeom>
              <a:noFill/>
            </p:spPr>
            <p:txBody>
              <a:bodyPr wrap="none" lIns="46800" tIns="46800" rIns="46800" bIns="468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</m:acc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/>
                            </m:r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 (</m:t>
                          </m:r>
                          <m:r>
                            <a:rPr lang="en-US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𝐨𝐫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brk m:alnAt="24"/>
                            </m:r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m:rPr>
                              <m:brk m:alnAt="24"/>
                            </m:r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 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𝐨𝐫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𝒅𝒛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𝑬</m:t>
                                      </m:r>
                                    </m:e>
                                  </m:acc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)+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𝒆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𝒛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𝑩</m:t>
                                      </m:r>
                                    </m:e>
                                  </m:acc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e>
                              </m:d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5E8D56-5122-7144-9838-315DBF2BEE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1205" y="2733672"/>
                <a:ext cx="8260019" cy="888834"/>
              </a:xfrm>
              <a:prstGeom prst="rect">
                <a:avLst/>
              </a:prstGeom>
              <a:blipFill>
                <a:blip r:embed="rId6"/>
                <a:stretch>
                  <a:fillRect t="-108451" b="-178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016B24-26AC-1742-976A-130C381C298B}"/>
                  </a:ext>
                </a:extLst>
              </p:cNvPr>
              <p:cNvSpPr txBox="1"/>
              <p:nvPr/>
            </p:nvSpPr>
            <p:spPr>
              <a:xfrm>
                <a:off x="5170232" y="4327909"/>
                <a:ext cx="6240556" cy="836320"/>
              </a:xfrm>
              <a:prstGeom prst="rect">
                <a:avLst/>
              </a:prstGeom>
              <a:noFill/>
            </p:spPr>
            <p:txBody>
              <a:bodyPr wrap="none" lIns="46800" tIns="46800" rIns="46800" bIns="468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undOvr"/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/>
                            </m:r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e>
                          </m:acc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016B24-26AC-1742-976A-130C381C2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0232" y="4327909"/>
                <a:ext cx="6240556" cy="836320"/>
              </a:xfrm>
              <a:prstGeom prst="rect">
                <a:avLst/>
              </a:prstGeom>
              <a:blipFill>
                <a:blip r:embed="rId7"/>
                <a:stretch>
                  <a:fillRect t="-116418" b="-1925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7621552-AEFA-524B-A41D-92850DBC6B59}"/>
                  </a:ext>
                </a:extLst>
              </p:cNvPr>
              <p:cNvSpPr txBox="1"/>
              <p:nvPr/>
            </p:nvSpPr>
            <p:spPr>
              <a:xfrm>
                <a:off x="8515515" y="5658393"/>
                <a:ext cx="2413866" cy="5143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𝒔𝒉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∥,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𝒍𝒐𝒔𝒔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7621552-AEFA-524B-A41D-92850DBC6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5515" y="5658393"/>
                <a:ext cx="2413866" cy="514308"/>
              </a:xfrm>
              <a:prstGeom prst="rect">
                <a:avLst/>
              </a:prstGeom>
              <a:blipFill>
                <a:blip r:embed="rId8"/>
                <a:stretch>
                  <a:fillRect l="-1571" t="-4762" r="-524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A709C2CA-6DDA-6D4A-9CBC-0783BCDF9959}"/>
              </a:ext>
            </a:extLst>
          </p:cNvPr>
          <p:cNvGrpSpPr>
            <a:grpSpLocks noChangeAspect="1"/>
          </p:cNvGrpSpPr>
          <p:nvPr/>
        </p:nvGrpSpPr>
        <p:grpSpPr>
          <a:xfrm>
            <a:off x="450465" y="3835028"/>
            <a:ext cx="3822915" cy="2153707"/>
            <a:chOff x="6260688" y="687116"/>
            <a:chExt cx="2880000" cy="162249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FEB62BC-9CBA-A34C-A5EA-E8EB53E1AF3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00862" y="1427616"/>
              <a:ext cx="1800000" cy="0"/>
            </a:xfrm>
            <a:prstGeom prst="line">
              <a:avLst/>
            </a:prstGeom>
            <a:noFill/>
            <a:ln w="158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E9CD928-A34D-8940-8FED-37979C2CDC01}"/>
                </a:ext>
              </a:extLst>
            </p:cNvPr>
            <p:cNvSpPr/>
            <p:nvPr/>
          </p:nvSpPr>
          <p:spPr bwMode="auto">
            <a:xfrm>
              <a:off x="6674862" y="1065441"/>
              <a:ext cx="252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843ED49-A07F-7540-91F3-A5CDD62B3E6F}"/>
                </a:ext>
              </a:extLst>
            </p:cNvPr>
            <p:cNvSpPr/>
            <p:nvPr/>
          </p:nvSpPr>
          <p:spPr bwMode="auto">
            <a:xfrm>
              <a:off x="8474862" y="1065441"/>
              <a:ext cx="252000" cy="720000"/>
            </a:xfrm>
            <a:prstGeom prst="arc">
              <a:avLst>
                <a:gd name="adj1" fmla="val 16200000"/>
                <a:gd name="adj2" fmla="val 5488480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E4E02699-205E-084B-861B-74C0EB3B8B50}"/>
                </a:ext>
              </a:extLst>
            </p:cNvPr>
            <p:cNvSpPr/>
            <p:nvPr/>
          </p:nvSpPr>
          <p:spPr bwMode="auto">
            <a:xfrm>
              <a:off x="8474862" y="1065441"/>
              <a:ext cx="252000" cy="720000"/>
            </a:xfrm>
            <a:prstGeom prst="arc">
              <a:avLst>
                <a:gd name="adj1" fmla="val 5320190"/>
                <a:gd name="adj2" fmla="val 16235674"/>
              </a:avLst>
            </a:prstGeom>
            <a:noFill/>
            <a:ln w="317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B4C4967-2DA9-C24A-9D97-6681D77DB770}"/>
                </a:ext>
              </a:extLst>
            </p:cNvPr>
            <p:cNvCxnSpPr>
              <a:stCxn id="12" idx="0"/>
            </p:cNvCxnSpPr>
            <p:nvPr/>
          </p:nvCxnSpPr>
          <p:spPr bwMode="auto">
            <a:xfrm>
              <a:off x="6800862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8BFFC88-92C7-4E45-AFF3-D3B666FD3A2B}"/>
                </a:ext>
              </a:extLst>
            </p:cNvPr>
            <p:cNvCxnSpPr/>
            <p:nvPr/>
          </p:nvCxnSpPr>
          <p:spPr bwMode="auto">
            <a:xfrm>
              <a:off x="8060862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885689D-3A5D-E547-AF23-1BD93D7078B2}"/>
                </a:ext>
              </a:extLst>
            </p:cNvPr>
            <p:cNvCxnSpPr/>
            <p:nvPr/>
          </p:nvCxnSpPr>
          <p:spPr bwMode="auto">
            <a:xfrm>
              <a:off x="6800862" y="178839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99850F7-0847-4D4D-B240-A1D508981299}"/>
                </a:ext>
              </a:extLst>
            </p:cNvPr>
            <p:cNvCxnSpPr/>
            <p:nvPr/>
          </p:nvCxnSpPr>
          <p:spPr bwMode="auto">
            <a:xfrm>
              <a:off x="8060862" y="1787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F5051FE5-8F7A-174E-83B1-48BD7CDC39B3}"/>
                </a:ext>
              </a:extLst>
            </p:cNvPr>
            <p:cNvSpPr/>
            <p:nvPr/>
          </p:nvSpPr>
          <p:spPr bwMode="auto">
            <a:xfrm>
              <a:off x="7331337" y="687116"/>
              <a:ext cx="750275" cy="378437"/>
            </a:xfrm>
            <a:custGeom>
              <a:avLst/>
              <a:gdLst>
                <a:gd name="connsiteX0" fmla="*/ 0 w 736600"/>
                <a:gd name="connsiteY0" fmla="*/ 369024 h 381724"/>
                <a:gd name="connsiteX1" fmla="*/ 95250 w 736600"/>
                <a:gd name="connsiteY1" fmla="*/ 299174 h 381724"/>
                <a:gd name="connsiteX2" fmla="*/ 120650 w 736600"/>
                <a:gd name="connsiteY2" fmla="*/ 165824 h 381724"/>
                <a:gd name="connsiteX3" fmla="*/ 203200 w 736600"/>
                <a:gd name="connsiteY3" fmla="*/ 102324 h 381724"/>
                <a:gd name="connsiteX4" fmla="*/ 393700 w 736600"/>
                <a:gd name="connsiteY4" fmla="*/ 134074 h 381724"/>
                <a:gd name="connsiteX5" fmla="*/ 463550 w 736600"/>
                <a:gd name="connsiteY5" fmla="*/ 724 h 381724"/>
                <a:gd name="connsiteX6" fmla="*/ 565150 w 736600"/>
                <a:gd name="connsiteY6" fmla="*/ 89624 h 381724"/>
                <a:gd name="connsiteX7" fmla="*/ 603250 w 736600"/>
                <a:gd name="connsiteY7" fmla="*/ 273774 h 381724"/>
                <a:gd name="connsiteX8" fmla="*/ 673100 w 736600"/>
                <a:gd name="connsiteY8" fmla="*/ 362674 h 381724"/>
                <a:gd name="connsiteX9" fmla="*/ 736600 w 736600"/>
                <a:gd name="connsiteY9" fmla="*/ 381724 h 381724"/>
                <a:gd name="connsiteX0" fmla="*/ 0 w 714500"/>
                <a:gd name="connsiteY0" fmla="*/ 385042 h 385042"/>
                <a:gd name="connsiteX1" fmla="*/ 73150 w 714500"/>
                <a:gd name="connsiteY1" fmla="*/ 299174 h 385042"/>
                <a:gd name="connsiteX2" fmla="*/ 98550 w 714500"/>
                <a:gd name="connsiteY2" fmla="*/ 165824 h 385042"/>
                <a:gd name="connsiteX3" fmla="*/ 181100 w 714500"/>
                <a:gd name="connsiteY3" fmla="*/ 102324 h 385042"/>
                <a:gd name="connsiteX4" fmla="*/ 371600 w 714500"/>
                <a:gd name="connsiteY4" fmla="*/ 134074 h 385042"/>
                <a:gd name="connsiteX5" fmla="*/ 441450 w 714500"/>
                <a:gd name="connsiteY5" fmla="*/ 724 h 385042"/>
                <a:gd name="connsiteX6" fmla="*/ 543050 w 714500"/>
                <a:gd name="connsiteY6" fmla="*/ 89624 h 385042"/>
                <a:gd name="connsiteX7" fmla="*/ 581150 w 714500"/>
                <a:gd name="connsiteY7" fmla="*/ 273774 h 385042"/>
                <a:gd name="connsiteX8" fmla="*/ 651000 w 714500"/>
                <a:gd name="connsiteY8" fmla="*/ 362674 h 385042"/>
                <a:gd name="connsiteX9" fmla="*/ 714500 w 714500"/>
                <a:gd name="connsiteY9" fmla="*/ 381724 h 385042"/>
                <a:gd name="connsiteX0" fmla="*/ 0 w 746072"/>
                <a:gd name="connsiteY0" fmla="*/ 381838 h 381838"/>
                <a:gd name="connsiteX1" fmla="*/ 104722 w 746072"/>
                <a:gd name="connsiteY1" fmla="*/ 299174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6072" h="381838">
                  <a:moveTo>
                    <a:pt x="0" y="381838"/>
                  </a:moveTo>
                  <a:cubicBezTo>
                    <a:pt x="53357" y="376660"/>
                    <a:pt x="76721" y="367211"/>
                    <a:pt x="98408" y="331209"/>
                  </a:cubicBezTo>
                  <a:cubicBezTo>
                    <a:pt x="120095" y="295207"/>
                    <a:pt x="111078" y="203971"/>
                    <a:pt x="130122" y="165824"/>
                  </a:cubicBezTo>
                  <a:cubicBezTo>
                    <a:pt x="149166" y="127677"/>
                    <a:pt x="167164" y="107616"/>
                    <a:pt x="212672" y="102324"/>
                  </a:cubicBezTo>
                  <a:cubicBezTo>
                    <a:pt x="258180" y="97032"/>
                    <a:pt x="359780" y="151007"/>
                    <a:pt x="403172" y="134074"/>
                  </a:cubicBezTo>
                  <a:cubicBezTo>
                    <a:pt x="446564" y="117141"/>
                    <a:pt x="444447" y="8132"/>
                    <a:pt x="473022" y="724"/>
                  </a:cubicBezTo>
                  <a:cubicBezTo>
                    <a:pt x="501597" y="-6684"/>
                    <a:pt x="551339" y="44116"/>
                    <a:pt x="574622" y="89624"/>
                  </a:cubicBezTo>
                  <a:cubicBezTo>
                    <a:pt x="597905" y="135132"/>
                    <a:pt x="594730" y="228266"/>
                    <a:pt x="612722" y="273774"/>
                  </a:cubicBezTo>
                  <a:cubicBezTo>
                    <a:pt x="630714" y="319282"/>
                    <a:pt x="660347" y="344682"/>
                    <a:pt x="682572" y="362674"/>
                  </a:cubicBezTo>
                  <a:cubicBezTo>
                    <a:pt x="704797" y="380666"/>
                    <a:pt x="725434" y="381195"/>
                    <a:pt x="746072" y="381724"/>
                  </a:cubicBezTo>
                </a:path>
              </a:pathLst>
            </a:cu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42E3F5D-6CC9-BF43-A608-ED6F96613ED1}"/>
                </a:ext>
              </a:extLst>
            </p:cNvPr>
            <p:cNvSpPr/>
            <p:nvPr/>
          </p:nvSpPr>
          <p:spPr bwMode="auto">
            <a:xfrm>
              <a:off x="7338662" y="1727301"/>
              <a:ext cx="723900" cy="396654"/>
            </a:xfrm>
            <a:custGeom>
              <a:avLst/>
              <a:gdLst>
                <a:gd name="connsiteX0" fmla="*/ 0 w 736600"/>
                <a:gd name="connsiteY0" fmla="*/ 0 h 327839"/>
                <a:gd name="connsiteX1" fmla="*/ 114300 w 736600"/>
                <a:gd name="connsiteY1" fmla="*/ 4445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36600"/>
                <a:gd name="connsiteY0" fmla="*/ 0 h 327839"/>
                <a:gd name="connsiteX1" fmla="*/ 88900 w 736600"/>
                <a:gd name="connsiteY1" fmla="*/ 5080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23900"/>
                <a:gd name="connsiteY0" fmla="*/ 0 h 331014"/>
                <a:gd name="connsiteX1" fmla="*/ 76200 w 723900"/>
                <a:gd name="connsiteY1" fmla="*/ 53975 h 331014"/>
                <a:gd name="connsiteX2" fmla="*/ 101600 w 723900"/>
                <a:gd name="connsiteY2" fmla="*/ 174625 h 331014"/>
                <a:gd name="connsiteX3" fmla="*/ 158750 w 723900"/>
                <a:gd name="connsiteY3" fmla="*/ 238125 h 331014"/>
                <a:gd name="connsiteX4" fmla="*/ 260350 w 723900"/>
                <a:gd name="connsiteY4" fmla="*/ 187325 h 331014"/>
                <a:gd name="connsiteX5" fmla="*/ 393700 w 723900"/>
                <a:gd name="connsiteY5" fmla="*/ 327025 h 331014"/>
                <a:gd name="connsiteX6" fmla="*/ 501650 w 723900"/>
                <a:gd name="connsiteY6" fmla="*/ 276225 h 331014"/>
                <a:gd name="connsiteX7" fmla="*/ 590550 w 723900"/>
                <a:gd name="connsiteY7" fmla="*/ 104775 h 331014"/>
                <a:gd name="connsiteX8" fmla="*/ 673100 w 723900"/>
                <a:gd name="connsiteY8" fmla="*/ 9525 h 331014"/>
                <a:gd name="connsiteX9" fmla="*/ 723900 w 723900"/>
                <a:gd name="connsiteY9" fmla="*/ 28575 h 331014"/>
                <a:gd name="connsiteX0" fmla="*/ 0 w 733425"/>
                <a:gd name="connsiteY0" fmla="*/ 6350 h 337364"/>
                <a:gd name="connsiteX1" fmla="*/ 76200 w 733425"/>
                <a:gd name="connsiteY1" fmla="*/ 60325 h 337364"/>
                <a:gd name="connsiteX2" fmla="*/ 101600 w 733425"/>
                <a:gd name="connsiteY2" fmla="*/ 180975 h 337364"/>
                <a:gd name="connsiteX3" fmla="*/ 158750 w 733425"/>
                <a:gd name="connsiteY3" fmla="*/ 244475 h 337364"/>
                <a:gd name="connsiteX4" fmla="*/ 260350 w 733425"/>
                <a:gd name="connsiteY4" fmla="*/ 193675 h 337364"/>
                <a:gd name="connsiteX5" fmla="*/ 393700 w 733425"/>
                <a:gd name="connsiteY5" fmla="*/ 333375 h 337364"/>
                <a:gd name="connsiteX6" fmla="*/ 501650 w 733425"/>
                <a:gd name="connsiteY6" fmla="*/ 282575 h 337364"/>
                <a:gd name="connsiteX7" fmla="*/ 590550 w 733425"/>
                <a:gd name="connsiteY7" fmla="*/ 111125 h 337364"/>
                <a:gd name="connsiteX8" fmla="*/ 673100 w 733425"/>
                <a:gd name="connsiteY8" fmla="*/ 15875 h 337364"/>
                <a:gd name="connsiteX9" fmla="*/ 733425 w 733425"/>
                <a:gd name="connsiteY9" fmla="*/ 0 h 337364"/>
                <a:gd name="connsiteX0" fmla="*/ 0 w 733425"/>
                <a:gd name="connsiteY0" fmla="*/ 59446 h 393836"/>
                <a:gd name="connsiteX1" fmla="*/ 76200 w 733425"/>
                <a:gd name="connsiteY1" fmla="*/ 113421 h 393836"/>
                <a:gd name="connsiteX2" fmla="*/ 101600 w 733425"/>
                <a:gd name="connsiteY2" fmla="*/ 234071 h 393836"/>
                <a:gd name="connsiteX3" fmla="*/ 158750 w 733425"/>
                <a:gd name="connsiteY3" fmla="*/ 297571 h 393836"/>
                <a:gd name="connsiteX4" fmla="*/ 260350 w 733425"/>
                <a:gd name="connsiteY4" fmla="*/ 246771 h 393836"/>
                <a:gd name="connsiteX5" fmla="*/ 393700 w 733425"/>
                <a:gd name="connsiteY5" fmla="*/ 386471 h 393836"/>
                <a:gd name="connsiteX6" fmla="*/ 501650 w 733425"/>
                <a:gd name="connsiteY6" fmla="*/ 335671 h 393836"/>
                <a:gd name="connsiteX7" fmla="*/ 561975 w 733425"/>
                <a:gd name="connsiteY7" fmla="*/ 11821 h 393836"/>
                <a:gd name="connsiteX8" fmla="*/ 673100 w 733425"/>
                <a:gd name="connsiteY8" fmla="*/ 68971 h 393836"/>
                <a:gd name="connsiteX9" fmla="*/ 733425 w 733425"/>
                <a:gd name="connsiteY9" fmla="*/ 53096 h 393836"/>
                <a:gd name="connsiteX0" fmla="*/ 0 w 739775"/>
                <a:gd name="connsiteY0" fmla="*/ 59585 h 393975"/>
                <a:gd name="connsiteX1" fmla="*/ 76200 w 739775"/>
                <a:gd name="connsiteY1" fmla="*/ 113560 h 393975"/>
                <a:gd name="connsiteX2" fmla="*/ 101600 w 739775"/>
                <a:gd name="connsiteY2" fmla="*/ 234210 h 393975"/>
                <a:gd name="connsiteX3" fmla="*/ 158750 w 739775"/>
                <a:gd name="connsiteY3" fmla="*/ 297710 h 393975"/>
                <a:gd name="connsiteX4" fmla="*/ 260350 w 739775"/>
                <a:gd name="connsiteY4" fmla="*/ 246910 h 393975"/>
                <a:gd name="connsiteX5" fmla="*/ 393700 w 739775"/>
                <a:gd name="connsiteY5" fmla="*/ 386610 h 393975"/>
                <a:gd name="connsiteX6" fmla="*/ 501650 w 739775"/>
                <a:gd name="connsiteY6" fmla="*/ 335810 h 393975"/>
                <a:gd name="connsiteX7" fmla="*/ 561975 w 739775"/>
                <a:gd name="connsiteY7" fmla="*/ 11960 h 393975"/>
                <a:gd name="connsiteX8" fmla="*/ 673100 w 739775"/>
                <a:gd name="connsiteY8" fmla="*/ 69110 h 393975"/>
                <a:gd name="connsiteX9" fmla="*/ 739775 w 739775"/>
                <a:gd name="connsiteY9" fmla="*/ 62760 h 393975"/>
                <a:gd name="connsiteX0" fmla="*/ 0 w 723900"/>
                <a:gd name="connsiteY0" fmla="*/ 59447 h 393837"/>
                <a:gd name="connsiteX1" fmla="*/ 76200 w 723900"/>
                <a:gd name="connsiteY1" fmla="*/ 113422 h 393837"/>
                <a:gd name="connsiteX2" fmla="*/ 101600 w 723900"/>
                <a:gd name="connsiteY2" fmla="*/ 234072 h 393837"/>
                <a:gd name="connsiteX3" fmla="*/ 158750 w 723900"/>
                <a:gd name="connsiteY3" fmla="*/ 297572 h 393837"/>
                <a:gd name="connsiteX4" fmla="*/ 260350 w 723900"/>
                <a:gd name="connsiteY4" fmla="*/ 246772 h 393837"/>
                <a:gd name="connsiteX5" fmla="*/ 393700 w 723900"/>
                <a:gd name="connsiteY5" fmla="*/ 386472 h 393837"/>
                <a:gd name="connsiteX6" fmla="*/ 501650 w 723900"/>
                <a:gd name="connsiteY6" fmla="*/ 335672 h 393837"/>
                <a:gd name="connsiteX7" fmla="*/ 561975 w 723900"/>
                <a:gd name="connsiteY7" fmla="*/ 11822 h 393837"/>
                <a:gd name="connsiteX8" fmla="*/ 673100 w 723900"/>
                <a:gd name="connsiteY8" fmla="*/ 68972 h 393837"/>
                <a:gd name="connsiteX9" fmla="*/ 723900 w 723900"/>
                <a:gd name="connsiteY9" fmla="*/ 53097 h 393837"/>
                <a:gd name="connsiteX0" fmla="*/ 0 w 723900"/>
                <a:gd name="connsiteY0" fmla="*/ 62202 h 396592"/>
                <a:gd name="connsiteX1" fmla="*/ 76200 w 723900"/>
                <a:gd name="connsiteY1" fmla="*/ 116177 h 396592"/>
                <a:gd name="connsiteX2" fmla="*/ 101600 w 723900"/>
                <a:gd name="connsiteY2" fmla="*/ 236827 h 396592"/>
                <a:gd name="connsiteX3" fmla="*/ 158750 w 723900"/>
                <a:gd name="connsiteY3" fmla="*/ 300327 h 396592"/>
                <a:gd name="connsiteX4" fmla="*/ 260350 w 723900"/>
                <a:gd name="connsiteY4" fmla="*/ 249527 h 396592"/>
                <a:gd name="connsiteX5" fmla="*/ 393700 w 723900"/>
                <a:gd name="connsiteY5" fmla="*/ 389227 h 396592"/>
                <a:gd name="connsiteX6" fmla="*/ 501650 w 723900"/>
                <a:gd name="connsiteY6" fmla="*/ 338427 h 396592"/>
                <a:gd name="connsiteX7" fmla="*/ 561975 w 723900"/>
                <a:gd name="connsiteY7" fmla="*/ 14577 h 396592"/>
                <a:gd name="connsiteX8" fmla="*/ 644525 w 723900"/>
                <a:gd name="connsiteY8" fmla="*/ 55852 h 396592"/>
                <a:gd name="connsiteX9" fmla="*/ 723900 w 723900"/>
                <a:gd name="connsiteY9" fmla="*/ 55852 h 396592"/>
                <a:gd name="connsiteX0" fmla="*/ 0 w 723900"/>
                <a:gd name="connsiteY0" fmla="*/ 62575 h 396965"/>
                <a:gd name="connsiteX1" fmla="*/ 76200 w 723900"/>
                <a:gd name="connsiteY1" fmla="*/ 116550 h 396965"/>
                <a:gd name="connsiteX2" fmla="*/ 101600 w 723900"/>
                <a:gd name="connsiteY2" fmla="*/ 237200 h 396965"/>
                <a:gd name="connsiteX3" fmla="*/ 158750 w 723900"/>
                <a:gd name="connsiteY3" fmla="*/ 300700 h 396965"/>
                <a:gd name="connsiteX4" fmla="*/ 260350 w 723900"/>
                <a:gd name="connsiteY4" fmla="*/ 249900 h 396965"/>
                <a:gd name="connsiteX5" fmla="*/ 393700 w 723900"/>
                <a:gd name="connsiteY5" fmla="*/ 389600 h 396965"/>
                <a:gd name="connsiteX6" fmla="*/ 501650 w 723900"/>
                <a:gd name="connsiteY6" fmla="*/ 338800 h 396965"/>
                <a:gd name="connsiteX7" fmla="*/ 561975 w 723900"/>
                <a:gd name="connsiteY7" fmla="*/ 14950 h 396965"/>
                <a:gd name="connsiteX8" fmla="*/ 644525 w 723900"/>
                <a:gd name="connsiteY8" fmla="*/ 56225 h 396965"/>
                <a:gd name="connsiteX9" fmla="*/ 723900 w 723900"/>
                <a:gd name="connsiteY9" fmla="*/ 56225 h 396965"/>
                <a:gd name="connsiteX0" fmla="*/ 0 w 723900"/>
                <a:gd name="connsiteY0" fmla="*/ 62264 h 396654"/>
                <a:gd name="connsiteX1" fmla="*/ 76200 w 723900"/>
                <a:gd name="connsiteY1" fmla="*/ 116239 h 396654"/>
                <a:gd name="connsiteX2" fmla="*/ 101600 w 723900"/>
                <a:gd name="connsiteY2" fmla="*/ 236889 h 396654"/>
                <a:gd name="connsiteX3" fmla="*/ 158750 w 723900"/>
                <a:gd name="connsiteY3" fmla="*/ 300389 h 396654"/>
                <a:gd name="connsiteX4" fmla="*/ 260350 w 723900"/>
                <a:gd name="connsiteY4" fmla="*/ 249589 h 396654"/>
                <a:gd name="connsiteX5" fmla="*/ 393700 w 723900"/>
                <a:gd name="connsiteY5" fmla="*/ 389289 h 396654"/>
                <a:gd name="connsiteX6" fmla="*/ 501650 w 723900"/>
                <a:gd name="connsiteY6" fmla="*/ 338489 h 396654"/>
                <a:gd name="connsiteX7" fmla="*/ 561975 w 723900"/>
                <a:gd name="connsiteY7" fmla="*/ 14639 h 396654"/>
                <a:gd name="connsiteX8" fmla="*/ 644525 w 723900"/>
                <a:gd name="connsiteY8" fmla="*/ 55914 h 396654"/>
                <a:gd name="connsiteX9" fmla="*/ 723900 w 723900"/>
                <a:gd name="connsiteY9" fmla="*/ 59089 h 396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396654">
                  <a:moveTo>
                    <a:pt x="0" y="62264"/>
                  </a:moveTo>
                  <a:cubicBezTo>
                    <a:pt x="47625" y="70201"/>
                    <a:pt x="59267" y="87135"/>
                    <a:pt x="76200" y="116239"/>
                  </a:cubicBezTo>
                  <a:cubicBezTo>
                    <a:pt x="93133" y="145343"/>
                    <a:pt x="87842" y="206197"/>
                    <a:pt x="101600" y="236889"/>
                  </a:cubicBezTo>
                  <a:cubicBezTo>
                    <a:pt x="115358" y="267581"/>
                    <a:pt x="132292" y="298272"/>
                    <a:pt x="158750" y="300389"/>
                  </a:cubicBezTo>
                  <a:cubicBezTo>
                    <a:pt x="185208" y="302506"/>
                    <a:pt x="221192" y="234772"/>
                    <a:pt x="260350" y="249589"/>
                  </a:cubicBezTo>
                  <a:cubicBezTo>
                    <a:pt x="299508" y="264406"/>
                    <a:pt x="353483" y="374472"/>
                    <a:pt x="393700" y="389289"/>
                  </a:cubicBezTo>
                  <a:cubicBezTo>
                    <a:pt x="433917" y="404106"/>
                    <a:pt x="473604" y="400931"/>
                    <a:pt x="501650" y="338489"/>
                  </a:cubicBezTo>
                  <a:cubicBezTo>
                    <a:pt x="529696" y="276047"/>
                    <a:pt x="538162" y="61735"/>
                    <a:pt x="561975" y="14639"/>
                  </a:cubicBezTo>
                  <a:cubicBezTo>
                    <a:pt x="585788" y="-32457"/>
                    <a:pt x="617538" y="48506"/>
                    <a:pt x="644525" y="55914"/>
                  </a:cubicBezTo>
                  <a:cubicBezTo>
                    <a:pt x="671512" y="63322"/>
                    <a:pt x="688975" y="61206"/>
                    <a:pt x="723900" y="59089"/>
                  </a:cubicBezTo>
                </a:path>
              </a:pathLst>
            </a:cu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5D284E5-DAA2-244C-8209-1F273A721C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120212" y="1427616"/>
              <a:ext cx="269375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A153894-FE86-B442-82B5-16CF8DFDEB2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120212" y="1157741"/>
              <a:ext cx="0" cy="26987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7DE2EB1-5339-484B-A27E-CDA13C624E2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948261" y="1425266"/>
              <a:ext cx="180000" cy="1800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EDFF29E-0EC8-F44D-B871-114682F7F73B}"/>
                    </a:ext>
                  </a:extLst>
                </p:cNvPr>
                <p:cNvSpPr txBox="1"/>
                <p:nvPr/>
              </p:nvSpPr>
              <p:spPr bwMode="auto">
                <a:xfrm>
                  <a:off x="8187424" y="1391943"/>
                  <a:ext cx="318997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D8E8F8C-E15F-484B-9C7E-048BD88B82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187424" y="1391943"/>
                  <a:ext cx="318997" cy="28687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B8645BA-953D-A541-8441-1CBA4FC0E364}"/>
                    </a:ext>
                  </a:extLst>
                </p:cNvPr>
                <p:cNvSpPr txBox="1"/>
                <p:nvPr/>
              </p:nvSpPr>
              <p:spPr bwMode="auto">
                <a:xfrm>
                  <a:off x="7871337" y="1016357"/>
                  <a:ext cx="333425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C68D285-867E-6C43-B07A-AFCBA836AF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871337" y="1016357"/>
                  <a:ext cx="333425" cy="28687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D435B8A-C2B1-A14F-A83D-2B7A27F3FF75}"/>
                    </a:ext>
                  </a:extLst>
                </p:cNvPr>
                <p:cNvSpPr txBox="1"/>
                <p:nvPr/>
              </p:nvSpPr>
              <p:spPr bwMode="auto">
                <a:xfrm>
                  <a:off x="7733933" y="1515266"/>
                  <a:ext cx="464871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2058B0D6-766B-4D40-B65C-5FED758CED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733933" y="1515266"/>
                  <a:ext cx="464871" cy="28687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7F7423E-1EC8-D84E-B888-4B92C67AD735}"/>
                </a:ext>
              </a:extLst>
            </p:cNvPr>
            <p:cNvSpPr/>
            <p:nvPr/>
          </p:nvSpPr>
          <p:spPr bwMode="auto">
            <a:xfrm>
              <a:off x="7718862" y="1173441"/>
              <a:ext cx="69850" cy="72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6B76D36-E809-D749-A992-401952D3848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88712" y="1211716"/>
              <a:ext cx="144000" cy="0"/>
            </a:xfrm>
            <a:prstGeom prst="straightConnector1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D12852C-2F88-264B-B65F-E6604585EE60}"/>
                </a:ext>
              </a:extLst>
            </p:cNvPr>
            <p:cNvSpPr/>
            <p:nvPr/>
          </p:nvSpPr>
          <p:spPr bwMode="auto">
            <a:xfrm>
              <a:off x="7445238" y="1301692"/>
              <a:ext cx="69850" cy="72000"/>
            </a:xfrm>
            <a:prstGeom prst="ellipse">
              <a:avLst/>
            </a:prstGeom>
            <a:solidFill>
              <a:srgbClr val="7030A0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8040D60-825A-914C-9678-23D377D9501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15088" y="1339967"/>
              <a:ext cx="144000" cy="0"/>
            </a:xfrm>
            <a:prstGeom prst="straightConnector1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sm" len="sm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89FF62C-197D-FA46-99AA-B67ECACD3573}"/>
                    </a:ext>
                  </a:extLst>
                </p:cNvPr>
                <p:cNvSpPr txBox="1"/>
                <p:nvPr/>
              </p:nvSpPr>
              <p:spPr bwMode="auto">
                <a:xfrm>
                  <a:off x="7504799" y="887132"/>
                  <a:ext cx="421013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178E7E46-DB28-6947-AA89-11D9702729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04799" y="887132"/>
                  <a:ext cx="421013" cy="28687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FE7C856-8156-ED4B-AE41-841ED0D00FA9}"/>
                    </a:ext>
                  </a:extLst>
                </p:cNvPr>
                <p:cNvSpPr txBox="1"/>
                <p:nvPr/>
              </p:nvSpPr>
              <p:spPr bwMode="auto">
                <a:xfrm>
                  <a:off x="7234731" y="1030569"/>
                  <a:ext cx="421013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9EF159C-DB73-354F-91ED-5F5564B2E5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34731" y="1030569"/>
                  <a:ext cx="421013" cy="28687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6A99B86-2175-E947-93A1-AF19112C850C}"/>
                </a:ext>
              </a:extLst>
            </p:cNvPr>
            <p:cNvCxnSpPr>
              <a:cxnSpLocks/>
              <a:stCxn id="27" idx="4"/>
            </p:cNvCxnSpPr>
            <p:nvPr/>
          </p:nvCxnSpPr>
          <p:spPr bwMode="auto">
            <a:xfrm flipH="1">
              <a:off x="7753613" y="1245441"/>
              <a:ext cx="174" cy="288000"/>
            </a:xfrm>
            <a:prstGeom prst="line">
              <a:avLst/>
            </a:prstGeom>
            <a:noFill/>
            <a:ln w="1587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D2DE412-41FE-D642-A941-1C4F62F00C6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80163" y="1372308"/>
              <a:ext cx="174" cy="162000"/>
            </a:xfrm>
            <a:prstGeom prst="line">
              <a:avLst/>
            </a:prstGeom>
            <a:noFill/>
            <a:ln w="15875" cap="flat" cmpd="sng" algn="ctr">
              <a:solidFill>
                <a:srgbClr val="7030A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120D2EA-B126-E741-9992-609A69CA774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89465" y="1533441"/>
              <a:ext cx="264148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B536A0DD-4114-A14C-84B3-BDCFD958D680}"/>
                    </a:ext>
                  </a:extLst>
                </p:cNvPr>
                <p:cNvSpPr txBox="1"/>
                <p:nvPr/>
              </p:nvSpPr>
              <p:spPr bwMode="auto">
                <a:xfrm>
                  <a:off x="7298998" y="1519878"/>
                  <a:ext cx="315791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oMath>
                    </m:oMathPara>
                  </a14:m>
                  <a:endParaRPr lang="en-US" sz="1400" b="1" i="1" dirty="0">
                    <a:solidFill>
                      <a:srgbClr val="008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11973797-9CC2-1842-84D3-70EF3D7384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98998" y="1519878"/>
                  <a:ext cx="315791" cy="286874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282D23C-1717-9145-A48E-4BB29C901DF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600688" y="2147615"/>
              <a:ext cx="174" cy="162000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D3D089D-E844-9043-BCEA-6589A5BBAF2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800688" y="2147615"/>
              <a:ext cx="174" cy="162000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201210E0-4383-D243-BB44-495C9492F72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800688" y="2228615"/>
              <a:ext cx="180000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C907EA1B-78EC-4F4E-A852-ABFBB96ED8CB}"/>
                    </a:ext>
                  </a:extLst>
                </p:cNvPr>
                <p:cNvSpPr txBox="1"/>
                <p:nvPr/>
              </p:nvSpPr>
              <p:spPr bwMode="auto">
                <a:xfrm>
                  <a:off x="8443871" y="1925628"/>
                  <a:ext cx="327013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48F8F25E-334B-7942-BE9B-D5E5C41F40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443871" y="1925628"/>
                  <a:ext cx="327013" cy="286874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41EBFC0-183F-7749-A28E-06A3E7859B8C}"/>
                </a:ext>
              </a:extLst>
            </p:cNvPr>
            <p:cNvCxnSpPr/>
            <p:nvPr/>
          </p:nvCxnSpPr>
          <p:spPr bwMode="auto">
            <a:xfrm>
              <a:off x="8600688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DFE62F0-35E9-B842-AD84-6830BF17904D}"/>
                </a:ext>
              </a:extLst>
            </p:cNvPr>
            <p:cNvCxnSpPr/>
            <p:nvPr/>
          </p:nvCxnSpPr>
          <p:spPr bwMode="auto">
            <a:xfrm>
              <a:off x="8600688" y="178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C32B6E2-BCD7-2A4E-A9D9-9016B014C6A1}"/>
                </a:ext>
              </a:extLst>
            </p:cNvPr>
            <p:cNvCxnSpPr/>
            <p:nvPr/>
          </p:nvCxnSpPr>
          <p:spPr bwMode="auto">
            <a:xfrm>
              <a:off x="6260688" y="106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F1D88D9-3088-3448-93D4-97A916C86F85}"/>
                </a:ext>
              </a:extLst>
            </p:cNvPr>
            <p:cNvCxnSpPr/>
            <p:nvPr/>
          </p:nvCxnSpPr>
          <p:spPr bwMode="auto">
            <a:xfrm>
              <a:off x="6260688" y="1785441"/>
              <a:ext cx="5400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C4149B9-5F20-3E4E-AAA8-463F4B3A2260}"/>
                    </a:ext>
                  </a:extLst>
                </p:cNvPr>
                <p:cNvSpPr txBox="1"/>
                <p:nvPr/>
              </p:nvSpPr>
              <p:spPr bwMode="auto">
                <a:xfrm>
                  <a:off x="6637181" y="1931080"/>
                  <a:ext cx="333425" cy="2868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US" sz="14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3E821087-E473-4741-A432-8748D85497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637181" y="1931080"/>
                  <a:ext cx="333425" cy="286874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A783EE41-2536-F745-AA38-4CA82E08BEFF}"/>
                    </a:ext>
                  </a:extLst>
                </p:cNvPr>
                <p:cNvSpPr txBox="1"/>
                <p:nvPr/>
              </p:nvSpPr>
              <p:spPr bwMode="auto">
                <a:xfrm>
                  <a:off x="7665136" y="1228680"/>
                  <a:ext cx="535338" cy="231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1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0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FEA1CB51-E235-184D-92DC-647B57253D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665136" y="1228680"/>
                  <a:ext cx="535338" cy="231475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8BEDB77E-501D-B941-9658-97B33735ECB4}"/>
                    </a:ext>
                  </a:extLst>
                </p:cNvPr>
                <p:cNvSpPr txBox="1"/>
                <p:nvPr/>
              </p:nvSpPr>
              <p:spPr bwMode="auto">
                <a:xfrm>
                  <a:off x="7043823" y="1367666"/>
                  <a:ext cx="535339" cy="231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10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000" b="1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B4367B8-CC1C-6C4E-A903-7ECD4AEC60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043823" y="1367666"/>
                  <a:ext cx="535339" cy="231475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9156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EF2BF98-7479-8B40-9667-BC86F0D8C2C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Stretched-Wire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dirty="0"/>
                  <a:t> Measurement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EF2BF98-7479-8B40-9667-BC86F0D8C2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1765" b="-2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B342A-FD3B-1A49-BBC9-1DB1D1D7C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3670" y="1009485"/>
            <a:ext cx="5283199" cy="5107865"/>
          </a:xfrm>
        </p:spPr>
        <p:txBody>
          <a:bodyPr/>
          <a:lstStyle/>
          <a:p>
            <a:r>
              <a:rPr lang="en-US" dirty="0"/>
              <a:t>Formulas:</a:t>
            </a:r>
          </a:p>
          <a:p>
            <a:pPr lvl="1"/>
            <a:r>
              <a:rPr lang="en-US" dirty="0"/>
              <a:t>Normalized electrical length:</a:t>
            </a:r>
          </a:p>
          <a:p>
            <a:pPr lvl="1"/>
            <a:r>
              <a:rPr lang="en-US" dirty="0"/>
              <a:t>Lumped impedance formula</a:t>
            </a:r>
          </a:p>
          <a:p>
            <a:pPr lvl="1"/>
            <a:endParaRPr lang="en-US" dirty="0"/>
          </a:p>
          <a:p>
            <a:pPr marL="1333500" lvl="2" indent="0">
              <a:buNone/>
            </a:pPr>
            <a:endParaRPr lang="en-US" dirty="0"/>
          </a:p>
          <a:p>
            <a:pPr lvl="1"/>
            <a:r>
              <a:rPr lang="en-US" dirty="0"/>
              <a:t>Log formula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Improved log formula</a:t>
            </a:r>
          </a:p>
          <a:p>
            <a:pPr lvl="1"/>
            <a:endParaRPr lang="en-US" dirty="0"/>
          </a:p>
          <a:p>
            <a:pPr marL="361950" indent="0">
              <a:buNone/>
            </a:pPr>
            <a:endParaRPr lang="en-US" dirty="0"/>
          </a:p>
          <a:p>
            <a:pPr lvl="1"/>
            <a:r>
              <a:rPr lang="en-US" dirty="0"/>
              <a:t>Transmission coefficient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Circular beam pipe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477787-5A0B-9C4D-864C-9D567EC73566}"/>
                  </a:ext>
                </a:extLst>
              </p:cNvPr>
              <p:cNvSpPr txBox="1"/>
              <p:nvPr/>
            </p:nvSpPr>
            <p:spPr>
              <a:xfrm>
                <a:off x="10690471" y="1285959"/>
                <a:ext cx="997068" cy="466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𝛩</m:t>
                      </m:r>
                      <m:r>
                        <a:rPr lang="en-US" sz="18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f>
                        <m:fPr>
                          <m:ctrl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sz="1800" b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477787-5A0B-9C4D-864C-9D567EC73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0471" y="1285959"/>
                <a:ext cx="997068" cy="466666"/>
              </a:xfrm>
              <a:prstGeom prst="rect">
                <a:avLst/>
              </a:prstGeom>
              <a:blipFill>
                <a:blip r:embed="rId3"/>
                <a:stretch>
                  <a:fillRect l="-2500" t="-2632" r="-2500" b="-23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640535-9638-704B-AED1-50DC52B59B59}"/>
                  </a:ext>
                </a:extLst>
              </p:cNvPr>
              <p:cNvSpPr txBox="1"/>
              <p:nvPr/>
            </p:nvSpPr>
            <p:spPr>
              <a:xfrm>
                <a:off x="7755968" y="2085275"/>
                <a:ext cx="2051651" cy="5091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640535-9638-704B-AED1-50DC52B59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5968" y="2085275"/>
                <a:ext cx="2051651" cy="509178"/>
              </a:xfrm>
              <a:prstGeom prst="rect">
                <a:avLst/>
              </a:prstGeom>
              <a:blipFill>
                <a:blip r:embed="rId4"/>
                <a:stretch>
                  <a:fillRect l="-1840" t="-4878" b="-19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DEAC06-5D6F-B14A-A541-0A29EE6D510B}"/>
                  </a:ext>
                </a:extLst>
              </p:cNvPr>
              <p:cNvSpPr txBox="1"/>
              <p:nvPr/>
            </p:nvSpPr>
            <p:spPr>
              <a:xfrm>
                <a:off x="7790072" y="3020007"/>
                <a:ext cx="2066078" cy="2716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DEAC06-5D6F-B14A-A541-0A29EE6D5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0072" y="3020007"/>
                <a:ext cx="2066078" cy="271677"/>
              </a:xfrm>
              <a:prstGeom prst="rect">
                <a:avLst/>
              </a:prstGeom>
              <a:blipFill>
                <a:blip r:embed="rId5"/>
                <a:stretch>
                  <a:fillRect l="-122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A1991A8-0AE8-6042-B822-F9A0F5B99438}"/>
                  </a:ext>
                </a:extLst>
              </p:cNvPr>
              <p:cNvSpPr txBox="1"/>
              <p:nvPr/>
            </p:nvSpPr>
            <p:spPr>
              <a:xfrm>
                <a:off x="7770088" y="3665366"/>
                <a:ext cx="3515579" cy="66774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46800" tIns="93600" rIns="46800" bIns="93600" rtlCol="0" anchor="ctr" anchorCtr="1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f>
                                <m:f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US" sz="1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180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𝑺</m:t>
                                          </m:r>
                                        </m:e>
                                        <m:sub>
                                          <m:r>
                                            <a:rPr lang="en-US" sz="18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𝟐𝟏</m:t>
                                          </m:r>
                                        </m:sub>
                                      </m:sSub>
                                    </m:e>
                                  </m:func>
                                </m:num>
                                <m:den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𝚯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A1991A8-0AE8-6042-B822-F9A0F5B99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0088" y="3665366"/>
                <a:ext cx="3515579" cy="6677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19927B3-5694-4048-8FE1-AF9CA5028EAC}"/>
                  </a:ext>
                </a:extLst>
              </p:cNvPr>
              <p:cNvSpPr txBox="1"/>
              <p:nvPr/>
            </p:nvSpPr>
            <p:spPr>
              <a:xfrm>
                <a:off x="7757024" y="4685431"/>
                <a:ext cx="1535485" cy="71859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46800" tIns="93600" rIns="46800" bIns="936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𝑫𝑼𝑻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𝑹𝑬𝑭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19927B3-5694-4048-8FE1-AF9CA5028E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024" y="4685431"/>
                <a:ext cx="1535485" cy="71859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FBC4832-6E52-974D-A634-BFB85E975621}"/>
                  </a:ext>
                </a:extLst>
              </p:cNvPr>
              <p:cNvSpPr/>
              <p:nvPr/>
            </p:nvSpPr>
            <p:spPr>
              <a:xfrm>
                <a:off x="9871770" y="2360919"/>
                <a:ext cx="1111907" cy="3338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𝑝𝑖𝑝𝑒</m:t>
                          </m:r>
                        </m:sub>
                      </m:sSub>
                    </m:oMath>
                  </m:oMathPara>
                </a14:m>
                <a:endParaRPr lang="en-US" sz="16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FBC4832-6E52-974D-A634-BFB85E9756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1770" y="2360919"/>
                <a:ext cx="1111907" cy="333809"/>
              </a:xfrm>
              <a:prstGeom prst="rect">
                <a:avLst/>
              </a:prstGeom>
              <a:blipFill>
                <a:blip r:embed="rId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6A86A7E-316B-3541-9138-45EE661F1BFB}"/>
                  </a:ext>
                </a:extLst>
              </p:cNvPr>
              <p:cNvSpPr/>
              <p:nvPr/>
            </p:nvSpPr>
            <p:spPr>
              <a:xfrm>
                <a:off x="9921927" y="2045250"/>
                <a:ext cx="768544" cy="313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𝛩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sz="1600" b="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6A86A7E-316B-3541-9138-45EE661F1B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1927" y="2045250"/>
                <a:ext cx="768544" cy="313932"/>
              </a:xfrm>
              <a:prstGeom prst="rect">
                <a:avLst/>
              </a:prstGeom>
              <a:blipFill>
                <a:blip r:embed="rId9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CB9197-A64D-5343-A0D9-E5A118D22277}"/>
                  </a:ext>
                </a:extLst>
              </p:cNvPr>
              <p:cNvSpPr txBox="1"/>
              <p:nvPr/>
            </p:nvSpPr>
            <p:spPr>
              <a:xfrm>
                <a:off x="7681411" y="5701825"/>
                <a:ext cx="3604256" cy="5311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ad>
                            <m:radPr>
                              <m:degHide m:val="on"/>
                              <m:ctrlP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num>
                            <m:den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den>
                          </m:f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≅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𝟔𝟎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𝛀</m:t>
                          </m:r>
                        </m:e>
                      </m:func>
                      <m:func>
                        <m:func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𝒑𝒊𝒑𝒆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𝒘𝒊𝒓𝒆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CB9197-A64D-5343-A0D9-E5A118D22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411" y="5701825"/>
                <a:ext cx="3604256" cy="531107"/>
              </a:xfrm>
              <a:prstGeom prst="rect">
                <a:avLst/>
              </a:prstGeom>
              <a:blipFill>
                <a:blip r:embed="rId10"/>
                <a:stretch>
                  <a:fillRect l="-702" r="-702"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5" name="Rounded Rectangle 294">
            <a:extLst>
              <a:ext uri="{FF2B5EF4-FFF2-40B4-BE49-F238E27FC236}">
                <a16:creationId xmlns:a16="http://schemas.microsoft.com/office/drawing/2014/main" id="{0CD61401-35EA-034B-A26B-0BD178A65100}"/>
              </a:ext>
            </a:extLst>
          </p:cNvPr>
          <p:cNvSpPr/>
          <p:nvPr/>
        </p:nvSpPr>
        <p:spPr bwMode="auto">
          <a:xfrm>
            <a:off x="2591471" y="1097507"/>
            <a:ext cx="1800000" cy="1080000"/>
          </a:xfrm>
          <a:prstGeom prst="roundRect">
            <a:avLst>
              <a:gd name="adj" fmla="val 5496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id="{B26A4150-ACF3-D542-A32A-35EE30068C98}"/>
              </a:ext>
            </a:extLst>
          </p:cNvPr>
          <p:cNvSpPr/>
          <p:nvPr/>
        </p:nvSpPr>
        <p:spPr bwMode="auto">
          <a:xfrm>
            <a:off x="3869947" y="1931372"/>
            <a:ext cx="108000" cy="1080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328FFB6F-A1C2-7F4C-B02F-F44EC0762EDC}"/>
              </a:ext>
            </a:extLst>
          </p:cNvPr>
          <p:cNvSpPr/>
          <p:nvPr/>
        </p:nvSpPr>
        <p:spPr bwMode="auto">
          <a:xfrm>
            <a:off x="3007448" y="1931372"/>
            <a:ext cx="108000" cy="1080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lvl="0" indent="-381000" defTabSz="914400" eaLnBrk="0" fontAlgn="auto" latinLnBrk="0" hangingPunct="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AutoNum type="arabicPeriod"/>
              <a:tabLst/>
              <a:defRPr/>
            </a:pPr>
            <a:endParaRPr kumimoji="0" lang="en-US" sz="2000" b="0" i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EB7D209A-CD0E-784F-997A-E1534CFE7DE6}"/>
              </a:ext>
            </a:extLst>
          </p:cNvPr>
          <p:cNvSpPr txBox="1"/>
          <p:nvPr/>
        </p:nvSpPr>
        <p:spPr bwMode="auto">
          <a:xfrm>
            <a:off x="2741556" y="1153415"/>
            <a:ext cx="1541863" cy="87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rtlCol="0" anchor="t" anchorCtr="1">
            <a:no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C0128"/>
              </a:buClr>
              <a:buSzPct val="70000"/>
              <a:buFont typeface="Wingdings" pitchFamily="2" charset="2"/>
              <a:buNone/>
            </a:pPr>
            <a:r>
              <a:rPr lang="en-US" sz="2400" b="1" dirty="0">
                <a:solidFill>
                  <a:srgbClr val="000000"/>
                </a:solidFill>
                <a:latin typeface="Arial"/>
              </a:rPr>
              <a:t>VNA</a:t>
            </a:r>
            <a:br>
              <a:rPr lang="en-US" sz="2400" b="1" dirty="0">
                <a:solidFill>
                  <a:srgbClr val="000000"/>
                </a:solidFill>
                <a:latin typeface="Arial"/>
              </a:rPr>
            </a:br>
            <a:r>
              <a:rPr lang="en-US" sz="2400" b="1" dirty="0">
                <a:solidFill>
                  <a:srgbClr val="000000"/>
                </a:solidFill>
                <a:latin typeface="Arial"/>
              </a:rPr>
              <a:t>S21 meas. 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5AC06639-D9AC-0B4D-8CE9-791D5C07FCD1}"/>
              </a:ext>
            </a:extLst>
          </p:cNvPr>
          <p:cNvSpPr txBox="1"/>
          <p:nvPr/>
        </p:nvSpPr>
        <p:spPr bwMode="auto">
          <a:xfrm>
            <a:off x="2965618" y="1881343"/>
            <a:ext cx="1067432" cy="27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rtlCol="0" anchor="t" anchorCtr="1">
            <a:no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C0128"/>
              </a:buClr>
              <a:buSzPct val="70000"/>
              <a:buFont typeface="Wingdings" pitchFamily="2" charset="2"/>
              <a:buNone/>
            </a:pPr>
            <a:r>
              <a:rPr lang="en-US" b="1" dirty="0">
                <a:solidFill>
                  <a:srgbClr val="000000"/>
                </a:solidFill>
                <a:latin typeface="Arial"/>
              </a:rPr>
              <a:t>P1  P2</a:t>
            </a: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EA170DA1-EB8B-DE4E-8BDE-AB761438CEE1}"/>
              </a:ext>
            </a:extLst>
          </p:cNvPr>
          <p:cNvSpPr txBox="1"/>
          <p:nvPr/>
        </p:nvSpPr>
        <p:spPr bwMode="auto">
          <a:xfrm>
            <a:off x="1650837" y="4247622"/>
            <a:ext cx="1463542" cy="31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rtlCol="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C0128"/>
              </a:buClr>
              <a:buSzPct val="70000"/>
              <a:buFont typeface="Wingdings" pitchFamily="2" charset="2"/>
              <a:buNone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stretched wire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CE2DA34B-EC9D-F549-9965-C6718DF32D70}"/>
                  </a:ext>
                </a:extLst>
              </p:cNvPr>
              <p:cNvSpPr txBox="1"/>
              <p:nvPr/>
            </p:nvSpPr>
            <p:spPr bwMode="auto">
              <a:xfrm>
                <a:off x="4519055" y="4081364"/>
                <a:ext cx="1819281" cy="3042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𝒎𝒂𝒕𝒄𝒉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CE2DA34B-EC9D-F549-9965-C6718DF32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9055" y="4081364"/>
                <a:ext cx="1819281" cy="304251"/>
              </a:xfrm>
              <a:prstGeom prst="rect">
                <a:avLst/>
              </a:prstGeom>
              <a:blipFill>
                <a:blip r:embed="rId11"/>
                <a:stretch>
                  <a:fillRect b="-4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BDC59942-4616-4D42-B523-A341D29B6D44}"/>
                  </a:ext>
                </a:extLst>
              </p:cNvPr>
              <p:cNvSpPr txBox="1"/>
              <p:nvPr/>
            </p:nvSpPr>
            <p:spPr bwMode="auto">
              <a:xfrm>
                <a:off x="942144" y="4083068"/>
                <a:ext cx="765659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𝒎𝒂𝒕𝒄𝒉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BDC59942-4616-4D42-B523-A341D29B6D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2144" y="4083068"/>
                <a:ext cx="765659" cy="28687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7A8387E6-E4CF-9043-BEF4-3AD5CCDCA934}"/>
                  </a:ext>
                </a:extLst>
              </p:cNvPr>
              <p:cNvSpPr txBox="1"/>
              <p:nvPr/>
            </p:nvSpPr>
            <p:spPr bwMode="auto">
              <a:xfrm>
                <a:off x="4388140" y="1728725"/>
                <a:ext cx="425821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7A8387E6-E4CF-9043-BEF4-3AD5CCDCA9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88140" y="1728725"/>
                <a:ext cx="425821" cy="28687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FE16B39D-1CD8-C240-98C3-3D351EA71E4D}"/>
                  </a:ext>
                </a:extLst>
              </p:cNvPr>
              <p:cNvSpPr txBox="1"/>
              <p:nvPr/>
            </p:nvSpPr>
            <p:spPr bwMode="auto">
              <a:xfrm>
                <a:off x="2211014" y="1715232"/>
                <a:ext cx="425821" cy="2868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rtlCol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50000"/>
                  </a:spcBef>
                  <a:buClr>
                    <a:srgbClr val="FC0128"/>
                  </a:buClr>
                  <a:buSzPct val="70000"/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400" b="1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FE16B39D-1CD8-C240-98C3-3D351EA71E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1014" y="1715232"/>
                <a:ext cx="425821" cy="28687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4" name="Group 313">
            <a:extLst>
              <a:ext uri="{FF2B5EF4-FFF2-40B4-BE49-F238E27FC236}">
                <a16:creationId xmlns:a16="http://schemas.microsoft.com/office/drawing/2014/main" id="{80E12696-74D4-484B-9940-D6292D712ECF}"/>
              </a:ext>
            </a:extLst>
          </p:cNvPr>
          <p:cNvGrpSpPr/>
          <p:nvPr/>
        </p:nvGrpSpPr>
        <p:grpSpPr>
          <a:xfrm>
            <a:off x="1050074" y="1985371"/>
            <a:ext cx="4845704" cy="4211784"/>
            <a:chOff x="864000" y="2075864"/>
            <a:chExt cx="4845704" cy="4211784"/>
          </a:xfrm>
        </p:grpSpPr>
        <p:cxnSp>
          <p:nvCxnSpPr>
            <p:cNvPr id="315" name="Straight Arrow Connector 314">
              <a:extLst>
                <a:ext uri="{FF2B5EF4-FFF2-40B4-BE49-F238E27FC236}">
                  <a16:creationId xmlns:a16="http://schemas.microsoft.com/office/drawing/2014/main" id="{8C78231B-6F29-3547-8120-D0AC4637585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75660" y="4627046"/>
              <a:ext cx="634752" cy="47865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16" name="Snip Single Corner Rectangle 315">
              <a:extLst>
                <a:ext uri="{FF2B5EF4-FFF2-40B4-BE49-F238E27FC236}">
                  <a16:creationId xmlns:a16="http://schemas.microsoft.com/office/drawing/2014/main" id="{E34E851E-2B61-6B4C-BDBA-37188306164F}"/>
                </a:ext>
              </a:extLst>
            </p:cNvPr>
            <p:cNvSpPr/>
            <p:nvPr/>
          </p:nvSpPr>
          <p:spPr bwMode="auto">
            <a:xfrm rot="10800000">
              <a:off x="4554727" y="484268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317" name="Snip Single Corner Rectangle 316">
              <a:extLst>
                <a:ext uri="{FF2B5EF4-FFF2-40B4-BE49-F238E27FC236}">
                  <a16:creationId xmlns:a16="http://schemas.microsoft.com/office/drawing/2014/main" id="{197D47A8-E7E0-7B49-94EC-939600B90DB4}"/>
                </a:ext>
              </a:extLst>
            </p:cNvPr>
            <p:cNvSpPr/>
            <p:nvPr/>
          </p:nvSpPr>
          <p:spPr bwMode="auto">
            <a:xfrm flipH="1">
              <a:off x="4552083" y="5271095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318" name="Snip Single Corner Rectangle 317">
              <a:extLst>
                <a:ext uri="{FF2B5EF4-FFF2-40B4-BE49-F238E27FC236}">
                  <a16:creationId xmlns:a16="http://schemas.microsoft.com/office/drawing/2014/main" id="{C441E7E8-AED6-F049-B85E-5EE0F9DEC856}"/>
                </a:ext>
              </a:extLst>
            </p:cNvPr>
            <p:cNvSpPr/>
            <p:nvPr/>
          </p:nvSpPr>
          <p:spPr bwMode="auto">
            <a:xfrm>
              <a:off x="1873663" y="527983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319" name="Snip Single Corner Rectangle 318">
              <a:extLst>
                <a:ext uri="{FF2B5EF4-FFF2-40B4-BE49-F238E27FC236}">
                  <a16:creationId xmlns:a16="http://schemas.microsoft.com/office/drawing/2014/main" id="{B6A80598-7EDD-734B-9D08-31A683DD26C2}"/>
                </a:ext>
              </a:extLst>
            </p:cNvPr>
            <p:cNvSpPr/>
            <p:nvPr/>
          </p:nvSpPr>
          <p:spPr bwMode="auto">
            <a:xfrm rot="10800000" flipH="1">
              <a:off x="1873663" y="4842688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320" name="Straight Arrow Connector 319">
              <a:extLst>
                <a:ext uri="{FF2B5EF4-FFF2-40B4-BE49-F238E27FC236}">
                  <a16:creationId xmlns:a16="http://schemas.microsoft.com/office/drawing/2014/main" id="{C5453B18-B678-C644-BBEB-C147CD4EB3D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109575" y="5465438"/>
              <a:ext cx="765799" cy="47047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33F19E37-E9EC-5247-9619-8E6B7E6FFB2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5185981"/>
              <a:ext cx="2880000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217FCB82-B02C-0144-9BC3-228DCE2BF5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4827006"/>
              <a:ext cx="2888223" cy="7560"/>
            </a:xfrm>
            <a:prstGeom prst="line">
              <a:avLst/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C638C544-7DF9-3D4D-AB73-2E9824DB3F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5547006"/>
              <a:ext cx="2880000" cy="0"/>
            </a:xfrm>
            <a:prstGeom prst="line">
              <a:avLst/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C4046F4D-CDD4-F14F-8CA1-E3C1F498A6F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42949" y="482700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E46AB653-1556-1C44-B8A7-82167DDDCB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42949" y="526567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6" name="Freeform 12">
              <a:extLst>
                <a:ext uri="{FF2B5EF4-FFF2-40B4-BE49-F238E27FC236}">
                  <a16:creationId xmlns:a16="http://schemas.microsoft.com/office/drawing/2014/main" id="{E2E11866-F6C3-CE42-B580-F60318E3094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4936299" y="493071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14D78FBD-9A4C-9F48-96F6-308BF16960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482700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58B256ED-0BBA-6E45-ABD5-2E5CC58B6F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2949" y="5271095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9" name="Freeform 12">
              <a:extLst>
                <a:ext uri="{FF2B5EF4-FFF2-40B4-BE49-F238E27FC236}">
                  <a16:creationId xmlns:a16="http://schemas.microsoft.com/office/drawing/2014/main" id="{F5FCA818-8217-0A4D-BE90-A2543C45C43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1556625" y="493071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F882A1B2-916E-684F-8DA3-64D1619012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54442" y="5106352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B5189DAF-DF4B-5845-9ED2-02C54F2915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54442" y="5271095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A72663E2-96F8-3446-89F2-376C27E29D1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242623" y="509688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A1B8197C-9F0B-2B46-92A2-F09DF52348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2623" y="527354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38D6015C-3EE6-1342-B1B7-8A7BF2A441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88434" y="545236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7994CF35-C78F-3F40-98CE-B978E8B5D0E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52409" y="5105964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3C5546A8-DD81-A942-A719-852564CA93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52409" y="5270707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98366164-BED6-C941-A328-3860AF92A93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352836" y="509688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DFCE80AB-34A7-0B49-9932-E269060734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52836" y="527354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9B7B6EA5-F8B2-6041-8A9F-4CBA501ACA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98647" y="545236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0" name="Curved Connector 339">
              <a:extLst>
                <a:ext uri="{FF2B5EF4-FFF2-40B4-BE49-F238E27FC236}">
                  <a16:creationId xmlns:a16="http://schemas.microsoft.com/office/drawing/2014/main" id="{B6342D02-505E-4B45-B253-0619117B9D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19515" y="2075864"/>
              <a:ext cx="1890000" cy="3114000"/>
            </a:xfrm>
            <a:prstGeom prst="curvedConnector3">
              <a:avLst>
                <a:gd name="adj1" fmla="val 136481"/>
              </a:avLst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41" name="Rectangle 340">
              <a:extLst>
                <a:ext uri="{FF2B5EF4-FFF2-40B4-BE49-F238E27FC236}">
                  <a16:creationId xmlns:a16="http://schemas.microsoft.com/office/drawing/2014/main" id="{79190F50-2A57-3045-BD7E-F23B28911D06}"/>
                </a:ext>
              </a:extLst>
            </p:cNvPr>
            <p:cNvSpPr/>
            <p:nvPr/>
          </p:nvSpPr>
          <p:spPr bwMode="auto">
            <a:xfrm>
              <a:off x="5349704" y="5093547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8A30C13C-24C0-4E42-A224-DC5CBB4205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2622" y="5183547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A14E9D9B-9858-814C-ACDC-8E3B3091C7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44647" y="5182110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9A2939AD-0E80-104D-9F2E-CED0F8059817}"/>
                </a:ext>
              </a:extLst>
            </p:cNvPr>
            <p:cNvSpPr/>
            <p:nvPr/>
          </p:nvSpPr>
          <p:spPr bwMode="auto">
            <a:xfrm>
              <a:off x="875521" y="5093547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cxnSp>
          <p:nvCxnSpPr>
            <p:cNvPr id="345" name="Curved Connector 344">
              <a:extLst>
                <a:ext uri="{FF2B5EF4-FFF2-40B4-BE49-F238E27FC236}">
                  <a16:creationId xmlns:a16="http://schemas.microsoft.com/office/drawing/2014/main" id="{19D24F40-72B1-BB44-B0BF-63590BD670C4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864000" y="2076172"/>
              <a:ext cx="1944000" cy="3096000"/>
            </a:xfrm>
            <a:prstGeom prst="curvedConnector3">
              <a:avLst>
                <a:gd name="adj1" fmla="val 139556"/>
              </a:avLst>
            </a:prstGeom>
            <a:noFill/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1BBEAE82-8CA3-8A48-BC72-747396968D5E}"/>
                </a:ext>
              </a:extLst>
            </p:cNvPr>
            <p:cNvSpPr txBox="1"/>
            <p:nvPr/>
          </p:nvSpPr>
          <p:spPr bwMode="auto">
            <a:xfrm>
              <a:off x="3727414" y="4393467"/>
              <a:ext cx="875151" cy="3576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a14="http://schemas.microsoft.com/office/drawing/2010/main" xmlns="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rtlCol="0" anchor="t" anchorCtr="0">
              <a:no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</a:rPr>
                <a:t>REF</a:t>
              </a:r>
            </a:p>
          </p:txBody>
        </p:sp>
        <p:cxnSp>
          <p:nvCxnSpPr>
            <p:cNvPr id="347" name="Straight Arrow Connector 346">
              <a:extLst>
                <a:ext uri="{FF2B5EF4-FFF2-40B4-BE49-F238E27FC236}">
                  <a16:creationId xmlns:a16="http://schemas.microsoft.com/office/drawing/2014/main" id="{09F7AA7C-D60C-CF47-8982-74925500CAE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77659" y="5428212"/>
              <a:ext cx="633577" cy="544862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139A1CE4-568F-B943-A589-EF6345202819}"/>
                </a:ext>
              </a:extLst>
            </p:cNvPr>
            <p:cNvSpPr txBox="1"/>
            <p:nvPr/>
          </p:nvSpPr>
          <p:spPr bwMode="auto">
            <a:xfrm>
              <a:off x="2555482" y="5973074"/>
              <a:ext cx="1599797" cy="314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a14="http://schemas.microsoft.com/office/drawing/2010/main" xmlns="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rPr>
                <a:t>absorbing foam</a:t>
              </a:r>
            </a:p>
          </p:txBody>
        </p:sp>
        <p:cxnSp>
          <p:nvCxnSpPr>
            <p:cNvPr id="349" name="Straight Arrow Connector 348">
              <a:extLst>
                <a:ext uri="{FF2B5EF4-FFF2-40B4-BE49-F238E27FC236}">
                  <a16:creationId xmlns:a16="http://schemas.microsoft.com/office/drawing/2014/main" id="{D6BDC43D-C174-074B-86C8-B5AA0D4DDFE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71823" y="4516148"/>
              <a:ext cx="357206" cy="515875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0" name="Straight Arrow Connector 349">
              <a:extLst>
                <a:ext uri="{FF2B5EF4-FFF2-40B4-BE49-F238E27FC236}">
                  <a16:creationId xmlns:a16="http://schemas.microsoft.com/office/drawing/2014/main" id="{FD0C8157-537B-7745-BCDD-2DEB79E1C4D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87685" y="4509160"/>
              <a:ext cx="357206" cy="515875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4C0796E2-4F36-4B4E-802D-BC12612D6D49}"/>
              </a:ext>
            </a:extLst>
          </p:cNvPr>
          <p:cNvGrpSpPr/>
          <p:nvPr/>
        </p:nvGrpSpPr>
        <p:grpSpPr>
          <a:xfrm>
            <a:off x="1061595" y="1985371"/>
            <a:ext cx="4842352" cy="2269930"/>
            <a:chOff x="1061595" y="1985371"/>
            <a:chExt cx="4842352" cy="2269930"/>
          </a:xfrm>
        </p:grpSpPr>
        <p:sp>
          <p:nvSpPr>
            <p:cNvPr id="267" name="Snip Single Corner Rectangle 266">
              <a:extLst>
                <a:ext uri="{FF2B5EF4-FFF2-40B4-BE49-F238E27FC236}">
                  <a16:creationId xmlns:a16="http://schemas.microsoft.com/office/drawing/2014/main" id="{0AB133A4-7571-5747-9603-20AF6826C35A}"/>
                </a:ext>
              </a:extLst>
            </p:cNvPr>
            <p:cNvSpPr/>
            <p:nvPr/>
          </p:nvSpPr>
          <p:spPr bwMode="auto">
            <a:xfrm rot="10800000">
              <a:off x="4740801" y="303019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Snip Single Corner Rectangle 267">
              <a:extLst>
                <a:ext uri="{FF2B5EF4-FFF2-40B4-BE49-F238E27FC236}">
                  <a16:creationId xmlns:a16="http://schemas.microsoft.com/office/drawing/2014/main" id="{F9085A43-D2D7-314B-B0EE-8D9171BCBBD1}"/>
                </a:ext>
              </a:extLst>
            </p:cNvPr>
            <p:cNvSpPr/>
            <p:nvPr/>
          </p:nvSpPr>
          <p:spPr bwMode="auto">
            <a:xfrm flipH="1">
              <a:off x="4738157" y="3458605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Snip Single Corner Rectangle 268">
              <a:extLst>
                <a:ext uri="{FF2B5EF4-FFF2-40B4-BE49-F238E27FC236}">
                  <a16:creationId xmlns:a16="http://schemas.microsoft.com/office/drawing/2014/main" id="{845FC74F-F19D-0845-9841-C77CE3DA7928}"/>
                </a:ext>
              </a:extLst>
            </p:cNvPr>
            <p:cNvSpPr/>
            <p:nvPr/>
          </p:nvSpPr>
          <p:spPr bwMode="auto">
            <a:xfrm>
              <a:off x="2059737" y="3467348"/>
              <a:ext cx="180000" cy="260489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Snip Single Corner Rectangle 269">
              <a:extLst>
                <a:ext uri="{FF2B5EF4-FFF2-40B4-BE49-F238E27FC236}">
                  <a16:creationId xmlns:a16="http://schemas.microsoft.com/office/drawing/2014/main" id="{B2BA1E37-563C-2244-A78F-BC7F621150EB}"/>
                </a:ext>
              </a:extLst>
            </p:cNvPr>
            <p:cNvSpPr/>
            <p:nvPr/>
          </p:nvSpPr>
          <p:spPr bwMode="auto">
            <a:xfrm rot="10800000" flipH="1">
              <a:off x="2059737" y="3030198"/>
              <a:ext cx="180000" cy="263010"/>
            </a:xfrm>
            <a:prstGeom prst="snip1Rect">
              <a:avLst>
                <a:gd name="adj" fmla="val 50000"/>
              </a:avLst>
            </a:prstGeom>
            <a:pattFill prst="lgCheck">
              <a:fgClr>
                <a:srgbClr val="618FFD"/>
              </a:fgClr>
              <a:bgClr>
                <a:srgbClr val="FFFFFF"/>
              </a:bgClr>
            </a:pattFill>
            <a:ln w="19050" cap="flat" cmpd="sng" algn="ctr">
              <a:solidFill>
                <a:srgbClr val="618FF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83586E87-BC3E-A742-92DD-5BEB2EA9B4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373491"/>
              <a:ext cx="2880000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385249B7-D427-444E-8148-1D922E2ECB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014516"/>
              <a:ext cx="1080174" cy="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A6C9ADF3-B8E7-5448-AA98-F3FD37C1A9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49197" y="3014516"/>
              <a:ext cx="1079826" cy="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1F0E22AB-9467-324F-B5FD-46B14018C2C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734516"/>
              <a:ext cx="1080174" cy="295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724AE9EF-CD4F-C344-858C-DEE5CAF9A3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49197" y="3736516"/>
              <a:ext cx="1079826" cy="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574ACBC5-4167-724D-952A-945013DA826B}"/>
                </a:ext>
              </a:extLst>
            </p:cNvPr>
            <p:cNvSpPr/>
            <p:nvPr/>
          </p:nvSpPr>
          <p:spPr bwMode="auto">
            <a:xfrm>
              <a:off x="3119672" y="2636191"/>
              <a:ext cx="750275" cy="378437"/>
            </a:xfrm>
            <a:custGeom>
              <a:avLst/>
              <a:gdLst>
                <a:gd name="connsiteX0" fmla="*/ 0 w 736600"/>
                <a:gd name="connsiteY0" fmla="*/ 369024 h 381724"/>
                <a:gd name="connsiteX1" fmla="*/ 95250 w 736600"/>
                <a:gd name="connsiteY1" fmla="*/ 299174 h 381724"/>
                <a:gd name="connsiteX2" fmla="*/ 120650 w 736600"/>
                <a:gd name="connsiteY2" fmla="*/ 165824 h 381724"/>
                <a:gd name="connsiteX3" fmla="*/ 203200 w 736600"/>
                <a:gd name="connsiteY3" fmla="*/ 102324 h 381724"/>
                <a:gd name="connsiteX4" fmla="*/ 393700 w 736600"/>
                <a:gd name="connsiteY4" fmla="*/ 134074 h 381724"/>
                <a:gd name="connsiteX5" fmla="*/ 463550 w 736600"/>
                <a:gd name="connsiteY5" fmla="*/ 724 h 381724"/>
                <a:gd name="connsiteX6" fmla="*/ 565150 w 736600"/>
                <a:gd name="connsiteY6" fmla="*/ 89624 h 381724"/>
                <a:gd name="connsiteX7" fmla="*/ 603250 w 736600"/>
                <a:gd name="connsiteY7" fmla="*/ 273774 h 381724"/>
                <a:gd name="connsiteX8" fmla="*/ 673100 w 736600"/>
                <a:gd name="connsiteY8" fmla="*/ 362674 h 381724"/>
                <a:gd name="connsiteX9" fmla="*/ 736600 w 736600"/>
                <a:gd name="connsiteY9" fmla="*/ 381724 h 381724"/>
                <a:gd name="connsiteX0" fmla="*/ 0 w 714500"/>
                <a:gd name="connsiteY0" fmla="*/ 385042 h 385042"/>
                <a:gd name="connsiteX1" fmla="*/ 73150 w 714500"/>
                <a:gd name="connsiteY1" fmla="*/ 299174 h 385042"/>
                <a:gd name="connsiteX2" fmla="*/ 98550 w 714500"/>
                <a:gd name="connsiteY2" fmla="*/ 165824 h 385042"/>
                <a:gd name="connsiteX3" fmla="*/ 181100 w 714500"/>
                <a:gd name="connsiteY3" fmla="*/ 102324 h 385042"/>
                <a:gd name="connsiteX4" fmla="*/ 371600 w 714500"/>
                <a:gd name="connsiteY4" fmla="*/ 134074 h 385042"/>
                <a:gd name="connsiteX5" fmla="*/ 441450 w 714500"/>
                <a:gd name="connsiteY5" fmla="*/ 724 h 385042"/>
                <a:gd name="connsiteX6" fmla="*/ 543050 w 714500"/>
                <a:gd name="connsiteY6" fmla="*/ 89624 h 385042"/>
                <a:gd name="connsiteX7" fmla="*/ 581150 w 714500"/>
                <a:gd name="connsiteY7" fmla="*/ 273774 h 385042"/>
                <a:gd name="connsiteX8" fmla="*/ 651000 w 714500"/>
                <a:gd name="connsiteY8" fmla="*/ 362674 h 385042"/>
                <a:gd name="connsiteX9" fmla="*/ 714500 w 714500"/>
                <a:gd name="connsiteY9" fmla="*/ 381724 h 385042"/>
                <a:gd name="connsiteX0" fmla="*/ 0 w 746072"/>
                <a:gd name="connsiteY0" fmla="*/ 381838 h 381838"/>
                <a:gd name="connsiteX1" fmla="*/ 104722 w 746072"/>
                <a:gd name="connsiteY1" fmla="*/ 299174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5042 h 385042"/>
                <a:gd name="connsiteX1" fmla="*/ 98408 w 746072"/>
                <a:gd name="connsiteY1" fmla="*/ 331209 h 385042"/>
                <a:gd name="connsiteX2" fmla="*/ 130122 w 746072"/>
                <a:gd name="connsiteY2" fmla="*/ 165824 h 385042"/>
                <a:gd name="connsiteX3" fmla="*/ 212672 w 746072"/>
                <a:gd name="connsiteY3" fmla="*/ 102324 h 385042"/>
                <a:gd name="connsiteX4" fmla="*/ 403172 w 746072"/>
                <a:gd name="connsiteY4" fmla="*/ 134074 h 385042"/>
                <a:gd name="connsiteX5" fmla="*/ 473022 w 746072"/>
                <a:gd name="connsiteY5" fmla="*/ 724 h 385042"/>
                <a:gd name="connsiteX6" fmla="*/ 574622 w 746072"/>
                <a:gd name="connsiteY6" fmla="*/ 89624 h 385042"/>
                <a:gd name="connsiteX7" fmla="*/ 612722 w 746072"/>
                <a:gd name="connsiteY7" fmla="*/ 273774 h 385042"/>
                <a:gd name="connsiteX8" fmla="*/ 682572 w 746072"/>
                <a:gd name="connsiteY8" fmla="*/ 362674 h 385042"/>
                <a:gd name="connsiteX9" fmla="*/ 746072 w 746072"/>
                <a:gd name="connsiteY9" fmla="*/ 381724 h 385042"/>
                <a:gd name="connsiteX0" fmla="*/ 0 w 746072"/>
                <a:gd name="connsiteY0" fmla="*/ 381838 h 381838"/>
                <a:gd name="connsiteX1" fmla="*/ 98408 w 746072"/>
                <a:gd name="connsiteY1" fmla="*/ 331209 h 381838"/>
                <a:gd name="connsiteX2" fmla="*/ 130122 w 746072"/>
                <a:gd name="connsiteY2" fmla="*/ 165824 h 381838"/>
                <a:gd name="connsiteX3" fmla="*/ 212672 w 746072"/>
                <a:gd name="connsiteY3" fmla="*/ 102324 h 381838"/>
                <a:gd name="connsiteX4" fmla="*/ 403172 w 746072"/>
                <a:gd name="connsiteY4" fmla="*/ 134074 h 381838"/>
                <a:gd name="connsiteX5" fmla="*/ 473022 w 746072"/>
                <a:gd name="connsiteY5" fmla="*/ 724 h 381838"/>
                <a:gd name="connsiteX6" fmla="*/ 574622 w 746072"/>
                <a:gd name="connsiteY6" fmla="*/ 89624 h 381838"/>
                <a:gd name="connsiteX7" fmla="*/ 612722 w 746072"/>
                <a:gd name="connsiteY7" fmla="*/ 273774 h 381838"/>
                <a:gd name="connsiteX8" fmla="*/ 682572 w 746072"/>
                <a:gd name="connsiteY8" fmla="*/ 362674 h 381838"/>
                <a:gd name="connsiteX9" fmla="*/ 746072 w 746072"/>
                <a:gd name="connsiteY9" fmla="*/ 381724 h 38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6072" h="381838">
                  <a:moveTo>
                    <a:pt x="0" y="381838"/>
                  </a:moveTo>
                  <a:cubicBezTo>
                    <a:pt x="53357" y="376660"/>
                    <a:pt x="76721" y="367211"/>
                    <a:pt x="98408" y="331209"/>
                  </a:cubicBezTo>
                  <a:cubicBezTo>
                    <a:pt x="120095" y="295207"/>
                    <a:pt x="111078" y="203971"/>
                    <a:pt x="130122" y="165824"/>
                  </a:cubicBezTo>
                  <a:cubicBezTo>
                    <a:pt x="149166" y="127677"/>
                    <a:pt x="167164" y="107616"/>
                    <a:pt x="212672" y="102324"/>
                  </a:cubicBezTo>
                  <a:cubicBezTo>
                    <a:pt x="258180" y="97032"/>
                    <a:pt x="359780" y="151007"/>
                    <a:pt x="403172" y="134074"/>
                  </a:cubicBezTo>
                  <a:cubicBezTo>
                    <a:pt x="446564" y="117141"/>
                    <a:pt x="444447" y="8132"/>
                    <a:pt x="473022" y="724"/>
                  </a:cubicBezTo>
                  <a:cubicBezTo>
                    <a:pt x="501597" y="-6684"/>
                    <a:pt x="551339" y="44116"/>
                    <a:pt x="574622" y="89624"/>
                  </a:cubicBezTo>
                  <a:cubicBezTo>
                    <a:pt x="597905" y="135132"/>
                    <a:pt x="594730" y="228266"/>
                    <a:pt x="612722" y="273774"/>
                  </a:cubicBezTo>
                  <a:cubicBezTo>
                    <a:pt x="630714" y="319282"/>
                    <a:pt x="660347" y="344682"/>
                    <a:pt x="682572" y="362674"/>
                  </a:cubicBezTo>
                  <a:cubicBezTo>
                    <a:pt x="704797" y="380666"/>
                    <a:pt x="725434" y="381195"/>
                    <a:pt x="746072" y="381724"/>
                  </a:cubicBezTo>
                </a:path>
              </a:pathLst>
            </a:cu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AF4C2A4A-AE04-D847-A69C-1D7F8F4A0564}"/>
                </a:ext>
              </a:extLst>
            </p:cNvPr>
            <p:cNvSpPr/>
            <p:nvPr/>
          </p:nvSpPr>
          <p:spPr bwMode="auto">
            <a:xfrm>
              <a:off x="3126997" y="3676376"/>
              <a:ext cx="723900" cy="396654"/>
            </a:xfrm>
            <a:custGeom>
              <a:avLst/>
              <a:gdLst>
                <a:gd name="connsiteX0" fmla="*/ 0 w 736600"/>
                <a:gd name="connsiteY0" fmla="*/ 0 h 327839"/>
                <a:gd name="connsiteX1" fmla="*/ 114300 w 736600"/>
                <a:gd name="connsiteY1" fmla="*/ 4445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36600"/>
                <a:gd name="connsiteY0" fmla="*/ 0 h 327839"/>
                <a:gd name="connsiteX1" fmla="*/ 88900 w 736600"/>
                <a:gd name="connsiteY1" fmla="*/ 50800 h 327839"/>
                <a:gd name="connsiteX2" fmla="*/ 114300 w 736600"/>
                <a:gd name="connsiteY2" fmla="*/ 171450 h 327839"/>
                <a:gd name="connsiteX3" fmla="*/ 171450 w 736600"/>
                <a:gd name="connsiteY3" fmla="*/ 234950 h 327839"/>
                <a:gd name="connsiteX4" fmla="*/ 273050 w 736600"/>
                <a:gd name="connsiteY4" fmla="*/ 184150 h 327839"/>
                <a:gd name="connsiteX5" fmla="*/ 406400 w 736600"/>
                <a:gd name="connsiteY5" fmla="*/ 323850 h 327839"/>
                <a:gd name="connsiteX6" fmla="*/ 514350 w 736600"/>
                <a:gd name="connsiteY6" fmla="*/ 273050 h 327839"/>
                <a:gd name="connsiteX7" fmla="*/ 603250 w 736600"/>
                <a:gd name="connsiteY7" fmla="*/ 101600 h 327839"/>
                <a:gd name="connsiteX8" fmla="*/ 685800 w 736600"/>
                <a:gd name="connsiteY8" fmla="*/ 6350 h 327839"/>
                <a:gd name="connsiteX9" fmla="*/ 736600 w 736600"/>
                <a:gd name="connsiteY9" fmla="*/ 25400 h 327839"/>
                <a:gd name="connsiteX0" fmla="*/ 0 w 723900"/>
                <a:gd name="connsiteY0" fmla="*/ 0 h 331014"/>
                <a:gd name="connsiteX1" fmla="*/ 76200 w 723900"/>
                <a:gd name="connsiteY1" fmla="*/ 53975 h 331014"/>
                <a:gd name="connsiteX2" fmla="*/ 101600 w 723900"/>
                <a:gd name="connsiteY2" fmla="*/ 174625 h 331014"/>
                <a:gd name="connsiteX3" fmla="*/ 158750 w 723900"/>
                <a:gd name="connsiteY3" fmla="*/ 238125 h 331014"/>
                <a:gd name="connsiteX4" fmla="*/ 260350 w 723900"/>
                <a:gd name="connsiteY4" fmla="*/ 187325 h 331014"/>
                <a:gd name="connsiteX5" fmla="*/ 393700 w 723900"/>
                <a:gd name="connsiteY5" fmla="*/ 327025 h 331014"/>
                <a:gd name="connsiteX6" fmla="*/ 501650 w 723900"/>
                <a:gd name="connsiteY6" fmla="*/ 276225 h 331014"/>
                <a:gd name="connsiteX7" fmla="*/ 590550 w 723900"/>
                <a:gd name="connsiteY7" fmla="*/ 104775 h 331014"/>
                <a:gd name="connsiteX8" fmla="*/ 673100 w 723900"/>
                <a:gd name="connsiteY8" fmla="*/ 9525 h 331014"/>
                <a:gd name="connsiteX9" fmla="*/ 723900 w 723900"/>
                <a:gd name="connsiteY9" fmla="*/ 28575 h 331014"/>
                <a:gd name="connsiteX0" fmla="*/ 0 w 733425"/>
                <a:gd name="connsiteY0" fmla="*/ 6350 h 337364"/>
                <a:gd name="connsiteX1" fmla="*/ 76200 w 733425"/>
                <a:gd name="connsiteY1" fmla="*/ 60325 h 337364"/>
                <a:gd name="connsiteX2" fmla="*/ 101600 w 733425"/>
                <a:gd name="connsiteY2" fmla="*/ 180975 h 337364"/>
                <a:gd name="connsiteX3" fmla="*/ 158750 w 733425"/>
                <a:gd name="connsiteY3" fmla="*/ 244475 h 337364"/>
                <a:gd name="connsiteX4" fmla="*/ 260350 w 733425"/>
                <a:gd name="connsiteY4" fmla="*/ 193675 h 337364"/>
                <a:gd name="connsiteX5" fmla="*/ 393700 w 733425"/>
                <a:gd name="connsiteY5" fmla="*/ 333375 h 337364"/>
                <a:gd name="connsiteX6" fmla="*/ 501650 w 733425"/>
                <a:gd name="connsiteY6" fmla="*/ 282575 h 337364"/>
                <a:gd name="connsiteX7" fmla="*/ 590550 w 733425"/>
                <a:gd name="connsiteY7" fmla="*/ 111125 h 337364"/>
                <a:gd name="connsiteX8" fmla="*/ 673100 w 733425"/>
                <a:gd name="connsiteY8" fmla="*/ 15875 h 337364"/>
                <a:gd name="connsiteX9" fmla="*/ 733425 w 733425"/>
                <a:gd name="connsiteY9" fmla="*/ 0 h 337364"/>
                <a:gd name="connsiteX0" fmla="*/ 0 w 733425"/>
                <a:gd name="connsiteY0" fmla="*/ 59446 h 393836"/>
                <a:gd name="connsiteX1" fmla="*/ 76200 w 733425"/>
                <a:gd name="connsiteY1" fmla="*/ 113421 h 393836"/>
                <a:gd name="connsiteX2" fmla="*/ 101600 w 733425"/>
                <a:gd name="connsiteY2" fmla="*/ 234071 h 393836"/>
                <a:gd name="connsiteX3" fmla="*/ 158750 w 733425"/>
                <a:gd name="connsiteY3" fmla="*/ 297571 h 393836"/>
                <a:gd name="connsiteX4" fmla="*/ 260350 w 733425"/>
                <a:gd name="connsiteY4" fmla="*/ 246771 h 393836"/>
                <a:gd name="connsiteX5" fmla="*/ 393700 w 733425"/>
                <a:gd name="connsiteY5" fmla="*/ 386471 h 393836"/>
                <a:gd name="connsiteX6" fmla="*/ 501650 w 733425"/>
                <a:gd name="connsiteY6" fmla="*/ 335671 h 393836"/>
                <a:gd name="connsiteX7" fmla="*/ 561975 w 733425"/>
                <a:gd name="connsiteY7" fmla="*/ 11821 h 393836"/>
                <a:gd name="connsiteX8" fmla="*/ 673100 w 733425"/>
                <a:gd name="connsiteY8" fmla="*/ 68971 h 393836"/>
                <a:gd name="connsiteX9" fmla="*/ 733425 w 733425"/>
                <a:gd name="connsiteY9" fmla="*/ 53096 h 393836"/>
                <a:gd name="connsiteX0" fmla="*/ 0 w 739775"/>
                <a:gd name="connsiteY0" fmla="*/ 59585 h 393975"/>
                <a:gd name="connsiteX1" fmla="*/ 76200 w 739775"/>
                <a:gd name="connsiteY1" fmla="*/ 113560 h 393975"/>
                <a:gd name="connsiteX2" fmla="*/ 101600 w 739775"/>
                <a:gd name="connsiteY2" fmla="*/ 234210 h 393975"/>
                <a:gd name="connsiteX3" fmla="*/ 158750 w 739775"/>
                <a:gd name="connsiteY3" fmla="*/ 297710 h 393975"/>
                <a:gd name="connsiteX4" fmla="*/ 260350 w 739775"/>
                <a:gd name="connsiteY4" fmla="*/ 246910 h 393975"/>
                <a:gd name="connsiteX5" fmla="*/ 393700 w 739775"/>
                <a:gd name="connsiteY5" fmla="*/ 386610 h 393975"/>
                <a:gd name="connsiteX6" fmla="*/ 501650 w 739775"/>
                <a:gd name="connsiteY6" fmla="*/ 335810 h 393975"/>
                <a:gd name="connsiteX7" fmla="*/ 561975 w 739775"/>
                <a:gd name="connsiteY7" fmla="*/ 11960 h 393975"/>
                <a:gd name="connsiteX8" fmla="*/ 673100 w 739775"/>
                <a:gd name="connsiteY8" fmla="*/ 69110 h 393975"/>
                <a:gd name="connsiteX9" fmla="*/ 739775 w 739775"/>
                <a:gd name="connsiteY9" fmla="*/ 62760 h 393975"/>
                <a:gd name="connsiteX0" fmla="*/ 0 w 723900"/>
                <a:gd name="connsiteY0" fmla="*/ 59447 h 393837"/>
                <a:gd name="connsiteX1" fmla="*/ 76200 w 723900"/>
                <a:gd name="connsiteY1" fmla="*/ 113422 h 393837"/>
                <a:gd name="connsiteX2" fmla="*/ 101600 w 723900"/>
                <a:gd name="connsiteY2" fmla="*/ 234072 h 393837"/>
                <a:gd name="connsiteX3" fmla="*/ 158750 w 723900"/>
                <a:gd name="connsiteY3" fmla="*/ 297572 h 393837"/>
                <a:gd name="connsiteX4" fmla="*/ 260350 w 723900"/>
                <a:gd name="connsiteY4" fmla="*/ 246772 h 393837"/>
                <a:gd name="connsiteX5" fmla="*/ 393700 w 723900"/>
                <a:gd name="connsiteY5" fmla="*/ 386472 h 393837"/>
                <a:gd name="connsiteX6" fmla="*/ 501650 w 723900"/>
                <a:gd name="connsiteY6" fmla="*/ 335672 h 393837"/>
                <a:gd name="connsiteX7" fmla="*/ 561975 w 723900"/>
                <a:gd name="connsiteY7" fmla="*/ 11822 h 393837"/>
                <a:gd name="connsiteX8" fmla="*/ 673100 w 723900"/>
                <a:gd name="connsiteY8" fmla="*/ 68972 h 393837"/>
                <a:gd name="connsiteX9" fmla="*/ 723900 w 723900"/>
                <a:gd name="connsiteY9" fmla="*/ 53097 h 393837"/>
                <a:gd name="connsiteX0" fmla="*/ 0 w 723900"/>
                <a:gd name="connsiteY0" fmla="*/ 62202 h 396592"/>
                <a:gd name="connsiteX1" fmla="*/ 76200 w 723900"/>
                <a:gd name="connsiteY1" fmla="*/ 116177 h 396592"/>
                <a:gd name="connsiteX2" fmla="*/ 101600 w 723900"/>
                <a:gd name="connsiteY2" fmla="*/ 236827 h 396592"/>
                <a:gd name="connsiteX3" fmla="*/ 158750 w 723900"/>
                <a:gd name="connsiteY3" fmla="*/ 300327 h 396592"/>
                <a:gd name="connsiteX4" fmla="*/ 260350 w 723900"/>
                <a:gd name="connsiteY4" fmla="*/ 249527 h 396592"/>
                <a:gd name="connsiteX5" fmla="*/ 393700 w 723900"/>
                <a:gd name="connsiteY5" fmla="*/ 389227 h 396592"/>
                <a:gd name="connsiteX6" fmla="*/ 501650 w 723900"/>
                <a:gd name="connsiteY6" fmla="*/ 338427 h 396592"/>
                <a:gd name="connsiteX7" fmla="*/ 561975 w 723900"/>
                <a:gd name="connsiteY7" fmla="*/ 14577 h 396592"/>
                <a:gd name="connsiteX8" fmla="*/ 644525 w 723900"/>
                <a:gd name="connsiteY8" fmla="*/ 55852 h 396592"/>
                <a:gd name="connsiteX9" fmla="*/ 723900 w 723900"/>
                <a:gd name="connsiteY9" fmla="*/ 55852 h 396592"/>
                <a:gd name="connsiteX0" fmla="*/ 0 w 723900"/>
                <a:gd name="connsiteY0" fmla="*/ 62575 h 396965"/>
                <a:gd name="connsiteX1" fmla="*/ 76200 w 723900"/>
                <a:gd name="connsiteY1" fmla="*/ 116550 h 396965"/>
                <a:gd name="connsiteX2" fmla="*/ 101600 w 723900"/>
                <a:gd name="connsiteY2" fmla="*/ 237200 h 396965"/>
                <a:gd name="connsiteX3" fmla="*/ 158750 w 723900"/>
                <a:gd name="connsiteY3" fmla="*/ 300700 h 396965"/>
                <a:gd name="connsiteX4" fmla="*/ 260350 w 723900"/>
                <a:gd name="connsiteY4" fmla="*/ 249900 h 396965"/>
                <a:gd name="connsiteX5" fmla="*/ 393700 w 723900"/>
                <a:gd name="connsiteY5" fmla="*/ 389600 h 396965"/>
                <a:gd name="connsiteX6" fmla="*/ 501650 w 723900"/>
                <a:gd name="connsiteY6" fmla="*/ 338800 h 396965"/>
                <a:gd name="connsiteX7" fmla="*/ 561975 w 723900"/>
                <a:gd name="connsiteY7" fmla="*/ 14950 h 396965"/>
                <a:gd name="connsiteX8" fmla="*/ 644525 w 723900"/>
                <a:gd name="connsiteY8" fmla="*/ 56225 h 396965"/>
                <a:gd name="connsiteX9" fmla="*/ 723900 w 723900"/>
                <a:gd name="connsiteY9" fmla="*/ 56225 h 396965"/>
                <a:gd name="connsiteX0" fmla="*/ 0 w 723900"/>
                <a:gd name="connsiteY0" fmla="*/ 62264 h 396654"/>
                <a:gd name="connsiteX1" fmla="*/ 76200 w 723900"/>
                <a:gd name="connsiteY1" fmla="*/ 116239 h 396654"/>
                <a:gd name="connsiteX2" fmla="*/ 101600 w 723900"/>
                <a:gd name="connsiteY2" fmla="*/ 236889 h 396654"/>
                <a:gd name="connsiteX3" fmla="*/ 158750 w 723900"/>
                <a:gd name="connsiteY3" fmla="*/ 300389 h 396654"/>
                <a:gd name="connsiteX4" fmla="*/ 260350 w 723900"/>
                <a:gd name="connsiteY4" fmla="*/ 249589 h 396654"/>
                <a:gd name="connsiteX5" fmla="*/ 393700 w 723900"/>
                <a:gd name="connsiteY5" fmla="*/ 389289 h 396654"/>
                <a:gd name="connsiteX6" fmla="*/ 501650 w 723900"/>
                <a:gd name="connsiteY6" fmla="*/ 338489 h 396654"/>
                <a:gd name="connsiteX7" fmla="*/ 561975 w 723900"/>
                <a:gd name="connsiteY7" fmla="*/ 14639 h 396654"/>
                <a:gd name="connsiteX8" fmla="*/ 644525 w 723900"/>
                <a:gd name="connsiteY8" fmla="*/ 55914 h 396654"/>
                <a:gd name="connsiteX9" fmla="*/ 723900 w 723900"/>
                <a:gd name="connsiteY9" fmla="*/ 59089 h 396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900" h="396654">
                  <a:moveTo>
                    <a:pt x="0" y="62264"/>
                  </a:moveTo>
                  <a:cubicBezTo>
                    <a:pt x="47625" y="70201"/>
                    <a:pt x="59267" y="87135"/>
                    <a:pt x="76200" y="116239"/>
                  </a:cubicBezTo>
                  <a:cubicBezTo>
                    <a:pt x="93133" y="145343"/>
                    <a:pt x="87842" y="206197"/>
                    <a:pt x="101600" y="236889"/>
                  </a:cubicBezTo>
                  <a:cubicBezTo>
                    <a:pt x="115358" y="267581"/>
                    <a:pt x="132292" y="298272"/>
                    <a:pt x="158750" y="300389"/>
                  </a:cubicBezTo>
                  <a:cubicBezTo>
                    <a:pt x="185208" y="302506"/>
                    <a:pt x="221192" y="234772"/>
                    <a:pt x="260350" y="249589"/>
                  </a:cubicBezTo>
                  <a:cubicBezTo>
                    <a:pt x="299508" y="264406"/>
                    <a:pt x="353483" y="374472"/>
                    <a:pt x="393700" y="389289"/>
                  </a:cubicBezTo>
                  <a:cubicBezTo>
                    <a:pt x="433917" y="404106"/>
                    <a:pt x="473604" y="400931"/>
                    <a:pt x="501650" y="338489"/>
                  </a:cubicBezTo>
                  <a:cubicBezTo>
                    <a:pt x="529696" y="276047"/>
                    <a:pt x="538162" y="61735"/>
                    <a:pt x="561975" y="14639"/>
                  </a:cubicBezTo>
                  <a:cubicBezTo>
                    <a:pt x="585788" y="-32457"/>
                    <a:pt x="617538" y="48506"/>
                    <a:pt x="644525" y="55914"/>
                  </a:cubicBezTo>
                  <a:cubicBezTo>
                    <a:pt x="671512" y="63322"/>
                    <a:pt x="688975" y="61206"/>
                    <a:pt x="723900" y="59089"/>
                  </a:cubicBezTo>
                </a:path>
              </a:pathLst>
            </a:cu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lvl="0" indent="-38100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AutoNum type="arabicPeriod"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8" name="TextBox 277">
                  <a:extLst>
                    <a:ext uri="{FF2B5EF4-FFF2-40B4-BE49-F238E27FC236}">
                      <a16:creationId xmlns:a16="http://schemas.microsoft.com/office/drawing/2014/main" id="{18877B54-86CC-7349-9D40-9CA6DC6E4A61}"/>
                    </a:ext>
                  </a:extLst>
                </p:cNvPr>
                <p:cNvSpPr txBox="1"/>
                <p:nvPr/>
              </p:nvSpPr>
              <p:spPr bwMode="auto">
                <a:xfrm>
                  <a:off x="2335714" y="2688073"/>
                  <a:ext cx="631007" cy="30425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rtlCol="0">
                  <a:spAutoFit/>
                </a:bodyPr>
                <a:lstStyle/>
                <a:p>
                  <a:pPr eaLnBrk="0" hangingPunct="0">
                    <a:lnSpc>
                      <a:spcPct val="90000"/>
                    </a:lnSpc>
                    <a:spcBef>
                      <a:spcPct val="50000"/>
                    </a:spcBef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𝒑𝒊𝒑𝒆</m:t>
                            </m:r>
                          </m:sub>
                        </m:sSub>
                      </m:oMath>
                    </m:oMathPara>
                  </a14:m>
                  <a:endParaRPr lang="en-US" sz="1400" b="1" i="1" dirty="0">
                    <a:solidFill>
                      <a:srgbClr val="0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78" name="TextBox 277">
                  <a:extLst>
                    <a:ext uri="{FF2B5EF4-FFF2-40B4-BE49-F238E27FC236}">
                      <a16:creationId xmlns:a16="http://schemas.microsoft.com/office/drawing/2014/main" id="{18877B54-86CC-7349-9D40-9CA6DC6E4A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35714" y="2688073"/>
                  <a:ext cx="631007" cy="304251"/>
                </a:xfrm>
                <a:prstGeom prst="rect">
                  <a:avLst/>
                </a:prstGeom>
                <a:blipFill>
                  <a:blip r:embed="rId15"/>
                  <a:stretch>
                    <a:fillRect b="-4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64413514-BA5D-B44D-B0FF-3A95ED3D52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29023" y="301451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FB84303B-B5AE-6B47-BDFC-E1CFC7B2F7D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29023" y="345318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1" name="Freeform 12">
              <a:extLst>
                <a:ext uri="{FF2B5EF4-FFF2-40B4-BE49-F238E27FC236}">
                  <a16:creationId xmlns:a16="http://schemas.microsoft.com/office/drawing/2014/main" id="{537DD5AF-1C26-F84C-856E-89DE60C7C3E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5122373" y="311822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96CEB7BF-4EBD-EB4C-870E-4AD2E47BEE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014516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3ADA9B67-8A54-6A4A-9B7E-22C0FF9FD8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49023" y="3458605"/>
              <a:ext cx="0" cy="288812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4" name="Freeform 12">
              <a:extLst>
                <a:ext uri="{FF2B5EF4-FFF2-40B4-BE49-F238E27FC236}">
                  <a16:creationId xmlns:a16="http://schemas.microsoft.com/office/drawing/2014/main" id="{EA336236-4F17-3049-8B4A-DCB855A4733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1742699" y="3118221"/>
              <a:ext cx="102108" cy="51054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8A77A48A-F6DE-3447-AE46-EEE00CEB1F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40516" y="3293862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424C1B05-4B3A-1C4D-82B8-CDA8446EAE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40516" y="3458605"/>
              <a:ext cx="488181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2D3ABFC8-DAFC-4442-B182-4B8E1C09C94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428697" y="328439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D838F094-84F5-5448-9802-A4C48101B7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28697" y="346105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55A79AE4-D074-8F43-8B06-4F3A21378E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74508" y="363987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395EF097-1143-1C4C-894A-E1410E81F1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38483" y="3293474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DE6FAF42-5767-9446-905F-1AF767A955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38483" y="3458217"/>
              <a:ext cx="49936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D2C447C4-FCF4-1D45-8847-62E3A9404D4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38910" y="3284396"/>
              <a:ext cx="0" cy="17666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B3D130FB-1F4D-0845-8CFC-9CEB6F3DFC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38910" y="3461057"/>
              <a:ext cx="0" cy="178821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E1F63C3E-665A-4E47-86FA-FF33E92AD9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4721" y="3639878"/>
              <a:ext cx="108377" cy="0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Curved Connector 297">
              <a:extLst>
                <a:ext uri="{FF2B5EF4-FFF2-40B4-BE49-F238E27FC236}">
                  <a16:creationId xmlns:a16="http://schemas.microsoft.com/office/drawing/2014/main" id="{AC456E85-3EE8-EE42-A5CB-E7B77F4F3933}"/>
                </a:ext>
              </a:extLst>
            </p:cNvPr>
            <p:cNvCxnSpPr>
              <a:cxnSpLocks/>
              <a:stCxn id="296" idx="6"/>
            </p:cNvCxnSpPr>
            <p:nvPr/>
          </p:nvCxnSpPr>
          <p:spPr bwMode="auto">
            <a:xfrm>
              <a:off x="3977947" y="1985371"/>
              <a:ext cx="1926000" cy="1386000"/>
            </a:xfrm>
            <a:prstGeom prst="curvedConnector3">
              <a:avLst>
                <a:gd name="adj1" fmla="val 119194"/>
              </a:avLst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99" name="Curved Connector 298">
              <a:extLst>
                <a:ext uri="{FF2B5EF4-FFF2-40B4-BE49-F238E27FC236}">
                  <a16:creationId xmlns:a16="http://schemas.microsoft.com/office/drawing/2014/main" id="{6518115E-9F5B-CB4B-94C3-592702B068FC}"/>
                </a:ext>
              </a:extLst>
            </p:cNvPr>
            <p:cNvCxnSpPr>
              <a:cxnSpLocks/>
              <a:stCxn id="297" idx="2"/>
            </p:cNvCxnSpPr>
            <p:nvPr/>
          </p:nvCxnSpPr>
          <p:spPr bwMode="auto">
            <a:xfrm rot="10800000" flipV="1">
              <a:off x="1063448" y="1985372"/>
              <a:ext cx="1944000" cy="1387354"/>
            </a:xfrm>
            <a:prstGeom prst="curvedConnector3">
              <a:avLst>
                <a:gd name="adj1" fmla="val 127326"/>
              </a:avLst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6C26F17C-32CE-4749-8308-7C0FD54D79E8}"/>
                </a:ext>
              </a:extLst>
            </p:cNvPr>
            <p:cNvSpPr/>
            <p:nvPr/>
          </p:nvSpPr>
          <p:spPr bwMode="auto">
            <a:xfrm>
              <a:off x="5535778" y="3281485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5D7CB4DA-B022-7748-B0D1-308FF480C1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28696" y="3371485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72757BB1-05F8-C646-888E-A1A2DEBFBD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0721" y="3371371"/>
              <a:ext cx="108000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232C2282-9CC5-6141-9A81-F83923F0C836}"/>
                </a:ext>
              </a:extLst>
            </p:cNvPr>
            <p:cNvSpPr/>
            <p:nvPr/>
          </p:nvSpPr>
          <p:spPr bwMode="auto">
            <a:xfrm>
              <a:off x="1061595" y="3282808"/>
              <a:ext cx="360000" cy="1800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-10dB</a:t>
              </a: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EBFE2D91-3FC0-9A46-ABAF-4991D8B94E75}"/>
                </a:ext>
              </a:extLst>
            </p:cNvPr>
            <p:cNvSpPr txBox="1"/>
            <p:nvPr/>
          </p:nvSpPr>
          <p:spPr bwMode="auto">
            <a:xfrm>
              <a:off x="3913489" y="2534649"/>
              <a:ext cx="875151" cy="3629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a14="http://schemas.microsoft.com/office/drawing/2010/main" xmlns="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rtlCol="0" anchor="t" anchorCtr="0">
              <a:no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C0128"/>
                </a:buClr>
                <a:buSzPct val="70000"/>
                <a:buFont typeface="Wingdings" pitchFamily="2" charset="2"/>
                <a:buNone/>
              </a:pPr>
              <a:r>
                <a:rPr lang="en-US" sz="2400" b="1" dirty="0">
                  <a:solidFill>
                    <a:srgbClr val="FF0000"/>
                  </a:solidFill>
                  <a:latin typeface="Arial"/>
                </a:rPr>
                <a:t>DUT</a:t>
              </a:r>
            </a:p>
          </p:txBody>
        </p:sp>
        <p:cxnSp>
          <p:nvCxnSpPr>
            <p:cNvPr id="312" name="Straight Arrow Connector 311">
              <a:extLst>
                <a:ext uri="{FF2B5EF4-FFF2-40B4-BE49-F238E27FC236}">
                  <a16:creationId xmlns:a16="http://schemas.microsoft.com/office/drawing/2014/main" id="{098541EE-2A7F-C941-B40D-1693D2D169B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57897" y="3524928"/>
              <a:ext cx="351390" cy="599819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13" name="Straight Arrow Connector 312">
              <a:extLst>
                <a:ext uri="{FF2B5EF4-FFF2-40B4-BE49-F238E27FC236}">
                  <a16:creationId xmlns:a16="http://schemas.microsoft.com/office/drawing/2014/main" id="{367B8360-3502-704A-B618-FB428E60DA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73759" y="3517940"/>
              <a:ext cx="351390" cy="599819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1" name="Straight Arrow Connector 350">
              <a:extLst>
                <a:ext uri="{FF2B5EF4-FFF2-40B4-BE49-F238E27FC236}">
                  <a16:creationId xmlns:a16="http://schemas.microsoft.com/office/drawing/2014/main" id="{0C3943D0-FCF5-0745-9D8A-1D16828511D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36835" y="3485908"/>
              <a:ext cx="531799" cy="769393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1328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322A2-ADDE-FE4E-A421-61FDC05FD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Refresher: Some TL Equations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547A36-9E61-2749-8EC4-D4B15D614E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1603" y="1086296"/>
                <a:ext cx="5523753" cy="5107865"/>
              </a:xfrm>
            </p:spPr>
            <p:txBody>
              <a:bodyPr/>
              <a:lstStyle/>
              <a:p>
                <a:r>
                  <a:rPr lang="en-US" dirty="0"/>
                  <a:t>Characteristic impedance</a:t>
                </a:r>
              </a:p>
              <a:p>
                <a:pPr lvl="1"/>
                <a:r>
                  <a:rPr lang="en-US" dirty="0"/>
                  <a:t>for a TEM transmission-line</a:t>
                </a:r>
              </a:p>
              <a:p>
                <a:pPr lvl="2"/>
                <a:r>
                  <a:rPr lang="en-US" dirty="0"/>
                  <a:t>with losses</a:t>
                </a:r>
              </a:p>
              <a:p>
                <a:pPr lvl="2"/>
                <a:endParaRPr lang="en-US" dirty="0"/>
              </a:p>
              <a:p>
                <a:pPr lvl="2"/>
                <a:endParaRPr lang="en-US" dirty="0"/>
              </a:p>
              <a:p>
                <a:pPr lvl="2"/>
                <a:endParaRPr lang="en-US" dirty="0"/>
              </a:p>
              <a:p>
                <a:pPr marL="914400" lvl="2" indent="0">
                  <a:buNone/>
                </a:pPr>
                <a:endParaRPr lang="en-US" dirty="0"/>
              </a:p>
              <a:p>
                <a:pPr lvl="2"/>
                <a:endParaRPr lang="en-US" dirty="0"/>
              </a:p>
              <a:p>
                <a:pPr lvl="2"/>
                <a:r>
                  <a:rPr lang="en-US" dirty="0"/>
                  <a:t>lossless, non-magnetic media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)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547A36-9E61-2749-8EC4-D4B15D614E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1603" y="1086296"/>
                <a:ext cx="5523753" cy="5107865"/>
              </a:xfrm>
              <a:blipFill>
                <a:blip r:embed="rId2"/>
                <a:stretch>
                  <a:fillRect l="-160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FF1F41A-7750-F743-A9BA-6E951634285B}"/>
                  </a:ext>
                </a:extLst>
              </p:cNvPr>
              <p:cNvSpPr txBox="1"/>
              <p:nvPr/>
            </p:nvSpPr>
            <p:spPr>
              <a:xfrm>
                <a:off x="1162601" y="2139574"/>
                <a:ext cx="2346137" cy="9637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FF1F41A-7750-F743-A9BA-6E95163428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601" y="2139574"/>
                <a:ext cx="2346137" cy="9637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431BFFD-B0CE-0941-A807-EDBF09D57FE4}"/>
                  </a:ext>
                </a:extLst>
              </p:cNvPr>
              <p:cNvSpPr txBox="1"/>
              <p:nvPr/>
            </p:nvSpPr>
            <p:spPr>
              <a:xfrm>
                <a:off x="1162601" y="4491364"/>
                <a:ext cx="1649151" cy="96377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ad>
                        <m:radPr>
                          <m:deg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𝑳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’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431BFFD-B0CE-0941-A807-EDBF09D57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601" y="4491364"/>
                <a:ext cx="1649151" cy="9637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0F18CA2-4818-8445-A174-F4C301F8D51B}"/>
                  </a:ext>
                </a:extLst>
              </p:cNvPr>
              <p:cNvSpPr txBox="1"/>
              <p:nvPr/>
            </p:nvSpPr>
            <p:spPr>
              <a:xfrm>
                <a:off x="3108440" y="3877019"/>
                <a:ext cx="3437333" cy="75974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0F18CA2-4818-8445-A174-F4C301F8D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8440" y="3877019"/>
                <a:ext cx="3437333" cy="7597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6379B2-28F5-7A4B-8FED-63B5314ADA56}"/>
                  </a:ext>
                </a:extLst>
              </p:cNvPr>
              <p:cNvSpPr txBox="1"/>
              <p:nvPr/>
            </p:nvSpPr>
            <p:spPr>
              <a:xfrm>
                <a:off x="3102674" y="5302915"/>
                <a:ext cx="3384433" cy="73531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’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6379B2-28F5-7A4B-8FED-63B5314ADA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674" y="5302915"/>
                <a:ext cx="3384433" cy="73531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6C7844A-CB93-3749-A2FA-D399A925E530}"/>
              </a:ext>
            </a:extLst>
          </p:cNvPr>
          <p:cNvSpPr txBox="1">
            <a:spLocks/>
          </p:cNvSpPr>
          <p:nvPr/>
        </p:nvSpPr>
        <p:spPr bwMode="auto">
          <a:xfrm>
            <a:off x="6640406" y="982190"/>
            <a:ext cx="5216343" cy="521197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Propagation constant</a:t>
            </a:r>
          </a:p>
          <a:p>
            <a:pPr lvl="1"/>
            <a:r>
              <a:rPr lang="en-US" kern="0" dirty="0"/>
              <a:t>for a TEM transmission-line</a:t>
            </a:r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r>
              <a:rPr lang="en-US" kern="0" dirty="0"/>
              <a:t>attenuation constant</a:t>
            </a:r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marL="914400" lvl="2" indent="0">
              <a:buNone/>
            </a:pPr>
            <a:endParaRPr lang="en-US" kern="0" dirty="0"/>
          </a:p>
          <a:p>
            <a:pPr lvl="2">
              <a:lnSpc>
                <a:spcPct val="150000"/>
              </a:lnSpc>
            </a:pPr>
            <a:r>
              <a:rPr lang="en-US" kern="0" dirty="0"/>
              <a:t>phase constant</a:t>
            </a:r>
          </a:p>
          <a:p>
            <a:endParaRPr lang="en-US" kern="0" dirty="0"/>
          </a:p>
          <a:p>
            <a:endParaRPr lang="en-US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607605-5BE6-3749-82E7-BEC594345A31}"/>
                  </a:ext>
                </a:extLst>
              </p:cNvPr>
              <p:cNvSpPr txBox="1"/>
              <p:nvPr/>
            </p:nvSpPr>
            <p:spPr>
              <a:xfrm>
                <a:off x="7480103" y="2291437"/>
                <a:ext cx="3116604" cy="4808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607605-5BE6-3749-82E7-BEC594345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103" y="2291437"/>
                <a:ext cx="3116604" cy="4808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F1ABBF-6093-274C-A213-18AC47F2B581}"/>
                  </a:ext>
                </a:extLst>
              </p:cNvPr>
              <p:cNvSpPr txBox="1"/>
              <p:nvPr/>
            </p:nvSpPr>
            <p:spPr>
              <a:xfrm>
                <a:off x="7688072" y="3123713"/>
                <a:ext cx="2941813" cy="98358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𝜇𝜀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ra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𝑁𝑝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F1ABBF-6093-274C-A213-18AC47F2B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8072" y="3123713"/>
                <a:ext cx="2941813" cy="9835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CACC78-732C-6243-8607-8E513336D9C8}"/>
                  </a:ext>
                </a:extLst>
              </p:cNvPr>
              <p:cNvSpPr txBox="1"/>
              <p:nvPr/>
            </p:nvSpPr>
            <p:spPr>
              <a:xfrm>
                <a:off x="7688072" y="4399320"/>
                <a:ext cx="3004651" cy="98358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𝜇𝜀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</m:e>
                                        <m:sup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ra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𝑟𝑎𝑑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9CACC78-732C-6243-8607-8E513336D9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8072" y="4399320"/>
                <a:ext cx="3004651" cy="9835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0279009-8BC0-E54E-B9F1-6D2419D72025}"/>
                  </a:ext>
                </a:extLst>
              </p:cNvPr>
              <p:cNvSpPr txBox="1"/>
              <p:nvPr/>
            </p:nvSpPr>
            <p:spPr>
              <a:xfrm>
                <a:off x="7486089" y="1704094"/>
                <a:ext cx="3006509" cy="4808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0279009-8BC0-E54E-B9F1-6D2419D720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6089" y="1704094"/>
                <a:ext cx="3006509" cy="48081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049FF45E-ABA4-DD43-B83E-42DC5A267778}"/>
              </a:ext>
            </a:extLst>
          </p:cNvPr>
          <p:cNvSpPr txBox="1"/>
          <p:nvPr/>
        </p:nvSpPr>
        <p:spPr>
          <a:xfrm>
            <a:off x="3016354" y="4679887"/>
            <a:ext cx="3507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 characteristic impedance can be</a:t>
            </a:r>
            <a:br>
              <a:rPr lang="en-US" sz="1400" dirty="0"/>
            </a:br>
            <a:r>
              <a:rPr lang="en-US" sz="1400" dirty="0"/>
              <a:t>calculated from 2D electrostatic equations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2A7E12-86D9-7743-BD28-8C142912E5A0}"/>
              </a:ext>
            </a:extLst>
          </p:cNvPr>
          <p:cNvGrpSpPr/>
          <p:nvPr/>
        </p:nvGrpSpPr>
        <p:grpSpPr>
          <a:xfrm>
            <a:off x="4400817" y="1236562"/>
            <a:ext cx="2285537" cy="2147612"/>
            <a:chOff x="4400817" y="1236562"/>
            <a:chExt cx="2285537" cy="2147612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238CAEB-E273-B546-8757-64F22F9902BE}"/>
                </a:ext>
              </a:extLst>
            </p:cNvPr>
            <p:cNvGrpSpPr/>
            <p:nvPr/>
          </p:nvGrpSpPr>
          <p:grpSpPr>
            <a:xfrm>
              <a:off x="4400817" y="1817452"/>
              <a:ext cx="2285537" cy="1566722"/>
              <a:chOff x="4677529" y="1846518"/>
              <a:chExt cx="2285537" cy="1566722"/>
            </a:xfrm>
          </p:grpSpPr>
          <p:grpSp>
            <p:nvGrpSpPr>
              <p:cNvPr id="21" name="Group 209">
                <a:extLst>
                  <a:ext uri="{FF2B5EF4-FFF2-40B4-BE49-F238E27FC236}">
                    <a16:creationId xmlns:a16="http://schemas.microsoft.com/office/drawing/2014/main" id="{C8492373-6BE6-1448-8FEB-4FE6C55C42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5059323" y="1875048"/>
                <a:ext cx="152400" cy="762000"/>
                <a:chOff x="3935" y="1728"/>
                <a:chExt cx="96" cy="480"/>
              </a:xfrm>
            </p:grpSpPr>
            <p:sp>
              <p:nvSpPr>
                <p:cNvPr id="22" name="Arc 59">
                  <a:extLst>
                    <a:ext uri="{FF2B5EF4-FFF2-40B4-BE49-F238E27FC236}">
                      <a16:creationId xmlns:a16="http://schemas.microsoft.com/office/drawing/2014/main" id="{3D178397-8A35-0B45-861E-4F1D5BCA957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95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Arc 60">
                  <a:extLst>
                    <a:ext uri="{FF2B5EF4-FFF2-40B4-BE49-F238E27FC236}">
                      <a16:creationId xmlns:a16="http://schemas.microsoft.com/office/drawing/2014/main" id="{70EFFAE8-1B46-3C4C-91F9-D8B8BF28DE8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943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Arc 61">
                  <a:extLst>
                    <a:ext uri="{FF2B5EF4-FFF2-40B4-BE49-F238E27FC236}">
                      <a16:creationId xmlns:a16="http://schemas.microsoft.com/office/drawing/2014/main" id="{E7CB77F2-E0BB-ED40-B127-B49849BCE8B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6" y="1991"/>
                  <a:ext cx="25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Arc 62">
                  <a:extLst>
                    <a:ext uri="{FF2B5EF4-FFF2-40B4-BE49-F238E27FC236}">
                      <a16:creationId xmlns:a16="http://schemas.microsoft.com/office/drawing/2014/main" id="{6E73B9A0-C6D3-6D46-8AE1-16F032DC894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47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63">
                  <a:extLst>
                    <a:ext uri="{FF2B5EF4-FFF2-40B4-BE49-F238E27FC236}">
                      <a16:creationId xmlns:a16="http://schemas.microsoft.com/office/drawing/2014/main" id="{2EAD7F1D-8D74-C146-8868-104053540C4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1" y="1770"/>
                  <a:ext cx="8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Line 64">
                  <a:extLst>
                    <a:ext uri="{FF2B5EF4-FFF2-40B4-BE49-F238E27FC236}">
                      <a16:creationId xmlns:a16="http://schemas.microsoft.com/office/drawing/2014/main" id="{A32A86E9-D2CC-4D42-BC7C-DB3C46F0FF7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0" y="2166"/>
                  <a:ext cx="8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" name="Arc 65">
                  <a:extLst>
                    <a:ext uri="{FF2B5EF4-FFF2-40B4-BE49-F238E27FC236}">
                      <a16:creationId xmlns:a16="http://schemas.microsoft.com/office/drawing/2014/main" id="{C8CA3DA9-A3D9-F74B-925D-2A5820F4B97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870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Arc 66">
                  <a:extLst>
                    <a:ext uri="{FF2B5EF4-FFF2-40B4-BE49-F238E27FC236}">
                      <a16:creationId xmlns:a16="http://schemas.microsoft.com/office/drawing/2014/main" id="{FED80D3B-C65F-FC47-B669-9A95F693DE3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18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Arc 67">
                  <a:extLst>
                    <a:ext uri="{FF2B5EF4-FFF2-40B4-BE49-F238E27FC236}">
                      <a16:creationId xmlns:a16="http://schemas.microsoft.com/office/drawing/2014/main" id="{8BF3EB1D-6B23-2640-965E-3E105610607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2039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Arc 68">
                  <a:extLst>
                    <a:ext uri="{FF2B5EF4-FFF2-40B4-BE49-F238E27FC236}">
                      <a16:creationId xmlns:a16="http://schemas.microsoft.com/office/drawing/2014/main" id="{0B323364-B6D5-BE48-9228-AA7678A8A8F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66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Arc 69">
                  <a:extLst>
                    <a:ext uri="{FF2B5EF4-FFF2-40B4-BE49-F238E27FC236}">
                      <a16:creationId xmlns:a16="http://schemas.microsoft.com/office/drawing/2014/main" id="{7CA48440-DE7E-954F-A633-9B426E6242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2014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Arc 70">
                  <a:extLst>
                    <a:ext uri="{FF2B5EF4-FFF2-40B4-BE49-F238E27FC236}">
                      <a16:creationId xmlns:a16="http://schemas.microsoft.com/office/drawing/2014/main" id="{9DC4E452-8122-C94E-9244-ADD7E804AFA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182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Arc 71">
                  <a:extLst>
                    <a:ext uri="{FF2B5EF4-FFF2-40B4-BE49-F238E27FC236}">
                      <a16:creationId xmlns:a16="http://schemas.microsoft.com/office/drawing/2014/main" id="{D0515D2C-B701-1D47-97CE-F125C0DBC1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206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5" name="Freeform 12">
                <a:extLst>
                  <a:ext uri="{FF2B5EF4-FFF2-40B4-BE49-F238E27FC236}">
                    <a16:creationId xmlns:a16="http://schemas.microsoft.com/office/drawing/2014/main" id="{2E853CD4-55B7-9741-8EBC-A8E223F82A0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5699145" y="1874255"/>
                <a:ext cx="152400" cy="762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6" name="Group 210">
                <a:extLst>
                  <a:ext uri="{FF2B5EF4-FFF2-40B4-BE49-F238E27FC236}">
                    <a16:creationId xmlns:a16="http://schemas.microsoft.com/office/drawing/2014/main" id="{8443288C-F3A7-164B-9100-A64A8FE3EF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09452" y="2258158"/>
                <a:ext cx="304800" cy="762000"/>
                <a:chOff x="3216" y="1728"/>
                <a:chExt cx="192" cy="480"/>
              </a:xfrm>
            </p:grpSpPr>
            <p:sp>
              <p:nvSpPr>
                <p:cNvPr id="37" name="Line 8">
                  <a:extLst>
                    <a:ext uri="{FF2B5EF4-FFF2-40B4-BE49-F238E27FC236}">
                      <a16:creationId xmlns:a16="http://schemas.microsoft.com/office/drawing/2014/main" id="{922EC8AC-BDB9-AC4B-A161-D57536820AE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12" y="1728"/>
                  <a:ext cx="0" cy="2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Line 9">
                  <a:extLst>
                    <a:ext uri="{FF2B5EF4-FFF2-40B4-BE49-F238E27FC236}">
                      <a16:creationId xmlns:a16="http://schemas.microsoft.com/office/drawing/2014/main" id="{49C6A6EB-560C-7842-A399-FB6AE9737E6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312" y="1992"/>
                  <a:ext cx="0" cy="2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Line 10">
                  <a:extLst>
                    <a:ext uri="{FF2B5EF4-FFF2-40B4-BE49-F238E27FC236}">
                      <a16:creationId xmlns:a16="http://schemas.microsoft.com/office/drawing/2014/main" id="{630BEF8C-058F-8748-B404-8FD120DEA7A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16" y="1944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Line 11">
                  <a:extLst>
                    <a:ext uri="{FF2B5EF4-FFF2-40B4-BE49-F238E27FC236}">
                      <a16:creationId xmlns:a16="http://schemas.microsoft.com/office/drawing/2014/main" id="{5FCF0578-5031-0F48-BF73-00096A9B22D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216" y="1992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 Box 26">
                    <a:extLst>
                      <a:ext uri="{FF2B5EF4-FFF2-40B4-BE49-F238E27FC236}">
                        <a16:creationId xmlns:a16="http://schemas.microsoft.com/office/drawing/2014/main" id="{298BE8B9-A229-F74F-B1BD-632503DAAAC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08372" y="2476798"/>
                    <a:ext cx="277770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41" name="Text Box 26">
                    <a:extLst>
                      <a:ext uri="{FF2B5EF4-FFF2-40B4-BE49-F238E27FC236}">
                        <a16:creationId xmlns:a16="http://schemas.microsoft.com/office/drawing/2014/main" id="{298BE8B9-A229-F74F-B1BD-632503DAAAC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708372" y="2476798"/>
                    <a:ext cx="277770" cy="333554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r="-21739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Text Box 26">
                    <a:extLst>
                      <a:ext uri="{FF2B5EF4-FFF2-40B4-BE49-F238E27FC236}">
                        <a16:creationId xmlns:a16="http://schemas.microsoft.com/office/drawing/2014/main" id="{D82DE5C2-58DE-9E48-B754-F3DAF3E679A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16837" y="1862429"/>
                    <a:ext cx="318604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42" name="Text Box 26">
                    <a:extLst>
                      <a:ext uri="{FF2B5EF4-FFF2-40B4-BE49-F238E27FC236}">
                        <a16:creationId xmlns:a16="http://schemas.microsoft.com/office/drawing/2014/main" id="{D82DE5C2-58DE-9E48-B754-F3DAF3E679A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616837" y="1862429"/>
                    <a:ext cx="318604" cy="333554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r="-11538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3" name="Oval 250">
                <a:extLst>
                  <a:ext uri="{FF2B5EF4-FFF2-40B4-BE49-F238E27FC236}">
                    <a16:creationId xmlns:a16="http://schemas.microsoft.com/office/drawing/2014/main" id="{18B0CE9F-F8A3-0841-8C55-234E097CDF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542058" y="2220381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4" name="Oval 250">
                <a:extLst>
                  <a:ext uri="{FF2B5EF4-FFF2-40B4-BE49-F238E27FC236}">
                    <a16:creationId xmlns:a16="http://schemas.microsoft.com/office/drawing/2014/main" id="{DC6A9365-2F8B-334C-9698-C79DD24177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136049" y="2230353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5" name="Oval 250">
                <a:extLst>
                  <a:ext uri="{FF2B5EF4-FFF2-40B4-BE49-F238E27FC236}">
                    <a16:creationId xmlns:a16="http://schemas.microsoft.com/office/drawing/2014/main" id="{BF714034-4C53-E144-AA88-101B8667F7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136048" y="2983079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6" name="Oval 250">
                <a:extLst>
                  <a:ext uri="{FF2B5EF4-FFF2-40B4-BE49-F238E27FC236}">
                    <a16:creationId xmlns:a16="http://schemas.microsoft.com/office/drawing/2014/main" id="{177734BC-D854-854E-83C4-7269C0EF87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527336" y="2977041"/>
                <a:ext cx="55563" cy="55563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47" name="Freeform 12">
                <a:extLst>
                  <a:ext uri="{FF2B5EF4-FFF2-40B4-BE49-F238E27FC236}">
                    <a16:creationId xmlns:a16="http://schemas.microsoft.com/office/drawing/2014/main" id="{32E82CEB-C239-1C40-8104-E40AF20595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82577" y="2247140"/>
                <a:ext cx="152400" cy="762000"/>
              </a:xfrm>
              <a:custGeom>
                <a:avLst/>
                <a:gdLst>
                  <a:gd name="T0" fmla="*/ 2147483646 w 192"/>
                  <a:gd name="T1" fmla="*/ 0 h 960"/>
                  <a:gd name="T2" fmla="*/ 2147483646 w 192"/>
                  <a:gd name="T3" fmla="*/ 2147483646 h 960"/>
                  <a:gd name="T4" fmla="*/ 2147483646 w 192"/>
                  <a:gd name="T5" fmla="*/ 2147483646 h 960"/>
                  <a:gd name="T6" fmla="*/ 0 w 192"/>
                  <a:gd name="T7" fmla="*/ 2147483646 h 960"/>
                  <a:gd name="T8" fmla="*/ 2147483646 w 192"/>
                  <a:gd name="T9" fmla="*/ 2147483646 h 960"/>
                  <a:gd name="T10" fmla="*/ 0 w 192"/>
                  <a:gd name="T11" fmla="*/ 2147483646 h 960"/>
                  <a:gd name="T12" fmla="*/ 2147483646 w 192"/>
                  <a:gd name="T13" fmla="*/ 2147483646 h 960"/>
                  <a:gd name="T14" fmla="*/ 0 w 192"/>
                  <a:gd name="T15" fmla="*/ 2147483646 h 960"/>
                  <a:gd name="T16" fmla="*/ 2147483646 w 192"/>
                  <a:gd name="T17" fmla="*/ 2147483646 h 960"/>
                  <a:gd name="T18" fmla="*/ 2147483646 w 192"/>
                  <a:gd name="T19" fmla="*/ 2147483646 h 9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2"/>
                  <a:gd name="T31" fmla="*/ 0 h 960"/>
                  <a:gd name="T32" fmla="*/ 192 w 192"/>
                  <a:gd name="T33" fmla="*/ 960 h 9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2" h="960">
                    <a:moveTo>
                      <a:pt x="96" y="0"/>
                    </a:moveTo>
                    <a:lnTo>
                      <a:pt x="96" y="192"/>
                    </a:lnTo>
                    <a:lnTo>
                      <a:pt x="192" y="240"/>
                    </a:lnTo>
                    <a:lnTo>
                      <a:pt x="0" y="336"/>
                    </a:lnTo>
                    <a:lnTo>
                      <a:pt x="192" y="432"/>
                    </a:lnTo>
                    <a:lnTo>
                      <a:pt x="0" y="528"/>
                    </a:lnTo>
                    <a:lnTo>
                      <a:pt x="192" y="624"/>
                    </a:lnTo>
                    <a:lnTo>
                      <a:pt x="0" y="720"/>
                    </a:lnTo>
                    <a:lnTo>
                      <a:pt x="96" y="768"/>
                    </a:lnTo>
                    <a:lnTo>
                      <a:pt x="96" y="96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889E0FDB-C783-E243-ACCA-B64091614FDB}"/>
                  </a:ext>
                </a:extLst>
              </p:cNvPr>
              <p:cNvCxnSpPr/>
              <p:nvPr/>
            </p:nvCxnSpPr>
            <p:spPr bwMode="auto">
              <a:xfrm>
                <a:off x="6156345" y="2253817"/>
                <a:ext cx="72000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E5957B2-A35B-2549-944D-8FF8867E71AD}"/>
                  </a:ext>
                </a:extLst>
              </p:cNvPr>
              <p:cNvCxnSpPr/>
              <p:nvPr/>
            </p:nvCxnSpPr>
            <p:spPr bwMode="auto">
              <a:xfrm>
                <a:off x="4753729" y="3011395"/>
                <a:ext cx="212400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1" name="Oval 245">
                <a:extLst>
                  <a:ext uri="{FF2B5EF4-FFF2-40B4-BE49-F238E27FC236}">
                    <a16:creationId xmlns:a16="http://schemas.microsoft.com/office/drawing/2014/main" id="{11AD4FE8-9758-274B-BF3B-9E7A72BFDB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81852" y="2215535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2" name="Oval 245">
                <a:extLst>
                  <a:ext uri="{FF2B5EF4-FFF2-40B4-BE49-F238E27FC236}">
                    <a16:creationId xmlns:a16="http://schemas.microsoft.com/office/drawing/2014/main" id="{A9DB04E0-C88F-4447-B56B-54CDF0245E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78070" y="2213979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3" name="Oval 245">
                <a:extLst>
                  <a:ext uri="{FF2B5EF4-FFF2-40B4-BE49-F238E27FC236}">
                    <a16:creationId xmlns:a16="http://schemas.microsoft.com/office/drawing/2014/main" id="{D1A2E7A5-0026-484B-B57C-02CAB2747C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677529" y="2977041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4" name="Oval 245">
                <a:extLst>
                  <a:ext uri="{FF2B5EF4-FFF2-40B4-BE49-F238E27FC236}">
                    <a16:creationId xmlns:a16="http://schemas.microsoft.com/office/drawing/2014/main" id="{09F3D84A-64E6-9645-9DF9-C5756E1F1B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86866" y="2977040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 Box 26">
                    <a:extLst>
                      <a:ext uri="{FF2B5EF4-FFF2-40B4-BE49-F238E27FC236}">
                        <a16:creationId xmlns:a16="http://schemas.microsoft.com/office/drawing/2014/main" id="{4DA8AEFF-AF9E-4242-8086-039132A0675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95885" y="1859741"/>
                    <a:ext cx="318604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55" name="Text Box 26">
                    <a:extLst>
                      <a:ext uri="{FF2B5EF4-FFF2-40B4-BE49-F238E27FC236}">
                        <a16:creationId xmlns:a16="http://schemas.microsoft.com/office/drawing/2014/main" id="{4DA8AEFF-AF9E-4242-8086-039132A067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995885" y="1859741"/>
                    <a:ext cx="318604" cy="333554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 Box 26">
                    <a:extLst>
                      <a:ext uri="{FF2B5EF4-FFF2-40B4-BE49-F238E27FC236}">
                        <a16:creationId xmlns:a16="http://schemas.microsoft.com/office/drawing/2014/main" id="{A1E5C156-5898-B64E-BB5B-D0A40DA3C6D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06469" y="2473567"/>
                    <a:ext cx="277770" cy="333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’</m:t>
                          </m:r>
                        </m:oMath>
                      </m:oMathPara>
                    </a14:m>
                    <a:endParaRPr lang="en-US" sz="1600" baseline="-25000" dirty="0"/>
                  </a:p>
                </p:txBody>
              </p:sp>
            </mc:Choice>
            <mc:Fallback xmlns="">
              <p:sp>
                <p:nvSpPr>
                  <p:cNvPr id="56" name="Text Box 26">
                    <a:extLst>
                      <a:ext uri="{FF2B5EF4-FFF2-40B4-BE49-F238E27FC236}">
                        <a16:creationId xmlns:a16="http://schemas.microsoft.com/office/drawing/2014/main" id="{A1E5C156-5898-B64E-BB5B-D0A40DA3C6D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6606469" y="2473567"/>
                    <a:ext cx="277770" cy="33355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r="-21739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C40BD402-8C75-EA49-8A63-2C3F805525A3}"/>
                  </a:ext>
                </a:extLst>
              </p:cNvPr>
              <p:cNvCxnSpPr>
                <a:cxnSpLocks/>
                <a:stCxn id="54" idx="4"/>
              </p:cNvCxnSpPr>
              <p:nvPr/>
            </p:nvCxnSpPr>
            <p:spPr bwMode="auto">
              <a:xfrm flipH="1">
                <a:off x="6923929" y="3053240"/>
                <a:ext cx="1037" cy="3600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Text Box 26">
                    <a:extLst>
                      <a:ext uri="{FF2B5EF4-FFF2-40B4-BE49-F238E27FC236}">
                        <a16:creationId xmlns:a16="http://schemas.microsoft.com/office/drawing/2014/main" id="{558C1593-C4FC-2946-8223-441A04562C8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92902" y="3049272"/>
                    <a:ext cx="445654" cy="3636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>
                    <a:lvl1pPr marL="571500" indent="-5715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1pPr>
                    <a:lvl2pPr marL="742950" indent="-28575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2pPr>
                    <a:lvl3pPr marL="11430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3pPr>
                    <a:lvl4pPr marL="16002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4pPr>
                    <a:lvl5pPr marL="2057400" indent="-228600"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ct val="3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itchFamily="2" charset="2"/>
                      <a:buChar char="u"/>
                      <a:defRPr sz="2400" b="1">
                        <a:solidFill>
                          <a:srgbClr val="0000FF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  <a:buFont typeface="Wingdings" pitchFamily="2" charset="2"/>
                      <a:buNone/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pl-PL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  <m:r>
                            <a:rPr lang="pl-PL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oMath>
                      </m:oMathPara>
                    </a14:m>
                    <a:endParaRPr lang="en-US" sz="1800" baseline="-250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8" name="Text Box 26">
                    <a:extLst>
                      <a:ext uri="{FF2B5EF4-FFF2-40B4-BE49-F238E27FC236}">
                        <a16:creationId xmlns:a16="http://schemas.microsoft.com/office/drawing/2014/main" id="{558C1593-C4FC-2946-8223-441A04562C8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592902" y="3049272"/>
                    <a:ext cx="445654" cy="363627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2540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E6678CC6-7FE5-194E-923F-845ABC3968A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721775" y="3235195"/>
                <a:ext cx="900000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40A25FF0-CC07-924C-8717-DD16BD82BE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017975" y="3237610"/>
                <a:ext cx="900000" cy="2075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E89C7055-6F9E-FD4B-98A3-7B8390D53AE2}"/>
                  </a:ext>
                </a:extLst>
              </p:cNvPr>
              <p:cNvCxnSpPr>
                <a:cxnSpLocks/>
                <a:stCxn id="53" idx="4"/>
              </p:cNvCxnSpPr>
              <p:nvPr/>
            </p:nvCxnSpPr>
            <p:spPr bwMode="auto">
              <a:xfrm flipH="1">
                <a:off x="4713658" y="3053240"/>
                <a:ext cx="0" cy="3600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7030A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A2BF7747-BFED-4E48-9774-958071FD5EE3}"/>
                  </a:ext>
                </a:extLst>
              </p:cNvPr>
              <p:cNvCxnSpPr>
                <a:cxnSpLocks/>
                <a:stCxn id="52" idx="4"/>
                <a:endCxn id="53" idx="0"/>
              </p:cNvCxnSpPr>
              <p:nvPr/>
            </p:nvCxnSpPr>
            <p:spPr bwMode="auto">
              <a:xfrm flipH="1">
                <a:off x="4715629" y="2290179"/>
                <a:ext cx="541" cy="686862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7030A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FE200EE5-AF2C-9A46-B37D-11404D5D24E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715616" y="1846518"/>
                <a:ext cx="0" cy="36746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7030A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EE74B1CB-8F5E-3342-95EF-CC02A756F50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924132" y="1857887"/>
                <a:ext cx="1037" cy="3600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E16238A1-5440-0E42-99F0-B67A96A64D9F}"/>
                  </a:ext>
                </a:extLst>
              </p:cNvPr>
              <p:cNvCxnSpPr>
                <a:cxnSpLocks/>
                <a:stCxn id="51" idx="4"/>
                <a:endCxn id="54" idx="0"/>
              </p:cNvCxnSpPr>
              <p:nvPr/>
            </p:nvCxnSpPr>
            <p:spPr bwMode="auto">
              <a:xfrm>
                <a:off x="6919952" y="2291735"/>
                <a:ext cx="0" cy="68530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D614411-3E33-8345-85D0-A1303E5CA6D0}"/>
                </a:ext>
              </a:extLst>
            </p:cNvPr>
            <p:cNvSpPr txBox="1"/>
            <p:nvPr/>
          </p:nvSpPr>
          <p:spPr>
            <a:xfrm>
              <a:off x="4590434" y="1236562"/>
              <a:ext cx="18966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Equivalent circuit</a:t>
              </a:r>
              <a:br>
                <a:rPr lang="en-US" sz="1600" b="1" dirty="0"/>
              </a:br>
              <a:r>
                <a:rPr lang="en-US" sz="1600" b="1" dirty="0"/>
                <a:t>TEM TL segment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49632DE3-340E-2F43-A037-E2634B80FD97}"/>
                  </a:ext>
                </a:extLst>
              </p:cNvPr>
              <p:cNvSpPr txBox="1"/>
              <p:nvPr/>
            </p:nvSpPr>
            <p:spPr>
              <a:xfrm>
                <a:off x="7688072" y="5460821"/>
                <a:ext cx="1732379" cy="75365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𝑟𝑎𝑑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49632DE3-340E-2F43-A037-E2634B80F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8072" y="5460821"/>
                <a:ext cx="1732379" cy="75365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3B1F835F-1586-D743-B089-3C24366C19D4}"/>
                  </a:ext>
                </a:extLst>
              </p:cNvPr>
              <p:cNvSpPr txBox="1"/>
              <p:nvPr/>
            </p:nvSpPr>
            <p:spPr>
              <a:xfrm>
                <a:off x="9739948" y="5607335"/>
                <a:ext cx="1344581" cy="46062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’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3B1F835F-1586-D743-B089-3C24366C1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9948" y="5607335"/>
                <a:ext cx="1344581" cy="460621"/>
              </a:xfrm>
              <a:prstGeom prst="rect">
                <a:avLst/>
              </a:prstGeom>
              <a:blipFill>
                <a:blip r:embed="rId17"/>
                <a:stretch>
                  <a:fillRect b="-5263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99D2DCCA-5137-F64F-AE4D-DC21DB40D484}"/>
              </a:ext>
            </a:extLst>
          </p:cNvPr>
          <p:cNvGrpSpPr/>
          <p:nvPr/>
        </p:nvGrpSpPr>
        <p:grpSpPr>
          <a:xfrm>
            <a:off x="3176542" y="5310362"/>
            <a:ext cx="1379184" cy="651110"/>
            <a:chOff x="3176542" y="5310362"/>
            <a:chExt cx="1379184" cy="65111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987C54F-269A-424B-B6F8-74F805B39068}"/>
                </a:ext>
              </a:extLst>
            </p:cNvPr>
            <p:cNvSpPr/>
            <p:nvPr/>
          </p:nvSpPr>
          <p:spPr bwMode="auto">
            <a:xfrm>
              <a:off x="3176542" y="5492357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8B747E57-10F4-8141-9B9F-A06B0DAD0706}"/>
                </a:ext>
              </a:extLst>
            </p:cNvPr>
            <p:cNvSpPr/>
            <p:nvPr/>
          </p:nvSpPr>
          <p:spPr bwMode="auto">
            <a:xfrm>
              <a:off x="3983725" y="5310362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41A7A67-1E79-E94A-A0DB-3BA552533F16}"/>
                </a:ext>
              </a:extLst>
            </p:cNvPr>
            <p:cNvSpPr/>
            <p:nvPr/>
          </p:nvSpPr>
          <p:spPr bwMode="auto">
            <a:xfrm>
              <a:off x="3330840" y="5489603"/>
              <a:ext cx="1224886" cy="471869"/>
            </a:xfrm>
            <a:prstGeom prst="arc">
              <a:avLst>
                <a:gd name="adj1" fmla="val 11878976"/>
                <a:gd name="adj2" fmla="val 16911500"/>
              </a:avLst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5A8304-CE54-334A-A771-123B6670518E}"/>
              </a:ext>
            </a:extLst>
          </p:cNvPr>
          <p:cNvGrpSpPr/>
          <p:nvPr/>
        </p:nvGrpSpPr>
        <p:grpSpPr>
          <a:xfrm>
            <a:off x="3177220" y="3985658"/>
            <a:ext cx="1354837" cy="624541"/>
            <a:chOff x="3177220" y="3985658"/>
            <a:chExt cx="1354837" cy="62454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38ACC53-7A42-A242-B300-DF9CECF58F40}"/>
                </a:ext>
              </a:extLst>
            </p:cNvPr>
            <p:cNvSpPr/>
            <p:nvPr/>
          </p:nvSpPr>
          <p:spPr bwMode="auto">
            <a:xfrm>
              <a:off x="3177220" y="4079066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5780C8-4B71-1149-B9C5-6C940942EC2B}"/>
                </a:ext>
              </a:extLst>
            </p:cNvPr>
            <p:cNvSpPr/>
            <p:nvPr/>
          </p:nvSpPr>
          <p:spPr bwMode="auto">
            <a:xfrm>
              <a:off x="3999111" y="4251713"/>
              <a:ext cx="331518" cy="35848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5B85E02C-41C9-D04D-B414-3738FA9E4809}"/>
                </a:ext>
              </a:extLst>
            </p:cNvPr>
            <p:cNvSpPr/>
            <p:nvPr/>
          </p:nvSpPr>
          <p:spPr bwMode="auto">
            <a:xfrm>
              <a:off x="3307171" y="3985658"/>
              <a:ext cx="1224886" cy="471869"/>
            </a:xfrm>
            <a:prstGeom prst="arc">
              <a:avLst>
                <a:gd name="adj1" fmla="val 4228359"/>
                <a:gd name="adj2" fmla="val 9604915"/>
              </a:avLst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799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9" grpId="0" animBg="1"/>
      <p:bldP spid="20" grpId="0"/>
      <p:bldP spid="77" grpId="0" animBg="1"/>
      <p:bldP spid="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AC71-45BF-B7CE-6774-531162785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“dB” [</a:t>
            </a:r>
            <a:r>
              <a:rPr lang="en-US" i="1" dirty="0"/>
              <a:t>dee-bee</a:t>
            </a:r>
            <a:r>
              <a:rPr lang="en-US" dirty="0"/>
              <a:t>], or not to be…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EAA3A-00E1-7A44-DFC0-9A34EDDDD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7"/>
            <a:ext cx="7126640" cy="2035464"/>
          </a:xfrm>
        </p:spPr>
        <p:txBody>
          <a:bodyPr/>
          <a:lstStyle/>
          <a:p>
            <a:r>
              <a:rPr lang="en-US" dirty="0" err="1"/>
              <a:t>dezi</a:t>
            </a:r>
            <a:r>
              <a:rPr lang="en-US" dirty="0"/>
              <a:t>-Bel:  1 dB = 0.1 B (Bel)</a:t>
            </a:r>
          </a:p>
          <a:p>
            <a:pPr lvl="1"/>
            <a:r>
              <a:rPr lang="en-US" dirty="0"/>
              <a:t>Logarithmic scaling to compare large, e.g., power ratios:</a:t>
            </a:r>
          </a:p>
          <a:p>
            <a:pPr marL="536575" lvl="1" indent="0">
              <a:buNone/>
            </a:pPr>
            <a:endParaRPr lang="en-US" dirty="0"/>
          </a:p>
          <a:p>
            <a:pPr lvl="1"/>
            <a:r>
              <a:rPr lang="en-US" dirty="0"/>
              <a:t>or large ratios of other quantities, e.g.: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D972F6-7DCF-1219-521F-B8D3B2E236DF}"/>
                  </a:ext>
                </a:extLst>
              </p:cNvPr>
              <p:cNvSpPr txBox="1"/>
              <p:nvPr/>
            </p:nvSpPr>
            <p:spPr>
              <a:xfrm>
                <a:off x="7939440" y="1304910"/>
                <a:ext cx="2859437" cy="6766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𝒅𝑩</m:t>
                          </m:r>
                        </m:sub>
                      </m:sSub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𝟏𝟎</m:t>
                      </m:r>
                      <m:sSub>
                        <m:sSub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kumimoji="0" lang="en-US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kumimoji="0" lang="en-US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log</m:t>
                          </m:r>
                        </m:e>
                        <m: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sub>
                      </m:sSub>
                      <m:d>
                        <m:d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D972F6-7DCF-1219-521F-B8D3B2E236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9440" y="1304910"/>
                <a:ext cx="2859437" cy="676660"/>
              </a:xfrm>
              <a:prstGeom prst="rect">
                <a:avLst/>
              </a:prstGeom>
              <a:blipFill>
                <a:blip r:embed="rId2"/>
                <a:stretch>
                  <a:fillRect l="-1762" t="-9259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9B58D08-4CE0-E6F3-9C58-073C4B0B3BB2}"/>
                  </a:ext>
                </a:extLst>
              </p:cNvPr>
              <p:cNvSpPr txBox="1"/>
              <p:nvPr/>
            </p:nvSpPr>
            <p:spPr>
              <a:xfrm>
                <a:off x="8002561" y="2150412"/>
                <a:ext cx="2836995" cy="6766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𝒅𝑩</m:t>
                          </m:r>
                        </m:sub>
                      </m:sSub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𝟐𝟎</m:t>
                      </m:r>
                      <m:sSub>
                        <m:sSub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kumimoji="0" lang="en-US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kumimoji="0" lang="en-US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log</m:t>
                          </m:r>
                        </m:e>
                        <m: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sub>
                      </m:sSub>
                      <m:d>
                        <m:d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9B58D08-4CE0-E6F3-9C58-073C4B0B3B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2561" y="2150412"/>
                <a:ext cx="2836995" cy="676660"/>
              </a:xfrm>
              <a:prstGeom prst="rect">
                <a:avLst/>
              </a:prstGeom>
              <a:blipFill>
                <a:blip r:embed="rId3"/>
                <a:stretch>
                  <a:fillRect l="-2232" t="-11111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B447090-FF3C-DB37-854B-6365C36EC971}"/>
                  </a:ext>
                </a:extLst>
              </p:cNvPr>
              <p:cNvSpPr txBox="1"/>
              <p:nvPr/>
            </p:nvSpPr>
            <p:spPr>
              <a:xfrm>
                <a:off x="8002561" y="2995914"/>
                <a:ext cx="2705548" cy="6766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𝒅𝑩</m:t>
                          </m:r>
                        </m:sub>
                      </m:sSub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𝟐𝟎</m:t>
                      </m:r>
                      <m:sSub>
                        <m:sSub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kumimoji="0" lang="en-US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kumimoji="0" lang="en-US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log</m:t>
                          </m:r>
                        </m:e>
                        <m: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sub>
                      </m:sSub>
                      <m:d>
                        <m:d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B447090-FF3C-DB37-854B-6365C36EC9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2561" y="2995914"/>
                <a:ext cx="2705548" cy="676660"/>
              </a:xfrm>
              <a:prstGeom prst="rect">
                <a:avLst/>
              </a:prstGeom>
              <a:blipFill>
                <a:blip r:embed="rId4"/>
                <a:stretch>
                  <a:fillRect l="-2336" t="-9259"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33097260-878C-24B5-7C65-E1DD00CD2DE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211339" y="2685161"/>
              <a:ext cx="2650211" cy="3442653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070089">
                      <a:extLst>
                        <a:ext uri="{9D8B030D-6E8A-4147-A177-3AD203B41FA5}">
                          <a16:colId xmlns:a16="http://schemas.microsoft.com/office/drawing/2014/main" val="1828481046"/>
                        </a:ext>
                      </a:extLst>
                    </a:gridCol>
                    <a:gridCol w="780617">
                      <a:extLst>
                        <a:ext uri="{9D8B030D-6E8A-4147-A177-3AD203B41FA5}">
                          <a16:colId xmlns:a16="http://schemas.microsoft.com/office/drawing/2014/main" val="1252473745"/>
                        </a:ext>
                      </a:extLst>
                    </a:gridCol>
                    <a:gridCol w="799505">
                      <a:extLst>
                        <a:ext uri="{9D8B030D-6E8A-4147-A177-3AD203B41FA5}">
                          <a16:colId xmlns:a16="http://schemas.microsoft.com/office/drawing/2014/main" val="3203905234"/>
                        </a:ext>
                      </a:extLst>
                    </a:gridCol>
                  </a:tblGrid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𝒅𝑩</m:t>
                              </m:r>
                            </m:oMath>
                          </a14:m>
                          <a:r>
                            <a:rPr lang="en-US" sz="1600" dirty="0"/>
                            <a:t> ratio</a:t>
                          </a: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aseline="-250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aseline="-250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8938532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×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𝑑𝐵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0" baseline="300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f>
                                      <m:f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num>
                                      <m:den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p>
                                </m:sSup>
                              </m:oMath>
                            </m:oMathPara>
                          </a14:m>
                          <a:endParaRPr lang="en-US" sz="1600" b="0" baseline="300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773016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40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𝑑𝐵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10000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99011637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𝑑𝐵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2947641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𝑑𝐵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~3.16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63870497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𝑑𝐵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~4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~2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81506148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𝑑𝐵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~2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~1.41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0045214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𝒅𝑩</m:t>
                                </m:r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9538785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𝑑𝐵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~0.5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~0.71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300587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−20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𝑑𝐵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0.01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en-US" sz="1600" b="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14880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33097260-878C-24B5-7C65-E1DD00CD2DE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641635"/>
                  </p:ext>
                </p:extLst>
              </p:nvPr>
            </p:nvGraphicFramePr>
            <p:xfrm>
              <a:off x="2211339" y="2685161"/>
              <a:ext cx="2650211" cy="3442653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070089">
                      <a:extLst>
                        <a:ext uri="{9D8B030D-6E8A-4147-A177-3AD203B41FA5}">
                          <a16:colId xmlns:a16="http://schemas.microsoft.com/office/drawing/2014/main" val="1828481046"/>
                        </a:ext>
                      </a:extLst>
                    </a:gridCol>
                    <a:gridCol w="780617">
                      <a:extLst>
                        <a:ext uri="{9D8B030D-6E8A-4147-A177-3AD203B41FA5}">
                          <a16:colId xmlns:a16="http://schemas.microsoft.com/office/drawing/2014/main" val="1252473745"/>
                        </a:ext>
                      </a:extLst>
                    </a:gridCol>
                    <a:gridCol w="799505">
                      <a:extLst>
                        <a:ext uri="{9D8B030D-6E8A-4147-A177-3AD203B41FA5}">
                          <a16:colId xmlns:a16="http://schemas.microsoft.com/office/drawing/2014/main" val="3203905234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190" t="-3846" r="-151190" b="-96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7097" t="-3846" r="-104839" b="-96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33333" t="-3846" r="-3175" b="-9653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8938532"/>
                      </a:ext>
                    </a:extLst>
                  </a:tr>
                  <a:tr h="4251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190" t="-79412" r="-151190" b="-638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7097" t="-79412" r="-104839" b="-638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33333" t="-79412" r="-3175" b="-63823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77301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190" t="-225926" r="-151190" b="-70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7097" t="-225926" r="-104839" b="-70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33333" t="-225926" r="-3175" b="-7037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9901163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190" t="-338462" r="-151190" b="-6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7097" t="-338462" r="-104839" b="-6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33333" t="-338462" r="-3175" b="-6307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294764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190" t="-422222" r="-151190" b="-50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7097" t="-422222" r="-104839" b="-50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33333" t="-422222" r="-3175" b="-5074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6387049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190" t="-542308" r="-151190" b="-42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7097" t="-542308" r="-104839" b="-42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33333" t="-542308" r="-3175" b="-42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8150614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190" t="-618519" r="-151190" b="-3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7097" t="-618519" r="-104839" b="-3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33333" t="-618519" r="-3175" b="-3111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004521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190" t="-746154" r="-151190" b="-2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7097" t="-746154" r="-104839" b="-2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33333" t="-746154" r="-3175" b="-2230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953878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190" t="-814815" r="-151190" b="-1148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7097" t="-814815" r="-104839" b="-1148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33333" t="-814815" r="-3175" b="-1148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30058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190" t="-950000" r="-151190" b="-1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37097" t="-950000" r="-104839" b="-1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33333" t="-950000" r="-3175" b="-192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148804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91DF66C-3F19-59B4-3062-3CC1DC1EAD24}"/>
                  </a:ext>
                </a:extLst>
              </p:cNvPr>
              <p:cNvSpPr txBox="1"/>
              <p:nvPr/>
            </p:nvSpPr>
            <p:spPr>
              <a:xfrm>
                <a:off x="6818645" y="4375911"/>
                <a:ext cx="1860766" cy="688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d>
                            <m:d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𝒅𝑩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91DF66C-3F19-59B4-3062-3CC1DC1EA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8645" y="4375911"/>
                <a:ext cx="1860766" cy="688650"/>
              </a:xfrm>
              <a:prstGeom prst="rect">
                <a:avLst/>
              </a:prstGeom>
              <a:blipFill>
                <a:blip r:embed="rId6"/>
                <a:stretch>
                  <a:fillRect l="-3401" t="-9091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5CF56D-6D94-4EC3-7161-DD220C91CAEE}"/>
                  </a:ext>
                </a:extLst>
              </p:cNvPr>
              <p:cNvSpPr txBox="1"/>
              <p:nvPr/>
            </p:nvSpPr>
            <p:spPr>
              <a:xfrm>
                <a:off x="8955211" y="4375911"/>
                <a:ext cx="1841530" cy="6783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d>
                            <m:d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𝒅𝑩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𝟐𝟎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5CF56D-6D94-4EC3-7161-DD220C91CA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5211" y="4375911"/>
                <a:ext cx="1841530" cy="678391"/>
              </a:xfrm>
              <a:prstGeom prst="rect">
                <a:avLst/>
              </a:prstGeom>
              <a:blipFill>
                <a:blip r:embed="rId7"/>
                <a:stretch>
                  <a:fillRect l="-3425" t="-9259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FE3F09FF-D8E6-D858-17CA-7303D1E40032}"/>
              </a:ext>
            </a:extLst>
          </p:cNvPr>
          <p:cNvGrpSpPr/>
          <p:nvPr/>
        </p:nvGrpSpPr>
        <p:grpSpPr>
          <a:xfrm>
            <a:off x="4915608" y="5549113"/>
            <a:ext cx="4991019" cy="535531"/>
            <a:chOff x="5252514" y="5962553"/>
            <a:chExt cx="4991019" cy="53553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E7AE22A-9126-50C1-5DB3-09B5879D8B0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52514" y="6052240"/>
              <a:ext cx="858156" cy="178078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triangle" w="lg" len="lg"/>
              <a:tailEnd type="non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FA085BA-E003-C1D8-481C-A8EBA8DFD7EA}"/>
                    </a:ext>
                  </a:extLst>
                </p:cNvPr>
                <p:cNvSpPr txBox="1"/>
                <p:nvPr/>
              </p:nvSpPr>
              <p:spPr>
                <a:xfrm>
                  <a:off x="6110670" y="5962553"/>
                  <a:ext cx="4132863" cy="5355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The </a:t>
                  </a:r>
                  <a14:m>
                    <m:oMath xmlns:m="http://schemas.openxmlformats.org/officeDocument/2006/math"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𝒅𝑩</m:t>
                      </m:r>
                    </m:oMath>
                  </a14:m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 ratio (half power) is a </a:t>
                  </a:r>
                  <a:b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</a:br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common specification for the bandwidth</a:t>
                  </a: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FA085BA-E003-C1D8-481C-A8EBA8DFD7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0670" y="5962553"/>
                  <a:ext cx="4132863" cy="535531"/>
                </a:xfrm>
                <a:prstGeom prst="rect">
                  <a:avLst/>
                </a:prstGeom>
                <a:blipFill>
                  <a:blip r:embed="rId8"/>
                  <a:stretch>
                    <a:fillRect l="-613" t="-6818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CF8DFCD-FDA5-EB0C-F893-5AD7CC033FCA}"/>
              </a:ext>
            </a:extLst>
          </p:cNvPr>
          <p:cNvSpPr txBox="1"/>
          <p:nvPr/>
        </p:nvSpPr>
        <p:spPr>
          <a:xfrm>
            <a:off x="6216609" y="2304076"/>
            <a:ext cx="1657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1" dirty="0"/>
              <a:t>voltage ratio: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3E0AB0-C17E-7E66-1903-062A84E2DFD8}"/>
              </a:ext>
            </a:extLst>
          </p:cNvPr>
          <p:cNvSpPr txBox="1"/>
          <p:nvPr/>
        </p:nvSpPr>
        <p:spPr>
          <a:xfrm>
            <a:off x="6183086" y="3148074"/>
            <a:ext cx="1657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1" dirty="0"/>
              <a:t>current ratio:</a:t>
            </a:r>
          </a:p>
        </p:txBody>
      </p:sp>
    </p:spTree>
    <p:extLst>
      <p:ext uri="{BB962C8B-B14F-4D97-AF65-F5344CB8AC3E}">
        <p14:creationId xmlns:p14="http://schemas.microsoft.com/office/powerpoint/2010/main" val="65561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08E92-1D6B-D445-B110-5603C9D09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Refresher: Some TL Equations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D733FB-196E-EF46-B1E5-1CD724ED24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0791" y="1000552"/>
                <a:ext cx="5540361" cy="5107865"/>
              </a:xfrm>
            </p:spPr>
            <p:txBody>
              <a:bodyPr/>
              <a:lstStyle/>
              <a:p>
                <a:r>
                  <a:rPr lang="en-US" dirty="0"/>
                  <a:t>Wave impedance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  <a:p>
                <a:pPr lvl="2"/>
                <a:endParaRPr lang="en-US" dirty="0"/>
              </a:p>
              <a:p>
                <a:r>
                  <a:rPr lang="en-US" dirty="0"/>
                  <a:t>Speed of light</a:t>
                </a:r>
              </a:p>
              <a:p>
                <a:endParaRPr lang="en-US" dirty="0"/>
              </a:p>
              <a:p>
                <a:pPr lvl="3"/>
                <a:endParaRPr lang="en-US" dirty="0"/>
              </a:p>
              <a:p>
                <a:pPr marL="1257300" lvl="3" indent="0">
                  <a:buNone/>
                </a:pPr>
                <a:endParaRPr lang="en-US" dirty="0"/>
              </a:p>
              <a:p>
                <a:r>
                  <a:rPr lang="en-US" dirty="0"/>
                  <a:t>Phase velocity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non-magnetic media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D733FB-196E-EF46-B1E5-1CD724ED24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791" y="1000552"/>
                <a:ext cx="5540361" cy="5107865"/>
              </a:xfrm>
              <a:blipFill>
                <a:blip r:embed="rId2"/>
                <a:stretch>
                  <a:fillRect l="-1370" t="-1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2F7169-EA70-C348-B59B-368403EF7F14}"/>
                  </a:ext>
                </a:extLst>
              </p:cNvPr>
              <p:cNvSpPr txBox="1"/>
              <p:nvPr/>
            </p:nvSpPr>
            <p:spPr>
              <a:xfrm>
                <a:off x="853455" y="1661442"/>
                <a:ext cx="1455317" cy="7090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2F7169-EA70-C348-B59B-368403EF7F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455" y="1661442"/>
                <a:ext cx="1455317" cy="7090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0610FA5-FFA2-5249-B0A1-16CC921D9CEC}"/>
                  </a:ext>
                </a:extLst>
              </p:cNvPr>
              <p:cNvSpPr txBox="1"/>
              <p:nvPr/>
            </p:nvSpPr>
            <p:spPr>
              <a:xfrm>
                <a:off x="2493069" y="1661442"/>
                <a:ext cx="3596416" cy="96377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𝟑𝟕𝟕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0610FA5-FFA2-5249-B0A1-16CC921D9C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069" y="1661442"/>
                <a:ext cx="3596416" cy="9637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ED5BE9-0986-AF43-8099-1A311A63FBA7}"/>
                  </a:ext>
                </a:extLst>
              </p:cNvPr>
              <p:cNvSpPr txBox="1"/>
              <p:nvPr/>
            </p:nvSpPr>
            <p:spPr>
              <a:xfrm>
                <a:off x="617929" y="3144351"/>
                <a:ext cx="3686312" cy="72755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𝟗𝟗𝟕𝟗𝟐𝟓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ED5BE9-0986-AF43-8099-1A311A63F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29" y="3144351"/>
                <a:ext cx="3686312" cy="7275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7D72EDC-0B58-C045-83A4-F20D75F22D5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219927" y="1000552"/>
                <a:ext cx="5885046" cy="5385633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Wavelength</a:t>
                </a:r>
              </a:p>
              <a:p>
                <a:endParaRPr lang="en-US" kern="0" dirty="0"/>
              </a:p>
              <a:p>
                <a:endParaRPr lang="en-US" kern="0" dirty="0"/>
              </a:p>
              <a:p>
                <a:pPr lvl="3"/>
                <a:endParaRPr lang="en-US" kern="0" dirty="0"/>
              </a:p>
              <a:p>
                <a:pPr lvl="4"/>
                <a:endParaRPr lang="en-US" kern="0" dirty="0"/>
              </a:p>
              <a:p>
                <a:pPr lvl="1"/>
                <a:r>
                  <a:rPr lang="en-US" dirty="0"/>
                  <a:t>non-magnetic media:</a:t>
                </a:r>
                <a:br>
                  <a:rPr lang="en-US" dirty="0"/>
                </a:b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)</a:t>
                </a:r>
                <a:endParaRPr lang="en-US" kern="0" dirty="0"/>
              </a:p>
              <a:p>
                <a:pPr>
                  <a:lnSpc>
                    <a:spcPct val="150000"/>
                  </a:lnSpc>
                </a:pPr>
                <a:r>
                  <a:rPr lang="en-US" kern="0" dirty="0"/>
                  <a:t>Electrical length</a:t>
                </a:r>
              </a:p>
              <a:p>
                <a:pPr lvl="1"/>
                <a:r>
                  <a:rPr lang="en-US" kern="0" dirty="0"/>
                  <a:t>for a TEM line of physical length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pPr>
                  <a:lnSpc>
                    <a:spcPct val="250000"/>
                  </a:lnSpc>
                </a:pPr>
                <a:r>
                  <a:rPr lang="en-US" kern="0" dirty="0"/>
                  <a:t>Permeability: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kern="0" dirty="0"/>
                  <a:t>Permittivity: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7D72EDC-0B58-C045-83A4-F20D75F22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19927" y="1000552"/>
                <a:ext cx="5885046" cy="5385633"/>
              </a:xfrm>
              <a:prstGeom prst="rect">
                <a:avLst/>
              </a:prstGeom>
              <a:blipFill>
                <a:blip r:embed="rId6"/>
                <a:stretch>
                  <a:fillRect l="-1505" t="-1643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7B5E015-E153-ED4C-9A87-123E7F030CAC}"/>
                  </a:ext>
                </a:extLst>
              </p:cNvPr>
              <p:cNvSpPr txBox="1"/>
              <p:nvPr/>
            </p:nvSpPr>
            <p:spPr>
              <a:xfrm>
                <a:off x="617929" y="4400954"/>
                <a:ext cx="4868687" cy="72973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’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𝜇𝜀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7B5E015-E153-ED4C-9A87-123E7F030C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29" y="4400954"/>
                <a:ext cx="4868687" cy="7297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40DFEC7-CAB9-B047-8F6C-3D7926460579}"/>
              </a:ext>
            </a:extLst>
          </p:cNvPr>
          <p:cNvSpPr txBox="1"/>
          <p:nvPr/>
        </p:nvSpPr>
        <p:spPr>
          <a:xfrm>
            <a:off x="769060" y="1318876"/>
            <a:ext cx="1018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in media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A30CA4-7345-744A-B5B7-E523AC3A157B}"/>
              </a:ext>
            </a:extLst>
          </p:cNvPr>
          <p:cNvSpPr txBox="1"/>
          <p:nvPr/>
        </p:nvSpPr>
        <p:spPr>
          <a:xfrm>
            <a:off x="2323268" y="1318993"/>
            <a:ext cx="4006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Characteristic impedance of free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C3D5A7-A2E2-4B48-AA64-83875629E04A}"/>
                  </a:ext>
                </a:extLst>
              </p:cNvPr>
              <p:cNvSpPr txBox="1"/>
              <p:nvPr/>
            </p:nvSpPr>
            <p:spPr>
              <a:xfrm>
                <a:off x="1026540" y="5515055"/>
                <a:ext cx="1699486" cy="6847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C3D5A7-A2E2-4B48-AA64-83875629E0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540" y="5515055"/>
                <a:ext cx="1699486" cy="68478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D5FF1C0-B56E-2441-941D-6DE32BFB147A}"/>
                  </a:ext>
                </a:extLst>
              </p:cNvPr>
              <p:cNvSpPr txBox="1"/>
              <p:nvPr/>
            </p:nvSpPr>
            <p:spPr>
              <a:xfrm>
                <a:off x="6666306" y="1652966"/>
                <a:ext cx="1879792" cy="6723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𝝀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D5FF1C0-B56E-2441-941D-6DE32BFB1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306" y="1652966"/>
                <a:ext cx="1879792" cy="67234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3DA4387-553F-9C41-94FA-67EA7EF9797D}"/>
                  </a:ext>
                </a:extLst>
              </p:cNvPr>
              <p:cNvSpPr txBox="1"/>
              <p:nvPr/>
            </p:nvSpPr>
            <p:spPr>
              <a:xfrm>
                <a:off x="8862292" y="1652966"/>
                <a:ext cx="2908149" cy="7344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3DA4387-553F-9C41-94FA-67EA7EF979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2292" y="1652966"/>
                <a:ext cx="2908149" cy="734414"/>
              </a:xfrm>
              <a:prstGeom prst="rect">
                <a:avLst/>
              </a:prstGeom>
              <a:blipFill>
                <a:blip r:embed="rId10"/>
                <a:stretch>
                  <a:fillRect b="-1667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F663353-ACE1-FB4D-9232-0905F744609D}"/>
              </a:ext>
            </a:extLst>
          </p:cNvPr>
          <p:cNvSpPr txBox="1"/>
          <p:nvPr/>
        </p:nvSpPr>
        <p:spPr>
          <a:xfrm>
            <a:off x="6577157" y="1314412"/>
            <a:ext cx="143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in free space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36F1DC-43DF-F949-A70B-ECC344FEC33D}"/>
              </a:ext>
            </a:extLst>
          </p:cNvPr>
          <p:cNvSpPr txBox="1"/>
          <p:nvPr/>
        </p:nvSpPr>
        <p:spPr>
          <a:xfrm>
            <a:off x="8835022" y="1314412"/>
            <a:ext cx="2935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guide wavelength (in media)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07DE650-3DE2-EF4C-8224-937CEC69D188}"/>
                  </a:ext>
                </a:extLst>
              </p:cNvPr>
              <p:cNvSpPr txBox="1"/>
              <p:nvPr/>
            </p:nvSpPr>
            <p:spPr>
              <a:xfrm>
                <a:off x="9441552" y="2561111"/>
                <a:ext cx="1830932" cy="6847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07DE650-3DE2-EF4C-8224-937CEC69D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1552" y="2561111"/>
                <a:ext cx="1830932" cy="68478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634411C-DB21-C84A-9A6B-F918F523AFB9}"/>
                  </a:ext>
                </a:extLst>
              </p:cNvPr>
              <p:cNvSpPr txBox="1"/>
              <p:nvPr/>
            </p:nvSpPr>
            <p:spPr>
              <a:xfrm>
                <a:off x="6765808" y="4077950"/>
                <a:ext cx="2502334" cy="75288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𝒈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𝑟𝑎𝑑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634411C-DB21-C84A-9A6B-F918F523AF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5808" y="4077950"/>
                <a:ext cx="2502334" cy="75288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9A3727-E0E1-3341-9929-8F42F5697C33}"/>
                  </a:ext>
                </a:extLst>
              </p:cNvPr>
              <p:cNvSpPr txBox="1"/>
              <p:nvPr/>
            </p:nvSpPr>
            <p:spPr>
              <a:xfrm>
                <a:off x="9441552" y="4078602"/>
                <a:ext cx="2559657" cy="74916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ℓ=360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𝑑𝑒𝑔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9A3727-E0E1-3341-9929-8F42F5697C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1552" y="4078602"/>
                <a:ext cx="2559657" cy="74916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EF6C43-A72D-444E-BB06-CA311BCA3ABF}"/>
                  </a:ext>
                </a:extLst>
              </p:cNvPr>
              <p:cNvSpPr txBox="1"/>
              <p:nvPr/>
            </p:nvSpPr>
            <p:spPr>
              <a:xfrm>
                <a:off x="8291892" y="5057985"/>
                <a:ext cx="1163184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EF6C43-A72D-444E-BB06-CA311BCA3A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1892" y="5057985"/>
                <a:ext cx="1163184" cy="42240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086B3DB-5CBB-4648-B7F3-2702FEB2887B}"/>
                  </a:ext>
                </a:extLst>
              </p:cNvPr>
              <p:cNvSpPr txBox="1"/>
              <p:nvPr/>
            </p:nvSpPr>
            <p:spPr>
              <a:xfrm>
                <a:off x="8237048" y="5661768"/>
                <a:ext cx="1076622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086B3DB-5CBB-4648-B7F3-2702FEB288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7048" y="5661768"/>
                <a:ext cx="1076622" cy="42240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C70372A-E8FC-F647-BDEA-AF0879DA7281}"/>
                  </a:ext>
                </a:extLst>
              </p:cNvPr>
              <p:cNvSpPr txBox="1"/>
              <p:nvPr/>
            </p:nvSpPr>
            <p:spPr>
              <a:xfrm>
                <a:off x="9611341" y="5130687"/>
                <a:ext cx="2323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C70372A-E8FC-F647-BDEA-AF0879DA7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1341" y="5130687"/>
                <a:ext cx="2323841" cy="276999"/>
              </a:xfrm>
              <a:prstGeom prst="rect">
                <a:avLst/>
              </a:prstGeom>
              <a:blipFill>
                <a:blip r:embed="rId16"/>
                <a:stretch>
                  <a:fillRect l="-1087" t="-4545" r="-3261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F31618A-CCF9-A84A-AF82-BE69556E4713}"/>
                  </a:ext>
                </a:extLst>
              </p:cNvPr>
              <p:cNvSpPr txBox="1"/>
              <p:nvPr/>
            </p:nvSpPr>
            <p:spPr>
              <a:xfrm>
                <a:off x="9454870" y="5756989"/>
                <a:ext cx="26634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8.854∙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F31618A-CCF9-A84A-AF82-BE69556E4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4870" y="5756989"/>
                <a:ext cx="2663421" cy="276999"/>
              </a:xfrm>
              <a:prstGeom prst="rect">
                <a:avLst/>
              </a:prstGeom>
              <a:blipFill>
                <a:blip r:embed="rId17"/>
                <a:stretch>
                  <a:fillRect l="-474" t="-4348" r="-2370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668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13" grpId="0" animBg="1"/>
      <p:bldP spid="14" grpId="0" animBg="1"/>
      <p:bldP spid="15" grpId="0"/>
      <p:bldP spid="16" grpId="0"/>
      <p:bldP spid="17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2F1E4-7B4C-F841-BB60-E8676DA08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Transmission-lines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2DCBEE-F12D-E547-A12F-732B8CFF34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1630" y="1047893"/>
                <a:ext cx="8099118" cy="5146268"/>
              </a:xfrm>
            </p:spPr>
            <p:txBody>
              <a:bodyPr/>
              <a:lstStyle/>
              <a:p>
                <a:r>
                  <a:rPr lang="en-US" dirty="0"/>
                  <a:t>Transmission-line terminated with an arbitrary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Lossless transmission-line:</a:t>
                </a:r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457200" lvl="1" indent="0">
                  <a:lnSpc>
                    <a:spcPct val="150000"/>
                  </a:lnSpc>
                  <a:buNone/>
                </a:pPr>
                <a:endParaRPr lang="en-US" dirty="0"/>
              </a:p>
              <a:p>
                <a:pPr lvl="2"/>
                <a:endParaRPr lang="en-US" dirty="0"/>
              </a:p>
              <a:p>
                <a:pPr marL="1314450" lvl="3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2DCBEE-F12D-E547-A12F-732B8CFF34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1630" y="1047893"/>
                <a:ext cx="8099118" cy="5146268"/>
              </a:xfrm>
              <a:blipFill>
                <a:blip r:embed="rId2"/>
                <a:stretch>
                  <a:fillRect l="-1097" t="-1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65AF3F0-4834-AF4B-8D79-4D826DE16A2F}"/>
                  </a:ext>
                </a:extLst>
              </p:cNvPr>
              <p:cNvSpPr txBox="1"/>
              <p:nvPr/>
            </p:nvSpPr>
            <p:spPr>
              <a:xfrm>
                <a:off x="757705" y="2292292"/>
                <a:ext cx="5939878" cy="7184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cosh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sinh</m:t>
                                      </m:r>
                                    </m:fName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cosh</m:t>
                                  </m:r>
                                </m:fName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sinh</m:t>
                                      </m:r>
                                    </m:fName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tanh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65AF3F0-4834-AF4B-8D79-4D826DE16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2292292"/>
                <a:ext cx="5939878" cy="7184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>
                    <a:alpha val="99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F0668E-8CFE-2249-B108-D641F6733C55}"/>
                  </a:ext>
                </a:extLst>
              </p:cNvPr>
              <p:cNvSpPr txBox="1"/>
              <p:nvPr/>
            </p:nvSpPr>
            <p:spPr>
              <a:xfrm>
                <a:off x="757705" y="1517140"/>
                <a:ext cx="5563254" cy="5672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sSup>
                        <m:sSup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F0668E-8CFE-2249-B108-D641F6733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1517140"/>
                <a:ext cx="5563254" cy="567271"/>
              </a:xfrm>
              <a:prstGeom prst="rect">
                <a:avLst/>
              </a:prstGeom>
              <a:blipFill>
                <a:blip r:embed="rId4"/>
                <a:stretch>
                  <a:fillRect t="-4348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ECC2015C-13FE-4446-A4E8-6A65A9CC1322}"/>
              </a:ext>
            </a:extLst>
          </p:cNvPr>
          <p:cNvGrpSpPr/>
          <p:nvPr/>
        </p:nvGrpSpPr>
        <p:grpSpPr>
          <a:xfrm>
            <a:off x="7678972" y="1800776"/>
            <a:ext cx="3453745" cy="1209964"/>
            <a:chOff x="7980550" y="1431940"/>
            <a:chExt cx="3453745" cy="120996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E7E6573-603B-2C4D-92D2-AFDED041A34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34052" y="1716344"/>
              <a:ext cx="36054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CA26026-C6F5-764C-98C4-C6FAC8A00C9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734052" y="2488551"/>
              <a:ext cx="360542" cy="39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1B857FF-3E7A-8E4D-9267-F1DEA147137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0734052" y="1716344"/>
              <a:ext cx="141" cy="1834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17A014D-EEB3-524D-B48C-B6A338C792C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734052" y="2294035"/>
              <a:ext cx="141" cy="1945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E0A9287-4A92-D046-B995-E87964CFC4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54193" y="1899830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59DB50D-64F8-1C4F-B3CA-22B006A810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54193" y="2294035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48DDC24-3DF4-3148-9249-4381015C7E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52633" y="1899830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6E9F1B6-DA4E-8B4E-A866-E1FD25E13A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52633" y="2292180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87C6AB38-0C66-3146-8B14-EA50D63FA27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380538" y="1906740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3" name="Text Box 26">
                  <a:extLst>
                    <a:ext uri="{FF2B5EF4-FFF2-40B4-BE49-F238E27FC236}">
                      <a16:creationId xmlns:a16="http://schemas.microsoft.com/office/drawing/2014/main" id="{87C6AB38-0C66-3146-8B14-EA50D63FA2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80538" y="1906740"/>
                  <a:ext cx="565110" cy="333554"/>
                </a:xfrm>
                <a:prstGeom prst="rect">
                  <a:avLst/>
                </a:prstGeom>
                <a:blipFill>
                  <a:blip r:embed="rId5"/>
                  <a:stretch>
                    <a:fillRect r="-4348" b="-370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5D9F31A-2654-6D4F-B1F6-B029247490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41118" y="1431940"/>
              <a:ext cx="0" cy="118440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B61D5625-5788-A842-9DDE-512DA81FBD5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70794" y="1927215"/>
                  <a:ext cx="263501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B61D5625-5788-A842-9DDE-512DA81FBD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170794" y="1927215"/>
                  <a:ext cx="263501" cy="333554"/>
                </a:xfrm>
                <a:prstGeom prst="rect">
                  <a:avLst/>
                </a:prstGeom>
                <a:blipFill>
                  <a:blip r:embed="rId6"/>
                  <a:stretch>
                    <a:fillRect r="-909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 Box 26">
                  <a:extLst>
                    <a:ext uri="{FF2B5EF4-FFF2-40B4-BE49-F238E27FC236}">
                      <a16:creationId xmlns:a16="http://schemas.microsoft.com/office/drawing/2014/main" id="{3ED4EA07-C386-5D40-944A-E15AABA4E69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980550" y="1938961"/>
                  <a:ext cx="804518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8" name="Text Box 26">
                  <a:extLst>
                    <a:ext uri="{FF2B5EF4-FFF2-40B4-BE49-F238E27FC236}">
                      <a16:creationId xmlns:a16="http://schemas.microsoft.com/office/drawing/2014/main" id="{3ED4EA07-C386-5D40-944A-E15AABA4E6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80550" y="1938961"/>
                  <a:ext cx="804518" cy="33355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 Box 26">
                  <a:extLst>
                    <a:ext uri="{FF2B5EF4-FFF2-40B4-BE49-F238E27FC236}">
                      <a16:creationId xmlns:a16="http://schemas.microsoft.com/office/drawing/2014/main" id="{B93FFC55-FB2C-644A-820E-B8D10E32F36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543645" y="2308350"/>
                  <a:ext cx="307233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 Box 26">
                  <a:extLst>
                    <a:ext uri="{FF2B5EF4-FFF2-40B4-BE49-F238E27FC236}">
                      <a16:creationId xmlns:a16="http://schemas.microsoft.com/office/drawing/2014/main" id="{B93FFC55-FB2C-644A-820E-B8D10E32F3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543645" y="2308350"/>
                  <a:ext cx="307233" cy="333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BCCF637-F923-3346-BBD2-F27623A6E732}"/>
                </a:ext>
              </a:extLst>
            </p:cNvPr>
            <p:cNvCxnSpPr>
              <a:stCxn id="19" idx="1"/>
            </p:cNvCxnSpPr>
            <p:nvPr/>
          </p:nvCxnSpPr>
          <p:spPr bwMode="auto">
            <a:xfrm flipH="1">
              <a:off x="8751073" y="2475127"/>
              <a:ext cx="79257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F36066E-F655-2D48-94B1-00E7BAA4B5A8}"/>
                </a:ext>
              </a:extLst>
            </p:cNvPr>
            <p:cNvCxnSpPr>
              <a:stCxn id="19" idx="3"/>
            </p:cNvCxnSpPr>
            <p:nvPr/>
          </p:nvCxnSpPr>
          <p:spPr bwMode="auto">
            <a:xfrm flipV="1">
              <a:off x="9850878" y="2473052"/>
              <a:ext cx="690240" cy="207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F19026-D945-5D44-8A77-5182D2A4B10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746096" y="1431940"/>
              <a:ext cx="0" cy="118440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25365D8-9F8E-7942-BB9D-C454F5E21199}"/>
                </a:ext>
              </a:extLst>
            </p:cNvPr>
            <p:cNvSpPr/>
            <p:nvPr/>
          </p:nvSpPr>
          <p:spPr bwMode="auto">
            <a:xfrm rot="5400000">
              <a:off x="10851159" y="2015942"/>
              <a:ext cx="466170" cy="180000"/>
            </a:xfrm>
            <a:prstGeom prst="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Line 15">
              <a:extLst>
                <a:ext uri="{FF2B5EF4-FFF2-40B4-BE49-F238E27FC236}">
                  <a16:creationId xmlns:a16="http://schemas.microsoft.com/office/drawing/2014/main" id="{5E7A0482-3CD9-0B45-A271-762B98FFD2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84244" y="1722944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p:sp>
          <p:nvSpPr>
            <p:cNvPr id="27" name="Line 15">
              <a:extLst>
                <a:ext uri="{FF2B5EF4-FFF2-40B4-BE49-F238E27FC236}">
                  <a16:creationId xmlns:a16="http://schemas.microsoft.com/office/drawing/2014/main" id="{F2DEB4E4-51D9-7346-95D0-CBC5A22AF0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083092" y="2344943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 Box 26">
                  <a:extLst>
                    <a:ext uri="{FF2B5EF4-FFF2-40B4-BE49-F238E27FC236}">
                      <a16:creationId xmlns:a16="http://schemas.microsoft.com/office/drawing/2014/main" id="{758F7CDF-DC60-9E45-9CAA-7E4ECFC201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891379" y="1432192"/>
                  <a:ext cx="67856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Text Box 26">
                  <a:extLst>
                    <a:ext uri="{FF2B5EF4-FFF2-40B4-BE49-F238E27FC236}">
                      <a16:creationId xmlns:a16="http://schemas.microsoft.com/office/drawing/2014/main" id="{758F7CDF-DC60-9E45-9CAA-7E4ECFC201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891379" y="1432192"/>
                  <a:ext cx="678560" cy="333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 Box 26">
                  <a:extLst>
                    <a:ext uri="{FF2B5EF4-FFF2-40B4-BE49-F238E27FC236}">
                      <a16:creationId xmlns:a16="http://schemas.microsoft.com/office/drawing/2014/main" id="{0BBCC45C-8535-604F-AF11-FB01B0BD5FE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052388" y="1439165"/>
                  <a:ext cx="716772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𝚪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45" name="Text Box 26">
                  <a:extLst>
                    <a:ext uri="{FF2B5EF4-FFF2-40B4-BE49-F238E27FC236}">
                      <a16:creationId xmlns:a16="http://schemas.microsoft.com/office/drawing/2014/main" id="{0BBCC45C-8535-604F-AF11-FB01B0BD5F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052388" y="1439165"/>
                  <a:ext cx="716772" cy="33355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C31614F-4227-8F44-8E5E-7BFEE9BD1AA0}"/>
                  </a:ext>
                </a:extLst>
              </p:cNvPr>
              <p:cNvSpPr txBox="1"/>
              <p:nvPr/>
            </p:nvSpPr>
            <p:spPr>
              <a:xfrm>
                <a:off x="757705" y="3720736"/>
                <a:ext cx="10056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 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C31614F-4227-8F44-8E5E-7BFEE9BD1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3720736"/>
                <a:ext cx="1005660" cy="276999"/>
              </a:xfrm>
              <a:prstGeom prst="rect">
                <a:avLst/>
              </a:prstGeom>
              <a:blipFill>
                <a:blip r:embed="rId11"/>
                <a:stretch>
                  <a:fillRect l="-2500" r="-3750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EC75333-2629-F045-B3DA-3A17B37BBF74}"/>
                  </a:ext>
                </a:extLst>
              </p:cNvPr>
              <p:cNvSpPr txBox="1"/>
              <p:nvPr/>
            </p:nvSpPr>
            <p:spPr>
              <a:xfrm>
                <a:off x="757705" y="4120290"/>
                <a:ext cx="3973377" cy="7199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  <m:func>
                                <m:func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</a:rPr>
                                    <m:t>𝐜𝐨𝐬</m:t>
                                  </m:r>
                                </m:fName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𝒋</m:t>
                                  </m:r>
                                  <m:sSub>
                                    <m:sSub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𝒁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b="1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𝐬𝐢𝐧</m:t>
                                      </m:r>
                                    </m:fName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𝜷</m:t>
                                      </m:r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num>
                            <m:den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𝒄𝒐𝒔</m:t>
                                  </m:r>
                                </m:fName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ℓ+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𝒋𝒁</m:t>
                                  </m:r>
                                  <m:func>
                                    <m:func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𝒔𝒊𝒏</m:t>
                                      </m:r>
                                    </m:fName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𝜷</m:t>
                                      </m:r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e>
                                  </m:func>
                                </m:e>
                              </m:func>
                            </m:den>
                          </m:f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𝜴</m:t>
                          </m:r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EC75333-2629-F045-B3DA-3A17B37BB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05" y="4120290"/>
                <a:ext cx="3973377" cy="71998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1F158452-8521-B746-8750-B80030155193}"/>
              </a:ext>
            </a:extLst>
          </p:cNvPr>
          <p:cNvSpPr txBox="1">
            <a:spLocks/>
          </p:cNvSpPr>
          <p:nvPr/>
        </p:nvSpPr>
        <p:spPr bwMode="auto">
          <a:xfrm>
            <a:off x="4636614" y="3573900"/>
            <a:ext cx="6320131" cy="250296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kern="0" dirty="0"/>
              <a:t>Popular applications</a:t>
            </a:r>
          </a:p>
          <a:p>
            <a:pPr lvl="2"/>
            <a:r>
              <a:rPr lang="en-US" dirty="0"/>
              <a:t>Quarter-wave line:</a:t>
            </a:r>
          </a:p>
          <a:p>
            <a:pPr lvl="2"/>
            <a:endParaRPr lang="en-US" dirty="0"/>
          </a:p>
          <a:p>
            <a:pPr lvl="2">
              <a:lnSpc>
                <a:spcPct val="150000"/>
              </a:lnSpc>
            </a:pPr>
            <a:r>
              <a:rPr lang="en-US" dirty="0"/>
              <a:t>Terminated (matched) line: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Open line:</a:t>
            </a:r>
          </a:p>
          <a:p>
            <a:pPr lvl="2"/>
            <a:endParaRPr lang="en-US" dirty="0"/>
          </a:p>
          <a:p>
            <a:pPr lvl="2">
              <a:lnSpc>
                <a:spcPct val="150000"/>
              </a:lnSpc>
            </a:pPr>
            <a:r>
              <a:rPr lang="en-US" dirty="0"/>
              <a:t>Shorted line: </a:t>
            </a:r>
          </a:p>
          <a:p>
            <a:pPr lvl="2"/>
            <a:endParaRPr lang="en-US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C67D63E-5DAF-624A-93E7-5ECB5D91A89D}"/>
                  </a:ext>
                </a:extLst>
              </p:cNvPr>
              <p:cNvSpPr txBox="1"/>
              <p:nvPr/>
            </p:nvSpPr>
            <p:spPr>
              <a:xfrm>
                <a:off x="7735041" y="3781909"/>
                <a:ext cx="2093970" cy="524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C67D63E-5DAF-624A-93E7-5ECB5D91A8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041" y="3781909"/>
                <a:ext cx="2093970" cy="524182"/>
              </a:xfrm>
              <a:prstGeom prst="rect">
                <a:avLst/>
              </a:prstGeom>
              <a:blipFill>
                <a:blip r:embed="rId13"/>
                <a:stretch>
                  <a:fillRect l="-2424" t="-2381" r="-1212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A3E2CEB-D735-4648-AAA4-A51E3114A048}"/>
                  </a:ext>
                </a:extLst>
              </p:cNvPr>
              <p:cNvSpPr txBox="1"/>
              <p:nvPr/>
            </p:nvSpPr>
            <p:spPr>
              <a:xfrm>
                <a:off x="8691959" y="4580259"/>
                <a:ext cx="1111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A3E2CEB-D735-4648-AAA4-A51E3114A0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1959" y="4580259"/>
                <a:ext cx="1111330" cy="276999"/>
              </a:xfrm>
              <a:prstGeom prst="rect">
                <a:avLst/>
              </a:prstGeom>
              <a:blipFill>
                <a:blip r:embed="rId14"/>
                <a:stretch>
                  <a:fillRect l="-3409" r="-3409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3073289-E498-C043-8E0A-68783C2EFA49}"/>
                  </a:ext>
                </a:extLst>
              </p:cNvPr>
              <p:cNvSpPr txBox="1"/>
              <p:nvPr/>
            </p:nvSpPr>
            <p:spPr>
              <a:xfrm>
                <a:off x="7148241" y="5224380"/>
                <a:ext cx="10724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→∞  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3073289-E498-C043-8E0A-68783C2EFA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241" y="5224380"/>
                <a:ext cx="1072408" cy="276999"/>
              </a:xfrm>
              <a:prstGeom prst="rect">
                <a:avLst/>
              </a:prstGeom>
              <a:blipFill>
                <a:blip r:embed="rId15"/>
                <a:stretch>
                  <a:fillRect l="-4706" t="-4545" r="-2353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7937299-2B48-2245-9169-B005B61D405F}"/>
                  </a:ext>
                </a:extLst>
              </p:cNvPr>
              <p:cNvSpPr txBox="1"/>
              <p:nvPr/>
            </p:nvSpPr>
            <p:spPr>
              <a:xfrm>
                <a:off x="7232074" y="5882919"/>
                <a:ext cx="9842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7937299-2B48-2245-9169-B005B61D40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2074" y="5882919"/>
                <a:ext cx="984244" cy="276999"/>
              </a:xfrm>
              <a:prstGeom prst="rect">
                <a:avLst/>
              </a:prstGeom>
              <a:blipFill>
                <a:blip r:embed="rId16"/>
                <a:stretch>
                  <a:fillRect l="-5063" t="-4545" r="-2532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FB6DA80-64F0-9649-A383-9543A51F0023}"/>
                  </a:ext>
                </a:extLst>
              </p:cNvPr>
              <p:cNvSpPr txBox="1"/>
              <p:nvPr/>
            </p:nvSpPr>
            <p:spPr>
              <a:xfrm>
                <a:off x="9879994" y="3676808"/>
                <a:ext cx="1074379" cy="70376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FB6DA80-64F0-9649-A383-9543A51F0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9994" y="3676808"/>
                <a:ext cx="1074379" cy="70376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31696A7-A783-724C-B457-6C67F9B64818}"/>
                  </a:ext>
                </a:extLst>
              </p:cNvPr>
              <p:cNvSpPr txBox="1"/>
              <p:nvPr/>
            </p:nvSpPr>
            <p:spPr>
              <a:xfrm>
                <a:off x="9875912" y="4512925"/>
                <a:ext cx="1058027" cy="42240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31696A7-A783-724C-B457-6C67F9B648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5912" y="4512925"/>
                <a:ext cx="1058027" cy="42240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074FDB4-6131-C34B-95D1-F02FAE74553C}"/>
                  </a:ext>
                </a:extLst>
              </p:cNvPr>
              <p:cNvSpPr txBox="1"/>
              <p:nvPr/>
            </p:nvSpPr>
            <p:spPr>
              <a:xfrm>
                <a:off x="8310258" y="5161570"/>
                <a:ext cx="1956479" cy="422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99000"/>
                  </a:schemeClr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cot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074FDB4-6131-C34B-95D1-F02FAE745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258" y="5161570"/>
                <a:ext cx="1956479" cy="422405"/>
              </a:xfrm>
              <a:prstGeom prst="rect">
                <a:avLst/>
              </a:prstGeom>
              <a:blipFill>
                <a:blip r:embed="rId19"/>
                <a:stretch>
                  <a:fillRect b="-8571"/>
                </a:stretch>
              </a:blipFill>
              <a:ln>
                <a:solidFill>
                  <a:schemeClr val="tx1">
                    <a:alpha val="99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A1B9128-405D-F249-812A-6FF5E80A01EB}"/>
                  </a:ext>
                </a:extLst>
              </p:cNvPr>
              <p:cNvSpPr txBox="1"/>
              <p:nvPr/>
            </p:nvSpPr>
            <p:spPr>
              <a:xfrm>
                <a:off x="8310258" y="5810215"/>
                <a:ext cx="1800988" cy="42240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A1B9128-405D-F249-812A-6FF5E80A0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258" y="5810215"/>
                <a:ext cx="1800988" cy="422405"/>
              </a:xfrm>
              <a:prstGeom prst="rect">
                <a:avLst/>
              </a:prstGeom>
              <a:blipFill>
                <a:blip r:embed="rId20"/>
                <a:stretch>
                  <a:fillRect b="-5556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502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animBg="1"/>
      <p:bldP spid="49" grpId="0"/>
      <p:bldP spid="50" grpId="0"/>
      <p:bldP spid="55" grpId="0"/>
      <p:bldP spid="56" grpId="0"/>
      <p:bldP spid="57" grpId="0" animBg="1"/>
      <p:bldP spid="58" grpId="0" animBg="1"/>
      <p:bldP spid="59" grpId="0" animBg="1"/>
      <p:bldP spid="60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1C0AE-E2FE-AC44-B776-A9C4A190E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Transmission-lines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3F4C41-3BA7-8A4B-93F5-E4EBE2C237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8870" y="2776115"/>
                <a:ext cx="6759280" cy="3418046"/>
              </a:xfrm>
            </p:spPr>
            <p:txBody>
              <a:bodyPr/>
              <a:lstStyle/>
              <a:p>
                <a:r>
                  <a:rPr lang="en-US" dirty="0"/>
                  <a:t>A lossless TL with open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) or shorted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dirty="0"/>
                  <a:t>) termination can approximate a lumped reactive element (capacitor or inductor)</a:t>
                </a:r>
              </a:p>
              <a:p>
                <a:pPr lvl="1"/>
                <a:r>
                  <a:rPr lang="en-US" dirty="0"/>
                  <a:t>A “capacitive” element has the form: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An “inductive” element has the form:</a:t>
                </a:r>
              </a:p>
              <a:p>
                <a:pPr lvl="2"/>
                <a:r>
                  <a:rPr lang="en-US" dirty="0"/>
                  <a:t>A more precise method follows a “</a:t>
                </a:r>
                <a:r>
                  <a:rPr lang="en-US" i="1" dirty="0"/>
                  <a:t>T</a:t>
                </a:r>
                <a:r>
                  <a:rPr lang="en-US" dirty="0"/>
                  <a:t>” or “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”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𝐿𝐶𝐿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𝐶𝐿𝐶</m:t>
                    </m:r>
                  </m:oMath>
                </a14:m>
                <a:r>
                  <a:rPr lang="en-US" dirty="0"/>
                  <a:t> equivalent circuit of the lossless TL.</a:t>
                </a:r>
              </a:p>
              <a:p>
                <a:pPr lvl="2"/>
                <a:r>
                  <a:rPr lang="en-US" dirty="0"/>
                  <a:t>In case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dirty="0"/>
                  <a:t>, we can simplify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dirty="0"/>
                  <a:t>, etc.</a:t>
                </a:r>
              </a:p>
              <a:p>
                <a:pPr lvl="2"/>
                <a:r>
                  <a:rPr lang="en-US" dirty="0"/>
                  <a:t>In practice it is useful to select a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for a capacitive, or a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for an inductive semi-lumped element approximation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3F4C41-3BA7-8A4B-93F5-E4EBE2C237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8870" y="2776115"/>
                <a:ext cx="6759280" cy="3418046"/>
              </a:xfrm>
              <a:blipFill>
                <a:blip r:embed="rId2"/>
                <a:stretch>
                  <a:fillRect l="-1313" t="-2963" r="-11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A3D6AAE-EB89-2A48-9D34-08F5123E02E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750742" y="1206598"/>
              <a:ext cx="9178794" cy="12727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5378">
                      <a:extLst>
                        <a:ext uri="{9D8B030D-6E8A-4147-A177-3AD203B41FA5}">
                          <a16:colId xmlns:a16="http://schemas.microsoft.com/office/drawing/2014/main" val="3035209766"/>
                        </a:ext>
                      </a:extLst>
                    </a:gridCol>
                    <a:gridCol w="1413526">
                      <a:extLst>
                        <a:ext uri="{9D8B030D-6E8A-4147-A177-3AD203B41FA5}">
                          <a16:colId xmlns:a16="http://schemas.microsoft.com/office/drawing/2014/main" val="2072346015"/>
                        </a:ext>
                      </a:extLst>
                    </a:gridCol>
                    <a:gridCol w="1766630">
                      <a:extLst>
                        <a:ext uri="{9D8B030D-6E8A-4147-A177-3AD203B41FA5}">
                          <a16:colId xmlns:a16="http://schemas.microsoft.com/office/drawing/2014/main" val="3277630820"/>
                        </a:ext>
                      </a:extLst>
                    </a:gridCol>
                    <a:gridCol w="1843440">
                      <a:extLst>
                        <a:ext uri="{9D8B030D-6E8A-4147-A177-3AD203B41FA5}">
                          <a16:colId xmlns:a16="http://schemas.microsoft.com/office/drawing/2014/main" val="2843147889"/>
                        </a:ext>
                      </a:extLst>
                    </a:gridCol>
                    <a:gridCol w="1689820">
                      <a:extLst>
                        <a:ext uri="{9D8B030D-6E8A-4147-A177-3AD203B41FA5}">
                          <a16:colId xmlns:a16="http://schemas.microsoft.com/office/drawing/2014/main" val="2398602245"/>
                        </a:ext>
                      </a:extLst>
                    </a:gridCol>
                  </a:tblGrid>
                  <a:tr h="430251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dirty="0"/>
                            <a:t>physical length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br>
                            <a:rPr lang="en-US" sz="1600" dirty="0"/>
                          </a:br>
                          <a:r>
                            <a:rPr lang="en-US" sz="1600" dirty="0"/>
                            <a:t>electrical length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oMath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&lt;ℓ&lt;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𝝀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</m:oMath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8616486"/>
                      </a:ext>
                    </a:extLst>
                  </a:tr>
                  <a:tr h="264937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11893"/>
                              </a:solidFill>
                            </a:rPr>
                            <a:t>lossless TL open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3926877"/>
                      </a:ext>
                    </a:extLst>
                  </a:tr>
                  <a:tr h="264937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08000"/>
                              </a:solidFill>
                            </a:rPr>
                            <a:t>lossless TL shorted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7689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A3D6AAE-EB89-2A48-9D34-08F5123E02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0135827"/>
                  </p:ext>
                </p:extLst>
              </p:nvPr>
            </p:nvGraphicFramePr>
            <p:xfrm>
              <a:off x="2750742" y="1206598"/>
              <a:ext cx="9178794" cy="12727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5378">
                      <a:extLst>
                        <a:ext uri="{9D8B030D-6E8A-4147-A177-3AD203B41FA5}">
                          <a16:colId xmlns:a16="http://schemas.microsoft.com/office/drawing/2014/main" val="3035209766"/>
                        </a:ext>
                      </a:extLst>
                    </a:gridCol>
                    <a:gridCol w="1413526">
                      <a:extLst>
                        <a:ext uri="{9D8B030D-6E8A-4147-A177-3AD203B41FA5}">
                          <a16:colId xmlns:a16="http://schemas.microsoft.com/office/drawing/2014/main" val="2072346015"/>
                        </a:ext>
                      </a:extLst>
                    </a:gridCol>
                    <a:gridCol w="1766630">
                      <a:extLst>
                        <a:ext uri="{9D8B030D-6E8A-4147-A177-3AD203B41FA5}">
                          <a16:colId xmlns:a16="http://schemas.microsoft.com/office/drawing/2014/main" val="3277630820"/>
                        </a:ext>
                      </a:extLst>
                    </a:gridCol>
                    <a:gridCol w="1843440">
                      <a:extLst>
                        <a:ext uri="{9D8B030D-6E8A-4147-A177-3AD203B41FA5}">
                          <a16:colId xmlns:a16="http://schemas.microsoft.com/office/drawing/2014/main" val="2843147889"/>
                        </a:ext>
                      </a:extLst>
                    </a:gridCol>
                    <a:gridCol w="1689820">
                      <a:extLst>
                        <a:ext uri="{9D8B030D-6E8A-4147-A177-3AD203B41FA5}">
                          <a16:colId xmlns:a16="http://schemas.microsoft.com/office/drawing/2014/main" val="2398602245"/>
                        </a:ext>
                      </a:extLst>
                    </a:gridCol>
                  </a:tblGrid>
                  <a:tr h="602234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t="-4167" r="-274227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173214" t="-4167" r="-375000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220144" t="-4167" r="-202158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304795" t="-4167" r="-92466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444361" t="-4167" r="-1504" b="-1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861648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11893"/>
                              </a:solidFill>
                            </a:rPr>
                            <a:t>lossless TL open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392687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600" b="1" dirty="0">
                              <a:solidFill>
                                <a:srgbClr val="008000"/>
                              </a:solidFill>
                            </a:rPr>
                            <a:t>lossless TL shorted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C00000"/>
                              </a:solidFill>
                            </a:rPr>
                            <a:t>“inductive”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7030A0"/>
                              </a:solidFill>
                            </a:rPr>
                            <a:t>“capacitive”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76898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DD3F03A-EE49-4340-9BFF-2B0585A3EFD1}"/>
                  </a:ext>
                </a:extLst>
              </p:cNvPr>
              <p:cNvSpPr txBox="1"/>
              <p:nvPr/>
            </p:nvSpPr>
            <p:spPr>
              <a:xfrm>
                <a:off x="5412560" y="3643191"/>
                <a:ext cx="1927579" cy="5689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DD3F03A-EE49-4340-9BFF-2B0585A3E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2560" y="3643191"/>
                <a:ext cx="1927579" cy="568938"/>
              </a:xfrm>
              <a:prstGeom prst="rect">
                <a:avLst/>
              </a:prstGeom>
              <a:blipFill>
                <a:blip r:embed="rId4"/>
                <a:stretch>
                  <a:fillRect l="-1974" t="-6667" r="-1974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F883B3-CA60-BE40-BF87-C0CCEEB252CF}"/>
                  </a:ext>
                </a:extLst>
              </p:cNvPr>
              <p:cNvSpPr txBox="1"/>
              <p:nvPr/>
            </p:nvSpPr>
            <p:spPr>
              <a:xfrm>
                <a:off x="5429519" y="4212129"/>
                <a:ext cx="9786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F883B3-CA60-BE40-BF87-C0CCEEB252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519" y="4212129"/>
                <a:ext cx="978666" cy="276999"/>
              </a:xfrm>
              <a:prstGeom prst="rect">
                <a:avLst/>
              </a:prstGeom>
              <a:blipFill>
                <a:blip r:embed="rId5"/>
                <a:stretch>
                  <a:fillRect l="-3846" r="-641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2829B586-699A-6B4A-BE31-6ED15C8ABCAA}"/>
              </a:ext>
            </a:extLst>
          </p:cNvPr>
          <p:cNvGrpSpPr/>
          <p:nvPr/>
        </p:nvGrpSpPr>
        <p:grpSpPr>
          <a:xfrm>
            <a:off x="7446220" y="3002623"/>
            <a:ext cx="4572000" cy="2844800"/>
            <a:chOff x="7446220" y="3002623"/>
            <a:chExt cx="4572000" cy="28448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25AAD04-FDDD-804F-90F4-FBCE80900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46220" y="3002623"/>
              <a:ext cx="4572000" cy="284480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73D58DD-AEF4-D74B-89F2-AEA45123091D}"/>
                </a:ext>
              </a:extLst>
            </p:cNvPr>
            <p:cNvSpPr/>
            <p:nvPr/>
          </p:nvSpPr>
          <p:spPr bwMode="auto">
            <a:xfrm>
              <a:off x="7747415" y="3313786"/>
              <a:ext cx="3763690" cy="1201546"/>
            </a:xfrm>
            <a:prstGeom prst="rect">
              <a:avLst/>
            </a:prstGeom>
            <a:solidFill>
              <a:srgbClr val="C00000">
                <a:alpha val="1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C5D24CF-7794-044A-9177-8262E59105A6}"/>
                </a:ext>
              </a:extLst>
            </p:cNvPr>
            <p:cNvSpPr/>
            <p:nvPr/>
          </p:nvSpPr>
          <p:spPr bwMode="auto">
            <a:xfrm>
              <a:off x="7747415" y="4519407"/>
              <a:ext cx="3763690" cy="1201546"/>
            </a:xfrm>
            <a:prstGeom prst="rect">
              <a:avLst/>
            </a:prstGeom>
            <a:solidFill>
              <a:srgbClr val="7030A0">
                <a:alpha val="1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605428E5-F4CC-ED49-8560-D6D67D09FA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30730" y="3500075"/>
              <a:ext cx="883315" cy="28623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lang="en-US" sz="1400" b="0" kern="0" dirty="0">
                  <a:solidFill>
                    <a:srgbClr val="C00000"/>
                  </a:solidFill>
                </a:rPr>
                <a:t>inductive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2C12A2B3-6E5A-A24E-B980-39C66911F0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85820" y="5234035"/>
              <a:ext cx="1036935" cy="28623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90000"/>
                </a:lnSpc>
                <a:spcBef>
                  <a:spcPct val="30000"/>
                </a:spcBef>
                <a:spcAft>
                  <a:spcPts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lang="en-US" sz="1400" b="0" kern="0" dirty="0">
                  <a:solidFill>
                    <a:srgbClr val="7030A0"/>
                  </a:solidFill>
                </a:rPr>
                <a:t>capacitive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399D1F-27DA-B04F-BC21-01A78D6C2612}"/>
                  </a:ext>
                </a:extLst>
              </p:cNvPr>
              <p:cNvSpPr txBox="1"/>
              <p:nvPr/>
            </p:nvSpPr>
            <p:spPr>
              <a:xfrm>
                <a:off x="181630" y="1452006"/>
                <a:ext cx="2485662" cy="4472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11893">
                    <a:alpha val="99000"/>
                  </a:srgbClr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𝒐𝒑𝒆𝒏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1" i="1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func>
                        <m:funcPr>
                          <m:ctrlP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1189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b="1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𝐜𝐨𝐭</m:t>
                          </m:r>
                        </m:fName>
                        <m:e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399D1F-27DA-B04F-BC21-01A78D6C2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630" y="1452006"/>
                <a:ext cx="2485662" cy="44728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011893">
                    <a:alpha val="99000"/>
                  </a:srgb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A0D1A8F-FA2D-9B4C-AB1E-1B7248B23339}"/>
                  </a:ext>
                </a:extLst>
              </p:cNvPr>
              <p:cNvSpPr txBox="1"/>
              <p:nvPr/>
            </p:nvSpPr>
            <p:spPr>
              <a:xfrm>
                <a:off x="234529" y="2044804"/>
                <a:ext cx="2379864" cy="4345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8000"/>
                </a:solidFill>
              </a:ln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𝒔𝒉𝒐𝒓𝒕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func>
                        <m:func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b="1" i="0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𝐭𝐚𝐧</m:t>
                          </m:r>
                        </m:fName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A0D1A8F-FA2D-9B4C-AB1E-1B7248B23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529" y="2044804"/>
                <a:ext cx="2379864" cy="434588"/>
              </a:xfrm>
              <a:prstGeom prst="rect">
                <a:avLst/>
              </a:prstGeom>
              <a:blipFill>
                <a:blip r:embed="rId8"/>
                <a:stretch>
                  <a:fillRect b="-2778"/>
                </a:stretch>
              </a:blipFill>
              <a:ln w="12700"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052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A3081-5042-2F43-B005-C60D92AF4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 in the </a:t>
            </a:r>
            <a:r>
              <a:rPr lang="en-US" i="1" dirty="0"/>
              <a:t>Smith</a:t>
            </a:r>
            <a:r>
              <a:rPr lang="en-US" dirty="0"/>
              <a:t> Chart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D8F55F-7DF7-9746-8AE8-EE230E1548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87400" y="1047890"/>
                <a:ext cx="9891800" cy="2133022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This is a “bilinear” transformation with the following properties:</a:t>
                </a:r>
              </a:p>
              <a:p>
                <a:r>
                  <a:rPr lang="en-US" dirty="0"/>
                  <a:t>Generalized circles are transformed into generalized circles</a:t>
                </a:r>
              </a:p>
              <a:p>
                <a:pPr lvl="1"/>
                <a:r>
                  <a:rPr lang="en-US" dirty="0"/>
                  <a:t>circle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circle</a:t>
                </a:r>
              </a:p>
              <a:p>
                <a:pPr lvl="1"/>
                <a:r>
                  <a:rPr lang="en-US" dirty="0"/>
                  <a:t>straight line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circle</a:t>
                </a:r>
              </a:p>
              <a:p>
                <a:pPr lvl="1"/>
                <a:r>
                  <a:rPr lang="en-US" dirty="0"/>
                  <a:t>circle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straight line</a:t>
                </a:r>
              </a:p>
              <a:p>
                <a:pPr lvl="1"/>
                <a:r>
                  <a:rPr lang="en-US" dirty="0"/>
                  <a:t>straight line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straight line</a:t>
                </a:r>
              </a:p>
              <a:p>
                <a:r>
                  <a:rPr lang="en-US" dirty="0"/>
                  <a:t>Angles are preserved locally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D8F55F-7DF7-9746-8AE8-EE230E1548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7400" y="1047890"/>
                <a:ext cx="9891800" cy="2133022"/>
              </a:xfrm>
              <a:blipFill>
                <a:blip r:embed="rId2"/>
                <a:stretch>
                  <a:fillRect l="-897" t="-2367" b="-5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3184367-C148-6342-873B-0C1F219016A1}"/>
              </a:ext>
            </a:extLst>
          </p:cNvPr>
          <p:cNvSpPr txBox="1">
            <a:spLocks/>
          </p:cNvSpPr>
          <p:nvPr/>
        </p:nvSpPr>
        <p:spPr bwMode="auto">
          <a:xfrm>
            <a:off x="4637933" y="1922086"/>
            <a:ext cx="6644065" cy="7392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lvl="2"/>
            <a:r>
              <a:rPr lang="en-US" kern="0" dirty="0"/>
              <a:t>a straight line is equivalent to a circle with infinite radius</a:t>
            </a:r>
          </a:p>
          <a:p>
            <a:pPr lvl="2"/>
            <a:r>
              <a:rPr lang="en-US" kern="0" dirty="0"/>
              <a:t>a circle is defined by 3 points</a:t>
            </a:r>
          </a:p>
          <a:p>
            <a:pPr lvl="2"/>
            <a:r>
              <a:rPr lang="en-US" kern="0" dirty="0"/>
              <a:t>a straight line is defined by 2 points</a:t>
            </a:r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</p:txBody>
      </p:sp>
      <p:grpSp>
        <p:nvGrpSpPr>
          <p:cNvPr id="5" name="Group 73">
            <a:extLst>
              <a:ext uri="{FF2B5EF4-FFF2-40B4-BE49-F238E27FC236}">
                <a16:creationId xmlns:a16="http://schemas.microsoft.com/office/drawing/2014/main" id="{75FBB93E-21D5-A647-A4F4-E6D706A7251F}"/>
              </a:ext>
            </a:extLst>
          </p:cNvPr>
          <p:cNvGrpSpPr>
            <a:grpSpLocks/>
          </p:cNvGrpSpPr>
          <p:nvPr/>
        </p:nvGrpSpPr>
        <p:grpSpPr bwMode="auto">
          <a:xfrm>
            <a:off x="2221488" y="3161067"/>
            <a:ext cx="2863850" cy="2779712"/>
            <a:chOff x="1188720" y="3265201"/>
            <a:chExt cx="2642616" cy="2779776"/>
          </a:xfrm>
        </p:grpSpPr>
        <p:sp>
          <p:nvSpPr>
            <p:cNvPr id="6" name="Rectangle 66">
              <a:extLst>
                <a:ext uri="{FF2B5EF4-FFF2-40B4-BE49-F238E27FC236}">
                  <a16:creationId xmlns:a16="http://schemas.microsoft.com/office/drawing/2014/main" id="{893309FA-124E-2A4C-B081-1876CDD96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650" y="4654550"/>
              <a:ext cx="285750" cy="285750"/>
            </a:xfrm>
            <a:prstGeom prst="rect">
              <a:avLst/>
            </a:prstGeom>
            <a:solidFill>
              <a:srgbClr val="7030A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cxnSp>
          <p:nvCxnSpPr>
            <p:cNvPr id="7" name="Straight Connector 36">
              <a:extLst>
                <a:ext uri="{FF2B5EF4-FFF2-40B4-BE49-F238E27FC236}">
                  <a16:creationId xmlns:a16="http://schemas.microsoft.com/office/drawing/2014/main" id="{04FAB5BD-46E3-D244-B052-C9D31890B90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3528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Straight Connector 37">
              <a:extLst>
                <a:ext uri="{FF2B5EF4-FFF2-40B4-BE49-F238E27FC236}">
                  <a16:creationId xmlns:a16="http://schemas.microsoft.com/office/drawing/2014/main" id="{1F51D6E8-FC08-E746-B35B-59DFE67ACE2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0960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Straight Connector 38">
              <a:extLst>
                <a:ext uri="{FF2B5EF4-FFF2-40B4-BE49-F238E27FC236}">
                  <a16:creationId xmlns:a16="http://schemas.microsoft.com/office/drawing/2014/main" id="{05132376-4001-5F43-8BCC-AB5D0CA6953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5824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Straight Connector 39">
              <a:extLst>
                <a:ext uri="{FF2B5EF4-FFF2-40B4-BE49-F238E27FC236}">
                  <a16:creationId xmlns:a16="http://schemas.microsoft.com/office/drawing/2014/main" id="{296B1423-E935-C746-B7D4-A8EFB59CE9B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68402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Straight Connector 40">
              <a:extLst>
                <a:ext uri="{FF2B5EF4-FFF2-40B4-BE49-F238E27FC236}">
                  <a16:creationId xmlns:a16="http://schemas.microsoft.com/office/drawing/2014/main" id="{06B84BBF-8954-9444-A88D-0F96D7355FD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240280" y="4693920"/>
              <a:ext cx="2407920" cy="1588"/>
            </a:xfrm>
            <a:prstGeom prst="lin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" name="Group 47">
              <a:extLst>
                <a:ext uri="{FF2B5EF4-FFF2-40B4-BE49-F238E27FC236}">
                  <a16:creationId xmlns:a16="http://schemas.microsoft.com/office/drawing/2014/main" id="{64E7FBE8-2CD4-644C-9139-C165A003A18B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1980406" y="2789714"/>
              <a:ext cx="824548" cy="2407920"/>
              <a:chOff x="3900646" y="3521234"/>
              <a:chExt cx="824548" cy="2407920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87A7CC5-D3CB-224E-8CFF-BD95B10C0DBB}"/>
                  </a:ext>
                </a:extLst>
              </p:cNvPr>
              <p:cNvCxnSpPr/>
              <p:nvPr/>
            </p:nvCxnSpPr>
            <p:spPr bwMode="auto">
              <a:xfrm rot="5400000">
                <a:off x="2731555" y="4724560"/>
                <a:ext cx="2408237" cy="1587"/>
              </a:xfrm>
              <a:prstGeom prst="line">
                <a:avLst/>
              </a:prstGeom>
              <a:solidFill>
                <a:schemeClr val="bg1"/>
              </a:solidFill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43F6405-A562-7340-A7DE-F22E5097EFB3}"/>
                  </a:ext>
                </a:extLst>
              </p:cNvPr>
              <p:cNvCxnSpPr/>
              <p:nvPr/>
            </p:nvCxnSpPr>
            <p:spPr bwMode="auto">
              <a:xfrm rot="5400000">
                <a:off x="3006199" y="4724559"/>
                <a:ext cx="2408237" cy="1588"/>
              </a:xfrm>
              <a:prstGeom prst="line">
                <a:avLst/>
              </a:prstGeom>
              <a:solidFill>
                <a:schemeClr val="bg1"/>
              </a:solidFill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A307918-2378-8F40-9AAB-BBC9B24D05E1}"/>
                  </a:ext>
                </a:extLst>
              </p:cNvPr>
              <p:cNvCxnSpPr/>
              <p:nvPr/>
            </p:nvCxnSpPr>
            <p:spPr bwMode="auto">
              <a:xfrm rot="5400000">
                <a:off x="3555487" y="4724559"/>
                <a:ext cx="2408237" cy="1588"/>
              </a:xfrm>
              <a:prstGeom prst="line">
                <a:avLst/>
              </a:prstGeom>
              <a:solidFill>
                <a:schemeClr val="bg1"/>
              </a:solidFill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3" name="Group 53">
              <a:extLst>
                <a:ext uri="{FF2B5EF4-FFF2-40B4-BE49-F238E27FC236}">
                  <a16:creationId xmlns:a16="http://schemas.microsoft.com/office/drawing/2014/main" id="{F18FB872-1149-2748-B338-3C900A78F7B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 flipV="1">
              <a:off x="1980406" y="4153694"/>
              <a:ext cx="824548" cy="2407920"/>
              <a:chOff x="3900646" y="3521234"/>
              <a:chExt cx="824548" cy="2407920"/>
            </a:xfrm>
          </p:grpSpPr>
          <p:cxnSp>
            <p:nvCxnSpPr>
              <p:cNvPr id="20" name="Straight Connector 54">
                <a:extLst>
                  <a:ext uri="{FF2B5EF4-FFF2-40B4-BE49-F238E27FC236}">
                    <a16:creationId xmlns:a16="http://schemas.microsoft.com/office/drawing/2014/main" id="{8FD82D4D-C008-D642-B5E1-E22CAB6DE27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2697480" y="472440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FFC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Straight Connector 55">
                <a:extLst>
                  <a:ext uri="{FF2B5EF4-FFF2-40B4-BE49-F238E27FC236}">
                    <a16:creationId xmlns:a16="http://schemas.microsoft.com/office/drawing/2014/main" id="{F0F74E55-209C-084F-A841-3D1FE7DF0F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2971800" y="472440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FFC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" name="Straight Connector 56">
                <a:extLst>
                  <a:ext uri="{FF2B5EF4-FFF2-40B4-BE49-F238E27FC236}">
                    <a16:creationId xmlns:a16="http://schemas.microsoft.com/office/drawing/2014/main" id="{91DA5228-4B6D-4642-B648-4CA73CA238E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3520440" y="4724400"/>
                <a:ext cx="2407920" cy="1588"/>
              </a:xfrm>
              <a:prstGeom prst="line">
                <a:avLst/>
              </a:prstGeom>
              <a:noFill/>
              <a:ln w="15875" algn="ctr">
                <a:solidFill>
                  <a:srgbClr val="FFC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4" name="Straight Arrow Connector 62">
              <a:extLst>
                <a:ext uri="{FF2B5EF4-FFF2-40B4-BE49-F238E27FC236}">
                  <a16:creationId xmlns:a16="http://schemas.microsoft.com/office/drawing/2014/main" id="{CCE98C50-610D-754C-A20D-A457674D28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1257300" y="4145280"/>
              <a:ext cx="1866900" cy="182118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prstDash val="sysDash"/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Arrow Connector 27">
              <a:extLst>
                <a:ext uri="{FF2B5EF4-FFF2-40B4-BE49-F238E27FC236}">
                  <a16:creationId xmlns:a16="http://schemas.microsoft.com/office/drawing/2014/main" id="{7C5B581C-10A0-1C48-AB2B-0A646788AD9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76072" y="5349239"/>
              <a:ext cx="1389888" cy="1588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Arrow Connector 30">
              <a:extLst>
                <a:ext uri="{FF2B5EF4-FFF2-40B4-BE49-F238E27FC236}">
                  <a16:creationId xmlns:a16="http://schemas.microsoft.com/office/drawing/2014/main" id="{2C90CE3F-7C90-014B-9AF6-7F13FFAC673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576072" y="3959351"/>
              <a:ext cx="1389888" cy="1588"/>
            </a:xfrm>
            <a:prstGeom prst="straightConnector1">
              <a:avLst/>
            </a:prstGeom>
            <a:noFill/>
            <a:ln w="38100" algn="ctr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Arrow Connector 22">
              <a:extLst>
                <a:ext uri="{FF2B5EF4-FFF2-40B4-BE49-F238E27FC236}">
                  <a16:creationId xmlns:a16="http://schemas.microsoft.com/office/drawing/2014/main" id="{8BD2E51B-7020-D14A-921C-7D1C1BA879F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97864" y="4663439"/>
              <a:ext cx="2633472" cy="1588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Oval 33">
              <a:extLst>
                <a:ext uri="{FF2B5EF4-FFF2-40B4-BE49-F238E27FC236}">
                  <a16:creationId xmlns:a16="http://schemas.microsoft.com/office/drawing/2014/main" id="{2BDC96E7-6C4B-A240-9E84-8CFF76EF9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9492" y="5222748"/>
              <a:ext cx="539496" cy="539496"/>
            </a:xfrm>
            <a:prstGeom prst="ellipse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19" name="Oval 31">
              <a:extLst>
                <a:ext uri="{FF2B5EF4-FFF2-40B4-BE49-F238E27FC236}">
                  <a16:creationId xmlns:a16="http://schemas.microsoft.com/office/drawing/2014/main" id="{2F0B3D41-1DE8-124F-B8CA-768193A71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0512" y="3584448"/>
              <a:ext cx="539496" cy="539496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</p:grpSp>
      <p:grpSp>
        <p:nvGrpSpPr>
          <p:cNvPr id="26" name="Group 52">
            <a:extLst>
              <a:ext uri="{FF2B5EF4-FFF2-40B4-BE49-F238E27FC236}">
                <a16:creationId xmlns:a16="http://schemas.microsoft.com/office/drawing/2014/main" id="{7168B9FA-63B9-8246-AF18-1A056AEA20FC}"/>
              </a:ext>
            </a:extLst>
          </p:cNvPr>
          <p:cNvGrpSpPr>
            <a:grpSpLocks/>
          </p:cNvGrpSpPr>
          <p:nvPr/>
        </p:nvGrpSpPr>
        <p:grpSpPr bwMode="auto">
          <a:xfrm>
            <a:off x="6610675" y="-3023040"/>
            <a:ext cx="7324725" cy="15125701"/>
            <a:chOff x="3457" y="-1737"/>
            <a:chExt cx="4940" cy="9528"/>
          </a:xfrm>
        </p:grpSpPr>
        <p:sp>
          <p:nvSpPr>
            <p:cNvPr id="27" name="Oval 41">
              <a:extLst>
                <a:ext uri="{FF2B5EF4-FFF2-40B4-BE49-F238E27FC236}">
                  <a16:creationId xmlns:a16="http://schemas.microsoft.com/office/drawing/2014/main" id="{A2537549-5FF4-084A-A9E1-6C2E171DC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2314"/>
              <a:ext cx="1550" cy="1431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28" name="Oval 42">
              <a:extLst>
                <a:ext uri="{FF2B5EF4-FFF2-40B4-BE49-F238E27FC236}">
                  <a16:creationId xmlns:a16="http://schemas.microsoft.com/office/drawing/2014/main" id="{8683A38F-B0C5-1A4D-9C07-3E4E788471C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752" y="2487"/>
              <a:ext cx="1159" cy="1070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29" name="Oval 43">
              <a:extLst>
                <a:ext uri="{FF2B5EF4-FFF2-40B4-BE49-F238E27FC236}">
                  <a16:creationId xmlns:a16="http://schemas.microsoft.com/office/drawing/2014/main" id="{DB81C0C9-53E5-A543-9535-5C4313A21C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42" y="2665"/>
              <a:ext cx="764" cy="715"/>
            </a:xfrm>
            <a:prstGeom prst="ellipse">
              <a:avLst/>
            </a:prstGeom>
            <a:noFill/>
            <a:ln w="15875" algn="ctr">
              <a:solidFill>
                <a:srgbClr val="00B0F0">
                  <a:alpha val="50195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grpSp>
          <p:nvGrpSpPr>
            <p:cNvPr id="30" name="Group 52">
              <a:extLst>
                <a:ext uri="{FF2B5EF4-FFF2-40B4-BE49-F238E27FC236}">
                  <a16:creationId xmlns:a16="http://schemas.microsoft.com/office/drawing/2014/main" id="{7EC0887F-A308-2D4B-9141-A1E871672F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7" y="-1737"/>
              <a:ext cx="4930" cy="4762"/>
              <a:chOff x="4838700" y="-3147060"/>
              <a:chExt cx="7223760" cy="7559040"/>
            </a:xfrm>
          </p:grpSpPr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6A0F2A19-30A5-A342-9196-A8B495BADA1C}"/>
                  </a:ext>
                </a:extLst>
              </p:cNvPr>
              <p:cNvSpPr/>
              <p:nvPr/>
            </p:nvSpPr>
            <p:spPr bwMode="auto">
              <a:xfrm rot="16200000" flipH="1">
                <a:off x="7567044" y="2705348"/>
                <a:ext cx="1706420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1DCD88E2-F15C-2A49-A9B2-42965BC8A0D7}"/>
                  </a:ext>
                </a:extLst>
              </p:cNvPr>
              <p:cNvSpPr/>
              <p:nvPr/>
            </p:nvSpPr>
            <p:spPr bwMode="auto">
              <a:xfrm rot="16200000" flipH="1">
                <a:off x="6727863" y="974996"/>
                <a:ext cx="3428712" cy="3429382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9B8A9A91-8AD2-1A4C-8887-0185BF49F061}"/>
                  </a:ext>
                </a:extLst>
              </p:cNvPr>
              <p:cNvSpPr/>
              <p:nvPr/>
            </p:nvSpPr>
            <p:spPr bwMode="auto">
              <a:xfrm rot="16200000" flipH="1">
                <a:off x="4671326" y="-2979686"/>
                <a:ext cx="7559041" cy="7224293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grpSp>
          <p:nvGrpSpPr>
            <p:cNvPr id="31" name="Group 57">
              <a:extLst>
                <a:ext uri="{FF2B5EF4-FFF2-40B4-BE49-F238E27FC236}">
                  <a16:creationId xmlns:a16="http://schemas.microsoft.com/office/drawing/2014/main" id="{12D791C7-4DCC-DC49-9BD0-0B52C7556A08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467" y="3029"/>
              <a:ext cx="4930" cy="4762"/>
              <a:chOff x="4838700" y="-3147060"/>
              <a:chExt cx="7223760" cy="7559040"/>
            </a:xfrm>
          </p:grpSpPr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997A140B-0DB1-3946-ABF8-1C8D5C988F81}"/>
                  </a:ext>
                </a:extLst>
              </p:cNvPr>
              <p:cNvSpPr/>
              <p:nvPr/>
            </p:nvSpPr>
            <p:spPr bwMode="auto">
              <a:xfrm rot="16200000" flipH="1">
                <a:off x="7566513" y="2705347"/>
                <a:ext cx="1706419" cy="1706847"/>
              </a:xfrm>
              <a:prstGeom prst="arc">
                <a:avLst>
                  <a:gd name="adj1" fmla="val 14045420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2" name="Arc 41">
                <a:extLst>
                  <a:ext uri="{FF2B5EF4-FFF2-40B4-BE49-F238E27FC236}">
                    <a16:creationId xmlns:a16="http://schemas.microsoft.com/office/drawing/2014/main" id="{A5C5199C-B773-124C-A941-C39C351AEEDA}"/>
                  </a:ext>
                </a:extLst>
              </p:cNvPr>
              <p:cNvSpPr/>
              <p:nvPr/>
            </p:nvSpPr>
            <p:spPr bwMode="auto">
              <a:xfrm rot="16200000" flipH="1">
                <a:off x="6710857" y="975781"/>
                <a:ext cx="3428712" cy="3427814"/>
              </a:xfrm>
              <a:prstGeom prst="arc">
                <a:avLst>
                  <a:gd name="adj1" fmla="val 16298828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92B4E86C-3B7C-7045-A63B-5520468F175F}"/>
                  </a:ext>
                </a:extLst>
              </p:cNvPr>
              <p:cNvSpPr/>
              <p:nvPr/>
            </p:nvSpPr>
            <p:spPr bwMode="auto">
              <a:xfrm rot="16200000" flipH="1">
                <a:off x="4670793" y="-2979687"/>
                <a:ext cx="7559040" cy="7224294"/>
              </a:xfrm>
              <a:prstGeom prst="arc">
                <a:avLst>
                  <a:gd name="adj1" fmla="val 18710837"/>
                  <a:gd name="adj2" fmla="val 0"/>
                </a:avLst>
              </a:prstGeom>
              <a:noFill/>
              <a:ln w="158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GB" b="0"/>
              </a:p>
            </p:txBody>
          </p:sp>
        </p:grpSp>
        <p:sp>
          <p:nvSpPr>
            <p:cNvPr id="32" name="Freeform 65">
              <a:extLst>
                <a:ext uri="{FF2B5EF4-FFF2-40B4-BE49-F238E27FC236}">
                  <a16:creationId xmlns:a16="http://schemas.microsoft.com/office/drawing/2014/main" id="{83236BFE-BCD6-A24B-98E8-783670966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3026"/>
              <a:ext cx="923" cy="848"/>
            </a:xfrm>
            <a:custGeom>
              <a:avLst/>
              <a:gdLst>
                <a:gd name="T0" fmla="*/ 0 w 1352550"/>
                <a:gd name="T1" fmla="*/ 0 h 1345406"/>
                <a:gd name="T2" fmla="*/ 1 w 1352550"/>
                <a:gd name="T3" fmla="*/ 0 h 1345406"/>
                <a:gd name="T4" fmla="*/ 1 w 1352550"/>
                <a:gd name="T5" fmla="*/ 0 h 1345406"/>
                <a:gd name="T6" fmla="*/ 1 w 1352550"/>
                <a:gd name="T7" fmla="*/ 0 h 1345406"/>
                <a:gd name="T8" fmla="*/ 1 w 1352550"/>
                <a:gd name="T9" fmla="*/ 0 h 1345406"/>
                <a:gd name="T10" fmla="*/ 1 w 1352550"/>
                <a:gd name="T11" fmla="*/ 0 h 1345406"/>
                <a:gd name="T12" fmla="*/ 1 w 1352550"/>
                <a:gd name="T13" fmla="*/ 0 h 1345406"/>
                <a:gd name="T14" fmla="*/ 1 w 1352550"/>
                <a:gd name="T15" fmla="*/ 0 h 1345406"/>
                <a:gd name="T16" fmla="*/ 0 w 1352550"/>
                <a:gd name="T17" fmla="*/ 0 h 1345406"/>
                <a:gd name="T18" fmla="*/ 0 w 1352550"/>
                <a:gd name="T19" fmla="*/ 0 h 1345406"/>
                <a:gd name="T20" fmla="*/ 0 w 1352550"/>
                <a:gd name="T21" fmla="*/ 1 h 1345406"/>
                <a:gd name="T22" fmla="*/ 0 w 1352550"/>
                <a:gd name="T23" fmla="*/ 1 h 1345406"/>
                <a:gd name="T24" fmla="*/ 0 w 1352550"/>
                <a:gd name="T25" fmla="*/ 0 h 1345406"/>
                <a:gd name="T26" fmla="*/ 0 w 1352550"/>
                <a:gd name="T27" fmla="*/ 0 h 1345406"/>
                <a:gd name="T28" fmla="*/ 0 w 1352550"/>
                <a:gd name="T29" fmla="*/ 0 h 1345406"/>
                <a:gd name="T30" fmla="*/ 0 w 1352550"/>
                <a:gd name="T31" fmla="*/ 0 h 1345406"/>
                <a:gd name="T32" fmla="*/ 0 w 1352550"/>
                <a:gd name="T33" fmla="*/ 0 h 134540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52550"/>
                <a:gd name="T52" fmla="*/ 0 h 1345406"/>
                <a:gd name="T53" fmla="*/ 1352550 w 1352550"/>
                <a:gd name="T54" fmla="*/ 1345406 h 134540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52550" h="1345406">
                  <a:moveTo>
                    <a:pt x="0" y="0"/>
                  </a:moveTo>
                  <a:lnTo>
                    <a:pt x="1123950" y="0"/>
                  </a:lnTo>
                  <a:lnTo>
                    <a:pt x="1128713" y="111918"/>
                  </a:lnTo>
                  <a:lnTo>
                    <a:pt x="1159669" y="292893"/>
                  </a:lnTo>
                  <a:lnTo>
                    <a:pt x="1219200" y="461962"/>
                  </a:lnTo>
                  <a:lnTo>
                    <a:pt x="1297781" y="614362"/>
                  </a:lnTo>
                  <a:lnTo>
                    <a:pt x="1352550" y="692943"/>
                  </a:lnTo>
                  <a:lnTo>
                    <a:pt x="1173956" y="823912"/>
                  </a:lnTo>
                  <a:lnTo>
                    <a:pt x="1014413" y="969168"/>
                  </a:lnTo>
                  <a:lnTo>
                    <a:pt x="876300" y="1102518"/>
                  </a:lnTo>
                  <a:lnTo>
                    <a:pt x="704850" y="1295400"/>
                  </a:lnTo>
                  <a:lnTo>
                    <a:pt x="659606" y="1345406"/>
                  </a:lnTo>
                  <a:lnTo>
                    <a:pt x="452438" y="1162050"/>
                  </a:lnTo>
                  <a:lnTo>
                    <a:pt x="226219" y="862012"/>
                  </a:lnTo>
                  <a:lnTo>
                    <a:pt x="69056" y="497681"/>
                  </a:lnTo>
                  <a:lnTo>
                    <a:pt x="7144" y="195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ADA45FB3-65AE-B044-A737-51F4A99E59AA}"/>
                </a:ext>
              </a:extLst>
            </p:cNvPr>
            <p:cNvSpPr/>
            <p:nvPr/>
          </p:nvSpPr>
          <p:spPr bwMode="auto">
            <a:xfrm>
              <a:off x="5333" y="2749"/>
              <a:ext cx="564" cy="520"/>
            </a:xfrm>
            <a:prstGeom prst="arc">
              <a:avLst>
                <a:gd name="adj1" fmla="val 21567194"/>
                <a:gd name="adj2" fmla="val 2131746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CC0F6FBA-3EBD-3745-867C-AEAD2E3DB31B}"/>
                </a:ext>
              </a:extLst>
            </p:cNvPr>
            <p:cNvSpPr/>
            <p:nvPr/>
          </p:nvSpPr>
          <p:spPr bwMode="auto">
            <a:xfrm>
              <a:off x="5511" y="2845"/>
              <a:ext cx="393" cy="360"/>
            </a:xfrm>
            <a:prstGeom prst="arc">
              <a:avLst>
                <a:gd name="adj1" fmla="val 487705"/>
                <a:gd name="adj2" fmla="val 71914"/>
              </a:avLst>
            </a:prstGeom>
            <a:noFill/>
            <a:ln w="15875" cap="flat" cmpd="sng" algn="ctr">
              <a:solidFill>
                <a:srgbClr val="00B0F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A90F0D47-84F8-EA4A-8C6F-0E188F628093}"/>
                </a:ext>
              </a:extLst>
            </p:cNvPr>
            <p:cNvSpPr/>
            <p:nvPr/>
          </p:nvSpPr>
          <p:spPr bwMode="auto">
            <a:xfrm>
              <a:off x="3594" y="1962"/>
              <a:ext cx="2308" cy="2131"/>
            </a:xfrm>
            <a:prstGeom prst="arc">
              <a:avLst>
                <a:gd name="adj1" fmla="val 10827283"/>
                <a:gd name="adj2" fmla="val 0"/>
              </a:avLst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51986AA6-3E6C-314A-83F1-1BC7DC396D57}"/>
                </a:ext>
              </a:extLst>
            </p:cNvPr>
            <p:cNvSpPr/>
            <p:nvPr/>
          </p:nvSpPr>
          <p:spPr bwMode="auto">
            <a:xfrm flipV="1">
              <a:off x="3598" y="1960"/>
              <a:ext cx="2306" cy="2131"/>
            </a:xfrm>
            <a:prstGeom prst="arc">
              <a:avLst>
                <a:gd name="adj1" fmla="val 10827283"/>
                <a:gd name="adj2" fmla="val 21596626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  <p:cxnSp>
          <p:nvCxnSpPr>
            <p:cNvPr id="37" name="Straight Arrow Connector 23">
              <a:extLst>
                <a:ext uri="{FF2B5EF4-FFF2-40B4-BE49-F238E27FC236}">
                  <a16:creationId xmlns:a16="http://schemas.microsoft.com/office/drawing/2014/main" id="{C53BDBB1-9337-AA4E-AB34-74B45748D9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583" y="3025"/>
              <a:ext cx="2323" cy="4"/>
            </a:xfrm>
            <a:prstGeom prst="straightConnector1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Oval 32">
              <a:extLst>
                <a:ext uri="{FF2B5EF4-FFF2-40B4-BE49-F238E27FC236}">
                  <a16:creationId xmlns:a16="http://schemas.microsoft.com/office/drawing/2014/main" id="{54A27AF9-136B-3F40-BE8A-DA5552D18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9" y="2506"/>
              <a:ext cx="275" cy="254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39" name="Oval 34">
              <a:extLst>
                <a:ext uri="{FF2B5EF4-FFF2-40B4-BE49-F238E27FC236}">
                  <a16:creationId xmlns:a16="http://schemas.microsoft.com/office/drawing/2014/main" id="{921BB1D3-A89C-9D42-933D-E4D1E5666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" y="3532"/>
              <a:ext cx="530" cy="490"/>
            </a:xfrm>
            <a:prstGeom prst="ellipse">
              <a:avLst/>
            </a:prstGeom>
            <a:solidFill>
              <a:srgbClr val="00B0F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/>
              <a:endParaRPr lang="en-GB" b="0"/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13F1B842-A2D7-0742-9C25-8D161E90E3C8}"/>
                </a:ext>
              </a:extLst>
            </p:cNvPr>
            <p:cNvSpPr/>
            <p:nvPr/>
          </p:nvSpPr>
          <p:spPr bwMode="auto">
            <a:xfrm>
              <a:off x="4512" y="1738"/>
              <a:ext cx="1628" cy="1503"/>
            </a:xfrm>
            <a:prstGeom prst="arc">
              <a:avLst>
                <a:gd name="adj1" fmla="val 2733100"/>
                <a:gd name="adj2" fmla="val 13501025"/>
              </a:avLst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arrow" w="med" len="med"/>
              <a:tailEnd type="none" w="med" len="me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GB" b="0"/>
            </a:p>
          </p:txBody>
        </p:sp>
      </p:grpSp>
      <p:sp>
        <p:nvSpPr>
          <p:cNvPr id="47" name="Left-Right Arrow 74">
            <a:extLst>
              <a:ext uri="{FF2B5EF4-FFF2-40B4-BE49-F238E27FC236}">
                <a16:creationId xmlns:a16="http://schemas.microsoft.com/office/drawing/2014/main" id="{39AB2B20-6FC3-504E-B446-A0E22E332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6232" y="4406460"/>
            <a:ext cx="969962" cy="273050"/>
          </a:xfrm>
          <a:prstGeom prst="leftRightArrow">
            <a:avLst>
              <a:gd name="adj1" fmla="val 50000"/>
              <a:gd name="adj2" fmla="val 54370"/>
            </a:avLst>
          </a:prstGeom>
          <a:solidFill>
            <a:schemeClr val="bg1"/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pPr marL="571500" indent="-571500"/>
            <a:endParaRPr lang="en-GB" b="0"/>
          </a:p>
        </p:txBody>
      </p:sp>
    </p:spTree>
    <p:extLst>
      <p:ext uri="{BB962C8B-B14F-4D97-AF65-F5344CB8AC3E}">
        <p14:creationId xmlns:p14="http://schemas.microsoft.com/office/powerpoint/2010/main" val="80723062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35ADE-7547-0C45-94FA-230192D2E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 in the </a:t>
            </a:r>
            <a:r>
              <a:rPr lang="en-US" i="1" dirty="0"/>
              <a:t>Smith</a:t>
            </a:r>
            <a:r>
              <a:rPr lang="en-US" dirty="0"/>
              <a:t> Chart (2)</a:t>
            </a:r>
          </a:p>
        </p:txBody>
      </p:sp>
      <p:graphicFrame>
        <p:nvGraphicFramePr>
          <p:cNvPr id="4" name="Group 4">
            <a:extLst>
              <a:ext uri="{FF2B5EF4-FFF2-40B4-BE49-F238E27FC236}">
                <a16:creationId xmlns:a16="http://schemas.microsoft.com/office/drawing/2014/main" id="{4CD025BF-3FFC-DE47-A69F-6D3CF84CBE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750922"/>
              </p:ext>
            </p:extLst>
          </p:nvPr>
        </p:nvGraphicFramePr>
        <p:xfrm>
          <a:off x="6376831" y="3008313"/>
          <a:ext cx="3408361" cy="1630374"/>
        </p:xfrm>
        <a:graphic>
          <a:graphicData uri="http://schemas.openxmlformats.org/drawingml/2006/table">
            <a:tbl>
              <a:tblPr/>
              <a:tblGrid>
                <a:gridCol w="1136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4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66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2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marL="99740" marR="99740" marT="46034" marB="460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Down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412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Red circles</a:t>
                      </a:r>
                    </a:p>
                  </a:txBody>
                  <a:tcPr marL="99740" marR="99740" marT="46034" marB="460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Series L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Series 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sng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Blue circles</a:t>
                      </a:r>
                    </a:p>
                  </a:txBody>
                  <a:tcPr marL="99740" marR="99740" marT="46034" marB="460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sng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Shunt L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Shunt C</a:t>
                      </a:r>
                    </a:p>
                  </a:txBody>
                  <a:tcPr marL="99740" marR="99740" marT="46034" marB="460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val 25">
            <a:extLst>
              <a:ext uri="{FF2B5EF4-FFF2-40B4-BE49-F238E27FC236}">
                <a16:creationId xmlns:a16="http://schemas.microsoft.com/office/drawing/2014/main" id="{2CC0AB2F-2DA0-A145-BB0A-31FA5CACF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188" y="844550"/>
            <a:ext cx="1317625" cy="99536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endParaRPr lang="en-GB" b="0"/>
          </a:p>
        </p:txBody>
      </p:sp>
      <p:grpSp>
        <p:nvGrpSpPr>
          <p:cNvPr id="7" name="Group 44">
            <a:extLst>
              <a:ext uri="{FF2B5EF4-FFF2-40B4-BE49-F238E27FC236}">
                <a16:creationId xmlns:a16="http://schemas.microsoft.com/office/drawing/2014/main" id="{1180DE05-28CE-B346-AF06-F7C201181FD9}"/>
              </a:ext>
            </a:extLst>
          </p:cNvPr>
          <p:cNvGrpSpPr>
            <a:grpSpLocks/>
          </p:cNvGrpSpPr>
          <p:nvPr/>
        </p:nvGrpSpPr>
        <p:grpSpPr bwMode="auto">
          <a:xfrm>
            <a:off x="1427163" y="1709738"/>
            <a:ext cx="4070350" cy="3975100"/>
            <a:chOff x="899" y="1077"/>
            <a:chExt cx="2564" cy="2504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408A2477-E845-7548-9BFB-E4BFD16D1482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" y="1077"/>
              <a:ext cx="2564" cy="2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22">
              <a:extLst>
                <a:ext uri="{FF2B5EF4-FFF2-40B4-BE49-F238E27FC236}">
                  <a16:creationId xmlns:a16="http://schemas.microsoft.com/office/drawing/2014/main" id="{11541FAC-40E4-2043-8895-3D0AFBDFD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1618"/>
              <a:ext cx="1462" cy="137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10" name="Oval 23">
              <a:extLst>
                <a:ext uri="{FF2B5EF4-FFF2-40B4-BE49-F238E27FC236}">
                  <a16:creationId xmlns:a16="http://schemas.microsoft.com/office/drawing/2014/main" id="{4B1FE6F3-6A04-1548-9CDB-0BD1E6475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" y="2180"/>
              <a:ext cx="1446" cy="129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11" name="Text Box 35">
              <a:extLst>
                <a:ext uri="{FF2B5EF4-FFF2-40B4-BE49-F238E27FC236}">
                  <a16:creationId xmlns:a16="http://schemas.microsoft.com/office/drawing/2014/main" id="{C3291A95-FBB8-724F-A414-4B76D616FC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5" y="1525"/>
              <a:ext cx="666" cy="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u="sng"/>
                <a:t>Shunt L</a:t>
              </a:r>
            </a:p>
          </p:txBody>
        </p:sp>
        <p:sp>
          <p:nvSpPr>
            <p:cNvPr id="12" name="Oval 42">
              <a:extLst>
                <a:ext uri="{FF2B5EF4-FFF2-40B4-BE49-F238E27FC236}">
                  <a16:creationId xmlns:a16="http://schemas.microsoft.com/office/drawing/2014/main" id="{A03104E2-6454-E141-BDF3-DBDA74BA3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" y="1506"/>
              <a:ext cx="1677" cy="1677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3" name="Oval 43">
              <a:extLst>
                <a:ext uri="{FF2B5EF4-FFF2-40B4-BE49-F238E27FC236}">
                  <a16:creationId xmlns:a16="http://schemas.microsoft.com/office/drawing/2014/main" id="{FD3CB1CB-046F-D34F-A96D-3DB6B1B56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782"/>
              <a:ext cx="1130" cy="1130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4" name="Line 32">
              <a:extLst>
                <a:ext uri="{FF2B5EF4-FFF2-40B4-BE49-F238E27FC236}">
                  <a16:creationId xmlns:a16="http://schemas.microsoft.com/office/drawing/2014/main" id="{5C194202-DBDE-3743-8E7D-7DCB83A2F9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62" y="1787"/>
              <a:ext cx="210" cy="109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5" name="Line 29">
              <a:extLst>
                <a:ext uri="{FF2B5EF4-FFF2-40B4-BE49-F238E27FC236}">
                  <a16:creationId xmlns:a16="http://schemas.microsoft.com/office/drawing/2014/main" id="{C9F75E46-4896-2E49-BB6C-128E12E70D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39" y="1609"/>
              <a:ext cx="203" cy="145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6" name="Line 30">
              <a:extLst>
                <a:ext uri="{FF2B5EF4-FFF2-40B4-BE49-F238E27FC236}">
                  <a16:creationId xmlns:a16="http://schemas.microsoft.com/office/drawing/2014/main" id="{00180658-4EFB-B84C-A752-A669751174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80" y="1800"/>
              <a:ext cx="126" cy="19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7" name="Line 31">
              <a:extLst>
                <a:ext uri="{FF2B5EF4-FFF2-40B4-BE49-F238E27FC236}">
                  <a16:creationId xmlns:a16="http://schemas.microsoft.com/office/drawing/2014/main" id="{A690FAE2-FA17-9D48-B505-6964612EF7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63" y="1784"/>
              <a:ext cx="232" cy="19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8" name="Oval 22">
              <a:extLst>
                <a:ext uri="{FF2B5EF4-FFF2-40B4-BE49-F238E27FC236}">
                  <a16:creationId xmlns:a16="http://schemas.microsoft.com/office/drawing/2014/main" id="{A9E0B479-243D-1F43-9DFE-7A7A2C89266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79" y="1743"/>
              <a:ext cx="87" cy="81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>
                <a:buFont typeface="Wingdings" pitchFamily="2" charset="2"/>
                <a:buNone/>
              </a:pPr>
              <a:endParaRPr lang="en-GB" b="0"/>
            </a:p>
          </p:txBody>
        </p:sp>
        <p:sp>
          <p:nvSpPr>
            <p:cNvPr id="19" name="Text Box 36">
              <a:extLst>
                <a:ext uri="{FF2B5EF4-FFF2-40B4-BE49-F238E27FC236}">
                  <a16:creationId xmlns:a16="http://schemas.microsoft.com/office/drawing/2014/main" id="{BAFEB16B-0EEB-E54F-9276-A70EC67B65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8" y="1880"/>
              <a:ext cx="666" cy="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/>
                <a:t>Shunt C</a:t>
              </a:r>
            </a:p>
          </p:txBody>
        </p:sp>
        <p:sp>
          <p:nvSpPr>
            <p:cNvPr id="20" name="Text Box 34">
              <a:extLst>
                <a:ext uri="{FF2B5EF4-FFF2-40B4-BE49-F238E27FC236}">
                  <a16:creationId xmlns:a16="http://schemas.microsoft.com/office/drawing/2014/main" id="{9AFA682A-CA54-4442-BBAF-1FA550BF60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4" y="1994"/>
              <a:ext cx="665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dirty="0">
                  <a:solidFill>
                    <a:srgbClr val="FF0000"/>
                  </a:solidFill>
                </a:rPr>
                <a:t>Series C</a:t>
              </a:r>
            </a:p>
          </p:txBody>
        </p:sp>
        <p:sp>
          <p:nvSpPr>
            <p:cNvPr id="21" name="Text Box 33">
              <a:extLst>
                <a:ext uri="{FF2B5EF4-FFF2-40B4-BE49-F238E27FC236}">
                  <a16:creationId xmlns:a16="http://schemas.microsoft.com/office/drawing/2014/main" id="{0453CAF0-61FF-224B-B8F5-DFADF28435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3" y="1392"/>
              <a:ext cx="665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u="sng" dirty="0">
                  <a:solidFill>
                    <a:srgbClr val="FF0000"/>
                  </a:solidFill>
                </a:rPr>
                <a:t>Series L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36">
                <a:extLst>
                  <a:ext uri="{FF2B5EF4-FFF2-40B4-BE49-F238E27FC236}">
                    <a16:creationId xmlns:a16="http://schemas.microsoft.com/office/drawing/2014/main" id="{3C181434-646B-0B4E-A7E8-580180347D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14925" y="1817065"/>
                <a:ext cx="3326607" cy="7854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 algn="r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sz="1800" b="0" dirty="0">
                    <a:solidFill>
                      <a:srgbClr val="FF0000"/>
                    </a:solidFill>
                  </a:rPr>
                  <a:t>in red: impedance plane (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sz="1800" b="0" dirty="0">
                    <a:solidFill>
                      <a:srgbClr val="FF0000"/>
                    </a:solidFill>
                  </a:rPr>
                  <a:t>)</a:t>
                </a:r>
              </a:p>
              <a:p>
                <a:pPr algn="r"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US" sz="1800" b="0" dirty="0">
                    <a:solidFill>
                      <a:srgbClr val="0000FF"/>
                    </a:solidFill>
                  </a:rPr>
                  <a:t>in blue: </a:t>
                </a:r>
                <a:r>
                  <a:rPr lang="en-US" sz="1800" b="0" dirty="0"/>
                  <a:t>a</a:t>
                </a:r>
                <a:r>
                  <a:rPr lang="en-US" sz="1800" b="0" dirty="0">
                    <a:solidFill>
                      <a:srgbClr val="0000FF"/>
                    </a:solidFill>
                  </a:rPr>
                  <a:t>dmittance plane (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sz="1800" b="0" dirty="0">
                    <a:solidFill>
                      <a:srgbClr val="0000FF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6" name="Text Box 36">
                <a:extLst>
                  <a:ext uri="{FF2B5EF4-FFF2-40B4-BE49-F238E27FC236}">
                    <a16:creationId xmlns:a16="http://schemas.microsoft.com/office/drawing/2014/main" id="{3C181434-646B-0B4E-A7E8-580180347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14925" y="1817065"/>
                <a:ext cx="3326607" cy="785472"/>
              </a:xfrm>
              <a:prstGeom prst="rect">
                <a:avLst/>
              </a:prstGeom>
              <a:blipFill>
                <a:blip r:embed="rId3"/>
                <a:stretch>
                  <a:fillRect l="-1141" t="-3226" r="-1521" b="-12903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315716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0A041-56CB-C742-98A7-16E158339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 in the </a:t>
            </a:r>
            <a:r>
              <a:rPr lang="en-US" i="1" dirty="0"/>
              <a:t>Smith</a:t>
            </a:r>
            <a:r>
              <a:rPr lang="en-US" dirty="0"/>
              <a:t> Chart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Group 49">
                <a:extLst>
                  <a:ext uri="{FF2B5EF4-FFF2-40B4-BE49-F238E27FC236}">
                    <a16:creationId xmlns:a16="http://schemas.microsoft.com/office/drawing/2014/main" id="{073DE8DF-ED19-9542-B039-35C79819443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26818120"/>
                  </p:ext>
                </p:extLst>
              </p:nvPr>
            </p:nvGraphicFramePr>
            <p:xfrm>
              <a:off x="6650509" y="2962275"/>
              <a:ext cx="4073524" cy="1628646"/>
            </p:xfrm>
            <a:graphic>
              <a:graphicData uri="http://schemas.openxmlformats.org/drawingml/2006/table">
                <a:tbl>
                  <a:tblPr/>
                  <a:tblGrid>
                    <a:gridCol w="1357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165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Red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Resistance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6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oMath>
                          </a14:m>
                          <a:endParaRPr kumimoji="0" lang="en-US" sz="16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charset="0"/>
                            </a:rPr>
                            <a:t>Blue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charset="0"/>
                            </a:rPr>
                            <a:t>Conductance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6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oMath>
                          </a14:m>
                          <a:endParaRPr kumimoji="0" lang="en-US" sz="16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2416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Con-centric circle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Transmission line going Toward load </a:t>
                          </a:r>
                          <a:b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</a:br>
                          <a:r>
                            <a:rPr kumimoji="0" lang="en-US" sz="1600" b="1" i="0" u="sng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5F5F5F"/>
                              </a:solidFill>
                              <a:effectLst/>
                              <a:latin typeface="Arial" charset="0"/>
                            </a:rPr>
                            <a:t>Toward generator</a:t>
                          </a: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Group 49">
                <a:extLst>
                  <a:ext uri="{FF2B5EF4-FFF2-40B4-BE49-F238E27FC236}">
                    <a16:creationId xmlns:a16="http://schemas.microsoft.com/office/drawing/2014/main" id="{073DE8DF-ED19-9542-B039-35C79819443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26818120"/>
                  </p:ext>
                </p:extLst>
              </p:nvPr>
            </p:nvGraphicFramePr>
            <p:xfrm>
              <a:off x="6650509" y="2962275"/>
              <a:ext cx="4073524" cy="1628646"/>
            </p:xfrm>
            <a:graphic>
              <a:graphicData uri="http://schemas.openxmlformats.org/drawingml/2006/table">
                <a:tbl>
                  <a:tblPr/>
                  <a:tblGrid>
                    <a:gridCol w="1357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165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Red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  <a:stretch>
                            <a:fillRect l="-50698" t="-11429" r="-930" b="-28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91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latin typeface="Arial" charset="0"/>
                            </a:rPr>
                            <a:t>Blue arcs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  <a:stretch>
                            <a:fillRect l="-50698" t="-111429" r="-930" b="-18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5044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Con-centric circle</a:t>
                          </a:r>
                        </a:p>
                      </a:txBody>
                      <a:tcPr marL="99743" marR="99743" marT="46038" marB="46038" horzOverflow="overflow"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0" fontAlgn="base" latinLnBrk="0" hangingPunct="0">
                            <a:lnSpc>
                              <a:spcPct val="90000"/>
                            </a:lnSpc>
                            <a:spcBef>
                              <a:spcPct val="30000"/>
                            </a:spcBef>
                            <a:spcAft>
                              <a:spcPct val="0"/>
                            </a:spcAft>
                            <a:buClr>
                              <a:schemeClr val="hlink"/>
                            </a:buClr>
                            <a:buSzPct val="70000"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  <a:t>Transmission line going Toward load </a:t>
                          </a:r>
                          <a:br>
                            <a:rPr kumimoji="0" lang="en-US" sz="16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</a:rPr>
                          </a:br>
                          <a:r>
                            <a:rPr kumimoji="0" lang="en-US" sz="1600" b="1" i="0" u="sng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5F5F5F"/>
                              </a:solidFill>
                              <a:effectLst/>
                              <a:latin typeface="Arial" charset="0"/>
                            </a:rPr>
                            <a:t>Toward generator</a:t>
                          </a:r>
                        </a:p>
                      </a:txBody>
                      <a:tcPr marL="99743" marR="99743" marT="46038" marB="46038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5" name="Group 44">
            <a:extLst>
              <a:ext uri="{FF2B5EF4-FFF2-40B4-BE49-F238E27FC236}">
                <a16:creationId xmlns:a16="http://schemas.microsoft.com/office/drawing/2014/main" id="{88440A94-7CEC-AE42-9079-75DE7D6EBE14}"/>
              </a:ext>
            </a:extLst>
          </p:cNvPr>
          <p:cNvGrpSpPr>
            <a:grpSpLocks/>
          </p:cNvGrpSpPr>
          <p:nvPr/>
        </p:nvGrpSpPr>
        <p:grpSpPr bwMode="auto">
          <a:xfrm>
            <a:off x="709613" y="1479550"/>
            <a:ext cx="5507037" cy="4243388"/>
            <a:chOff x="447" y="932"/>
            <a:chExt cx="3469" cy="2673"/>
          </a:xfrm>
        </p:grpSpPr>
        <p:sp>
          <p:nvSpPr>
            <p:cNvPr id="6" name="Rectangle 43">
              <a:extLst>
                <a:ext uri="{FF2B5EF4-FFF2-40B4-BE49-F238E27FC236}">
                  <a16:creationId xmlns:a16="http://schemas.microsoft.com/office/drawing/2014/main" id="{E4535249-E44D-654A-9DC2-BC05ED5A0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" y="932"/>
              <a:ext cx="3469" cy="2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C50C38F3-31A4-5F4B-9602-A1E7E638CA9C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" y="1077"/>
              <a:ext cx="2564" cy="2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31">
              <a:extLst>
                <a:ext uri="{FF2B5EF4-FFF2-40B4-BE49-F238E27FC236}">
                  <a16:creationId xmlns:a16="http://schemas.microsoft.com/office/drawing/2014/main" id="{E1E4110E-5E1B-F54E-AEAF-60CD8EB41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1640"/>
              <a:ext cx="1461" cy="137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9" name="Oval 32">
              <a:extLst>
                <a:ext uri="{FF2B5EF4-FFF2-40B4-BE49-F238E27FC236}">
                  <a16:creationId xmlns:a16="http://schemas.microsoft.com/office/drawing/2014/main" id="{BB61AB97-8CB6-6E4D-AFF6-4E002B6A1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2180"/>
              <a:ext cx="1446" cy="129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endParaRPr lang="en-GB" b="0"/>
            </a:p>
          </p:txBody>
        </p:sp>
        <p:sp>
          <p:nvSpPr>
            <p:cNvPr id="10" name="Line 45">
              <a:extLst>
                <a:ext uri="{FF2B5EF4-FFF2-40B4-BE49-F238E27FC236}">
                  <a16:creationId xmlns:a16="http://schemas.microsoft.com/office/drawing/2014/main" id="{03FD9F25-B86C-CF48-9CFB-6AA8EFD252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98" y="2169"/>
              <a:ext cx="166" cy="12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 Box 50">
                  <a:extLst>
                    <a:ext uri="{FF2B5EF4-FFF2-40B4-BE49-F238E27FC236}">
                      <a16:creationId xmlns:a16="http://schemas.microsoft.com/office/drawing/2014/main" id="{A81D2F5D-89B4-F246-83DF-1BF963E7474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40" y="1217"/>
                  <a:ext cx="254" cy="2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oMath>
                    </m:oMathPara>
                  </a14:m>
                  <a:endParaRPr lang="en-US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 Box 50">
                  <a:extLst>
                    <a:ext uri="{FF2B5EF4-FFF2-40B4-BE49-F238E27FC236}">
                      <a16:creationId xmlns:a16="http://schemas.microsoft.com/office/drawing/2014/main" id="{A81D2F5D-89B4-F246-83DF-1BF963E747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40" y="1217"/>
                  <a:ext cx="254" cy="21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 Box 51">
                  <a:extLst>
                    <a:ext uri="{FF2B5EF4-FFF2-40B4-BE49-F238E27FC236}">
                      <a16:creationId xmlns:a16="http://schemas.microsoft.com/office/drawing/2014/main" id="{4D6A1CE7-0576-EA49-A97B-6C97596DE49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1" y="1250"/>
                  <a:ext cx="295" cy="2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𝑮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2" name="Text Box 51">
                  <a:extLst>
                    <a:ext uri="{FF2B5EF4-FFF2-40B4-BE49-F238E27FC236}">
                      <a16:creationId xmlns:a16="http://schemas.microsoft.com/office/drawing/2014/main" id="{4D6A1CE7-0576-EA49-A97B-6C97596DE4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1" y="1250"/>
                  <a:ext cx="295" cy="21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47">
              <a:extLst>
                <a:ext uri="{FF2B5EF4-FFF2-40B4-BE49-F238E27FC236}">
                  <a16:creationId xmlns:a16="http://schemas.microsoft.com/office/drawing/2014/main" id="{4B7B45AE-24DF-3E4F-B530-135B45CFD2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91" y="1732"/>
              <a:ext cx="278" cy="4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4" name="Oval 38">
              <a:extLst>
                <a:ext uri="{FF2B5EF4-FFF2-40B4-BE49-F238E27FC236}">
                  <a16:creationId xmlns:a16="http://schemas.microsoft.com/office/drawing/2014/main" id="{1A71D0A1-D41B-5B4F-8A30-21A1D3A00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2" y="1165"/>
              <a:ext cx="1181" cy="1181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marL="571500" indent="-571500" algn="ctr">
                <a:buFont typeface="Wingdings" pitchFamily="2" charset="2"/>
                <a:buNone/>
              </a:pPr>
              <a:endParaRPr lang="en-US"/>
            </a:p>
          </p:txBody>
        </p:sp>
        <p:sp>
          <p:nvSpPr>
            <p:cNvPr id="15" name="Line 44">
              <a:extLst>
                <a:ext uri="{FF2B5EF4-FFF2-40B4-BE49-F238E27FC236}">
                  <a16:creationId xmlns:a16="http://schemas.microsoft.com/office/drawing/2014/main" id="{D124FC51-D754-6343-9131-F6739A252A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2167"/>
              <a:ext cx="180" cy="1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6" name="Oval 39">
              <a:extLst>
                <a:ext uri="{FF2B5EF4-FFF2-40B4-BE49-F238E27FC236}">
                  <a16:creationId xmlns:a16="http://schemas.microsoft.com/office/drawing/2014/main" id="{6AC32A2E-AB90-8141-BC6C-F47E47BE3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" y="1165"/>
              <a:ext cx="1181" cy="1181"/>
            </a:xfrm>
            <a:prstGeom prst="ellipse">
              <a:avLst/>
            </a:prstGeom>
            <a:noFill/>
            <a:ln w="25400" algn="ctr">
              <a:solidFill>
                <a:srgbClr val="0000CC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marL="571500" indent="-571500" algn="ctr">
                <a:buFont typeface="Wingdings" pitchFamily="2" charset="2"/>
                <a:buNone/>
              </a:pPr>
              <a:endParaRPr lang="en-US"/>
            </a:p>
          </p:txBody>
        </p:sp>
        <p:sp>
          <p:nvSpPr>
            <p:cNvPr id="17" name="Text Box 53">
              <a:extLst>
                <a:ext uri="{FF2B5EF4-FFF2-40B4-BE49-F238E27FC236}">
                  <a16:creationId xmlns:a16="http://schemas.microsoft.com/office/drawing/2014/main" id="{07DB097A-9928-2845-B287-399AFDEAC9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8" y="1522"/>
              <a:ext cx="942" cy="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>
                  <a:solidFill>
                    <a:schemeClr val="tx1"/>
                  </a:solidFill>
                </a:rPr>
                <a:t>Toward load</a:t>
              </a:r>
            </a:p>
          </p:txBody>
        </p:sp>
        <p:sp>
          <p:nvSpPr>
            <p:cNvPr id="18" name="Text Box 52">
              <a:extLst>
                <a:ext uri="{FF2B5EF4-FFF2-40B4-BE49-F238E27FC236}">
                  <a16:creationId xmlns:a16="http://schemas.microsoft.com/office/drawing/2014/main" id="{2A84331E-D9A0-214C-9D9E-E3ED9A344C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2" y="1504"/>
              <a:ext cx="1228" cy="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marL="571500" indent="-571500"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sz="1600" b="0" u="sng">
                  <a:solidFill>
                    <a:srgbClr val="5F5F5F"/>
                  </a:solidFill>
                </a:rPr>
                <a:t>Toward generator</a:t>
              </a:r>
            </a:p>
          </p:txBody>
        </p:sp>
        <p:sp>
          <p:nvSpPr>
            <p:cNvPr id="19" name="Oval 42">
              <a:extLst>
                <a:ext uri="{FF2B5EF4-FFF2-40B4-BE49-F238E27FC236}">
                  <a16:creationId xmlns:a16="http://schemas.microsoft.com/office/drawing/2014/main" id="{1CAAD00F-074F-0E4B-9C54-BD5CA1A55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3" y="1734"/>
              <a:ext cx="1226" cy="1226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20" name="Line 46">
              <a:extLst>
                <a:ext uri="{FF2B5EF4-FFF2-40B4-BE49-F238E27FC236}">
                  <a16:creationId xmlns:a16="http://schemas.microsoft.com/office/drawing/2014/main" id="{840C0A20-F901-CF4C-BBF6-9764769E76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0" y="1748"/>
              <a:ext cx="249" cy="118"/>
            </a:xfrm>
            <a:prstGeom prst="line">
              <a:avLst/>
            </a:prstGeom>
            <a:noFill/>
            <a:ln w="50800">
              <a:solidFill>
                <a:srgbClr val="5F5F5F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21" name="Oval 22">
              <a:extLst>
                <a:ext uri="{FF2B5EF4-FFF2-40B4-BE49-F238E27FC236}">
                  <a16:creationId xmlns:a16="http://schemas.microsoft.com/office/drawing/2014/main" id="{7EBE1E20-9635-B043-9A90-10C0C0B374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65" y="1694"/>
              <a:ext cx="88" cy="81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/>
            <a:lstStyle/>
            <a:p>
              <a:pPr marL="571500" indent="-571500">
                <a:buFont typeface="Wingdings" pitchFamily="2" charset="2"/>
                <a:buNone/>
              </a:pPr>
              <a:endParaRPr lang="en-GB" b="0"/>
            </a:p>
          </p:txBody>
        </p:sp>
      </p:grpSp>
    </p:spTree>
    <p:extLst>
      <p:ext uri="{BB962C8B-B14F-4D97-AF65-F5344CB8AC3E}">
        <p14:creationId xmlns:p14="http://schemas.microsoft.com/office/powerpoint/2010/main" val="408113057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9EEDF-4762-A94E-8959-5539DC07F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Basic Example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1374" y="3101174"/>
                <a:ext cx="5283199" cy="311973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Complex impedance based on </a:t>
                </a:r>
                <a:br>
                  <a:rPr lang="en-US" dirty="0"/>
                </a:br>
                <a:r>
                  <a:rPr lang="en-US" dirty="0"/>
                  <a:t>lumped element components</a:t>
                </a:r>
              </a:p>
              <a:p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 for a given frequency, e.g.,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𝟐𝟖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endParaRPr lang="en-US" dirty="0"/>
              </a:p>
              <a:p>
                <a:r>
                  <a:rPr lang="en-US" dirty="0"/>
                  <a:t>Calculate the 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𝟏𝟐𝟔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Locate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in the Smith chart</a:t>
                </a:r>
              </a:p>
              <a:p>
                <a:pPr lvl="1"/>
                <a:r>
                  <a:rPr lang="en-US" dirty="0"/>
                  <a:t>Retrieve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𝟏𝟔𝟏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𝟑𝟒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𝟖𝟏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Repeat for other frequencies…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1374" y="3101174"/>
                <a:ext cx="5283199" cy="3119739"/>
              </a:xfrm>
              <a:blipFill>
                <a:blip r:embed="rId2"/>
                <a:stretch>
                  <a:fillRect l="-1679" t="-1220" r="-240" b="-2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209">
            <a:extLst>
              <a:ext uri="{FF2B5EF4-FFF2-40B4-BE49-F238E27FC236}">
                <a16:creationId xmlns:a16="http://schemas.microsoft.com/office/drawing/2014/main" id="{E31FB580-6EA6-554C-B62D-3B82C7AD58D1}"/>
              </a:ext>
            </a:extLst>
          </p:cNvPr>
          <p:cNvGrpSpPr>
            <a:grpSpLocks/>
          </p:cNvGrpSpPr>
          <p:nvPr/>
        </p:nvGrpSpPr>
        <p:grpSpPr bwMode="auto">
          <a:xfrm>
            <a:off x="3062005" y="2181655"/>
            <a:ext cx="152400" cy="762000"/>
            <a:chOff x="3935" y="1728"/>
            <a:chExt cx="96" cy="480"/>
          </a:xfrm>
        </p:grpSpPr>
        <p:sp>
          <p:nvSpPr>
            <p:cNvPr id="11" name="Arc 59">
              <a:extLst>
                <a:ext uri="{FF2B5EF4-FFF2-40B4-BE49-F238E27FC236}">
                  <a16:creationId xmlns:a16="http://schemas.microsoft.com/office/drawing/2014/main" id="{CC540B81-42B8-E442-BDF7-625E4B636BE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rc 60">
              <a:extLst>
                <a:ext uri="{FF2B5EF4-FFF2-40B4-BE49-F238E27FC236}">
                  <a16:creationId xmlns:a16="http://schemas.microsoft.com/office/drawing/2014/main" id="{673CC20A-4750-1B4E-965B-83AB24EC57F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rc 61">
              <a:extLst>
                <a:ext uri="{FF2B5EF4-FFF2-40B4-BE49-F238E27FC236}">
                  <a16:creationId xmlns:a16="http://schemas.microsoft.com/office/drawing/2014/main" id="{63A28DC5-B664-EB49-85BB-9B4693DA37D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rc 62">
              <a:extLst>
                <a:ext uri="{FF2B5EF4-FFF2-40B4-BE49-F238E27FC236}">
                  <a16:creationId xmlns:a16="http://schemas.microsoft.com/office/drawing/2014/main" id="{312F4BF7-AB55-7E4F-A34D-920FDAE36D5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63">
              <a:extLst>
                <a:ext uri="{FF2B5EF4-FFF2-40B4-BE49-F238E27FC236}">
                  <a16:creationId xmlns:a16="http://schemas.microsoft.com/office/drawing/2014/main" id="{F5534111-FDFB-9A4C-884F-132634637BA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4">
              <a:extLst>
                <a:ext uri="{FF2B5EF4-FFF2-40B4-BE49-F238E27FC236}">
                  <a16:creationId xmlns:a16="http://schemas.microsoft.com/office/drawing/2014/main" id="{DBCBDB3F-C0FF-074B-B8F4-8F9F562FC5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rc 65">
              <a:extLst>
                <a:ext uri="{FF2B5EF4-FFF2-40B4-BE49-F238E27FC236}">
                  <a16:creationId xmlns:a16="http://schemas.microsoft.com/office/drawing/2014/main" id="{7BFF5968-1CE6-E041-A431-6C6028D7BC6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rc 66">
              <a:extLst>
                <a:ext uri="{FF2B5EF4-FFF2-40B4-BE49-F238E27FC236}">
                  <a16:creationId xmlns:a16="http://schemas.microsoft.com/office/drawing/2014/main" id="{2466CE19-8705-8D4B-9F2C-57C768BCBA0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rc 67">
              <a:extLst>
                <a:ext uri="{FF2B5EF4-FFF2-40B4-BE49-F238E27FC236}">
                  <a16:creationId xmlns:a16="http://schemas.microsoft.com/office/drawing/2014/main" id="{B4CBC36E-08E8-1546-94FA-3BA823D6B43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rc 68">
              <a:extLst>
                <a:ext uri="{FF2B5EF4-FFF2-40B4-BE49-F238E27FC236}">
                  <a16:creationId xmlns:a16="http://schemas.microsoft.com/office/drawing/2014/main" id="{758FC883-AC78-6241-B94D-38B63B39450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rc 69">
              <a:extLst>
                <a:ext uri="{FF2B5EF4-FFF2-40B4-BE49-F238E27FC236}">
                  <a16:creationId xmlns:a16="http://schemas.microsoft.com/office/drawing/2014/main" id="{96593CD4-8A0E-4147-B5A9-8CB36988DA2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rc 70">
              <a:extLst>
                <a:ext uri="{FF2B5EF4-FFF2-40B4-BE49-F238E27FC236}">
                  <a16:creationId xmlns:a16="http://schemas.microsoft.com/office/drawing/2014/main" id="{C78E1F39-7DB5-B040-8C70-C7D111575BA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rc 71">
              <a:extLst>
                <a:ext uri="{FF2B5EF4-FFF2-40B4-BE49-F238E27FC236}">
                  <a16:creationId xmlns:a16="http://schemas.microsoft.com/office/drawing/2014/main" id="{24EDEF82-A5C7-6746-A881-C7C5EC17381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id="{0019ED85-E97F-DA41-B51F-A810E9FD0E29}"/>
              </a:ext>
            </a:extLst>
          </p:cNvPr>
          <p:cNvSpPr>
            <a:spLocks noChangeAspect="1"/>
          </p:cNvSpPr>
          <p:nvPr/>
        </p:nvSpPr>
        <p:spPr bwMode="auto">
          <a:xfrm>
            <a:off x="3062005" y="1457267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61752F8-B324-E44C-A3F4-9BA701DBC47A}"/>
              </a:ext>
            </a:extLst>
          </p:cNvPr>
          <p:cNvCxnSpPr>
            <a:cxnSpLocks/>
          </p:cNvCxnSpPr>
          <p:nvPr/>
        </p:nvCxnSpPr>
        <p:spPr bwMode="auto">
          <a:xfrm>
            <a:off x="2601145" y="1462971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53995C-2815-C64D-8462-C91EA8FB89D7}"/>
              </a:ext>
            </a:extLst>
          </p:cNvPr>
          <p:cNvCxnSpPr>
            <a:cxnSpLocks/>
          </p:cNvCxnSpPr>
          <p:nvPr/>
        </p:nvCxnSpPr>
        <p:spPr bwMode="auto">
          <a:xfrm>
            <a:off x="2601145" y="2931472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CAE1667-D607-8343-B0D9-5DB86BC2EA1E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1457267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4CFA2E2-1CD9-3D42-80A9-B3C3A193EBF0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2391472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F231D68-929B-FF4E-B19F-ED41830D6375}"/>
              </a:ext>
            </a:extLst>
          </p:cNvPr>
          <p:cNvCxnSpPr>
            <a:cxnSpLocks/>
          </p:cNvCxnSpPr>
          <p:nvPr/>
        </p:nvCxnSpPr>
        <p:spPr bwMode="auto">
          <a:xfrm>
            <a:off x="2421145" y="1997267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B298969-593E-F145-8293-3C7C2D0062B7}"/>
              </a:ext>
            </a:extLst>
          </p:cNvPr>
          <p:cNvCxnSpPr>
            <a:cxnSpLocks/>
          </p:cNvCxnSpPr>
          <p:nvPr/>
        </p:nvCxnSpPr>
        <p:spPr bwMode="auto">
          <a:xfrm>
            <a:off x="2421145" y="2391472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22A58D0-5F1F-A04F-9A05-72B175034CC8}"/>
              </a:ext>
            </a:extLst>
          </p:cNvPr>
          <p:cNvCxnSpPr>
            <a:cxnSpLocks/>
          </p:cNvCxnSpPr>
          <p:nvPr/>
        </p:nvCxnSpPr>
        <p:spPr bwMode="auto">
          <a:xfrm>
            <a:off x="988135" y="1997267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0CC3953-00F0-A64B-8DED-C8D98C038787}"/>
              </a:ext>
            </a:extLst>
          </p:cNvPr>
          <p:cNvCxnSpPr>
            <a:cxnSpLocks/>
          </p:cNvCxnSpPr>
          <p:nvPr/>
        </p:nvCxnSpPr>
        <p:spPr bwMode="auto">
          <a:xfrm>
            <a:off x="988135" y="2391472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blipFill>
                <a:blip r:embed="rId3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blipFill>
                <a:blip r:embed="rId4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blipFill>
                <a:blip r:embed="rId5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Freeform 56">
            <a:extLst>
              <a:ext uri="{FF2B5EF4-FFF2-40B4-BE49-F238E27FC236}">
                <a16:creationId xmlns:a16="http://schemas.microsoft.com/office/drawing/2014/main" id="{DA286E28-A308-F44B-AB7A-CBD8F47EFDB3}"/>
              </a:ext>
            </a:extLst>
          </p:cNvPr>
          <p:cNvSpPr/>
          <p:nvPr/>
        </p:nvSpPr>
        <p:spPr bwMode="auto">
          <a:xfrm>
            <a:off x="918072" y="1853816"/>
            <a:ext cx="164093" cy="669151"/>
          </a:xfrm>
          <a:custGeom>
            <a:avLst/>
            <a:gdLst>
              <a:gd name="connsiteX0" fmla="*/ 198978 w 198978"/>
              <a:gd name="connsiteY0" fmla="*/ 0 h 742270"/>
              <a:gd name="connsiteX1" fmla="*/ 42861 w 198978"/>
              <a:gd name="connsiteY1" fmla="*/ 234176 h 742270"/>
              <a:gd name="connsiteX2" fmla="*/ 120920 w 198978"/>
              <a:gd name="connsiteY2" fmla="*/ 423746 h 742270"/>
              <a:gd name="connsiteX3" fmla="*/ 31710 w 198978"/>
              <a:gd name="connsiteY3" fmla="*/ 691376 h 742270"/>
              <a:gd name="connsiteX0" fmla="*/ 196185 w 196185"/>
              <a:gd name="connsiteY0" fmla="*/ 0 h 702582"/>
              <a:gd name="connsiteX1" fmla="*/ 40068 w 196185"/>
              <a:gd name="connsiteY1" fmla="*/ 234176 h 702582"/>
              <a:gd name="connsiteX2" fmla="*/ 118127 w 196185"/>
              <a:gd name="connsiteY2" fmla="*/ 423746 h 702582"/>
              <a:gd name="connsiteX3" fmla="*/ 32092 w 196185"/>
              <a:gd name="connsiteY3" fmla="*/ 646926 h 702582"/>
              <a:gd name="connsiteX0" fmla="*/ 164093 w 164093"/>
              <a:gd name="connsiteY0" fmla="*/ 0 h 646926"/>
              <a:gd name="connsiteX1" fmla="*/ 7976 w 164093"/>
              <a:gd name="connsiteY1" fmla="*/ 234176 h 646926"/>
              <a:gd name="connsiteX2" fmla="*/ 86035 w 164093"/>
              <a:gd name="connsiteY2" fmla="*/ 423746 h 646926"/>
              <a:gd name="connsiteX3" fmla="*/ 0 w 164093"/>
              <a:gd name="connsiteY3" fmla="*/ 646926 h 646926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93" h="669151">
                <a:moveTo>
                  <a:pt x="164093" y="0"/>
                </a:moveTo>
                <a:cubicBezTo>
                  <a:pt x="92539" y="81776"/>
                  <a:pt x="20986" y="163552"/>
                  <a:pt x="7976" y="234176"/>
                </a:cubicBezTo>
                <a:cubicBezTo>
                  <a:pt x="-5034" y="304800"/>
                  <a:pt x="87893" y="347546"/>
                  <a:pt x="86035" y="423746"/>
                </a:cubicBezTo>
                <a:cubicBezTo>
                  <a:pt x="84176" y="499946"/>
                  <a:pt x="17888" y="572430"/>
                  <a:pt x="0" y="6691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7441366-92FC-2040-A4FF-39658AB5F33C}"/>
              </a:ext>
            </a:extLst>
          </p:cNvPr>
          <p:cNvCxnSpPr>
            <a:cxnSpLocks/>
          </p:cNvCxnSpPr>
          <p:nvPr/>
        </p:nvCxnSpPr>
        <p:spPr bwMode="auto">
          <a:xfrm>
            <a:off x="2419585" y="1268383"/>
            <a:ext cx="0" cy="1447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/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blipFill>
                <a:blip r:embed="rId6"/>
                <a:stretch>
                  <a:fillRect l="-2273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/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 </a:t>
                </a:r>
                <a14:m>
                  <m:oMath xmlns:m="http://schemas.openxmlformats.org/officeDocument/2006/math">
                    <m:r>
                      <a:rPr lang="pl-PL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endParaRPr lang="en-US" sz="16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blipFill>
                <a:blip r:embed="rId7"/>
                <a:stretch>
                  <a:fillRect l="-1449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/>
              <p:nvPr/>
            </p:nvSpPr>
            <p:spPr>
              <a:xfrm>
                <a:off x="4501877" y="2074193"/>
                <a:ext cx="1511504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with: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br>
                  <a:rPr lang="en-US" dirty="0">
                    <a:solidFill>
                      <a:srgbClr val="C00000"/>
                    </a:solidFill>
                    <a:ea typeface="Cambria Math" panose="02040503050406030204" pitchFamily="18" charset="0"/>
                  </a:rPr>
                </a:br>
                <a:r>
                  <a:rPr lang="en-US" dirty="0">
                    <a:solidFill>
                      <a:srgbClr val="C0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1877" y="2074193"/>
                <a:ext cx="1511504" cy="830997"/>
              </a:xfrm>
              <a:prstGeom prst="rect">
                <a:avLst/>
              </a:prstGeom>
              <a:blipFill>
                <a:blip r:embed="rId8"/>
                <a:stretch>
                  <a:fillRect l="-5000" r="-6667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ight Brace 67">
            <a:extLst>
              <a:ext uri="{FF2B5EF4-FFF2-40B4-BE49-F238E27FC236}">
                <a16:creationId xmlns:a16="http://schemas.microsoft.com/office/drawing/2014/main" id="{7D78DB8B-81CB-FB42-9CD6-B1D9DF8982C2}"/>
              </a:ext>
            </a:extLst>
          </p:cNvPr>
          <p:cNvSpPr/>
          <p:nvPr/>
        </p:nvSpPr>
        <p:spPr bwMode="auto">
          <a:xfrm>
            <a:off x="4307010" y="1671490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970AA68-FB96-5940-AB80-5F1D068BF67A}"/>
              </a:ext>
            </a:extLst>
          </p:cNvPr>
          <p:cNvSpPr txBox="1"/>
          <p:nvPr/>
        </p:nvSpPr>
        <p:spPr>
          <a:xfrm>
            <a:off x="5505062" y="1561268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reactive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DCB6681-46B2-1C47-ACAD-C92573160DD1}"/>
              </a:ext>
            </a:extLst>
          </p:cNvPr>
          <p:cNvCxnSpPr>
            <a:cxnSpLocks/>
          </p:cNvCxnSpPr>
          <p:nvPr/>
        </p:nvCxnSpPr>
        <p:spPr bwMode="auto">
          <a:xfrm>
            <a:off x="5066212" y="1801845"/>
            <a:ext cx="110989" cy="2808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412397D-9CBC-0746-8376-6A159A370660}"/>
              </a:ext>
            </a:extLst>
          </p:cNvPr>
          <p:cNvCxnSpPr>
            <a:cxnSpLocks/>
          </p:cNvCxnSpPr>
          <p:nvPr/>
        </p:nvCxnSpPr>
        <p:spPr bwMode="auto">
          <a:xfrm flipH="1">
            <a:off x="5738121" y="1804857"/>
            <a:ext cx="135217" cy="2673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D88FCB7-4E40-694F-8906-20C7A36DD756}"/>
              </a:ext>
            </a:extLst>
          </p:cNvPr>
          <p:cNvSpPr txBox="1"/>
          <p:nvPr/>
        </p:nvSpPr>
        <p:spPr>
          <a:xfrm>
            <a:off x="4711805" y="1561268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resistive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C8C47F7-A771-D34B-BF97-426AD14005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633BC39-9B70-A94F-AD71-F000AEE93F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9EE4A7C-B928-BD47-9DEF-F3207ED711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94F94-AE1D-AD45-B2EA-39B53AA455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AA07F93-6AB0-3442-A20E-F19A7D96CF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4902B44-EF40-FB45-B184-EFE090387D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B5710BD-B5C6-5745-AB34-1DFE72E2341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32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9EEDF-4762-A94E-8959-5539DC07F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Basic Example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E6D68-7CE8-CE46-B200-3AACC185F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374" y="3101174"/>
            <a:ext cx="5283199" cy="777479"/>
          </a:xfrm>
        </p:spPr>
        <p:txBody>
          <a:bodyPr>
            <a:normAutofit/>
          </a:bodyPr>
          <a:lstStyle/>
          <a:p>
            <a:r>
              <a:rPr lang="en-US" dirty="0"/>
              <a:t>…and for different component values and circuit combinations</a:t>
            </a:r>
          </a:p>
        </p:txBody>
      </p:sp>
      <p:grpSp>
        <p:nvGrpSpPr>
          <p:cNvPr id="10" name="Group 209">
            <a:extLst>
              <a:ext uri="{FF2B5EF4-FFF2-40B4-BE49-F238E27FC236}">
                <a16:creationId xmlns:a16="http://schemas.microsoft.com/office/drawing/2014/main" id="{E31FB580-6EA6-554C-B62D-3B82C7AD58D1}"/>
              </a:ext>
            </a:extLst>
          </p:cNvPr>
          <p:cNvGrpSpPr>
            <a:grpSpLocks/>
          </p:cNvGrpSpPr>
          <p:nvPr/>
        </p:nvGrpSpPr>
        <p:grpSpPr bwMode="auto">
          <a:xfrm>
            <a:off x="3062005" y="2181655"/>
            <a:ext cx="152400" cy="762000"/>
            <a:chOff x="3935" y="1728"/>
            <a:chExt cx="96" cy="480"/>
          </a:xfrm>
        </p:grpSpPr>
        <p:sp>
          <p:nvSpPr>
            <p:cNvPr id="11" name="Arc 59">
              <a:extLst>
                <a:ext uri="{FF2B5EF4-FFF2-40B4-BE49-F238E27FC236}">
                  <a16:creationId xmlns:a16="http://schemas.microsoft.com/office/drawing/2014/main" id="{CC540B81-42B8-E442-BDF7-625E4B636BE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rc 60">
              <a:extLst>
                <a:ext uri="{FF2B5EF4-FFF2-40B4-BE49-F238E27FC236}">
                  <a16:creationId xmlns:a16="http://schemas.microsoft.com/office/drawing/2014/main" id="{673CC20A-4750-1B4E-965B-83AB24EC57F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rc 61">
              <a:extLst>
                <a:ext uri="{FF2B5EF4-FFF2-40B4-BE49-F238E27FC236}">
                  <a16:creationId xmlns:a16="http://schemas.microsoft.com/office/drawing/2014/main" id="{63A28DC5-B664-EB49-85BB-9B4693DA37D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rc 62">
              <a:extLst>
                <a:ext uri="{FF2B5EF4-FFF2-40B4-BE49-F238E27FC236}">
                  <a16:creationId xmlns:a16="http://schemas.microsoft.com/office/drawing/2014/main" id="{312F4BF7-AB55-7E4F-A34D-920FDAE36D51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63">
              <a:extLst>
                <a:ext uri="{FF2B5EF4-FFF2-40B4-BE49-F238E27FC236}">
                  <a16:creationId xmlns:a16="http://schemas.microsoft.com/office/drawing/2014/main" id="{F5534111-FDFB-9A4C-884F-132634637BA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4">
              <a:extLst>
                <a:ext uri="{FF2B5EF4-FFF2-40B4-BE49-F238E27FC236}">
                  <a16:creationId xmlns:a16="http://schemas.microsoft.com/office/drawing/2014/main" id="{DBCBDB3F-C0FF-074B-B8F4-8F9F562FC5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rc 65">
              <a:extLst>
                <a:ext uri="{FF2B5EF4-FFF2-40B4-BE49-F238E27FC236}">
                  <a16:creationId xmlns:a16="http://schemas.microsoft.com/office/drawing/2014/main" id="{7BFF5968-1CE6-E041-A431-6C6028D7BC6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rc 66">
              <a:extLst>
                <a:ext uri="{FF2B5EF4-FFF2-40B4-BE49-F238E27FC236}">
                  <a16:creationId xmlns:a16="http://schemas.microsoft.com/office/drawing/2014/main" id="{2466CE19-8705-8D4B-9F2C-57C768BCBA0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rc 67">
              <a:extLst>
                <a:ext uri="{FF2B5EF4-FFF2-40B4-BE49-F238E27FC236}">
                  <a16:creationId xmlns:a16="http://schemas.microsoft.com/office/drawing/2014/main" id="{B4CBC36E-08E8-1546-94FA-3BA823D6B43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rc 68">
              <a:extLst>
                <a:ext uri="{FF2B5EF4-FFF2-40B4-BE49-F238E27FC236}">
                  <a16:creationId xmlns:a16="http://schemas.microsoft.com/office/drawing/2014/main" id="{758FC883-AC78-6241-B94D-38B63B39450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rc 69">
              <a:extLst>
                <a:ext uri="{FF2B5EF4-FFF2-40B4-BE49-F238E27FC236}">
                  <a16:creationId xmlns:a16="http://schemas.microsoft.com/office/drawing/2014/main" id="{96593CD4-8A0E-4147-B5A9-8CB36988DA2B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rc 70">
              <a:extLst>
                <a:ext uri="{FF2B5EF4-FFF2-40B4-BE49-F238E27FC236}">
                  <a16:creationId xmlns:a16="http://schemas.microsoft.com/office/drawing/2014/main" id="{C78E1F39-7DB5-B040-8C70-C7D111575BA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rc 71">
              <a:extLst>
                <a:ext uri="{FF2B5EF4-FFF2-40B4-BE49-F238E27FC236}">
                  <a16:creationId xmlns:a16="http://schemas.microsoft.com/office/drawing/2014/main" id="{24EDEF82-A5C7-6746-A881-C7C5EC17381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id="{0019ED85-E97F-DA41-B51F-A810E9FD0E29}"/>
              </a:ext>
            </a:extLst>
          </p:cNvPr>
          <p:cNvSpPr>
            <a:spLocks noChangeAspect="1"/>
          </p:cNvSpPr>
          <p:nvPr/>
        </p:nvSpPr>
        <p:spPr bwMode="auto">
          <a:xfrm>
            <a:off x="3062005" y="1457267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61752F8-B324-E44C-A3F4-9BA701DBC47A}"/>
              </a:ext>
            </a:extLst>
          </p:cNvPr>
          <p:cNvCxnSpPr>
            <a:cxnSpLocks/>
          </p:cNvCxnSpPr>
          <p:nvPr/>
        </p:nvCxnSpPr>
        <p:spPr bwMode="auto">
          <a:xfrm>
            <a:off x="2601145" y="1462971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D53995C-2815-C64D-8462-C91EA8FB89D7}"/>
              </a:ext>
            </a:extLst>
          </p:cNvPr>
          <p:cNvCxnSpPr>
            <a:cxnSpLocks/>
          </p:cNvCxnSpPr>
          <p:nvPr/>
        </p:nvCxnSpPr>
        <p:spPr bwMode="auto">
          <a:xfrm>
            <a:off x="2601145" y="2931472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CAE1667-D607-8343-B0D9-5DB86BC2EA1E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1457267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4CFA2E2-1CD9-3D42-80A9-B3C3A193EBF0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1145" y="2391472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F231D68-929B-FF4E-B19F-ED41830D6375}"/>
              </a:ext>
            </a:extLst>
          </p:cNvPr>
          <p:cNvCxnSpPr>
            <a:cxnSpLocks/>
          </p:cNvCxnSpPr>
          <p:nvPr/>
        </p:nvCxnSpPr>
        <p:spPr bwMode="auto">
          <a:xfrm>
            <a:off x="2421145" y="1997267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B298969-593E-F145-8293-3C7C2D0062B7}"/>
              </a:ext>
            </a:extLst>
          </p:cNvPr>
          <p:cNvCxnSpPr>
            <a:cxnSpLocks/>
          </p:cNvCxnSpPr>
          <p:nvPr/>
        </p:nvCxnSpPr>
        <p:spPr bwMode="auto">
          <a:xfrm>
            <a:off x="2421145" y="2391472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22A58D0-5F1F-A04F-9A05-72B175034CC8}"/>
              </a:ext>
            </a:extLst>
          </p:cNvPr>
          <p:cNvCxnSpPr>
            <a:cxnSpLocks/>
          </p:cNvCxnSpPr>
          <p:nvPr/>
        </p:nvCxnSpPr>
        <p:spPr bwMode="auto">
          <a:xfrm>
            <a:off x="988135" y="1997267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0CC3953-00F0-A64B-8DED-C8D98C038787}"/>
              </a:ext>
            </a:extLst>
          </p:cNvPr>
          <p:cNvCxnSpPr>
            <a:cxnSpLocks/>
          </p:cNvCxnSpPr>
          <p:nvPr/>
        </p:nvCxnSpPr>
        <p:spPr bwMode="auto">
          <a:xfrm>
            <a:off x="988135" y="2391472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54" name="Text Box 26">
                <a:extLst>
                  <a:ext uri="{FF2B5EF4-FFF2-40B4-BE49-F238E27FC236}">
                    <a16:creationId xmlns:a16="http://schemas.microsoft.com/office/drawing/2014/main" id="{C8915733-1914-114C-BC79-A64DEF889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2719" y="2038601"/>
                <a:ext cx="1319953" cy="333554"/>
              </a:xfrm>
              <a:prstGeom prst="rect">
                <a:avLst/>
              </a:prstGeom>
              <a:blipFill>
                <a:blip r:embed="rId2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5" name="Text Box 26">
                <a:extLst>
                  <a:ext uri="{FF2B5EF4-FFF2-40B4-BE49-F238E27FC236}">
                    <a16:creationId xmlns:a16="http://schemas.microsoft.com/office/drawing/2014/main" id="{B223235A-5F79-184A-A807-CED4BB721D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8035" y="1671490"/>
                <a:ext cx="1127960" cy="333554"/>
              </a:xfrm>
              <a:prstGeom prst="rect">
                <a:avLst/>
              </a:prstGeom>
              <a:blipFill>
                <a:blip r:embed="rId3"/>
                <a:stretch>
                  <a:fillRect b="-1851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6" name="Text Box 26">
                <a:extLst>
                  <a:ext uri="{FF2B5EF4-FFF2-40B4-BE49-F238E27FC236}">
                    <a16:creationId xmlns:a16="http://schemas.microsoft.com/office/drawing/2014/main" id="{236AAD82-6BCD-F94B-ADD5-0E97A4B4A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9557" y="2391472"/>
                <a:ext cx="1211655" cy="339196"/>
              </a:xfrm>
              <a:prstGeom prst="rect">
                <a:avLst/>
              </a:prstGeom>
              <a:blipFill>
                <a:blip r:embed="rId4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Freeform 56">
            <a:extLst>
              <a:ext uri="{FF2B5EF4-FFF2-40B4-BE49-F238E27FC236}">
                <a16:creationId xmlns:a16="http://schemas.microsoft.com/office/drawing/2014/main" id="{DA286E28-A308-F44B-AB7A-CBD8F47EFDB3}"/>
              </a:ext>
            </a:extLst>
          </p:cNvPr>
          <p:cNvSpPr/>
          <p:nvPr/>
        </p:nvSpPr>
        <p:spPr bwMode="auto">
          <a:xfrm>
            <a:off x="918072" y="1853816"/>
            <a:ext cx="164093" cy="669151"/>
          </a:xfrm>
          <a:custGeom>
            <a:avLst/>
            <a:gdLst>
              <a:gd name="connsiteX0" fmla="*/ 198978 w 198978"/>
              <a:gd name="connsiteY0" fmla="*/ 0 h 742270"/>
              <a:gd name="connsiteX1" fmla="*/ 42861 w 198978"/>
              <a:gd name="connsiteY1" fmla="*/ 234176 h 742270"/>
              <a:gd name="connsiteX2" fmla="*/ 120920 w 198978"/>
              <a:gd name="connsiteY2" fmla="*/ 423746 h 742270"/>
              <a:gd name="connsiteX3" fmla="*/ 31710 w 198978"/>
              <a:gd name="connsiteY3" fmla="*/ 691376 h 742270"/>
              <a:gd name="connsiteX0" fmla="*/ 196185 w 196185"/>
              <a:gd name="connsiteY0" fmla="*/ 0 h 702582"/>
              <a:gd name="connsiteX1" fmla="*/ 40068 w 196185"/>
              <a:gd name="connsiteY1" fmla="*/ 234176 h 702582"/>
              <a:gd name="connsiteX2" fmla="*/ 118127 w 196185"/>
              <a:gd name="connsiteY2" fmla="*/ 423746 h 702582"/>
              <a:gd name="connsiteX3" fmla="*/ 32092 w 196185"/>
              <a:gd name="connsiteY3" fmla="*/ 646926 h 702582"/>
              <a:gd name="connsiteX0" fmla="*/ 164093 w 164093"/>
              <a:gd name="connsiteY0" fmla="*/ 0 h 646926"/>
              <a:gd name="connsiteX1" fmla="*/ 7976 w 164093"/>
              <a:gd name="connsiteY1" fmla="*/ 234176 h 646926"/>
              <a:gd name="connsiteX2" fmla="*/ 86035 w 164093"/>
              <a:gd name="connsiteY2" fmla="*/ 423746 h 646926"/>
              <a:gd name="connsiteX3" fmla="*/ 0 w 164093"/>
              <a:gd name="connsiteY3" fmla="*/ 646926 h 646926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93" h="669151">
                <a:moveTo>
                  <a:pt x="164093" y="0"/>
                </a:moveTo>
                <a:cubicBezTo>
                  <a:pt x="92539" y="81776"/>
                  <a:pt x="20986" y="163552"/>
                  <a:pt x="7976" y="234176"/>
                </a:cubicBezTo>
                <a:cubicBezTo>
                  <a:pt x="-5034" y="304800"/>
                  <a:pt x="87893" y="347546"/>
                  <a:pt x="86035" y="423746"/>
                </a:cubicBezTo>
                <a:cubicBezTo>
                  <a:pt x="84176" y="499946"/>
                  <a:pt x="17888" y="572430"/>
                  <a:pt x="0" y="6691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7441366-92FC-2040-A4FF-39658AB5F33C}"/>
              </a:ext>
            </a:extLst>
          </p:cNvPr>
          <p:cNvCxnSpPr>
            <a:cxnSpLocks/>
          </p:cNvCxnSpPr>
          <p:nvPr/>
        </p:nvCxnSpPr>
        <p:spPr bwMode="auto">
          <a:xfrm>
            <a:off x="2419585" y="1268383"/>
            <a:ext cx="0" cy="1447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/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621EC86-EDC1-1041-9743-358305ABEB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81" y="1268383"/>
                <a:ext cx="1661032" cy="338554"/>
              </a:xfrm>
              <a:prstGeom prst="rect">
                <a:avLst/>
              </a:prstGeom>
              <a:blipFill>
                <a:blip r:embed="rId5"/>
                <a:stretch>
                  <a:fillRect l="-2273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/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 </a:t>
                </a:r>
                <a14:m>
                  <m:oMath xmlns:m="http://schemas.openxmlformats.org/officeDocument/2006/math">
                    <m:r>
                      <a:rPr lang="pl-PL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endParaRPr lang="en-US" sz="16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C203DCC-5685-2946-837F-9A26F2978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784" y="1547154"/>
                <a:ext cx="1742785" cy="338554"/>
              </a:xfrm>
              <a:prstGeom prst="rect">
                <a:avLst/>
              </a:prstGeom>
              <a:blipFill>
                <a:blip r:embed="rId6"/>
                <a:stretch>
                  <a:fillRect l="-1449"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/>
              <p:nvPr/>
            </p:nvSpPr>
            <p:spPr>
              <a:xfrm>
                <a:off x="4567659" y="2074431"/>
                <a:ext cx="146258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with: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4DEA094-59F3-8140-AD3D-BB5208B5C5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7659" y="2074431"/>
                <a:ext cx="1462580" cy="553998"/>
              </a:xfrm>
              <a:prstGeom prst="rect">
                <a:avLst/>
              </a:prstGeom>
              <a:blipFill>
                <a:blip r:embed="rId7"/>
                <a:stretch>
                  <a:fillRect l="-2586" r="-5172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ight Brace 67">
            <a:extLst>
              <a:ext uri="{FF2B5EF4-FFF2-40B4-BE49-F238E27FC236}">
                <a16:creationId xmlns:a16="http://schemas.microsoft.com/office/drawing/2014/main" id="{7D78DB8B-81CB-FB42-9CD6-B1D9DF8982C2}"/>
              </a:ext>
            </a:extLst>
          </p:cNvPr>
          <p:cNvSpPr/>
          <p:nvPr/>
        </p:nvSpPr>
        <p:spPr bwMode="auto">
          <a:xfrm>
            <a:off x="4307010" y="1671490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9" name="Freeform 12">
            <a:extLst>
              <a:ext uri="{FF2B5EF4-FFF2-40B4-BE49-F238E27FC236}">
                <a16:creationId xmlns:a16="http://schemas.microsoft.com/office/drawing/2014/main" id="{52765CF6-869A-BF4B-BDE6-4FA201F4DFAD}"/>
              </a:ext>
            </a:extLst>
          </p:cNvPr>
          <p:cNvSpPr>
            <a:spLocks noChangeAspect="1"/>
          </p:cNvSpPr>
          <p:nvPr/>
        </p:nvSpPr>
        <p:spPr bwMode="auto">
          <a:xfrm>
            <a:off x="3067242" y="4371621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66066F6-5CB1-B749-8234-E2B3C7F6E6CE}"/>
              </a:ext>
            </a:extLst>
          </p:cNvPr>
          <p:cNvCxnSpPr>
            <a:cxnSpLocks/>
          </p:cNvCxnSpPr>
          <p:nvPr/>
        </p:nvCxnSpPr>
        <p:spPr bwMode="auto">
          <a:xfrm>
            <a:off x="2606382" y="4377325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ED159E2-9C0D-8149-A7CC-4D4424AC1778}"/>
              </a:ext>
            </a:extLst>
          </p:cNvPr>
          <p:cNvCxnSpPr>
            <a:cxnSpLocks/>
          </p:cNvCxnSpPr>
          <p:nvPr/>
        </p:nvCxnSpPr>
        <p:spPr bwMode="auto">
          <a:xfrm>
            <a:off x="2606382" y="5845826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013DE8E-CA3B-594E-9934-5379B380AC32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6382" y="4371621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7236E4B-E2E3-2F44-A829-22C0611BAD79}"/>
              </a:ext>
            </a:extLst>
          </p:cNvPr>
          <p:cNvCxnSpPr>
            <a:cxnSpLocks/>
          </p:cNvCxnSpPr>
          <p:nvPr/>
        </p:nvCxnSpPr>
        <p:spPr bwMode="auto">
          <a:xfrm flipV="1">
            <a:off x="2606382" y="5305826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10BC0F5-2392-564F-A12D-5664D8CFE001}"/>
              </a:ext>
            </a:extLst>
          </p:cNvPr>
          <p:cNvCxnSpPr>
            <a:cxnSpLocks/>
          </p:cNvCxnSpPr>
          <p:nvPr/>
        </p:nvCxnSpPr>
        <p:spPr bwMode="auto">
          <a:xfrm>
            <a:off x="2426382" y="4911621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8849EBF4-FCA9-FC45-91CA-65DB939F62AD}"/>
              </a:ext>
            </a:extLst>
          </p:cNvPr>
          <p:cNvCxnSpPr>
            <a:cxnSpLocks/>
          </p:cNvCxnSpPr>
          <p:nvPr/>
        </p:nvCxnSpPr>
        <p:spPr bwMode="auto">
          <a:xfrm>
            <a:off x="2426382" y="5305826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E060F86D-3E65-2F43-B46D-D3FAE8C58F57}"/>
              </a:ext>
            </a:extLst>
          </p:cNvPr>
          <p:cNvCxnSpPr>
            <a:cxnSpLocks/>
          </p:cNvCxnSpPr>
          <p:nvPr/>
        </p:nvCxnSpPr>
        <p:spPr bwMode="auto">
          <a:xfrm>
            <a:off x="993372" y="4911621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C554E4DE-704F-3840-A639-284BCD85C230}"/>
              </a:ext>
            </a:extLst>
          </p:cNvPr>
          <p:cNvCxnSpPr>
            <a:cxnSpLocks/>
          </p:cNvCxnSpPr>
          <p:nvPr/>
        </p:nvCxnSpPr>
        <p:spPr bwMode="auto">
          <a:xfrm>
            <a:off x="993372" y="5305826"/>
            <a:ext cx="1433010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26">
                <a:extLst>
                  <a:ext uri="{FF2B5EF4-FFF2-40B4-BE49-F238E27FC236}">
                    <a16:creationId xmlns:a16="http://schemas.microsoft.com/office/drawing/2014/main" id="{EAA21E1F-FB1C-C74C-B041-79E188BB85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7956" y="4952955"/>
                <a:ext cx="1319953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8" name="Text Box 26">
                <a:extLst>
                  <a:ext uri="{FF2B5EF4-FFF2-40B4-BE49-F238E27FC236}">
                    <a16:creationId xmlns:a16="http://schemas.microsoft.com/office/drawing/2014/main" id="{EAA21E1F-FB1C-C74C-B041-79E188BB85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7956" y="4952955"/>
                <a:ext cx="1319953" cy="333554"/>
              </a:xfrm>
              <a:prstGeom prst="rect">
                <a:avLst/>
              </a:prstGeom>
              <a:blipFill>
                <a:blip r:embed="rId8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 Box 26">
                <a:extLst>
                  <a:ext uri="{FF2B5EF4-FFF2-40B4-BE49-F238E27FC236}">
                    <a16:creationId xmlns:a16="http://schemas.microsoft.com/office/drawing/2014/main" id="{AB4F4C95-9D2C-0F4A-BB6E-619888260C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23272" y="4585844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9" name="Text Box 26">
                <a:extLst>
                  <a:ext uri="{FF2B5EF4-FFF2-40B4-BE49-F238E27FC236}">
                    <a16:creationId xmlns:a16="http://schemas.microsoft.com/office/drawing/2014/main" id="{AB4F4C95-9D2C-0F4A-BB6E-619888260C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23272" y="4585844"/>
                <a:ext cx="1127960" cy="333554"/>
              </a:xfrm>
              <a:prstGeom prst="rect">
                <a:avLst/>
              </a:prstGeom>
              <a:blipFill>
                <a:blip r:embed="rId9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 Box 26">
                <a:extLst>
                  <a:ext uri="{FF2B5EF4-FFF2-40B4-BE49-F238E27FC236}">
                    <a16:creationId xmlns:a16="http://schemas.microsoft.com/office/drawing/2014/main" id="{FC31C55B-A668-D64E-BD46-05A88BEBE8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54794" y="5305826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0" name="Text Box 26">
                <a:extLst>
                  <a:ext uri="{FF2B5EF4-FFF2-40B4-BE49-F238E27FC236}">
                    <a16:creationId xmlns:a16="http://schemas.microsoft.com/office/drawing/2014/main" id="{FC31C55B-A668-D64E-BD46-05A88BEBE8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54794" y="5305826"/>
                <a:ext cx="1211655" cy="339196"/>
              </a:xfrm>
              <a:prstGeom prst="rect">
                <a:avLst/>
              </a:prstGeom>
              <a:blipFill>
                <a:blip r:embed="rId10"/>
                <a:stretch>
                  <a:fillRect b="-178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Freeform 90">
            <a:extLst>
              <a:ext uri="{FF2B5EF4-FFF2-40B4-BE49-F238E27FC236}">
                <a16:creationId xmlns:a16="http://schemas.microsoft.com/office/drawing/2014/main" id="{5AB0235A-C791-E54D-8F18-A7965D4203C0}"/>
              </a:ext>
            </a:extLst>
          </p:cNvPr>
          <p:cNvSpPr/>
          <p:nvPr/>
        </p:nvSpPr>
        <p:spPr bwMode="auto">
          <a:xfrm>
            <a:off x="923309" y="4768170"/>
            <a:ext cx="164093" cy="669151"/>
          </a:xfrm>
          <a:custGeom>
            <a:avLst/>
            <a:gdLst>
              <a:gd name="connsiteX0" fmla="*/ 198978 w 198978"/>
              <a:gd name="connsiteY0" fmla="*/ 0 h 742270"/>
              <a:gd name="connsiteX1" fmla="*/ 42861 w 198978"/>
              <a:gd name="connsiteY1" fmla="*/ 234176 h 742270"/>
              <a:gd name="connsiteX2" fmla="*/ 120920 w 198978"/>
              <a:gd name="connsiteY2" fmla="*/ 423746 h 742270"/>
              <a:gd name="connsiteX3" fmla="*/ 31710 w 198978"/>
              <a:gd name="connsiteY3" fmla="*/ 691376 h 742270"/>
              <a:gd name="connsiteX0" fmla="*/ 196185 w 196185"/>
              <a:gd name="connsiteY0" fmla="*/ 0 h 702582"/>
              <a:gd name="connsiteX1" fmla="*/ 40068 w 196185"/>
              <a:gd name="connsiteY1" fmla="*/ 234176 h 702582"/>
              <a:gd name="connsiteX2" fmla="*/ 118127 w 196185"/>
              <a:gd name="connsiteY2" fmla="*/ 423746 h 702582"/>
              <a:gd name="connsiteX3" fmla="*/ 32092 w 196185"/>
              <a:gd name="connsiteY3" fmla="*/ 646926 h 702582"/>
              <a:gd name="connsiteX0" fmla="*/ 164093 w 164093"/>
              <a:gd name="connsiteY0" fmla="*/ 0 h 646926"/>
              <a:gd name="connsiteX1" fmla="*/ 7976 w 164093"/>
              <a:gd name="connsiteY1" fmla="*/ 234176 h 646926"/>
              <a:gd name="connsiteX2" fmla="*/ 86035 w 164093"/>
              <a:gd name="connsiteY2" fmla="*/ 423746 h 646926"/>
              <a:gd name="connsiteX3" fmla="*/ 0 w 164093"/>
              <a:gd name="connsiteY3" fmla="*/ 646926 h 646926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  <a:gd name="connsiteX0" fmla="*/ 164093 w 164093"/>
              <a:gd name="connsiteY0" fmla="*/ 0 h 669151"/>
              <a:gd name="connsiteX1" fmla="*/ 7976 w 164093"/>
              <a:gd name="connsiteY1" fmla="*/ 234176 h 669151"/>
              <a:gd name="connsiteX2" fmla="*/ 86035 w 164093"/>
              <a:gd name="connsiteY2" fmla="*/ 423746 h 669151"/>
              <a:gd name="connsiteX3" fmla="*/ 0 w 164093"/>
              <a:gd name="connsiteY3" fmla="*/ 669151 h 66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93" h="669151">
                <a:moveTo>
                  <a:pt x="164093" y="0"/>
                </a:moveTo>
                <a:cubicBezTo>
                  <a:pt x="92539" y="81776"/>
                  <a:pt x="20986" y="163552"/>
                  <a:pt x="7976" y="234176"/>
                </a:cubicBezTo>
                <a:cubicBezTo>
                  <a:pt x="-5034" y="304800"/>
                  <a:pt x="87893" y="347546"/>
                  <a:pt x="86035" y="423746"/>
                </a:cubicBezTo>
                <a:cubicBezTo>
                  <a:pt x="84176" y="499946"/>
                  <a:pt x="17888" y="572430"/>
                  <a:pt x="0" y="6691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2901783-C375-5043-B52C-0DC9FCD08543}"/>
              </a:ext>
            </a:extLst>
          </p:cNvPr>
          <p:cNvCxnSpPr>
            <a:cxnSpLocks/>
          </p:cNvCxnSpPr>
          <p:nvPr/>
        </p:nvCxnSpPr>
        <p:spPr bwMode="auto">
          <a:xfrm>
            <a:off x="2424822" y="4182737"/>
            <a:ext cx="0" cy="14479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4BE112C-64C0-F64E-8A5C-3EAEAF572F1A}"/>
                  </a:ext>
                </a:extLst>
              </p:cNvPr>
              <p:cNvSpPr txBox="1"/>
              <p:nvPr/>
            </p:nvSpPr>
            <p:spPr>
              <a:xfrm>
                <a:off x="849918" y="4182737"/>
                <a:ext cx="16610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8000"/>
                    </a:solidFill>
                  </a:rPr>
                  <a:t>incident wave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1600" b="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4BE112C-64C0-F64E-8A5C-3EAEAF572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918" y="4182737"/>
                <a:ext cx="1661032" cy="338554"/>
              </a:xfrm>
              <a:prstGeom prst="rect">
                <a:avLst/>
              </a:prstGeom>
              <a:blipFill>
                <a:blip r:embed="rId11"/>
                <a:stretch>
                  <a:fillRect l="-1515" t="-7143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1F66E598-6134-274F-B43B-8B59BA69E94E}"/>
                  </a:ext>
                </a:extLst>
              </p:cNvPr>
              <p:cNvSpPr txBox="1"/>
              <p:nvPr/>
            </p:nvSpPr>
            <p:spPr>
              <a:xfrm>
                <a:off x="748021" y="4461508"/>
                <a:ext cx="1742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0000FF"/>
                    </a:solidFill>
                  </a:rPr>
                  <a:t>reflected wave </a:t>
                </a:r>
                <a14:m>
                  <m:oMath xmlns:m="http://schemas.openxmlformats.org/officeDocument/2006/math">
                    <m:r>
                      <a:rPr lang="pl-PL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⇐</m:t>
                    </m:r>
                  </m:oMath>
                </a14:m>
                <a:endParaRPr lang="en-US" sz="1600" b="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1F66E598-6134-274F-B43B-8B59BA69E9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1" y="4461508"/>
                <a:ext cx="1742785" cy="338554"/>
              </a:xfrm>
              <a:prstGeom prst="rect">
                <a:avLst/>
              </a:prstGeom>
              <a:blipFill>
                <a:blip r:embed="rId12"/>
                <a:stretch>
                  <a:fillRect l="-2174" t="-7407" b="-25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DB97BAC-FBA4-8F4B-9ED2-8A3DA538DF01}"/>
                  </a:ext>
                </a:extLst>
              </p:cNvPr>
              <p:cNvSpPr txBox="1"/>
              <p:nvPr/>
            </p:nvSpPr>
            <p:spPr>
              <a:xfrm>
                <a:off x="4646084" y="4976606"/>
                <a:ext cx="1367297" cy="669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</m:oMath>
                  </m:oMathPara>
                </a14:m>
                <a:br>
                  <a:rPr lang="en-US" b="1" dirty="0">
                    <a:solidFill>
                      <a:srgbClr val="7030A0"/>
                    </a:solidFill>
                  </a:rPr>
                </a:br>
                <a:r>
                  <a:rPr lang="en-US" dirty="0">
                    <a:solidFill>
                      <a:srgbClr val="7030A0"/>
                    </a:solidFill>
                  </a:rPr>
                  <a:t>with: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den>
                    </m:f>
                  </m:oMath>
                </a14:m>
                <a:endParaRPr lang="en-US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DB97BAC-FBA4-8F4B-9ED2-8A3DA538DF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6084" y="4976606"/>
                <a:ext cx="1367297" cy="669927"/>
              </a:xfrm>
              <a:prstGeom prst="rect">
                <a:avLst/>
              </a:prstGeom>
              <a:blipFill>
                <a:blip r:embed="rId13"/>
                <a:stretch>
                  <a:fillRect l="-7339" r="-3670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Right Brace 95">
            <a:extLst>
              <a:ext uri="{FF2B5EF4-FFF2-40B4-BE49-F238E27FC236}">
                <a16:creationId xmlns:a16="http://schemas.microsoft.com/office/drawing/2014/main" id="{90BCDDDF-5C3C-FE42-950E-6742E11F651B}"/>
              </a:ext>
            </a:extLst>
          </p:cNvPr>
          <p:cNvSpPr/>
          <p:nvPr/>
        </p:nvSpPr>
        <p:spPr bwMode="auto">
          <a:xfrm>
            <a:off x="4312247" y="4585844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BC3002-0D26-F148-90FD-ED9BA8D3CF1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32000" y="1368000"/>
            <a:ext cx="4572000" cy="4572000"/>
          </a:xfrm>
          <a:prstGeom prst="rect">
            <a:avLst/>
          </a:prstGeom>
        </p:spPr>
      </p:pic>
      <p:grpSp>
        <p:nvGrpSpPr>
          <p:cNvPr id="101" name="Group 210">
            <a:extLst>
              <a:ext uri="{FF2B5EF4-FFF2-40B4-BE49-F238E27FC236}">
                <a16:creationId xmlns:a16="http://schemas.microsoft.com/office/drawing/2014/main" id="{34E8A1D6-B75C-6F46-B501-0CDDF777EEE0}"/>
              </a:ext>
            </a:extLst>
          </p:cNvPr>
          <p:cNvGrpSpPr>
            <a:grpSpLocks/>
          </p:cNvGrpSpPr>
          <p:nvPr/>
        </p:nvGrpSpPr>
        <p:grpSpPr bwMode="auto">
          <a:xfrm>
            <a:off x="2990608" y="5084517"/>
            <a:ext cx="304800" cy="762000"/>
            <a:chOff x="3216" y="1728"/>
            <a:chExt cx="192" cy="480"/>
          </a:xfrm>
        </p:grpSpPr>
        <p:sp>
          <p:nvSpPr>
            <p:cNvPr id="102" name="Line 8">
              <a:extLst>
                <a:ext uri="{FF2B5EF4-FFF2-40B4-BE49-F238E27FC236}">
                  <a16:creationId xmlns:a16="http://schemas.microsoft.com/office/drawing/2014/main" id="{D0ADD07E-0906-1E4B-949F-9BC7F63B6A6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728"/>
              <a:ext cx="0" cy="216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9">
              <a:extLst>
                <a:ext uri="{FF2B5EF4-FFF2-40B4-BE49-F238E27FC236}">
                  <a16:creationId xmlns:a16="http://schemas.microsoft.com/office/drawing/2014/main" id="{D5274C1F-EF96-FC43-9B43-527659049AF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12" y="1992"/>
              <a:ext cx="0" cy="216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10">
              <a:extLst>
                <a:ext uri="{FF2B5EF4-FFF2-40B4-BE49-F238E27FC236}">
                  <a16:creationId xmlns:a16="http://schemas.microsoft.com/office/drawing/2014/main" id="{9FBF9E12-75E5-0447-BEA2-4623FDC89E9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44"/>
              <a:ext cx="192" cy="0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11">
              <a:extLst>
                <a:ext uri="{FF2B5EF4-FFF2-40B4-BE49-F238E27FC236}">
                  <a16:creationId xmlns:a16="http://schemas.microsoft.com/office/drawing/2014/main" id="{B977290F-6657-8B4F-867F-90ADB389B0A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6" y="1992"/>
              <a:ext cx="192" cy="0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993375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9EEDF-4762-A94E-8959-5539DC07F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TL Transformer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37290" y="2891330"/>
                <a:ext cx="4858710" cy="346927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S-parameter of a lossless transmission-line: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r>
                  <a:rPr lang="en-US" dirty="0"/>
                  <a:t>Phase delay (electrical length) of </a:t>
                </a: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with: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EE6D68-7CE8-CE46-B200-3AACC185FA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7290" y="2891330"/>
                <a:ext cx="4858710" cy="3469271"/>
              </a:xfrm>
              <a:blipFill>
                <a:blip r:embed="rId2"/>
                <a:stretch>
                  <a:fillRect l="-1823" t="-29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A1A4D97-3F64-7748-8CE2-410B357BF223}"/>
                  </a:ext>
                </a:extLst>
              </p:cNvPr>
              <p:cNvSpPr txBox="1"/>
              <p:nvPr/>
            </p:nvSpPr>
            <p:spPr>
              <a:xfrm>
                <a:off x="1706412" y="3659605"/>
                <a:ext cx="2750415" cy="83271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𝑺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𝜷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𝜷</m:t>
                                    </m:r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ℓ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A1A4D97-3F64-7748-8CE2-410B357BF2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6412" y="3659605"/>
                <a:ext cx="2750415" cy="8327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28FEFCA8-A2C6-7A4C-A8CD-703AFC71FB60}"/>
              </a:ext>
            </a:extLst>
          </p:cNvPr>
          <p:cNvGrpSpPr/>
          <p:nvPr/>
        </p:nvGrpSpPr>
        <p:grpSpPr>
          <a:xfrm>
            <a:off x="4343310" y="3336440"/>
            <a:ext cx="1754095" cy="646331"/>
            <a:chOff x="4343310" y="3336440"/>
            <a:chExt cx="1754095" cy="64633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DD88FBA-C9E9-4A44-8A71-7C4B081668A3}"/>
                </a:ext>
              </a:extLst>
            </p:cNvPr>
            <p:cNvSpPr txBox="1"/>
            <p:nvPr/>
          </p:nvSpPr>
          <p:spPr>
            <a:xfrm>
              <a:off x="4875147" y="3336440"/>
              <a:ext cx="12222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backward</a:t>
              </a:r>
              <a:br>
                <a:rPr lang="en-US" sz="1200" dirty="0"/>
              </a:br>
              <a:r>
                <a:rPr lang="en-US" sz="1200" dirty="0"/>
                <a:t>transmission</a:t>
              </a:r>
            </a:p>
            <a:p>
              <a:r>
                <a:rPr lang="en-US" sz="1200" dirty="0"/>
                <a:t>coefficient S12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3D1842E-52BA-B44E-BC1B-7A91E8D137EB}"/>
                </a:ext>
              </a:extLst>
            </p:cNvPr>
            <p:cNvCxnSpPr>
              <a:cxnSpLocks/>
              <a:stCxn id="24" idx="1"/>
            </p:cNvCxnSpPr>
            <p:nvPr/>
          </p:nvCxnSpPr>
          <p:spPr bwMode="auto">
            <a:xfrm flipH="1">
              <a:off x="4343310" y="3659606"/>
              <a:ext cx="531837" cy="17937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35CD12E-0557-A349-93B8-BCECC9445763}"/>
              </a:ext>
            </a:extLst>
          </p:cNvPr>
          <p:cNvGrpSpPr/>
          <p:nvPr/>
        </p:nvGrpSpPr>
        <p:grpSpPr>
          <a:xfrm>
            <a:off x="542316" y="4301490"/>
            <a:ext cx="1824820" cy="646331"/>
            <a:chOff x="542316" y="4301490"/>
            <a:chExt cx="1824820" cy="646331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11F3FE93-FF19-904D-93EB-391C3FAF0AF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74830" y="4354003"/>
              <a:ext cx="892306" cy="13831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36DA6C0-8519-E54C-9918-ECA27BAE25C0}"/>
                </a:ext>
              </a:extLst>
            </p:cNvPr>
            <p:cNvSpPr txBox="1"/>
            <p:nvPr/>
          </p:nvSpPr>
          <p:spPr>
            <a:xfrm>
              <a:off x="542316" y="4301490"/>
              <a:ext cx="11885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forward</a:t>
              </a:r>
              <a:br>
                <a:rPr lang="en-US" sz="1200" dirty="0"/>
              </a:br>
              <a:r>
                <a:rPr lang="en-US" sz="1200" dirty="0"/>
                <a:t>transmission</a:t>
              </a:r>
            </a:p>
            <a:p>
              <a:r>
                <a:rPr lang="en-US" sz="1200" dirty="0"/>
                <a:t>coefficient S21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4ADFAF1-4C19-DD48-A194-F93819C88A7E}"/>
                  </a:ext>
                </a:extLst>
              </p:cNvPr>
              <p:cNvSpPr txBox="1"/>
              <p:nvPr/>
            </p:nvSpPr>
            <p:spPr>
              <a:xfrm>
                <a:off x="7636075" y="2631084"/>
                <a:ext cx="2359567" cy="5285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sSup>
                        <m:sSup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4ADFAF1-4C19-DD48-A194-F93819C88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6075" y="2631084"/>
                <a:ext cx="2359567" cy="52852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26FDADEE-D030-6E4B-9F80-E70E7A9999AC}"/>
              </a:ext>
            </a:extLst>
          </p:cNvPr>
          <p:cNvGrpSpPr/>
          <p:nvPr/>
        </p:nvGrpSpPr>
        <p:grpSpPr>
          <a:xfrm>
            <a:off x="504867" y="1097133"/>
            <a:ext cx="4693620" cy="1758912"/>
            <a:chOff x="504867" y="1097133"/>
            <a:chExt cx="4693620" cy="175891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61752F8-B324-E44C-A3F4-9BA701DBC4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96635" y="1930485"/>
              <a:ext cx="36054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D53995C-2815-C64D-8462-C91EA8FB89D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196635" y="2702692"/>
              <a:ext cx="360542" cy="39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CAE1667-D607-8343-B0D9-5DB86BC2EA1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196635" y="1930485"/>
              <a:ext cx="141" cy="1834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4CFA2E2-1CD9-3D42-80A9-B3C3A193EBF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196635" y="2508176"/>
              <a:ext cx="141" cy="19451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F231D68-929B-FF4E-B19F-ED41830D63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16776" y="2113971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B298969-593E-F145-8293-3C7C2D0062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16776" y="2508176"/>
              <a:ext cx="1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22A58D0-5F1F-A04F-9A05-72B175034C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15216" y="2113971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0CC3953-00F0-A64B-8DED-C8D98C03878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15216" y="2506321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 Box 26">
                  <a:extLst>
                    <a:ext uri="{FF2B5EF4-FFF2-40B4-BE49-F238E27FC236}">
                      <a16:creationId xmlns:a16="http://schemas.microsoft.com/office/drawing/2014/main" id="{C8915733-1914-114C-BC79-A64DEF88960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71261" y="2155304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54" name="Text Box 26">
                  <a:extLst>
                    <a:ext uri="{FF2B5EF4-FFF2-40B4-BE49-F238E27FC236}">
                      <a16:creationId xmlns:a16="http://schemas.microsoft.com/office/drawing/2014/main" id="{C8915733-1914-114C-BC79-A64DEF8896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871261" y="2155304"/>
                  <a:ext cx="565110" cy="333554"/>
                </a:xfrm>
                <a:prstGeom prst="rect">
                  <a:avLst/>
                </a:prstGeom>
                <a:blipFill>
                  <a:blip r:embed="rId13"/>
                  <a:stretch>
                    <a:fillRect r="-11111" b="-1111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7441366-92FC-2040-A4FF-39658AB5F3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03701" y="1097133"/>
              <a:ext cx="11515" cy="173592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621EC86-EDC1-1041-9743-358305ABEBB0}"/>
                    </a:ext>
                  </a:extLst>
                </p:cNvPr>
                <p:cNvSpPr txBox="1"/>
                <p:nvPr/>
              </p:nvSpPr>
              <p:spPr>
                <a:xfrm>
                  <a:off x="2403504" y="1397667"/>
                  <a:ext cx="166103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1600" dirty="0">
                      <a:solidFill>
                        <a:srgbClr val="008000"/>
                      </a:solidFill>
                    </a:rPr>
                    <a:t>incident wave </a:t>
                  </a:r>
                  <a14:m>
                    <m:oMath xmlns:m="http://schemas.openxmlformats.org/officeDocument/2006/math">
                      <m:r>
                        <a:rPr lang="en-US" sz="160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a14:m>
                  <a:endParaRPr lang="en-US" sz="1600" b="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621EC86-EDC1-1041-9743-358305ABEB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3504" y="1397667"/>
                  <a:ext cx="1661032" cy="338554"/>
                </a:xfrm>
                <a:prstGeom prst="rect">
                  <a:avLst/>
                </a:prstGeom>
                <a:blipFill>
                  <a:blip r:embed="rId14"/>
                  <a:stretch>
                    <a:fillRect l="-758" t="-3571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C203DCC-5685-2946-837F-9A26F29787CA}"/>
                    </a:ext>
                  </a:extLst>
                </p:cNvPr>
                <p:cNvSpPr txBox="1"/>
                <p:nvPr/>
              </p:nvSpPr>
              <p:spPr>
                <a:xfrm>
                  <a:off x="2301607" y="1676438"/>
                  <a:ext cx="174278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>
                    <a:buNone/>
                  </a:pPr>
                  <a:r>
                    <a:rPr lang="en-US" sz="1600" dirty="0">
                      <a:solidFill>
                        <a:srgbClr val="0000FF"/>
                      </a:solidFill>
                    </a:rPr>
                    <a:t>reflected wave </a:t>
                  </a:r>
                  <a14:m>
                    <m:oMath xmlns:m="http://schemas.openxmlformats.org/officeDocument/2006/math">
                      <m:r>
                        <a:rPr lang="pl-PL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⇐</m:t>
                      </m:r>
                    </m:oMath>
                  </a14:m>
                  <a:endParaRPr lang="en-US" sz="1600" b="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C203DCC-5685-2946-837F-9A26F29787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1607" y="1676438"/>
                  <a:ext cx="1742785" cy="338554"/>
                </a:xfrm>
                <a:prstGeom prst="rect">
                  <a:avLst/>
                </a:prstGeom>
                <a:blipFill>
                  <a:blip r:embed="rId15"/>
                  <a:stretch>
                    <a:fillRect l="-725" t="-7407" b="-259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 Box 26">
                  <a:extLst>
                    <a:ext uri="{FF2B5EF4-FFF2-40B4-BE49-F238E27FC236}">
                      <a16:creationId xmlns:a16="http://schemas.microsoft.com/office/drawing/2014/main" id="{CD5383DD-D2B1-E74C-9E0A-2886A06AF10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633377" y="2141356"/>
                  <a:ext cx="56511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9" name="Text Box 26">
                  <a:extLst>
                    <a:ext uri="{FF2B5EF4-FFF2-40B4-BE49-F238E27FC236}">
                      <a16:creationId xmlns:a16="http://schemas.microsoft.com/office/drawing/2014/main" id="{CD5383DD-D2B1-E74C-9E0A-2886A06AF1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33377" y="2141356"/>
                  <a:ext cx="565110" cy="333554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 Box 26">
                  <a:extLst>
                    <a:ext uri="{FF2B5EF4-FFF2-40B4-BE49-F238E27FC236}">
                      <a16:creationId xmlns:a16="http://schemas.microsoft.com/office/drawing/2014/main" id="{5A653138-37E8-5044-83AC-A8D18864702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43133" y="2153102"/>
                  <a:ext cx="804518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73" name="Text Box 26">
                  <a:extLst>
                    <a:ext uri="{FF2B5EF4-FFF2-40B4-BE49-F238E27FC236}">
                      <a16:creationId xmlns:a16="http://schemas.microsoft.com/office/drawing/2014/main" id="{5A653138-37E8-5044-83AC-A8D1886470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43133" y="2153102"/>
                  <a:ext cx="804518" cy="333554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 Box 26">
                  <a:extLst>
                    <a:ext uri="{FF2B5EF4-FFF2-40B4-BE49-F238E27FC236}">
                      <a16:creationId xmlns:a16="http://schemas.microsoft.com/office/drawing/2014/main" id="{37016649-1D5F-1546-B30F-4302A15A69B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06228" y="2522491"/>
                  <a:ext cx="307233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lang="en-US" sz="1600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4" name="Text Box 26">
                  <a:extLst>
                    <a:ext uri="{FF2B5EF4-FFF2-40B4-BE49-F238E27FC236}">
                      <a16:creationId xmlns:a16="http://schemas.microsoft.com/office/drawing/2014/main" id="{37016649-1D5F-1546-B30F-4302A15A69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06228" y="2522491"/>
                  <a:ext cx="307233" cy="333554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8713AE2-6E13-9A49-BE4A-7C9B1A750A28}"/>
                </a:ext>
              </a:extLst>
            </p:cNvPr>
            <p:cNvCxnSpPr>
              <a:stCxn id="74" idx="1"/>
            </p:cNvCxnSpPr>
            <p:nvPr/>
          </p:nvCxnSpPr>
          <p:spPr bwMode="auto">
            <a:xfrm flipH="1">
              <a:off x="2213656" y="2689268"/>
              <a:ext cx="79257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29C334D-44E2-C449-88EB-9580DCFEC4F1}"/>
                </a:ext>
              </a:extLst>
            </p:cNvPr>
            <p:cNvCxnSpPr>
              <a:stCxn id="74" idx="3"/>
            </p:cNvCxnSpPr>
            <p:nvPr/>
          </p:nvCxnSpPr>
          <p:spPr bwMode="auto">
            <a:xfrm flipV="1">
              <a:off x="3313461" y="2687193"/>
              <a:ext cx="690240" cy="207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 Box 26">
                  <a:extLst>
                    <a:ext uri="{FF2B5EF4-FFF2-40B4-BE49-F238E27FC236}">
                      <a16:creationId xmlns:a16="http://schemas.microsoft.com/office/drawing/2014/main" id="{54C02DE4-DF19-3241-A937-7DE126C1FBF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15652" y="1128526"/>
                  <a:ext cx="728740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 Box 26">
                  <a:extLst>
                    <a:ext uri="{FF2B5EF4-FFF2-40B4-BE49-F238E27FC236}">
                      <a16:creationId xmlns:a16="http://schemas.microsoft.com/office/drawing/2014/main" id="{54C02DE4-DF19-3241-A937-7DE126C1FB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315652" y="1128526"/>
                  <a:ext cx="728740" cy="333554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6530371-79E7-5F43-9F86-CB2E12FBA9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97164" y="1120123"/>
              <a:ext cx="11515" cy="173592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 Box 26">
                  <a:extLst>
                    <a:ext uri="{FF2B5EF4-FFF2-40B4-BE49-F238E27FC236}">
                      <a16:creationId xmlns:a16="http://schemas.microsoft.com/office/drawing/2014/main" id="{0C1384BB-4EF9-5A4C-9D44-366B5B4F7CC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04867" y="1125373"/>
                  <a:ext cx="1742784" cy="3484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𝚪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  <m:sSup>
                          <m:sSupPr>
                            <m:ctrlP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</m:t>
                            </m:r>
                            <m:r>
                              <a:rPr lang="en-US" sz="16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sup>
                        </m:sSup>
                        <m:r>
                          <a:rPr lang="en-US" sz="16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⇒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39" name="Text Box 26">
                  <a:extLst>
                    <a:ext uri="{FF2B5EF4-FFF2-40B4-BE49-F238E27FC236}">
                      <a16:creationId xmlns:a16="http://schemas.microsoft.com/office/drawing/2014/main" id="{0C1384BB-4EF9-5A4C-9D44-366B5B4F7C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04867" y="1125373"/>
                  <a:ext cx="1742784" cy="348430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5358B67-EC07-6D40-A31D-9E47441B77AC}"/>
                </a:ext>
              </a:extLst>
            </p:cNvPr>
            <p:cNvSpPr/>
            <p:nvPr/>
          </p:nvSpPr>
          <p:spPr bwMode="auto">
            <a:xfrm rot="5400000">
              <a:off x="4313742" y="2230083"/>
              <a:ext cx="466170" cy="180000"/>
            </a:xfrm>
            <a:prstGeom prst="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Line 15">
              <a:extLst>
                <a:ext uri="{FF2B5EF4-FFF2-40B4-BE49-F238E27FC236}">
                  <a16:creationId xmlns:a16="http://schemas.microsoft.com/office/drawing/2014/main" id="{AFD6ACF1-F97F-924F-9747-CF59867056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46827" y="1937085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  <p:sp>
          <p:nvSpPr>
            <p:cNvPr id="37" name="Line 15">
              <a:extLst>
                <a:ext uri="{FF2B5EF4-FFF2-40B4-BE49-F238E27FC236}">
                  <a16:creationId xmlns:a16="http://schemas.microsoft.com/office/drawing/2014/main" id="{2B431D26-E1C7-A540-AC87-F1D8F53DE6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45675" y="2559084"/>
              <a:ext cx="141" cy="14400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ontent Placeholder 2">
                <a:extLst>
                  <a:ext uri="{FF2B5EF4-FFF2-40B4-BE49-F238E27FC236}">
                    <a16:creationId xmlns:a16="http://schemas.microsoft.com/office/drawing/2014/main" id="{A784E61C-770D-5845-8D23-A99D0274E33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6000" y="1378620"/>
                <a:ext cx="5263784" cy="458510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The lossless transmission-line adds a phase delay of </a:t>
                </a:r>
                <a14:m>
                  <m:oMath xmlns:m="http://schemas.openxmlformats.org/officeDocument/2006/math">
                    <m:r>
                      <a:rPr lang="en-US" i="1" kern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kern="0" dirty="0"/>
                  <a:t>, seen at its input, to the reflection coefficient at its output:</a:t>
                </a:r>
              </a:p>
              <a:p>
                <a:endParaRPr lang="en-US" kern="0" dirty="0"/>
              </a:p>
              <a:p>
                <a:endParaRPr lang="en-US" kern="0" dirty="0"/>
              </a:p>
              <a:p>
                <a:r>
                  <a:rPr lang="en-US" kern="0" dirty="0"/>
                  <a:t>This results in a transformation of the impedance 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kern="0" dirty="0"/>
                  <a:t> at the end of the line to a different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en-US" kern="0" dirty="0"/>
                  <a:t> at the input of the line</a:t>
                </a:r>
              </a:p>
              <a:p>
                <a:pPr lvl="1"/>
                <a:r>
                  <a:rPr lang="en-US" kern="0" dirty="0"/>
                  <a:t>The Smith chart offers an effective, simple graphical way to calculate this transmission-line based impedance transformation</a:t>
                </a:r>
              </a:p>
            </p:txBody>
          </p:sp>
        </mc:Choice>
        <mc:Fallback xmlns="">
          <p:sp>
            <p:nvSpPr>
              <p:cNvPr id="41" name="Content Placeholder 2">
                <a:extLst>
                  <a:ext uri="{FF2B5EF4-FFF2-40B4-BE49-F238E27FC236}">
                    <a16:creationId xmlns:a16="http://schemas.microsoft.com/office/drawing/2014/main" id="{A784E61C-770D-5845-8D23-A99D0274E3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0" y="1378620"/>
                <a:ext cx="5263784" cy="4585109"/>
              </a:xfrm>
              <a:prstGeom prst="rect">
                <a:avLst/>
              </a:prstGeom>
              <a:blipFill>
                <a:blip r:embed="rId21"/>
                <a:stretch>
                  <a:fillRect l="-1928" t="-2210" r="-241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11B30DB-4532-3C4B-B5D5-A243ADBE3DB2}"/>
                  </a:ext>
                </a:extLst>
              </p:cNvPr>
              <p:cNvSpPr txBox="1"/>
              <p:nvPr/>
            </p:nvSpPr>
            <p:spPr>
              <a:xfrm>
                <a:off x="2083399" y="5122422"/>
                <a:ext cx="1189988" cy="51473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11B30DB-4532-3C4B-B5D5-A243ADBE3D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3399" y="5122422"/>
                <a:ext cx="1189988" cy="514738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040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0" grpId="0" animBg="1"/>
      <p:bldP spid="42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FF87B-110E-BD41-BF46-1D430C7ED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TL Transformer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26">
                <a:extLst>
                  <a:ext uri="{FF2B5EF4-FFF2-40B4-BE49-F238E27FC236}">
                    <a16:creationId xmlns:a16="http://schemas.microsoft.com/office/drawing/2014/main" id="{CB79163E-20A0-514D-9FBE-688B83259D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3365" y="1753465"/>
                <a:ext cx="2703139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𝟕𝟏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16" name="Text Box 26">
                <a:extLst>
                  <a:ext uri="{FF2B5EF4-FFF2-40B4-BE49-F238E27FC236}">
                    <a16:creationId xmlns:a16="http://schemas.microsoft.com/office/drawing/2014/main" id="{CB79163E-20A0-514D-9FBE-688B83259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365" y="1753465"/>
                <a:ext cx="2703139" cy="333554"/>
              </a:xfrm>
              <a:prstGeom prst="rect">
                <a:avLst/>
              </a:prstGeom>
              <a:blipFill>
                <a:blip r:embed="rId3"/>
                <a:stretch>
                  <a:fillRect b="-1481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A701189B-714F-A84F-B5F6-883B50A715C9}"/>
              </a:ext>
            </a:extLst>
          </p:cNvPr>
          <p:cNvGrpSpPr/>
          <p:nvPr/>
        </p:nvGrpSpPr>
        <p:grpSpPr>
          <a:xfrm>
            <a:off x="2652612" y="2145436"/>
            <a:ext cx="1790043" cy="561309"/>
            <a:chOff x="2652612" y="2145436"/>
            <a:chExt cx="1790043" cy="5613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E5F77434-71A7-8A42-AA31-BD2BF6F38C2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15356" y="2145436"/>
                  <a:ext cx="883319" cy="5613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pl-PL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num>
                          <m:den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oMath>
                    </m:oMathPara>
                  </a14:m>
                  <a:endParaRPr lang="en-US" sz="1600" baseline="-25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 Box 26">
                  <a:extLst>
                    <a:ext uri="{FF2B5EF4-FFF2-40B4-BE49-F238E27FC236}">
                      <a16:creationId xmlns:a16="http://schemas.microsoft.com/office/drawing/2014/main" id="{E5F77434-71A7-8A42-AA31-BD2BF6F38C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215356" y="2145436"/>
                  <a:ext cx="883319" cy="561309"/>
                </a:xfrm>
                <a:prstGeom prst="rect">
                  <a:avLst/>
                </a:prstGeom>
                <a:blipFill>
                  <a:blip r:embed="rId4"/>
                  <a:stretch>
                    <a:fillRect b="-434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11B2D42-0E2E-E846-AE2B-5F3DA1C3CF0D}"/>
                </a:ext>
              </a:extLst>
            </p:cNvPr>
            <p:cNvCxnSpPr>
              <a:cxnSpLocks/>
              <a:stCxn id="17" idx="1"/>
            </p:cNvCxnSpPr>
            <p:nvPr/>
          </p:nvCxnSpPr>
          <p:spPr bwMode="auto">
            <a:xfrm flipH="1">
              <a:off x="2652612" y="2426091"/>
              <a:ext cx="562744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90B43FE-F498-FD4C-8E6F-4103F4D9540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10978" y="2424019"/>
              <a:ext cx="531677" cy="819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26">
                <a:extLst>
                  <a:ext uri="{FF2B5EF4-FFF2-40B4-BE49-F238E27FC236}">
                    <a16:creationId xmlns:a16="http://schemas.microsoft.com/office/drawing/2014/main" id="{D78B77D8-508F-5341-9737-950DDC7A00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2563" y="1014939"/>
                <a:ext cx="1718592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𝟓𝟖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°⇒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20" name="Text Box 26">
                <a:extLst>
                  <a:ext uri="{FF2B5EF4-FFF2-40B4-BE49-F238E27FC236}">
                    <a16:creationId xmlns:a16="http://schemas.microsoft.com/office/drawing/2014/main" id="{D78B77D8-508F-5341-9737-950DDC7A00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62563" y="1014939"/>
                <a:ext cx="1718592" cy="333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26">
                <a:extLst>
                  <a:ext uri="{FF2B5EF4-FFF2-40B4-BE49-F238E27FC236}">
                    <a16:creationId xmlns:a16="http://schemas.microsoft.com/office/drawing/2014/main" id="{08731C1B-C5CB-4848-83D6-2F9EDF8A78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2255" y="1011786"/>
                <a:ext cx="2142159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𝟓𝟖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∠−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𝟓𝟒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°⇒</m:t>
                      </m:r>
                    </m:oMath>
                  </m:oMathPara>
                </a14:m>
                <a:endParaRPr lang="en-US" sz="1600" baseline="-25000" dirty="0"/>
              </a:p>
            </p:txBody>
          </p:sp>
        </mc:Choice>
        <mc:Fallback xmlns="">
          <p:sp>
            <p:nvSpPr>
              <p:cNvPr id="22" name="Text Box 26">
                <a:extLst>
                  <a:ext uri="{FF2B5EF4-FFF2-40B4-BE49-F238E27FC236}">
                    <a16:creationId xmlns:a16="http://schemas.microsoft.com/office/drawing/2014/main" id="{08731C1B-C5CB-4848-83D6-2F9EDF8A7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2255" y="1011786"/>
                <a:ext cx="2142159" cy="333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09">
            <a:extLst>
              <a:ext uri="{FF2B5EF4-FFF2-40B4-BE49-F238E27FC236}">
                <a16:creationId xmlns:a16="http://schemas.microsoft.com/office/drawing/2014/main" id="{6D770F82-8DC1-BC43-A84E-A8BB6EB277D3}"/>
              </a:ext>
            </a:extLst>
          </p:cNvPr>
          <p:cNvGrpSpPr>
            <a:grpSpLocks/>
          </p:cNvGrpSpPr>
          <p:nvPr/>
        </p:nvGrpSpPr>
        <p:grpSpPr bwMode="auto">
          <a:xfrm>
            <a:off x="5095801" y="1919449"/>
            <a:ext cx="152400" cy="762000"/>
            <a:chOff x="3935" y="1728"/>
            <a:chExt cx="96" cy="480"/>
          </a:xfrm>
        </p:grpSpPr>
        <p:sp>
          <p:nvSpPr>
            <p:cNvPr id="27" name="Arc 59">
              <a:extLst>
                <a:ext uri="{FF2B5EF4-FFF2-40B4-BE49-F238E27FC236}">
                  <a16:creationId xmlns:a16="http://schemas.microsoft.com/office/drawing/2014/main" id="{1A61AB9B-ED62-2E47-BB7D-C87A660CB47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95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Arc 60">
              <a:extLst>
                <a:ext uri="{FF2B5EF4-FFF2-40B4-BE49-F238E27FC236}">
                  <a16:creationId xmlns:a16="http://schemas.microsoft.com/office/drawing/2014/main" id="{A791796F-F0E2-E940-8588-273E661946C4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943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Arc 61">
              <a:extLst>
                <a:ext uri="{FF2B5EF4-FFF2-40B4-BE49-F238E27FC236}">
                  <a16:creationId xmlns:a16="http://schemas.microsoft.com/office/drawing/2014/main" id="{9A8B8103-0E20-A445-835C-4F808B13B3B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6" y="1991"/>
              <a:ext cx="25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Arc 62">
              <a:extLst>
                <a:ext uri="{FF2B5EF4-FFF2-40B4-BE49-F238E27FC236}">
                  <a16:creationId xmlns:a16="http://schemas.microsoft.com/office/drawing/2014/main" id="{1263AE74-4B10-7E48-B12B-2D8D48EF8C8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1847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63">
              <a:extLst>
                <a:ext uri="{FF2B5EF4-FFF2-40B4-BE49-F238E27FC236}">
                  <a16:creationId xmlns:a16="http://schemas.microsoft.com/office/drawing/2014/main" id="{47867526-5B62-9148-964C-5637B96E58C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1" y="1770"/>
              <a:ext cx="83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64">
              <a:extLst>
                <a:ext uri="{FF2B5EF4-FFF2-40B4-BE49-F238E27FC236}">
                  <a16:creationId xmlns:a16="http://schemas.microsoft.com/office/drawing/2014/main" id="{FEA57395-E3E4-2A47-832D-F0AFD68F944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>
              <a:off x="3940" y="2166"/>
              <a:ext cx="8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Arc 65">
              <a:extLst>
                <a:ext uri="{FF2B5EF4-FFF2-40B4-BE49-F238E27FC236}">
                  <a16:creationId xmlns:a16="http://schemas.microsoft.com/office/drawing/2014/main" id="{4FB49BFF-2BE0-1449-8352-BDF555C416C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870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rc 66">
              <a:extLst>
                <a:ext uri="{FF2B5EF4-FFF2-40B4-BE49-F238E27FC236}">
                  <a16:creationId xmlns:a16="http://schemas.microsoft.com/office/drawing/2014/main" id="{337B5AF1-EC61-1A49-B31A-B243884CE6F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18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Arc 67">
              <a:extLst>
                <a:ext uri="{FF2B5EF4-FFF2-40B4-BE49-F238E27FC236}">
                  <a16:creationId xmlns:a16="http://schemas.microsoft.com/office/drawing/2014/main" id="{4A251E8A-5DC9-014C-B190-FF5A86ADCD2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 flipV="1">
              <a:off x="3947" y="2039"/>
              <a:ext cx="24" cy="48"/>
            </a:xfrm>
            <a:custGeom>
              <a:avLst/>
              <a:gdLst>
                <a:gd name="T0" fmla="*/ 0 w 43180"/>
                <a:gd name="T1" fmla="*/ 0 h 21600"/>
                <a:gd name="T2" fmla="*/ 0 w 43180"/>
                <a:gd name="T3" fmla="*/ 0 h 21600"/>
                <a:gd name="T4" fmla="*/ 0 w 4318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180"/>
                <a:gd name="T10" fmla="*/ 0 h 21600"/>
                <a:gd name="T11" fmla="*/ 43180 w 431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80" h="21600" fill="none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</a:path>
                <a:path w="43180" h="21600" stroke="0" extrusionOk="0">
                  <a:moveTo>
                    <a:pt x="0" y="20662"/>
                  </a:moveTo>
                  <a:cubicBezTo>
                    <a:pt x="502" y="9108"/>
                    <a:pt x="10015" y="-1"/>
                    <a:pt x="21580" y="0"/>
                  </a:cubicBezTo>
                  <a:cubicBezTo>
                    <a:pt x="33509" y="0"/>
                    <a:pt x="43180" y="9670"/>
                    <a:pt x="43180" y="21600"/>
                  </a:cubicBezTo>
                  <a:lnTo>
                    <a:pt x="21580" y="21600"/>
                  </a:lnTo>
                  <a:lnTo>
                    <a:pt x="0" y="20662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Arc 68">
              <a:extLst>
                <a:ext uri="{FF2B5EF4-FFF2-40B4-BE49-F238E27FC236}">
                  <a16:creationId xmlns:a16="http://schemas.microsoft.com/office/drawing/2014/main" id="{A012E748-BEE7-BC49-A9BC-4533ED6D2BFC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1966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Arc 69">
              <a:extLst>
                <a:ext uri="{FF2B5EF4-FFF2-40B4-BE49-F238E27FC236}">
                  <a16:creationId xmlns:a16="http://schemas.microsoft.com/office/drawing/2014/main" id="{1D46594E-2946-8249-99B9-A2021ACAACC2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70" y="2014"/>
              <a:ext cx="72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Arc 70">
              <a:extLst>
                <a:ext uri="{FF2B5EF4-FFF2-40B4-BE49-F238E27FC236}">
                  <a16:creationId xmlns:a16="http://schemas.microsoft.com/office/drawing/2014/main" id="{5936DB27-90F1-324F-A61C-15854C5F280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182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Arc 71">
              <a:extLst>
                <a:ext uri="{FF2B5EF4-FFF2-40B4-BE49-F238E27FC236}">
                  <a16:creationId xmlns:a16="http://schemas.microsoft.com/office/drawing/2014/main" id="{E898714D-9515-744B-A886-CF4561AD87F7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3969" y="2063"/>
              <a:ext cx="73" cy="50"/>
            </a:xfrm>
            <a:custGeom>
              <a:avLst/>
              <a:gdLst>
                <a:gd name="T0" fmla="*/ 0 w 43200"/>
                <a:gd name="T1" fmla="*/ 0 h 22481"/>
                <a:gd name="T2" fmla="*/ 0 w 43200"/>
                <a:gd name="T3" fmla="*/ 0 h 22481"/>
                <a:gd name="T4" fmla="*/ 0 w 43200"/>
                <a:gd name="T5" fmla="*/ 0 h 22481"/>
                <a:gd name="T6" fmla="*/ 0 60000 65536"/>
                <a:gd name="T7" fmla="*/ 0 60000 65536"/>
                <a:gd name="T8" fmla="*/ 0 60000 65536"/>
                <a:gd name="T9" fmla="*/ 0 w 43200"/>
                <a:gd name="T10" fmla="*/ 0 h 22481"/>
                <a:gd name="T11" fmla="*/ 43200 w 43200"/>
                <a:gd name="T12" fmla="*/ 22481 h 224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2481" fill="none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81" stroke="0" extrusionOk="0">
                  <a:moveTo>
                    <a:pt x="17" y="22481"/>
                  </a:moveTo>
                  <a:cubicBezTo>
                    <a:pt x="5" y="22187"/>
                    <a:pt x="0" y="2189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7" y="22481"/>
                  </a:lnTo>
                  <a:close/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Freeform 12">
            <a:extLst>
              <a:ext uri="{FF2B5EF4-FFF2-40B4-BE49-F238E27FC236}">
                <a16:creationId xmlns:a16="http://schemas.microsoft.com/office/drawing/2014/main" id="{2D99E285-8F39-CE47-A811-D9745DA570CF}"/>
              </a:ext>
            </a:extLst>
          </p:cNvPr>
          <p:cNvSpPr>
            <a:spLocks noChangeAspect="1"/>
          </p:cNvSpPr>
          <p:nvPr/>
        </p:nvSpPr>
        <p:spPr bwMode="auto">
          <a:xfrm>
            <a:off x="5095801" y="1195061"/>
            <a:ext cx="152400" cy="762000"/>
          </a:xfrm>
          <a:custGeom>
            <a:avLst/>
            <a:gdLst>
              <a:gd name="T0" fmla="*/ 2147483646 w 192"/>
              <a:gd name="T1" fmla="*/ 0 h 960"/>
              <a:gd name="T2" fmla="*/ 2147483646 w 192"/>
              <a:gd name="T3" fmla="*/ 2147483646 h 960"/>
              <a:gd name="T4" fmla="*/ 2147483646 w 192"/>
              <a:gd name="T5" fmla="*/ 2147483646 h 960"/>
              <a:gd name="T6" fmla="*/ 0 w 192"/>
              <a:gd name="T7" fmla="*/ 2147483646 h 960"/>
              <a:gd name="T8" fmla="*/ 2147483646 w 192"/>
              <a:gd name="T9" fmla="*/ 2147483646 h 960"/>
              <a:gd name="T10" fmla="*/ 0 w 192"/>
              <a:gd name="T11" fmla="*/ 2147483646 h 960"/>
              <a:gd name="T12" fmla="*/ 2147483646 w 192"/>
              <a:gd name="T13" fmla="*/ 2147483646 h 960"/>
              <a:gd name="T14" fmla="*/ 0 w 192"/>
              <a:gd name="T15" fmla="*/ 2147483646 h 960"/>
              <a:gd name="T16" fmla="*/ 2147483646 w 192"/>
              <a:gd name="T17" fmla="*/ 2147483646 h 960"/>
              <a:gd name="T18" fmla="*/ 2147483646 w 192"/>
              <a:gd name="T19" fmla="*/ 2147483646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0"/>
              <a:gd name="T32" fmla="*/ 192 w 192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0">
                <a:moveTo>
                  <a:pt x="96" y="0"/>
                </a:moveTo>
                <a:lnTo>
                  <a:pt x="96" y="192"/>
                </a:lnTo>
                <a:lnTo>
                  <a:pt x="192" y="240"/>
                </a:lnTo>
                <a:lnTo>
                  <a:pt x="0" y="336"/>
                </a:lnTo>
                <a:lnTo>
                  <a:pt x="192" y="432"/>
                </a:lnTo>
                <a:lnTo>
                  <a:pt x="0" y="528"/>
                </a:lnTo>
                <a:lnTo>
                  <a:pt x="192" y="624"/>
                </a:lnTo>
                <a:lnTo>
                  <a:pt x="0" y="720"/>
                </a:lnTo>
                <a:lnTo>
                  <a:pt x="96" y="768"/>
                </a:lnTo>
                <a:lnTo>
                  <a:pt x="96" y="960"/>
                </a:lnTo>
              </a:path>
            </a:pathLst>
          </a:custGeom>
          <a:noFill/>
          <a:ln w="285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673CD62-8521-AC4A-94B3-400AB47D2A40}"/>
              </a:ext>
            </a:extLst>
          </p:cNvPr>
          <p:cNvCxnSpPr>
            <a:cxnSpLocks/>
          </p:cNvCxnSpPr>
          <p:nvPr/>
        </p:nvCxnSpPr>
        <p:spPr bwMode="auto">
          <a:xfrm>
            <a:off x="4634941" y="1200765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45F6A78-EB2B-CD40-8FC6-2890C5F3488B}"/>
              </a:ext>
            </a:extLst>
          </p:cNvPr>
          <p:cNvCxnSpPr>
            <a:cxnSpLocks/>
          </p:cNvCxnSpPr>
          <p:nvPr/>
        </p:nvCxnSpPr>
        <p:spPr bwMode="auto">
          <a:xfrm>
            <a:off x="4634941" y="2669266"/>
            <a:ext cx="537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1BB239C-013D-C643-8A34-8033FCCC53B3}"/>
              </a:ext>
            </a:extLst>
          </p:cNvPr>
          <p:cNvCxnSpPr>
            <a:cxnSpLocks/>
          </p:cNvCxnSpPr>
          <p:nvPr/>
        </p:nvCxnSpPr>
        <p:spPr bwMode="auto">
          <a:xfrm flipV="1">
            <a:off x="4634941" y="1195061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938EED2-7E4E-5B47-8C79-678579A646D3}"/>
              </a:ext>
            </a:extLst>
          </p:cNvPr>
          <p:cNvCxnSpPr>
            <a:cxnSpLocks/>
          </p:cNvCxnSpPr>
          <p:nvPr/>
        </p:nvCxnSpPr>
        <p:spPr bwMode="auto">
          <a:xfrm flipV="1">
            <a:off x="4634941" y="2129266"/>
            <a:ext cx="0" cy="540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0798D1A-4F20-7D47-81B5-275363542909}"/>
              </a:ext>
            </a:extLst>
          </p:cNvPr>
          <p:cNvCxnSpPr>
            <a:cxnSpLocks/>
          </p:cNvCxnSpPr>
          <p:nvPr/>
        </p:nvCxnSpPr>
        <p:spPr bwMode="auto">
          <a:xfrm>
            <a:off x="4454941" y="1735061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BEC6A51-52FF-314D-A6FA-DE794FA25B4D}"/>
              </a:ext>
            </a:extLst>
          </p:cNvPr>
          <p:cNvCxnSpPr>
            <a:cxnSpLocks/>
          </p:cNvCxnSpPr>
          <p:nvPr/>
        </p:nvCxnSpPr>
        <p:spPr bwMode="auto">
          <a:xfrm>
            <a:off x="4454941" y="2129266"/>
            <a:ext cx="1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 Box 26">
                <a:extLst>
                  <a:ext uri="{FF2B5EF4-FFF2-40B4-BE49-F238E27FC236}">
                    <a16:creationId xmlns:a16="http://schemas.microsoft.com/office/drawing/2014/main" id="{5999F7BC-D410-D04F-891A-637EBCA24A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51831" y="1409284"/>
                <a:ext cx="1127960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7" name="Text Box 26">
                <a:extLst>
                  <a:ext uri="{FF2B5EF4-FFF2-40B4-BE49-F238E27FC236}">
                    <a16:creationId xmlns:a16="http://schemas.microsoft.com/office/drawing/2014/main" id="{5999F7BC-D410-D04F-891A-637EBCA24A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51831" y="1409284"/>
                <a:ext cx="1127960" cy="333554"/>
              </a:xfrm>
              <a:prstGeom prst="rect">
                <a:avLst/>
              </a:prstGeom>
              <a:blipFill>
                <a:blip r:embed="rId7"/>
                <a:stretch>
                  <a:fillRect b="-14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 Box 26">
                <a:extLst>
                  <a:ext uri="{FF2B5EF4-FFF2-40B4-BE49-F238E27FC236}">
                    <a16:creationId xmlns:a16="http://schemas.microsoft.com/office/drawing/2014/main" id="{2767A630-8AB1-F146-A14B-5DD179102B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83353" y="2129266"/>
                <a:ext cx="1211655" cy="339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𝒏𝑯</m:t>
                      </m:r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8" name="Text Box 26">
                <a:extLst>
                  <a:ext uri="{FF2B5EF4-FFF2-40B4-BE49-F238E27FC236}">
                    <a16:creationId xmlns:a16="http://schemas.microsoft.com/office/drawing/2014/main" id="{2767A630-8AB1-F146-A14B-5DD179102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83353" y="2129266"/>
                <a:ext cx="1211655" cy="339196"/>
              </a:xfrm>
              <a:prstGeom prst="rect">
                <a:avLst/>
              </a:prstGeom>
              <a:blipFill>
                <a:blip r:embed="rId8"/>
                <a:stretch>
                  <a:fillRect b="-178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9D245D72-8F97-2D40-AD01-1ECAD46514EC}"/>
              </a:ext>
            </a:extLst>
          </p:cNvPr>
          <p:cNvGrpSpPr/>
          <p:nvPr/>
        </p:nvGrpSpPr>
        <p:grpSpPr>
          <a:xfrm>
            <a:off x="2647634" y="1127314"/>
            <a:ext cx="1806536" cy="1419991"/>
            <a:chOff x="2647634" y="1127314"/>
            <a:chExt cx="1806536" cy="141999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83C226A-C942-CD4D-818F-C62FAF6F00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4170" y="1736916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D52D789-0E5B-BC42-BF6D-344317FAEE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4170" y="2129266"/>
              <a:ext cx="1800000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 Box 26">
                  <a:extLst>
                    <a:ext uri="{FF2B5EF4-FFF2-40B4-BE49-F238E27FC236}">
                      <a16:creationId xmlns:a16="http://schemas.microsoft.com/office/drawing/2014/main" id="{4BA60DC7-FEDF-F947-BC59-42795BB1446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54867" y="1759435"/>
                  <a:ext cx="1219211" cy="333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2075" tIns="46038" rIns="92075" bIns="46038">
                  <a:spAutoFit/>
                </a:bodyPr>
                <a:lstStyle>
                  <a:lvl1pPr marL="571500" indent="-5715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𝟓𝟎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𝛀</m:t>
                        </m:r>
                      </m:oMath>
                    </m:oMathPara>
                  </a14:m>
                  <a:endParaRPr lang="en-US" sz="1600" baseline="-25000" dirty="0"/>
                </a:p>
              </p:txBody>
            </p:sp>
          </mc:Choice>
          <mc:Fallback xmlns="">
            <p:sp>
              <p:nvSpPr>
                <p:cNvPr id="12" name="Text Box 26">
                  <a:extLst>
                    <a:ext uri="{FF2B5EF4-FFF2-40B4-BE49-F238E27FC236}">
                      <a16:creationId xmlns:a16="http://schemas.microsoft.com/office/drawing/2014/main" id="{4BA60DC7-FEDF-F947-BC59-42795BB144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54867" y="1759435"/>
                  <a:ext cx="1219211" cy="333554"/>
                </a:xfrm>
                <a:prstGeom prst="rect">
                  <a:avLst/>
                </a:prstGeom>
                <a:blipFill>
                  <a:blip r:embed="rId9"/>
                  <a:stretch>
                    <a:fillRect b="-14815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23CEC75-241B-DF4C-B7B3-E333C24D98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7634" y="1127314"/>
              <a:ext cx="0" cy="1379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A64353F-8818-DB4A-A47C-21F637AECB4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42655" y="1127314"/>
              <a:ext cx="0" cy="141999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664F75-4A3E-6542-8AD7-D8FEB3D1D6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7171" y="2751779"/>
                <a:ext cx="11467599" cy="373179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Based on the previous example</a:t>
                </a:r>
              </a:p>
              <a:p>
                <a:r>
                  <a:rPr lang="en-US" dirty="0"/>
                  <a:t>Calculate the 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for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𝟑𝟒𝟓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</a:rPr>
                      <m:t>𝐚𝐧𝐝</m:t>
                    </m:r>
                  </m:oMath>
                </a14:m>
                <a:r>
                  <a:rPr lang="en-US" dirty="0"/>
                  <a:t> locate the point in the Smith chart.</a:t>
                </a:r>
              </a:p>
              <a:p>
                <a:pPr lvl="1"/>
                <a:r>
                  <a:rPr lang="en-US" dirty="0"/>
                  <a:t>Notice the corresponding value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dirty="0"/>
                  <a:t>, </a:t>
                </a:r>
                <a:br>
                  <a:rPr lang="en-US" dirty="0"/>
                </a:br>
                <a:r>
                  <a:rPr lang="en-US" dirty="0"/>
                  <a:t>and read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US" dirty="0"/>
                  <a:t>-length value on the rim </a:t>
                </a:r>
              </a:p>
              <a:p>
                <a:r>
                  <a:rPr lang="en-US" dirty="0"/>
                  <a:t>Add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dirty="0"/>
                  <a:t> by rotating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by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𝟏𝟒𝟒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From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𝟏𝟐𝟓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The phase is subtracted, therefore clockwise rotation!</a:t>
                </a:r>
              </a:p>
              <a:p>
                <a:r>
                  <a:rPr lang="en-US" dirty="0"/>
                  <a:t>Notice the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en-US" dirty="0"/>
                  <a:t> and read the corresponding </a:t>
                </a:r>
                <a:br>
                  <a:rPr lang="en-US" dirty="0"/>
                </a:br>
                <a:r>
                  <a:rPr lang="en-US" dirty="0"/>
                  <a:t>value of the normalized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Calculate the transformed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@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𝟑𝟒𝟓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𝑴𝑯𝒛</m:t>
                    </m:r>
                  </m:oMath>
                </a14:m>
                <a:endParaRPr lang="en-US" b="1" dirty="0"/>
              </a:p>
              <a:p>
                <a:pPr lvl="1"/>
                <a:r>
                  <a:rPr lang="en-US" dirty="0"/>
                  <a:t> What is the equivalent circuit, and what are the component values?</a:t>
                </a:r>
              </a:p>
              <a:p>
                <a:pPr lvl="2"/>
                <a:r>
                  <a:rPr lang="en-US" dirty="0"/>
                  <a:t>…and what is the physical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dirty="0"/>
                  <a:t> of the transmission-line? </a:t>
                </a:r>
              </a:p>
              <a:p>
                <a:pPr lvl="3"/>
                <a:r>
                  <a:rPr lang="en-US" dirty="0"/>
                  <a:t>assuming a coaxial cable as transmission-line with a dielectric constant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=2.1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664F75-4A3E-6542-8AD7-D8FEB3D1D6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7171" y="2751779"/>
                <a:ext cx="11467599" cy="3731798"/>
              </a:xfrm>
              <a:blipFill>
                <a:blip r:embed="rId13"/>
                <a:stretch>
                  <a:fillRect l="-774" t="-2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ight Brace 64">
            <a:extLst>
              <a:ext uri="{FF2B5EF4-FFF2-40B4-BE49-F238E27FC236}">
                <a16:creationId xmlns:a16="http://schemas.microsoft.com/office/drawing/2014/main" id="{6181AD5D-530D-5A46-909E-A2E81DE21212}"/>
              </a:ext>
            </a:extLst>
          </p:cNvPr>
          <p:cNvSpPr/>
          <p:nvPr/>
        </p:nvSpPr>
        <p:spPr bwMode="auto">
          <a:xfrm>
            <a:off x="6335086" y="1419812"/>
            <a:ext cx="265988" cy="1059178"/>
          </a:xfrm>
          <a:prstGeom prst="righ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 Box 26">
                <a:extLst>
                  <a:ext uri="{FF2B5EF4-FFF2-40B4-BE49-F238E27FC236}">
                    <a16:creationId xmlns:a16="http://schemas.microsoft.com/office/drawing/2014/main" id="{B1903D07-604A-044E-A4D1-72203E69D1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1298" y="1358009"/>
                <a:ext cx="2284614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𝟖𝟕</m:t>
                      </m:r>
                      <m:r>
                        <a:rPr lang="en-US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sz="1600" baseline="-25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6" name="Text Box 26">
                <a:extLst>
                  <a:ext uri="{FF2B5EF4-FFF2-40B4-BE49-F238E27FC236}">
                    <a16:creationId xmlns:a16="http://schemas.microsoft.com/office/drawing/2014/main" id="{B1903D07-604A-044E-A4D1-72203E69D1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1298" y="1358009"/>
                <a:ext cx="2284614" cy="333554"/>
              </a:xfrm>
              <a:prstGeom prst="rect">
                <a:avLst/>
              </a:prstGeom>
              <a:blipFill>
                <a:blip r:embed="rId15"/>
                <a:stretch>
                  <a:fillRect b="-1153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 Box 26">
                <a:extLst>
                  <a:ext uri="{FF2B5EF4-FFF2-40B4-BE49-F238E27FC236}">
                    <a16:creationId xmlns:a16="http://schemas.microsoft.com/office/drawing/2014/main" id="{55042A2E-9690-E84A-BF77-C98FA64FFF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2968" y="1347224"/>
                <a:ext cx="2284614" cy="333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 marL="571500" indent="-5715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1pPr>
                <a:lvl2pPr marL="742950" indent="-285750">
                  <a:defRPr sz="2400" b="1">
                    <a:solidFill>
                      <a:srgbClr val="0000FF"/>
                    </a:solidFill>
                    <a:latin typeface="Arial" charset="0"/>
                  </a:defRPr>
                </a:lvl2pPr>
                <a:lvl3pPr marL="11430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3pPr>
                <a:lvl4pPr marL="16002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4pPr>
                <a:lvl5pPr marL="2057400" indent="-228600">
                  <a:defRPr sz="2400" b="1">
                    <a:solidFill>
                      <a:srgbClr val="0000FF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itchFamily="2" charset="2"/>
                  <a:buChar char="u"/>
                  <a:defRPr sz="2400" b="1">
                    <a:solidFill>
                      <a:srgbClr val="0000FF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𝟎𝟐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𝟒𝟑</m:t>
                      </m:r>
                      <m:r>
                        <a:rPr lang="en-US" sz="16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sz="1600" baseline="-25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77" name="Text Box 26">
                <a:extLst>
                  <a:ext uri="{FF2B5EF4-FFF2-40B4-BE49-F238E27FC236}">
                    <a16:creationId xmlns:a16="http://schemas.microsoft.com/office/drawing/2014/main" id="{55042A2E-9690-E84A-BF77-C98FA64FFF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2968" y="1347224"/>
                <a:ext cx="2284614" cy="333554"/>
              </a:xfrm>
              <a:prstGeom prst="rect">
                <a:avLst/>
              </a:prstGeom>
              <a:blipFill>
                <a:blip r:embed="rId16"/>
                <a:stretch>
                  <a:fillRect b="-740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8" name="Picture 57">
            <a:extLst>
              <a:ext uri="{FF2B5EF4-FFF2-40B4-BE49-F238E27FC236}">
                <a16:creationId xmlns:a16="http://schemas.microsoft.com/office/drawing/2014/main" id="{D3CE3C2E-8018-694F-BAC4-699FE971D0E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1AB9DB5-3C66-4949-BD2B-D3E9AE7B6DD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1B90C602-6B05-ED46-84EB-FDC8F77A39B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5DD2F3F9-B89A-694A-B819-42F62169059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020000" y="1368000"/>
            <a:ext cx="4572000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D3B075-103C-A54C-B9DB-CE29CC01A725}"/>
                  </a:ext>
                </a:extLst>
              </p:cNvPr>
              <p:cNvSpPr txBox="1"/>
              <p:nvPr/>
            </p:nvSpPr>
            <p:spPr>
              <a:xfrm>
                <a:off x="6220158" y="1060686"/>
                <a:ext cx="212436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𝟒𝟑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𝛀</m:t>
                      </m:r>
                    </m:oMath>
                  </m:oMathPara>
                </a14:m>
                <a:br>
                  <a:rPr lang="en-US" b="1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@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=345 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endParaRPr lang="en-US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D3B075-103C-A54C-B9DB-CE29CC01A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158" y="1060686"/>
                <a:ext cx="2124364" cy="553998"/>
              </a:xfrm>
              <a:prstGeom prst="rect">
                <a:avLst/>
              </a:prstGeom>
              <a:blipFill>
                <a:blip r:embed="rId21"/>
                <a:stretch>
                  <a:fillRect t="-2222" r="-295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307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2" grpId="0"/>
      <p:bldP spid="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D3FB0-FECF-4018-A99F-AB3E8E45A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“dB” is not “dBm”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A5FA48C-421A-1BA4-4052-AABEFEFED65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9730" y="1023044"/>
                <a:ext cx="7011425" cy="1919505"/>
              </a:xfrm>
            </p:spPr>
            <p:txBody>
              <a:bodyPr/>
              <a:lstStyle/>
              <a:p>
                <a:r>
                  <a:rPr lang="en-US" i="1" dirty="0"/>
                  <a:t>dBm</a:t>
                </a:r>
                <a:r>
                  <a:rPr lang="en-US" dirty="0"/>
                  <a:t> is defined as a logarithmic power unit </a:t>
                </a:r>
              </a:p>
              <a:p>
                <a:pPr lvl="1"/>
                <a:r>
                  <a:rPr lang="en-US" dirty="0"/>
                  <a:t>based on dB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𝒓𝒆𝒇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𝒎𝑾</m:t>
                    </m:r>
                  </m:oMath>
                </a14:m>
                <a:endParaRPr lang="en-US" i="1" dirty="0"/>
              </a:p>
              <a:p>
                <a:r>
                  <a:rPr lang="en-US" i="1" dirty="0"/>
                  <a:t>dBm</a:t>
                </a:r>
                <a:r>
                  <a:rPr lang="en-US" dirty="0"/>
                  <a:t> can also be used as logarithmic voltage unit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Only for sinusoidal waveforms!</a:t>
                </a:r>
              </a:p>
              <a:p>
                <a:pPr lvl="1"/>
                <a:r>
                  <a:rPr lang="en-US" dirty="0"/>
                  <a:t>e.g.,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𝒓𝒆𝒇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𝟐𝟐𝟑𝟔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</m:oMath>
                </a14:m>
                <a:endParaRPr lang="en-US" i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A5FA48C-421A-1BA4-4052-AABEFEFED6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9730" y="1023044"/>
                <a:ext cx="7011425" cy="1919505"/>
              </a:xfrm>
              <a:blipFill>
                <a:blip r:embed="rId2"/>
                <a:stretch>
                  <a:fillRect l="-1266" t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C59D28-49C6-98AE-3BAF-2B3D2F77AF2E}"/>
                  </a:ext>
                </a:extLst>
              </p:cNvPr>
              <p:cNvSpPr txBox="1"/>
              <p:nvPr/>
            </p:nvSpPr>
            <p:spPr>
              <a:xfrm>
                <a:off x="7811625" y="1075013"/>
                <a:ext cx="3352456" cy="7587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𝒅𝑩𝒎</m:t>
                          </m:r>
                        </m:sub>
                      </m:sSub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𝟏𝟎</m:t>
                      </m:r>
                      <m:sSub>
                        <m:sSub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kumimoji="0" lang="en-US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kumimoji="0" lang="en-US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log</m:t>
                          </m:r>
                        </m:e>
                        <m: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sub>
                      </m:sSub>
                      <m:d>
                        <m:d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𝒓𝒆𝒇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C59D28-49C6-98AE-3BAF-2B3D2F77AF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625" y="1075013"/>
                <a:ext cx="3352456" cy="758797"/>
              </a:xfrm>
              <a:prstGeom prst="rect">
                <a:avLst/>
              </a:prstGeom>
              <a:blipFill>
                <a:blip r:embed="rId3"/>
                <a:stretch>
                  <a:fillRect l="-1132" t="-3279"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CCF70E-2DD5-47C2-4755-F5D65B125A78}"/>
                  </a:ext>
                </a:extLst>
              </p:cNvPr>
              <p:cNvSpPr txBox="1"/>
              <p:nvPr/>
            </p:nvSpPr>
            <p:spPr>
              <a:xfrm>
                <a:off x="7811625" y="2269762"/>
                <a:ext cx="3330014" cy="7587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𝒅𝑩𝒎</m:t>
                          </m:r>
                        </m:sub>
                      </m:sSub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𝟐𝟎</m:t>
                      </m:r>
                      <m:sSub>
                        <m:sSub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kumimoji="0" lang="en-US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kumimoji="0" lang="en-US" sz="2400" b="1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log</m:t>
                          </m:r>
                        </m:e>
                        <m: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sub>
                      </m:sSub>
                      <m:d>
                        <m:d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𝒓𝒆𝒇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CCF70E-2DD5-47C2-4755-F5D65B125A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625" y="2269762"/>
                <a:ext cx="3330014" cy="758797"/>
              </a:xfrm>
              <a:prstGeom prst="rect">
                <a:avLst/>
              </a:prstGeom>
              <a:blipFill>
                <a:blip r:embed="rId4"/>
                <a:stretch>
                  <a:fillRect l="-1136" t="-3279"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90D19E74-5F0E-497B-2DA4-0C3C6CCD6A1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064812" y="2852925"/>
              <a:ext cx="3673097" cy="33528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286502">
                      <a:extLst>
                        <a:ext uri="{9D8B030D-6E8A-4147-A177-3AD203B41FA5}">
                          <a16:colId xmlns:a16="http://schemas.microsoft.com/office/drawing/2014/main" val="1828481046"/>
                        </a:ext>
                      </a:extLst>
                    </a:gridCol>
                    <a:gridCol w="1317172">
                      <a:extLst>
                        <a:ext uri="{9D8B030D-6E8A-4147-A177-3AD203B41FA5}">
                          <a16:colId xmlns:a16="http://schemas.microsoft.com/office/drawing/2014/main" val="1252473745"/>
                        </a:ext>
                      </a:extLst>
                    </a:gridCol>
                    <a:gridCol w="1069423">
                      <a:extLst>
                        <a:ext uri="{9D8B030D-6E8A-4147-A177-3AD203B41FA5}">
                          <a16:colId xmlns:a16="http://schemas.microsoft.com/office/drawing/2014/main" val="3203905234"/>
                        </a:ext>
                      </a:extLst>
                    </a:gridCol>
                  </a:tblGrid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𝒅𝑩𝒎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oMath>
                            </m:oMathPara>
                          </a14:m>
                          <a:endParaRPr lang="en-US" sz="1600" baseline="-250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𝑹𝑴𝑺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 baseline="-250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8938532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+30 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𝑑𝐵𝑚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7.07 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3523331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+20 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𝑑𝐵𝑚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100 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𝑚𝑊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2.24 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773016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+10 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𝑑𝐵𝑚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𝑚𝑊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707 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𝑚𝑉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99011637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+6 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𝑑𝐵𝑚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4 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𝑚𝑊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446 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𝑚𝑉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0045214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𝒅𝑩𝒎</m:t>
                                </m:r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𝒎𝑾</m:t>
                                </m:r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𝟐𝟐𝟒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𝒎𝑽</m:t>
                                </m:r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97081562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−20 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𝑑𝐵𝑚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𝑊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22.4 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𝑚𝑉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85624596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−60 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𝑑𝐵𝑚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𝑛𝑊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224 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3597391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−120 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𝑑𝐵𝑚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𝑓𝑊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224 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𝑛𝑉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8757443"/>
                      </a:ext>
                    </a:extLst>
                  </a:tr>
                  <a:tr h="26215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−174 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𝑑𝐵𝑚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4 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−21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0.446 </m:t>
                                </m:r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𝑛𝑉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618FF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01419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90D19E74-5F0E-497B-2DA4-0C3C6CCD6A1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9315803"/>
                  </p:ext>
                </p:extLst>
              </p:nvPr>
            </p:nvGraphicFramePr>
            <p:xfrm>
              <a:off x="1064812" y="2852925"/>
              <a:ext cx="3673097" cy="33528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286502">
                      <a:extLst>
                        <a:ext uri="{9D8B030D-6E8A-4147-A177-3AD203B41FA5}">
                          <a16:colId xmlns:a16="http://schemas.microsoft.com/office/drawing/2014/main" val="1828481046"/>
                        </a:ext>
                      </a:extLst>
                    </a:gridCol>
                    <a:gridCol w="1317172">
                      <a:extLst>
                        <a:ext uri="{9D8B030D-6E8A-4147-A177-3AD203B41FA5}">
                          <a16:colId xmlns:a16="http://schemas.microsoft.com/office/drawing/2014/main" val="1252473745"/>
                        </a:ext>
                      </a:extLst>
                    </a:gridCol>
                    <a:gridCol w="1069423">
                      <a:extLst>
                        <a:ext uri="{9D8B030D-6E8A-4147-A177-3AD203B41FA5}">
                          <a16:colId xmlns:a16="http://schemas.microsoft.com/office/drawing/2014/main" val="3203905234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3704" r="-187255" b="-9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98077" t="-3704" r="-83654" b="-9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381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42353" t="-3704" r="-2353" b="-9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893853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107692" r="-187255" b="-8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98077" t="-107692" r="-83654" b="-8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381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42353" t="-107692" r="-2353" b="-83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352333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200000" r="-187255" b="-70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98077" t="-200000" r="-83654" b="-70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42353" t="-200000" r="-2353" b="-7037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77301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311538" r="-187255" b="-6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98077" t="-311538" r="-83654" b="-6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42353" t="-311538" r="-2353" b="-6307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9901163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396296" r="-187255" b="-50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98077" t="-396296" r="-83654" b="-50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42353" t="-396296" r="-2353" b="-5074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004521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515385" r="-187255" b="-42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98077" t="-515385" r="-83654" b="-42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42353" t="-515385" r="-2353" b="-42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9708156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592593" r="-187255" b="-3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98077" t="-592593" r="-83654" b="-3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42353" t="-592593" r="-2353" b="-3111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8562459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719231" r="-187255" b="-2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98077" t="-719231" r="-83654" b="-2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42353" t="-719231" r="-2353" b="-2230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359739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788889" r="-187255" b="-1148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98077" t="-788889" r="-83654" b="-1148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42353" t="-788889" r="-2353" b="-1148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875744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t="-923077" r="-187255" b="-1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98077" t="-923077" r="-83654" b="-1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rgbClr val="FFFFFF"/>
                          </a:solidFill>
                        </a:lnL>
                        <a:lnR w="12700" cmpd="sng">
                          <a:solidFill>
                            <a:srgbClr val="FFFFFF"/>
                          </a:solidFill>
                        </a:lnR>
                        <a:lnT w="12700" cmpd="sng">
                          <a:solidFill>
                            <a:srgbClr val="FFFFFF"/>
                          </a:solidFill>
                        </a:lnT>
                        <a:lnB w="12700" cmpd="sng">
                          <a:solidFill>
                            <a:srgbClr val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42353" t="-923077" r="-2353" b="-192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014194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EB350B3-5A64-62B4-8019-9DBA485C73B7}"/>
                  </a:ext>
                </a:extLst>
              </p:cNvPr>
              <p:cNvSpPr txBox="1"/>
              <p:nvPr/>
            </p:nvSpPr>
            <p:spPr>
              <a:xfrm>
                <a:off x="8378696" y="3742915"/>
                <a:ext cx="2479525" cy="5372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𝒓𝒆𝒇</m:t>
                              </m:r>
                            </m:sub>
                          </m:s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d>
                            <m:d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𝒅𝑩𝒎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EB350B3-5A64-62B4-8019-9DBA485C7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8696" y="3742915"/>
                <a:ext cx="2479525" cy="537263"/>
              </a:xfrm>
              <a:prstGeom prst="rect">
                <a:avLst/>
              </a:prstGeom>
              <a:blipFill>
                <a:blip r:embed="rId6"/>
                <a:stretch>
                  <a:fillRect l="-2041" t="-11628"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A3AD108-0E01-1DC5-CEA3-2A2AEBBA371C}"/>
                  </a:ext>
                </a:extLst>
              </p:cNvPr>
              <p:cNvSpPr txBox="1"/>
              <p:nvPr/>
            </p:nvSpPr>
            <p:spPr>
              <a:xfrm>
                <a:off x="8378696" y="4653860"/>
                <a:ext cx="2449068" cy="5372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buClr>
                    <a:srgbClr val="FC0128"/>
                  </a:buClr>
                  <a:buSzPct val="70000"/>
                  <a:buFont typeface="Wingdings" pitchFamily="2" charset="2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kumimoji="0" lang="en-US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𝒓𝒆𝒇</m:t>
                              </m:r>
                            </m:sub>
                          </m:sSub>
                          <m:r>
                            <a:rPr kumimoji="0" lang="en-US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d>
                            <m:dPr>
                              <m:ctrlPr>
                                <a:rPr kumimoji="0" lang="en-US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kumimoji="0" lang="en-US" sz="2400" b="1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𝒅𝑩𝒎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kumimoji="0" lang="en-US" sz="2400" b="1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𝟐𝟎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A3AD108-0E01-1DC5-CEA3-2A2AEBBA3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8696" y="4653860"/>
                <a:ext cx="2449068" cy="537263"/>
              </a:xfrm>
              <a:prstGeom prst="rect">
                <a:avLst/>
              </a:prstGeom>
              <a:blipFill>
                <a:blip r:embed="rId7"/>
                <a:stretch>
                  <a:fillRect l="-2062" t="-11628"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543E05E8-4412-A451-F904-70D8880CB799}"/>
              </a:ext>
            </a:extLst>
          </p:cNvPr>
          <p:cNvGrpSpPr/>
          <p:nvPr/>
        </p:nvGrpSpPr>
        <p:grpSpPr>
          <a:xfrm>
            <a:off x="4819739" y="5891793"/>
            <a:ext cx="7032839" cy="313932"/>
            <a:chOff x="5413246" y="6075192"/>
            <a:chExt cx="4883908" cy="313932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C65D619-2E84-F3CC-B138-60CC8E80BBD1}"/>
                </a:ext>
              </a:extLst>
            </p:cNvPr>
            <p:cNvCxnSpPr/>
            <p:nvPr/>
          </p:nvCxnSpPr>
          <p:spPr bwMode="auto">
            <a:xfrm>
              <a:off x="5413246" y="6230318"/>
              <a:ext cx="697424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triangle" w="lg" len="lg"/>
              <a:tailEnd type="non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9F550EC-7050-5A30-7570-5C6C32B6CA2B}"/>
                    </a:ext>
                  </a:extLst>
                </p:cNvPr>
                <p:cNvSpPr txBox="1"/>
                <p:nvPr/>
              </p:nvSpPr>
              <p:spPr>
                <a:xfrm>
                  <a:off x="6098940" y="6075192"/>
                  <a:ext cx="4198214" cy="3139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ts val="0"/>
                    </a:spcAft>
                    <a:buClr>
                      <a:srgbClr val="FC0128"/>
                    </a:buClr>
                    <a:buSzPct val="70000"/>
                    <a:buFont typeface="Wingdings" pitchFamily="2" charset="2"/>
                    <a:buNone/>
                    <a:tabLst/>
                    <a:defRPr/>
                  </a:pPr>
                  <a:r>
                    <a:rPr lang="en-US" sz="1600" b="1" kern="0" dirty="0">
                      <a:solidFill>
                        <a:srgbClr val="C00000"/>
                      </a:solidFill>
                    </a:rPr>
                    <a:t>n</a:t>
                  </a:r>
                  <a:r>
                    <a:rPr kumimoji="0" lang="en-US" sz="16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oise</a:t>
                  </a:r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 power in a bandwidth </a:t>
                  </a:r>
                  <a14:m>
                    <m:oMath xmlns:m="http://schemas.openxmlformats.org/officeDocument/2006/math"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𝑩𝑾</m:t>
                      </m:r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0" lang="en-US" sz="16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𝑯𝒛</m:t>
                      </m:r>
                    </m:oMath>
                  </a14:m>
                  <a:r>
                    <a:rPr kumimoji="0" lang="en-US" sz="16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 </a:t>
                  </a:r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at room temperature</a:t>
                  </a: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9F550EC-7050-5A30-7570-5C6C32B6CA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8940" y="6075192"/>
                  <a:ext cx="4198214" cy="313932"/>
                </a:xfrm>
                <a:prstGeom prst="rect">
                  <a:avLst/>
                </a:prstGeom>
                <a:blipFill>
                  <a:blip r:embed="rId8"/>
                  <a:stretch>
                    <a:fillRect l="-629" t="-16000" b="-2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1336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EB8F2-47A7-6441-AD77-7915DB586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Smith</a:t>
            </a:r>
            <a:r>
              <a:rPr lang="en-US" dirty="0"/>
              <a:t> Chart – TL Transformer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5B989F-1BBC-F340-856D-593BBAE4A3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70943" y="1086296"/>
                <a:ext cx="5323689" cy="524057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A transmission-line </a:t>
                </a:r>
                <a:br>
                  <a:rPr lang="en-US" dirty="0"/>
                </a:br>
                <a:r>
                  <a:rPr lang="en-US" dirty="0"/>
                  <a:t>of length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transforms a reflection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at the end of the line to its input as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This results the unitless, normalized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𝒛</m:t>
                    </m:r>
                  </m:oMath>
                </a14:m>
                <a:r>
                  <a:rPr lang="en-US" dirty="0"/>
                  <a:t> at the end of the line to be transformed into: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at the beginning of the line </a:t>
                </a:r>
              </a:p>
              <a:p>
                <a:r>
                  <a:rPr lang="en-US" dirty="0"/>
                  <a:t>A short circuit at the end of the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-transformer </a:t>
                </a:r>
                <a:r>
                  <a:rPr lang="en-US" dirty="0"/>
                  <a:t>is transformed </a:t>
                </a:r>
                <a:br>
                  <a:rPr lang="en-US" dirty="0"/>
                </a:br>
                <a:r>
                  <a:rPr lang="en-US" dirty="0"/>
                  <a:t>to an open, and vice versa</a:t>
                </a:r>
              </a:p>
              <a:p>
                <a:pPr lvl="1"/>
                <a:r>
                  <a:rPr lang="en-US" dirty="0"/>
                  <a:t>This is the principle </a:t>
                </a:r>
                <a:br>
                  <a:rPr lang="en-US" dirty="0"/>
                </a:br>
                <a:r>
                  <a:rPr lang="en-US" dirty="0"/>
                  <a:t>of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-resonator.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5B989F-1BBC-F340-856D-593BBAE4A3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70943" y="1086296"/>
                <a:ext cx="5323689" cy="5240578"/>
              </a:xfrm>
              <a:blipFill>
                <a:blip r:embed="rId2"/>
                <a:stretch>
                  <a:fillRect l="-1425" t="-2415" r="-14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6927CFE-7C97-5D48-BC3A-3F98739B009E}"/>
                  </a:ext>
                </a:extLst>
              </p:cNvPr>
              <p:cNvSpPr txBox="1"/>
              <p:nvPr/>
            </p:nvSpPr>
            <p:spPr>
              <a:xfrm>
                <a:off x="9053185" y="1086296"/>
                <a:ext cx="2716495" cy="7784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f>
                        <m:fPr>
                          <m:type m:val="skw"/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6927CFE-7C97-5D48-BC3A-3F98739B0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3185" y="1086296"/>
                <a:ext cx="2716495" cy="778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3252AD5-05AE-7C44-8538-EBF138D455C0}"/>
                  </a:ext>
                </a:extLst>
              </p:cNvPr>
              <p:cNvSpPr txBox="1"/>
              <p:nvPr/>
            </p:nvSpPr>
            <p:spPr>
              <a:xfrm>
                <a:off x="6475105" y="2537359"/>
                <a:ext cx="4125342" cy="528524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sup>
                      </m:sSup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3252AD5-05AE-7C44-8538-EBF138D45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105" y="2537359"/>
                <a:ext cx="4125342" cy="528524"/>
              </a:xfrm>
              <a:prstGeom prst="rect">
                <a:avLst/>
              </a:prstGeom>
              <a:blipFill>
                <a:blip r:embed="rId4"/>
                <a:stretch>
                  <a:fillRect b="-13953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F4E863-7DD0-4343-8A81-D9F81FB8EE8B}"/>
                  </a:ext>
                </a:extLst>
              </p:cNvPr>
              <p:cNvSpPr txBox="1"/>
              <p:nvPr/>
            </p:nvSpPr>
            <p:spPr>
              <a:xfrm>
                <a:off x="10128525" y="3871112"/>
                <a:ext cx="1494494" cy="56712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F4E863-7DD0-4343-8A81-D9F81FB8EE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8525" y="3871112"/>
                <a:ext cx="1494494" cy="5671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5">
            <a:extLst>
              <a:ext uri="{FF2B5EF4-FFF2-40B4-BE49-F238E27FC236}">
                <a16:creationId xmlns:a16="http://schemas.microsoft.com/office/drawing/2014/main" id="{5964E3E1-48F3-704E-A83C-6E9C1CFBB4B5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257" y="1215474"/>
            <a:ext cx="4367212" cy="43053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686814B-8411-2E46-B3CB-E3C782A7F50D}"/>
              </a:ext>
            </a:extLst>
          </p:cNvPr>
          <p:cNvGrpSpPr/>
          <p:nvPr/>
        </p:nvGrpSpPr>
        <p:grpSpPr>
          <a:xfrm>
            <a:off x="3224655" y="4233311"/>
            <a:ext cx="3515706" cy="2093563"/>
            <a:chOff x="3224655" y="4233311"/>
            <a:chExt cx="3515706" cy="2093563"/>
          </a:xfrm>
        </p:grpSpPr>
        <p:cxnSp>
          <p:nvCxnSpPr>
            <p:cNvPr id="28" name="Straight Connector 56">
              <a:extLst>
                <a:ext uri="{FF2B5EF4-FFF2-40B4-BE49-F238E27FC236}">
                  <a16:creationId xmlns:a16="http://schemas.microsoft.com/office/drawing/2014/main" id="{7CA73CBD-60BC-764C-A6FF-A2CADB138CB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3216169" y="4617486"/>
              <a:ext cx="1381125" cy="612775"/>
            </a:xfrm>
            <a:prstGeom prst="line">
              <a:avLst/>
            </a:prstGeom>
            <a:noFill/>
            <a:ln w="15875" algn="ctr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TextBox 57">
              <a:extLst>
                <a:ext uri="{FF2B5EF4-FFF2-40B4-BE49-F238E27FC236}">
                  <a16:creationId xmlns:a16="http://schemas.microsoft.com/office/drawing/2014/main" id="{B18FC44E-028D-774E-AF04-DFE2DD2BA3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24655" y="5588210"/>
              <a:ext cx="3515706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rgbClr val="0000FF"/>
                  </a:solidFill>
                  <a:latin typeface="Arial" charset="0"/>
                </a:defRPr>
              </a:lvl1pPr>
              <a:lvl2pPr marL="742950" indent="-285750">
                <a:defRPr sz="2400" b="1">
                  <a:solidFill>
                    <a:srgbClr val="0000FF"/>
                  </a:solidFill>
                  <a:latin typeface="Arial" charset="0"/>
                </a:defRPr>
              </a:lvl2pPr>
              <a:lvl3pPr marL="11430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3pPr>
              <a:lvl4pPr marL="16002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4pPr>
              <a:lvl5pPr marL="2057400" indent="-228600">
                <a:defRPr sz="2400" b="1">
                  <a:solidFill>
                    <a:srgbClr val="0000FF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defRPr sz="2400" b="1">
                  <a:solidFill>
                    <a:srgbClr val="0000FF"/>
                  </a:solidFill>
                  <a:latin typeface="Arial" charset="0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sz="1400" b="0" dirty="0">
                  <a:solidFill>
                    <a:srgbClr val="C00000"/>
                  </a:solidFill>
                </a:rPr>
                <a:t>when adding a transmission-line </a:t>
              </a:r>
            </a:p>
            <a:p>
              <a:pPr>
                <a:buFont typeface="Wingdings" pitchFamily="2" charset="2"/>
                <a:buNone/>
              </a:pPr>
              <a:r>
                <a:rPr lang="en-US" sz="1400" b="0" dirty="0">
                  <a:solidFill>
                    <a:srgbClr val="C00000"/>
                  </a:solidFill>
                </a:rPr>
                <a:t>to some terminating impedance we rotate </a:t>
              </a:r>
            </a:p>
            <a:p>
              <a:pPr>
                <a:buFont typeface="Wingdings" pitchFamily="2" charset="2"/>
                <a:buNone/>
              </a:pPr>
              <a:r>
                <a:rPr lang="en-US" sz="1400" b="0" dirty="0">
                  <a:solidFill>
                    <a:srgbClr val="C00000"/>
                  </a:solidFill>
                </a:rPr>
                <a:t>clockwise through the </a:t>
              </a:r>
              <a:r>
                <a:rPr lang="en-US" sz="1400" b="0" i="1" dirty="0">
                  <a:solidFill>
                    <a:srgbClr val="C00000"/>
                  </a:solidFill>
                </a:rPr>
                <a:t>Smith</a:t>
              </a:r>
              <a:r>
                <a:rPr lang="en-US" sz="1400" b="0" dirty="0">
                  <a:solidFill>
                    <a:srgbClr val="C00000"/>
                  </a:solidFill>
                </a:rPr>
                <a:t>-Chart</a:t>
              </a:r>
              <a:endParaRPr lang="en-GB" sz="1400" b="0" dirty="0">
                <a:solidFill>
                  <a:srgbClr val="C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BAB1E31-FA41-C049-961A-A4D0EF9D4C79}"/>
                  </a:ext>
                </a:extLst>
              </p:cNvPr>
              <p:cNvSpPr txBox="1"/>
              <p:nvPr/>
            </p:nvSpPr>
            <p:spPr bwMode="auto">
              <a:xfrm>
                <a:off x="3009241" y="2191818"/>
                <a:ext cx="408640" cy="40229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3600" tIns="46800" rIns="93600" bIns="46800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𝜞</m:t>
                      </m:r>
                    </m:oMath>
                  </m:oMathPara>
                </a14:m>
                <a:endParaRPr lang="en-US" sz="20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BAB1E31-FA41-C049-961A-A4D0EF9D4C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09241" y="2191818"/>
                <a:ext cx="408640" cy="40229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FE9E089-3167-1D44-97D1-F647D95540DC}"/>
                  </a:ext>
                </a:extLst>
              </p:cNvPr>
              <p:cNvSpPr txBox="1"/>
              <p:nvPr/>
            </p:nvSpPr>
            <p:spPr bwMode="auto">
              <a:xfrm>
                <a:off x="2419860" y="4154675"/>
                <a:ext cx="610041" cy="402291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3600" tIns="46800" rIns="93600" bIns="46800" rtlCol="0">
                <a:spAutoFit/>
              </a:bodyPr>
              <a:lstStyle/>
              <a:p>
                <a:pPr algn="l">
                  <a:spcBef>
                    <a:spcPct val="50000"/>
                  </a:spcBef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𝜞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</m:oMath>
                  </m:oMathPara>
                </a14:m>
                <a:endParaRPr lang="en-US" sz="20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FE9E089-3167-1D44-97D1-F647D9554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9860" y="4154675"/>
                <a:ext cx="610041" cy="4022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5875"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254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7AB5C9E0-B535-FE4B-977F-0B519208EDF7}"/>
              </a:ext>
            </a:extLst>
          </p:cNvPr>
          <p:cNvGrpSpPr/>
          <p:nvPr/>
        </p:nvGrpSpPr>
        <p:grpSpPr>
          <a:xfrm>
            <a:off x="1012510" y="4746065"/>
            <a:ext cx="2130010" cy="1166866"/>
            <a:chOff x="1012510" y="4746065"/>
            <a:chExt cx="2130010" cy="1166866"/>
          </a:xfrm>
        </p:grpSpPr>
        <p:cxnSp>
          <p:nvCxnSpPr>
            <p:cNvPr id="26" name="Straight Arrow Connector 52">
              <a:extLst>
                <a:ext uri="{FF2B5EF4-FFF2-40B4-BE49-F238E27FC236}">
                  <a16:creationId xmlns:a16="http://schemas.microsoft.com/office/drawing/2014/main" id="{EE4929BF-80B7-5B47-851C-74C560208DA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279044" y="4849985"/>
              <a:ext cx="728010" cy="662836"/>
            </a:xfrm>
            <a:prstGeom prst="straightConnector1">
              <a:avLst/>
            </a:prstGeom>
            <a:noFill/>
            <a:ln w="15875" algn="ctr">
              <a:solidFill>
                <a:srgbClr val="0000FF"/>
              </a:solidFill>
              <a:round/>
              <a:headEnd/>
              <a:tailEnd type="arrow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53">
                  <a:extLst>
                    <a:ext uri="{FF2B5EF4-FFF2-40B4-BE49-F238E27FC236}">
                      <a16:creationId xmlns:a16="http://schemas.microsoft.com/office/drawing/2014/main" id="{ACD0EE0D-4B1F-0645-AA94-8601630C57F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2510" y="5512821"/>
                  <a:ext cx="184346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 algn="ctr">
                    <a:buFont typeface="Wingdings" pitchFamily="2" charset="2"/>
                    <a:buNone/>
                  </a:pPr>
                  <a:r>
                    <a:rPr lang="en-US" sz="2000" b="0" dirty="0">
                      <a:solidFill>
                        <a:srgbClr val="0000FF"/>
                      </a:solidFill>
                    </a:rPr>
                    <a:t>impedance </a:t>
                  </a:r>
                  <a14:m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den>
                      </m:f>
                    </m:oMath>
                  </a14:m>
                  <a:endParaRPr lang="en-GB" sz="2000" i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53">
                  <a:extLst>
                    <a:ext uri="{FF2B5EF4-FFF2-40B4-BE49-F238E27FC236}">
                      <a16:creationId xmlns:a16="http://schemas.microsoft.com/office/drawing/2014/main" id="{ACD0EE0D-4B1F-0645-AA94-8601630C57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12510" y="5512821"/>
                  <a:ext cx="1843464" cy="400110"/>
                </a:xfrm>
                <a:prstGeom prst="rect">
                  <a:avLst/>
                </a:prstGeom>
                <a:blipFill>
                  <a:blip r:embed="rId11"/>
                  <a:stretch>
                    <a:fillRect l="-2055" t="-115152" r="-7534" b="-16969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E65E76E-A3B3-164E-A550-344B869A9ED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049051" y="4746065"/>
              <a:ext cx="93469" cy="90000"/>
            </a:xfrm>
            <a:prstGeom prst="ellipse">
              <a:avLst/>
            </a:prstGeom>
            <a:solidFill>
              <a:srgbClr val="7030A0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A4EDF26-87E2-F34B-B8B8-851AFC2645D6}"/>
              </a:ext>
            </a:extLst>
          </p:cNvPr>
          <p:cNvGrpSpPr/>
          <p:nvPr/>
        </p:nvGrpSpPr>
        <p:grpSpPr>
          <a:xfrm>
            <a:off x="1487400" y="1001505"/>
            <a:ext cx="2195653" cy="1068384"/>
            <a:chOff x="1487400" y="1001505"/>
            <a:chExt cx="2195653" cy="1068384"/>
          </a:xfrm>
        </p:grpSpPr>
        <p:cxnSp>
          <p:nvCxnSpPr>
            <p:cNvPr id="24" name="Straight Arrow Connector 49">
              <a:extLst>
                <a:ext uri="{FF2B5EF4-FFF2-40B4-BE49-F238E27FC236}">
                  <a16:creationId xmlns:a16="http://schemas.microsoft.com/office/drawing/2014/main" id="{F6DCAA37-8E38-2A46-B151-C4E87ACD59D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24335" y="1389507"/>
              <a:ext cx="998530" cy="581542"/>
            </a:xfrm>
            <a:prstGeom prst="straightConnector1">
              <a:avLst/>
            </a:prstGeom>
            <a:noFill/>
            <a:ln w="15875" algn="ctr">
              <a:solidFill>
                <a:srgbClr val="FF0000"/>
              </a:solidFill>
              <a:round/>
              <a:headEnd/>
              <a:tailEnd type="arrow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50">
                  <a:extLst>
                    <a:ext uri="{FF2B5EF4-FFF2-40B4-BE49-F238E27FC236}">
                      <a16:creationId xmlns:a16="http://schemas.microsoft.com/office/drawing/2014/main" id="{F1ACE3C9-6FF3-8148-8E6E-A148083F292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87400" y="1001505"/>
                  <a:ext cx="1643399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sz="2000" b="0" dirty="0">
                      <a:solidFill>
                        <a:srgbClr val="FF0000"/>
                      </a:solidFill>
                    </a:rPr>
                    <a:t>impedance </a:t>
                  </a:r>
                  <a14:m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</m:oMath>
                  </a14:m>
                  <a:endParaRPr lang="en-GB" sz="2000" i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50">
                  <a:extLst>
                    <a:ext uri="{FF2B5EF4-FFF2-40B4-BE49-F238E27FC236}">
                      <a16:creationId xmlns:a16="http://schemas.microsoft.com/office/drawing/2014/main" id="{F1ACE3C9-6FF3-8148-8E6E-A148083F29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487400" y="1001505"/>
                  <a:ext cx="1643399" cy="400110"/>
                </a:xfrm>
                <a:prstGeom prst="rect">
                  <a:avLst/>
                </a:prstGeom>
                <a:blipFill>
                  <a:blip r:embed="rId12"/>
                  <a:stretch>
                    <a:fillRect l="-4615" t="-6061" b="-24242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DD6602C-C505-8F4D-BDAE-4F212752643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589584" y="1979889"/>
              <a:ext cx="93469" cy="900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578D234-B1B5-4F45-85B5-7489CAEB78E2}"/>
              </a:ext>
            </a:extLst>
          </p:cNvPr>
          <p:cNvGrpSpPr/>
          <p:nvPr/>
        </p:nvGrpSpPr>
        <p:grpSpPr>
          <a:xfrm>
            <a:off x="2503382" y="2602949"/>
            <a:ext cx="1765300" cy="1630362"/>
            <a:chOff x="2503382" y="2602949"/>
            <a:chExt cx="1765300" cy="1630362"/>
          </a:xfrm>
        </p:grpSpPr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089661F8-FB94-6E40-8771-BDCAAC4941D1}"/>
                </a:ext>
              </a:extLst>
            </p:cNvPr>
            <p:cNvSpPr/>
            <p:nvPr/>
          </p:nvSpPr>
          <p:spPr bwMode="auto">
            <a:xfrm>
              <a:off x="2503382" y="2602949"/>
              <a:ext cx="1765300" cy="1630362"/>
            </a:xfrm>
            <a:prstGeom prst="arc">
              <a:avLst>
                <a:gd name="adj1" fmla="val 16855839"/>
                <a:gd name="adj2" fmla="val 6100762"/>
              </a:avLst>
            </a:prstGeom>
            <a:noFill/>
            <a:ln w="254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  <p:txBody>
            <a:bodyPr lIns="92075" tIns="46038" rIns="92075" bIns="46038"/>
            <a:lstStyle/>
            <a:p>
              <a:pPr marL="571500" indent="-571500">
                <a:defRPr/>
              </a:pPr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80B2A5B6-0112-2A47-A50C-5B846B3BFD26}"/>
                    </a:ext>
                  </a:extLst>
                </p:cNvPr>
                <p:cNvSpPr txBox="1"/>
                <p:nvPr/>
              </p:nvSpPr>
              <p:spPr bwMode="auto">
                <a:xfrm>
                  <a:off x="3398163" y="3143615"/>
                  <a:ext cx="602603" cy="586957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3600" tIns="46800" rIns="93600" bIns="4680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C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80B2A5B6-0112-2A47-A50C-5B846B3BFD2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398163" y="3143615"/>
                  <a:ext cx="602603" cy="58695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A872B34-C8CF-8745-AC40-6469D9686E52}"/>
              </a:ext>
            </a:extLst>
          </p:cNvPr>
          <p:cNvCxnSpPr>
            <a:cxnSpLocks/>
          </p:cNvCxnSpPr>
          <p:nvPr/>
        </p:nvCxnSpPr>
        <p:spPr bwMode="auto">
          <a:xfrm flipH="1">
            <a:off x="3085464" y="2020906"/>
            <a:ext cx="550855" cy="277944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5EF47D2-F18D-8A47-8442-4DE0990A6F4C}"/>
              </a:ext>
            </a:extLst>
          </p:cNvPr>
          <p:cNvCxnSpPr>
            <a:cxnSpLocks/>
          </p:cNvCxnSpPr>
          <p:nvPr/>
        </p:nvCxnSpPr>
        <p:spPr bwMode="auto">
          <a:xfrm flipH="1">
            <a:off x="1559065" y="3399541"/>
            <a:ext cx="36072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CBD0FFB-1082-064E-AA45-B92DFDB513FE}"/>
              </a:ext>
            </a:extLst>
          </p:cNvPr>
          <p:cNvGrpSpPr/>
          <p:nvPr/>
        </p:nvGrpSpPr>
        <p:grpSpPr>
          <a:xfrm>
            <a:off x="2503382" y="2603797"/>
            <a:ext cx="1765300" cy="1630362"/>
            <a:chOff x="2503382" y="2603797"/>
            <a:chExt cx="1765300" cy="1630362"/>
          </a:xfrm>
        </p:grpSpPr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187C2B2B-D02F-AE4E-AAC7-713877CA01B6}"/>
                </a:ext>
              </a:extLst>
            </p:cNvPr>
            <p:cNvSpPr/>
            <p:nvPr/>
          </p:nvSpPr>
          <p:spPr bwMode="auto">
            <a:xfrm>
              <a:off x="2503382" y="2603797"/>
              <a:ext cx="1765300" cy="1630362"/>
            </a:xfrm>
            <a:prstGeom prst="arc">
              <a:avLst>
                <a:gd name="adj1" fmla="val 10934617"/>
                <a:gd name="adj2" fmla="val 21411848"/>
              </a:avLst>
            </a:prstGeom>
            <a:noFill/>
            <a:ln w="254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  <p:txBody>
            <a:bodyPr lIns="92075" tIns="46038" rIns="92075" bIns="46038"/>
            <a:lstStyle/>
            <a:p>
              <a:pPr marL="571500" indent="-571500">
                <a:defRPr/>
              </a:pPr>
              <a:endParaRPr lang="en-GB" b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A7C7E0B-6B8D-564E-B513-A5E920BEA6AE}"/>
                    </a:ext>
                  </a:extLst>
                </p:cNvPr>
                <p:cNvSpPr txBox="1"/>
                <p:nvPr/>
              </p:nvSpPr>
              <p:spPr bwMode="auto">
                <a:xfrm>
                  <a:off x="2984594" y="2720210"/>
                  <a:ext cx="602603" cy="586957"/>
                </a:xfrm>
                <a:prstGeom prst="rect">
                  <a:avLst/>
                </a:prstGeom>
                <a:solidFill>
                  <a:schemeClr val="bg1"/>
                </a:solid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3600" tIns="46800" rIns="93600" bIns="46800" rtlCol="0">
                  <a:spAutoFit/>
                </a:bodyPr>
                <a:lstStyle/>
                <a:p>
                  <a:pPr algn="l"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oMath>
                    </m:oMathPara>
                  </a14:m>
                  <a:endParaRPr lang="en-US" sz="1600" b="1" i="1" dirty="0">
                    <a:solidFill>
                      <a:srgbClr val="C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A7C7E0B-6B8D-564E-B513-A5E920BEA6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84594" y="2720210"/>
                  <a:ext cx="602603" cy="58695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 w="15875">
                  <a:solidFill>
                    <a:schemeClr val="tx1"/>
                  </a:solidFill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25400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19D258C-4A1F-C348-BF69-E59F18CE78D2}"/>
              </a:ext>
            </a:extLst>
          </p:cNvPr>
          <p:cNvGrpSpPr/>
          <p:nvPr/>
        </p:nvGrpSpPr>
        <p:grpSpPr>
          <a:xfrm>
            <a:off x="697373" y="3180150"/>
            <a:ext cx="914017" cy="400110"/>
            <a:chOff x="697373" y="3180150"/>
            <a:chExt cx="914017" cy="40011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A4BC5CC-FFCC-9F4E-A7F6-DB449D6D66E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17921" y="3354541"/>
              <a:ext cx="93469" cy="9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0">
                  <a:extLst>
                    <a:ext uri="{FF2B5EF4-FFF2-40B4-BE49-F238E27FC236}">
                      <a16:creationId xmlns:a16="http://schemas.microsoft.com/office/drawing/2014/main" id="{97D664AC-E95B-584C-B465-6525AA10B2D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97373" y="3180150"/>
                  <a:ext cx="876971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m:oMathPara>
                  </a14:m>
                  <a:endParaRPr lang="en-GB" sz="2000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TextBox 50">
                  <a:extLst>
                    <a:ext uri="{FF2B5EF4-FFF2-40B4-BE49-F238E27FC236}">
                      <a16:creationId xmlns:a16="http://schemas.microsoft.com/office/drawing/2014/main" id="{97D664AC-E95B-584C-B465-6525AA10B2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7373" y="3180150"/>
                  <a:ext cx="876971" cy="400110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BC80535-3405-914B-A051-0B6F456F5BA4}"/>
              </a:ext>
            </a:extLst>
          </p:cNvPr>
          <p:cNvGrpSpPr/>
          <p:nvPr/>
        </p:nvGrpSpPr>
        <p:grpSpPr>
          <a:xfrm>
            <a:off x="5128358" y="3180150"/>
            <a:ext cx="1042585" cy="400110"/>
            <a:chOff x="5128358" y="3180150"/>
            <a:chExt cx="1042585" cy="400110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4BFEC4F-563F-F446-AA93-FB0C7B09FA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128358" y="3354541"/>
              <a:ext cx="93469" cy="9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50">
                  <a:extLst>
                    <a:ext uri="{FF2B5EF4-FFF2-40B4-BE49-F238E27FC236}">
                      <a16:creationId xmlns:a16="http://schemas.microsoft.com/office/drawing/2014/main" id="{E38DEDC2-C457-B042-8ED3-D4CAA0B5570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07409" y="3180150"/>
                  <a:ext cx="96353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1pPr>
                  <a:lvl2pPr marL="742950" indent="-28575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2pPr>
                  <a:lvl3pPr marL="11430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3pPr>
                  <a:lvl4pPr marL="16002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4pPr>
                  <a:lvl5pPr marL="2057400" indent="-228600"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itchFamily="2" charset="2"/>
                    <a:buChar char="u"/>
                    <a:defRPr sz="2400" b="1">
                      <a:solidFill>
                        <a:srgbClr val="0000FF"/>
                      </a:solidFill>
                      <a:latin typeface="Arial" charset="0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→∞</m:t>
                        </m:r>
                      </m:oMath>
                    </m:oMathPara>
                  </a14:m>
                  <a:endParaRPr lang="en-GB" sz="2000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50">
                  <a:extLst>
                    <a:ext uri="{FF2B5EF4-FFF2-40B4-BE49-F238E27FC236}">
                      <a16:creationId xmlns:a16="http://schemas.microsoft.com/office/drawing/2014/main" id="{E38DEDC2-C457-B042-8ED3-D4CAA0B557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207409" y="3180150"/>
                  <a:ext cx="963534" cy="400110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5920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for Symmetry and Reciprocity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85BC6-0A4D-DA4F-B395-38DB6E8B8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5325730"/>
            <a:ext cx="10566400" cy="868430"/>
          </a:xfrm>
        </p:spPr>
        <p:txBody>
          <a:bodyPr/>
          <a:lstStyle/>
          <a:p>
            <a:r>
              <a:rPr lang="en-US" dirty="0"/>
              <a:t>Without prof: The S-matrix is always symmetric for reciprocal networks.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0B0993B-09E7-2B4E-A7F0-D1E91E51A341}"/>
              </a:ext>
            </a:extLst>
          </p:cNvPr>
          <p:cNvGrpSpPr/>
          <p:nvPr/>
        </p:nvGrpSpPr>
        <p:grpSpPr>
          <a:xfrm>
            <a:off x="1426605" y="1439720"/>
            <a:ext cx="2681007" cy="2196000"/>
            <a:chOff x="1411003" y="1138432"/>
            <a:chExt cx="2681007" cy="2196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F31ACB2-899A-CD44-B8AD-6F3979780371}"/>
                </a:ext>
              </a:extLst>
            </p:cNvPr>
            <p:cNvSpPr/>
            <p:nvPr/>
          </p:nvSpPr>
          <p:spPr bwMode="auto">
            <a:xfrm>
              <a:off x="2567400" y="1584836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667F268-4438-FE47-87A0-B72F79D56AA5}"/>
                </a:ext>
              </a:extLst>
            </p:cNvPr>
            <p:cNvCxnSpPr>
              <a:stCxn id="4" idx="3"/>
            </p:cNvCxnSpPr>
            <p:nvPr/>
          </p:nvCxnSpPr>
          <p:spPr bwMode="auto">
            <a:xfrm>
              <a:off x="2927400" y="1656836"/>
              <a:ext cx="10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715C88C-6A23-2E43-99D3-0191EF8169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7400" y="1657656"/>
              <a:ext cx="10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222E4A-C99F-1840-8CB4-FD3CED4209A0}"/>
                </a:ext>
              </a:extLst>
            </p:cNvPr>
            <p:cNvSpPr/>
            <p:nvPr/>
          </p:nvSpPr>
          <p:spPr bwMode="auto">
            <a:xfrm rot="5400000">
              <a:off x="1847400" y="2122816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6B33DB5-D9C0-E14A-97EB-5AF347C326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31995" y="1654816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487CE2F-EF01-A14E-BB5C-18652BF1E5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7400" y="2374816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5F8E5AD-6D24-AA4B-91C3-D275481FE86A}"/>
                </a:ext>
              </a:extLst>
            </p:cNvPr>
            <p:cNvSpPr/>
            <p:nvPr/>
          </p:nvSpPr>
          <p:spPr bwMode="auto">
            <a:xfrm rot="5400000">
              <a:off x="3287400" y="2137111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56E9A6B-41E8-3E43-BC40-FB144EEFE8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1995" y="1669111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BB753F8-8AE4-B34B-AFF5-FFEE1A3301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67400" y="2389111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7858A0F-CC94-CF49-919C-83C71854CF97}"/>
                </a:ext>
              </a:extLst>
            </p:cNvPr>
            <p:cNvCxnSpPr/>
            <p:nvPr/>
          </p:nvCxnSpPr>
          <p:spPr bwMode="auto">
            <a:xfrm>
              <a:off x="1487400" y="2734816"/>
              <a:ext cx="25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Oval 245">
              <a:extLst>
                <a:ext uri="{FF2B5EF4-FFF2-40B4-BE49-F238E27FC236}">
                  <a16:creationId xmlns:a16="http://schemas.microsoft.com/office/drawing/2014/main" id="{CBDAC45D-A89C-D243-BC50-5849EA1A31A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1003" y="161671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0" name="Oval 245">
              <a:extLst>
                <a:ext uri="{FF2B5EF4-FFF2-40B4-BE49-F238E27FC236}">
                  <a16:creationId xmlns:a16="http://schemas.microsoft.com/office/drawing/2014/main" id="{01AD3111-D59D-A449-8CCA-5E04F3A293C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1003" y="269671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1" name="Oval 245">
              <a:extLst>
                <a:ext uri="{FF2B5EF4-FFF2-40B4-BE49-F238E27FC236}">
                  <a16:creationId xmlns:a16="http://schemas.microsoft.com/office/drawing/2014/main" id="{E14471F3-5847-804C-BC7E-1ECE91F356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15810" y="161671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2" name="Oval 245">
              <a:extLst>
                <a:ext uri="{FF2B5EF4-FFF2-40B4-BE49-F238E27FC236}">
                  <a16:creationId xmlns:a16="http://schemas.microsoft.com/office/drawing/2014/main" id="{B87C4E9F-A6E3-C245-BE77-3A4E6A11011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10468" y="269332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0D46E78-5536-824C-966E-519CFF38C252}"/>
                </a:ext>
              </a:extLst>
            </p:cNvPr>
            <p:cNvSpPr txBox="1"/>
            <p:nvPr/>
          </p:nvSpPr>
          <p:spPr>
            <a:xfrm>
              <a:off x="1457514" y="2738152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6D25A3-F3E7-C941-8607-FCAFEF82ADAE}"/>
                </a:ext>
              </a:extLst>
            </p:cNvPr>
            <p:cNvSpPr txBox="1"/>
            <p:nvPr/>
          </p:nvSpPr>
          <p:spPr>
            <a:xfrm>
              <a:off x="1446266" y="12650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678AEA5-C09F-8A4D-8CA4-FFB916C09BAE}"/>
                </a:ext>
              </a:extLst>
            </p:cNvPr>
            <p:cNvSpPr txBox="1"/>
            <p:nvPr/>
          </p:nvSpPr>
          <p:spPr>
            <a:xfrm>
              <a:off x="3715198" y="2735319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24E5C7E-B51E-4E44-B18A-5C05A0808205}"/>
                </a:ext>
              </a:extLst>
            </p:cNvPr>
            <p:cNvSpPr txBox="1"/>
            <p:nvPr/>
          </p:nvSpPr>
          <p:spPr>
            <a:xfrm>
              <a:off x="3736901" y="128552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4E313D6-24BF-E84F-9673-6448AD20D58C}"/>
                    </a:ext>
                  </a:extLst>
                </p:cNvPr>
                <p:cNvSpPr txBox="1"/>
                <p:nvPr/>
              </p:nvSpPr>
              <p:spPr>
                <a:xfrm>
                  <a:off x="2851586" y="1752112"/>
                  <a:ext cx="31309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4E313D6-24BF-E84F-9673-6448AD20D5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51586" y="1752112"/>
                  <a:ext cx="313098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11538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716977-C7F3-824E-A4A5-AAC63A4EA7F5}"/>
                    </a:ext>
                  </a:extLst>
                </p:cNvPr>
                <p:cNvSpPr txBox="1"/>
                <p:nvPr/>
              </p:nvSpPr>
              <p:spPr>
                <a:xfrm>
                  <a:off x="1589175" y="2036002"/>
                  <a:ext cx="3086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716977-C7F3-824E-A4A5-AAC63A4EA7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89175" y="2036002"/>
                  <a:ext cx="308674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000" r="-4000"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5151250-B61F-0643-8CBF-6B042FF30762}"/>
                    </a:ext>
                  </a:extLst>
                </p:cNvPr>
                <p:cNvSpPr txBox="1"/>
                <p:nvPr/>
              </p:nvSpPr>
              <p:spPr>
                <a:xfrm>
                  <a:off x="3603632" y="2063899"/>
                  <a:ext cx="3086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5151250-B61F-0643-8CBF-6B042FF307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3632" y="2063899"/>
                  <a:ext cx="308674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6000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3CB703-98AA-AF49-9318-B0D497B3F68C}"/>
                </a:ext>
              </a:extLst>
            </p:cNvPr>
            <p:cNvCxnSpPr/>
            <p:nvPr/>
          </p:nvCxnSpPr>
          <p:spPr bwMode="auto">
            <a:xfrm>
              <a:off x="2754765" y="1138432"/>
              <a:ext cx="0" cy="2196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B0F0"/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4FC766-1674-2049-9E8A-1C5A642581C7}"/>
                </a:ext>
              </a:extLst>
            </p:cNvPr>
            <p:cNvSpPr txBox="1"/>
            <p:nvPr/>
          </p:nvSpPr>
          <p:spPr>
            <a:xfrm>
              <a:off x="2747957" y="2999789"/>
              <a:ext cx="10326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B0F0"/>
                  </a:solidFill>
                </a:rPr>
                <a:t>symmetry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ACC10CA-2915-0544-B466-6E0921605480}"/>
                </a:ext>
              </a:extLst>
            </p:cNvPr>
            <p:cNvCxnSpPr>
              <a:cxnSpLocks/>
              <a:endCxn id="20" idx="0"/>
            </p:cNvCxnSpPr>
            <p:nvPr/>
          </p:nvCxnSpPr>
          <p:spPr bwMode="auto">
            <a:xfrm>
              <a:off x="1449103" y="1705111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D603F7C-4C3C-334E-9424-92C06AC91F87}"/>
                </a:ext>
              </a:extLst>
            </p:cNvPr>
            <p:cNvCxnSpPr/>
            <p:nvPr/>
          </p:nvCxnSpPr>
          <p:spPr bwMode="auto">
            <a:xfrm>
              <a:off x="1449103" y="2780348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7C77C6-C747-644D-8535-3390831624F8}"/>
                </a:ext>
              </a:extLst>
            </p:cNvPr>
            <p:cNvCxnSpPr/>
            <p:nvPr/>
          </p:nvCxnSpPr>
          <p:spPr bwMode="auto">
            <a:xfrm>
              <a:off x="1453581" y="1256716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1293E9E-0629-7442-9A28-A57D4AE3D6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49534" y="1705111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0A6B193-11C4-9D49-A342-D5493307C0FE}"/>
                </a:ext>
              </a:extLst>
            </p:cNvPr>
            <p:cNvCxnSpPr/>
            <p:nvPr/>
          </p:nvCxnSpPr>
          <p:spPr bwMode="auto">
            <a:xfrm>
              <a:off x="4049534" y="2780348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D36035A-64C0-454F-BB4D-AC9D0BE11AA1}"/>
                </a:ext>
              </a:extLst>
            </p:cNvPr>
            <p:cNvCxnSpPr/>
            <p:nvPr/>
          </p:nvCxnSpPr>
          <p:spPr bwMode="auto">
            <a:xfrm>
              <a:off x="4054012" y="1256716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0" name="Oval 250">
              <a:extLst>
                <a:ext uri="{FF2B5EF4-FFF2-40B4-BE49-F238E27FC236}">
                  <a16:creationId xmlns:a16="http://schemas.microsoft.com/office/drawing/2014/main" id="{ADC075BB-292A-8146-91A5-59B7E88F0BA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01666" y="1626532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1" name="Oval 250">
              <a:extLst>
                <a:ext uri="{FF2B5EF4-FFF2-40B4-BE49-F238E27FC236}">
                  <a16:creationId xmlns:a16="http://schemas.microsoft.com/office/drawing/2014/main" id="{17B2352E-62A2-594A-8FA6-8B5E1C3AE06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9618" y="2703643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2" name="Oval 250">
              <a:extLst>
                <a:ext uri="{FF2B5EF4-FFF2-40B4-BE49-F238E27FC236}">
                  <a16:creationId xmlns:a16="http://schemas.microsoft.com/office/drawing/2014/main" id="{BDBBA6A6-3778-EC43-A782-847A094573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47710" y="1623252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3" name="Oval 250">
              <a:extLst>
                <a:ext uri="{FF2B5EF4-FFF2-40B4-BE49-F238E27FC236}">
                  <a16:creationId xmlns:a16="http://schemas.microsoft.com/office/drawing/2014/main" id="{C32747CA-0E4B-B04C-925F-26C4EB65C64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40466" y="2702345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4BC6DBD-0C25-1149-B0D3-F3D1CABD9430}"/>
              </a:ext>
            </a:extLst>
          </p:cNvPr>
          <p:cNvGrpSpPr/>
          <p:nvPr/>
        </p:nvGrpSpPr>
        <p:grpSpPr>
          <a:xfrm>
            <a:off x="7631986" y="1593523"/>
            <a:ext cx="2149322" cy="1884582"/>
            <a:chOff x="6792719" y="1249542"/>
            <a:chExt cx="2149322" cy="188458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7417431" y="1577662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7777431" y="1649662"/>
              <a:ext cx="108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69116" y="1651432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1A58BEF-39E8-974D-A204-18C672357A76}"/>
                </a:ext>
              </a:extLst>
            </p:cNvPr>
            <p:cNvSpPr/>
            <p:nvPr/>
          </p:nvSpPr>
          <p:spPr bwMode="auto">
            <a:xfrm rot="5400000">
              <a:off x="8137431" y="212993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CB62B2A-2723-7D49-966B-7FB338A9AB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22026" y="1661937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02B8B92-E1B8-B442-9C93-EB8D2D51D9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17431" y="2381937"/>
              <a:ext cx="0" cy="36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6868919" y="2727642"/>
              <a:ext cx="1988512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92719" y="161049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92719" y="269049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65841" y="160954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60499" y="268615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6839230" y="273192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6827982" y="125879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8565229" y="272814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8586932" y="127834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7701617" y="1744938"/>
                  <a:ext cx="31309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1617" y="1744938"/>
                  <a:ext cx="313098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6000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B592196-60D3-5E4F-844D-DD07EEB3F41E}"/>
                    </a:ext>
                  </a:extLst>
                </p:cNvPr>
                <p:cNvSpPr txBox="1"/>
                <p:nvPr/>
              </p:nvSpPr>
              <p:spPr>
                <a:xfrm>
                  <a:off x="8453663" y="2056725"/>
                  <a:ext cx="3086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B592196-60D3-5E4F-844D-DD07EEB3F4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53663" y="2056725"/>
                  <a:ext cx="308674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2000" r="-4000" b="-2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  <a:endCxn id="51" idx="0"/>
            </p:cNvCxnSpPr>
            <p:nvPr/>
          </p:nvCxnSpPr>
          <p:spPr bwMode="auto">
            <a:xfrm>
              <a:off x="6830819" y="1698887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6830819" y="277412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6835297" y="1250492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899565" y="1697937"/>
              <a:ext cx="0" cy="991605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8899565" y="277317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8904043" y="1249542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4" name="Oval 250">
              <a:extLst>
                <a:ext uri="{FF2B5EF4-FFF2-40B4-BE49-F238E27FC236}">
                  <a16:creationId xmlns:a16="http://schemas.microsoft.com/office/drawing/2014/main" id="{E5C4A9E0-8B49-9444-8ED0-41D493149F6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90232" y="161671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75" name="Oval 250">
              <a:extLst>
                <a:ext uri="{FF2B5EF4-FFF2-40B4-BE49-F238E27FC236}">
                  <a16:creationId xmlns:a16="http://schemas.microsoft.com/office/drawing/2014/main" id="{7F4E9A7E-6052-3E4D-AE3E-6B1A9F2095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82988" y="2695809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3C614B4-B826-DA49-93BB-D3107CDDC5D6}"/>
              </a:ext>
            </a:extLst>
          </p:cNvPr>
          <p:cNvGrpSpPr/>
          <p:nvPr/>
        </p:nvGrpSpPr>
        <p:grpSpPr>
          <a:xfrm>
            <a:off x="143660" y="3765295"/>
            <a:ext cx="5767028" cy="986552"/>
            <a:chOff x="0" y="3427844"/>
            <a:chExt cx="5767028" cy="9865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36C5CC1C-520E-D942-8F5C-C510063FB668}"/>
                    </a:ext>
                  </a:extLst>
                </p:cNvPr>
                <p:cNvSpPr txBox="1"/>
                <p:nvPr/>
              </p:nvSpPr>
              <p:spPr>
                <a:xfrm>
                  <a:off x="0" y="3427844"/>
                  <a:ext cx="5767028" cy="98655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m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B0F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+2</m:t>
                                      </m:r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B0F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b="0" dirty="0"/>
                </a:p>
                <a:p>
                  <a:pPr>
                    <a:lnSpc>
                      <a:spcPct val="150000"/>
                    </a:lnSpc>
                  </a:pPr>
                  <a:r>
                    <a:rPr lang="en-US" dirty="0"/>
                    <a:t>   with: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)]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36C5CC1C-520E-D942-8F5C-C510063FB6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3427844"/>
                  <a:ext cx="5767028" cy="986552"/>
                </a:xfrm>
                <a:prstGeom prst="rect">
                  <a:avLst/>
                </a:prstGeom>
                <a:blipFill>
                  <a:blip r:embed="rId7"/>
                  <a:stretch>
                    <a:fillRect l="-440" b="-126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7A7083B-DD57-6B48-83C6-F92C7D107A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88543" y="3696303"/>
              <a:ext cx="217676" cy="1872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975A3BFD-AB18-E34E-B85E-0FC962F2674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83018" y="3622560"/>
              <a:ext cx="1658780" cy="326058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816338F-7DC3-474D-89D0-D7871204A47C}"/>
              </a:ext>
            </a:extLst>
          </p:cNvPr>
          <p:cNvGrpSpPr/>
          <p:nvPr/>
        </p:nvGrpSpPr>
        <p:grpSpPr>
          <a:xfrm>
            <a:off x="6410712" y="3830710"/>
            <a:ext cx="5397440" cy="913135"/>
            <a:chOff x="6556860" y="3458146"/>
            <a:chExt cx="5397440" cy="9131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AD233046-B11B-FF4E-9245-13BC5A87D0C9}"/>
                    </a:ext>
                  </a:extLst>
                </p:cNvPr>
                <p:cNvSpPr txBox="1"/>
                <p:nvPr/>
              </p:nvSpPr>
              <p:spPr>
                <a:xfrm>
                  <a:off x="6556860" y="3458146"/>
                  <a:ext cx="5397440" cy="9131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𝑑𝑖𝑣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b="0" dirty="0"/>
                </a:p>
                <a:p>
                  <a:pPr>
                    <a:lnSpc>
                      <a:spcPct val="150000"/>
                    </a:lnSpc>
                  </a:pPr>
                  <a:r>
                    <a:rPr lang="en-US" dirty="0"/>
                    <a:t>  with: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AD233046-B11B-FF4E-9245-13BC5A87D0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6860" y="3458146"/>
                  <a:ext cx="5397440" cy="913135"/>
                </a:xfrm>
                <a:prstGeom prst="rect">
                  <a:avLst/>
                </a:prstGeom>
                <a:blipFill>
                  <a:blip r:embed="rId8"/>
                  <a:stretch>
                    <a:fillRect l="-939" t="-2740" b="-1369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CF19C7C2-19D8-FF47-AB28-0A3FE4413F6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00130" y="3601002"/>
              <a:ext cx="1486431" cy="27233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DD03C090-3C9D-FD48-A37A-BD4985FA191B}"/>
                  </a:ext>
                </a:extLst>
              </p:cNvPr>
              <p:cNvSpPr txBox="1"/>
              <p:nvPr/>
            </p:nvSpPr>
            <p:spPr>
              <a:xfrm>
                <a:off x="2200286" y="1034704"/>
                <a:ext cx="13051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-network</a:t>
                </a: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DD03C090-3C9D-FD48-A37A-BD4985FA19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0286" y="1034704"/>
                <a:ext cx="1305165" cy="369332"/>
              </a:xfrm>
              <a:prstGeom prst="rect">
                <a:avLst/>
              </a:prstGeom>
              <a:blipFill>
                <a:blip r:embed="rId9"/>
                <a:stretch>
                  <a:fillRect t="-6667" r="-291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Box 81">
            <a:extLst>
              <a:ext uri="{FF2B5EF4-FFF2-40B4-BE49-F238E27FC236}">
                <a16:creationId xmlns:a16="http://schemas.microsoft.com/office/drawing/2014/main" id="{43D6D811-A251-A645-AC05-046B63668933}"/>
              </a:ext>
            </a:extLst>
          </p:cNvPr>
          <p:cNvSpPr txBox="1"/>
          <p:nvPr/>
        </p:nvSpPr>
        <p:spPr>
          <a:xfrm>
            <a:off x="7918872" y="1061356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divider-network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519F2B5-B44D-C343-BDB6-DA96A27F9FC9}"/>
                  </a:ext>
                </a:extLst>
              </p:cNvPr>
              <p:cNvSpPr txBox="1"/>
              <p:nvPr/>
            </p:nvSpPr>
            <p:spPr>
              <a:xfrm>
                <a:off x="316001" y="4800173"/>
                <a:ext cx="53699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reciprocal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symmetric</m:t>
                    </m:r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519F2B5-B44D-C343-BDB6-DA96A27F9F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001" y="4800173"/>
                <a:ext cx="5369932" cy="276999"/>
              </a:xfrm>
              <a:prstGeom prst="rect">
                <a:avLst/>
              </a:prstGeom>
              <a:blipFill>
                <a:blip r:embed="rId10"/>
                <a:stretch>
                  <a:fillRect l="-1415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841214C-723F-7E46-849F-7CD025F5A177}"/>
                  </a:ext>
                </a:extLst>
              </p:cNvPr>
              <p:cNvSpPr txBox="1"/>
              <p:nvPr/>
            </p:nvSpPr>
            <p:spPr>
              <a:xfrm>
                <a:off x="6410712" y="4896288"/>
                <a:ext cx="56937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i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reciprocal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but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not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symmetric</m:t>
                    </m:r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841214C-723F-7E46-849F-7CD025F5A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712" y="4896288"/>
                <a:ext cx="5693738" cy="276999"/>
              </a:xfrm>
              <a:prstGeom prst="rect">
                <a:avLst/>
              </a:prstGeom>
              <a:blipFill>
                <a:blip r:embed="rId11"/>
                <a:stretch>
                  <a:fillRect l="-1333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314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4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lossless / lossy 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64834" y="3157295"/>
                <a:ext cx="4968967" cy="286936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It is evident, this ideal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-port coupler is  symmetric and reciprocal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It also is matched: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But is it lossless or lossy?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64834" y="3157295"/>
                <a:ext cx="4968967" cy="2869367"/>
              </a:xfrm>
              <a:blipFill>
                <a:blip r:embed="rId2"/>
                <a:stretch>
                  <a:fillRect l="-2041" t="-3524" r="-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0960D1F-DF0F-074C-A9B6-528F4D963601}"/>
              </a:ext>
            </a:extLst>
          </p:cNvPr>
          <p:cNvGrpSpPr/>
          <p:nvPr/>
        </p:nvGrpSpPr>
        <p:grpSpPr>
          <a:xfrm>
            <a:off x="811584" y="1554345"/>
            <a:ext cx="1616969" cy="1638647"/>
            <a:chOff x="1026540" y="1656247"/>
            <a:chExt cx="1616969" cy="163864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1651252" y="198341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2011252" y="205541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2937" y="205718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1111252" y="2888412"/>
              <a:ext cx="1440000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26540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5052" y="285126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4139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7309" y="28478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1081563" y="289269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1061803" y="166454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2272039" y="288986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2285230" y="168505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958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1073152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1069118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7863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2606375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2602341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/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series-network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blipFill>
                <a:blip r:embed="rId4"/>
                <a:stretch>
                  <a:fillRect t="-6667" r="-1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/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blipFill>
                <a:blip r:embed="rId5"/>
                <a:stretch>
                  <a:fillRect l="-2575" t="-444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/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blipFill>
                <a:blip r:embed="rId6"/>
                <a:stretch>
                  <a:fillRect l="-546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/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ideal directional coupler</a:t>
                </a: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blipFill>
                <a:blip r:embed="rId7"/>
                <a:stretch>
                  <a:fillRect t="-10345" r="-709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/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blipFill>
                <a:blip r:embed="rId8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1937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𝛚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𝐋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00FF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𝐑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8000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371164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12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6302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101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b="0" i="1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b="0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101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den>
                                </m:f>
                                <m:r>
                                  <a:rPr lang="en-US" sz="14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8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11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19432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br>
                            <a:rPr lang="en-US" b="0" dirty="0"/>
                          </a:br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298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0−0≠0−0−</m:t>
                                </m:r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00FF"/>
                              </a:solidFill>
                            </a:rPr>
                            <a:t> lossless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8000"/>
                              </a:solidFill>
                            </a:rPr>
                            <a:t> lossy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647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448" r="-45098" b="-6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448" r="-2222" b="-6724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425069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90909" r="-680" b="-49090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721805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110526" r="-45098" b="-1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110526" r="-2222" b="-1842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65824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413793" r="-680" b="-2620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9225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82051" r="-45098" b="-94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82051" r="-2222" b="-94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648276" r="-45098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648276" r="-2222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E89E9A3-28E7-3847-B906-F95BB2FBB2B5}"/>
                  </a:ext>
                </a:extLst>
              </p:cNvPr>
              <p:cNvSpPr txBox="1"/>
              <p:nvPr/>
            </p:nvSpPr>
            <p:spPr>
              <a:xfrm>
                <a:off x="7516985" y="3892724"/>
                <a:ext cx="2199000" cy="332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a:rPr lang="en-US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𝑗𝑗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E89E9A3-28E7-3847-B906-F95BB2FBB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3892724"/>
                <a:ext cx="2199000" cy="332463"/>
              </a:xfrm>
              <a:prstGeom prst="rect">
                <a:avLst/>
              </a:prstGeom>
              <a:blipFill>
                <a:blip r:embed="rId10"/>
                <a:stretch>
                  <a:fillRect l="-3429" t="-7407" b="-29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D6155C-BBC2-3F47-B567-A599A45D1AAE}"/>
                  </a:ext>
                </a:extLst>
              </p:cNvPr>
              <p:cNvSpPr txBox="1"/>
              <p:nvPr/>
            </p:nvSpPr>
            <p:spPr>
              <a:xfrm>
                <a:off x="9317659" y="4589725"/>
                <a:ext cx="82150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D6155C-BBC2-3F47-B567-A599A45D1A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7659" y="4589725"/>
                <a:ext cx="821507" cy="307777"/>
              </a:xfrm>
              <a:prstGeom prst="rect">
                <a:avLst/>
              </a:prstGeom>
              <a:blipFill>
                <a:blip r:embed="rId11"/>
                <a:stretch>
                  <a:fillRect l="-10606" r="-1515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880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lossless / lossy 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Multiply matrix columns by itself with the conjugate complex</a:t>
                </a:r>
              </a:p>
              <a:p>
                <a:pPr lvl="1"/>
                <a:r>
                  <a:rPr lang="en-US" dirty="0"/>
                  <a:t>and test for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  <a:blipFill>
                <a:blip r:embed="rId2"/>
                <a:stretch>
                  <a:fillRect l="-1312" t="-16129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0960D1F-DF0F-074C-A9B6-528F4D963601}"/>
              </a:ext>
            </a:extLst>
          </p:cNvPr>
          <p:cNvGrpSpPr/>
          <p:nvPr/>
        </p:nvGrpSpPr>
        <p:grpSpPr>
          <a:xfrm>
            <a:off x="811584" y="1554345"/>
            <a:ext cx="1616969" cy="1638647"/>
            <a:chOff x="1026540" y="1656247"/>
            <a:chExt cx="1616969" cy="163864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1651252" y="198341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2011252" y="205541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2937" y="205718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1111252" y="2888412"/>
              <a:ext cx="1440000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26540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5052" y="285126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4139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7309" y="28478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1081563" y="289269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1061803" y="166454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2272039" y="288986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2285230" y="168505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958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1073152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1069118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7863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2606375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2602341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/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series-network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blipFill>
                <a:blip r:embed="rId4"/>
                <a:stretch>
                  <a:fillRect t="-6667" r="-1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/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blipFill>
                <a:blip r:embed="rId5"/>
                <a:stretch>
                  <a:fillRect l="-2575" t="-444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/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blipFill>
                <a:blip r:embed="rId6"/>
                <a:stretch>
                  <a:fillRect l="-546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/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ideal directional coupler</a:t>
                </a: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blipFill>
                <a:blip r:embed="rId7"/>
                <a:stretch>
                  <a:fillRect t="-10345" r="-709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1937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𝛚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𝐋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00FF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𝐑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8000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371164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12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6302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101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b="0" i="1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b="0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101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den>
                                </m:f>
                                <m:r>
                                  <a:rPr lang="en-US" sz="14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8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11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19432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br>
                            <a:rPr lang="en-US" b="0" dirty="0"/>
                          </a:br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298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0−0≠0−0−</m:t>
                                </m:r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00FF"/>
                              </a:solidFill>
                            </a:rPr>
                            <a:t> lossless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8000"/>
                              </a:solidFill>
                            </a:rPr>
                            <a:t> lossy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602144158"/>
                  </p:ext>
                </p:extLst>
              </p:nvPr>
            </p:nvGraphicFramePr>
            <p:xfrm>
              <a:off x="133621" y="3290192"/>
              <a:ext cx="5590439" cy="273647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448" r="-45098" b="-6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448" r="-2222" b="-6724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425069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90909" r="-680" b="-49090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721805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110526" r="-45098" b="-1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110526" r="-2222" b="-1842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65824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413793" r="-680" b="-2620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9225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82051" r="-45098" b="-94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82051" r="-2222" b="-94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648276" r="-45098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648276" r="-2222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/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blipFill>
                <a:blip r:embed="rId10"/>
                <a:stretch>
                  <a:fillRect t="-114754" r="-877" b="-177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/>
              <p:nvPr/>
            </p:nvSpPr>
            <p:spPr>
              <a:xfrm>
                <a:off x="5876880" y="4592605"/>
                <a:ext cx="6181499" cy="9682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+0∙0+0∙0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</m:sSub>
                      <m:sSubSup>
                        <m:sSubSup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44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+0∙0)/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880" y="4592605"/>
                <a:ext cx="6181499" cy="968214"/>
              </a:xfrm>
              <a:prstGeom prst="rect">
                <a:avLst/>
              </a:prstGeom>
              <a:blipFill>
                <a:blip r:embed="rId11"/>
                <a:stretch>
                  <a:fillRect b="-7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9DF0077-C27D-B841-BD23-6A4F01A4388E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9DF0077-C27D-B841-BD23-6A4F01A43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2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C65BF62-5F4B-9D45-8515-6D4981B9468B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C65BF62-5F4B-9D45-8515-6D4981B94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3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390A27E-6DC3-8042-947E-F9D95D14D1F4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390A27E-6DC3-8042-947E-F9D95D14D1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4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C6A031B-2CE7-8848-B8B8-19E587AFC6F9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C6A031B-2CE7-8848-B8B8-19E587AFC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5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/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blipFill>
                <a:blip r:embed="rId16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1E2B17A-E082-9F4B-9677-AABCF68495E3}"/>
                  </a:ext>
                </a:extLst>
              </p:cNvPr>
              <p:cNvSpPr txBox="1"/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1E2B17A-E082-9F4B-9677-AABCF68495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blipFill>
                <a:blip r:embed="rId17"/>
                <a:stretch>
                  <a:fillRect t="-112903" r="-877" b="-17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954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000" fill="hold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36" grpId="0"/>
      <p:bldP spid="34" grpId="0"/>
      <p:bldP spid="34" grpId="1"/>
      <p:bldP spid="33" grpId="0"/>
      <p:bldP spid="33" grpId="1"/>
      <p:bldP spid="32" grpId="0"/>
      <p:bldP spid="32" grpId="1"/>
      <p:bldP spid="35" grpId="0"/>
      <p:bldP spid="37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E35C4-C113-5449-9D9A-152366D8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lossless / lossy 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Multiply all different matrix columns with the conjugate complex</a:t>
                </a:r>
              </a:p>
              <a:p>
                <a:pPr lvl="1"/>
                <a:r>
                  <a:rPr lang="en-US" dirty="0"/>
                  <a:t>and test for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85BC6-0A4D-DA4F-B395-38DB6E8B8A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68201" y="3772617"/>
                <a:ext cx="4822340" cy="778868"/>
              </a:xfrm>
              <a:blipFill>
                <a:blip r:embed="rId2"/>
                <a:stretch>
                  <a:fillRect l="-1312" t="-16129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E0960D1F-DF0F-074C-A9B6-528F4D963601}"/>
              </a:ext>
            </a:extLst>
          </p:cNvPr>
          <p:cNvGrpSpPr/>
          <p:nvPr/>
        </p:nvGrpSpPr>
        <p:grpSpPr>
          <a:xfrm>
            <a:off x="811584" y="1554345"/>
            <a:ext cx="1616969" cy="1638647"/>
            <a:chOff x="1026540" y="1656247"/>
            <a:chExt cx="1616969" cy="163864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F135E5-228C-DA40-A951-FCB55F0DA819}"/>
                </a:ext>
              </a:extLst>
            </p:cNvPr>
            <p:cNvSpPr/>
            <p:nvPr/>
          </p:nvSpPr>
          <p:spPr bwMode="auto">
            <a:xfrm>
              <a:off x="1651252" y="1983417"/>
              <a:ext cx="360000" cy="14400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EA0DD75-8C76-4041-9001-A8FDCE575FE2}"/>
                </a:ext>
              </a:extLst>
            </p:cNvPr>
            <p:cNvCxnSpPr>
              <a:stCxn id="40" idx="3"/>
            </p:cNvCxnSpPr>
            <p:nvPr/>
          </p:nvCxnSpPr>
          <p:spPr bwMode="auto">
            <a:xfrm>
              <a:off x="2011252" y="205541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A1CDF1-2FB5-8A49-9148-FC1D45F2F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2937" y="2057187"/>
              <a:ext cx="5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7EAA0CA-8A31-8C4B-B0AB-7FE591280EDF}"/>
                </a:ext>
              </a:extLst>
            </p:cNvPr>
            <p:cNvCxnSpPr>
              <a:cxnSpLocks/>
              <a:stCxn id="51" idx="6"/>
            </p:cNvCxnSpPr>
            <p:nvPr/>
          </p:nvCxnSpPr>
          <p:spPr bwMode="auto">
            <a:xfrm flipV="1">
              <a:off x="1111252" y="2888412"/>
              <a:ext cx="1440000" cy="9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" name="Oval 245">
              <a:extLst>
                <a:ext uri="{FF2B5EF4-FFF2-40B4-BE49-F238E27FC236}">
                  <a16:creationId xmlns:a16="http://schemas.microsoft.com/office/drawing/2014/main" id="{9A40456C-BDA3-E144-83D3-B75D929B5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26540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1" name="Oval 245">
              <a:extLst>
                <a:ext uri="{FF2B5EF4-FFF2-40B4-BE49-F238E27FC236}">
                  <a16:creationId xmlns:a16="http://schemas.microsoft.com/office/drawing/2014/main" id="{5EDAEEB8-CBB8-6F45-B047-0DA0FD5908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35052" y="285126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2" name="Oval 245">
              <a:extLst>
                <a:ext uri="{FF2B5EF4-FFF2-40B4-BE49-F238E27FC236}">
                  <a16:creationId xmlns:a16="http://schemas.microsoft.com/office/drawing/2014/main" id="{92BDE663-1857-1548-A2A7-F13AA3B2B8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4139" y="2016247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3" name="Oval 245">
              <a:extLst>
                <a:ext uri="{FF2B5EF4-FFF2-40B4-BE49-F238E27FC236}">
                  <a16:creationId xmlns:a16="http://schemas.microsoft.com/office/drawing/2014/main" id="{81591377-9056-A649-A381-C52CE0DAD2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67309" y="284787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BC91E3E-CA52-8242-A9B3-93546D85DFCF}"/>
                </a:ext>
              </a:extLst>
            </p:cNvPr>
            <p:cNvSpPr txBox="1"/>
            <p:nvPr/>
          </p:nvSpPr>
          <p:spPr>
            <a:xfrm>
              <a:off x="1081563" y="289269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2491469-51D3-0A4C-8EEB-052144ED0D53}"/>
                </a:ext>
              </a:extLst>
            </p:cNvPr>
            <p:cNvSpPr txBox="1"/>
            <p:nvPr/>
          </p:nvSpPr>
          <p:spPr>
            <a:xfrm>
              <a:off x="1061803" y="166454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DAA7A99-BEFB-4545-A77F-E0E2609B61C3}"/>
                </a:ext>
              </a:extLst>
            </p:cNvPr>
            <p:cNvSpPr txBox="1"/>
            <p:nvPr/>
          </p:nvSpPr>
          <p:spPr>
            <a:xfrm>
              <a:off x="2272039" y="288986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7F7F88-3082-9745-B1EC-303330B51BE3}"/>
                </a:ext>
              </a:extLst>
            </p:cNvPr>
            <p:cNvSpPr txBox="1"/>
            <p:nvPr/>
          </p:nvSpPr>
          <p:spPr>
            <a:xfrm>
              <a:off x="2285230" y="168505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/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𝑍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67B2BDDD-4AA3-0941-A718-1B9E43C55D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100" y="2163588"/>
                  <a:ext cx="20601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6667" r="-16667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0EDD4D3-C08A-1A4F-9941-2BE87F4FA8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958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CD173DB-5639-2042-B2EF-4A9B29A2C847}"/>
                </a:ext>
              </a:extLst>
            </p:cNvPr>
            <p:cNvCxnSpPr/>
            <p:nvPr/>
          </p:nvCxnSpPr>
          <p:spPr bwMode="auto">
            <a:xfrm>
              <a:off x="1073152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C5C9353-313D-2E4D-926F-FEB54CA0631E}"/>
                </a:ext>
              </a:extLst>
            </p:cNvPr>
            <p:cNvCxnSpPr/>
            <p:nvPr/>
          </p:nvCxnSpPr>
          <p:spPr bwMode="auto">
            <a:xfrm>
              <a:off x="1069118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028847B-C22E-6D48-A01F-59ECF5B482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97863" y="2104642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4EC6A3D-86C9-7949-827E-C869D93CDD90}"/>
                </a:ext>
              </a:extLst>
            </p:cNvPr>
            <p:cNvCxnSpPr/>
            <p:nvPr/>
          </p:nvCxnSpPr>
          <p:spPr bwMode="auto">
            <a:xfrm>
              <a:off x="2606375" y="2934894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218394C-BF0D-784A-B8F9-268DA4883C89}"/>
                </a:ext>
              </a:extLst>
            </p:cNvPr>
            <p:cNvCxnSpPr/>
            <p:nvPr/>
          </p:nvCxnSpPr>
          <p:spPr bwMode="auto">
            <a:xfrm>
              <a:off x="2602341" y="1656247"/>
              <a:ext cx="0" cy="360000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/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series-network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3D6D811-A251-A645-AC05-046B63668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833" y="1160006"/>
                <a:ext cx="2541080" cy="369332"/>
              </a:xfrm>
              <a:prstGeom prst="rect">
                <a:avLst/>
              </a:prstGeom>
              <a:blipFill>
                <a:blip r:embed="rId4"/>
                <a:stretch>
                  <a:fillRect t="-6667" r="-1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/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3FB585-2A6A-0141-9EC6-991B26AF2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292" y="1756541"/>
                <a:ext cx="2957669" cy="567463"/>
              </a:xfrm>
              <a:prstGeom prst="rect">
                <a:avLst/>
              </a:prstGeom>
              <a:blipFill>
                <a:blip r:embed="rId5"/>
                <a:stretch>
                  <a:fillRect l="-2575" t="-444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/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40C838-30BD-9641-8585-69C561D2E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841" y="2444389"/>
                <a:ext cx="2316210" cy="276999"/>
              </a:xfrm>
              <a:prstGeom prst="rect">
                <a:avLst/>
              </a:prstGeom>
              <a:blipFill>
                <a:blip r:embed="rId6"/>
                <a:stretch>
                  <a:fillRect l="-546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/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-port ideal directional coupler</a:t>
                </a: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F77B8DDC-EAD6-474F-A581-0C78408F3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027474"/>
                <a:ext cx="3567002" cy="369332"/>
              </a:xfrm>
              <a:prstGeom prst="rect">
                <a:avLst/>
              </a:prstGeom>
              <a:blipFill>
                <a:blip r:embed="rId7"/>
                <a:stretch>
                  <a:fillRect t="-10345" r="-709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1937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𝛚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𝐋</m:t>
                                </m:r>
                                <m:r>
                                  <a:rPr lang="en-US" b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𝐣𝟏𝟎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00FF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𝐙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𝐑</m:t>
                                </m:r>
                                <m:r>
                                  <a:rPr lang="en-US" b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en-US" b="1" dirty="0">
                            <a:solidFill>
                              <a:srgbClr val="008000"/>
                            </a:solidFill>
                            <a:ea typeface="Cambria Math" panose="02040503050406030204" pitchFamily="18" charset="0"/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371164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  <m:sub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smtClean="0">
                                                    <a:latin typeface="Cambria Math" panose="02040503050406030204" pitchFamily="18" charset="0"/>
                                                  </a:rPr>
                                                  <m:t>12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6302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101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00F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00FF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n-US" sz="1400" b="0" i="1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en-US" sz="1400" b="0" smtClean="0">
                                                        <a:solidFill>
                                                          <a:srgbClr val="0000FF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101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den>
                                </m:f>
                                <m:r>
                                  <a:rPr lang="en-US" sz="14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400" b="0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b="0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400" b="0" i="1" smtClean="0">
                                                <a:solidFill>
                                                  <a:srgbClr val="008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400" b="0" i="1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400" b="0" smtClean="0">
                                                    <a:solidFill>
                                                      <a:srgbClr val="008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11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19432">
                    <a:tc gridSpan="2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=∠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br>
                            <a:rPr lang="en-US" b="0" dirty="0"/>
                          </a:br>
                          <a:endParaRPr lang="en-US" dirty="0"/>
                        </a:p>
                      </a:txBody>
                      <a:tcPr anchor="ctr" anchorCtr="1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298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e>
                                </m:func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tan</m:t>
                                        </m:r>
                                      </m:e>
                                      <m:sup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</m:e>
                                </m:func>
                                <m:r>
                                  <a:rPr lang="en-US" sz="1400" b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400" b="0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e>
                                    </m:d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400" b="0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0−0≠0−0−</m:t>
                                </m:r>
                                <m:r>
                                  <a:rPr lang="en-US" sz="1400" b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008000"/>
                            </a:solidFill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19377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00FF"/>
                              </a:solidFill>
                            </a:rPr>
                            <a:t> lossless</a:t>
                          </a: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rgbClr val="008000"/>
                              </a:solidFill>
                            </a:rPr>
                            <a:t> lossy</a:t>
                          </a: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8" name="Table 4">
                <a:extLst>
                  <a:ext uri="{FF2B5EF4-FFF2-40B4-BE49-F238E27FC236}">
                    <a16:creationId xmlns:a16="http://schemas.microsoft.com/office/drawing/2014/main" id="{F6917A81-B384-C84D-836F-853570F3E71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33621" y="3290192"/>
              <a:ext cx="5590439" cy="2735010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3873704">
                      <a:extLst>
                        <a:ext uri="{9D8B030D-6E8A-4147-A177-3AD203B41FA5}">
                          <a16:colId xmlns:a16="http://schemas.microsoft.com/office/drawing/2014/main" val="2022283064"/>
                        </a:ext>
                      </a:extLst>
                    </a:gridCol>
                    <a:gridCol w="1716735">
                      <a:extLst>
                        <a:ext uri="{9D8B030D-6E8A-4147-A177-3AD203B41FA5}">
                          <a16:colId xmlns:a16="http://schemas.microsoft.com/office/drawing/2014/main" val="60123250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448" r="-45098" b="-6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448" r="-2222" b="-6724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9812663"/>
                      </a:ext>
                    </a:extLst>
                  </a:tr>
                  <a:tr h="423609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90909" r="-680" b="-49090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3396311"/>
                      </a:ext>
                    </a:extLst>
                  </a:tr>
                  <a:tr h="721805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110526" r="-45098" b="-1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110526" r="-2222" b="-1842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8432671"/>
                      </a:ext>
                    </a:extLst>
                  </a:tr>
                  <a:tr h="365824"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" t="-413793" r="-680" b="-2620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6072703"/>
                      </a:ext>
                    </a:extLst>
                  </a:tr>
                  <a:tr h="49225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382051" r="-45098" b="-948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382051" r="-2222" b="-948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260249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327" t="-648276" r="-45098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 anchorCtr="1">
                        <a:blipFill>
                          <a:blip r:embed="rId9"/>
                          <a:stretch>
                            <a:fillRect l="-227407" t="-648276" r="-2222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294027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/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15E22E8-9E1F-234C-A6C1-0428E588E4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657" y="2893253"/>
                <a:ext cx="5784981" cy="778868"/>
              </a:xfrm>
              <a:prstGeom prst="rect">
                <a:avLst/>
              </a:prstGeom>
              <a:blipFill>
                <a:blip r:embed="rId10"/>
                <a:stretch>
                  <a:fillRect t="-114754" r="-877" b="-177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/>
              <p:nvPr/>
            </p:nvSpPr>
            <p:spPr>
              <a:xfrm>
                <a:off x="5922947" y="4572881"/>
                <a:ext cx="6266908" cy="14822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41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+0∙0)/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∙0+0∙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(−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)+0∙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∙0+0∙(−</m:t>
                      </m:r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∙0)/</m:t>
                      </m:r>
                      <m:sSup>
                        <m:sSup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D4009E-9054-E843-8E8F-A6CFC5808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947" y="4572881"/>
                <a:ext cx="6266908" cy="1482265"/>
              </a:xfrm>
              <a:prstGeom prst="rect">
                <a:avLst/>
              </a:prstGeom>
              <a:blipFill>
                <a:blip r:embed="rId11"/>
                <a:stretch>
                  <a:fillRect b="-3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438FE85-4333-D44F-9989-1E94210A9BB5}"/>
                  </a:ext>
                </a:extLst>
              </p:cNvPr>
              <p:cNvSpPr txBox="1"/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∧ 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0 </m:t>
                          </m:r>
                          <m:r>
                            <a:rPr lang="en-US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∀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438FE85-4333-D44F-9989-1E94210A9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4000" y="2894400"/>
                <a:ext cx="5784981" cy="778868"/>
              </a:xfrm>
              <a:prstGeom prst="rect">
                <a:avLst/>
              </a:prstGeom>
              <a:blipFill>
                <a:blip r:embed="rId12"/>
                <a:stretch>
                  <a:fillRect t="-112903" r="-877" b="-17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DE27B96-A6F1-B749-AE6B-B90213BC8D03}"/>
                  </a:ext>
                </a:extLst>
              </p:cNvPr>
              <p:cNvSpPr txBox="1"/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DE27B96-A6F1-B749-AE6B-B90213BC8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800" y="1440000"/>
                <a:ext cx="3204595" cy="1354153"/>
              </a:xfrm>
              <a:prstGeom prst="rect">
                <a:avLst/>
              </a:prstGeom>
              <a:blipFill>
                <a:blip r:embed="rId13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/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58B9BDE-29D1-8640-9950-40EC07614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85" y="1438604"/>
                <a:ext cx="3204595" cy="1354153"/>
              </a:xfrm>
              <a:prstGeom prst="rect">
                <a:avLst/>
              </a:prstGeom>
              <a:blipFill>
                <a:blip r:embed="rId8"/>
                <a:stretch>
                  <a:fillRect b="-7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468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43" grpId="0" build="allAtOnce"/>
      <p:bldP spid="38" grpId="0"/>
      <p:bldP spid="44" grpId="0"/>
      <p:bldP spid="35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8DC69-1106-234B-81DD-23686DC7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T-Parameters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7952" y="1086295"/>
                <a:ext cx="11255178" cy="5107865"/>
              </a:xfrm>
            </p:spPr>
            <p:txBody>
              <a:bodyPr/>
              <a:lstStyle/>
              <a:p>
                <a:r>
                  <a:rPr lang="en-US" dirty="0"/>
                  <a:t>Cascading e.g.,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S-parameter files is important to characterize a larger RF system.</a:t>
                </a:r>
              </a:p>
              <a:p>
                <a:pPr lvl="1"/>
                <a:r>
                  <a:rPr lang="en-US" dirty="0"/>
                  <a:t>Solution: Transfer (T) parameters, which directly relates the waves at input and output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T-parameters enable cascaded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networks by simply multiplying their matrices: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Relation between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</a:t>
                </a:r>
                <a:r>
                  <a:rPr lang="en-US" dirty="0">
                    <a:solidFill>
                      <a:srgbClr val="C00000"/>
                    </a:solidFill>
                  </a:rPr>
                  <a:t>T-parameters</a:t>
                </a:r>
                <a:r>
                  <a:rPr lang="en-US" dirty="0"/>
                  <a:t> and </a:t>
                </a:r>
                <a:r>
                  <a:rPr lang="en-US" dirty="0">
                    <a:solidFill>
                      <a:srgbClr val="9437FF"/>
                    </a:solidFill>
                  </a:rPr>
                  <a:t>S-parameters</a:t>
                </a:r>
                <a:r>
                  <a:rPr lang="en-US" dirty="0"/>
                  <a:t>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7952" y="1086295"/>
                <a:ext cx="11255178" cy="5107865"/>
              </a:xfrm>
              <a:blipFill>
                <a:blip r:embed="rId2"/>
                <a:stretch>
                  <a:fillRect l="-78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/>
              <p:nvPr/>
            </p:nvSpPr>
            <p:spPr>
              <a:xfrm>
                <a:off x="1316948" y="2038498"/>
                <a:ext cx="5175951" cy="7417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𝟐𝟐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𝟏𝟏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948" y="2038498"/>
                <a:ext cx="5175951" cy="7417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>
            <a:extLst>
              <a:ext uri="{FF2B5EF4-FFF2-40B4-BE49-F238E27FC236}">
                <a16:creationId xmlns:a16="http://schemas.microsoft.com/office/drawing/2014/main" id="{60674BFF-4622-884A-8A9E-9E428F7B1837}"/>
              </a:ext>
            </a:extLst>
          </p:cNvPr>
          <p:cNvGrpSpPr/>
          <p:nvPr/>
        </p:nvGrpSpPr>
        <p:grpSpPr>
          <a:xfrm>
            <a:off x="7094530" y="1846575"/>
            <a:ext cx="4373651" cy="1174931"/>
            <a:chOff x="2633620" y="3019238"/>
            <a:chExt cx="4373651" cy="1174931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B572909-265D-754B-9397-5C2537CFCB39}"/>
                </a:ext>
              </a:extLst>
            </p:cNvPr>
            <p:cNvCxnSpPr/>
            <p:nvPr/>
          </p:nvCxnSpPr>
          <p:spPr bwMode="auto">
            <a:xfrm>
              <a:off x="2698132" y="342900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1270C04-8A45-0E45-861B-A5DD97ADCB70}"/>
                </a:ext>
              </a:extLst>
            </p:cNvPr>
            <p:cNvCxnSpPr/>
            <p:nvPr/>
          </p:nvCxnSpPr>
          <p:spPr bwMode="auto">
            <a:xfrm>
              <a:off x="2698132" y="3750333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/>
                <p:nvPr/>
              </p:nvSpPr>
              <p:spPr>
                <a:xfrm>
                  <a:off x="2633620" y="3019238"/>
                  <a:ext cx="57470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3620" y="3019238"/>
                  <a:ext cx="574708" cy="40325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7EEC32F-4FBD-404B-AEE0-0DF80A8EDB5A}"/>
                </a:ext>
              </a:extLst>
            </p:cNvPr>
            <p:cNvCxnSpPr/>
            <p:nvPr/>
          </p:nvCxnSpPr>
          <p:spPr bwMode="auto">
            <a:xfrm>
              <a:off x="4193872" y="3443702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D9CCA7F-124C-2246-82DF-2DEE4C0F5B57}"/>
                </a:ext>
              </a:extLst>
            </p:cNvPr>
            <p:cNvCxnSpPr/>
            <p:nvPr/>
          </p:nvCxnSpPr>
          <p:spPr bwMode="auto">
            <a:xfrm>
              <a:off x="4193872" y="3765035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/>
                <p:nvPr/>
              </p:nvSpPr>
              <p:spPr bwMode="auto">
                <a:xfrm>
                  <a:off x="3215764" y="3312620"/>
                  <a:ext cx="90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215764" y="3312620"/>
                  <a:ext cx="900000" cy="54000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Oval 245">
              <a:extLst>
                <a:ext uri="{FF2B5EF4-FFF2-40B4-BE49-F238E27FC236}">
                  <a16:creationId xmlns:a16="http://schemas.microsoft.com/office/drawing/2014/main" id="{C8C8EEC2-6F13-954F-B082-A4038C69A6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68426" y="354395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0" name="Line 7">
              <a:extLst>
                <a:ext uri="{FF2B5EF4-FFF2-40B4-BE49-F238E27FC236}">
                  <a16:creationId xmlns:a16="http://schemas.microsoft.com/office/drawing/2014/main" id="{5FBCE702-65F8-6D4B-AC5C-DF7F3459AD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5764" y="3582620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1" name="Line 7">
              <a:extLst>
                <a:ext uri="{FF2B5EF4-FFF2-40B4-BE49-F238E27FC236}">
                  <a16:creationId xmlns:a16="http://schemas.microsoft.com/office/drawing/2014/main" id="{8AE7656C-500A-1640-8A6C-0BF807BFA7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5764" y="3582055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2" name="Oval 245">
              <a:extLst>
                <a:ext uri="{FF2B5EF4-FFF2-40B4-BE49-F238E27FC236}">
                  <a16:creationId xmlns:a16="http://schemas.microsoft.com/office/drawing/2014/main" id="{93EB8AC1-1491-2646-A401-4ACF4CB3AA3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78012" y="354395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D087E9F-E649-4E48-8B6C-4DF8A65CCE27}"/>
                    </a:ext>
                  </a:extLst>
                </p:cNvPr>
                <p:cNvSpPr txBox="1"/>
                <p:nvPr/>
              </p:nvSpPr>
              <p:spPr>
                <a:xfrm>
                  <a:off x="4219172" y="3025298"/>
                  <a:ext cx="574708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D087E9F-E649-4E48-8B6C-4DF8A65CCE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9172" y="3025298"/>
                  <a:ext cx="574708" cy="4110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/>
                <p:nvPr/>
              </p:nvSpPr>
              <p:spPr>
                <a:xfrm>
                  <a:off x="2657439" y="3752240"/>
                  <a:ext cx="571502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57439" y="3752240"/>
                  <a:ext cx="571502" cy="4110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32F159D-41A7-AF42-9712-DAACE612F1BD}"/>
                    </a:ext>
                  </a:extLst>
                </p:cNvPr>
                <p:cNvSpPr txBox="1"/>
                <p:nvPr/>
              </p:nvSpPr>
              <p:spPr>
                <a:xfrm>
                  <a:off x="4177321" y="3783159"/>
                  <a:ext cx="571502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132F159D-41A7-AF42-9712-DAACE612F1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77321" y="3783159"/>
                  <a:ext cx="571502" cy="4110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2A153E8-C2D3-1B4B-BD1D-A6287257D7FB}"/>
                </a:ext>
              </a:extLst>
            </p:cNvPr>
            <p:cNvCxnSpPr/>
            <p:nvPr/>
          </p:nvCxnSpPr>
          <p:spPr bwMode="auto">
            <a:xfrm>
              <a:off x="4911522" y="3433000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679B94D-4BE7-5B47-9D51-193CBD8FA071}"/>
                </a:ext>
              </a:extLst>
            </p:cNvPr>
            <p:cNvCxnSpPr/>
            <p:nvPr/>
          </p:nvCxnSpPr>
          <p:spPr bwMode="auto">
            <a:xfrm>
              <a:off x="4911522" y="3754333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E9FAAC3-43ED-F443-BA7B-425938D44038}"/>
                    </a:ext>
                  </a:extLst>
                </p:cNvPr>
                <p:cNvSpPr txBox="1"/>
                <p:nvPr/>
              </p:nvSpPr>
              <p:spPr>
                <a:xfrm>
                  <a:off x="4847010" y="3023238"/>
                  <a:ext cx="574709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E9FAAC3-43ED-F443-BA7B-425938D440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7010" y="3023238"/>
                  <a:ext cx="574709" cy="40325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3FA6DAB-02C3-8241-A1CD-533EA1C4C3C4}"/>
                </a:ext>
              </a:extLst>
            </p:cNvPr>
            <p:cNvCxnSpPr/>
            <p:nvPr/>
          </p:nvCxnSpPr>
          <p:spPr bwMode="auto">
            <a:xfrm>
              <a:off x="6407262" y="3447702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3FA6C26-BAA5-9743-A0D6-349FCB8A07EA}"/>
                </a:ext>
              </a:extLst>
            </p:cNvPr>
            <p:cNvCxnSpPr/>
            <p:nvPr/>
          </p:nvCxnSpPr>
          <p:spPr bwMode="auto">
            <a:xfrm>
              <a:off x="6407262" y="3769035"/>
              <a:ext cx="44877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lg" len="lg"/>
              <a:tailEnd type="stealth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D771902B-ABD7-DB42-964D-5E6AA13FD6E4}"/>
                    </a:ext>
                  </a:extLst>
                </p:cNvPr>
                <p:cNvSpPr/>
                <p:nvPr/>
              </p:nvSpPr>
              <p:spPr bwMode="auto">
                <a:xfrm>
                  <a:off x="5429154" y="3316620"/>
                  <a:ext cx="90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D771902B-ABD7-DB42-964D-5E6AA13FD6E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29154" y="3316620"/>
                  <a:ext cx="900000" cy="54000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Oval 245">
              <a:extLst>
                <a:ext uri="{FF2B5EF4-FFF2-40B4-BE49-F238E27FC236}">
                  <a16:creationId xmlns:a16="http://schemas.microsoft.com/office/drawing/2014/main" id="{549D0B70-B7E9-C74C-84FD-FC561372A78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681816" y="354795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33" name="Line 7">
              <a:extLst>
                <a:ext uri="{FF2B5EF4-FFF2-40B4-BE49-F238E27FC236}">
                  <a16:creationId xmlns:a16="http://schemas.microsoft.com/office/drawing/2014/main" id="{CA405255-AAA3-4C4D-95AA-7E1E9677F6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9154" y="3586620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4" name="Line 7">
              <a:extLst>
                <a:ext uri="{FF2B5EF4-FFF2-40B4-BE49-F238E27FC236}">
                  <a16:creationId xmlns:a16="http://schemas.microsoft.com/office/drawing/2014/main" id="{2EE1065C-F0AC-6643-AE8A-CB773374FA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9154" y="3586055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35" name="Oval 245">
              <a:extLst>
                <a:ext uri="{FF2B5EF4-FFF2-40B4-BE49-F238E27FC236}">
                  <a16:creationId xmlns:a16="http://schemas.microsoft.com/office/drawing/2014/main" id="{38691AD0-683F-1D49-B1C3-98BF0B973AC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91402" y="354795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8668A445-C294-044C-BF69-C55A5BDF14F1}"/>
                    </a:ext>
                  </a:extLst>
                </p:cNvPr>
                <p:cNvSpPr txBox="1"/>
                <p:nvPr/>
              </p:nvSpPr>
              <p:spPr>
                <a:xfrm>
                  <a:off x="6432562" y="3029298"/>
                  <a:ext cx="574709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8668A445-C294-044C-BF69-C55A5BDF14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32562" y="3029298"/>
                  <a:ext cx="574709" cy="40325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1C90F3C0-4240-3C40-9FAD-0C67DBE1F643}"/>
                    </a:ext>
                  </a:extLst>
                </p:cNvPr>
                <p:cNvSpPr txBox="1"/>
                <p:nvPr/>
              </p:nvSpPr>
              <p:spPr>
                <a:xfrm>
                  <a:off x="4870829" y="3756240"/>
                  <a:ext cx="571503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1C90F3C0-4240-3C40-9FAD-0C67DBE1F6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70829" y="3756240"/>
                  <a:ext cx="571503" cy="40325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8F64062-F7B3-D048-8DD9-3483B6F10DBA}"/>
                    </a:ext>
                  </a:extLst>
                </p:cNvPr>
                <p:cNvSpPr txBox="1"/>
                <p:nvPr/>
              </p:nvSpPr>
              <p:spPr>
                <a:xfrm>
                  <a:off x="6390711" y="3787159"/>
                  <a:ext cx="571503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8F64062-F7B3-D048-8DD9-3483B6F10D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0711" y="3787159"/>
                  <a:ext cx="571503" cy="40325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Line 7">
              <a:extLst>
                <a:ext uri="{FF2B5EF4-FFF2-40B4-BE49-F238E27FC236}">
                  <a16:creationId xmlns:a16="http://schemas.microsoft.com/office/drawing/2014/main" id="{35911611-2E5D-964A-B02A-83EA3BC40E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1522" y="3586450"/>
              <a:ext cx="432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/>
              <p:nvPr/>
            </p:nvSpPr>
            <p:spPr>
              <a:xfrm>
                <a:off x="3714890" y="3502812"/>
                <a:ext cx="4110997" cy="778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  <m: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d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d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890" y="3502812"/>
                <a:ext cx="4110997" cy="778931"/>
              </a:xfrm>
              <a:prstGeom prst="rect">
                <a:avLst/>
              </a:prstGeom>
              <a:blipFill>
                <a:blip r:embed="rId14"/>
                <a:stretch>
                  <a:fillRect t="-114754" b="-177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F793EDF-148E-9B4B-A63A-BBC984B32DDE}"/>
                  </a:ext>
                </a:extLst>
              </p:cNvPr>
              <p:cNvSpPr txBox="1"/>
              <p:nvPr/>
            </p:nvSpPr>
            <p:spPr>
              <a:xfrm>
                <a:off x="2058876" y="5004269"/>
                <a:ext cx="2705228" cy="565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b="0" i="0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et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⁡</m:t>
                                </m:r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9437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9437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F793EDF-148E-9B4B-A63A-BBC984B32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8876" y="5004269"/>
                <a:ext cx="2705228" cy="565732"/>
              </a:xfrm>
              <a:prstGeom prst="rect">
                <a:avLst/>
              </a:prstGeom>
              <a:blipFill>
                <a:blip r:embed="rId15"/>
                <a:stretch>
                  <a:fillRect t="-666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0EA5EA9-BA33-8743-8E47-B243A8EF9E60}"/>
                  </a:ext>
                </a:extLst>
              </p:cNvPr>
              <p:cNvSpPr txBox="1"/>
              <p:nvPr/>
            </p:nvSpPr>
            <p:spPr>
              <a:xfrm>
                <a:off x="6457174" y="5004269"/>
                <a:ext cx="2451825" cy="565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det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⁡(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0EA5EA9-BA33-8743-8E47-B243A8EF9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174" y="5004269"/>
                <a:ext cx="2451825" cy="565732"/>
              </a:xfrm>
              <a:prstGeom prst="rect">
                <a:avLst/>
              </a:prstGeom>
              <a:blipFill>
                <a:blip r:embed="rId16"/>
                <a:stretch>
                  <a:fillRect t="-6667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600D6DA-44B3-D248-87C4-80A7E3726386}"/>
                  </a:ext>
                </a:extLst>
              </p:cNvPr>
              <p:cNvSpPr txBox="1"/>
              <p:nvPr/>
            </p:nvSpPr>
            <p:spPr>
              <a:xfrm>
                <a:off x="2750166" y="5789395"/>
                <a:ext cx="2674707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/>
                  <a:t>w</a:t>
                </a:r>
                <a:r>
                  <a:rPr lang="en-US" sz="1600" b="0" dirty="0"/>
                  <a:t>ith: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1600" b="0" i="1" smtClean="0">
                                <a:solidFill>
                                  <a:srgbClr val="9437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rgbClr val="9437FF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d>
                      </m:e>
                    </m:func>
                    <m:r>
                      <a:rPr lang="en-US" sz="1600" b="0" i="1" smtClean="0">
                        <a:solidFill>
                          <a:srgbClr val="9437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9437F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600D6DA-44B3-D248-87C4-80A7E3726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0166" y="5789395"/>
                <a:ext cx="2674707" cy="246221"/>
              </a:xfrm>
              <a:prstGeom prst="rect">
                <a:avLst/>
              </a:prstGeom>
              <a:blipFill>
                <a:blip r:embed="rId17"/>
                <a:stretch>
                  <a:fillRect l="-4717" t="-30000" r="-472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1B1CD4A-90C5-5946-AF40-576AE15B0540}"/>
                  </a:ext>
                </a:extLst>
              </p:cNvPr>
              <p:cNvSpPr txBox="1"/>
              <p:nvPr/>
            </p:nvSpPr>
            <p:spPr>
              <a:xfrm>
                <a:off x="7072378" y="5789396"/>
                <a:ext cx="275081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/>
                  <a:t>w</a:t>
                </a:r>
                <a:r>
                  <a:rPr lang="en-US" sz="1600" b="0" dirty="0"/>
                  <a:t>ith: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e>
                    </m:func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1B1CD4A-90C5-5946-AF40-576AE15B0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2378" y="5789396"/>
                <a:ext cx="2750818" cy="246221"/>
              </a:xfrm>
              <a:prstGeom prst="rect">
                <a:avLst/>
              </a:prstGeom>
              <a:blipFill>
                <a:blip r:embed="rId18"/>
                <a:stretch>
                  <a:fillRect l="-4128" t="-30000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301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8DC69-1106-234B-81DD-23686DC7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ABCD-Parameters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7952" y="1086295"/>
                <a:ext cx="11255178" cy="5107865"/>
              </a:xfrm>
            </p:spPr>
            <p:txBody>
              <a:bodyPr/>
              <a:lstStyle/>
              <a:p>
                <a:r>
                  <a:rPr lang="en-US" dirty="0"/>
                  <a:t>Also called “chain” parameters, used for cascading networks based on V and I</a:t>
                </a:r>
              </a:p>
              <a:p>
                <a:pPr lvl="1"/>
                <a:r>
                  <a:rPr lang="en-US" dirty="0"/>
                  <a:t>Useful for chaining a mix of lumped elements and transmission-lines 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Chaining 2-port ABCD-parameter networks: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Relation between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-port </a:t>
                </a:r>
                <a:r>
                  <a:rPr lang="en-US" dirty="0">
                    <a:solidFill>
                      <a:srgbClr val="C00000"/>
                    </a:solidFill>
                  </a:rPr>
                  <a:t>ABCD-parameters</a:t>
                </a:r>
                <a:r>
                  <a:rPr lang="en-US" dirty="0"/>
                  <a:t> and </a:t>
                </a:r>
                <a:r>
                  <a:rPr lang="en-US" dirty="0">
                    <a:solidFill>
                      <a:srgbClr val="9437FF"/>
                    </a:solidFill>
                  </a:rPr>
                  <a:t>S-parameters</a:t>
                </a:r>
                <a:r>
                  <a:rPr lang="en-US" dirty="0"/>
                  <a:t>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FE60A1-DF21-2447-97C1-EB9498EF7A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7952" y="1086295"/>
                <a:ext cx="11255178" cy="5107865"/>
              </a:xfrm>
              <a:blipFill>
                <a:blip r:embed="rId2"/>
                <a:stretch>
                  <a:fillRect l="-789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/>
              <p:nvPr/>
            </p:nvSpPr>
            <p:spPr>
              <a:xfrm>
                <a:off x="1197256" y="2096075"/>
                <a:ext cx="4799501" cy="71415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𝑨𝑩𝑪𝑫</m:t>
                          </m:r>
                        </m:e>
                      </m:d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sz="20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m:rPr>
                                <m:brk m:alnAt="7"/>
                              </m:r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sz="20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𝑫</m:t>
                            </m:r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7A9DE1-531C-D643-8DEF-0ECA7B24A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256" y="2096075"/>
                <a:ext cx="4799501" cy="7141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/>
              <p:nvPr/>
            </p:nvSpPr>
            <p:spPr>
              <a:xfrm>
                <a:off x="3012997" y="3481527"/>
                <a:ext cx="6308907" cy="778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𝐴𝐵𝐶𝐷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𝐴𝐵𝐶𝐷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𝐴𝐵𝐶𝐷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  <m: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𝐴𝐵𝐶𝐷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d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𝐴𝐵𝐶𝐷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</m:d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9D81D1-FC80-7E47-A04F-2ED3D94DE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2997" y="3481527"/>
                <a:ext cx="6308907" cy="778931"/>
              </a:xfrm>
              <a:prstGeom prst="rect">
                <a:avLst/>
              </a:prstGeom>
              <a:blipFill>
                <a:blip r:embed="rId4"/>
                <a:stretch>
                  <a:fillRect t="-112903" b="-17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0EA5EA9-BA33-8743-8E47-B243A8EF9E60}"/>
                  </a:ext>
                </a:extLst>
              </p:cNvPr>
              <p:cNvSpPr txBox="1"/>
              <p:nvPr/>
            </p:nvSpPr>
            <p:spPr>
              <a:xfrm>
                <a:off x="3023600" y="4894930"/>
                <a:ext cx="2713307" cy="5730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0EA5EA9-BA33-8743-8E47-B243A8EF9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600" y="4894930"/>
                <a:ext cx="2713307" cy="573042"/>
              </a:xfrm>
              <a:prstGeom prst="rect">
                <a:avLst/>
              </a:prstGeom>
              <a:blipFill>
                <a:blip r:embed="rId5"/>
                <a:stretch>
                  <a:fillRect l="-1402" t="-4348" r="-1402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>
            <a:extLst>
              <a:ext uri="{FF2B5EF4-FFF2-40B4-BE49-F238E27FC236}">
                <a16:creationId xmlns:a16="http://schemas.microsoft.com/office/drawing/2014/main" id="{459837F8-5D11-D0D1-0028-65BFA6924DE3}"/>
              </a:ext>
            </a:extLst>
          </p:cNvPr>
          <p:cNvGrpSpPr/>
          <p:nvPr/>
        </p:nvGrpSpPr>
        <p:grpSpPr>
          <a:xfrm>
            <a:off x="6256713" y="1795640"/>
            <a:ext cx="5304572" cy="1345909"/>
            <a:chOff x="6357508" y="1711391"/>
            <a:chExt cx="5304572" cy="13459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/>
                <p:nvPr/>
              </p:nvSpPr>
              <p:spPr>
                <a:xfrm>
                  <a:off x="6928028" y="1711391"/>
                  <a:ext cx="536236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59B0473-6E29-2249-8479-E7686BAB7F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8028" y="1711391"/>
                  <a:ext cx="536236" cy="40325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B572909-265D-754B-9397-5C2537CFCB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9088" y="2079165"/>
              <a:ext cx="361431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1270C04-8A45-0E45-861B-A5DD97ADCB7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602515" y="2237987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7EEC32F-4FBD-404B-AEE0-0DF80A8EDB5A}"/>
                </a:ext>
              </a:extLst>
            </p:cNvPr>
            <p:cNvCxnSpPr/>
            <p:nvPr/>
          </p:nvCxnSpPr>
          <p:spPr bwMode="auto">
            <a:xfrm>
              <a:off x="8289743" y="2077354"/>
              <a:ext cx="3600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/>
                <p:nvPr/>
              </p:nvSpPr>
              <p:spPr bwMode="auto">
                <a:xfrm>
                  <a:off x="7164208" y="2134297"/>
                  <a:ext cx="108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𝑨𝑩𝑪𝑫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74897F4-DD3F-E847-8C96-212ADA74485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64208" y="2134297"/>
                  <a:ext cx="1080000" cy="540000"/>
                </a:xfrm>
                <a:prstGeom prst="rect">
                  <a:avLst/>
                </a:prstGeom>
                <a:blipFill>
                  <a:blip r:embed="rId7"/>
                  <a:stretch>
                    <a:fillRect l="-2273" r="-1136"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Oval 245">
              <a:extLst>
                <a:ext uri="{FF2B5EF4-FFF2-40B4-BE49-F238E27FC236}">
                  <a16:creationId xmlns:a16="http://schemas.microsoft.com/office/drawing/2014/main" id="{C8C8EEC2-6F13-954F-B082-A4038C69A6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11643" y="219657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20" name="Line 7">
              <a:extLst>
                <a:ext uri="{FF2B5EF4-FFF2-40B4-BE49-F238E27FC236}">
                  <a16:creationId xmlns:a16="http://schemas.microsoft.com/office/drawing/2014/main" id="{5FBCE702-65F8-6D4B-AC5C-DF7F3459AD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44208" y="2234252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1" name="Line 7">
              <a:extLst>
                <a:ext uri="{FF2B5EF4-FFF2-40B4-BE49-F238E27FC236}">
                  <a16:creationId xmlns:a16="http://schemas.microsoft.com/office/drawing/2014/main" id="{8AE7656C-500A-1640-8A6C-0BF807BFA7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03625" y="2236996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22" name="Oval 245">
              <a:extLst>
                <a:ext uri="{FF2B5EF4-FFF2-40B4-BE49-F238E27FC236}">
                  <a16:creationId xmlns:a16="http://schemas.microsoft.com/office/drawing/2014/main" id="{93EB8AC1-1491-2646-A401-4ACF4CB3AA3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19659" y="219657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/>
                <p:nvPr/>
              </p:nvSpPr>
              <p:spPr>
                <a:xfrm>
                  <a:off x="6357508" y="2654048"/>
                  <a:ext cx="57951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8B0F17F-8AA2-7249-99AB-51B5B6E4FF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7508" y="2654048"/>
                  <a:ext cx="579518" cy="40325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F23C8755-A2F6-D183-28B8-B78D29264A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03625" y="2576010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10" name="Oval 245">
              <a:extLst>
                <a:ext uri="{FF2B5EF4-FFF2-40B4-BE49-F238E27FC236}">
                  <a16:creationId xmlns:a16="http://schemas.microsoft.com/office/drawing/2014/main" id="{E03E5DCF-2572-39D7-7B06-0EC71590B09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19659" y="2535589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49" name="Oval 245">
              <a:extLst>
                <a:ext uri="{FF2B5EF4-FFF2-40B4-BE49-F238E27FC236}">
                  <a16:creationId xmlns:a16="http://schemas.microsoft.com/office/drawing/2014/main" id="{C164D74C-7163-172D-D211-9E7496A240C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11643" y="2536366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50" name="Line 7">
              <a:extLst>
                <a:ext uri="{FF2B5EF4-FFF2-40B4-BE49-F238E27FC236}">
                  <a16:creationId xmlns:a16="http://schemas.microsoft.com/office/drawing/2014/main" id="{840A49E5-A3DD-DACB-E46B-B3B8E560D3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51643" y="2578401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E8C84CB7-782A-47A9-A225-D5689A773BC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784350" y="2231508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F1107B64-BD92-4933-E787-1E257E6DEE5C}"/>
                    </a:ext>
                  </a:extLst>
                </p:cNvPr>
                <p:cNvSpPr txBox="1"/>
                <p:nvPr/>
              </p:nvSpPr>
              <p:spPr>
                <a:xfrm>
                  <a:off x="7822316" y="1716612"/>
                  <a:ext cx="690125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F1107B64-BD92-4933-E787-1E257E6DEE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22316" y="1716612"/>
                  <a:ext cx="690125" cy="40325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BB9F151-282B-49BF-70EC-8FEFDCCBE887}"/>
                    </a:ext>
                  </a:extLst>
                </p:cNvPr>
                <p:cNvSpPr txBox="1"/>
                <p:nvPr/>
              </p:nvSpPr>
              <p:spPr>
                <a:xfrm>
                  <a:off x="8488224" y="2630800"/>
                  <a:ext cx="579518" cy="4110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BB9F151-282B-49BF-70EC-8FEFDCCBE8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88224" y="2630800"/>
                  <a:ext cx="579518" cy="4110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4E94003-55E5-39B4-0E52-319E2DD97A5C}"/>
                    </a:ext>
                  </a:extLst>
                </p:cNvPr>
                <p:cNvSpPr txBox="1"/>
                <p:nvPr/>
              </p:nvSpPr>
              <p:spPr>
                <a:xfrm>
                  <a:off x="9522366" y="1712907"/>
                  <a:ext cx="536237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4E94003-55E5-39B4-0E52-319E2DD97A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22366" y="1712907"/>
                  <a:ext cx="536237" cy="40325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0A329523-6E9C-0D9B-611A-B716B0D8ED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03426" y="2080681"/>
              <a:ext cx="361431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2081F085-0C2E-44EF-8809-1A58BC6F3DE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206805" y="2231508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D0F697E2-54F2-3C18-BD96-7677BADF70C0}"/>
                </a:ext>
              </a:extLst>
            </p:cNvPr>
            <p:cNvCxnSpPr/>
            <p:nvPr/>
          </p:nvCxnSpPr>
          <p:spPr bwMode="auto">
            <a:xfrm>
              <a:off x="10884081" y="2078870"/>
              <a:ext cx="360000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8222EA39-8D93-AD73-8A9D-5BEAA4EFD091}"/>
                    </a:ext>
                  </a:extLst>
                </p:cNvPr>
                <p:cNvSpPr/>
                <p:nvPr/>
              </p:nvSpPr>
              <p:spPr bwMode="auto">
                <a:xfrm>
                  <a:off x="9758546" y="2135813"/>
                  <a:ext cx="1080000" cy="540000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0" rIns="0" bIns="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R="0" algn="l" defTabSz="914400" rtl="0" eaLnBrk="0" fontAlgn="base" latinLnBrk="0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tabLst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𝑨𝑩𝑪𝑫</m:t>
                            </m:r>
                          </m:e>
                          <m:sup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kumimoji="0" lang="en-US" sz="20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oMath>
                    </m:oMathPara>
                  </a14:m>
                  <a:endParaRPr kumimoji="0" lang="en-US" sz="2000" b="1" u="none" strike="noStrike" cap="none" normalizeH="0" baseline="0" dirty="0">
                    <a:ln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mc:Choice>
          <mc:Fallback xmlns="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8222EA39-8D93-AD73-8A9D-5BEAA4EFD0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758546" y="2135813"/>
                  <a:ext cx="1080000" cy="540000"/>
                </a:xfrm>
                <a:prstGeom prst="rect">
                  <a:avLst/>
                </a:prstGeom>
                <a:blipFill>
                  <a:blip r:embed="rId12"/>
                  <a:stretch>
                    <a:fillRect l="-2273" r="-1136"/>
                  </a:stretch>
                </a:blipFill>
                <a:ln w="2857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Oval 245">
              <a:extLst>
                <a:ext uri="{FF2B5EF4-FFF2-40B4-BE49-F238E27FC236}">
                  <a16:creationId xmlns:a16="http://schemas.microsoft.com/office/drawing/2014/main" id="{1E6F20B4-1CA5-7D15-BC79-FCBA7DCCD57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205981" y="219809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60" name="Line 7">
              <a:extLst>
                <a:ext uri="{FF2B5EF4-FFF2-40B4-BE49-F238E27FC236}">
                  <a16:creationId xmlns:a16="http://schemas.microsoft.com/office/drawing/2014/main" id="{A035BF98-C6B2-58FE-5781-6CDAC18809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38546" y="2235768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61" name="Line 7">
              <a:extLst>
                <a:ext uri="{FF2B5EF4-FFF2-40B4-BE49-F238E27FC236}">
                  <a16:creationId xmlns:a16="http://schemas.microsoft.com/office/drawing/2014/main" id="{3552314F-1652-70A0-A6DC-614F6FBAE8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97963" y="2238512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62" name="Oval 245">
              <a:extLst>
                <a:ext uri="{FF2B5EF4-FFF2-40B4-BE49-F238E27FC236}">
                  <a16:creationId xmlns:a16="http://schemas.microsoft.com/office/drawing/2014/main" id="{2ECEE781-703E-BB01-B3F2-D27F8F022AC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313997" y="2198091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B4FFD0A9-0120-9432-D5AE-E31ED2AFBB98}"/>
                    </a:ext>
                  </a:extLst>
                </p:cNvPr>
                <p:cNvSpPr txBox="1"/>
                <p:nvPr/>
              </p:nvSpPr>
              <p:spPr>
                <a:xfrm>
                  <a:off x="8957770" y="2651304"/>
                  <a:ext cx="57951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B4FFD0A9-0120-9432-D5AE-E31ED2AFBB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57770" y="2651304"/>
                  <a:ext cx="579518" cy="40325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Line 7">
              <a:extLst>
                <a:ext uri="{FF2B5EF4-FFF2-40B4-BE49-F238E27FC236}">
                  <a16:creationId xmlns:a16="http://schemas.microsoft.com/office/drawing/2014/main" id="{E41C4C06-FEC8-C0F0-9A4D-28CBD835F6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97963" y="2577526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65" name="Oval 245">
              <a:extLst>
                <a:ext uri="{FF2B5EF4-FFF2-40B4-BE49-F238E27FC236}">
                  <a16:creationId xmlns:a16="http://schemas.microsoft.com/office/drawing/2014/main" id="{5D0D4353-543E-F588-1719-97EBB689481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313997" y="2537105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66" name="Oval 245">
              <a:extLst>
                <a:ext uri="{FF2B5EF4-FFF2-40B4-BE49-F238E27FC236}">
                  <a16:creationId xmlns:a16="http://schemas.microsoft.com/office/drawing/2014/main" id="{6FC118CD-1D78-B248-2070-EFB54735260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205981" y="2537882"/>
              <a:ext cx="76200" cy="762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67" name="Line 7">
              <a:extLst>
                <a:ext uri="{FF2B5EF4-FFF2-40B4-BE49-F238E27FC236}">
                  <a16:creationId xmlns:a16="http://schemas.microsoft.com/office/drawing/2014/main" id="{6AE375ED-57D1-3110-9CB2-442F16A59C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45981" y="2579917"/>
              <a:ext cx="360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27385CB3-BCA1-ED3E-CAA8-AAE729BF8C9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1378688" y="2239503"/>
              <a:ext cx="0" cy="36000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none" w="lg" len="lg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DE8FDCC3-C801-21C4-5668-7536B4FFD9BD}"/>
                    </a:ext>
                  </a:extLst>
                </p:cNvPr>
                <p:cNvSpPr txBox="1"/>
                <p:nvPr/>
              </p:nvSpPr>
              <p:spPr>
                <a:xfrm>
                  <a:off x="10416654" y="1718128"/>
                  <a:ext cx="690125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DE8FDCC3-C801-21C4-5668-7536B4FFD9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16654" y="1718128"/>
                  <a:ext cx="690125" cy="40325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92F15692-AFDE-A832-D768-E2C520D45EF3}"/>
                    </a:ext>
                  </a:extLst>
                </p:cNvPr>
                <p:cNvSpPr txBox="1"/>
                <p:nvPr/>
              </p:nvSpPr>
              <p:spPr>
                <a:xfrm>
                  <a:off x="11082562" y="2632316"/>
                  <a:ext cx="579518" cy="4032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oMath>
                    </m:oMathPara>
                  </a14:m>
                  <a:endParaRPr lang="en-US" sz="1600" b="1" i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92F15692-AFDE-A832-D768-E2C520D45E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82562" y="2632316"/>
                  <a:ext cx="579518" cy="40325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Line 7">
              <a:extLst>
                <a:ext uri="{FF2B5EF4-FFF2-40B4-BE49-F238E27FC236}">
                  <a16:creationId xmlns:a16="http://schemas.microsoft.com/office/drawing/2014/main" id="{DFCDA3B9-3E90-162C-0DE4-768BB46862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91812" y="2237987"/>
              <a:ext cx="612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  <p:sp>
          <p:nvSpPr>
            <p:cNvPr id="72" name="Line 7">
              <a:extLst>
                <a:ext uri="{FF2B5EF4-FFF2-40B4-BE49-F238E27FC236}">
                  <a16:creationId xmlns:a16="http://schemas.microsoft.com/office/drawing/2014/main" id="{0A1084FC-732E-976B-C593-3CF94798E5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91812" y="2573266"/>
              <a:ext cx="612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latin typeface="+mn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CD0BE65-2568-25FC-4F9D-2E4792DAFD35}"/>
                  </a:ext>
                </a:extLst>
              </p:cNvPr>
              <p:cNvSpPr txBox="1"/>
              <p:nvPr/>
            </p:nvSpPr>
            <p:spPr>
              <a:xfrm>
                <a:off x="6453357" y="4894930"/>
                <a:ext cx="2713307" cy="5746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𝐴𝐷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𝐵𝐶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CD0BE65-2568-25FC-4F9D-2E4792DAFD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357" y="4894930"/>
                <a:ext cx="2713307" cy="574644"/>
              </a:xfrm>
              <a:prstGeom prst="rect">
                <a:avLst/>
              </a:prstGeom>
              <a:blipFill>
                <a:blip r:embed="rId16"/>
                <a:stretch>
                  <a:fillRect l="-1402" t="-4348" r="-935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CC06752-485D-6B50-F13D-0A1408F209F3}"/>
                  </a:ext>
                </a:extLst>
              </p:cNvPr>
              <p:cNvSpPr txBox="1"/>
              <p:nvPr/>
            </p:nvSpPr>
            <p:spPr>
              <a:xfrm>
                <a:off x="3023600" y="5635593"/>
                <a:ext cx="2713307" cy="5746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CC06752-485D-6B50-F13D-0A1408F209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600" y="5635593"/>
                <a:ext cx="2713307" cy="574644"/>
              </a:xfrm>
              <a:prstGeom prst="rect">
                <a:avLst/>
              </a:prstGeom>
              <a:blipFill>
                <a:blip r:embed="rId17"/>
                <a:stretch>
                  <a:fillRect l="-1402" t="-4255" r="-1402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1D781D5E-FD41-8EE1-59AE-DBBA7F2BAAF8}"/>
                  </a:ext>
                </a:extLst>
              </p:cNvPr>
              <p:cNvSpPr txBox="1"/>
              <p:nvPr/>
            </p:nvSpPr>
            <p:spPr>
              <a:xfrm>
                <a:off x="6453357" y="5635551"/>
                <a:ext cx="2886431" cy="5730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9437FF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1D781D5E-FD41-8EE1-59AE-DBBA7F2BAA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357" y="5635551"/>
                <a:ext cx="2886431" cy="573042"/>
              </a:xfrm>
              <a:prstGeom prst="rect">
                <a:avLst/>
              </a:prstGeom>
              <a:blipFill>
                <a:blip r:embed="rId18"/>
                <a:stretch>
                  <a:fillRect l="-1316" t="-2174" r="-877" b="-1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019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/>
      <p:bldP spid="74" grpId="0"/>
      <p:bldP spid="75" grpId="0"/>
      <p:bldP spid="76" grpId="0"/>
    </p:bldLst>
  </p:timing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16472</TotalTime>
  <Words>12201</Words>
  <Application>Microsoft Macintosh PowerPoint</Application>
  <PresentationFormat>Widescreen</PresentationFormat>
  <Paragraphs>2126</Paragraphs>
  <Slides>96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96</vt:i4>
      </vt:variant>
    </vt:vector>
  </HeadingPairs>
  <TitlesOfParts>
    <vt:vector size="105" baseType="lpstr">
      <vt:lpstr>Arial</vt:lpstr>
      <vt:lpstr>Calibri</vt:lpstr>
      <vt:lpstr>Cambria Math</vt:lpstr>
      <vt:lpstr>Comic Sans MS</vt:lpstr>
      <vt:lpstr>Symbol</vt:lpstr>
      <vt:lpstr>Times</vt:lpstr>
      <vt:lpstr>Times New Roman</vt:lpstr>
      <vt:lpstr>Wingdings</vt:lpstr>
      <vt:lpstr>2_new-NLC</vt:lpstr>
      <vt:lpstr>RF Measurement Techniques </vt:lpstr>
      <vt:lpstr>Contents</vt:lpstr>
      <vt:lpstr>Introduction – An Electro-Magnetic Beam Monitor</vt:lpstr>
      <vt:lpstr>Introduction – RF component characterization</vt:lpstr>
      <vt:lpstr>Introduction – What are Radio-Frequencies?</vt:lpstr>
      <vt:lpstr>Introduction – Beam Signals</vt:lpstr>
      <vt:lpstr>Introduction – Beam Signals (cont.)</vt:lpstr>
      <vt:lpstr>Introduction – “dB” [dee-bee], or not to be…</vt:lpstr>
      <vt:lpstr>Introduction – “dB” is not “dBm”</vt:lpstr>
      <vt:lpstr>Part I: Transmission-lines</vt:lpstr>
      <vt:lpstr>Transmission-lines</vt:lpstr>
      <vt:lpstr>Transmission-lines (1)</vt:lpstr>
      <vt:lpstr>Transmission-lines (2)</vt:lpstr>
      <vt:lpstr>Transmission-lines (3) </vt:lpstr>
      <vt:lpstr>Transmission-lines – Coaxial Cables</vt:lpstr>
      <vt:lpstr>TL: Signal visualization in time-domain</vt:lpstr>
      <vt:lpstr>TL: Operating with sinusoidal signals (FD)</vt:lpstr>
      <vt:lpstr>Part III: Scattering Parameters</vt:lpstr>
      <vt:lpstr>Electrical Networks (1)</vt:lpstr>
      <vt:lpstr>Electrical Networks (2)</vt:lpstr>
      <vt:lpstr>Electrical Networks (3)</vt:lpstr>
      <vt:lpstr>Principle of Scattering (S)-Parameters</vt:lpstr>
      <vt:lpstr>Generalized S-Parameters</vt:lpstr>
      <vt:lpstr>S-Parameters – 1-port </vt:lpstr>
      <vt:lpstr>S-Parameters – 2-port (1) </vt:lpstr>
      <vt:lpstr>S-Parameters – 2-port (2) </vt:lpstr>
      <vt:lpstr>S-Parameters – 2-port (3) </vt:lpstr>
      <vt:lpstr>S-Parameters – n-port </vt:lpstr>
      <vt:lpstr>The Scattering Matrix</vt:lpstr>
      <vt:lpstr>S-Matrix Examples – 1-port</vt:lpstr>
      <vt:lpstr>S-Matrix Examples – 2-port</vt:lpstr>
      <vt:lpstr>S-Matrix Examples – 2-port</vt:lpstr>
      <vt:lpstr>S-Matrix Example – 4-port</vt:lpstr>
      <vt:lpstr>The ideal Directional-Coupler</vt:lpstr>
      <vt:lpstr>S-Parameters in Practice</vt:lpstr>
      <vt:lpstr>SnP Touchstone S-Parameter Files</vt:lpstr>
      <vt:lpstr>General n-Ports</vt:lpstr>
      <vt:lpstr>Part IV: RF Measurement Methods</vt:lpstr>
      <vt:lpstr>RF Measurement Methods (1)</vt:lpstr>
      <vt:lpstr>Cathode Ray Tube (CRT) Oscilloscope</vt:lpstr>
      <vt:lpstr>Today: Digital Storage Oscilloscope (DSO)</vt:lpstr>
      <vt:lpstr>RF Measurements Methods (2)</vt:lpstr>
      <vt:lpstr>RF Measurements Methods (2)</vt:lpstr>
      <vt:lpstr>RF Measurements Methods (3)</vt:lpstr>
      <vt:lpstr>RF Measurements Methods (4)</vt:lpstr>
      <vt:lpstr>RF Signals &amp; Modulation, without Math!</vt:lpstr>
      <vt:lpstr>A (too) simple Radio Receiver</vt:lpstr>
      <vt:lpstr>The Super-Heterodyne Receiver</vt:lpstr>
      <vt:lpstr>The RF Mixer as Down-Converter</vt:lpstr>
      <vt:lpstr>Simplified Spectrum Analyzer</vt:lpstr>
      <vt:lpstr>Vector Signal Analyzer (VSA) or FFT Analyzer</vt:lpstr>
      <vt:lpstr>Modern Spectrum (RF Signal) Analyzer</vt:lpstr>
      <vt:lpstr>Example: E-cloud investigation in the SPS</vt:lpstr>
      <vt:lpstr>How to measure S-Parameters?</vt:lpstr>
      <vt:lpstr>The Vector Network Analyzer (VNA)</vt:lpstr>
      <vt:lpstr>Fun with the VNA!</vt:lpstr>
      <vt:lpstr>VNA Calibration (1)</vt:lpstr>
      <vt:lpstr>VNA Calibration (2)</vt:lpstr>
      <vt:lpstr>RF Measurement Instrument Features</vt:lpstr>
      <vt:lpstr>Learning by Doing</vt:lpstr>
      <vt:lpstr>Backup Slides</vt:lpstr>
      <vt:lpstr>Telegrapher’s Equation for TEM transmission-lines</vt:lpstr>
      <vt:lpstr>TL: Voltage Standing Wave Ratio (VSWR)</vt:lpstr>
      <vt:lpstr>Part II: Smith-Chart</vt:lpstr>
      <vt:lpstr>Reminder: The complex Z-Plane</vt:lpstr>
      <vt:lpstr>Reminder: Circuit Vocabulary</vt:lpstr>
      <vt:lpstr>The Smith Chart (1)</vt:lpstr>
      <vt:lpstr>The Smith Chart (2)</vt:lpstr>
      <vt:lpstr>The Smith Chart (3)</vt:lpstr>
      <vt:lpstr>The Smith Chart (4)</vt:lpstr>
      <vt:lpstr>The Smith Chart (5)</vt:lpstr>
      <vt:lpstr>The Smith Chart – “Important Points”</vt:lpstr>
      <vt:lpstr>The Smith Chart – Basic Example</vt:lpstr>
      <vt:lpstr>Remarks on transmission-lines and the Smith chart</vt:lpstr>
      <vt:lpstr>Reflection (VSWR) Measurement</vt:lpstr>
      <vt:lpstr>S-Matrix Examples – 3-port</vt:lpstr>
      <vt:lpstr>Beam Coupling Impedance</vt:lpstr>
      <vt:lpstr>Stretched-Wire Z_∥ Measurement</vt:lpstr>
      <vt:lpstr>Refresher: Some TL Equations (1)</vt:lpstr>
      <vt:lpstr>Refresher: Some TL Equations (2)</vt:lpstr>
      <vt:lpstr>Lossless Transmission-lines</vt:lpstr>
      <vt:lpstr>Lossless Transmission-lines</vt:lpstr>
      <vt:lpstr>Navigation in the Smith Chart (1)</vt:lpstr>
      <vt:lpstr>Navigation in the Smith Chart (2)</vt:lpstr>
      <vt:lpstr>Navigation in the Smith Chart (3)</vt:lpstr>
      <vt:lpstr>The Smith Chart – Basic Example (1)</vt:lpstr>
      <vt:lpstr>The Smith Chart – Basic Example (2)</vt:lpstr>
      <vt:lpstr>The Smith Chart – TL Transformer (1)</vt:lpstr>
      <vt:lpstr>The Smith Chart – TL Transformer (2)</vt:lpstr>
      <vt:lpstr>The Smith Chart – TL Transformer (3)</vt:lpstr>
      <vt:lpstr>Examples for Symmetry and Reciprocity</vt:lpstr>
      <vt:lpstr>Numerical lossless / lossy Examples</vt:lpstr>
      <vt:lpstr>Numerical lossless / lossy Examples</vt:lpstr>
      <vt:lpstr>Numerical lossless / lossy Examples</vt:lpstr>
      <vt:lpstr>T-Parameters</vt:lpstr>
      <vt:lpstr>ABCD-Parameters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1251</cp:revision>
  <dcterms:created xsi:type="dcterms:W3CDTF">2009-03-16T15:06:27Z</dcterms:created>
  <dcterms:modified xsi:type="dcterms:W3CDTF">2025-11-17T21:13:51Z</dcterms:modified>
</cp:coreProperties>
</file>