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7" r:id="rId2"/>
    <p:sldId id="260" r:id="rId3"/>
    <p:sldId id="257" r:id="rId4"/>
    <p:sldId id="259" r:id="rId5"/>
    <p:sldId id="258" r:id="rId6"/>
    <p:sldId id="268" r:id="rId7"/>
    <p:sldId id="263" r:id="rId8"/>
    <p:sldId id="264" r:id="rId9"/>
    <p:sldId id="265" r:id="rId10"/>
    <p:sldId id="269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6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2F4709-8DC5-468C-8957-F296791EE662}" type="datetimeFigureOut">
              <a:rPr lang="en-GB" smtClean="0"/>
              <a:t>20/01/2025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B9A4FA-0F26-423A-8231-5B718D05CF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110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B9A4FA-0F26-423A-8231-5B718D05CF3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324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6C62B-5D71-5FAF-0A94-D067A54FF4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F98016-3961-2246-DB73-34B15F42EA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5DFFC3-731D-FE32-FE41-16F3D52C8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1C868-98CF-4FCE-A780-E026C09649A1}" type="datetime1">
              <a:rPr lang="en-GB" smtClean="0"/>
              <a:t>20/01/2025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8D9E4-4763-6169-B71A-3E7D89168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3A623C-0FCE-CC58-6D6E-A00A5F9DC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385C-7D96-42D0-8FA2-2B4EB55DC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886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86BF7-C9FD-9280-726D-ECACD9A67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D27260-5595-9636-38A1-31A7128E6B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A72CE3-1447-36C6-CD46-040C63D20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43DE3-9B05-475F-B2E6-FD07F60BA713}" type="datetime1">
              <a:rPr lang="en-GB" smtClean="0"/>
              <a:t>20/01/2025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473E30-9A59-CDDE-C133-9C4498958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576BF6-5530-592D-4C79-47E710CB4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385C-7D96-42D0-8FA2-2B4EB55DC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903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E41D90-E32B-607A-4ADD-867780A724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878BD5-EA40-985E-100C-DD2A206EA0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89F234-B3E9-D24D-A4AB-7F651F5D7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417B7-7A96-42AE-89C1-A50D9C2EF0D5}" type="datetime1">
              <a:rPr lang="en-GB" smtClean="0"/>
              <a:t>20/01/2025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F42D1A-DE9E-315D-E791-57E9DC484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0651A1-3EE0-FB84-E308-20D5CFD8D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385C-7D96-42D0-8FA2-2B4EB55DC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995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223067-512E-4D1F-476D-3CFA7E6CA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431D5E-B61D-7A0B-2A7A-0C45C1C315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9B1B88-3C6A-1A4C-DF39-304D54C28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1E3E9-B47F-4297-BF3B-EE6CD4764B3B}" type="datetime1">
              <a:rPr lang="en-GB" smtClean="0"/>
              <a:t>20/01/2025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6EC516-F74E-415D-4A59-28E4B9A15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0D659F-7934-A047-838F-076BA7DB1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385C-7D96-42D0-8FA2-2B4EB55DC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044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19503-A1C4-FDE0-FDE3-099CF0ECF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285A29-45FF-3A89-3DE6-319A51D8CB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E0387D-6198-A81E-950F-E18FDF9AE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B8855-F46D-4E29-B5E5-45105896FA41}" type="datetime1">
              <a:rPr lang="en-GB" smtClean="0"/>
              <a:t>20/01/2025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916411-6C04-3155-FB8A-3E6E46391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1A16CF-BAA0-A815-93B6-5509ECFC1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385C-7D96-42D0-8FA2-2B4EB55DC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517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BD3FA-DD43-16DD-EF02-C946B32EC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F376A2-889F-327A-1E51-E8F9B66F3D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4047F0-AEBD-5D06-BFDE-14783A0469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5D19B0-BA4F-4303-B39D-C19B3E0A9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E2AEB-FBAD-4233-84B3-1FABC0121545}" type="datetime1">
              <a:rPr lang="en-GB" smtClean="0"/>
              <a:t>20/01/2025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973AA2-175D-B2D9-A3B2-145FC5EE1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DD4546-4C83-2541-DAEF-23B61A4E1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385C-7D96-42D0-8FA2-2B4EB55DC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073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72A63-D1F9-52F9-280E-7290ACB8D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45C347-960D-7644-E51C-1E3FCF52DD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E2C36C-06E1-A9DA-DF50-935F752706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DA448B-791C-70E4-9B50-2DF2395B89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7E01CA-3515-5860-F440-36A2DB2DDD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EBE3CA-E0E8-3F2F-6ECA-0587948A8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264BD-2E1A-499B-B290-81E780573866}" type="datetime1">
              <a:rPr lang="en-GB" smtClean="0"/>
              <a:t>20/01/2025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0FE7CAE-9ED4-ABA4-E468-041771730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B57834-7554-EBDA-C089-B5D3A314F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385C-7D96-42D0-8FA2-2B4EB55DC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548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CC2B6-36EC-5BCF-66E8-9DF788865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522057-7FBD-249A-33A5-74DE1604E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F539-F1E0-4FF4-B1FF-80EAEE0053D1}" type="datetime1">
              <a:rPr lang="en-GB" smtClean="0"/>
              <a:t>20/01/2025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D7F916-64DF-207C-A256-2033289C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CC9B0F-D95B-681C-A974-A2A25A005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385C-7D96-42D0-8FA2-2B4EB55DC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928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01DDF3-36B9-98CA-4DED-84CD43BB6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4765F-744B-481D-AF41-DA48ACD0054E}" type="datetime1">
              <a:rPr lang="en-GB" smtClean="0"/>
              <a:t>20/01/2025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7758F3-9FD9-77A1-D6A2-0B59C7BCD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B9D9C5-7C29-AD5A-13F1-FAC9F533F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385C-7D96-42D0-8FA2-2B4EB55DC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298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EF7A2-D312-E577-19D7-6DF93C481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1F1916-ADD0-83F3-1FA0-D188635C83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9EC797-0448-D497-27D2-67FA9F1D5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1AC0CA-8404-4E7F-8150-28041D44E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13FA-8F1E-49D6-A842-BC579B2D5879}" type="datetime1">
              <a:rPr lang="en-GB" smtClean="0"/>
              <a:t>20/01/2025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4CEDD0-B66C-4001-18D4-A27E5516E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15DB87-D93C-D1B6-82FA-0498F3C4A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385C-7D96-42D0-8FA2-2B4EB55DC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16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A9B00-0BF0-1EC1-4C58-1579F8925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35BF37-F8BA-092A-73D2-27E3213222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61D5D9-29E6-C6F7-9063-373E1D3B52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5B08DB-80D4-F53D-FA95-6C0829D3D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926AC-57D6-482B-940D-21DD31688373}" type="datetime1">
              <a:rPr lang="en-GB" smtClean="0"/>
              <a:t>20/01/2025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170078-4F3E-6609-8B09-B1F35E5F1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7A8E98-7A8F-833E-54EF-74F663417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385C-7D96-42D0-8FA2-2B4EB55DC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837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688E59-86F4-0DF0-4341-31F6C5672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4E582C-85CF-9748-9FBE-B4D13C058C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C5CA4-CE25-0111-829F-FB913AC962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5BE4662-29AA-411E-9125-D0C8E2D4E349}" type="datetime1">
              <a:rPr lang="en-GB" smtClean="0"/>
              <a:t>20/01/2025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099AB9-E776-1729-9D01-428BDFC8CB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91DD6C-D377-8E30-DF85-F828D58195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E84385C-7D96-42D0-8FA2-2B4EB55DC1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225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edms.cern.ch/document/1395638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101717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A56CA0-FDE6-B7D0-17A0-43BF6724E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Tentative selection of IT </a:t>
            </a:r>
            <a:r>
              <a:rPr lang="en-GB" dirty="0" err="1"/>
              <a:t>cryomagnets</a:t>
            </a:r>
            <a:r>
              <a:rPr lang="en-GB" dirty="0"/>
              <a:t> to keep as spare magnets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5C16A8-8A78-6EF6-867D-80B578A9D4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79649"/>
            <a:ext cx="10515600" cy="3897313"/>
          </a:xfrm>
        </p:spPr>
        <p:txBody>
          <a:bodyPr/>
          <a:lstStyle/>
          <a:p>
            <a:r>
              <a:rPr lang="en-GB" dirty="0"/>
              <a:t>Selection done considering </a:t>
            </a:r>
          </a:p>
          <a:p>
            <a:pPr lvl="1"/>
            <a:r>
              <a:rPr lang="en-GB" dirty="0"/>
              <a:t>Known non-conformities on main magnets and corrector magnets</a:t>
            </a:r>
          </a:p>
          <a:p>
            <a:pPr lvl="1"/>
            <a:r>
              <a:rPr lang="en-GB" dirty="0"/>
              <a:t>LS2 powering performance test</a:t>
            </a:r>
          </a:p>
          <a:p>
            <a:pPr lvl="1"/>
            <a:r>
              <a:rPr lang="en-GB" dirty="0"/>
              <a:t>Maximum local dose taken during Run 1, Run 2 and objective of Run 3 </a:t>
            </a:r>
          </a:p>
          <a:p>
            <a:pPr lvl="2"/>
            <a:r>
              <a:rPr lang="en-GB" dirty="0"/>
              <a:t>On main magnets</a:t>
            </a:r>
          </a:p>
          <a:p>
            <a:pPr lvl="2"/>
            <a:r>
              <a:rPr lang="en-GB" dirty="0"/>
              <a:t>On corrector magnets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3102AD-799E-4F98-C660-B8741983A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1E3E9-B47F-4297-BF3B-EE6CD4764B3B}" type="datetime1">
              <a:rPr lang="en-GB" smtClean="0"/>
              <a:t>20/01/2025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9A6346-2674-1F9C-6FC0-3EE8323C2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385C-7D96-42D0-8FA2-2B4EB55DC11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24790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9C579-DEE5-D2E8-4321-5040F6CBE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3167"/>
            <a:ext cx="10515600" cy="1325563"/>
          </a:xfrm>
        </p:spPr>
        <p:txBody>
          <a:bodyPr/>
          <a:lstStyle/>
          <a:p>
            <a:r>
              <a:rPr lang="en-GB" dirty="0"/>
              <a:t>Wrap up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201261C1-524F-2946-1B10-77361262CEE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460168"/>
              </p:ext>
            </p:extLst>
          </p:nvPr>
        </p:nvGraphicFramePr>
        <p:xfrm>
          <a:off x="838200" y="1825625"/>
          <a:ext cx="9581145" cy="2575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">
                  <a:extLst>
                    <a:ext uri="{9D8B030D-6E8A-4147-A177-3AD203B41FA5}">
                      <a16:colId xmlns:a16="http://schemas.microsoft.com/office/drawing/2014/main" val="605766066"/>
                    </a:ext>
                  </a:extLst>
                </a:gridCol>
                <a:gridCol w="1491429">
                  <a:extLst>
                    <a:ext uri="{9D8B030D-6E8A-4147-A177-3AD203B41FA5}">
                      <a16:colId xmlns:a16="http://schemas.microsoft.com/office/drawing/2014/main" val="2613813351"/>
                    </a:ext>
                  </a:extLst>
                </a:gridCol>
                <a:gridCol w="1491429">
                  <a:extLst>
                    <a:ext uri="{9D8B030D-6E8A-4147-A177-3AD203B41FA5}">
                      <a16:colId xmlns:a16="http://schemas.microsoft.com/office/drawing/2014/main" val="179217784"/>
                    </a:ext>
                  </a:extLst>
                </a:gridCol>
                <a:gridCol w="1491429">
                  <a:extLst>
                    <a:ext uri="{9D8B030D-6E8A-4147-A177-3AD203B41FA5}">
                      <a16:colId xmlns:a16="http://schemas.microsoft.com/office/drawing/2014/main" val="558118438"/>
                    </a:ext>
                  </a:extLst>
                </a:gridCol>
                <a:gridCol w="1491429">
                  <a:extLst>
                    <a:ext uri="{9D8B030D-6E8A-4147-A177-3AD203B41FA5}">
                      <a16:colId xmlns:a16="http://schemas.microsoft.com/office/drawing/2014/main" val="1213742440"/>
                    </a:ext>
                  </a:extLst>
                </a:gridCol>
                <a:gridCol w="1620000">
                  <a:extLst>
                    <a:ext uri="{9D8B030D-6E8A-4147-A177-3AD203B41FA5}">
                      <a16:colId xmlns:a16="http://schemas.microsoft.com/office/drawing/2014/main" val="3662782821"/>
                    </a:ext>
                  </a:extLst>
                </a:gridCol>
                <a:gridCol w="1491429">
                  <a:extLst>
                    <a:ext uri="{9D8B030D-6E8A-4147-A177-3AD203B41FA5}">
                      <a16:colId xmlns:a16="http://schemas.microsoft.com/office/drawing/2014/main" val="8155578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Q1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Q2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Q3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MCBX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MCBX1,2,3 Powering test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48558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IR1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  <a:p>
                      <a:r>
                        <a:rPr lang="en-GB" sz="1400" dirty="0"/>
                        <a:t>25MGy @580 fb</a:t>
                      </a:r>
                      <a:r>
                        <a:rPr lang="en-GB" sz="1400" baseline="30000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27MGy @530 fb</a:t>
                      </a:r>
                      <a:r>
                        <a:rPr lang="en-GB" sz="1400" baseline="30000" dirty="0"/>
                        <a:t>-1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30MGy @580 fb</a:t>
                      </a:r>
                      <a:r>
                        <a:rPr lang="en-GB" sz="1400" baseline="30000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15MGy @580 fb</a:t>
                      </a:r>
                      <a:r>
                        <a:rPr lang="en-GB" sz="1400" baseline="30000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100% powering test (</a:t>
                      </a:r>
                      <a:r>
                        <a:rPr lang="en-GB" sz="1200" dirty="0">
                          <a:solidFill>
                            <a:schemeClr val="accent2"/>
                          </a:solidFill>
                        </a:rPr>
                        <a:t>95%</a:t>
                      </a:r>
                      <a:r>
                        <a:rPr lang="en-GB" sz="1200" dirty="0"/>
                        <a:t> for 2L1)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***, ***, *** for L1</a:t>
                      </a:r>
                    </a:p>
                    <a:p>
                      <a:r>
                        <a:rPr lang="en-GB" sz="1400" dirty="0"/>
                        <a:t>*    , **  , *     for 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rgbClr val="FF0000"/>
                          </a:solidFill>
                        </a:rPr>
                        <a:t>HQ issue on Q1.R1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2193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IR5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  <a:p>
                      <a:r>
                        <a:rPr lang="en-GB" sz="1400" dirty="0"/>
                        <a:t>25MGy @580 fb</a:t>
                      </a:r>
                      <a:r>
                        <a:rPr lang="en-GB" sz="1400" baseline="30000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27MGy @530 fb</a:t>
                      </a:r>
                      <a:r>
                        <a:rPr lang="en-GB" sz="1400" baseline="30000" dirty="0"/>
                        <a:t>-1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28MGy @580 fb</a:t>
                      </a:r>
                      <a:r>
                        <a:rPr lang="en-GB" sz="1400" baseline="30000" dirty="0"/>
                        <a:t>-1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aseline="0" dirty="0"/>
                        <a:t>Both on Q2a and Q2b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20MGy @580 fb</a:t>
                      </a:r>
                      <a:r>
                        <a:rPr lang="en-GB" sz="1400" baseline="30000" dirty="0"/>
                        <a:t>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100% powering test (</a:t>
                      </a:r>
                      <a:r>
                        <a:rPr lang="en-GB" sz="1200" dirty="0">
                          <a:solidFill>
                            <a:schemeClr val="accent2"/>
                          </a:solidFill>
                        </a:rPr>
                        <a:t>85%</a:t>
                      </a:r>
                      <a:r>
                        <a:rPr lang="en-GB" sz="1200" dirty="0"/>
                        <a:t> for 2R5, 90% for 1L5)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*    , *   , **   for L5</a:t>
                      </a:r>
                    </a:p>
                    <a:p>
                      <a:r>
                        <a:rPr lang="en-GB" sz="1400" dirty="0"/>
                        <a:t>**  , ***, **  for R5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09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First : Q1L1</a:t>
                      </a:r>
                    </a:p>
                    <a:p>
                      <a:r>
                        <a:rPr lang="en-GB" sz="1400" dirty="0"/>
                        <a:t>Second: Q1R5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First : Q2L1</a:t>
                      </a:r>
                    </a:p>
                    <a:p>
                      <a:r>
                        <a:rPr lang="en-GB" sz="1400" dirty="0"/>
                        <a:t>Second: Q2R5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First : Q3L1</a:t>
                      </a:r>
                    </a:p>
                    <a:p>
                      <a:r>
                        <a:rPr lang="en-GB" sz="1400" dirty="0"/>
                        <a:t>Second: Q3L5</a:t>
                      </a:r>
                    </a:p>
                    <a:p>
                      <a:r>
                        <a:rPr lang="en-GB" sz="1400" dirty="0"/>
                        <a:t>Third : Q3R5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246785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85FA17-EEA0-678E-A18D-836507925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1E3E9-B47F-4297-BF3B-EE6CD4764B3B}" type="datetime1">
              <a:rPr lang="en-GB" smtClean="0"/>
              <a:t>20/01/2025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497D81-D029-7457-CB36-AF1C4CE97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385C-7D96-42D0-8FA2-2B4EB55DC115}" type="slidenum">
              <a:rPr lang="en-GB" smtClean="0"/>
              <a:t>10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EAF156-F46B-2961-681E-7CF254E9C6B6}"/>
              </a:ext>
            </a:extLst>
          </p:cNvPr>
          <p:cNvSpPr txBox="1"/>
          <p:nvPr/>
        </p:nvSpPr>
        <p:spPr>
          <a:xfrm>
            <a:off x="838200" y="4516993"/>
            <a:ext cx="764818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My first choice @ 530 </a:t>
            </a:r>
            <a:r>
              <a:rPr lang="en-GB" sz="1800" dirty="0"/>
              <a:t>fb</a:t>
            </a:r>
            <a:r>
              <a:rPr lang="en-GB" sz="1800" baseline="30000" dirty="0"/>
              <a:t>-1</a:t>
            </a:r>
            <a:r>
              <a:rPr lang="en-GB" dirty="0"/>
              <a:t> : Q1, Q2, Q3L1 </a:t>
            </a:r>
            <a:r>
              <a:rPr lang="en-GB" dirty="0">
                <a:sym typeface="Wingdings" panose="05000000000000000000" pitchFamily="2" charset="2"/>
              </a:rPr>
              <a:t> major constraint for dismantling</a:t>
            </a:r>
          </a:p>
          <a:p>
            <a:r>
              <a:rPr lang="en-GB" dirty="0">
                <a:sym typeface="Wingdings" panose="05000000000000000000" pitchFamily="2" charset="2"/>
              </a:rPr>
              <a:t>If L (2025+2026)&gt; 530 </a:t>
            </a:r>
            <a:r>
              <a:rPr lang="en-GB" sz="1800" dirty="0"/>
              <a:t>fb</a:t>
            </a:r>
            <a:r>
              <a:rPr lang="en-GB" sz="1800" baseline="30000" dirty="0"/>
              <a:t>-1</a:t>
            </a:r>
            <a:r>
              <a:rPr lang="en-GB" sz="1800" dirty="0"/>
              <a:t>: Q1L1 , Q2R5, Q3L1 (and Q3L5)</a:t>
            </a:r>
          </a:p>
          <a:p>
            <a:r>
              <a:rPr lang="en-GB" sz="1400" dirty="0"/>
              <a:t>Note: during YETS test, RCBX circuits IR1 &amp; IR5 are tested only individually up to 300A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38485E-54E2-F031-9ED5-06C515D89C21}"/>
              </a:ext>
            </a:extLst>
          </p:cNvPr>
          <p:cNvSpPr txBox="1"/>
          <p:nvPr/>
        </p:nvSpPr>
        <p:spPr>
          <a:xfrm>
            <a:off x="838200" y="5494575"/>
            <a:ext cx="11024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The baseline is also to keep the present spare triplet cryo-magnets (Q1, Q2 and Q3) , plus the above selection.</a:t>
            </a:r>
          </a:p>
          <a:p>
            <a:r>
              <a:rPr lang="en-GB" dirty="0">
                <a:solidFill>
                  <a:srgbClr val="0070C0"/>
                </a:solidFill>
              </a:rPr>
              <a:t>Q1 magnet was tested at cold in 2018 at SM18, but the tests are  still pending for Q2 and Q3!</a:t>
            </a:r>
          </a:p>
        </p:txBody>
      </p:sp>
    </p:spTree>
    <p:extLst>
      <p:ext uri="{BB962C8B-B14F-4D97-AF65-F5344CB8AC3E}">
        <p14:creationId xmlns:p14="http://schemas.microsoft.com/office/powerpoint/2010/main" val="2912086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D34009A-1809-DF7A-2973-149456F9E6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51286" y="155331"/>
            <a:ext cx="48006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B3B1BD0-95B8-B140-4E9F-9101331EFC3B}"/>
              </a:ext>
            </a:extLst>
          </p:cNvPr>
          <p:cNvSpPr txBox="1"/>
          <p:nvPr/>
        </p:nvSpPr>
        <p:spPr>
          <a:xfrm>
            <a:off x="8609842" y="1588414"/>
            <a:ext cx="2956082" cy="17143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b="1" dirty="0">
                <a:ea typeface="Tahoma" pitchFamily="34" charset="0"/>
                <a:cs typeface="Tahoma" pitchFamily="34" charset="0"/>
              </a:rPr>
              <a:t>correctors:</a:t>
            </a:r>
          </a:p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accent6"/>
                </a:solidFill>
                <a:ea typeface="Tahoma" pitchFamily="34" charset="0"/>
                <a:cs typeface="Tahoma" pitchFamily="34" charset="0"/>
              </a:rPr>
              <a:t>MCBX: larger aperture</a:t>
            </a:r>
          </a:p>
          <a:p>
            <a:pPr algn="just">
              <a:lnSpc>
                <a:spcPct val="150000"/>
              </a:lnSpc>
            </a:pPr>
            <a:r>
              <a:rPr lang="en-US" dirty="0">
                <a:solidFill>
                  <a:srgbClr val="C00000"/>
                </a:solidFill>
                <a:ea typeface="Tahoma" pitchFamily="34" charset="0"/>
                <a:cs typeface="Tahoma" pitchFamily="34" charset="0"/>
              </a:rPr>
              <a:t>MQSX: coils off mid planes</a:t>
            </a:r>
          </a:p>
          <a:p>
            <a:pPr algn="just">
              <a:lnSpc>
                <a:spcPct val="150000"/>
              </a:lnSpc>
            </a:pPr>
            <a:r>
              <a:rPr lang="en-US" dirty="0">
                <a:solidFill>
                  <a:srgbClr val="7030A0"/>
                </a:solidFill>
                <a:ea typeface="Tahoma" pitchFamily="34" charset="0"/>
                <a:cs typeface="Tahoma" pitchFamily="34" charset="0"/>
              </a:rPr>
              <a:t>MC S/T X &amp; MC O/OS/SS X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FE58482-1C76-EC38-B87C-FD32841221A6}"/>
              </a:ext>
            </a:extLst>
          </p:cNvPr>
          <p:cNvSpPr/>
          <p:nvPr/>
        </p:nvSpPr>
        <p:spPr>
          <a:xfrm>
            <a:off x="6096000" y="1184031"/>
            <a:ext cx="934995" cy="404383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2FEBD07-2BF7-57FD-52D7-4A52F91E9648}"/>
              </a:ext>
            </a:extLst>
          </p:cNvPr>
          <p:cNvSpPr/>
          <p:nvPr/>
        </p:nvSpPr>
        <p:spPr bwMode="auto">
          <a:xfrm>
            <a:off x="4087250" y="4507952"/>
            <a:ext cx="226842" cy="685371"/>
          </a:xfrm>
          <a:prstGeom prst="rect">
            <a:avLst/>
          </a:prstGeom>
          <a:noFill/>
          <a:ln w="571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fr-FR" sz="2000" i="1">
              <a:latin typeface="Arial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350B6DB-3AEF-C5F6-BEDF-5C9B6C1ABA6A}"/>
              </a:ext>
            </a:extLst>
          </p:cNvPr>
          <p:cNvSpPr/>
          <p:nvPr/>
        </p:nvSpPr>
        <p:spPr bwMode="auto">
          <a:xfrm>
            <a:off x="5482295" y="5017476"/>
            <a:ext cx="228600" cy="548640"/>
          </a:xfrm>
          <a:prstGeom prst="rect">
            <a:avLst/>
          </a:prstGeom>
          <a:noFill/>
          <a:ln w="571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fr-FR" sz="2000" i="1">
              <a:latin typeface="Arial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B226E3-BE6D-9C22-AF2F-D6232F5192F2}"/>
              </a:ext>
            </a:extLst>
          </p:cNvPr>
          <p:cNvSpPr/>
          <p:nvPr/>
        </p:nvSpPr>
        <p:spPr bwMode="auto">
          <a:xfrm>
            <a:off x="8221686" y="4850637"/>
            <a:ext cx="226842" cy="685371"/>
          </a:xfrm>
          <a:prstGeom prst="rect">
            <a:avLst/>
          </a:prstGeom>
          <a:noFill/>
          <a:ln w="571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fr-FR" sz="2000" i="1">
              <a:latin typeface="Arial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AC2832-B1C8-3CEE-AF11-F01A3E9690AB}"/>
              </a:ext>
            </a:extLst>
          </p:cNvPr>
          <p:cNvSpPr/>
          <p:nvPr/>
        </p:nvSpPr>
        <p:spPr bwMode="auto">
          <a:xfrm>
            <a:off x="6983729" y="4698236"/>
            <a:ext cx="226842" cy="365760"/>
          </a:xfrm>
          <a:prstGeom prst="rect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fr-FR" sz="2000" i="1">
              <a:latin typeface="Arial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37D348D-FD07-1065-63EC-0A421A8FC7AE}"/>
              </a:ext>
            </a:extLst>
          </p:cNvPr>
          <p:cNvSpPr/>
          <p:nvPr/>
        </p:nvSpPr>
        <p:spPr bwMode="auto">
          <a:xfrm>
            <a:off x="8217168" y="2860859"/>
            <a:ext cx="274320" cy="2011680"/>
          </a:xfrm>
          <a:prstGeom prst="rect">
            <a:avLst/>
          </a:prstGeom>
          <a:noFill/>
          <a:ln w="571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fr-FR" sz="2000" i="1">
              <a:latin typeface="Arial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E9CDAD-04F6-77B4-C4E0-941FA229CD2E}"/>
              </a:ext>
            </a:extLst>
          </p:cNvPr>
          <p:cNvSpPr txBox="1"/>
          <p:nvPr/>
        </p:nvSpPr>
        <p:spPr>
          <a:xfrm>
            <a:off x="1507524" y="679622"/>
            <a:ext cx="6506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Polarity : FDF = configuration Run1, Run2 and beginning of Run 3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DE2D85-AFF2-B8E7-B107-F6330EA4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15E3E-6DE7-4222-B4AC-9087E9E0C0EA}" type="datetime1">
              <a:rPr lang="en-GB" smtClean="0"/>
              <a:t>20/01/2025</a:t>
            </a:fld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AE9B582-0ED2-17F6-011D-2709427A8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385C-7D96-42D0-8FA2-2B4EB55DC115}" type="slidenum">
              <a:rPr lang="en-GB" smtClean="0"/>
              <a:t>2</a:t>
            </a:fld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783145F-6CA9-20D6-6DBE-703035E8258A}"/>
              </a:ext>
            </a:extLst>
          </p:cNvPr>
          <p:cNvGrpSpPr/>
          <p:nvPr/>
        </p:nvGrpSpPr>
        <p:grpSpPr>
          <a:xfrm>
            <a:off x="2583000" y="2374900"/>
            <a:ext cx="2471600" cy="1714380"/>
            <a:chOff x="2583000" y="2374900"/>
            <a:chExt cx="2471600" cy="171438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B9FB53DE-12E4-C552-FC91-AB3566A69BC5}"/>
                </a:ext>
              </a:extLst>
            </p:cNvPr>
            <p:cNvSpPr/>
            <p:nvPr/>
          </p:nvSpPr>
          <p:spPr>
            <a:xfrm>
              <a:off x="3695700" y="2374900"/>
              <a:ext cx="1358900" cy="1714380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84A3F2A-A85F-ECF4-02A4-D9E88DFD54C4}"/>
                </a:ext>
              </a:extLst>
            </p:cNvPr>
            <p:cNvSpPr txBox="1"/>
            <p:nvPr/>
          </p:nvSpPr>
          <p:spPr>
            <a:xfrm>
              <a:off x="2583000" y="2680680"/>
              <a:ext cx="147479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accent2"/>
                  </a:solidFill>
                </a:rPr>
                <a:t>Without considering the  change of Atlas magnet polarity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727B42F9-0E3B-22D8-C826-8FB9E2AFD355}"/>
              </a:ext>
            </a:extLst>
          </p:cNvPr>
          <p:cNvSpPr txBox="1"/>
          <p:nvPr/>
        </p:nvSpPr>
        <p:spPr>
          <a:xfrm>
            <a:off x="8696839" y="4166659"/>
            <a:ext cx="32463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Insulation degradation may appear (to be confirmed)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Above 30 </a:t>
            </a:r>
            <a:r>
              <a:rPr lang="en-GB" sz="1400" dirty="0" err="1"/>
              <a:t>MGy</a:t>
            </a:r>
            <a:r>
              <a:rPr lang="en-GB" sz="1400" dirty="0"/>
              <a:t> for main magnets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Above 7 </a:t>
            </a:r>
            <a:r>
              <a:rPr lang="en-GB" sz="1400" dirty="0" err="1"/>
              <a:t>MGy</a:t>
            </a:r>
            <a:r>
              <a:rPr lang="en-GB" sz="1400" dirty="0"/>
              <a:t> for corrector magnets</a:t>
            </a:r>
          </a:p>
        </p:txBody>
      </p:sp>
    </p:spTree>
    <p:extLst>
      <p:ext uri="{BB962C8B-B14F-4D97-AF65-F5344CB8AC3E}">
        <p14:creationId xmlns:p14="http://schemas.microsoft.com/office/powerpoint/2010/main" val="932485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6C052C-E828-CBC4-8642-B3E533500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651" y="-160867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chemeClr val="accent2"/>
                </a:solidFill>
              </a:rPr>
              <a:t>Q2 IR1 </a:t>
            </a:r>
            <a:r>
              <a:rPr lang="en-GB" sz="3200" dirty="0">
                <a:solidFill>
                  <a:schemeClr val="accent5"/>
                </a:solidFill>
              </a:rPr>
              <a:t>: Nom – V up to 2023; RP- V up to 2024 ; </a:t>
            </a:r>
            <a:r>
              <a:rPr lang="en-GB" sz="3200" dirty="0">
                <a:solidFill>
                  <a:schemeClr val="accent5"/>
                </a:solidFill>
                <a:sym typeface="Wingdings" panose="05000000000000000000" pitchFamily="2" charset="2"/>
              </a:rPr>
              <a:t> Nom – H</a:t>
            </a:r>
            <a:br>
              <a:rPr lang="en-GB" sz="3200" dirty="0">
                <a:solidFill>
                  <a:schemeClr val="accent5"/>
                </a:solidFill>
                <a:sym typeface="Wingdings" panose="05000000000000000000" pitchFamily="2" charset="2"/>
              </a:rPr>
            </a:br>
            <a:endParaRPr lang="en-GB" sz="3200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EE94EE4-E37D-2911-59D6-5C21008BBAD7}"/>
              </a:ext>
            </a:extLst>
          </p:cNvPr>
          <p:cNvGrpSpPr>
            <a:grpSpLocks noChangeAspect="1"/>
          </p:cNvGrpSpPr>
          <p:nvPr/>
        </p:nvGrpSpPr>
        <p:grpSpPr>
          <a:xfrm>
            <a:off x="-203939" y="692134"/>
            <a:ext cx="4566423" cy="2520000"/>
            <a:chOff x="1554377" y="830174"/>
            <a:chExt cx="4320000" cy="2598829"/>
          </a:xfrm>
        </p:grpSpPr>
        <p:pic>
          <p:nvPicPr>
            <p:cNvPr id="5" name="Picture 4" descr="A screenshot of a video game&#10;&#10;Description automatically generated">
              <a:extLst>
                <a:ext uri="{FF2B5EF4-FFF2-40B4-BE49-F238E27FC236}">
                  <a16:creationId xmlns:a16="http://schemas.microsoft.com/office/drawing/2014/main" id="{F7FFC868-F742-79C6-EFEC-8A6E48B87C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73" r="7887"/>
            <a:stretch/>
          </p:blipFill>
          <p:spPr>
            <a:xfrm rot="5400000">
              <a:off x="2414962" y="-30411"/>
              <a:ext cx="2598829" cy="43200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2D9484E-086D-C203-2143-72D038DD748B}"/>
                </a:ext>
              </a:extLst>
            </p:cNvPr>
            <p:cNvSpPr txBox="1"/>
            <p:nvPr/>
          </p:nvSpPr>
          <p:spPr>
            <a:xfrm>
              <a:off x="1929241" y="922393"/>
              <a:ext cx="1279517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>
                  <a:solidFill>
                    <a:prstClr val="black"/>
                  </a:solidFill>
                  <a:latin typeface="Calibri" panose="020F0502020204030204"/>
                </a:rPr>
                <a:t>IR1: Nom-V</a:t>
              </a:r>
              <a:endParaRPr lang="en-GB" sz="18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E521BE7-64F5-8710-D7AA-07EB57DD8152}"/>
                </a:ext>
              </a:extLst>
            </p:cNvPr>
            <p:cNvSpPr txBox="1"/>
            <p:nvPr/>
          </p:nvSpPr>
          <p:spPr>
            <a:xfrm>
              <a:off x="3330420" y="1294067"/>
              <a:ext cx="320922" cy="369332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kern="0" dirty="0">
                  <a:solidFill>
                    <a:prstClr val="black"/>
                  </a:solidFill>
                  <a:latin typeface="Calibri" panose="020F0502020204030204"/>
                </a:rPr>
                <a:t>V</a:t>
              </a:r>
              <a:endParaRPr lang="en-GB" sz="1800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985095F4-5FC6-8F33-9A03-8996F64EB13C}"/>
              </a:ext>
            </a:extLst>
          </p:cNvPr>
          <p:cNvGrpSpPr>
            <a:grpSpLocks noChangeAspect="1"/>
          </p:cNvGrpSpPr>
          <p:nvPr/>
        </p:nvGrpSpPr>
        <p:grpSpPr>
          <a:xfrm>
            <a:off x="4128369" y="696268"/>
            <a:ext cx="4188973" cy="2520000"/>
            <a:chOff x="6385970" y="818148"/>
            <a:chExt cx="4320000" cy="2598824"/>
          </a:xfrm>
        </p:grpSpPr>
        <p:pic>
          <p:nvPicPr>
            <p:cNvPr id="11" name="Picture 10" descr="A screenshot of a video game&#10;&#10;Description automatically generated">
              <a:extLst>
                <a:ext uri="{FF2B5EF4-FFF2-40B4-BE49-F238E27FC236}">
                  <a16:creationId xmlns:a16="http://schemas.microsoft.com/office/drawing/2014/main" id="{A416AA11-21D2-49DC-4104-82DAC84D91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72" r="7488"/>
            <a:stretch/>
          </p:blipFill>
          <p:spPr>
            <a:xfrm rot="5400000">
              <a:off x="7246558" y="-42440"/>
              <a:ext cx="2598824" cy="43200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1EFA956-BEAA-F2CC-E201-C38E3CFB8D84}"/>
                </a:ext>
              </a:extLst>
            </p:cNvPr>
            <p:cNvSpPr txBox="1"/>
            <p:nvPr/>
          </p:nvSpPr>
          <p:spPr>
            <a:xfrm>
              <a:off x="6757548" y="898331"/>
              <a:ext cx="1069524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>
                  <a:solidFill>
                    <a:prstClr val="black"/>
                  </a:solidFill>
                  <a:latin typeface="Calibri" panose="020F0502020204030204"/>
                </a:rPr>
                <a:t>IR1: RP-V</a:t>
              </a:r>
              <a:endParaRPr lang="en-GB" sz="18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5A9DCA6-568E-A1A6-4A4D-195B4F6436C2}"/>
                </a:ext>
              </a:extLst>
            </p:cNvPr>
            <p:cNvSpPr txBox="1"/>
            <p:nvPr/>
          </p:nvSpPr>
          <p:spPr>
            <a:xfrm>
              <a:off x="9041956" y="1454671"/>
              <a:ext cx="320922" cy="369332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kern="0" dirty="0">
                  <a:solidFill>
                    <a:prstClr val="black"/>
                  </a:solidFill>
                  <a:latin typeface="Calibri" panose="020F0502020204030204"/>
                </a:rPr>
                <a:t>V</a:t>
              </a:r>
              <a:endParaRPr lang="en-GB" sz="1800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FE19E3B-7CAF-EC94-F228-123780F98BAF}"/>
              </a:ext>
            </a:extLst>
          </p:cNvPr>
          <p:cNvGrpSpPr>
            <a:grpSpLocks noChangeAspect="1"/>
          </p:cNvGrpSpPr>
          <p:nvPr/>
        </p:nvGrpSpPr>
        <p:grpSpPr>
          <a:xfrm>
            <a:off x="8146999" y="677933"/>
            <a:ext cx="4169673" cy="2520000"/>
            <a:chOff x="6387600" y="806116"/>
            <a:chExt cx="4320000" cy="2610852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9B394EA8-FB2A-1EDD-A36E-A397C0E507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81" r="7481"/>
            <a:stretch/>
          </p:blipFill>
          <p:spPr>
            <a:xfrm rot="5400000">
              <a:off x="7242174" y="-48458"/>
              <a:ext cx="2610852" cy="432000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E3DABCB-042E-7005-4BE8-D037F1FFAC25}"/>
                </a:ext>
              </a:extLst>
            </p:cNvPr>
            <p:cNvSpPr txBox="1"/>
            <p:nvPr/>
          </p:nvSpPr>
          <p:spPr>
            <a:xfrm>
              <a:off x="6757549" y="898331"/>
              <a:ext cx="1289135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>
                  <a:solidFill>
                    <a:prstClr val="black"/>
                  </a:solidFill>
                  <a:latin typeface="Calibri" panose="020F0502020204030204"/>
                </a:rPr>
                <a:t>IR1: Nom-H</a:t>
              </a:r>
              <a:endParaRPr lang="en-GB" sz="18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213F7D2-226F-79EE-45A5-5021DE77480A}"/>
                </a:ext>
              </a:extLst>
            </p:cNvPr>
            <p:cNvSpPr txBox="1"/>
            <p:nvPr/>
          </p:nvSpPr>
          <p:spPr>
            <a:xfrm>
              <a:off x="7931267" y="1638202"/>
              <a:ext cx="320922" cy="369332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kern="0" dirty="0">
                  <a:solidFill>
                    <a:prstClr val="black"/>
                  </a:solidFill>
                  <a:latin typeface="Calibri" panose="020F0502020204030204"/>
                </a:rPr>
                <a:t>V</a:t>
              </a:r>
              <a:endParaRPr lang="en-GB" sz="1800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A4CC3AE-2052-C354-8F2F-7717131C5D3C}"/>
                </a:ext>
              </a:extLst>
            </p:cNvPr>
            <p:cNvSpPr txBox="1"/>
            <p:nvPr/>
          </p:nvSpPr>
          <p:spPr>
            <a:xfrm>
              <a:off x="9179653" y="1634281"/>
              <a:ext cx="320922" cy="369332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kern="0" dirty="0">
                  <a:solidFill>
                    <a:prstClr val="black"/>
                  </a:solidFill>
                  <a:latin typeface="Calibri" panose="020F0502020204030204"/>
                </a:rPr>
                <a:t>H</a:t>
              </a:r>
              <a:endParaRPr lang="en-GB" sz="1800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4FD8D31E-C220-0677-2F86-D236BCBF5712}"/>
              </a:ext>
            </a:extLst>
          </p:cNvPr>
          <p:cNvSpPr txBox="1"/>
          <p:nvPr/>
        </p:nvSpPr>
        <p:spPr>
          <a:xfrm>
            <a:off x="5069545" y="440564"/>
            <a:ext cx="1949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 260 fb-1 &lt; L &lt; 380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E88E006-90D1-9CC0-EF1D-DEC50F593013}"/>
              </a:ext>
            </a:extLst>
          </p:cNvPr>
          <p:cNvSpPr txBox="1"/>
          <p:nvPr/>
        </p:nvSpPr>
        <p:spPr>
          <a:xfrm>
            <a:off x="1206653" y="427566"/>
            <a:ext cx="1656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0 &lt; L &lt; 260 fb-1</a:t>
            </a:r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2DE3689-2A59-DA5C-2B1E-C0AB406C2AA6}"/>
              </a:ext>
            </a:extLst>
          </p:cNvPr>
          <p:cNvSpPr txBox="1"/>
          <p:nvPr/>
        </p:nvSpPr>
        <p:spPr>
          <a:xfrm>
            <a:off x="9132610" y="454948"/>
            <a:ext cx="2065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 380 fb-1 &lt; L &lt; 530?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9CE4F16-21BE-4A88-8E23-81A7660555AF}"/>
              </a:ext>
            </a:extLst>
          </p:cNvPr>
          <p:cNvSpPr txBox="1"/>
          <p:nvPr/>
        </p:nvSpPr>
        <p:spPr>
          <a:xfrm>
            <a:off x="88864" y="3123730"/>
            <a:ext cx="7970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Cham2024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FFDF957-544C-B497-084F-EE1B258E417D}"/>
              </a:ext>
            </a:extLst>
          </p:cNvPr>
          <p:cNvGrpSpPr/>
          <p:nvPr/>
        </p:nvGrpSpPr>
        <p:grpSpPr>
          <a:xfrm>
            <a:off x="465701" y="2144459"/>
            <a:ext cx="3546462" cy="945956"/>
            <a:chOff x="465701" y="2144459"/>
            <a:chExt cx="3546462" cy="945956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96EA883-B006-20B2-31BA-CCCDE0644699}"/>
                </a:ext>
              </a:extLst>
            </p:cNvPr>
            <p:cNvSpPr/>
            <p:nvPr/>
          </p:nvSpPr>
          <p:spPr>
            <a:xfrm>
              <a:off x="465701" y="2227139"/>
              <a:ext cx="777103" cy="863276"/>
            </a:xfrm>
            <a:custGeom>
              <a:avLst/>
              <a:gdLst>
                <a:gd name="connsiteX0" fmla="*/ 0 w 777103"/>
                <a:gd name="connsiteY0" fmla="*/ 778506 h 980228"/>
                <a:gd name="connsiteX1" fmla="*/ 261257 w 777103"/>
                <a:gd name="connsiteY1" fmla="*/ 937126 h 980228"/>
                <a:gd name="connsiteX2" fmla="*/ 699796 w 777103"/>
                <a:gd name="connsiteY2" fmla="*/ 88040 h 980228"/>
                <a:gd name="connsiteX3" fmla="*/ 774441 w 777103"/>
                <a:gd name="connsiteY3" fmla="*/ 69379 h 980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7103" h="980228">
                  <a:moveTo>
                    <a:pt x="0" y="778506"/>
                  </a:moveTo>
                  <a:cubicBezTo>
                    <a:pt x="72312" y="915355"/>
                    <a:pt x="144624" y="1052204"/>
                    <a:pt x="261257" y="937126"/>
                  </a:cubicBezTo>
                  <a:cubicBezTo>
                    <a:pt x="377890" y="822048"/>
                    <a:pt x="614265" y="232664"/>
                    <a:pt x="699796" y="88040"/>
                  </a:cubicBezTo>
                  <a:cubicBezTo>
                    <a:pt x="785327" y="-56584"/>
                    <a:pt x="779884" y="6397"/>
                    <a:pt x="774441" y="69379"/>
                  </a:cubicBezTo>
                </a:path>
              </a:pathLst>
            </a:custGeom>
            <a:ln w="571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3A890B0-82F9-EDD4-CC2A-18CFED4E4F43}"/>
                </a:ext>
              </a:extLst>
            </p:cNvPr>
            <p:cNvSpPr/>
            <p:nvPr/>
          </p:nvSpPr>
          <p:spPr>
            <a:xfrm>
              <a:off x="1572542" y="2144459"/>
              <a:ext cx="615820" cy="863276"/>
            </a:xfrm>
            <a:custGeom>
              <a:avLst/>
              <a:gdLst>
                <a:gd name="connsiteX0" fmla="*/ 0 w 615820"/>
                <a:gd name="connsiteY0" fmla="*/ 0 h 942791"/>
                <a:gd name="connsiteX1" fmla="*/ 391886 w 615820"/>
                <a:gd name="connsiteY1" fmla="*/ 895739 h 942791"/>
                <a:gd name="connsiteX2" fmla="*/ 615820 w 615820"/>
                <a:gd name="connsiteY2" fmla="*/ 737118 h 942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5820" h="942791">
                  <a:moveTo>
                    <a:pt x="0" y="0"/>
                  </a:moveTo>
                  <a:cubicBezTo>
                    <a:pt x="144624" y="386443"/>
                    <a:pt x="289249" y="772886"/>
                    <a:pt x="391886" y="895739"/>
                  </a:cubicBezTo>
                  <a:cubicBezTo>
                    <a:pt x="494523" y="1018592"/>
                    <a:pt x="555171" y="877855"/>
                    <a:pt x="615820" y="737118"/>
                  </a:cubicBezTo>
                </a:path>
              </a:pathLst>
            </a:custGeom>
            <a:ln w="571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CF55BA2-C78D-64FC-0C30-99EC393D7770}"/>
                </a:ext>
              </a:extLst>
            </p:cNvPr>
            <p:cNvSpPr/>
            <p:nvPr/>
          </p:nvSpPr>
          <p:spPr>
            <a:xfrm>
              <a:off x="3265714" y="2565918"/>
              <a:ext cx="746449" cy="420491"/>
            </a:xfrm>
            <a:custGeom>
              <a:avLst/>
              <a:gdLst>
                <a:gd name="connsiteX0" fmla="*/ 0 w 746449"/>
                <a:gd name="connsiteY0" fmla="*/ 74645 h 420491"/>
                <a:gd name="connsiteX1" fmla="*/ 223935 w 746449"/>
                <a:gd name="connsiteY1" fmla="*/ 419878 h 420491"/>
                <a:gd name="connsiteX2" fmla="*/ 746449 w 746449"/>
                <a:gd name="connsiteY2" fmla="*/ 0 h 420491"/>
                <a:gd name="connsiteX3" fmla="*/ 746449 w 746449"/>
                <a:gd name="connsiteY3" fmla="*/ 0 h 420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6449" h="420491">
                  <a:moveTo>
                    <a:pt x="0" y="74645"/>
                  </a:moveTo>
                  <a:cubicBezTo>
                    <a:pt x="49763" y="253482"/>
                    <a:pt x="99527" y="432319"/>
                    <a:pt x="223935" y="419878"/>
                  </a:cubicBezTo>
                  <a:cubicBezTo>
                    <a:pt x="348343" y="407437"/>
                    <a:pt x="746449" y="0"/>
                    <a:pt x="746449" y="0"/>
                  </a:cubicBezTo>
                  <a:lnTo>
                    <a:pt x="746449" y="0"/>
                  </a:lnTo>
                </a:path>
              </a:pathLst>
            </a:custGeom>
            <a:ln w="571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A2B9A8E4-C346-A3ED-FBFB-A5531F25EDB3}"/>
              </a:ext>
            </a:extLst>
          </p:cNvPr>
          <p:cNvSpPr txBox="1"/>
          <p:nvPr/>
        </p:nvSpPr>
        <p:spPr>
          <a:xfrm>
            <a:off x="3274864" y="434884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highlight>
                  <a:srgbClr val="C0C0C0"/>
                </a:highlight>
              </a:rPr>
              <a:t>87%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590F2FF-39D7-3E94-9C9B-724D30B96CB8}"/>
              </a:ext>
            </a:extLst>
          </p:cNvPr>
          <p:cNvSpPr txBox="1"/>
          <p:nvPr/>
        </p:nvSpPr>
        <p:spPr>
          <a:xfrm>
            <a:off x="7516961" y="400728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highlight>
                  <a:srgbClr val="C0C0C0"/>
                </a:highlight>
              </a:rPr>
              <a:t>40%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988B198-D436-5EBC-A736-0CD4F54F32A1}"/>
              </a:ext>
            </a:extLst>
          </p:cNvPr>
          <p:cNvSpPr txBox="1"/>
          <p:nvPr/>
        </p:nvSpPr>
        <p:spPr>
          <a:xfrm>
            <a:off x="11597426" y="382377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highlight>
                  <a:srgbClr val="C0C0C0"/>
                </a:highlight>
              </a:rPr>
              <a:t>50%</a:t>
            </a: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064D5EF0-DE43-40B3-D66C-C3A5E78D9A3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42515" y="2478781"/>
            <a:ext cx="3584277" cy="5120395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1F93F35C-7F41-776F-D48B-84A210A4EF9C}"/>
              </a:ext>
            </a:extLst>
          </p:cNvPr>
          <p:cNvSpPr txBox="1"/>
          <p:nvPr/>
        </p:nvSpPr>
        <p:spPr>
          <a:xfrm>
            <a:off x="6972328" y="3338804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solidFill>
                  <a:srgbClr val="FF0000"/>
                </a:solidFill>
              </a:rPr>
              <a:t>= top</a:t>
            </a:r>
          </a:p>
          <a:p>
            <a:r>
              <a:rPr lang="en-GB" sz="9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= bottom</a:t>
            </a: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CE386551-6D99-9E82-ABAE-37D493E4A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ED9F3-AE1B-4940-8195-0F4E4AEAFEF9}" type="datetime1">
              <a:rPr lang="en-GB" smtClean="0"/>
              <a:t>20/01/2025</a:t>
            </a:fld>
            <a:endParaRPr lang="en-GB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2D378DD4-1C3E-F334-AE21-BCB4969E7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79463" y="6365681"/>
            <a:ext cx="2743200" cy="365125"/>
          </a:xfrm>
        </p:spPr>
        <p:txBody>
          <a:bodyPr/>
          <a:lstStyle/>
          <a:p>
            <a:fld id="{6E84385C-7D96-42D0-8FA2-2B4EB55DC115}" type="slidenum">
              <a:rPr lang="en-GB" smtClean="0"/>
              <a:t>3</a:t>
            </a:fld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D11737A-8054-B221-8C3A-7EDC6B1D646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12642" y="961182"/>
            <a:ext cx="2048838" cy="13479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0B213CE-699E-8C17-16F4-913D32FB439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37699" y="960620"/>
            <a:ext cx="2048838" cy="13479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2E9778F-BB11-5018-306B-7B9D4DE5D7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50260" y="960620"/>
            <a:ext cx="2048838" cy="13479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AD462F4E-EE58-10E9-5943-CE8912F5814F}"/>
              </a:ext>
            </a:extLst>
          </p:cNvPr>
          <p:cNvSpPr txBox="1"/>
          <p:nvPr/>
        </p:nvSpPr>
        <p:spPr>
          <a:xfrm>
            <a:off x="6149866" y="4024906"/>
            <a:ext cx="2439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Q2a (update 12.2024)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E13CC23-7E89-E948-8922-D4088564080E}"/>
              </a:ext>
            </a:extLst>
          </p:cNvPr>
          <p:cNvCxnSpPr/>
          <p:nvPr/>
        </p:nvCxnSpPr>
        <p:spPr>
          <a:xfrm>
            <a:off x="8743950" y="5376936"/>
            <a:ext cx="6477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BF750E44-7BFD-4130-1F05-B42B87B0EDCF}"/>
              </a:ext>
            </a:extLst>
          </p:cNvPr>
          <p:cNvSpPr txBox="1"/>
          <p:nvPr/>
        </p:nvSpPr>
        <p:spPr>
          <a:xfrm>
            <a:off x="8748525" y="5376936"/>
            <a:ext cx="6431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100 fb</a:t>
            </a:r>
            <a:r>
              <a:rPr lang="en-GB" sz="1100" baseline="30000" dirty="0"/>
              <a:t>-1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0150475-70F1-CF62-1EAA-D86BD4A33924}"/>
              </a:ext>
            </a:extLst>
          </p:cNvPr>
          <p:cNvCxnSpPr/>
          <p:nvPr/>
        </p:nvCxnSpPr>
        <p:spPr>
          <a:xfrm>
            <a:off x="9422213" y="5376936"/>
            <a:ext cx="6477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5636E0B1-FD12-5905-DDB6-7D0B56301F43}"/>
              </a:ext>
            </a:extLst>
          </p:cNvPr>
          <p:cNvSpPr txBox="1"/>
          <p:nvPr/>
        </p:nvSpPr>
        <p:spPr>
          <a:xfrm>
            <a:off x="9426788" y="5376936"/>
            <a:ext cx="6431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100 fb</a:t>
            </a:r>
            <a:r>
              <a:rPr lang="en-GB" sz="1100" baseline="30000" dirty="0"/>
              <a:t>-1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3947AE3-57B9-5834-2055-47526E2936DA}"/>
              </a:ext>
            </a:extLst>
          </p:cNvPr>
          <p:cNvSpPr txBox="1"/>
          <p:nvPr/>
        </p:nvSpPr>
        <p:spPr>
          <a:xfrm>
            <a:off x="5937699" y="4539969"/>
            <a:ext cx="1954069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prstClr val="black"/>
                </a:solidFill>
                <a:latin typeface="Calibri" panose="020F0502020204030204"/>
              </a:rPr>
              <a:t>IR1: Nom-V</a:t>
            </a:r>
            <a:endParaRPr lang="en-GB" sz="12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44B48CB-C3DB-5A91-217C-C2E78451684C}"/>
              </a:ext>
            </a:extLst>
          </p:cNvPr>
          <p:cNvSpPr txBox="1"/>
          <p:nvPr/>
        </p:nvSpPr>
        <p:spPr>
          <a:xfrm>
            <a:off x="7904468" y="4539969"/>
            <a:ext cx="795031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prstClr val="black"/>
                </a:solidFill>
                <a:latin typeface="Calibri" panose="020F0502020204030204"/>
              </a:rPr>
              <a:t>IR1: RP-V</a:t>
            </a:r>
            <a:endParaRPr lang="en-GB" sz="12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6D42282-AFCF-31F9-C3BE-3B551B787D2D}"/>
              </a:ext>
            </a:extLst>
          </p:cNvPr>
          <p:cNvSpPr txBox="1"/>
          <p:nvPr/>
        </p:nvSpPr>
        <p:spPr>
          <a:xfrm>
            <a:off x="8743950" y="5695561"/>
            <a:ext cx="1325963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prstClr val="black"/>
                </a:solidFill>
                <a:latin typeface="Calibri" panose="020F0502020204030204"/>
              </a:rPr>
              <a:t>IR1: Nom-H</a:t>
            </a:r>
            <a:endParaRPr lang="en-GB" sz="12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9A4DE85-39FD-0D70-E1C3-1C557ACF84B9}"/>
              </a:ext>
            </a:extLst>
          </p:cNvPr>
          <p:cNvSpPr txBox="1"/>
          <p:nvPr/>
        </p:nvSpPr>
        <p:spPr>
          <a:xfrm rot="19640313">
            <a:off x="8871535" y="4227642"/>
            <a:ext cx="88197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/>
              <a:t>5MGy/100fb</a:t>
            </a:r>
            <a:r>
              <a:rPr lang="en-GB" sz="900" b="1" baseline="30000" dirty="0"/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3440700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6C052C-E828-CBC4-8642-B3E533500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282" y="-5167"/>
            <a:ext cx="10515600" cy="511711"/>
          </a:xfrm>
        </p:spPr>
        <p:txBody>
          <a:bodyPr>
            <a:normAutofit fontScale="90000"/>
          </a:bodyPr>
          <a:lstStyle/>
          <a:p>
            <a:r>
              <a:rPr lang="en-GB" sz="3200" b="1" dirty="0">
                <a:solidFill>
                  <a:schemeClr val="accent2"/>
                </a:solidFill>
                <a:sym typeface="Wingdings" panose="05000000000000000000" pitchFamily="2" charset="2"/>
              </a:rPr>
              <a:t>Q2 IR5 </a:t>
            </a:r>
            <a:r>
              <a:rPr lang="en-GB" sz="3200" dirty="0">
                <a:solidFill>
                  <a:schemeClr val="accent5"/>
                </a:solidFill>
                <a:sym typeface="Wingdings" panose="05000000000000000000" pitchFamily="2" charset="2"/>
              </a:rPr>
              <a:t>: Nom – H up to 2024 ;  RP - V</a:t>
            </a:r>
            <a:endParaRPr lang="en-GB" sz="3200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3BB74B-DC32-8039-6240-E14564546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938981"/>
            <a:ext cx="10515600" cy="237981"/>
          </a:xfrm>
        </p:spPr>
        <p:txBody>
          <a:bodyPr>
            <a:normAutofit fontScale="40000" lnSpcReduction="20000"/>
          </a:bodyPr>
          <a:lstStyle/>
          <a:p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37CE0B9-AECA-43D0-3F91-EFCB54ED42BD}"/>
              </a:ext>
            </a:extLst>
          </p:cNvPr>
          <p:cNvGrpSpPr>
            <a:grpSpLocks noChangeAspect="1"/>
          </p:cNvGrpSpPr>
          <p:nvPr/>
        </p:nvGrpSpPr>
        <p:grpSpPr>
          <a:xfrm>
            <a:off x="746282" y="615064"/>
            <a:ext cx="3850304" cy="2520000"/>
            <a:chOff x="1554377" y="3850104"/>
            <a:chExt cx="4320000" cy="2827415"/>
          </a:xfrm>
        </p:grpSpPr>
        <p:pic>
          <p:nvPicPr>
            <p:cNvPr id="6" name="Picture 5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13EB9976-A615-5F31-558D-6B3B598378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1"/>
            <a:stretch/>
          </p:blipFill>
          <p:spPr>
            <a:xfrm rot="5400000">
              <a:off x="2300669" y="3103812"/>
              <a:ext cx="2827415" cy="43200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87CF13D-10B6-A38D-1C36-0A38F73DF237}"/>
                </a:ext>
              </a:extLst>
            </p:cNvPr>
            <p:cNvSpPr txBox="1"/>
            <p:nvPr/>
          </p:nvSpPr>
          <p:spPr>
            <a:xfrm>
              <a:off x="1929240" y="3926518"/>
              <a:ext cx="1289135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>
                  <a:solidFill>
                    <a:prstClr val="black"/>
                  </a:solidFill>
                  <a:latin typeface="Calibri" panose="020F0502020204030204"/>
                </a:rPr>
                <a:t>IR5: Nom-H</a:t>
              </a:r>
              <a:endParaRPr lang="en-GB" sz="18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C057FE1-C7C6-1BD8-2C3F-0D16764EEF5C}"/>
                </a:ext>
              </a:extLst>
            </p:cNvPr>
            <p:cNvSpPr txBox="1"/>
            <p:nvPr/>
          </p:nvSpPr>
          <p:spPr>
            <a:xfrm>
              <a:off x="4220713" y="4493249"/>
              <a:ext cx="320922" cy="369332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kern="0" dirty="0">
                  <a:solidFill>
                    <a:prstClr val="black"/>
                  </a:solidFill>
                  <a:latin typeface="Calibri" panose="020F0502020204030204"/>
                </a:rPr>
                <a:t>H</a:t>
              </a:r>
              <a:endParaRPr lang="en-GB" sz="1800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562AEAB-3ED1-0164-3593-5811C0E79B16}"/>
              </a:ext>
            </a:extLst>
          </p:cNvPr>
          <p:cNvGrpSpPr>
            <a:grpSpLocks noChangeAspect="1"/>
          </p:cNvGrpSpPr>
          <p:nvPr/>
        </p:nvGrpSpPr>
        <p:grpSpPr>
          <a:xfrm>
            <a:off x="4483332" y="615064"/>
            <a:ext cx="3850295" cy="2520000"/>
            <a:chOff x="1552800" y="4030578"/>
            <a:chExt cx="4320000" cy="282742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AFEE5F4-BBD3-C52C-4E3F-ED0F680D18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1"/>
            <a:stretch/>
          </p:blipFill>
          <p:spPr>
            <a:xfrm rot="5400000">
              <a:off x="2299089" y="3284289"/>
              <a:ext cx="2827421" cy="43200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CB0AEA2-4231-DFB2-5320-E93C569253DD}"/>
                </a:ext>
              </a:extLst>
            </p:cNvPr>
            <p:cNvSpPr txBox="1"/>
            <p:nvPr/>
          </p:nvSpPr>
          <p:spPr>
            <a:xfrm>
              <a:off x="1929239" y="4106998"/>
              <a:ext cx="1069524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>
                  <a:solidFill>
                    <a:prstClr val="black"/>
                  </a:solidFill>
                  <a:latin typeface="Calibri" panose="020F0502020204030204"/>
                </a:rPr>
                <a:t>IR5: RP-V</a:t>
              </a:r>
              <a:endParaRPr lang="en-GB" sz="18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AC90076-294A-4A23-4C91-AFCE13A85D4A}"/>
                </a:ext>
              </a:extLst>
            </p:cNvPr>
            <p:cNvSpPr txBox="1"/>
            <p:nvPr/>
          </p:nvSpPr>
          <p:spPr>
            <a:xfrm>
              <a:off x="3098609" y="4993666"/>
              <a:ext cx="320922" cy="369332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kern="0" dirty="0">
                  <a:solidFill>
                    <a:prstClr val="black"/>
                  </a:solidFill>
                  <a:latin typeface="Calibri" panose="020F0502020204030204"/>
                </a:rPr>
                <a:t>H</a:t>
              </a:r>
              <a:endParaRPr lang="en-GB" sz="1800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BE9426F-3C6F-3E95-8FC1-2D0C92A1D294}"/>
                </a:ext>
              </a:extLst>
            </p:cNvPr>
            <p:cNvSpPr txBox="1"/>
            <p:nvPr/>
          </p:nvSpPr>
          <p:spPr>
            <a:xfrm>
              <a:off x="4351952" y="4993666"/>
              <a:ext cx="320922" cy="369332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kern="0" dirty="0">
                  <a:solidFill>
                    <a:prstClr val="black"/>
                  </a:solidFill>
                  <a:latin typeface="Calibri" panose="020F0502020204030204"/>
                </a:rPr>
                <a:t>V</a:t>
              </a:r>
              <a:endParaRPr lang="en-GB" sz="1800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F10B1D3D-C222-8E88-337F-B42E256302A9}"/>
              </a:ext>
            </a:extLst>
          </p:cNvPr>
          <p:cNvSpPr txBox="1"/>
          <p:nvPr/>
        </p:nvSpPr>
        <p:spPr>
          <a:xfrm>
            <a:off x="1557672" y="393604"/>
            <a:ext cx="1656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0 &lt; L &lt; 380 fb-1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EACD5E-03D3-86A6-099F-59DF1317041E}"/>
              </a:ext>
            </a:extLst>
          </p:cNvPr>
          <p:cNvSpPr txBox="1"/>
          <p:nvPr/>
        </p:nvSpPr>
        <p:spPr>
          <a:xfrm>
            <a:off x="5541131" y="389989"/>
            <a:ext cx="2065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 380 fb-1 &lt; L &lt; 530?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03E852D-11B6-2BC5-3F3D-BE5871A2722D}"/>
              </a:ext>
            </a:extLst>
          </p:cNvPr>
          <p:cNvSpPr txBox="1"/>
          <p:nvPr/>
        </p:nvSpPr>
        <p:spPr>
          <a:xfrm>
            <a:off x="3807418" y="321879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highlight>
                  <a:srgbClr val="C0C0C0"/>
                </a:highlight>
              </a:rPr>
              <a:t>127%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DB6314F-173C-75D5-0001-5830D5C12019}"/>
              </a:ext>
            </a:extLst>
          </p:cNvPr>
          <p:cNvSpPr txBox="1"/>
          <p:nvPr/>
        </p:nvSpPr>
        <p:spPr>
          <a:xfrm>
            <a:off x="7663308" y="321879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highlight>
                  <a:srgbClr val="C0C0C0"/>
                </a:highlight>
              </a:rPr>
              <a:t>50%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3AD4765-6E19-A471-BFD0-D15A3FDEC9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80374" y="2241567"/>
            <a:ext cx="3738624" cy="5340891"/>
          </a:xfrm>
          <a:prstGeom prst="rect">
            <a:avLst/>
          </a:prstGeom>
        </p:spPr>
      </p:pic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9606EAEE-021B-955D-0FD6-EA11F3966E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54250" y="6356350"/>
            <a:ext cx="2743200" cy="365125"/>
          </a:xfrm>
        </p:spPr>
        <p:txBody>
          <a:bodyPr/>
          <a:lstStyle/>
          <a:p>
            <a:fld id="{F1A525BF-6B09-4CD6-9709-F63A46C0143D}" type="datetime1">
              <a:rPr lang="en-GB" smtClean="0"/>
              <a:t>20/01/2025</a:t>
            </a:fld>
            <a:endParaRPr lang="en-GB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EF11E2D8-C4D9-36EA-0D57-C2B5D8092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385C-7D96-42D0-8FA2-2B4EB55DC115}" type="slidenum">
              <a:rPr lang="en-GB" smtClean="0"/>
              <a:t>4</a:t>
            </a:fld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53622DC-5FA6-D08F-B738-3015733D3548}"/>
              </a:ext>
            </a:extLst>
          </p:cNvPr>
          <p:cNvSpPr txBox="1"/>
          <p:nvPr/>
        </p:nvSpPr>
        <p:spPr>
          <a:xfrm>
            <a:off x="2540888" y="3885490"/>
            <a:ext cx="2913762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IR5: Nom-H</a:t>
            </a:r>
            <a:endParaRPr lang="en-GB" sz="14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E36C021-74A7-2759-983B-E64F7F0BA587}"/>
              </a:ext>
            </a:extLst>
          </p:cNvPr>
          <p:cNvSpPr txBox="1"/>
          <p:nvPr/>
        </p:nvSpPr>
        <p:spPr>
          <a:xfrm>
            <a:off x="5454649" y="5254923"/>
            <a:ext cx="1456881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prstClr val="black"/>
                </a:solidFill>
                <a:latin typeface="Calibri" panose="020F0502020204030204"/>
              </a:rPr>
              <a:t>IR5: RP-V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9586E9A-C7A6-B08E-0941-9A034A324D3F}"/>
              </a:ext>
            </a:extLst>
          </p:cNvPr>
          <p:cNvSpPr txBox="1"/>
          <p:nvPr/>
        </p:nvSpPr>
        <p:spPr>
          <a:xfrm rot="20785526">
            <a:off x="5553029" y="4013826"/>
            <a:ext cx="10043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2MGy/100fb</a:t>
            </a:r>
            <a:r>
              <a:rPr lang="en-GB" sz="1000" b="1" baseline="30000" dirty="0"/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1342017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9F8B5-D0CC-DEE3-C662-FD82B0F1E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216" y="148563"/>
            <a:ext cx="10515600" cy="152464"/>
          </a:xfrm>
        </p:spPr>
        <p:txBody>
          <a:bodyPr>
            <a:noAutofit/>
          </a:bodyPr>
          <a:lstStyle/>
          <a:p>
            <a:r>
              <a:rPr lang="en-GB" sz="3200" dirty="0">
                <a:solidFill>
                  <a:schemeClr val="accent2"/>
                </a:solidFill>
              </a:rPr>
              <a:t>For Q1 in IR1 and IR5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C95A4F-E559-2735-8547-40F133C823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417436"/>
            <a:ext cx="10515600" cy="158718"/>
          </a:xfrm>
        </p:spPr>
        <p:txBody>
          <a:bodyPr>
            <a:normAutofit fontScale="25000" lnSpcReduction="20000"/>
          </a:bodyPr>
          <a:lstStyle/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368835-3711-8161-CC12-353E5079E75D}"/>
              </a:ext>
            </a:extLst>
          </p:cNvPr>
          <p:cNvSpPr txBox="1"/>
          <p:nvPr/>
        </p:nvSpPr>
        <p:spPr>
          <a:xfrm>
            <a:off x="2626605" y="1671929"/>
            <a:ext cx="10695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300 fb-1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3D6CF9B-5DA5-DBFA-C61B-7EA7A972F432}"/>
              </a:ext>
            </a:extLst>
          </p:cNvPr>
          <p:cNvGrpSpPr>
            <a:grpSpLocks noChangeAspect="1"/>
          </p:cNvGrpSpPr>
          <p:nvPr/>
        </p:nvGrpSpPr>
        <p:grpSpPr>
          <a:xfrm>
            <a:off x="-218246" y="671599"/>
            <a:ext cx="4566423" cy="2520000"/>
            <a:chOff x="1554377" y="830174"/>
            <a:chExt cx="4320000" cy="2598829"/>
          </a:xfrm>
        </p:grpSpPr>
        <p:pic>
          <p:nvPicPr>
            <p:cNvPr id="6" name="Picture 5" descr="A screenshot of a video game&#10;&#10;Description automatically generated">
              <a:extLst>
                <a:ext uri="{FF2B5EF4-FFF2-40B4-BE49-F238E27FC236}">
                  <a16:creationId xmlns:a16="http://schemas.microsoft.com/office/drawing/2014/main" id="{920C3750-521F-A1F6-3EFD-1BF5C71DC0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73" r="7887"/>
            <a:stretch/>
          </p:blipFill>
          <p:spPr>
            <a:xfrm rot="5400000">
              <a:off x="2414962" y="-30411"/>
              <a:ext cx="2598829" cy="43200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A116A9E-04B6-9A95-37DE-3603341D094E}"/>
                </a:ext>
              </a:extLst>
            </p:cNvPr>
            <p:cNvSpPr txBox="1"/>
            <p:nvPr/>
          </p:nvSpPr>
          <p:spPr>
            <a:xfrm>
              <a:off x="1929241" y="922393"/>
              <a:ext cx="1279517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>
                  <a:solidFill>
                    <a:prstClr val="black"/>
                  </a:solidFill>
                  <a:latin typeface="Calibri" panose="020F0502020204030204"/>
                </a:rPr>
                <a:t>IR1: Nom-V</a:t>
              </a:r>
              <a:endParaRPr lang="en-GB" sz="18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79E0E7E-A61F-D98A-1266-E3397CE44944}"/>
                </a:ext>
              </a:extLst>
            </p:cNvPr>
            <p:cNvSpPr txBox="1"/>
            <p:nvPr/>
          </p:nvSpPr>
          <p:spPr>
            <a:xfrm>
              <a:off x="3330420" y="1294067"/>
              <a:ext cx="320922" cy="369332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kern="0" dirty="0">
                  <a:solidFill>
                    <a:prstClr val="black"/>
                  </a:solidFill>
                  <a:latin typeface="Calibri" panose="020F0502020204030204"/>
                </a:rPr>
                <a:t>V</a:t>
              </a:r>
              <a:endParaRPr lang="en-GB" sz="1800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39D5B2D-64C9-85F3-E539-877D345E0EE1}"/>
              </a:ext>
            </a:extLst>
          </p:cNvPr>
          <p:cNvGrpSpPr>
            <a:grpSpLocks noChangeAspect="1"/>
          </p:cNvGrpSpPr>
          <p:nvPr/>
        </p:nvGrpSpPr>
        <p:grpSpPr>
          <a:xfrm>
            <a:off x="4128369" y="696268"/>
            <a:ext cx="4188973" cy="2520000"/>
            <a:chOff x="6385970" y="818148"/>
            <a:chExt cx="4320000" cy="2598824"/>
          </a:xfrm>
        </p:grpSpPr>
        <p:pic>
          <p:nvPicPr>
            <p:cNvPr id="10" name="Picture 9" descr="A screenshot of a video game&#10;&#10;Description automatically generated">
              <a:extLst>
                <a:ext uri="{FF2B5EF4-FFF2-40B4-BE49-F238E27FC236}">
                  <a16:creationId xmlns:a16="http://schemas.microsoft.com/office/drawing/2014/main" id="{E3F8B140-F47C-E533-F591-917C2C7B46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72" r="7488"/>
            <a:stretch/>
          </p:blipFill>
          <p:spPr>
            <a:xfrm rot="5400000">
              <a:off x="7246558" y="-42440"/>
              <a:ext cx="2598824" cy="43200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A4E9257-E570-BA80-7440-E3DEF3DBBDAA}"/>
                </a:ext>
              </a:extLst>
            </p:cNvPr>
            <p:cNvSpPr txBox="1"/>
            <p:nvPr/>
          </p:nvSpPr>
          <p:spPr>
            <a:xfrm>
              <a:off x="6757548" y="898331"/>
              <a:ext cx="1069524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>
                  <a:solidFill>
                    <a:prstClr val="black"/>
                  </a:solidFill>
                  <a:latin typeface="Calibri" panose="020F0502020204030204"/>
                </a:rPr>
                <a:t>IR1: RP-V</a:t>
              </a:r>
              <a:endParaRPr lang="en-GB" sz="18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2E384D9-F389-4046-FDF8-07E13CC6CDB0}"/>
                </a:ext>
              </a:extLst>
            </p:cNvPr>
            <p:cNvSpPr txBox="1"/>
            <p:nvPr/>
          </p:nvSpPr>
          <p:spPr>
            <a:xfrm>
              <a:off x="9041956" y="1454671"/>
              <a:ext cx="320922" cy="369332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kern="0" dirty="0">
                  <a:solidFill>
                    <a:prstClr val="black"/>
                  </a:solidFill>
                  <a:latin typeface="Calibri" panose="020F0502020204030204"/>
                </a:rPr>
                <a:t>V</a:t>
              </a:r>
              <a:endParaRPr lang="en-GB" sz="1800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D7D21AA-BDD3-2C93-ADF0-BB0FCB740F51}"/>
              </a:ext>
            </a:extLst>
          </p:cNvPr>
          <p:cNvGrpSpPr>
            <a:grpSpLocks noChangeAspect="1"/>
          </p:cNvGrpSpPr>
          <p:nvPr/>
        </p:nvGrpSpPr>
        <p:grpSpPr>
          <a:xfrm>
            <a:off x="8146999" y="677933"/>
            <a:ext cx="4169673" cy="2520000"/>
            <a:chOff x="6387600" y="806116"/>
            <a:chExt cx="4320000" cy="261085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B6382BC-6F00-36E7-9B0F-1556282A5D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81" r="7481"/>
            <a:stretch/>
          </p:blipFill>
          <p:spPr>
            <a:xfrm rot="5400000">
              <a:off x="7242174" y="-48458"/>
              <a:ext cx="2610852" cy="4320000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FB5E839-68B3-A5FA-6A21-02C446587DBB}"/>
                </a:ext>
              </a:extLst>
            </p:cNvPr>
            <p:cNvSpPr txBox="1"/>
            <p:nvPr/>
          </p:nvSpPr>
          <p:spPr>
            <a:xfrm>
              <a:off x="6757549" y="898331"/>
              <a:ext cx="1289135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>
                  <a:solidFill>
                    <a:prstClr val="black"/>
                  </a:solidFill>
                  <a:latin typeface="Calibri" panose="020F0502020204030204"/>
                </a:rPr>
                <a:t>IR1: Nom-H</a:t>
              </a:r>
              <a:endParaRPr lang="en-GB" sz="18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D8928C3-61B3-6749-29D5-666357BF4BD4}"/>
                </a:ext>
              </a:extLst>
            </p:cNvPr>
            <p:cNvSpPr txBox="1"/>
            <p:nvPr/>
          </p:nvSpPr>
          <p:spPr>
            <a:xfrm>
              <a:off x="7931267" y="1638202"/>
              <a:ext cx="320922" cy="369332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kern="0" dirty="0">
                  <a:solidFill>
                    <a:prstClr val="black"/>
                  </a:solidFill>
                  <a:latin typeface="Calibri" panose="020F0502020204030204"/>
                </a:rPr>
                <a:t>V</a:t>
              </a:r>
              <a:endParaRPr lang="en-GB" sz="1800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2FFB68A-EC8A-666D-4791-032216078E60}"/>
                </a:ext>
              </a:extLst>
            </p:cNvPr>
            <p:cNvSpPr txBox="1"/>
            <p:nvPr/>
          </p:nvSpPr>
          <p:spPr>
            <a:xfrm>
              <a:off x="9179653" y="1634281"/>
              <a:ext cx="320922" cy="369332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kern="0" dirty="0">
                  <a:solidFill>
                    <a:prstClr val="black"/>
                  </a:solidFill>
                  <a:latin typeface="Calibri" panose="020F0502020204030204"/>
                </a:rPr>
                <a:t>H</a:t>
              </a:r>
              <a:endParaRPr lang="en-GB" sz="1800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EA52B26F-AF89-2D98-7075-7E76AD93A58B}"/>
              </a:ext>
            </a:extLst>
          </p:cNvPr>
          <p:cNvSpPr txBox="1"/>
          <p:nvPr/>
        </p:nvSpPr>
        <p:spPr>
          <a:xfrm>
            <a:off x="5069545" y="440564"/>
            <a:ext cx="1949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 260 fb-1 &lt; L &lt; 380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952FD2-8A59-40B6-7E7D-4C6E2C6E6A93}"/>
              </a:ext>
            </a:extLst>
          </p:cNvPr>
          <p:cNvSpPr txBox="1"/>
          <p:nvPr/>
        </p:nvSpPr>
        <p:spPr>
          <a:xfrm>
            <a:off x="1206653" y="427566"/>
            <a:ext cx="1656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0 &lt; L &lt; 260 fb-1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F938B98-FCC3-AD33-3D70-46856B43886E}"/>
              </a:ext>
            </a:extLst>
          </p:cNvPr>
          <p:cNvSpPr txBox="1"/>
          <p:nvPr/>
        </p:nvSpPr>
        <p:spPr>
          <a:xfrm>
            <a:off x="9132610" y="454948"/>
            <a:ext cx="2065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 380 fb-1 &lt; L &lt; 530?</a:t>
            </a:r>
            <a:endParaRPr lang="en-GB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E03D125-E1FE-4A33-3ADF-E38038687B49}"/>
              </a:ext>
            </a:extLst>
          </p:cNvPr>
          <p:cNvGrpSpPr>
            <a:grpSpLocks noChangeAspect="1"/>
          </p:cNvGrpSpPr>
          <p:nvPr/>
        </p:nvGrpSpPr>
        <p:grpSpPr>
          <a:xfrm>
            <a:off x="1788712" y="3834147"/>
            <a:ext cx="3850304" cy="2520000"/>
            <a:chOff x="1554377" y="3850104"/>
            <a:chExt cx="4320000" cy="2827415"/>
          </a:xfrm>
        </p:grpSpPr>
        <p:pic>
          <p:nvPicPr>
            <p:cNvPr id="22" name="Picture 21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154FD14D-2833-262F-A4B5-1902DB3476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1"/>
            <a:stretch/>
          </p:blipFill>
          <p:spPr>
            <a:xfrm rot="5400000">
              <a:off x="2300669" y="3103812"/>
              <a:ext cx="2827415" cy="4320000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82517FE-6A09-CE8D-D14F-0DF3A5E7E654}"/>
                </a:ext>
              </a:extLst>
            </p:cNvPr>
            <p:cNvSpPr txBox="1"/>
            <p:nvPr/>
          </p:nvSpPr>
          <p:spPr>
            <a:xfrm>
              <a:off x="1929240" y="3926518"/>
              <a:ext cx="1289135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>
                  <a:solidFill>
                    <a:prstClr val="black"/>
                  </a:solidFill>
                  <a:latin typeface="Calibri" panose="020F0502020204030204"/>
                </a:rPr>
                <a:t>IR5: Nom-H</a:t>
              </a:r>
              <a:endParaRPr lang="en-GB" sz="18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92AAB0F-C841-9479-4388-9E0535AD9B93}"/>
                </a:ext>
              </a:extLst>
            </p:cNvPr>
            <p:cNvSpPr txBox="1"/>
            <p:nvPr/>
          </p:nvSpPr>
          <p:spPr>
            <a:xfrm>
              <a:off x="4220713" y="4493249"/>
              <a:ext cx="320922" cy="369332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kern="0" dirty="0">
                  <a:solidFill>
                    <a:prstClr val="black"/>
                  </a:solidFill>
                  <a:latin typeface="Calibri" panose="020F0502020204030204"/>
                </a:rPr>
                <a:t>H</a:t>
              </a:r>
              <a:endParaRPr lang="en-GB" sz="1800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1C9311F-964A-76B5-CBF0-C2090674C4AF}"/>
              </a:ext>
            </a:extLst>
          </p:cNvPr>
          <p:cNvGrpSpPr>
            <a:grpSpLocks noChangeAspect="1"/>
          </p:cNvGrpSpPr>
          <p:nvPr/>
        </p:nvGrpSpPr>
        <p:grpSpPr>
          <a:xfrm>
            <a:off x="5525762" y="3834147"/>
            <a:ext cx="3850295" cy="2520000"/>
            <a:chOff x="1552800" y="4030578"/>
            <a:chExt cx="4320000" cy="2827421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DB01D931-F143-8929-62C6-FEDA705C4A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1"/>
            <a:stretch/>
          </p:blipFill>
          <p:spPr>
            <a:xfrm rot="5400000">
              <a:off x="2299089" y="3284289"/>
              <a:ext cx="2827421" cy="4320000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D0A44FD-50E3-0D62-9372-734921343354}"/>
                </a:ext>
              </a:extLst>
            </p:cNvPr>
            <p:cNvSpPr txBox="1"/>
            <p:nvPr/>
          </p:nvSpPr>
          <p:spPr>
            <a:xfrm>
              <a:off x="1929239" y="4106998"/>
              <a:ext cx="1069524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>
                  <a:solidFill>
                    <a:prstClr val="black"/>
                  </a:solidFill>
                  <a:latin typeface="Calibri" panose="020F0502020204030204"/>
                </a:rPr>
                <a:t>IR5: RP-V</a:t>
              </a:r>
              <a:endParaRPr lang="en-GB" sz="18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DFD104B-5AE5-0988-BE08-6A977C7564A6}"/>
                </a:ext>
              </a:extLst>
            </p:cNvPr>
            <p:cNvSpPr txBox="1"/>
            <p:nvPr/>
          </p:nvSpPr>
          <p:spPr>
            <a:xfrm>
              <a:off x="3098609" y="4993666"/>
              <a:ext cx="320922" cy="369332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kern="0" dirty="0">
                  <a:solidFill>
                    <a:prstClr val="black"/>
                  </a:solidFill>
                  <a:latin typeface="Calibri" panose="020F0502020204030204"/>
                </a:rPr>
                <a:t>H</a:t>
              </a:r>
              <a:endParaRPr lang="en-GB" sz="1800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A8D246A-7B5D-2DAE-56C5-F25F84814173}"/>
                </a:ext>
              </a:extLst>
            </p:cNvPr>
            <p:cNvSpPr txBox="1"/>
            <p:nvPr/>
          </p:nvSpPr>
          <p:spPr>
            <a:xfrm>
              <a:off x="4351952" y="4993666"/>
              <a:ext cx="320922" cy="369332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kern="0" dirty="0">
                  <a:solidFill>
                    <a:prstClr val="black"/>
                  </a:solidFill>
                  <a:latin typeface="Calibri" panose="020F0502020204030204"/>
                </a:rPr>
                <a:t>V</a:t>
              </a:r>
              <a:endParaRPr lang="en-GB" sz="1800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36D6968B-07DA-F8E9-B8D4-D31F163FD749}"/>
              </a:ext>
            </a:extLst>
          </p:cNvPr>
          <p:cNvSpPr txBox="1"/>
          <p:nvPr/>
        </p:nvSpPr>
        <p:spPr>
          <a:xfrm>
            <a:off x="2626605" y="3596402"/>
            <a:ext cx="1656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0 &lt; L &lt; 380 fb-1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74480B4-2349-982F-25F0-735119E8A57C}"/>
              </a:ext>
            </a:extLst>
          </p:cNvPr>
          <p:cNvSpPr txBox="1"/>
          <p:nvPr/>
        </p:nvSpPr>
        <p:spPr>
          <a:xfrm>
            <a:off x="6610064" y="3592787"/>
            <a:ext cx="2065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 380 fb-1 &lt; L &lt; 530?</a:t>
            </a:r>
            <a:endParaRPr lang="en-GB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F391B11-16B2-97FD-DF8F-94D56FB2BFAA}"/>
              </a:ext>
            </a:extLst>
          </p:cNvPr>
          <p:cNvSpPr/>
          <p:nvPr/>
        </p:nvSpPr>
        <p:spPr>
          <a:xfrm>
            <a:off x="5539095" y="782994"/>
            <a:ext cx="2607903" cy="2393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4F049B0-DEC5-7BE9-6D57-7C607318F908}"/>
              </a:ext>
            </a:extLst>
          </p:cNvPr>
          <p:cNvSpPr/>
          <p:nvPr/>
        </p:nvSpPr>
        <p:spPr>
          <a:xfrm>
            <a:off x="9602338" y="1119149"/>
            <a:ext cx="2513826" cy="20356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312C806-9AB9-B503-ACC3-275BD24EEE01}"/>
              </a:ext>
            </a:extLst>
          </p:cNvPr>
          <p:cNvSpPr/>
          <p:nvPr/>
        </p:nvSpPr>
        <p:spPr>
          <a:xfrm>
            <a:off x="3075794" y="4203478"/>
            <a:ext cx="2328056" cy="19447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7F2F986-1A15-3349-87DA-73B059A49C1B}"/>
              </a:ext>
            </a:extLst>
          </p:cNvPr>
          <p:cNvSpPr/>
          <p:nvPr/>
        </p:nvSpPr>
        <p:spPr>
          <a:xfrm>
            <a:off x="6859392" y="3926562"/>
            <a:ext cx="2335408" cy="21902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B7C1872-374C-7F37-3818-E0A83A4DC8B1}"/>
              </a:ext>
            </a:extLst>
          </p:cNvPr>
          <p:cNvGrpSpPr/>
          <p:nvPr/>
        </p:nvGrpSpPr>
        <p:grpSpPr>
          <a:xfrm>
            <a:off x="465701" y="2190356"/>
            <a:ext cx="3546462" cy="890730"/>
            <a:chOff x="465701" y="2144459"/>
            <a:chExt cx="3546462" cy="945956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2E085D18-7351-B109-986A-51CC915B646A}"/>
                </a:ext>
              </a:extLst>
            </p:cNvPr>
            <p:cNvSpPr/>
            <p:nvPr/>
          </p:nvSpPr>
          <p:spPr>
            <a:xfrm>
              <a:off x="465701" y="2227139"/>
              <a:ext cx="777103" cy="863276"/>
            </a:xfrm>
            <a:custGeom>
              <a:avLst/>
              <a:gdLst>
                <a:gd name="connsiteX0" fmla="*/ 0 w 777103"/>
                <a:gd name="connsiteY0" fmla="*/ 778506 h 980228"/>
                <a:gd name="connsiteX1" fmla="*/ 261257 w 777103"/>
                <a:gd name="connsiteY1" fmla="*/ 937126 h 980228"/>
                <a:gd name="connsiteX2" fmla="*/ 699796 w 777103"/>
                <a:gd name="connsiteY2" fmla="*/ 88040 h 980228"/>
                <a:gd name="connsiteX3" fmla="*/ 774441 w 777103"/>
                <a:gd name="connsiteY3" fmla="*/ 69379 h 980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7103" h="980228">
                  <a:moveTo>
                    <a:pt x="0" y="778506"/>
                  </a:moveTo>
                  <a:cubicBezTo>
                    <a:pt x="72312" y="915355"/>
                    <a:pt x="144624" y="1052204"/>
                    <a:pt x="261257" y="937126"/>
                  </a:cubicBezTo>
                  <a:cubicBezTo>
                    <a:pt x="377890" y="822048"/>
                    <a:pt x="614265" y="232664"/>
                    <a:pt x="699796" y="88040"/>
                  </a:cubicBezTo>
                  <a:cubicBezTo>
                    <a:pt x="785327" y="-56584"/>
                    <a:pt x="779884" y="6397"/>
                    <a:pt x="774441" y="69379"/>
                  </a:cubicBezTo>
                </a:path>
              </a:pathLst>
            </a:custGeom>
            <a:ln w="571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CA37FD16-54EA-C4ED-FB62-A1A01A372297}"/>
                </a:ext>
              </a:extLst>
            </p:cNvPr>
            <p:cNvSpPr/>
            <p:nvPr/>
          </p:nvSpPr>
          <p:spPr>
            <a:xfrm>
              <a:off x="1572542" y="2144459"/>
              <a:ext cx="615820" cy="863276"/>
            </a:xfrm>
            <a:custGeom>
              <a:avLst/>
              <a:gdLst>
                <a:gd name="connsiteX0" fmla="*/ 0 w 615820"/>
                <a:gd name="connsiteY0" fmla="*/ 0 h 942791"/>
                <a:gd name="connsiteX1" fmla="*/ 391886 w 615820"/>
                <a:gd name="connsiteY1" fmla="*/ 895739 h 942791"/>
                <a:gd name="connsiteX2" fmla="*/ 615820 w 615820"/>
                <a:gd name="connsiteY2" fmla="*/ 737118 h 942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5820" h="942791">
                  <a:moveTo>
                    <a:pt x="0" y="0"/>
                  </a:moveTo>
                  <a:cubicBezTo>
                    <a:pt x="144624" y="386443"/>
                    <a:pt x="289249" y="772886"/>
                    <a:pt x="391886" y="895739"/>
                  </a:cubicBezTo>
                  <a:cubicBezTo>
                    <a:pt x="494523" y="1018592"/>
                    <a:pt x="555171" y="877855"/>
                    <a:pt x="615820" y="737118"/>
                  </a:cubicBezTo>
                </a:path>
              </a:pathLst>
            </a:custGeom>
            <a:ln w="571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58024F7-0071-5C3D-3F8C-4463674A7DC7}"/>
                </a:ext>
              </a:extLst>
            </p:cNvPr>
            <p:cNvSpPr/>
            <p:nvPr/>
          </p:nvSpPr>
          <p:spPr>
            <a:xfrm>
              <a:off x="3265714" y="2565918"/>
              <a:ext cx="746449" cy="420491"/>
            </a:xfrm>
            <a:custGeom>
              <a:avLst/>
              <a:gdLst>
                <a:gd name="connsiteX0" fmla="*/ 0 w 746449"/>
                <a:gd name="connsiteY0" fmla="*/ 74645 h 420491"/>
                <a:gd name="connsiteX1" fmla="*/ 223935 w 746449"/>
                <a:gd name="connsiteY1" fmla="*/ 419878 h 420491"/>
                <a:gd name="connsiteX2" fmla="*/ 746449 w 746449"/>
                <a:gd name="connsiteY2" fmla="*/ 0 h 420491"/>
                <a:gd name="connsiteX3" fmla="*/ 746449 w 746449"/>
                <a:gd name="connsiteY3" fmla="*/ 0 h 420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6449" h="420491">
                  <a:moveTo>
                    <a:pt x="0" y="74645"/>
                  </a:moveTo>
                  <a:cubicBezTo>
                    <a:pt x="49763" y="253482"/>
                    <a:pt x="99527" y="432319"/>
                    <a:pt x="223935" y="419878"/>
                  </a:cubicBezTo>
                  <a:cubicBezTo>
                    <a:pt x="348343" y="407437"/>
                    <a:pt x="746449" y="0"/>
                    <a:pt x="746449" y="0"/>
                  </a:cubicBezTo>
                  <a:lnTo>
                    <a:pt x="746449" y="0"/>
                  </a:lnTo>
                </a:path>
              </a:pathLst>
            </a:custGeom>
            <a:ln w="571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918D4699-14DA-DA57-C0BE-680B9C684DD8}"/>
              </a:ext>
            </a:extLst>
          </p:cNvPr>
          <p:cNvSpPr/>
          <p:nvPr/>
        </p:nvSpPr>
        <p:spPr>
          <a:xfrm>
            <a:off x="1394631" y="761021"/>
            <a:ext cx="2828018" cy="2393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B73C6EF-102E-81C2-9ED1-B56C09F195E0}"/>
              </a:ext>
            </a:extLst>
          </p:cNvPr>
          <p:cNvSpPr txBox="1"/>
          <p:nvPr/>
        </p:nvSpPr>
        <p:spPr>
          <a:xfrm>
            <a:off x="3368619" y="435514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highlight>
                  <a:srgbClr val="C0C0C0"/>
                </a:highlight>
              </a:rPr>
              <a:t>87%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E154364-A75C-EFF3-B17C-0FFD19C25E5A}"/>
              </a:ext>
            </a:extLst>
          </p:cNvPr>
          <p:cNvSpPr txBox="1"/>
          <p:nvPr/>
        </p:nvSpPr>
        <p:spPr>
          <a:xfrm>
            <a:off x="7610716" y="401358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highlight>
                  <a:srgbClr val="C0C0C0"/>
                </a:highlight>
              </a:rPr>
              <a:t>40%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8F137AF-7E1A-BC55-BF5E-C9F2703C717B}"/>
              </a:ext>
            </a:extLst>
          </p:cNvPr>
          <p:cNvSpPr txBox="1"/>
          <p:nvPr/>
        </p:nvSpPr>
        <p:spPr>
          <a:xfrm>
            <a:off x="11691181" y="383007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highlight>
                  <a:srgbClr val="C0C0C0"/>
                </a:highlight>
              </a:rPr>
              <a:t>50%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5E7C485-F75D-6299-1BA0-15202A4370B2}"/>
              </a:ext>
            </a:extLst>
          </p:cNvPr>
          <p:cNvSpPr txBox="1"/>
          <p:nvPr/>
        </p:nvSpPr>
        <p:spPr>
          <a:xfrm>
            <a:off x="4819419" y="3532241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highlight>
                  <a:srgbClr val="C0C0C0"/>
                </a:highlight>
              </a:rPr>
              <a:t>127%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90070F0-9BBA-6D46-1C97-207A45D12817}"/>
              </a:ext>
            </a:extLst>
          </p:cNvPr>
          <p:cNvSpPr txBox="1"/>
          <p:nvPr/>
        </p:nvSpPr>
        <p:spPr>
          <a:xfrm>
            <a:off x="8675309" y="3532241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highlight>
                  <a:srgbClr val="C0C0C0"/>
                </a:highlight>
              </a:rPr>
              <a:t>50%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F73B672-C6A6-5D6C-DB87-721BDA4AC6B5}"/>
              </a:ext>
            </a:extLst>
          </p:cNvPr>
          <p:cNvSpPr txBox="1"/>
          <p:nvPr/>
        </p:nvSpPr>
        <p:spPr>
          <a:xfrm>
            <a:off x="187611" y="3112467"/>
            <a:ext cx="28280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Q1~ 15*530/300=26.5MGy</a:t>
            </a:r>
          </a:p>
          <a:p>
            <a:r>
              <a:rPr lang="en-GB" dirty="0">
                <a:solidFill>
                  <a:srgbClr val="0070C0"/>
                </a:solidFill>
              </a:rPr>
              <a:t>Idem pour IR5</a:t>
            </a:r>
          </a:p>
        </p:txBody>
      </p:sp>
      <p:sp>
        <p:nvSpPr>
          <p:cNvPr id="37" name="Date Placeholder 36">
            <a:extLst>
              <a:ext uri="{FF2B5EF4-FFF2-40B4-BE49-F238E27FC236}">
                <a16:creationId xmlns:a16="http://schemas.microsoft.com/office/drawing/2014/main" id="{98DAD225-BCE0-0BA4-DF66-F11BC862E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1679F-D2FA-40F2-BC79-6FB433711905}" type="datetime1">
              <a:rPr lang="en-GB" smtClean="0"/>
              <a:t>20/01/2025</a:t>
            </a:fld>
            <a:endParaRPr lang="en-GB"/>
          </a:p>
        </p:txBody>
      </p:sp>
      <p:sp>
        <p:nvSpPr>
          <p:cNvPr id="38" name="Slide Number Placeholder 37">
            <a:extLst>
              <a:ext uri="{FF2B5EF4-FFF2-40B4-BE49-F238E27FC236}">
                <a16:creationId xmlns:a16="http://schemas.microsoft.com/office/drawing/2014/main" id="{E886CC67-2DE8-2893-D0BC-FD3F15A8B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385C-7D96-42D0-8FA2-2B4EB55DC115}" type="slidenum">
              <a:rPr lang="en-GB" smtClean="0"/>
              <a:t>5</a:t>
            </a:fld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F5739F1-9B4D-F4D9-05ED-FC9349824A74}"/>
              </a:ext>
            </a:extLst>
          </p:cNvPr>
          <p:cNvSpPr txBox="1"/>
          <p:nvPr/>
        </p:nvSpPr>
        <p:spPr>
          <a:xfrm>
            <a:off x="9544552" y="4833155"/>
            <a:ext cx="257907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Mail de F. Cerutti:</a:t>
            </a:r>
          </a:p>
          <a:p>
            <a:r>
              <a:rPr lang="en-GB" sz="1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les quatre </a:t>
            </a:r>
            <a:r>
              <a:rPr lang="en-GB" sz="1400" b="1" kern="100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Q1 (P1 et P5), </a:t>
            </a:r>
            <a:r>
              <a:rPr lang="en-GB" sz="1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dans </a:t>
            </a:r>
            <a:r>
              <a:rPr lang="en-GB" sz="1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l'hypothèse</a:t>
            </a:r>
            <a:r>
              <a:rPr lang="en-GB" sz="1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580 fb-1 (c'est-à-dire200 fb-1 sur 2025+2026) on </a:t>
            </a:r>
            <a:r>
              <a:rPr lang="en-GB" sz="1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</a:t>
            </a:r>
            <a:r>
              <a:rPr lang="en-GB" sz="1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arriver</a:t>
            </a:r>
            <a:r>
              <a:rPr lang="en-GB" sz="1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sur les </a:t>
            </a:r>
            <a:r>
              <a:rPr lang="en-GB" sz="1400" b="1" kern="100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25 </a:t>
            </a:r>
            <a:r>
              <a:rPr lang="en-GB" sz="1400" b="1" kern="100" dirty="0" err="1">
                <a:solidFill>
                  <a:schemeClr val="accent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MGy</a:t>
            </a:r>
            <a:r>
              <a:rPr lang="en-GB" sz="1400" b="1" kern="100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fr-FR" sz="1400" b="1" kern="100" dirty="0">
              <a:solidFill>
                <a:schemeClr val="accent2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8545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5006D2-0820-601A-E823-51A8D2EA61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94FCA-C1A1-080C-8AA7-65E75280B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216" y="148563"/>
            <a:ext cx="10515600" cy="152464"/>
          </a:xfrm>
        </p:spPr>
        <p:txBody>
          <a:bodyPr>
            <a:noAutofit/>
          </a:bodyPr>
          <a:lstStyle/>
          <a:p>
            <a:r>
              <a:rPr lang="en-GB" sz="3200" dirty="0">
                <a:solidFill>
                  <a:schemeClr val="accent2"/>
                </a:solidFill>
              </a:rPr>
              <a:t>For Q3 in IR1 and IR5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8C3676-93BA-F828-6617-C06DAAE7EA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6417436"/>
            <a:ext cx="10515600" cy="158718"/>
          </a:xfrm>
        </p:spPr>
        <p:txBody>
          <a:bodyPr>
            <a:normAutofit fontScale="25000" lnSpcReduction="20000"/>
          </a:bodyPr>
          <a:lstStyle/>
          <a:p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809A90F-AD39-A130-5CB7-FDA83B8B2EB3}"/>
              </a:ext>
            </a:extLst>
          </p:cNvPr>
          <p:cNvGrpSpPr>
            <a:grpSpLocks noChangeAspect="1"/>
          </p:cNvGrpSpPr>
          <p:nvPr/>
        </p:nvGrpSpPr>
        <p:grpSpPr>
          <a:xfrm>
            <a:off x="-214568" y="700348"/>
            <a:ext cx="4566423" cy="2520000"/>
            <a:chOff x="1554377" y="830174"/>
            <a:chExt cx="4320000" cy="2598829"/>
          </a:xfrm>
        </p:grpSpPr>
        <p:pic>
          <p:nvPicPr>
            <p:cNvPr id="6" name="Picture 5" descr="A screenshot of a video game&#10;&#10;Description automatically generated">
              <a:extLst>
                <a:ext uri="{FF2B5EF4-FFF2-40B4-BE49-F238E27FC236}">
                  <a16:creationId xmlns:a16="http://schemas.microsoft.com/office/drawing/2014/main" id="{5825D26A-3C21-0646-DFE1-B134AF22A2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73" r="7887"/>
            <a:stretch/>
          </p:blipFill>
          <p:spPr>
            <a:xfrm rot="5400000">
              <a:off x="2414962" y="-30411"/>
              <a:ext cx="2598829" cy="43200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9233D8B-9152-A17D-1E6D-83D9EC808FE8}"/>
                </a:ext>
              </a:extLst>
            </p:cNvPr>
            <p:cNvSpPr txBox="1"/>
            <p:nvPr/>
          </p:nvSpPr>
          <p:spPr>
            <a:xfrm>
              <a:off x="1929241" y="922393"/>
              <a:ext cx="1279517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>
                  <a:solidFill>
                    <a:prstClr val="black"/>
                  </a:solidFill>
                  <a:latin typeface="Calibri" panose="020F0502020204030204"/>
                </a:rPr>
                <a:t>IR1: Nom-V</a:t>
              </a:r>
              <a:endParaRPr lang="en-GB" sz="18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989FB5B-1C63-F1AC-8E70-8EDDCE0BC854}"/>
                </a:ext>
              </a:extLst>
            </p:cNvPr>
            <p:cNvSpPr txBox="1"/>
            <p:nvPr/>
          </p:nvSpPr>
          <p:spPr>
            <a:xfrm>
              <a:off x="3330420" y="1294067"/>
              <a:ext cx="320922" cy="369332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kern="0" dirty="0">
                  <a:solidFill>
                    <a:prstClr val="black"/>
                  </a:solidFill>
                  <a:latin typeface="Calibri" panose="020F0502020204030204"/>
                </a:rPr>
                <a:t>V</a:t>
              </a:r>
              <a:endParaRPr lang="en-GB" sz="1800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D9F4777-8F14-33B7-0EDA-C0E80B577BDA}"/>
              </a:ext>
            </a:extLst>
          </p:cNvPr>
          <p:cNvGrpSpPr>
            <a:grpSpLocks noChangeAspect="1"/>
          </p:cNvGrpSpPr>
          <p:nvPr/>
        </p:nvGrpSpPr>
        <p:grpSpPr>
          <a:xfrm>
            <a:off x="4128369" y="696268"/>
            <a:ext cx="4188973" cy="2520000"/>
            <a:chOff x="6385970" y="818148"/>
            <a:chExt cx="4320000" cy="2598824"/>
          </a:xfrm>
        </p:grpSpPr>
        <p:pic>
          <p:nvPicPr>
            <p:cNvPr id="10" name="Picture 9" descr="A screenshot of a video game&#10;&#10;Description automatically generated">
              <a:extLst>
                <a:ext uri="{FF2B5EF4-FFF2-40B4-BE49-F238E27FC236}">
                  <a16:creationId xmlns:a16="http://schemas.microsoft.com/office/drawing/2014/main" id="{BE2F0E30-61A2-8F30-418B-21B8E6AFE0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72" r="7488"/>
            <a:stretch/>
          </p:blipFill>
          <p:spPr>
            <a:xfrm rot="5400000">
              <a:off x="7246558" y="-42440"/>
              <a:ext cx="2598824" cy="43200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FE2A253-0F2D-CC95-4797-7B5B13729CD9}"/>
                </a:ext>
              </a:extLst>
            </p:cNvPr>
            <p:cNvSpPr txBox="1"/>
            <p:nvPr/>
          </p:nvSpPr>
          <p:spPr>
            <a:xfrm>
              <a:off x="6757548" y="898331"/>
              <a:ext cx="1069524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>
                  <a:solidFill>
                    <a:prstClr val="black"/>
                  </a:solidFill>
                  <a:latin typeface="Calibri" panose="020F0502020204030204"/>
                </a:rPr>
                <a:t>IR1: RP-V</a:t>
              </a:r>
              <a:endParaRPr lang="en-GB" sz="18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47E2B46-67EE-E092-D264-3620EE38B584}"/>
                </a:ext>
              </a:extLst>
            </p:cNvPr>
            <p:cNvSpPr txBox="1"/>
            <p:nvPr/>
          </p:nvSpPr>
          <p:spPr>
            <a:xfrm>
              <a:off x="9041956" y="1454671"/>
              <a:ext cx="320922" cy="369332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kern="0" dirty="0">
                  <a:solidFill>
                    <a:prstClr val="black"/>
                  </a:solidFill>
                  <a:latin typeface="Calibri" panose="020F0502020204030204"/>
                </a:rPr>
                <a:t>V</a:t>
              </a:r>
              <a:endParaRPr lang="en-GB" sz="1800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BF12ED8-03F0-3099-C285-F87CC093B2C7}"/>
              </a:ext>
            </a:extLst>
          </p:cNvPr>
          <p:cNvGrpSpPr>
            <a:grpSpLocks noChangeAspect="1"/>
          </p:cNvGrpSpPr>
          <p:nvPr/>
        </p:nvGrpSpPr>
        <p:grpSpPr>
          <a:xfrm>
            <a:off x="8146999" y="677933"/>
            <a:ext cx="4169673" cy="2520000"/>
            <a:chOff x="6387600" y="806116"/>
            <a:chExt cx="4320000" cy="261085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63E800C-FDC9-9F8D-7475-7265D07EEC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81" r="7481"/>
            <a:stretch/>
          </p:blipFill>
          <p:spPr>
            <a:xfrm rot="5400000">
              <a:off x="7242174" y="-48458"/>
              <a:ext cx="2610852" cy="4320000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97CFBDC-5A37-B138-8E23-BA959A0DB1EA}"/>
                </a:ext>
              </a:extLst>
            </p:cNvPr>
            <p:cNvSpPr txBox="1"/>
            <p:nvPr/>
          </p:nvSpPr>
          <p:spPr>
            <a:xfrm>
              <a:off x="6757549" y="898331"/>
              <a:ext cx="1289135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>
                  <a:solidFill>
                    <a:prstClr val="black"/>
                  </a:solidFill>
                  <a:latin typeface="Calibri" panose="020F0502020204030204"/>
                </a:rPr>
                <a:t>IR1: Nom-H</a:t>
              </a:r>
              <a:endParaRPr lang="en-GB" sz="18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7F9E37A-63F5-FA6F-B934-DE16E2D3F794}"/>
                </a:ext>
              </a:extLst>
            </p:cNvPr>
            <p:cNvSpPr txBox="1"/>
            <p:nvPr/>
          </p:nvSpPr>
          <p:spPr>
            <a:xfrm>
              <a:off x="7931267" y="1638202"/>
              <a:ext cx="320922" cy="369332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kern="0" dirty="0">
                  <a:solidFill>
                    <a:prstClr val="black"/>
                  </a:solidFill>
                  <a:latin typeface="Calibri" panose="020F0502020204030204"/>
                </a:rPr>
                <a:t>V</a:t>
              </a:r>
              <a:endParaRPr lang="en-GB" sz="1800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0E8A18B-7A85-87E6-2FA3-2C4CDD3139BF}"/>
                </a:ext>
              </a:extLst>
            </p:cNvPr>
            <p:cNvSpPr txBox="1"/>
            <p:nvPr/>
          </p:nvSpPr>
          <p:spPr>
            <a:xfrm>
              <a:off x="9179653" y="1634281"/>
              <a:ext cx="320922" cy="369332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kern="0" dirty="0">
                  <a:solidFill>
                    <a:prstClr val="black"/>
                  </a:solidFill>
                  <a:latin typeface="Calibri" panose="020F0502020204030204"/>
                </a:rPr>
                <a:t>H</a:t>
              </a:r>
              <a:endParaRPr lang="en-GB" sz="1800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A620D113-1929-E24B-A951-550955293C65}"/>
              </a:ext>
            </a:extLst>
          </p:cNvPr>
          <p:cNvSpPr txBox="1"/>
          <p:nvPr/>
        </p:nvSpPr>
        <p:spPr>
          <a:xfrm>
            <a:off x="5069545" y="440564"/>
            <a:ext cx="1949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 260 fb-1 &lt; L &lt; 380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D56B70-0A9D-DF43-5B8E-E2F83F762E33}"/>
              </a:ext>
            </a:extLst>
          </p:cNvPr>
          <p:cNvSpPr txBox="1"/>
          <p:nvPr/>
        </p:nvSpPr>
        <p:spPr>
          <a:xfrm>
            <a:off x="1206653" y="427566"/>
            <a:ext cx="1656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0 &lt; L &lt; 260 fb-1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44E8586-799B-2CA7-929D-17229620DE67}"/>
              </a:ext>
            </a:extLst>
          </p:cNvPr>
          <p:cNvSpPr txBox="1"/>
          <p:nvPr/>
        </p:nvSpPr>
        <p:spPr>
          <a:xfrm>
            <a:off x="9132610" y="454948"/>
            <a:ext cx="2065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 380 fb-1 &lt; L &lt; 530?</a:t>
            </a:r>
            <a:endParaRPr lang="en-GB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11F35D1-FD0C-51B9-39C2-06328A77778B}"/>
              </a:ext>
            </a:extLst>
          </p:cNvPr>
          <p:cNvGrpSpPr>
            <a:grpSpLocks noChangeAspect="1"/>
          </p:cNvGrpSpPr>
          <p:nvPr/>
        </p:nvGrpSpPr>
        <p:grpSpPr>
          <a:xfrm>
            <a:off x="1788712" y="3834147"/>
            <a:ext cx="3850304" cy="2520000"/>
            <a:chOff x="1554377" y="3850104"/>
            <a:chExt cx="4320000" cy="2827415"/>
          </a:xfrm>
        </p:grpSpPr>
        <p:pic>
          <p:nvPicPr>
            <p:cNvPr id="22" name="Picture 21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83D850BC-078E-473D-8A46-6FE32371D7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1"/>
            <a:stretch/>
          </p:blipFill>
          <p:spPr>
            <a:xfrm rot="5400000">
              <a:off x="2300669" y="3103812"/>
              <a:ext cx="2827415" cy="4320000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9FEDFA5-2DCC-C176-D024-1AB747898437}"/>
                </a:ext>
              </a:extLst>
            </p:cNvPr>
            <p:cNvSpPr txBox="1"/>
            <p:nvPr/>
          </p:nvSpPr>
          <p:spPr>
            <a:xfrm>
              <a:off x="1929240" y="3926518"/>
              <a:ext cx="1289135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>
                  <a:solidFill>
                    <a:prstClr val="black"/>
                  </a:solidFill>
                  <a:latin typeface="Calibri" panose="020F0502020204030204"/>
                </a:rPr>
                <a:t>IR5: Nom-H</a:t>
              </a:r>
              <a:endParaRPr lang="en-GB" sz="18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3692D05-E37A-F219-4E38-A2CE9E414905}"/>
                </a:ext>
              </a:extLst>
            </p:cNvPr>
            <p:cNvSpPr txBox="1"/>
            <p:nvPr/>
          </p:nvSpPr>
          <p:spPr>
            <a:xfrm>
              <a:off x="4220713" y="4493249"/>
              <a:ext cx="320922" cy="369332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kern="0" dirty="0">
                  <a:solidFill>
                    <a:prstClr val="black"/>
                  </a:solidFill>
                  <a:latin typeface="Calibri" panose="020F0502020204030204"/>
                </a:rPr>
                <a:t>H</a:t>
              </a:r>
              <a:endParaRPr lang="en-GB" sz="1800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241FB22-33D8-6A80-25F1-DBF4B6DF597C}"/>
              </a:ext>
            </a:extLst>
          </p:cNvPr>
          <p:cNvGrpSpPr>
            <a:grpSpLocks noChangeAspect="1"/>
          </p:cNvGrpSpPr>
          <p:nvPr/>
        </p:nvGrpSpPr>
        <p:grpSpPr>
          <a:xfrm>
            <a:off x="5525762" y="3834147"/>
            <a:ext cx="3850295" cy="2520000"/>
            <a:chOff x="1552800" y="4030578"/>
            <a:chExt cx="4320000" cy="2827421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FF93BAC9-8DC2-6023-FEB2-E487DD71BE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1"/>
            <a:stretch/>
          </p:blipFill>
          <p:spPr>
            <a:xfrm rot="5400000">
              <a:off x="2299089" y="3284289"/>
              <a:ext cx="2827421" cy="4320000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B517565-ED0A-2D1B-81A9-48EBB1B2C32F}"/>
                </a:ext>
              </a:extLst>
            </p:cNvPr>
            <p:cNvSpPr txBox="1"/>
            <p:nvPr/>
          </p:nvSpPr>
          <p:spPr>
            <a:xfrm>
              <a:off x="1929239" y="4106998"/>
              <a:ext cx="1069524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dirty="0">
                  <a:solidFill>
                    <a:prstClr val="black"/>
                  </a:solidFill>
                  <a:latin typeface="Calibri" panose="020F0502020204030204"/>
                </a:rPr>
                <a:t>IR5: RP-V</a:t>
              </a:r>
              <a:endParaRPr lang="en-GB" sz="18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D08800D-D9A8-C0E3-F7EF-C94B94E87405}"/>
                </a:ext>
              </a:extLst>
            </p:cNvPr>
            <p:cNvSpPr txBox="1"/>
            <p:nvPr/>
          </p:nvSpPr>
          <p:spPr>
            <a:xfrm>
              <a:off x="3098609" y="4993666"/>
              <a:ext cx="320922" cy="369332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kern="0" dirty="0">
                  <a:solidFill>
                    <a:prstClr val="black"/>
                  </a:solidFill>
                  <a:latin typeface="Calibri" panose="020F0502020204030204"/>
                </a:rPr>
                <a:t>H</a:t>
              </a:r>
              <a:endParaRPr lang="en-GB" sz="1800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B249CF7-4B7F-4D0A-79D1-B3DF47F97603}"/>
                </a:ext>
              </a:extLst>
            </p:cNvPr>
            <p:cNvSpPr txBox="1"/>
            <p:nvPr/>
          </p:nvSpPr>
          <p:spPr>
            <a:xfrm>
              <a:off x="4351952" y="4993666"/>
              <a:ext cx="320922" cy="369332"/>
            </a:xfrm>
            <a:prstGeom prst="rect">
              <a:avLst/>
            </a:prstGeom>
            <a:solidFill>
              <a:srgbClr val="5B9BD5">
                <a:lumMod val="20000"/>
                <a:lumOff val="80000"/>
              </a:srgbClr>
            </a:solidFill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b="1" kern="0" dirty="0">
                  <a:solidFill>
                    <a:prstClr val="black"/>
                  </a:solidFill>
                  <a:latin typeface="Calibri" panose="020F0502020204030204"/>
                </a:rPr>
                <a:t>V</a:t>
              </a:r>
              <a:endParaRPr lang="en-GB" sz="1800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B3FC082A-16C9-988C-01F4-B985204086C1}"/>
              </a:ext>
            </a:extLst>
          </p:cNvPr>
          <p:cNvSpPr txBox="1"/>
          <p:nvPr/>
        </p:nvSpPr>
        <p:spPr>
          <a:xfrm>
            <a:off x="2626605" y="3596402"/>
            <a:ext cx="1656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0 &lt; L &lt; 380 fb-1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D546C1B-832E-B5C5-D7B9-B87E0C34C40C}"/>
              </a:ext>
            </a:extLst>
          </p:cNvPr>
          <p:cNvSpPr txBox="1"/>
          <p:nvPr/>
        </p:nvSpPr>
        <p:spPr>
          <a:xfrm>
            <a:off x="6610064" y="3592787"/>
            <a:ext cx="2065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 380 fb-1 &lt; L &lt; 530?</a:t>
            </a:r>
            <a:endParaRPr lang="en-GB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317A265-B91F-26F5-ECCE-8EECF8449669}"/>
              </a:ext>
            </a:extLst>
          </p:cNvPr>
          <p:cNvSpPr/>
          <p:nvPr/>
        </p:nvSpPr>
        <p:spPr>
          <a:xfrm>
            <a:off x="4548446" y="1079667"/>
            <a:ext cx="2599399" cy="20889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2DF6B31-803B-33A5-85A6-8FDF97AE3AF5}"/>
              </a:ext>
            </a:extLst>
          </p:cNvPr>
          <p:cNvSpPr/>
          <p:nvPr/>
        </p:nvSpPr>
        <p:spPr>
          <a:xfrm>
            <a:off x="8694792" y="1119149"/>
            <a:ext cx="2503063" cy="20356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F7A6826-74B7-C194-5546-9B6B0606D65A}"/>
              </a:ext>
            </a:extLst>
          </p:cNvPr>
          <p:cNvSpPr/>
          <p:nvPr/>
        </p:nvSpPr>
        <p:spPr>
          <a:xfrm>
            <a:off x="2188362" y="4203478"/>
            <a:ext cx="2366352" cy="19447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46B377A-416F-FEBD-409C-40620FA4DA6A}"/>
              </a:ext>
            </a:extLst>
          </p:cNvPr>
          <p:cNvSpPr/>
          <p:nvPr/>
        </p:nvSpPr>
        <p:spPr>
          <a:xfrm>
            <a:off x="5879401" y="4203478"/>
            <a:ext cx="2458911" cy="1913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966A813-A4F8-FDD5-39AA-834A3690364D}"/>
              </a:ext>
            </a:extLst>
          </p:cNvPr>
          <p:cNvGrpSpPr/>
          <p:nvPr/>
        </p:nvGrpSpPr>
        <p:grpSpPr>
          <a:xfrm>
            <a:off x="465701" y="2135130"/>
            <a:ext cx="3546462" cy="945956"/>
            <a:chOff x="465701" y="2144459"/>
            <a:chExt cx="3546462" cy="945956"/>
          </a:xfrm>
        </p:grpSpPr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553844D-AC5A-7817-45F3-AC5A133481F7}"/>
                </a:ext>
              </a:extLst>
            </p:cNvPr>
            <p:cNvSpPr/>
            <p:nvPr/>
          </p:nvSpPr>
          <p:spPr>
            <a:xfrm>
              <a:off x="465701" y="2227139"/>
              <a:ext cx="777103" cy="863276"/>
            </a:xfrm>
            <a:custGeom>
              <a:avLst/>
              <a:gdLst>
                <a:gd name="connsiteX0" fmla="*/ 0 w 777103"/>
                <a:gd name="connsiteY0" fmla="*/ 778506 h 980228"/>
                <a:gd name="connsiteX1" fmla="*/ 261257 w 777103"/>
                <a:gd name="connsiteY1" fmla="*/ 937126 h 980228"/>
                <a:gd name="connsiteX2" fmla="*/ 699796 w 777103"/>
                <a:gd name="connsiteY2" fmla="*/ 88040 h 980228"/>
                <a:gd name="connsiteX3" fmla="*/ 774441 w 777103"/>
                <a:gd name="connsiteY3" fmla="*/ 69379 h 980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77103" h="980228">
                  <a:moveTo>
                    <a:pt x="0" y="778506"/>
                  </a:moveTo>
                  <a:cubicBezTo>
                    <a:pt x="72312" y="915355"/>
                    <a:pt x="144624" y="1052204"/>
                    <a:pt x="261257" y="937126"/>
                  </a:cubicBezTo>
                  <a:cubicBezTo>
                    <a:pt x="377890" y="822048"/>
                    <a:pt x="614265" y="232664"/>
                    <a:pt x="699796" y="88040"/>
                  </a:cubicBezTo>
                  <a:cubicBezTo>
                    <a:pt x="785327" y="-56584"/>
                    <a:pt x="779884" y="6397"/>
                    <a:pt x="774441" y="69379"/>
                  </a:cubicBezTo>
                </a:path>
              </a:pathLst>
            </a:custGeom>
            <a:ln w="571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B00E024-E9C2-CA27-E623-3EAFC19C9A37}"/>
                </a:ext>
              </a:extLst>
            </p:cNvPr>
            <p:cNvSpPr/>
            <p:nvPr/>
          </p:nvSpPr>
          <p:spPr>
            <a:xfrm>
              <a:off x="1572542" y="2144459"/>
              <a:ext cx="615820" cy="863276"/>
            </a:xfrm>
            <a:custGeom>
              <a:avLst/>
              <a:gdLst>
                <a:gd name="connsiteX0" fmla="*/ 0 w 615820"/>
                <a:gd name="connsiteY0" fmla="*/ 0 h 942791"/>
                <a:gd name="connsiteX1" fmla="*/ 391886 w 615820"/>
                <a:gd name="connsiteY1" fmla="*/ 895739 h 942791"/>
                <a:gd name="connsiteX2" fmla="*/ 615820 w 615820"/>
                <a:gd name="connsiteY2" fmla="*/ 737118 h 942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5820" h="942791">
                  <a:moveTo>
                    <a:pt x="0" y="0"/>
                  </a:moveTo>
                  <a:cubicBezTo>
                    <a:pt x="144624" y="386443"/>
                    <a:pt x="289249" y="772886"/>
                    <a:pt x="391886" y="895739"/>
                  </a:cubicBezTo>
                  <a:cubicBezTo>
                    <a:pt x="494523" y="1018592"/>
                    <a:pt x="555171" y="877855"/>
                    <a:pt x="615820" y="737118"/>
                  </a:cubicBezTo>
                </a:path>
              </a:pathLst>
            </a:custGeom>
            <a:ln w="571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D96C2C0-4318-D965-5A54-8EB0DD809C25}"/>
                </a:ext>
              </a:extLst>
            </p:cNvPr>
            <p:cNvSpPr/>
            <p:nvPr/>
          </p:nvSpPr>
          <p:spPr>
            <a:xfrm>
              <a:off x="3265714" y="2565918"/>
              <a:ext cx="746449" cy="420491"/>
            </a:xfrm>
            <a:custGeom>
              <a:avLst/>
              <a:gdLst>
                <a:gd name="connsiteX0" fmla="*/ 0 w 746449"/>
                <a:gd name="connsiteY0" fmla="*/ 74645 h 420491"/>
                <a:gd name="connsiteX1" fmla="*/ 223935 w 746449"/>
                <a:gd name="connsiteY1" fmla="*/ 419878 h 420491"/>
                <a:gd name="connsiteX2" fmla="*/ 746449 w 746449"/>
                <a:gd name="connsiteY2" fmla="*/ 0 h 420491"/>
                <a:gd name="connsiteX3" fmla="*/ 746449 w 746449"/>
                <a:gd name="connsiteY3" fmla="*/ 0 h 420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6449" h="420491">
                  <a:moveTo>
                    <a:pt x="0" y="74645"/>
                  </a:moveTo>
                  <a:cubicBezTo>
                    <a:pt x="49763" y="253482"/>
                    <a:pt x="99527" y="432319"/>
                    <a:pt x="223935" y="419878"/>
                  </a:cubicBezTo>
                  <a:cubicBezTo>
                    <a:pt x="348343" y="407437"/>
                    <a:pt x="746449" y="0"/>
                    <a:pt x="746449" y="0"/>
                  </a:cubicBezTo>
                  <a:lnTo>
                    <a:pt x="746449" y="0"/>
                  </a:lnTo>
                </a:path>
              </a:pathLst>
            </a:custGeom>
            <a:ln w="571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7988B33B-2B7E-5A18-F267-6EB9CF76855F}"/>
              </a:ext>
            </a:extLst>
          </p:cNvPr>
          <p:cNvSpPr/>
          <p:nvPr/>
        </p:nvSpPr>
        <p:spPr>
          <a:xfrm>
            <a:off x="333225" y="1132149"/>
            <a:ext cx="2664348" cy="20420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E21021B-6BA7-6C66-9231-99621016D9A3}"/>
              </a:ext>
            </a:extLst>
          </p:cNvPr>
          <p:cNvSpPr txBox="1"/>
          <p:nvPr/>
        </p:nvSpPr>
        <p:spPr>
          <a:xfrm>
            <a:off x="3368619" y="435514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highlight>
                  <a:srgbClr val="C0C0C0"/>
                </a:highlight>
              </a:rPr>
              <a:t>87%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643D1EA-6ECF-E2FA-625B-A72ECAB6B351}"/>
              </a:ext>
            </a:extLst>
          </p:cNvPr>
          <p:cNvSpPr txBox="1"/>
          <p:nvPr/>
        </p:nvSpPr>
        <p:spPr>
          <a:xfrm>
            <a:off x="7610716" y="401358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highlight>
                  <a:srgbClr val="C0C0C0"/>
                </a:highlight>
              </a:rPr>
              <a:t>40%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D6FBDFD-B9C6-AFC0-E46E-37150F60DB21}"/>
              </a:ext>
            </a:extLst>
          </p:cNvPr>
          <p:cNvSpPr txBox="1"/>
          <p:nvPr/>
        </p:nvSpPr>
        <p:spPr>
          <a:xfrm>
            <a:off x="11691181" y="383007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highlight>
                  <a:srgbClr val="C0C0C0"/>
                </a:highlight>
              </a:rPr>
              <a:t>50%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A6D9B9D-4FD7-9E21-02B7-741FE423174F}"/>
              </a:ext>
            </a:extLst>
          </p:cNvPr>
          <p:cNvSpPr txBox="1"/>
          <p:nvPr/>
        </p:nvSpPr>
        <p:spPr>
          <a:xfrm>
            <a:off x="4819419" y="3532241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highlight>
                  <a:srgbClr val="C0C0C0"/>
                </a:highlight>
              </a:rPr>
              <a:t>127%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2D51BB1-2A74-A2F8-1473-1206DD2158F9}"/>
              </a:ext>
            </a:extLst>
          </p:cNvPr>
          <p:cNvSpPr txBox="1"/>
          <p:nvPr/>
        </p:nvSpPr>
        <p:spPr>
          <a:xfrm>
            <a:off x="8675309" y="3532241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highlight>
                  <a:srgbClr val="C0C0C0"/>
                </a:highlight>
              </a:rPr>
              <a:t>50%</a:t>
            </a:r>
          </a:p>
        </p:txBody>
      </p:sp>
      <p:sp>
        <p:nvSpPr>
          <p:cNvPr id="37" name="Date Placeholder 36">
            <a:extLst>
              <a:ext uri="{FF2B5EF4-FFF2-40B4-BE49-F238E27FC236}">
                <a16:creationId xmlns:a16="http://schemas.microsoft.com/office/drawing/2014/main" id="{FED667C1-CB90-CC2F-098B-9E7E03FD2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1679F-D2FA-40F2-BC79-6FB433711905}" type="datetime1">
              <a:rPr lang="en-GB" smtClean="0"/>
              <a:t>20/01/2025</a:t>
            </a:fld>
            <a:endParaRPr lang="en-GB"/>
          </a:p>
        </p:txBody>
      </p:sp>
      <p:sp>
        <p:nvSpPr>
          <p:cNvPr id="38" name="Slide Number Placeholder 37">
            <a:extLst>
              <a:ext uri="{FF2B5EF4-FFF2-40B4-BE49-F238E27FC236}">
                <a16:creationId xmlns:a16="http://schemas.microsoft.com/office/drawing/2014/main" id="{5A240101-B17B-5717-C1D0-3760BC28E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385C-7D96-42D0-8FA2-2B4EB55DC115}" type="slidenum">
              <a:rPr lang="en-GB" smtClean="0"/>
              <a:t>6</a:t>
            </a:fld>
            <a:endParaRPr lang="en-GB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71D9790-1897-AC75-E1E8-12F85173874F}"/>
              </a:ext>
            </a:extLst>
          </p:cNvPr>
          <p:cNvSpPr txBox="1"/>
          <p:nvPr/>
        </p:nvSpPr>
        <p:spPr>
          <a:xfrm>
            <a:off x="9376057" y="4066841"/>
            <a:ext cx="2796534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Mail de F. Cerutti: </a:t>
            </a:r>
          </a:p>
          <a:p>
            <a:r>
              <a:rPr lang="en-GB" sz="1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Niveau</a:t>
            </a:r>
            <a:r>
              <a:rPr lang="en-GB" sz="1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main quadrupoles, les </a:t>
            </a:r>
            <a:r>
              <a:rPr lang="en-GB" sz="1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aimants</a:t>
            </a:r>
            <a:r>
              <a:rPr lang="en-GB" sz="1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moins</a:t>
            </a:r>
            <a:r>
              <a:rPr lang="en-GB" sz="1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impactés</a:t>
            </a:r>
            <a:r>
              <a:rPr lang="en-GB" sz="1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sont</a:t>
            </a:r>
            <a:r>
              <a:rPr lang="en-GB" sz="1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les </a:t>
            </a:r>
            <a:r>
              <a:rPr lang="en-GB" sz="1400" b="1" kern="100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deux Q3 </a:t>
            </a:r>
            <a:r>
              <a:rPr lang="en-GB" sz="1400" b="1" kern="100" dirty="0" err="1">
                <a:solidFill>
                  <a:schemeClr val="accent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d'ATLAS</a:t>
            </a:r>
            <a:r>
              <a:rPr lang="en-GB" sz="1400" b="1" kern="100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(Point 1) </a:t>
            </a:r>
            <a:r>
              <a:rPr lang="en-GB" sz="1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qui </a:t>
            </a:r>
            <a:r>
              <a:rPr lang="en-GB" sz="1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selon</a:t>
            </a:r>
            <a:r>
              <a:rPr lang="en-GB" sz="1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les </a:t>
            </a:r>
            <a:r>
              <a:rPr lang="en-GB" sz="1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calculs</a:t>
            </a:r>
            <a:r>
              <a:rPr lang="en-GB" sz="1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toucheront</a:t>
            </a:r>
            <a:r>
              <a:rPr lang="en-GB" sz="1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b="1" kern="100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en-GB" sz="1400" b="1" kern="100" dirty="0" err="1">
                <a:solidFill>
                  <a:schemeClr val="accent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MGy</a:t>
            </a:r>
            <a:r>
              <a:rPr lang="en-GB" sz="1400" b="1" kern="100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après 580 fb-1</a:t>
            </a:r>
            <a:endParaRPr lang="fr-FR" sz="14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Puis</a:t>
            </a:r>
            <a:r>
              <a:rPr lang="en-GB" sz="1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il y a les </a:t>
            </a:r>
            <a:r>
              <a:rPr lang="en-GB" sz="1400" b="1" kern="1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deux Q3 de CMS (P5), </a:t>
            </a:r>
            <a:r>
              <a:rPr lang="en-GB" sz="1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qui </a:t>
            </a:r>
            <a:r>
              <a:rPr lang="en-GB" sz="1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passeront</a:t>
            </a:r>
            <a:r>
              <a:rPr lang="en-GB" sz="1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à </a:t>
            </a:r>
            <a:r>
              <a:rPr lang="en-GB" sz="1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peine</a:t>
            </a:r>
            <a:r>
              <a:rPr lang="en-GB" sz="1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les </a:t>
            </a:r>
            <a:r>
              <a:rPr lang="en-GB" sz="1400" b="1" kern="1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en-GB" sz="1400" b="1" kern="100" dirty="0" err="1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MGy</a:t>
            </a:r>
            <a:r>
              <a:rPr lang="en-GB" sz="1400" b="1" kern="1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après les </a:t>
            </a:r>
            <a:r>
              <a:rPr lang="en-GB" sz="1400" kern="1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mêmes</a:t>
            </a:r>
            <a:r>
              <a:rPr lang="en-GB" sz="14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580 fb-1.</a:t>
            </a:r>
            <a:endParaRPr lang="fr-FR" sz="1400" kern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07F209-51C3-D4B1-064D-705A21208B0C}"/>
              </a:ext>
            </a:extLst>
          </p:cNvPr>
          <p:cNvSpPr txBox="1"/>
          <p:nvPr/>
        </p:nvSpPr>
        <p:spPr>
          <a:xfrm>
            <a:off x="3085039" y="209268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0EFD8C4-D0BC-9D49-E557-B4A7A66330AE}"/>
              </a:ext>
            </a:extLst>
          </p:cNvPr>
          <p:cNvSpPr txBox="1"/>
          <p:nvPr/>
        </p:nvSpPr>
        <p:spPr>
          <a:xfrm>
            <a:off x="7054337" y="2041780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+4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59C3F46-9CBE-7A98-20B7-FA5607DB338E}"/>
              </a:ext>
            </a:extLst>
          </p:cNvPr>
          <p:cNvSpPr txBox="1"/>
          <p:nvPr/>
        </p:nvSpPr>
        <p:spPr>
          <a:xfrm>
            <a:off x="11064282" y="2085738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+4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CC16F3D-C941-F4A6-0A09-5A7982BC3905}"/>
              </a:ext>
            </a:extLst>
          </p:cNvPr>
          <p:cNvSpPr txBox="1"/>
          <p:nvPr/>
        </p:nvSpPr>
        <p:spPr>
          <a:xfrm>
            <a:off x="4476826" y="4909480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18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C67D048-069C-88B7-CA98-4A3AFB533133}"/>
              </a:ext>
            </a:extLst>
          </p:cNvPr>
          <p:cNvSpPr txBox="1"/>
          <p:nvPr/>
        </p:nvSpPr>
        <p:spPr>
          <a:xfrm>
            <a:off x="8213806" y="4913182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+3</a:t>
            </a:r>
          </a:p>
        </p:txBody>
      </p:sp>
    </p:spTree>
    <p:extLst>
      <p:ext uri="{BB962C8B-B14F-4D97-AF65-F5344CB8AC3E}">
        <p14:creationId xmlns:p14="http://schemas.microsoft.com/office/powerpoint/2010/main" val="17101192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22E28E-B285-0997-B5A4-B33238E5A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51095"/>
            <a:ext cx="10515600" cy="381612"/>
          </a:xfrm>
        </p:spPr>
        <p:txBody>
          <a:bodyPr>
            <a:noAutofit/>
          </a:bodyPr>
          <a:lstStyle/>
          <a:p>
            <a:r>
              <a:rPr lang="en-GB" sz="1400" dirty="0">
                <a:solidFill>
                  <a:srgbClr val="0070C0"/>
                </a:solidFill>
              </a:rPr>
              <a:t>Weakness on MCBX combined magnets : </a:t>
            </a:r>
            <a:r>
              <a:rPr lang="en-GB" sz="1400" dirty="0">
                <a:hlinkClick r:id="rId2"/>
              </a:rPr>
              <a:t>https://edms.cern.ch/document/1395638</a:t>
            </a:r>
            <a:r>
              <a:rPr lang="en-GB" sz="1400" dirty="0"/>
              <a:t> (see LMC#183)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CA0149B-31C9-3524-8B22-F22296EB8A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5440" y="2173966"/>
            <a:ext cx="11481120" cy="3613119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351466F-E036-E195-C7EC-94E6E29DEFB3}"/>
              </a:ext>
            </a:extLst>
          </p:cNvPr>
          <p:cNvSpPr txBox="1">
            <a:spLocks/>
          </p:cNvSpPr>
          <p:nvPr/>
        </p:nvSpPr>
        <p:spPr>
          <a:xfrm>
            <a:off x="838200" y="1235209"/>
            <a:ext cx="10515600" cy="44747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500" dirty="0">
                <a:solidFill>
                  <a:srgbClr val="0070C0"/>
                </a:solidFill>
              </a:rPr>
              <a:t>QH issue on Q1.R1 </a:t>
            </a:r>
            <a:r>
              <a:rPr lang="en-GB" sz="1500" dirty="0"/>
              <a:t>: </a:t>
            </a:r>
            <a:r>
              <a:rPr lang="en-GB" sz="1500" dirty="0">
                <a:hlinkClick r:id="rId4"/>
              </a:rPr>
              <a:t>1017174</a:t>
            </a:r>
            <a:r>
              <a:rPr lang="en-GB" sz="1500" dirty="0"/>
              <a:t> One of the two quench heater circuits (YT1121) breaks down above 1000V </a:t>
            </a:r>
            <a:r>
              <a:rPr lang="en-GB" sz="1500" dirty="0">
                <a:sym typeface="Wingdings" panose="05000000000000000000" pitchFamily="2" charset="2"/>
              </a:rPr>
              <a:t>Power supply of the QHC reduced to 800V</a:t>
            </a:r>
            <a:endParaRPr lang="en-GB" sz="1500" dirty="0"/>
          </a:p>
          <a:p>
            <a:endParaRPr lang="en-GB" sz="160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CA10BC-67DC-C2B7-1830-54CC29D83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9B7C7-A9F2-4BD7-BDD0-C5D4786E3427}" type="datetime1">
              <a:rPr lang="en-GB" smtClean="0"/>
              <a:t>20/01/2025</a:t>
            </a:fld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F90B5E2-47DF-603A-B88B-424F10676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385C-7D96-42D0-8FA2-2B4EB55DC115}" type="slidenum">
              <a:rPr lang="en-GB" smtClean="0"/>
              <a:t>7</a:t>
            </a:fld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A56609C-DC89-04B7-B148-94379111217E}"/>
              </a:ext>
            </a:extLst>
          </p:cNvPr>
          <p:cNvSpPr txBox="1">
            <a:spLocks/>
          </p:cNvSpPr>
          <p:nvPr/>
        </p:nvSpPr>
        <p:spPr>
          <a:xfrm>
            <a:off x="838200" y="509586"/>
            <a:ext cx="10515600" cy="447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600" b="1" dirty="0"/>
              <a:t>Known non-conformity on IT magnets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03EDB87-BFD7-9D16-880A-20B8118A0B6A}"/>
              </a:ext>
            </a:extLst>
          </p:cNvPr>
          <p:cNvSpPr/>
          <p:nvPr/>
        </p:nvSpPr>
        <p:spPr>
          <a:xfrm>
            <a:off x="419100" y="2940050"/>
            <a:ext cx="11341100" cy="10795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4677D8-1773-C185-7942-A6B86659F44A}"/>
              </a:ext>
            </a:extLst>
          </p:cNvPr>
          <p:cNvSpPr/>
          <p:nvPr/>
        </p:nvSpPr>
        <p:spPr>
          <a:xfrm>
            <a:off x="425450" y="3189259"/>
            <a:ext cx="11341100" cy="10795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5A56200-3F65-C5F8-AF95-DD8E778062FC}"/>
              </a:ext>
            </a:extLst>
          </p:cNvPr>
          <p:cNvSpPr/>
          <p:nvPr/>
        </p:nvSpPr>
        <p:spPr>
          <a:xfrm>
            <a:off x="419100" y="3434175"/>
            <a:ext cx="11341100" cy="10795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4917CD4-63F1-3B1A-7190-171C56738A89}"/>
              </a:ext>
            </a:extLst>
          </p:cNvPr>
          <p:cNvSpPr/>
          <p:nvPr/>
        </p:nvSpPr>
        <p:spPr>
          <a:xfrm>
            <a:off x="425450" y="3681540"/>
            <a:ext cx="11341100" cy="10795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39F361B-89C3-41DC-072A-218EFA42930C}"/>
              </a:ext>
            </a:extLst>
          </p:cNvPr>
          <p:cNvSpPr/>
          <p:nvPr/>
        </p:nvSpPr>
        <p:spPr>
          <a:xfrm>
            <a:off x="425450" y="3913657"/>
            <a:ext cx="11341100" cy="10795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E2FB2C1-43DE-E8DF-7F6F-ACAC0EF57DA2}"/>
              </a:ext>
            </a:extLst>
          </p:cNvPr>
          <p:cNvSpPr/>
          <p:nvPr/>
        </p:nvSpPr>
        <p:spPr>
          <a:xfrm>
            <a:off x="425450" y="4162866"/>
            <a:ext cx="11341100" cy="10795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8BC3B91-2CF4-F0A7-4D52-9EDE4686CC18}"/>
              </a:ext>
            </a:extLst>
          </p:cNvPr>
          <p:cNvSpPr/>
          <p:nvPr/>
        </p:nvSpPr>
        <p:spPr>
          <a:xfrm>
            <a:off x="425450" y="4412075"/>
            <a:ext cx="11341100" cy="10795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13448F3-4BEF-D61E-6B83-81703FB3950D}"/>
              </a:ext>
            </a:extLst>
          </p:cNvPr>
          <p:cNvSpPr/>
          <p:nvPr/>
        </p:nvSpPr>
        <p:spPr>
          <a:xfrm>
            <a:off x="419100" y="4642732"/>
            <a:ext cx="11341100" cy="10795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E8AE529-CCD8-FD44-3DC8-5F8F0B5633B6}"/>
              </a:ext>
            </a:extLst>
          </p:cNvPr>
          <p:cNvSpPr/>
          <p:nvPr/>
        </p:nvSpPr>
        <p:spPr>
          <a:xfrm>
            <a:off x="419100" y="4898978"/>
            <a:ext cx="11341100" cy="10795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E6BD89-BF3C-EE04-F31E-43D5C90799B0}"/>
              </a:ext>
            </a:extLst>
          </p:cNvPr>
          <p:cNvSpPr/>
          <p:nvPr/>
        </p:nvSpPr>
        <p:spPr>
          <a:xfrm>
            <a:off x="419100" y="5139008"/>
            <a:ext cx="11341100" cy="10795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9CFDCF9-5D72-2996-81A2-133EEA6195F6}"/>
              </a:ext>
            </a:extLst>
          </p:cNvPr>
          <p:cNvSpPr/>
          <p:nvPr/>
        </p:nvSpPr>
        <p:spPr>
          <a:xfrm>
            <a:off x="419100" y="5390263"/>
            <a:ext cx="11341100" cy="10795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0828BE2-081C-4B78-32D9-4523A9DEDB07}"/>
              </a:ext>
            </a:extLst>
          </p:cNvPr>
          <p:cNvSpPr/>
          <p:nvPr/>
        </p:nvSpPr>
        <p:spPr>
          <a:xfrm>
            <a:off x="425450" y="5628983"/>
            <a:ext cx="11341100" cy="10795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319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>
            <a:extLst>
              <a:ext uri="{FF2B5EF4-FFF2-40B4-BE49-F238E27FC236}">
                <a16:creationId xmlns:a16="http://schemas.microsoft.com/office/drawing/2014/main" id="{DF1BE916-9F8B-CB26-7B1D-92DE1F0698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474730"/>
            <a:ext cx="10515600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2400" dirty="0">
                <a:solidFill>
                  <a:srgbClr val="104282"/>
                </a:solidFill>
                <a:latin typeface="Calibri" panose="020F0502020204030204" pitchFamily="34" charset="0"/>
              </a:rPr>
              <a:t>Training quenches in RCBXx.x1 in Post LS2 (</a:t>
            </a:r>
            <a:r>
              <a:rPr lang="en-GB" sz="2400" dirty="0" err="1">
                <a:solidFill>
                  <a:srgbClr val="104282"/>
                </a:solidFill>
                <a:latin typeface="Calibri" panose="020F0502020204030204" pitchFamily="34" charset="0"/>
              </a:rPr>
              <a:t>combined+individual</a:t>
            </a:r>
            <a:r>
              <a:rPr lang="en-GB" sz="2400" dirty="0">
                <a:solidFill>
                  <a:srgbClr val="104282"/>
                </a:solidFill>
                <a:latin typeface="Calibri" panose="020F0502020204030204" pitchFamily="34" charset="0"/>
              </a:rPr>
              <a:t>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26A43E-6A8D-2AFC-279C-588D7C67967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35" b="25274"/>
          <a:stretch/>
        </p:blipFill>
        <p:spPr>
          <a:xfrm>
            <a:off x="838200" y="3776595"/>
            <a:ext cx="10134000" cy="2971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F68AB62-1628-7733-F7D9-3A266A8F41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79" b="25230"/>
          <a:stretch/>
        </p:blipFill>
        <p:spPr>
          <a:xfrm>
            <a:off x="838200" y="880995"/>
            <a:ext cx="10134000" cy="2971800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31997287-A14B-FA00-9583-7E96FB374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B4B84-1A90-4EE8-8BCD-7318CBA6BF67}" type="datetime1">
              <a:rPr lang="en-GB" smtClean="0"/>
              <a:t>20/01/2025</a:t>
            </a:fld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412D7B2-33DE-72CC-61EE-8EF5B950E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385C-7D96-42D0-8FA2-2B4EB55DC115}" type="slidenum">
              <a:rPr lang="en-GB" smtClean="0"/>
              <a:t>8</a:t>
            </a:fld>
            <a:endParaRPr lang="en-GB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3F8554A-43F4-D8B9-1FCA-77DE4FCC0165}"/>
              </a:ext>
            </a:extLst>
          </p:cNvPr>
          <p:cNvGrpSpPr/>
          <p:nvPr/>
        </p:nvGrpSpPr>
        <p:grpSpPr>
          <a:xfrm>
            <a:off x="10407986" y="1199291"/>
            <a:ext cx="1529329" cy="3764228"/>
            <a:chOff x="10603541" y="1170754"/>
            <a:chExt cx="1529329" cy="376422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F838DB87-D55A-2F0D-C61A-22AFF64087C0}"/>
                </a:ext>
              </a:extLst>
            </p:cNvPr>
            <p:cNvSpPr txBox="1"/>
            <p:nvPr/>
          </p:nvSpPr>
          <p:spPr>
            <a:xfrm>
              <a:off x="10807700" y="1428750"/>
              <a:ext cx="13058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***, ***, ***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EB93B34-CCD6-1C58-9E8F-E65EE3BE638F}"/>
                </a:ext>
              </a:extLst>
            </p:cNvPr>
            <p:cNvSpPr txBox="1"/>
            <p:nvPr/>
          </p:nvSpPr>
          <p:spPr>
            <a:xfrm>
              <a:off x="10899270" y="4565650"/>
              <a:ext cx="7768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*, **, *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DFA86FC-C902-769E-0B1B-E28BE8A3F55E}"/>
                </a:ext>
              </a:extLst>
            </p:cNvPr>
            <p:cNvSpPr txBox="1"/>
            <p:nvPr/>
          </p:nvSpPr>
          <p:spPr>
            <a:xfrm>
              <a:off x="10603541" y="1170754"/>
              <a:ext cx="152932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Ranking 1,2,3</a:t>
              </a:r>
            </a:p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051097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A875524-BDB2-A8FC-4D24-991F23EBCE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35" b="25274"/>
          <a:stretch/>
        </p:blipFill>
        <p:spPr>
          <a:xfrm>
            <a:off x="934966" y="3886200"/>
            <a:ext cx="10134000" cy="2971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672DBA5-C89B-AEFE-2824-9A1CE93964A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79" b="25230"/>
          <a:stretch/>
        </p:blipFill>
        <p:spPr>
          <a:xfrm>
            <a:off x="934966" y="990600"/>
            <a:ext cx="10134000" cy="2971800"/>
          </a:xfrm>
          <a:prstGeom prst="rect">
            <a:avLst/>
          </a:prstGeom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DF1BE916-9F8B-CB26-7B1D-92DE1F0698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474730"/>
            <a:ext cx="10515600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2400" dirty="0">
                <a:solidFill>
                  <a:srgbClr val="104282"/>
                </a:solidFill>
                <a:latin typeface="Calibri" panose="020F0502020204030204" pitchFamily="34" charset="0"/>
              </a:rPr>
              <a:t>Training quenches in RCBXx.x5 in Post LS2 (</a:t>
            </a:r>
            <a:r>
              <a:rPr lang="en-GB" sz="2400" dirty="0" err="1">
                <a:solidFill>
                  <a:srgbClr val="104282"/>
                </a:solidFill>
                <a:latin typeface="Calibri" panose="020F0502020204030204" pitchFamily="34" charset="0"/>
              </a:rPr>
              <a:t>combined+individual</a:t>
            </a:r>
            <a:r>
              <a:rPr lang="en-GB" sz="2400" dirty="0">
                <a:solidFill>
                  <a:srgbClr val="104282"/>
                </a:solidFill>
                <a:latin typeface="Calibri" panose="020F0502020204030204" pitchFamily="34" charset="0"/>
              </a:rPr>
              <a:t>)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82929F-6FA2-283B-A0AD-2DFBCE843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350F5-7ACC-4F71-A69D-BBF2B8922353}" type="datetime1">
              <a:rPr lang="en-GB" smtClean="0"/>
              <a:t>20/01/2025</a:t>
            </a:fld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F6799F-32FD-86D2-91F7-9089EDB67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4385C-7D96-42D0-8FA2-2B4EB55DC115}" type="slidenum">
              <a:rPr lang="en-GB" smtClean="0"/>
              <a:t>9</a:t>
            </a:fld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20D9F55-2C0A-34AC-37CA-AFBC39F785D6}"/>
              </a:ext>
            </a:extLst>
          </p:cNvPr>
          <p:cNvGrpSpPr/>
          <p:nvPr/>
        </p:nvGrpSpPr>
        <p:grpSpPr>
          <a:xfrm>
            <a:off x="10492369" y="1232734"/>
            <a:ext cx="1529329" cy="3764228"/>
            <a:chOff x="10603541" y="1170754"/>
            <a:chExt cx="1529329" cy="376422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A6F9D52-A3A7-EAED-7A4D-8FB7C755A229}"/>
                </a:ext>
              </a:extLst>
            </p:cNvPr>
            <p:cNvSpPr txBox="1"/>
            <p:nvPr/>
          </p:nvSpPr>
          <p:spPr>
            <a:xfrm>
              <a:off x="10807700" y="1428750"/>
              <a:ext cx="7768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*, *, **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557D643-93CB-A830-B0BA-A1C024863BBF}"/>
                </a:ext>
              </a:extLst>
            </p:cNvPr>
            <p:cNvSpPr txBox="1"/>
            <p:nvPr/>
          </p:nvSpPr>
          <p:spPr>
            <a:xfrm>
              <a:off x="10899270" y="4565650"/>
              <a:ext cx="1094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**, ***, **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5DDCA75-8239-55C5-5AA2-7F3D67A55AFA}"/>
                </a:ext>
              </a:extLst>
            </p:cNvPr>
            <p:cNvSpPr txBox="1"/>
            <p:nvPr/>
          </p:nvSpPr>
          <p:spPr>
            <a:xfrm>
              <a:off x="10603541" y="1170754"/>
              <a:ext cx="15293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Ranking 1,2,3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9822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5719</TotalTime>
  <Words>850</Words>
  <Application>Microsoft Office PowerPoint</Application>
  <PresentationFormat>Widescreen</PresentationFormat>
  <Paragraphs>184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Aptos</vt:lpstr>
      <vt:lpstr>Aptos Display</vt:lpstr>
      <vt:lpstr>Arial</vt:lpstr>
      <vt:lpstr>Calibri</vt:lpstr>
      <vt:lpstr>Tahoma</vt:lpstr>
      <vt:lpstr>Wingdings</vt:lpstr>
      <vt:lpstr>Office Theme</vt:lpstr>
      <vt:lpstr>Tentative selection of IT cryomagnets to keep as spare magnets</vt:lpstr>
      <vt:lpstr>PowerPoint Presentation</vt:lpstr>
      <vt:lpstr>Q2 IR1 : Nom – V up to 2023; RP- V up to 2024 ;  Nom – H </vt:lpstr>
      <vt:lpstr>Q2 IR5 : Nom – H up to 2024 ;  RP - V</vt:lpstr>
      <vt:lpstr>For Q1 in IR1 and IR5</vt:lpstr>
      <vt:lpstr>For Q3 in IR1 and IR5</vt:lpstr>
      <vt:lpstr>Weakness on MCBX combined magnets : https://edms.cern.ch/document/1395638 (see LMC#183)</vt:lpstr>
      <vt:lpstr>Training quenches in RCBXx.x1 in Post LS2 (combined+individual)</vt:lpstr>
      <vt:lpstr>Training quenches in RCBXx.x5 in Post LS2 (combined+individual)</vt:lpstr>
      <vt:lpstr>Wrap up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Sandrine Le Naour</dc:creator>
  <cp:lastModifiedBy>Sandrine Le Naour</cp:lastModifiedBy>
  <cp:revision>18</cp:revision>
  <dcterms:created xsi:type="dcterms:W3CDTF">2024-12-11T16:15:36Z</dcterms:created>
  <dcterms:modified xsi:type="dcterms:W3CDTF">2025-01-21T09:37:01Z</dcterms:modified>
</cp:coreProperties>
</file>