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644" r:id="rId2"/>
    <p:sldId id="645" r:id="rId3"/>
    <p:sldId id="688" r:id="rId4"/>
    <p:sldId id="697" r:id="rId5"/>
    <p:sldId id="702" r:id="rId6"/>
    <p:sldId id="699" r:id="rId7"/>
    <p:sldId id="703" r:id="rId8"/>
    <p:sldId id="714" r:id="rId9"/>
    <p:sldId id="710" r:id="rId10"/>
    <p:sldId id="713" r:id="rId11"/>
    <p:sldId id="706" r:id="rId12"/>
    <p:sldId id="712" r:id="rId13"/>
    <p:sldId id="70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A11E332-5DF6-FBAA-4FAB-C1174689D39B}" name="Giuseppe Bregliozzi" initials="GB" userId="S::giuseppe.bregliozzi@cern.ch::8c9c2e40-9213-4073-bedf-2a341dc97e2c" providerId="AD"/>
  <p188:author id="{2FE3BFF0-0CCA-86B4-FE19-31A2094F44F1}" name="Rodrigo Ferreira" initials="RF" userId="S::rodrigo.ferreira@cern.ch::705ebfd0-0a54-4390-bebb-c4224199706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Chiara Pasquino" initials="CP" lastIdx="3" clrIdx="1">
    <p:extLst>
      <p:ext uri="{19B8F6BF-5375-455C-9EA6-DF929625EA0E}">
        <p15:presenceInfo xmlns:p15="http://schemas.microsoft.com/office/powerpoint/2012/main" userId="S::chiara.pasquino@cern.ch::a18e2967-9bc5-46b1-8764-5fd0132ddf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4686"/>
  </p:normalViewPr>
  <p:slideViewPr>
    <p:cSldViewPr snapToObjects="1">
      <p:cViewPr varScale="1">
        <p:scale>
          <a:sx n="139" d="100"/>
          <a:sy n="139" d="100"/>
        </p:scale>
        <p:origin x="132" y="3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6" d="100"/>
          <a:sy n="96" d="100"/>
        </p:scale>
        <p:origin x="35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347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C2965-3864-FF4F-510D-E71838420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2BC829-D168-3215-C889-8CE73CAF0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61CDC9-341E-0D05-BBC3-B095D9654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402EC-C66F-8162-38B7-D1DCFFE7B2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299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2448F-B1DE-0033-8621-A574CF2BE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D9336F-9EAF-36A7-00FA-9140B0E9AF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3C0630-CCA8-8156-89D9-7414DE268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2B093-AE92-4FAA-1648-A08462E6AC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924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35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762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4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434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263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058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9996D-2432-F6EB-B36C-DF4CF6F35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81219D-0643-45A0-55A3-A1A43D5EE4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1F193F-7451-4434-0BF7-15894B53D8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28BB4-9A93-8A26-4C43-CA148872F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356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8BF25-6B20-391D-3FB6-49F6965F2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32CB02-2B50-3829-4BA7-E5A4C986A9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F4FA09-3055-31BB-E340-F0149390BB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CE6051-92DB-44F7-0BD0-C53739DFE4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5BBD8-E323-227B-0193-A6574C391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36AD6C-4620-109A-6AE8-8B9603144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F75074-6BA1-D885-7BFD-4E56AE1D0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59115-92DF-E40C-3343-ACEC00D7B3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641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3457B9C-708C-441D-B223-07375A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3A53CA5-69A2-4988-B59A-B52837E30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97A28E48-B96A-4A1D-870F-44CB54A3802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0E3FFFC-3BBE-4406-8D21-FE8F0C688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095AC24-C6B5-40EB-9923-7B90ADE25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35748856-B71C-405A-B3D6-C35933EBC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E2DF04-FC08-44F9-892C-ABC31AC03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C811E76-0489-4617-A60E-C735108EB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71060E42-7AF7-410D-A0BF-2D401CDA4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C91D575-EBB7-4107-A1FF-574D10060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F8EBE12-8C02-47B5-8C87-00829510D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D56DBEC2-63D8-4043-A9EB-D61AD2909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22C8D09-1374-47C7-91AC-40D270C48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87772EC-8B1D-4CBF-9845-A44926AEE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D8C239DC-5388-43CA-82AF-0029D687E5F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5847C4B-DEC2-4303-AC74-A01DCF2EA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6763384-3B11-4B19-BD32-D84363172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F579058A-773E-44C8-8275-51A07EE5A1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B4D2290-DB4E-4475-9CEA-B66AE150B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1870930-B967-4E46-89BF-2BCBFBCA6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17EA9CD3-4091-4B8C-B36D-E202810D6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4D1A584-7D72-4903-8DC1-8F9D43C63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F43CD77-36F0-46A5-A4BF-AAB2B0D06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7AA64C9-FE3B-4AAE-BA17-C0273703A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294118E-6E67-4BA4-A464-DE38C6951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CDC6767-05F4-49AD-94CA-3E50FDD68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E928F22B-E554-4937-B123-8E6F1C066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FC3A173-2613-46AB-AF46-45718F381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2553539-39C4-480B-82F5-930112BDC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C6992CB3-796F-4452-9BD2-75DF3B71D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9594063-06A3-482F-884D-739778102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41E9EC-B8C3-4183-82B7-2D04C21D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E502C9DF-6AE3-4473-BB2E-3FCB16DC8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A6D4DA-14E2-4DDA-A6D8-7DEE20844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E203A9C-C9A3-4E72-B129-81FC00EBB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5DDFFFDD-DBC3-4D22-8FCE-A4FEC2D73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FBC8F62-3ED7-44BB-8557-6D6EE51CF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E4D56E5-B54E-4110-9978-C83601EE3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1C07F309-9F27-402F-B05D-DBA352B09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6AFE28C-DBEB-4F62-8002-8D77F1FAA1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5428F2-9F3F-4B2F-999C-C593F9A4F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2A1880A-E909-4EC0-8044-ADDC4C494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2EAF3F-BF6F-4B98-A34F-FB05530E4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0FA434B-E4D0-4E7E-937E-F3131849D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C3A24CE8-B824-406A-8D55-630D9924C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2F11F7-4DA2-4303-A6D2-BC9A0083A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0136D6-7377-4336-A7F9-8FF8090DC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20593233-2630-4C5C-BFC3-911DF42C6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579CCA-D34E-4F9C-8372-FC64A1FD67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D16301-E6E8-4BA5-B960-107943676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6513C0DF-419D-4A25-BA6D-7ED9A2E60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D94BD0C-1731-40A2-8942-82DDAAD2FE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A9F4BF5-1FF0-493A-A1C5-D8BAF21E7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BD9FD2E-A2B2-4C8A-B034-40E36BBF4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352" y="242592"/>
            <a:ext cx="11376025" cy="463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352" y="908724"/>
            <a:ext cx="11520661" cy="5374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8384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1" r="6936" b="-17275"/>
          <a:stretch/>
        </p:blipFill>
        <p:spPr>
          <a:xfrm>
            <a:off x="407987" y="6484407"/>
            <a:ext cx="320675" cy="32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2976"/>
            <a:ext cx="11376025" cy="1584176"/>
          </a:xfrm>
        </p:spPr>
        <p:txBody>
          <a:bodyPr/>
          <a:lstStyle/>
          <a:p>
            <a:r>
              <a:rPr lang="en-US" sz="2000" b="0" i="1" dirty="0"/>
              <a:t>Machine Protection Panel Meeting</a:t>
            </a:r>
            <a:br>
              <a:rPr lang="en-US" sz="3600" dirty="0"/>
            </a:br>
            <a:r>
              <a:rPr lang="en-US" sz="3600" dirty="0"/>
              <a:t>TT60 vacuum interlock issue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805264"/>
            <a:ext cx="11376026" cy="1296144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1800" b="1" dirty="0"/>
              <a:t>G. Pigny</a:t>
            </a:r>
            <a:endParaRPr lang="en-US" sz="800" dirty="0"/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On behalf of the </a:t>
            </a:r>
            <a:r>
              <a:rPr lang="en-US" sz="1800" b="1" dirty="0"/>
              <a:t>TE-VSC </a:t>
            </a:r>
            <a:r>
              <a:rPr lang="en-US" sz="1800" dirty="0"/>
              <a:t>Group</a:t>
            </a:r>
          </a:p>
        </p:txBody>
      </p:sp>
    </p:spTree>
    <p:extLst>
      <p:ext uri="{BB962C8B-B14F-4D97-AF65-F5344CB8AC3E}">
        <p14:creationId xmlns:p14="http://schemas.microsoft.com/office/powerpoint/2010/main" val="973152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CC7EC-A18E-DF34-7026-FEAB29008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BD276-AABF-D3AE-AA9E-B03D1A5CB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7572304-99EB-7FE5-C57B-060CBD45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Implemented solutions</a:t>
            </a:r>
            <a:br>
              <a:rPr lang="en-GB" sz="2800" dirty="0"/>
            </a:br>
            <a:br>
              <a:rPr lang="en-GB" sz="2800" dirty="0"/>
            </a:br>
            <a:endParaRPr lang="en-GB" dirty="0"/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8858106A-17BC-7ED9-597F-FC926F7C7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5081001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Short term solutions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Check the 230VAC presence during commissioning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b="0" dirty="0">
                <a:solidFill>
                  <a:srgbClr val="00B050"/>
                </a:solidFill>
              </a:rPr>
              <a:t>Enforced from April 2023 onward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Disconnect the interlock cables to not trigger fast valve closure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after April 2023 event</a:t>
            </a:r>
            <a:endParaRPr lang="en-US" sz="1400" b="0" dirty="0"/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Tighten the 230VAC extension cables in the tunnel to avoid any accidental disconnection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during TS June 2023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Medium term solution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Implementation of PLC-based interlock to the BIC evaluating both statuses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Vacuum user permit TRUE only if the Fast valve is Open and not Closed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b="0" dirty="0">
                <a:solidFill>
                  <a:srgbClr val="00B050"/>
                </a:solidFill>
              </a:rPr>
              <a:t>Implemented during YETS23-24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CE2E86-CA24-D439-3EB1-28404C138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0DA4EA-4999-2EE6-40A7-4ED7275176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86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DB0D3-EE52-8766-1979-D218302F3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Pfeiffer Vacuum TPG 300 Pressure Gauge Controller, Basic Unit, PT  546900-T">
            <a:extLst>
              <a:ext uri="{FF2B5EF4-FFF2-40B4-BE49-F238E27FC236}">
                <a16:creationId xmlns:a16="http://schemas.microsoft.com/office/drawing/2014/main" id="{688C1DEB-5A3C-50C8-CA5A-AC737CC81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972" y="359077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30067-82B3-272C-4A63-99C0DFCB3D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E7D3D3E-B881-AB39-5C5C-FF9E12315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Fast valve control system (after YETS23-24)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1F71F3-5947-C674-62ED-261AC1186E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11" b="11376"/>
          <a:stretch/>
        </p:blipFill>
        <p:spPr>
          <a:xfrm>
            <a:off x="5256555" y="1630639"/>
            <a:ext cx="462677" cy="2033421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E75E69-ED51-54CD-2D8D-D5862A5CC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1854551"/>
            <a:ext cx="1953415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A129F0-A49B-FB69-3C4A-90EA41D3F1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4889" y="1854549"/>
            <a:ext cx="1800200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B53FAD7B-98F1-D43C-D9B1-F151B8D8BCF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74" t="18500" r="1963" b="46689"/>
          <a:stretch/>
        </p:blipFill>
        <p:spPr>
          <a:xfrm>
            <a:off x="6333028" y="2253993"/>
            <a:ext cx="2199223" cy="661007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6ADCFC-ADCD-3911-03D4-375ACBFD36C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50" r="3269"/>
          <a:stretch/>
        </p:blipFill>
        <p:spPr>
          <a:xfrm>
            <a:off x="9245939" y="2320788"/>
            <a:ext cx="2592288" cy="529403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7FD0672-A589-1465-4371-E6F138A3BB16}"/>
              </a:ext>
            </a:extLst>
          </p:cNvPr>
          <p:cNvSpPr txBox="1"/>
          <p:nvPr/>
        </p:nvSpPr>
        <p:spPr>
          <a:xfrm>
            <a:off x="817794" y="1621497"/>
            <a:ext cx="8063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C0070CF-F459-1B30-9BBE-437C16942CF8}"/>
              </a:ext>
            </a:extLst>
          </p:cNvPr>
          <p:cNvSpPr txBox="1"/>
          <p:nvPr/>
        </p:nvSpPr>
        <p:spPr>
          <a:xfrm>
            <a:off x="2943085" y="1621497"/>
            <a:ext cx="14763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BD5EE9-6257-4EAE-096E-2706374BAD56}"/>
              </a:ext>
            </a:extLst>
          </p:cNvPr>
          <p:cNvSpPr txBox="1"/>
          <p:nvPr/>
        </p:nvSpPr>
        <p:spPr>
          <a:xfrm>
            <a:off x="4894782" y="1376468"/>
            <a:ext cx="11862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Sector valve card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1B387B-E454-2027-606A-D337A9794586}"/>
              </a:ext>
            </a:extLst>
          </p:cNvPr>
          <p:cNvSpPr txBox="1"/>
          <p:nvPr/>
        </p:nvSpPr>
        <p:spPr>
          <a:xfrm>
            <a:off x="6411173" y="1959257"/>
            <a:ext cx="20429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Vacuum Beam Interlock Crate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5BA033-8FAB-CD3F-5B0F-E9472B06FFA4}"/>
              </a:ext>
            </a:extLst>
          </p:cNvPr>
          <p:cNvSpPr txBox="1"/>
          <p:nvPr/>
        </p:nvSpPr>
        <p:spPr>
          <a:xfrm>
            <a:off x="9709117" y="2041409"/>
            <a:ext cx="2032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Beam Interlock User Interface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pic>
        <p:nvPicPr>
          <p:cNvPr id="1028" name="Picture 4" descr="Pfeiffer Vacuum Online Shop">
            <a:extLst>
              <a:ext uri="{FF2B5EF4-FFF2-40B4-BE49-F238E27FC236}">
                <a16:creationId xmlns:a16="http://schemas.microsoft.com/office/drawing/2014/main" id="{613B7BF8-3460-4415-432C-5775C9A84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288" y="527366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69A7AC-F09F-FD5E-C660-969B6598C373}"/>
              </a:ext>
            </a:extLst>
          </p:cNvPr>
          <p:cNvSpPr txBox="1"/>
          <p:nvPr/>
        </p:nvSpPr>
        <p:spPr>
          <a:xfrm>
            <a:off x="1494858" y="5215178"/>
            <a:ext cx="1753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4E25FF-64AF-BE30-B32E-6FAC6C78BF05}"/>
              </a:ext>
            </a:extLst>
          </p:cNvPr>
          <p:cNvSpPr txBox="1"/>
          <p:nvPr/>
        </p:nvSpPr>
        <p:spPr>
          <a:xfrm>
            <a:off x="4679218" y="5815800"/>
            <a:ext cx="10291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5C5A65-B031-29AD-7919-45A90D109FC6}"/>
              </a:ext>
            </a:extLst>
          </p:cNvPr>
          <p:cNvSpPr txBox="1"/>
          <p:nvPr/>
        </p:nvSpPr>
        <p:spPr>
          <a:xfrm>
            <a:off x="3431438" y="3545260"/>
            <a:ext cx="5802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Interlock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D18E0DD8-40D1-60AF-541C-79F3B77D8912}"/>
              </a:ext>
            </a:extLst>
          </p:cNvPr>
          <p:cNvSpPr/>
          <p:nvPr/>
        </p:nvSpPr>
        <p:spPr>
          <a:xfrm>
            <a:off x="2207568" y="249045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A7EE1A69-163D-E33A-5975-F856CAF86F8D}"/>
              </a:ext>
            </a:extLst>
          </p:cNvPr>
          <p:cNvSpPr/>
          <p:nvPr/>
        </p:nvSpPr>
        <p:spPr>
          <a:xfrm rot="10800000">
            <a:off x="4094297" y="3429458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00530B25-356B-1D26-8072-215493A69906}"/>
              </a:ext>
            </a:extLst>
          </p:cNvPr>
          <p:cNvSpPr/>
          <p:nvPr/>
        </p:nvSpPr>
        <p:spPr>
          <a:xfrm rot="10800000">
            <a:off x="4170276" y="4804455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F2D5ADBE-DDF4-AB94-16CF-35A5C018BD26}"/>
              </a:ext>
            </a:extLst>
          </p:cNvPr>
          <p:cNvSpPr/>
          <p:nvPr/>
        </p:nvSpPr>
        <p:spPr>
          <a:xfrm>
            <a:off x="8666330" y="247648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98076E2D-EF19-4840-5529-018086DAF638}"/>
              </a:ext>
            </a:extLst>
          </p:cNvPr>
          <p:cNvSpPr/>
          <p:nvPr/>
        </p:nvSpPr>
        <p:spPr>
          <a:xfrm>
            <a:off x="5803979" y="244711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EA2EA39C-2C2F-B0D5-025C-5B8DFC09BFB2}"/>
              </a:ext>
            </a:extLst>
          </p:cNvPr>
          <p:cNvSpPr/>
          <p:nvPr/>
        </p:nvSpPr>
        <p:spPr>
          <a:xfrm>
            <a:off x="4690428" y="243133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A7C968D-BCAB-E88D-6FF3-D47C62AEE8D5}"/>
              </a:ext>
            </a:extLst>
          </p:cNvPr>
          <p:cNvGrpSpPr/>
          <p:nvPr/>
        </p:nvGrpSpPr>
        <p:grpSpPr>
          <a:xfrm>
            <a:off x="6888088" y="4005064"/>
            <a:ext cx="1778242" cy="864096"/>
            <a:chOff x="6888088" y="4005064"/>
            <a:chExt cx="1778242" cy="86409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D10709E-EE28-F80C-5D54-29A7469F7F46}"/>
                </a:ext>
              </a:extLst>
            </p:cNvPr>
            <p:cNvSpPr/>
            <p:nvPr/>
          </p:nvSpPr>
          <p:spPr>
            <a:xfrm>
              <a:off x="6888088" y="4005064"/>
              <a:ext cx="1778242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1AD034-C307-61E8-3806-265111632580}"/>
                </a:ext>
              </a:extLst>
            </p:cNvPr>
            <p:cNvSpPr txBox="1"/>
            <p:nvPr/>
          </p:nvSpPr>
          <p:spPr>
            <a:xfrm>
              <a:off x="7542416" y="4512937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PLC</a:t>
              </a: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F0D09DE-73DE-41E7-68DE-93BE01739078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4469599" y="4437112"/>
            <a:ext cx="241848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47E7528-9A3C-44E7-D13B-51A0C37649AD}"/>
              </a:ext>
            </a:extLst>
          </p:cNvPr>
          <p:cNvCxnSpPr/>
          <p:nvPr/>
        </p:nvCxnSpPr>
        <p:spPr>
          <a:xfrm flipV="1">
            <a:off x="5487893" y="3784224"/>
            <a:ext cx="0" cy="64451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B68B8DA-7399-EE93-D20F-CF6C95BDEA8B}"/>
              </a:ext>
            </a:extLst>
          </p:cNvPr>
          <p:cNvSpPr txBox="1"/>
          <p:nvPr/>
        </p:nvSpPr>
        <p:spPr>
          <a:xfrm>
            <a:off x="5577414" y="4148847"/>
            <a:ext cx="8987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Profibus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F4FB9F-6B2C-4080-6246-A76D87AD7B25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8666330" y="4437112"/>
            <a:ext cx="104278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1CF45B1-123A-99DC-AF87-60478531EA67}"/>
              </a:ext>
            </a:extLst>
          </p:cNvPr>
          <p:cNvSpPr txBox="1"/>
          <p:nvPr/>
        </p:nvSpPr>
        <p:spPr>
          <a:xfrm>
            <a:off x="9343108" y="4134176"/>
            <a:ext cx="18702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Ethernet to SCADA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8A3983-AE86-D8B7-6148-8BC2CE57E312}"/>
              </a:ext>
            </a:extLst>
          </p:cNvPr>
          <p:cNvSpPr txBox="1"/>
          <p:nvPr/>
        </p:nvSpPr>
        <p:spPr>
          <a:xfrm>
            <a:off x="6136077" y="3320971"/>
            <a:ext cx="17782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Vacuum user permit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1FABFD4-C112-F33E-0142-F17072A3F7E3}"/>
              </a:ext>
            </a:extLst>
          </p:cNvPr>
          <p:cNvGrpSpPr/>
          <p:nvPr/>
        </p:nvGrpSpPr>
        <p:grpSpPr>
          <a:xfrm>
            <a:off x="7356140" y="3675328"/>
            <a:ext cx="482362" cy="559782"/>
            <a:chOff x="7542416" y="5101466"/>
            <a:chExt cx="482362" cy="559782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8A24E92-75ED-911B-6A9E-BCF156D0F721}"/>
                </a:ext>
              </a:extLst>
            </p:cNvPr>
            <p:cNvCxnSpPr>
              <a:cxnSpLocks/>
            </p:cNvCxnSpPr>
            <p:nvPr/>
          </p:nvCxnSpPr>
          <p:spPr>
            <a:xfrm>
              <a:off x="7542416" y="5101466"/>
              <a:ext cx="0" cy="559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F434913-74AA-C678-5328-CEA23D55F598}"/>
                </a:ext>
              </a:extLst>
            </p:cNvPr>
            <p:cNvCxnSpPr/>
            <p:nvPr/>
          </p:nvCxnSpPr>
          <p:spPr>
            <a:xfrm>
              <a:off x="7542416" y="5661248"/>
              <a:ext cx="1377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E753384-CC97-DC71-F2AC-A555698BCA35}"/>
                </a:ext>
              </a:extLst>
            </p:cNvPr>
            <p:cNvCxnSpPr/>
            <p:nvPr/>
          </p:nvCxnSpPr>
          <p:spPr>
            <a:xfrm flipV="1">
              <a:off x="7680176" y="5517232"/>
              <a:ext cx="144016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73B5244-C1E4-6194-A808-E5C01DEDF9C3}"/>
                </a:ext>
              </a:extLst>
            </p:cNvPr>
            <p:cNvCxnSpPr/>
            <p:nvPr/>
          </p:nvCxnSpPr>
          <p:spPr>
            <a:xfrm>
              <a:off x="7887018" y="5661248"/>
              <a:ext cx="1377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CEBB5CC-C149-ED6A-2CC2-45AE7B2E83C2}"/>
                </a:ext>
              </a:extLst>
            </p:cNvPr>
            <p:cNvCxnSpPr>
              <a:cxnSpLocks/>
            </p:cNvCxnSpPr>
            <p:nvPr/>
          </p:nvCxnSpPr>
          <p:spPr>
            <a:xfrm>
              <a:off x="8024778" y="5101466"/>
              <a:ext cx="0" cy="5597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779E80F-1DC1-9232-D2F2-0F1EFA395CD8}"/>
              </a:ext>
            </a:extLst>
          </p:cNvPr>
          <p:cNvCxnSpPr>
            <a:cxnSpLocks/>
          </p:cNvCxnSpPr>
          <p:nvPr/>
        </p:nvCxnSpPr>
        <p:spPr>
          <a:xfrm flipV="1">
            <a:off x="6308850" y="3192966"/>
            <a:ext cx="1588815" cy="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061F1C5-A274-4A01-547B-66D4200FC0FA}"/>
              </a:ext>
            </a:extLst>
          </p:cNvPr>
          <p:cNvCxnSpPr>
            <a:cxnSpLocks/>
          </p:cNvCxnSpPr>
          <p:nvPr/>
        </p:nvCxnSpPr>
        <p:spPr>
          <a:xfrm flipV="1">
            <a:off x="7897665" y="2860803"/>
            <a:ext cx="0" cy="333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6EBDB61-A8C1-9ABC-5CC6-EB785870C4B9}"/>
              </a:ext>
            </a:extLst>
          </p:cNvPr>
          <p:cNvGrpSpPr/>
          <p:nvPr/>
        </p:nvGrpSpPr>
        <p:grpSpPr>
          <a:xfrm rot="5400000">
            <a:off x="5848018" y="3211112"/>
            <a:ext cx="482362" cy="446070"/>
            <a:chOff x="7542416" y="5215178"/>
            <a:chExt cx="482362" cy="446070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86531F4-F507-B0BB-66FD-FD5AFF15D4A0}"/>
                </a:ext>
              </a:extLst>
            </p:cNvPr>
            <p:cNvCxnSpPr/>
            <p:nvPr/>
          </p:nvCxnSpPr>
          <p:spPr>
            <a:xfrm>
              <a:off x="7542416" y="5215178"/>
              <a:ext cx="0" cy="4460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AE969CD-A0BA-C4C7-C46A-FB53B063A070}"/>
                </a:ext>
              </a:extLst>
            </p:cNvPr>
            <p:cNvCxnSpPr/>
            <p:nvPr/>
          </p:nvCxnSpPr>
          <p:spPr>
            <a:xfrm>
              <a:off x="7542416" y="5661248"/>
              <a:ext cx="1377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92CE705-98FC-FD6D-DC2D-0271481F4795}"/>
                </a:ext>
              </a:extLst>
            </p:cNvPr>
            <p:cNvCxnSpPr/>
            <p:nvPr/>
          </p:nvCxnSpPr>
          <p:spPr>
            <a:xfrm flipV="1">
              <a:off x="7680176" y="5517232"/>
              <a:ext cx="144016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DD1E5BA-AC08-E945-49AC-647A1925155A}"/>
                </a:ext>
              </a:extLst>
            </p:cNvPr>
            <p:cNvCxnSpPr/>
            <p:nvPr/>
          </p:nvCxnSpPr>
          <p:spPr>
            <a:xfrm>
              <a:off x="7887018" y="5661248"/>
              <a:ext cx="1377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6F85E99-29BB-9CA2-BD65-BD4D7BF3DE24}"/>
                </a:ext>
              </a:extLst>
            </p:cNvPr>
            <p:cNvCxnSpPr/>
            <p:nvPr/>
          </p:nvCxnSpPr>
          <p:spPr>
            <a:xfrm>
              <a:off x="8024778" y="5215178"/>
              <a:ext cx="0" cy="4460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F94418-73D2-B30C-BFBE-47A1548CCF2B}"/>
              </a:ext>
            </a:extLst>
          </p:cNvPr>
          <p:cNvCxnSpPr>
            <a:cxnSpLocks/>
          </p:cNvCxnSpPr>
          <p:nvPr/>
        </p:nvCxnSpPr>
        <p:spPr>
          <a:xfrm>
            <a:off x="6308850" y="3675328"/>
            <a:ext cx="10472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DFBDEBA-F75B-B0E2-71B0-BAA156982C4C}"/>
              </a:ext>
            </a:extLst>
          </p:cNvPr>
          <p:cNvCxnSpPr>
            <a:cxnSpLocks/>
          </p:cNvCxnSpPr>
          <p:nvPr/>
        </p:nvCxnSpPr>
        <p:spPr>
          <a:xfrm flipV="1">
            <a:off x="8040216" y="2850191"/>
            <a:ext cx="0" cy="825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4D5820-4ED0-0B17-F677-7273EC5E978D}"/>
              </a:ext>
            </a:extLst>
          </p:cNvPr>
          <p:cNvCxnSpPr>
            <a:cxnSpLocks/>
          </p:cNvCxnSpPr>
          <p:nvPr/>
        </p:nvCxnSpPr>
        <p:spPr>
          <a:xfrm>
            <a:off x="7838502" y="3675328"/>
            <a:ext cx="201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84F5D5BC-5E1B-40B2-F5EA-8485FAB91E35}"/>
              </a:ext>
            </a:extLst>
          </p:cNvPr>
          <p:cNvGrpSpPr/>
          <p:nvPr/>
        </p:nvGrpSpPr>
        <p:grpSpPr>
          <a:xfrm>
            <a:off x="4055913" y="3565476"/>
            <a:ext cx="262710" cy="236517"/>
            <a:chOff x="2247611" y="3606448"/>
            <a:chExt cx="399790" cy="414293"/>
          </a:xfrm>
        </p:grpSpPr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F30A4412-EB1F-3209-12C0-B31B09F6C600}"/>
                </a:ext>
              </a:extLst>
            </p:cNvPr>
            <p:cNvCxnSpPr/>
            <p:nvPr/>
          </p:nvCxnSpPr>
          <p:spPr>
            <a:xfrm>
              <a:off x="2287361" y="3606448"/>
              <a:ext cx="360040" cy="41429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42B652C5-955C-A755-09DE-3C90A3AA92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47611" y="3606448"/>
              <a:ext cx="392005" cy="41429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780A14-EC19-1B8C-C72F-8D2DABBDB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907A99-8C89-392C-4C3A-2AFF8C644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317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5D848-DF52-65AD-5858-EF423AB45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7B010-AD58-1E64-9610-7CD6DD46E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DBC31D9-B5E4-F424-D9CB-EE7EB095D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Implemented solutions</a:t>
            </a:r>
            <a:br>
              <a:rPr lang="en-GB" sz="2800" dirty="0"/>
            </a:br>
            <a:br>
              <a:rPr lang="en-GB" sz="2800" dirty="0"/>
            </a:br>
            <a:endParaRPr lang="en-GB" dirty="0"/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9BB4B12A-6D93-7360-339B-21AAAF8B6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5081001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Short term solutions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Check the 230VAC presence during commissioning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b="0" dirty="0">
                <a:solidFill>
                  <a:srgbClr val="00B050"/>
                </a:solidFill>
              </a:rPr>
              <a:t>Enforced from April 2023 onward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Disconnect the interlock cables to not trigger fast valve closure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after April 2023 event</a:t>
            </a:r>
            <a:endParaRPr lang="en-US" sz="1400" b="0" dirty="0"/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Tighten the 230VAC extension cables in the tunnel to avoid any accidental disconnection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during TS June 2023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Medium term solution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Implementation of PLC-based interlock to the BIC evaluating both statuses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Vacuum user permit TRUE only if the Fast valve is Open and not Closed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b="0" dirty="0">
                <a:solidFill>
                  <a:srgbClr val="00B050"/>
                </a:solidFill>
              </a:rPr>
              <a:t>Implemented during YETS23-24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Long term solution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Removal of all fast valves in SPS during LS3. </a:t>
            </a:r>
            <a:r>
              <a:rPr lang="en-US" sz="1600" b="0" dirty="0">
                <a:solidFill>
                  <a:srgbClr val="FF0000"/>
                </a:solidFill>
              </a:rPr>
              <a:t>ECR preparation on going, will be sent in 2025 for approval.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9DD5BB-B8C2-4028-F6A6-D5EA1CE4D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B41DD9-F322-89FD-B998-997AA9291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77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sz="4800" dirty="0"/>
              <a:t>THANK YOU</a:t>
            </a:r>
            <a:br>
              <a:rPr lang="en-GB" sz="4800" dirty="0"/>
            </a:br>
            <a:br>
              <a:rPr lang="en-GB" sz="4800" dirty="0"/>
            </a:br>
            <a:endParaRPr lang="en-GB" sz="4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66DEF9-91B1-D949-F95E-2518183912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4C3246-9BEE-C25B-97B5-D144450EE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25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67C492CA-0D02-41EF-9490-22EE2BEE8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6984155" cy="5346017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Fast valves in SPS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The event and consequences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Fast valve behaviour and control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Sequence of events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Short, medium, long-term solutions</a:t>
            </a:r>
          </a:p>
          <a:p>
            <a:pPr lvl="1" indent="0">
              <a:buNone/>
            </a:pPr>
            <a:endParaRPr lang="en-GB" sz="160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8"/>
          </a:xfrm>
        </p:spPr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21C4DB6-F950-F734-A089-31B865FF59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25DB65-BC44-1B6B-9FD3-7D94242CB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94F74F-C59A-3078-9D84-34BBEED4A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7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67C492CA-0D02-41EF-9490-22EE2BEE8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2488713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Originally installed to protect septa against a sudden pressure rise (closing time &lt;50ms).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Two types of actuation: electric (VVFA) and electropneumatic (VVFB).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Located at the extraction zones of LSS2 (1x VVFA, 2x VVFB), LSS4 (1x VVFA), LSS6 (3x VVFA, 2x VVFB) and TT60 (1x VVFA).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VVFA locally powered from the tunnel (230VAC) and controlled from the racks (BA).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Obsolete equipment without a replacement candidate (keeping old spares).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GB" sz="2000" b="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8"/>
          </a:xfrm>
        </p:spPr>
        <p:txBody>
          <a:bodyPr/>
          <a:lstStyle/>
          <a:p>
            <a:pPr algn="ctr"/>
            <a:r>
              <a:rPr lang="en-GB" dirty="0"/>
              <a:t>Fast valves in SPS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56245A-3200-F241-0DF0-D2392BF1CA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89"/>
          <a:stretch/>
        </p:blipFill>
        <p:spPr>
          <a:xfrm>
            <a:off x="1880087" y="3717032"/>
            <a:ext cx="8391525" cy="2183882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8B5213-E721-6EE1-C0F8-C10867C74D35}"/>
              </a:ext>
            </a:extLst>
          </p:cNvPr>
          <p:cNvSpPr txBox="1"/>
          <p:nvPr/>
        </p:nvSpPr>
        <p:spPr>
          <a:xfrm>
            <a:off x="4254933" y="5918280"/>
            <a:ext cx="364183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SPS Vacuum SCADA application: fast valves in LSS6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2185D3-6B53-FF56-565B-A926FDFAACF4}"/>
              </a:ext>
            </a:extLst>
          </p:cNvPr>
          <p:cNvSpPr/>
          <p:nvPr/>
        </p:nvSpPr>
        <p:spPr>
          <a:xfrm>
            <a:off x="4871864" y="4816073"/>
            <a:ext cx="319568" cy="4494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116B34-8B4C-14CD-A281-5E3C292F4849}"/>
              </a:ext>
            </a:extLst>
          </p:cNvPr>
          <p:cNvSpPr/>
          <p:nvPr/>
        </p:nvSpPr>
        <p:spPr>
          <a:xfrm>
            <a:off x="7736980" y="4816073"/>
            <a:ext cx="319568" cy="4494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15B6E1-2BA2-706D-9CCA-45C030FCEEFC}"/>
              </a:ext>
            </a:extLst>
          </p:cNvPr>
          <p:cNvSpPr/>
          <p:nvPr/>
        </p:nvSpPr>
        <p:spPr>
          <a:xfrm>
            <a:off x="9768408" y="4816073"/>
            <a:ext cx="319568" cy="4494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2591C7-E709-ED56-A9F8-B0E8A36284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9AC01A-C6CC-09DE-AA30-7C78ACF13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34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sz="2800" dirty="0"/>
              <a:t>The event and consequences</a:t>
            </a:r>
            <a:br>
              <a:rPr lang="en-GB" sz="2800" dirty="0"/>
            </a:b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1F3E8E-6769-033C-0E4B-480C57C001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0" t="21777" r="1486" b="3557"/>
          <a:stretch/>
        </p:blipFill>
        <p:spPr>
          <a:xfrm>
            <a:off x="2351584" y="4149081"/>
            <a:ext cx="6552728" cy="1728192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8F7ED2D0-F491-D557-907D-1FDAA6CA8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2784136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07-04-2023 21:00 =&gt; The fast valve located in TT60 (VVFA_610213) goes into error (switches Open &amp; Closed both activated).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08-04-2023 ~14:00 =&gt; Vacuum piquet realizes the problem and intervenes to check it.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08-04-2023 ~16:19 =&gt; Vacuum piquet solves the problem (missing 230 VAC supply).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From </a:t>
            </a:r>
            <a:r>
              <a:rPr lang="en-US" b="0" dirty="0"/>
              <a:t>07-04-2023 21:00 to </a:t>
            </a:r>
            <a:r>
              <a:rPr lang="en-US" dirty="0"/>
              <a:t>08-04-2023 14:00</a:t>
            </a:r>
          </a:p>
          <a:p>
            <a:pPr marL="666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303030"/>
                </a:solidFill>
              </a:rPr>
              <a:t>Several beam injections (440 GeV, 1e11 p) to LHC/</a:t>
            </a:r>
            <a:r>
              <a:rPr lang="en-US" sz="1600" dirty="0" err="1">
                <a:solidFill>
                  <a:srgbClr val="303030"/>
                </a:solidFill>
              </a:rPr>
              <a:t>HiRadMat</a:t>
            </a:r>
            <a:r>
              <a:rPr lang="en-US" sz="1600" dirty="0">
                <a:solidFill>
                  <a:srgbClr val="303030"/>
                </a:solidFill>
              </a:rPr>
              <a:t> with the valve in error (physically closed).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E530A3-1A00-CBBB-B0F7-1EC17DC4F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342" y="4567837"/>
            <a:ext cx="219075" cy="2286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CB56BF8-E760-9EF6-2D4F-F821BC548C75}"/>
              </a:ext>
            </a:extLst>
          </p:cNvPr>
          <p:cNvSpPr/>
          <p:nvPr/>
        </p:nvSpPr>
        <p:spPr>
          <a:xfrm>
            <a:off x="4399095" y="4500247"/>
            <a:ext cx="319568" cy="33109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6154F8-5E69-63B5-5EEC-53BB389C582C}"/>
              </a:ext>
            </a:extLst>
          </p:cNvPr>
          <p:cNvSpPr txBox="1"/>
          <p:nvPr/>
        </p:nvSpPr>
        <p:spPr>
          <a:xfrm>
            <a:off x="3503712" y="5890000"/>
            <a:ext cx="40778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SPS Vacuum SCADA application: fast valve in error in TT60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49B59383-8BA2-F68C-5900-2B93DCCCDC76}"/>
              </a:ext>
            </a:extLst>
          </p:cNvPr>
          <p:cNvSpPr/>
          <p:nvPr/>
        </p:nvSpPr>
        <p:spPr>
          <a:xfrm>
            <a:off x="8982835" y="4589794"/>
            <a:ext cx="569549" cy="182289"/>
          </a:xfrm>
          <a:prstGeom prst="rightArrow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99C3F15-B97E-B10A-42A4-668636FD5E17}"/>
              </a:ext>
            </a:extLst>
          </p:cNvPr>
          <p:cNvSpPr/>
          <p:nvPr/>
        </p:nvSpPr>
        <p:spPr>
          <a:xfrm>
            <a:off x="8982835" y="5331883"/>
            <a:ext cx="569549" cy="182289"/>
          </a:xfrm>
          <a:prstGeom prst="rightArrow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008B06-34C7-ACD5-066A-79065297D8C6}"/>
              </a:ext>
            </a:extLst>
          </p:cNvPr>
          <p:cNvSpPr txBox="1"/>
          <p:nvPr/>
        </p:nvSpPr>
        <p:spPr>
          <a:xfrm>
            <a:off x="9639746" y="4492842"/>
            <a:ext cx="7181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to LHC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9990B0-555A-7EB8-9739-299EFF6877FF}"/>
              </a:ext>
            </a:extLst>
          </p:cNvPr>
          <p:cNvSpPr txBox="1"/>
          <p:nvPr/>
        </p:nvSpPr>
        <p:spPr>
          <a:xfrm>
            <a:off x="9639746" y="5246592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to HiRadMat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9BBE45-D932-ECCD-E9E5-E02A86068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B9CA69-2404-9E54-ABE6-92A14C125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84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Fast Valve Behaviour</a:t>
            </a:r>
            <a:br>
              <a:rPr lang="en-GB" sz="2800" dirty="0"/>
            </a:br>
            <a:br>
              <a:rPr lang="en-GB" sz="2800" dirty="0"/>
            </a:br>
            <a:endParaRPr lang="en-GB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0ADF547C-54D9-1D14-9315-9BEDD1B8B5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39"/>
          <a:stretch/>
        </p:blipFill>
        <p:spPr>
          <a:xfrm>
            <a:off x="6456040" y="2253981"/>
            <a:ext cx="4963068" cy="4092857"/>
          </a:xfrm>
          <a:prstGeom prst="rect">
            <a:avLst/>
          </a:prstGeom>
        </p:spPr>
      </p:pic>
      <p:sp>
        <p:nvSpPr>
          <p:cNvPr id="52" name="Content Placeholder 10">
            <a:extLst>
              <a:ext uri="{FF2B5EF4-FFF2-40B4-BE49-F238E27FC236}">
                <a16:creationId xmlns:a16="http://schemas.microsoft.com/office/drawing/2014/main" id="{99292DB7-D574-2B72-BD38-35E300606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194683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Close Position switch immediately active after triggering the valve (activated by spring closing mechanism).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Open Position switch still active until valve moves to the “Ready to Open” position (activated by motor shaft).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None/>
            </a:pPr>
            <a:endParaRPr lang="en-US" sz="2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41335D-D555-1820-DE44-E594EF670F2C}"/>
              </a:ext>
            </a:extLst>
          </p:cNvPr>
          <p:cNvGrpSpPr/>
          <p:nvPr/>
        </p:nvGrpSpPr>
        <p:grpSpPr>
          <a:xfrm>
            <a:off x="428138" y="2564904"/>
            <a:ext cx="5542083" cy="2932769"/>
            <a:chOff x="428138" y="2288471"/>
            <a:chExt cx="5542083" cy="2932769"/>
          </a:xfrm>
        </p:grpSpPr>
        <p:pic>
          <p:nvPicPr>
            <p:cNvPr id="54" name="Picture 53" descr="A machine on a wooden surface&#10;&#10;Description automatically generated with low confidence">
              <a:extLst>
                <a:ext uri="{FF2B5EF4-FFF2-40B4-BE49-F238E27FC236}">
                  <a16:creationId xmlns:a16="http://schemas.microsoft.com/office/drawing/2014/main" id="{835E09BE-D733-4619-9FD3-49341CB07B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201" t="12201" b="25851"/>
            <a:stretch/>
          </p:blipFill>
          <p:spPr>
            <a:xfrm>
              <a:off x="428138" y="2288471"/>
              <a:ext cx="5542083" cy="2932769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D5F5DB5-93C3-C780-68AA-3DCF6E96C235}"/>
                </a:ext>
              </a:extLst>
            </p:cNvPr>
            <p:cNvSpPr txBox="1"/>
            <p:nvPr/>
          </p:nvSpPr>
          <p:spPr>
            <a:xfrm>
              <a:off x="1971279" y="4279193"/>
              <a:ext cx="1227900" cy="1538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i="1" dirty="0">
                  <a:solidFill>
                    <a:srgbClr val="303030"/>
                  </a:solidFill>
                </a:rPr>
                <a:t>Close Position Switch</a:t>
              </a:r>
              <a:endParaRPr lang="en-GB" sz="1000" i="1" dirty="0">
                <a:solidFill>
                  <a:srgbClr val="30303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334E10E-8D61-AD1B-20CD-541F725DC55D}"/>
                </a:ext>
              </a:extLst>
            </p:cNvPr>
            <p:cNvSpPr txBox="1"/>
            <p:nvPr/>
          </p:nvSpPr>
          <p:spPr>
            <a:xfrm>
              <a:off x="603609" y="4279193"/>
              <a:ext cx="1247136" cy="15388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000" i="1" dirty="0">
                  <a:solidFill>
                    <a:srgbClr val="303030"/>
                  </a:solidFill>
                </a:rPr>
                <a:t>Open Position Switch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F158E74-B8EF-66B1-A4D2-C6F3BACEA146}"/>
                </a:ext>
              </a:extLst>
            </p:cNvPr>
            <p:cNvCxnSpPr/>
            <p:nvPr/>
          </p:nvCxnSpPr>
          <p:spPr>
            <a:xfrm flipV="1">
              <a:off x="1315040" y="3710861"/>
              <a:ext cx="0" cy="504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2B2EA53-E2E6-F56A-3696-CFAD41AAB48E}"/>
                </a:ext>
              </a:extLst>
            </p:cNvPr>
            <p:cNvCxnSpPr/>
            <p:nvPr/>
          </p:nvCxnSpPr>
          <p:spPr>
            <a:xfrm flipV="1">
              <a:off x="2495600" y="3710861"/>
              <a:ext cx="0" cy="5040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4248E-3D2F-A0A1-B77E-396EC5C84F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1781DA-C19A-7C25-D4C1-2F19E5C01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903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Pfeiffer Vacuum TPG 300 Pressure Gauge Controller, Basic Unit, PT  546900-T">
            <a:extLst>
              <a:ext uri="{FF2B5EF4-FFF2-40B4-BE49-F238E27FC236}">
                <a16:creationId xmlns:a16="http://schemas.microsoft.com/office/drawing/2014/main" id="{4D731C19-5D13-3887-1C17-97AA7353B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972" y="359077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Fast valve control system (before the event)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D00D53-C9EB-9A8C-E727-4830603DED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11" b="11376"/>
          <a:stretch/>
        </p:blipFill>
        <p:spPr>
          <a:xfrm>
            <a:off x="5256555" y="1630639"/>
            <a:ext cx="462677" cy="2033421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5A6956-6EA4-F8A5-85A4-7D69ABE7A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1854551"/>
            <a:ext cx="1953415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A5E205-0655-5F6E-2513-DC0179AEF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4889" y="1854549"/>
            <a:ext cx="1800200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08F5ED00-1AD7-F307-DE83-106CE66E24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74" t="18500" r="1963" b="46689"/>
          <a:stretch/>
        </p:blipFill>
        <p:spPr>
          <a:xfrm>
            <a:off x="6333028" y="2253993"/>
            <a:ext cx="2199223" cy="661007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6EE134-A79F-C06F-3C7B-6545D39D3C2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50" r="3269"/>
          <a:stretch/>
        </p:blipFill>
        <p:spPr>
          <a:xfrm>
            <a:off x="9245939" y="2320788"/>
            <a:ext cx="2592288" cy="529403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A33B235-603C-5E4A-E651-5C1ECD86FB38}"/>
              </a:ext>
            </a:extLst>
          </p:cNvPr>
          <p:cNvSpPr txBox="1"/>
          <p:nvPr/>
        </p:nvSpPr>
        <p:spPr>
          <a:xfrm>
            <a:off x="817794" y="1621497"/>
            <a:ext cx="8063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13472A-FECB-B112-72D3-6D39E4A642D6}"/>
              </a:ext>
            </a:extLst>
          </p:cNvPr>
          <p:cNvSpPr txBox="1"/>
          <p:nvPr/>
        </p:nvSpPr>
        <p:spPr>
          <a:xfrm>
            <a:off x="2943085" y="1621497"/>
            <a:ext cx="14763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970AFA-3AD1-ED56-DD7D-E7C103F2818A}"/>
              </a:ext>
            </a:extLst>
          </p:cNvPr>
          <p:cNvSpPr txBox="1"/>
          <p:nvPr/>
        </p:nvSpPr>
        <p:spPr>
          <a:xfrm>
            <a:off x="4894782" y="1376468"/>
            <a:ext cx="11862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Sector valve card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17B7B2-9B66-026B-87B8-57B8FA38CDB5}"/>
              </a:ext>
            </a:extLst>
          </p:cNvPr>
          <p:cNvSpPr txBox="1"/>
          <p:nvPr/>
        </p:nvSpPr>
        <p:spPr>
          <a:xfrm>
            <a:off x="6411173" y="1959257"/>
            <a:ext cx="20429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Vacuum Beam Interlock Crate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C22E85-9EB7-7B25-51C2-7F8C3C6357E9}"/>
              </a:ext>
            </a:extLst>
          </p:cNvPr>
          <p:cNvSpPr txBox="1"/>
          <p:nvPr/>
        </p:nvSpPr>
        <p:spPr>
          <a:xfrm>
            <a:off x="9709117" y="2041409"/>
            <a:ext cx="2032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Beam Interlock User Interface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pic>
        <p:nvPicPr>
          <p:cNvPr id="1028" name="Picture 4" descr="Pfeiffer Vacuum Online Shop">
            <a:extLst>
              <a:ext uri="{FF2B5EF4-FFF2-40B4-BE49-F238E27FC236}">
                <a16:creationId xmlns:a16="http://schemas.microsoft.com/office/drawing/2014/main" id="{190EDB26-A738-11B2-57EC-AC48EBA43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288" y="527366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9E36E3-FAD8-E982-360C-275AB620908A}"/>
              </a:ext>
            </a:extLst>
          </p:cNvPr>
          <p:cNvSpPr txBox="1"/>
          <p:nvPr/>
        </p:nvSpPr>
        <p:spPr>
          <a:xfrm>
            <a:off x="1494858" y="5215178"/>
            <a:ext cx="1753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21E90C-EFAC-33C7-6F0E-89FA6B5267DA}"/>
              </a:ext>
            </a:extLst>
          </p:cNvPr>
          <p:cNvSpPr txBox="1"/>
          <p:nvPr/>
        </p:nvSpPr>
        <p:spPr>
          <a:xfrm>
            <a:off x="4679218" y="5815800"/>
            <a:ext cx="10291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B49677-BA22-3416-0AD8-5BA9C0A18DE7}"/>
              </a:ext>
            </a:extLst>
          </p:cNvPr>
          <p:cNvSpPr txBox="1"/>
          <p:nvPr/>
        </p:nvSpPr>
        <p:spPr>
          <a:xfrm>
            <a:off x="3431438" y="3545260"/>
            <a:ext cx="5802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Interlock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1C2B57F2-EFAF-CC64-D20F-A76568788A2A}"/>
              </a:ext>
            </a:extLst>
          </p:cNvPr>
          <p:cNvSpPr/>
          <p:nvPr/>
        </p:nvSpPr>
        <p:spPr>
          <a:xfrm>
            <a:off x="2207568" y="249045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78CCD07-DD57-AB90-CC97-FDD004AA0C8F}"/>
              </a:ext>
            </a:extLst>
          </p:cNvPr>
          <p:cNvSpPr/>
          <p:nvPr/>
        </p:nvSpPr>
        <p:spPr>
          <a:xfrm rot="10800000">
            <a:off x="4094297" y="3429458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AB68FD80-A0FB-74FC-E435-E1949099728E}"/>
              </a:ext>
            </a:extLst>
          </p:cNvPr>
          <p:cNvSpPr/>
          <p:nvPr/>
        </p:nvSpPr>
        <p:spPr>
          <a:xfrm rot="10800000">
            <a:off x="4170276" y="4804455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B981B7A5-0598-E05E-D3F2-575494532D26}"/>
              </a:ext>
            </a:extLst>
          </p:cNvPr>
          <p:cNvSpPr/>
          <p:nvPr/>
        </p:nvSpPr>
        <p:spPr>
          <a:xfrm>
            <a:off x="8666330" y="247648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1EB2D48D-E98C-6F26-D271-4EA5B43C550F}"/>
              </a:ext>
            </a:extLst>
          </p:cNvPr>
          <p:cNvSpPr/>
          <p:nvPr/>
        </p:nvSpPr>
        <p:spPr>
          <a:xfrm>
            <a:off x="5803979" y="244711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30C7C023-6960-9A41-E91A-0E59974915E1}"/>
              </a:ext>
            </a:extLst>
          </p:cNvPr>
          <p:cNvSpPr/>
          <p:nvPr/>
        </p:nvSpPr>
        <p:spPr>
          <a:xfrm>
            <a:off x="4690428" y="243133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1763F90-159F-1F2B-B717-292436B80267}"/>
              </a:ext>
            </a:extLst>
          </p:cNvPr>
          <p:cNvGrpSpPr/>
          <p:nvPr/>
        </p:nvGrpSpPr>
        <p:grpSpPr>
          <a:xfrm>
            <a:off x="6888088" y="4005064"/>
            <a:ext cx="1778242" cy="864096"/>
            <a:chOff x="6888088" y="4005064"/>
            <a:chExt cx="1778242" cy="86409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987C4A3-C800-E188-5830-779E2E242133}"/>
                </a:ext>
              </a:extLst>
            </p:cNvPr>
            <p:cNvSpPr/>
            <p:nvPr/>
          </p:nvSpPr>
          <p:spPr>
            <a:xfrm>
              <a:off x="6888088" y="4005064"/>
              <a:ext cx="1778242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CF40438-5679-2663-A241-8537A4EC4192}"/>
                </a:ext>
              </a:extLst>
            </p:cNvPr>
            <p:cNvSpPr txBox="1"/>
            <p:nvPr/>
          </p:nvSpPr>
          <p:spPr>
            <a:xfrm>
              <a:off x="7542416" y="4512937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PLC</a:t>
              </a: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5E82436-24E6-95B1-67AE-CB95B48D448E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4469599" y="4437112"/>
            <a:ext cx="241848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FD0A685-E257-273F-BC50-937E5FFD2534}"/>
              </a:ext>
            </a:extLst>
          </p:cNvPr>
          <p:cNvCxnSpPr/>
          <p:nvPr/>
        </p:nvCxnSpPr>
        <p:spPr>
          <a:xfrm flipV="1">
            <a:off x="5487893" y="3784224"/>
            <a:ext cx="0" cy="64451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FE37A6D-F503-9834-F84D-CC76606C018E}"/>
              </a:ext>
            </a:extLst>
          </p:cNvPr>
          <p:cNvSpPr txBox="1"/>
          <p:nvPr/>
        </p:nvSpPr>
        <p:spPr>
          <a:xfrm>
            <a:off x="5577414" y="4148847"/>
            <a:ext cx="8987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Profibus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DA8F1F-28A5-18B4-BF10-76F89B83FA2A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8666330" y="4437112"/>
            <a:ext cx="104278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79CF2BB-060A-6D2E-66B0-26B4C3497B84}"/>
              </a:ext>
            </a:extLst>
          </p:cNvPr>
          <p:cNvSpPr txBox="1"/>
          <p:nvPr/>
        </p:nvSpPr>
        <p:spPr>
          <a:xfrm>
            <a:off x="9245939" y="4171497"/>
            <a:ext cx="16102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Ethernet to SCADA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F026734-4184-A167-CD7B-E3EDA88C6494}"/>
              </a:ext>
            </a:extLst>
          </p:cNvPr>
          <p:cNvSpPr txBox="1"/>
          <p:nvPr/>
        </p:nvSpPr>
        <p:spPr>
          <a:xfrm>
            <a:off x="6283071" y="3308348"/>
            <a:ext cx="16625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Vacuum user permit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7DE108B-B50B-F1C4-3AE6-5E73241CBF0A}"/>
              </a:ext>
            </a:extLst>
          </p:cNvPr>
          <p:cNvGrpSpPr/>
          <p:nvPr/>
        </p:nvGrpSpPr>
        <p:grpSpPr>
          <a:xfrm>
            <a:off x="5866164" y="2850191"/>
            <a:ext cx="2174052" cy="825137"/>
            <a:chOff x="5768719" y="2850191"/>
            <a:chExt cx="2174052" cy="82513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9DAEA27-E677-1865-7706-F97A75838C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14789" y="3192966"/>
              <a:ext cx="1585431" cy="8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50A6907-A82A-B989-6EF0-05305546CF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0220" y="2860803"/>
              <a:ext cx="0" cy="3330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DC95B80-6AF1-D6E1-AE68-8B306640E397}"/>
                </a:ext>
              </a:extLst>
            </p:cNvPr>
            <p:cNvGrpSpPr/>
            <p:nvPr/>
          </p:nvGrpSpPr>
          <p:grpSpPr>
            <a:xfrm rot="5400000">
              <a:off x="5750573" y="3211112"/>
              <a:ext cx="482362" cy="446070"/>
              <a:chOff x="7542416" y="5215178"/>
              <a:chExt cx="482362" cy="446070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406763D-7F29-6FF6-F85C-83642F85CDB0}"/>
                  </a:ext>
                </a:extLst>
              </p:cNvPr>
              <p:cNvCxnSpPr/>
              <p:nvPr/>
            </p:nvCxnSpPr>
            <p:spPr>
              <a:xfrm>
                <a:off x="7542416" y="5215178"/>
                <a:ext cx="0" cy="44607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401A744E-1745-8C25-D454-C7E21C2D90CE}"/>
                  </a:ext>
                </a:extLst>
              </p:cNvPr>
              <p:cNvCxnSpPr/>
              <p:nvPr/>
            </p:nvCxnSpPr>
            <p:spPr>
              <a:xfrm>
                <a:off x="7542416" y="5661248"/>
                <a:ext cx="1377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3882ECA-E109-AE13-2458-0088E6D17CAE}"/>
                  </a:ext>
                </a:extLst>
              </p:cNvPr>
              <p:cNvCxnSpPr/>
              <p:nvPr/>
            </p:nvCxnSpPr>
            <p:spPr>
              <a:xfrm flipV="1">
                <a:off x="7680176" y="5517232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6F387D3-254B-6A0B-489C-740E1340DCC4}"/>
                  </a:ext>
                </a:extLst>
              </p:cNvPr>
              <p:cNvCxnSpPr/>
              <p:nvPr/>
            </p:nvCxnSpPr>
            <p:spPr>
              <a:xfrm>
                <a:off x="7887018" y="5661248"/>
                <a:ext cx="1377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1C8895C-6E9D-7F9A-529F-7B91FB4BD266}"/>
                  </a:ext>
                </a:extLst>
              </p:cNvPr>
              <p:cNvCxnSpPr/>
              <p:nvPr/>
            </p:nvCxnSpPr>
            <p:spPr>
              <a:xfrm>
                <a:off x="8024778" y="5215178"/>
                <a:ext cx="0" cy="44607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30F3AC8-9969-9A2C-146F-C387B939EBFB}"/>
                </a:ext>
              </a:extLst>
            </p:cNvPr>
            <p:cNvCxnSpPr>
              <a:cxnSpLocks/>
            </p:cNvCxnSpPr>
            <p:nvPr/>
          </p:nvCxnSpPr>
          <p:spPr>
            <a:xfrm>
              <a:off x="6211405" y="3675328"/>
              <a:ext cx="17313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DC5849B-0433-52BD-C69E-185509B581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42771" y="2850191"/>
              <a:ext cx="0" cy="8251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F91886-3D42-FBF9-CFF8-8502A12CBB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D1E0D6-5F9D-ED6D-F326-726964147E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5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584CB-56E4-4CCD-AD80-7A6E9D49E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A87E6CF-4674-457F-A57F-EA22E621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sz="2800" dirty="0"/>
              <a:t>Sequence of events</a:t>
            </a:r>
            <a:br>
              <a:rPr lang="en-GB" sz="2800" dirty="0"/>
            </a:br>
            <a:br>
              <a:rPr lang="en-GB" sz="2800" dirty="0"/>
            </a:br>
            <a:endParaRPr lang="en-GB" dirty="0"/>
          </a:p>
        </p:txBody>
      </p:sp>
      <p:sp>
        <p:nvSpPr>
          <p:cNvPr id="52" name="Content Placeholder 10">
            <a:extLst>
              <a:ext uri="{FF2B5EF4-FFF2-40B4-BE49-F238E27FC236}">
                <a16:creationId xmlns:a16="http://schemas.microsoft.com/office/drawing/2014/main" id="{99292DB7-D574-2B72-BD38-35E300606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0"/>
            <a:ext cx="11684826" cy="4864978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800" b="0" dirty="0"/>
              <a:t>We lose the 230 VAC to locally supply the valve in the tunnel while the valve is open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303030"/>
                </a:solidFill>
                <a:latin typeface="Arial"/>
              </a:rPr>
              <a:t>230 VAC are used to move the valve to “Ready to Open” and Open positions.</a:t>
            </a:r>
            <a:endParaRPr lang="en-GB" sz="1600" dirty="0">
              <a:solidFill>
                <a:srgbClr val="303030"/>
              </a:solidFill>
              <a:latin typeface="Arial"/>
            </a:endParaRP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303030"/>
                </a:solidFill>
                <a:latin typeface="Arial"/>
              </a:rPr>
              <a:t>230 VAC feedback only available locally at the controller level.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800" b="0" dirty="0"/>
              <a:t>On April 7 at 21h01, there is a pressure rise generating a vacuum interlock, and the interlock input is not disabled as it should, which triggers the fast valve closing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303030"/>
                </a:solidFill>
                <a:latin typeface="Arial"/>
              </a:rPr>
              <a:t>Pressure rise in gauge VGHB_610405 shorter than SCADA acquisition time (1Hz), therefore not </a:t>
            </a:r>
            <a:r>
              <a:rPr lang="en-GB" sz="1600" dirty="0">
                <a:solidFill>
                  <a:srgbClr val="303030"/>
                </a:solidFill>
                <a:latin typeface="Arial"/>
              </a:rPr>
              <a:t>visible.</a:t>
            </a:r>
            <a:endParaRPr lang="en-GB" sz="1600" b="0" dirty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800" b="0" dirty="0"/>
              <a:t>The valve closes but does not move to “Ready to Open position” because there is not 230 VAC local power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303030"/>
                </a:solidFill>
              </a:rPr>
              <a:t>Therefore, both switches remain activated</a:t>
            </a:r>
            <a:r>
              <a:rPr lang="en-GB" sz="1600" dirty="0">
                <a:solidFill>
                  <a:srgbClr val="303030"/>
                </a:solidFill>
                <a:latin typeface="Arial"/>
              </a:rPr>
              <a:t>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800" b="0" dirty="0"/>
              <a:t>Sector valve card only evaluates the “Open” status for the Beam Interlock Control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303030"/>
                </a:solidFill>
              </a:rPr>
              <a:t>Therefore, it does not generate an interlock to dump the beam or disable the injection</a:t>
            </a:r>
            <a:r>
              <a:rPr lang="en-GB" sz="1600" dirty="0">
                <a:solidFill>
                  <a:srgbClr val="303030"/>
                </a:solidFill>
                <a:latin typeface="Arial"/>
              </a:rPr>
              <a:t>.</a:t>
            </a:r>
            <a:endParaRPr lang="en-US" sz="1600" b="0" dirty="0">
              <a:solidFill>
                <a:srgbClr val="30303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7EF612-C927-C470-69BD-B06192D5F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C9A2AE-EFBF-B1FD-4244-18F008216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29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47169-D97F-B7B8-230C-68483518D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A225C-1357-E3DC-8741-4197750885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949CF67-3612-67C2-1BB6-12E0253A0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Implemented solutions</a:t>
            </a:r>
            <a:br>
              <a:rPr lang="en-GB" sz="2800" dirty="0"/>
            </a:br>
            <a:br>
              <a:rPr lang="en-GB" sz="2800" dirty="0"/>
            </a:br>
            <a:endParaRPr lang="en-GB" dirty="0"/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E45AFADA-E7C9-FD5A-57D4-3DDB9DA68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38" y="1156311"/>
            <a:ext cx="11376024" cy="5081001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Short term solutions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Check the 230VAC presence during commissioning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b="0" dirty="0">
                <a:solidFill>
                  <a:srgbClr val="00B050"/>
                </a:solidFill>
              </a:rPr>
              <a:t>Enforced from April 2023 onward</a:t>
            </a:r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Disconnect the interlock cables to not trigger fast valve closure (rack side)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after April 2023 event</a:t>
            </a:r>
            <a:endParaRPr lang="en-US" sz="1400" b="0" dirty="0"/>
          </a:p>
          <a:p>
            <a:pPr marL="666900" lvl="1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b="0" dirty="0"/>
              <a:t>Tighten the 230VAC extension cables in the tunnel to avoid any accidental disconnection</a:t>
            </a:r>
          </a:p>
          <a:p>
            <a:pPr marL="990900" lvl="2" indent="-34290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B050"/>
                </a:solidFill>
              </a:rPr>
              <a:t>Done during TS June 2023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53AC9E-7CE9-60C1-9199-78DB00286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AF6EB6-5463-9991-C24B-E441E8361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75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9D729-36C4-C38E-2094-3CB31B523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 Pfeiffer Vacuum TPG 300 Pressure Gauge Controller, Basic Unit, PT  546900-T">
            <a:extLst>
              <a:ext uri="{FF2B5EF4-FFF2-40B4-BE49-F238E27FC236}">
                <a16:creationId xmlns:a16="http://schemas.microsoft.com/office/drawing/2014/main" id="{1BAC35A3-2854-A833-ECB1-CD81BD8F9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972" y="359077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C379C-E70A-0FA2-7C64-74E87D616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432" y="6436538"/>
            <a:ext cx="631160" cy="365125"/>
          </a:xfrm>
        </p:spPr>
        <p:txBody>
          <a:bodyPr/>
          <a:lstStyle/>
          <a:p>
            <a:r>
              <a:rPr lang="en-US"/>
              <a:t>31/01/2025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D617FC8-CC14-57A1-8B4A-95E99BCD0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463118"/>
          </a:xfrm>
        </p:spPr>
        <p:txBody>
          <a:bodyPr/>
          <a:lstStyle/>
          <a:p>
            <a:pPr algn="ctr"/>
            <a:r>
              <a:rPr lang="en-GB" dirty="0"/>
              <a:t>Fast valve control system (after the event)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F5E014-3A5C-D03F-9718-D527EC8509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11" b="11376"/>
          <a:stretch/>
        </p:blipFill>
        <p:spPr>
          <a:xfrm>
            <a:off x="5256555" y="1630639"/>
            <a:ext cx="462677" cy="2033421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C0558-8260-0CFB-0713-45383B011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1854551"/>
            <a:ext cx="1953415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518045-4CB5-A181-C234-D9DDED13CE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4889" y="1854549"/>
            <a:ext cx="1800200" cy="1515333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6BECD51C-9F1C-5443-12BF-E8EF80B1B0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174" t="18500" r="1963" b="46689"/>
          <a:stretch/>
        </p:blipFill>
        <p:spPr>
          <a:xfrm>
            <a:off x="6333028" y="2253993"/>
            <a:ext cx="2199223" cy="661007"/>
          </a:xfrm>
          <a:prstGeom prst="rect">
            <a:avLst/>
          </a:prstGeom>
          <a:ln>
            <a:solidFill>
              <a:srgbClr val="30303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0F185D2-A0EB-599D-FF9F-5016A0688A0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50" r="3269"/>
          <a:stretch/>
        </p:blipFill>
        <p:spPr>
          <a:xfrm>
            <a:off x="9245939" y="2320788"/>
            <a:ext cx="2592288" cy="529403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FE350B5-E350-CE3B-5A93-0A0C6E673A8E}"/>
              </a:ext>
            </a:extLst>
          </p:cNvPr>
          <p:cNvSpPr txBox="1"/>
          <p:nvPr/>
        </p:nvSpPr>
        <p:spPr>
          <a:xfrm>
            <a:off x="817794" y="1621497"/>
            <a:ext cx="8063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6DA0D8-4620-AFB2-8D95-D5369071618E}"/>
              </a:ext>
            </a:extLst>
          </p:cNvPr>
          <p:cNvSpPr txBox="1"/>
          <p:nvPr/>
        </p:nvSpPr>
        <p:spPr>
          <a:xfrm>
            <a:off x="2943085" y="1621497"/>
            <a:ext cx="147636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“Fast” valve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3CA241-740B-E3CD-34ED-1499D3ED2D5F}"/>
              </a:ext>
            </a:extLst>
          </p:cNvPr>
          <p:cNvSpPr txBox="1"/>
          <p:nvPr/>
        </p:nvSpPr>
        <p:spPr>
          <a:xfrm>
            <a:off x="4894782" y="1376468"/>
            <a:ext cx="118622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Sector valve card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882406-63F7-9711-2224-11835B7F47D7}"/>
              </a:ext>
            </a:extLst>
          </p:cNvPr>
          <p:cNvSpPr txBox="1"/>
          <p:nvPr/>
        </p:nvSpPr>
        <p:spPr>
          <a:xfrm>
            <a:off x="6411173" y="1959257"/>
            <a:ext cx="20429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Vacuum Beam Interlock Crate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9020AB-2856-2BEB-325D-9FDB5DB5FFB1}"/>
              </a:ext>
            </a:extLst>
          </p:cNvPr>
          <p:cNvSpPr txBox="1"/>
          <p:nvPr/>
        </p:nvSpPr>
        <p:spPr>
          <a:xfrm>
            <a:off x="9709117" y="2041409"/>
            <a:ext cx="20326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Beam Interlock User Interface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pic>
        <p:nvPicPr>
          <p:cNvPr id="1028" name="Picture 4" descr="Pfeiffer Vacuum Online Shop">
            <a:extLst>
              <a:ext uri="{FF2B5EF4-FFF2-40B4-BE49-F238E27FC236}">
                <a16:creationId xmlns:a16="http://schemas.microsoft.com/office/drawing/2014/main" id="{AF6D9B3C-94FC-070B-4DCB-997339D48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288" y="527366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617D28-D9E9-010C-2ACD-7353531EAAA0}"/>
              </a:ext>
            </a:extLst>
          </p:cNvPr>
          <p:cNvSpPr txBox="1"/>
          <p:nvPr/>
        </p:nvSpPr>
        <p:spPr>
          <a:xfrm>
            <a:off x="1494858" y="5215178"/>
            <a:ext cx="175368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 controller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EC3D1B-A53E-A8A5-CC51-A1299D72F299}"/>
              </a:ext>
            </a:extLst>
          </p:cNvPr>
          <p:cNvSpPr txBox="1"/>
          <p:nvPr/>
        </p:nvSpPr>
        <p:spPr>
          <a:xfrm>
            <a:off x="4679218" y="5815800"/>
            <a:ext cx="10291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Penning gauge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9CE143-661B-227C-7207-4DE79D1ECDF6}"/>
              </a:ext>
            </a:extLst>
          </p:cNvPr>
          <p:cNvSpPr txBox="1"/>
          <p:nvPr/>
        </p:nvSpPr>
        <p:spPr>
          <a:xfrm>
            <a:off x="3431438" y="3545260"/>
            <a:ext cx="5802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303030"/>
                </a:solidFill>
              </a:rPr>
              <a:t>Interlock</a:t>
            </a:r>
            <a:endParaRPr lang="en-GB" sz="1200" i="1" dirty="0">
              <a:solidFill>
                <a:srgbClr val="303030"/>
              </a:solidFill>
            </a:endParaRPr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F667815B-9BE9-A203-0A5D-3909CAB88561}"/>
              </a:ext>
            </a:extLst>
          </p:cNvPr>
          <p:cNvSpPr/>
          <p:nvPr/>
        </p:nvSpPr>
        <p:spPr>
          <a:xfrm>
            <a:off x="2207568" y="249045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4841D4F5-BBE9-55B8-E962-D3166F04F0F7}"/>
              </a:ext>
            </a:extLst>
          </p:cNvPr>
          <p:cNvSpPr/>
          <p:nvPr/>
        </p:nvSpPr>
        <p:spPr>
          <a:xfrm rot="10800000">
            <a:off x="4094297" y="3429458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E1FF0046-7266-780A-11C9-43822FC3B98B}"/>
              </a:ext>
            </a:extLst>
          </p:cNvPr>
          <p:cNvSpPr/>
          <p:nvPr/>
        </p:nvSpPr>
        <p:spPr>
          <a:xfrm rot="10800000">
            <a:off x="4170276" y="4804455"/>
            <a:ext cx="216024" cy="43204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7D47F9FD-79CF-7C1C-F9C1-B99C995FB787}"/>
              </a:ext>
            </a:extLst>
          </p:cNvPr>
          <p:cNvSpPr/>
          <p:nvPr/>
        </p:nvSpPr>
        <p:spPr>
          <a:xfrm>
            <a:off x="8666330" y="247648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46B93638-D99E-9D0F-F5B6-0103097CD229}"/>
              </a:ext>
            </a:extLst>
          </p:cNvPr>
          <p:cNvSpPr/>
          <p:nvPr/>
        </p:nvSpPr>
        <p:spPr>
          <a:xfrm>
            <a:off x="5803979" y="2447115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53E9A5A0-DB3E-7CF8-DC2C-9EB413A84A4D}"/>
              </a:ext>
            </a:extLst>
          </p:cNvPr>
          <p:cNvSpPr/>
          <p:nvPr/>
        </p:nvSpPr>
        <p:spPr>
          <a:xfrm>
            <a:off x="4690428" y="243133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63DD13C-F4E3-B3C8-6C6F-2C19D37B13C4}"/>
              </a:ext>
            </a:extLst>
          </p:cNvPr>
          <p:cNvGrpSpPr/>
          <p:nvPr/>
        </p:nvGrpSpPr>
        <p:grpSpPr>
          <a:xfrm>
            <a:off x="6888088" y="4005064"/>
            <a:ext cx="1778242" cy="864096"/>
            <a:chOff x="6888088" y="4005064"/>
            <a:chExt cx="1778242" cy="86409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9459394-3356-B0C1-F281-F15BCD6317F7}"/>
                </a:ext>
              </a:extLst>
            </p:cNvPr>
            <p:cNvSpPr/>
            <p:nvPr/>
          </p:nvSpPr>
          <p:spPr>
            <a:xfrm>
              <a:off x="6888088" y="4005064"/>
              <a:ext cx="1778242" cy="86409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C9DBE1B-7D0B-E10F-DC58-4441B5C96941}"/>
                </a:ext>
              </a:extLst>
            </p:cNvPr>
            <p:cNvSpPr txBox="1"/>
            <p:nvPr/>
          </p:nvSpPr>
          <p:spPr>
            <a:xfrm>
              <a:off x="7542416" y="4512937"/>
              <a:ext cx="5040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PLC</a:t>
              </a: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B317A46-5335-D136-71B9-F7182FB10FF7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4469599" y="4437112"/>
            <a:ext cx="241848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3181D5A-319D-1BF7-8D2F-68016EB63597}"/>
              </a:ext>
            </a:extLst>
          </p:cNvPr>
          <p:cNvCxnSpPr/>
          <p:nvPr/>
        </p:nvCxnSpPr>
        <p:spPr>
          <a:xfrm flipV="1">
            <a:off x="5487893" y="3784224"/>
            <a:ext cx="0" cy="64451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CC645D0-9793-031A-3CF3-50488FF0D161}"/>
              </a:ext>
            </a:extLst>
          </p:cNvPr>
          <p:cNvSpPr txBox="1"/>
          <p:nvPr/>
        </p:nvSpPr>
        <p:spPr>
          <a:xfrm>
            <a:off x="5577414" y="4148847"/>
            <a:ext cx="8987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Profibus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B28399A-07D6-E98D-68D1-76551E5FA106}"/>
              </a:ext>
            </a:extLst>
          </p:cNvPr>
          <p:cNvCxnSpPr>
            <a:cxnSpLocks/>
            <a:endCxn id="37" idx="3"/>
          </p:cNvCxnSpPr>
          <p:nvPr/>
        </p:nvCxnSpPr>
        <p:spPr>
          <a:xfrm flipH="1">
            <a:off x="8666330" y="4437112"/>
            <a:ext cx="1042787" cy="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3A9308AC-058B-BD00-1BCA-FCF94821923A}"/>
              </a:ext>
            </a:extLst>
          </p:cNvPr>
          <p:cNvGrpSpPr/>
          <p:nvPr/>
        </p:nvGrpSpPr>
        <p:grpSpPr>
          <a:xfrm>
            <a:off x="3972614" y="3488802"/>
            <a:ext cx="413686" cy="384404"/>
            <a:chOff x="2247611" y="3606448"/>
            <a:chExt cx="399790" cy="414293"/>
          </a:xfrm>
        </p:grpSpPr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0861AA94-3ADE-3A49-D2F2-2054B3B45E6B}"/>
                </a:ext>
              </a:extLst>
            </p:cNvPr>
            <p:cNvCxnSpPr/>
            <p:nvPr/>
          </p:nvCxnSpPr>
          <p:spPr>
            <a:xfrm>
              <a:off x="2287361" y="3606448"/>
              <a:ext cx="360040" cy="41429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16FBFCF8-4997-2C14-2E75-30E6B8D90D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47611" y="3606448"/>
              <a:ext cx="392005" cy="41429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D5B6B4-DC89-91EA-15CE-E4B1DB7B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G. Pigny | 256th Machine Protection Panel Meeting (Linac4 and SPS)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53D459-1227-FFA0-3444-3CCB28D83949}"/>
              </a:ext>
            </a:extLst>
          </p:cNvPr>
          <p:cNvSpPr txBox="1"/>
          <p:nvPr/>
        </p:nvSpPr>
        <p:spPr>
          <a:xfrm>
            <a:off x="6283071" y="3308348"/>
            <a:ext cx="16625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Vacuum user permit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77EFC0-93A5-8414-8B1D-E89816FC0B9B}"/>
              </a:ext>
            </a:extLst>
          </p:cNvPr>
          <p:cNvGrpSpPr/>
          <p:nvPr/>
        </p:nvGrpSpPr>
        <p:grpSpPr>
          <a:xfrm>
            <a:off x="5866164" y="2850191"/>
            <a:ext cx="2174052" cy="825137"/>
            <a:chOff x="5768719" y="2850191"/>
            <a:chExt cx="2174052" cy="82513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02FDA87-FEAD-55BF-70D7-10AECF6BC4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14789" y="3192966"/>
              <a:ext cx="1585431" cy="8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7FEF82D-398B-6151-8102-A44D167CFF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0220" y="2860803"/>
              <a:ext cx="0" cy="3330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260F9B3-F990-94CD-392B-479054E5D0FF}"/>
                </a:ext>
              </a:extLst>
            </p:cNvPr>
            <p:cNvGrpSpPr/>
            <p:nvPr/>
          </p:nvGrpSpPr>
          <p:grpSpPr>
            <a:xfrm rot="5400000">
              <a:off x="5750573" y="3211112"/>
              <a:ext cx="482362" cy="446070"/>
              <a:chOff x="7542416" y="5215178"/>
              <a:chExt cx="482362" cy="446070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E33C7F16-1BA6-1EF3-F6C9-849C5BD207E1}"/>
                  </a:ext>
                </a:extLst>
              </p:cNvPr>
              <p:cNvCxnSpPr/>
              <p:nvPr/>
            </p:nvCxnSpPr>
            <p:spPr>
              <a:xfrm>
                <a:off x="7542416" y="5215178"/>
                <a:ext cx="0" cy="44607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4FB8E3B-27CF-A4F0-8F09-8594D1932D87}"/>
                  </a:ext>
                </a:extLst>
              </p:cNvPr>
              <p:cNvCxnSpPr/>
              <p:nvPr/>
            </p:nvCxnSpPr>
            <p:spPr>
              <a:xfrm>
                <a:off x="7542416" y="5661248"/>
                <a:ext cx="1377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638C74B-BEE5-FCD6-37EC-41A7428B5D92}"/>
                  </a:ext>
                </a:extLst>
              </p:cNvPr>
              <p:cNvCxnSpPr/>
              <p:nvPr/>
            </p:nvCxnSpPr>
            <p:spPr>
              <a:xfrm flipV="1">
                <a:off x="7680176" y="5517232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C19B56A2-126F-8429-7C66-29A1154AA99E}"/>
                  </a:ext>
                </a:extLst>
              </p:cNvPr>
              <p:cNvCxnSpPr/>
              <p:nvPr/>
            </p:nvCxnSpPr>
            <p:spPr>
              <a:xfrm>
                <a:off x="7887018" y="5661248"/>
                <a:ext cx="13776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1C09A79E-75EB-AD82-004E-9FB60B18524E}"/>
                  </a:ext>
                </a:extLst>
              </p:cNvPr>
              <p:cNvCxnSpPr/>
              <p:nvPr/>
            </p:nvCxnSpPr>
            <p:spPr>
              <a:xfrm>
                <a:off x="8024778" y="5215178"/>
                <a:ext cx="0" cy="44607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FD4B444-9BA9-71B2-AC89-2FE3271037B3}"/>
                </a:ext>
              </a:extLst>
            </p:cNvPr>
            <p:cNvCxnSpPr>
              <a:cxnSpLocks/>
            </p:cNvCxnSpPr>
            <p:nvPr/>
          </p:nvCxnSpPr>
          <p:spPr>
            <a:xfrm>
              <a:off x="6211405" y="3675328"/>
              <a:ext cx="173136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6198B5B-863D-8042-3317-1244A8AB48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42771" y="2850191"/>
              <a:ext cx="0" cy="8251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E38DA91E-BC36-45D3-3837-C1CF2ED4C2A8}"/>
              </a:ext>
            </a:extLst>
          </p:cNvPr>
          <p:cNvSpPr txBox="1"/>
          <p:nvPr/>
        </p:nvSpPr>
        <p:spPr>
          <a:xfrm>
            <a:off x="9245939" y="4171497"/>
            <a:ext cx="16102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Ethernet to SCADA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A5404DA5-B90E-CF3E-87F2-3AF08F957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80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15176</TotalTime>
  <Words>1063</Words>
  <Application>Microsoft Office PowerPoint</Application>
  <PresentationFormat>Widescreen</PresentationFormat>
  <Paragraphs>162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Machine Protection Panel Meeting TT60 vacuum interlock issue</vt:lpstr>
      <vt:lpstr>Outline</vt:lpstr>
      <vt:lpstr>Fast valves in SPS</vt:lpstr>
      <vt:lpstr>The event and consequences </vt:lpstr>
      <vt:lpstr>Fast Valve Behaviour  </vt:lpstr>
      <vt:lpstr>Fast valve control system (before the event)</vt:lpstr>
      <vt:lpstr>Sequence of events  </vt:lpstr>
      <vt:lpstr>Implemented solutions  </vt:lpstr>
      <vt:lpstr>Fast valve control system (after the event)</vt:lpstr>
      <vt:lpstr>Implemented solutions  </vt:lpstr>
      <vt:lpstr>Fast valve control system (after YETS23-24)</vt:lpstr>
      <vt:lpstr>Implemented solutions  </vt:lpstr>
      <vt:lpstr>THANK YOU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Paolo Chiggiato</dc:creator>
  <cp:lastModifiedBy>Gregory Pigny</cp:lastModifiedBy>
  <cp:revision>612</cp:revision>
  <cp:lastPrinted>2020-01-30T13:49:18Z</cp:lastPrinted>
  <dcterms:created xsi:type="dcterms:W3CDTF">2021-07-05T14:56:29Z</dcterms:created>
  <dcterms:modified xsi:type="dcterms:W3CDTF">2025-01-31T08:03:34Z</dcterms:modified>
</cp:coreProperties>
</file>