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8" r:id="rId2"/>
    <p:sldId id="279" r:id="rId3"/>
    <p:sldId id="281" r:id="rId4"/>
    <p:sldId id="282" r:id="rId5"/>
    <p:sldId id="284" r:id="rId6"/>
    <p:sldId id="285" r:id="rId7"/>
    <p:sldId id="271" r:id="rId8"/>
    <p:sldId id="283" r:id="rId9"/>
    <p:sldId id="286" r:id="rId10"/>
    <p:sldId id="290" r:id="rId11"/>
    <p:sldId id="287" r:id="rId12"/>
    <p:sldId id="288" r:id="rId13"/>
    <p:sldId id="289" r:id="rId14"/>
    <p:sldId id="291" r:id="rId15"/>
    <p:sldId id="292" r:id="rId16"/>
    <p:sldId id="293" r:id="rId17"/>
    <p:sldId id="294" r:id="rId18"/>
    <p:sldId id="301" r:id="rId19"/>
    <p:sldId id="295" r:id="rId20"/>
    <p:sldId id="296" r:id="rId21"/>
    <p:sldId id="297" r:id="rId22"/>
    <p:sldId id="300" r:id="rId23"/>
    <p:sldId id="298" r:id="rId24"/>
    <p:sldId id="299" r:id="rId25"/>
    <p:sldId id="30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2E708"/>
    <a:srgbClr val="FAF36C"/>
    <a:srgbClr val="DD7FC1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59"/>
    <p:restoredTop sz="94589"/>
  </p:normalViewPr>
  <p:slideViewPr>
    <p:cSldViewPr snapToGrid="0">
      <p:cViewPr varScale="1">
        <p:scale>
          <a:sx n="115" d="100"/>
          <a:sy n="115" d="100"/>
        </p:scale>
        <p:origin x="10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7F46F-C5DC-4F02-A7B6-39F7C8A30D3D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B6E9C-28D8-4860-9AF9-BE0A1144A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082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 January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11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 January 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2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6DE8-49AC-A586-C07B-086917ED8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0"/>
            <a:ext cx="10099908" cy="8128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C556E1-5273-D10A-3CE7-63B694D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DB96B7-D288-0DED-34E7-C5730E4CC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23CA3A-CA6F-041D-B67D-E1CF94BBB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B44BD20-F22B-6934-9E69-2024D31A7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0655"/>
            <a:ext cx="10515600" cy="5096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667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625244"/>
            <a:ext cx="12192000" cy="22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6046" y="0"/>
            <a:ext cx="10099908" cy="673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80655"/>
            <a:ext cx="10515600" cy="5096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4AEE9E4-A26E-440D-8E11-BACFB577A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sp>
        <p:nvSpPr>
          <p:cNvPr id="10" name="AutoShape 2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1" y="0"/>
            <a:ext cx="844014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6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66000"/>
        <a:buFont typeface="Wingdings" panose="05000000000000000000" pitchFamily="2" charset="2"/>
        <a:buChar char="Ø"/>
        <a:defRPr sz="24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200" kern="1200">
          <a:solidFill>
            <a:srgbClr val="0070C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399F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Tahoma" panose="020B0604030504040204" pitchFamily="34" charset="0"/>
        <a:buChar char="‒"/>
        <a:defRPr sz="1800" kern="1200">
          <a:solidFill>
            <a:srgbClr val="C784D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B177A9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14794"/>
            <a:ext cx="9144000" cy="2814206"/>
          </a:xfrm>
        </p:spPr>
        <p:txBody>
          <a:bodyPr>
            <a:normAutofit/>
          </a:bodyPr>
          <a:lstStyle/>
          <a:p>
            <a:r>
              <a:rPr lang="en-US" sz="4800" dirty="0"/>
              <a:t>Review of </a:t>
            </a:r>
            <a:br>
              <a:rPr lang="en-US" sz="4800" dirty="0"/>
            </a:br>
            <a:r>
              <a:rPr lang="en-US" sz="4800" dirty="0"/>
              <a:t>the Linac4 BCT Watchdog Interlocking Policy </a:t>
            </a:r>
            <a:br>
              <a:rPr lang="en-US" sz="4800" dirty="0"/>
            </a:br>
            <a:r>
              <a:rPr lang="en-US" sz="4800" dirty="0"/>
              <a:t>for High Loss Events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59286"/>
            <a:ext cx="9144000" cy="109211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Piotr Skowronski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3913C-7441-1345-9FE9-37023BDA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9278A-4098-364B-AFF6-BBC757710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9F759-4CD3-B74A-8BB3-643835299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15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0DB16-5AE4-E8E3-C9D8-2ABEBDD6D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8CABF-5C5B-3B25-B61F-2909C36C9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-1"/>
            <a:ext cx="10099908" cy="1080655"/>
          </a:xfrm>
        </p:spPr>
        <p:txBody>
          <a:bodyPr>
            <a:normAutofit/>
          </a:bodyPr>
          <a:lstStyle/>
          <a:p>
            <a:r>
              <a:rPr lang="en-GB" sz="3600" dirty="0"/>
              <a:t>Risk assessment:</a:t>
            </a:r>
            <a:br>
              <a:rPr lang="en-GB" sz="3600" dirty="0"/>
            </a:br>
            <a:r>
              <a:rPr lang="en-GB" sz="3600" dirty="0"/>
              <a:t>Quadrupole power converter stops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EDE6D0-9C00-29FC-3924-81F254044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F6C6A3-3598-1F03-C8AA-8ED29372D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FA226-EF04-8D5B-CB04-CE0D7BEF7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5A295C-1233-1A29-5FCE-87C909EFD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6285"/>
            <a:ext cx="10515600" cy="4870677"/>
          </a:xfrm>
        </p:spPr>
        <p:txBody>
          <a:bodyPr/>
          <a:lstStyle/>
          <a:p>
            <a:r>
              <a:rPr lang="en-GB" dirty="0"/>
              <a:t>Focusing is altered and beam being too large is scraped. </a:t>
            </a:r>
          </a:p>
          <a:p>
            <a:endParaRPr lang="en-GB" dirty="0"/>
          </a:p>
          <a:p>
            <a:r>
              <a:rPr lang="en-GB" dirty="0"/>
              <a:t>The losses are distributed over sizeable area and therefore there is a low risk of damage. </a:t>
            </a:r>
          </a:p>
          <a:p>
            <a:endParaRPr lang="en-GB" dirty="0"/>
          </a:p>
          <a:p>
            <a:r>
              <a:rPr lang="en-GB" dirty="0"/>
              <a:t>These power converters are monitored by SIS, which interlocks the beam when a power converter stops </a:t>
            </a:r>
          </a:p>
          <a:p>
            <a:endParaRPr lang="en-GB" dirty="0"/>
          </a:p>
          <a:p>
            <a:r>
              <a:rPr lang="en-GB" dirty="0"/>
              <a:t>From 2025 external condition </a:t>
            </a:r>
            <a:r>
              <a:rPr lang="en-US" dirty="0"/>
              <a:t>is configured</a:t>
            </a:r>
            <a:r>
              <a:rPr lang="en-GB" dirty="0"/>
              <a:t> such that the beam with</a:t>
            </a:r>
            <a:r>
              <a:rPr lang="en-US" dirty="0"/>
              <a:t> affected</a:t>
            </a:r>
            <a:r>
              <a:rPr lang="en-GB" dirty="0"/>
              <a:t> destination cannot be played.</a:t>
            </a:r>
          </a:p>
          <a:p>
            <a:endParaRPr lang="en-GB" dirty="0"/>
          </a:p>
          <a:p>
            <a:r>
              <a:rPr lang="en-GB" sz="2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Therefore, the related risk is very low.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639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36214-DA83-F13B-D1D5-0A2566D0D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-1"/>
            <a:ext cx="10099908" cy="1080655"/>
          </a:xfrm>
        </p:spPr>
        <p:txBody>
          <a:bodyPr>
            <a:normAutofit/>
          </a:bodyPr>
          <a:lstStyle/>
          <a:p>
            <a:r>
              <a:rPr lang="en-GB" sz="3600" dirty="0"/>
              <a:t>Risk assessment:</a:t>
            </a:r>
            <a:br>
              <a:rPr lang="en-GB" sz="3600" dirty="0"/>
            </a:br>
            <a:r>
              <a:rPr lang="en-GB" sz="3600" dirty="0"/>
              <a:t>Dipole power converter stops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6B856-709D-7BB7-F81E-B912E1ABA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B67ECA-3A2F-B719-C3BF-6ABFAB8E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EA603-EEF4-D539-6D97-DED2429F2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E57FCF-1890-3B60-2BE9-75B435588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6285"/>
            <a:ext cx="10515600" cy="4870677"/>
          </a:xfrm>
        </p:spPr>
        <p:txBody>
          <a:bodyPr/>
          <a:lstStyle/>
          <a:p>
            <a:r>
              <a:rPr lang="en-GB" dirty="0"/>
              <a:t>B</a:t>
            </a:r>
            <a:r>
              <a:rPr lang="en-GB" dirty="0">
                <a:effectLst/>
              </a:rPr>
              <a:t>eam has wrong trajectory. </a:t>
            </a:r>
          </a:p>
          <a:p>
            <a:r>
              <a:rPr lang="en-GB" dirty="0">
                <a:effectLst/>
              </a:rPr>
              <a:t>The losses are punctual, and in case impacting a sensitive location, </a:t>
            </a:r>
            <a:br>
              <a:rPr lang="en-GB" dirty="0">
                <a:effectLst/>
              </a:rPr>
            </a:br>
            <a:r>
              <a:rPr lang="en-GB" dirty="0">
                <a:effectLst/>
              </a:rPr>
              <a:t>for example, a joint in a flange, they can lead to a vacuum leak. </a:t>
            </a:r>
          </a:p>
          <a:p>
            <a:r>
              <a:rPr lang="en-GB" dirty="0">
                <a:effectLst/>
              </a:rPr>
              <a:t>Considering beam parameters, this requires several consecutive pulses impacting the same location. </a:t>
            </a:r>
          </a:p>
          <a:p>
            <a:pPr lvl="1"/>
            <a:r>
              <a:rPr lang="en-US" sz="2000" dirty="0"/>
              <a:t>SY-STI will perform simulations, the results are expected within February.</a:t>
            </a:r>
            <a:br>
              <a:rPr lang="en-US" sz="2000" dirty="0"/>
            </a:br>
            <a:r>
              <a:rPr lang="en-US" sz="2000" dirty="0"/>
              <a:t>No change will be implemented in operation until this statement is confirmed.</a:t>
            </a:r>
            <a:endParaRPr lang="en-GB" dirty="0">
              <a:effectLst/>
            </a:endParaRPr>
          </a:p>
          <a:p>
            <a:r>
              <a:rPr lang="en-GB" dirty="0">
                <a:effectLst/>
              </a:rPr>
              <a:t>However, these power converters are under surveillance of the FGC Interlock, that will not give the permit to BIS system until correct </a:t>
            </a:r>
            <a:r>
              <a:rPr lang="en-US" dirty="0"/>
              <a:t>a</a:t>
            </a:r>
            <a:r>
              <a:rPr lang="en-US" dirty="0">
                <a:effectLst/>
              </a:rPr>
              <a:t>mperage </a:t>
            </a:r>
            <a:r>
              <a:rPr lang="en-GB" dirty="0">
                <a:effectLst/>
              </a:rPr>
              <a:t>is measured. </a:t>
            </a:r>
          </a:p>
          <a:p>
            <a:endParaRPr lang="en-GB" dirty="0">
              <a:effectLst/>
            </a:endParaRPr>
          </a:p>
          <a:p>
            <a:r>
              <a:rPr lang="en-GB" dirty="0">
                <a:effectLst/>
              </a:rPr>
              <a:t>Therefore, the related risk is very low.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792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6B0A3-81A9-74A6-B3B1-DF996546C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6A8EE-8B05-DA9C-9DE2-F075DC4A8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-1"/>
            <a:ext cx="10099908" cy="1080655"/>
          </a:xfrm>
        </p:spPr>
        <p:txBody>
          <a:bodyPr>
            <a:normAutofit/>
          </a:bodyPr>
          <a:lstStyle/>
          <a:p>
            <a:r>
              <a:rPr lang="en-GB" sz="3600" dirty="0"/>
              <a:t>Risk assessment:</a:t>
            </a:r>
            <a:br>
              <a:rPr lang="en-GB" sz="3600" dirty="0"/>
            </a:br>
            <a:r>
              <a:rPr lang="en-GB" sz="3600" dirty="0"/>
              <a:t>Trajectory correctors power converter stops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A9709D-0355-70F9-F184-50CD9DF65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436B56-4F95-32C0-E92C-746A2CF07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84F3F-5BEC-5D6B-E592-5BF28FF37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8E2D40-BD0A-4D0E-2CE3-9B401EBDA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6285"/>
            <a:ext cx="10515600" cy="4870677"/>
          </a:xfrm>
        </p:spPr>
        <p:txBody>
          <a:bodyPr/>
          <a:lstStyle/>
          <a:p>
            <a:r>
              <a:rPr lang="en-GB" dirty="0"/>
              <a:t>Because they create relatively small angles to the beam trajectory, </a:t>
            </a:r>
            <a:br>
              <a:rPr lang="en-GB" dirty="0"/>
            </a:br>
            <a:r>
              <a:rPr lang="en-GB" dirty="0"/>
              <a:t>the induced losses are distributed over a certain area. </a:t>
            </a:r>
          </a:p>
          <a:p>
            <a:r>
              <a:rPr lang="en-GB" dirty="0"/>
              <a:t>In case impacting a sensitive location, for example a joint in a flange,</a:t>
            </a:r>
            <a:br>
              <a:rPr lang="en-GB" dirty="0"/>
            </a:br>
            <a:r>
              <a:rPr lang="en-GB" dirty="0"/>
              <a:t> it can lead to a vacuum leak.  </a:t>
            </a:r>
          </a:p>
          <a:p>
            <a:r>
              <a:rPr lang="en-GB" dirty="0"/>
              <a:t>Considering beam parameters, this requires multiple consecutive pulses impacting the same location. </a:t>
            </a:r>
          </a:p>
          <a:p>
            <a:r>
              <a:rPr lang="en-GB" dirty="0"/>
              <a:t>These devices are not directly monitored by any interlock system. </a:t>
            </a:r>
          </a:p>
          <a:p>
            <a:r>
              <a:rPr lang="en-GB" b="1" dirty="0"/>
              <a:t>The associated risk to damage any equipment with 3 bad pulses is low.</a:t>
            </a:r>
          </a:p>
        </p:txBody>
      </p:sp>
    </p:spTree>
    <p:extLst>
      <p:ext uri="{BB962C8B-B14F-4D97-AF65-F5344CB8AC3E}">
        <p14:creationId xmlns:p14="http://schemas.microsoft.com/office/powerpoint/2010/main" val="1965244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CD2EF-34C3-F4F2-72E7-8C46ABC2C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A56D-7514-8392-86D1-BFB3E6CC9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-1"/>
            <a:ext cx="10099908" cy="1080655"/>
          </a:xfrm>
        </p:spPr>
        <p:txBody>
          <a:bodyPr>
            <a:normAutofit/>
          </a:bodyPr>
          <a:lstStyle/>
          <a:p>
            <a:r>
              <a:rPr lang="en-GB" sz="3600" dirty="0"/>
              <a:t>Risk assessment</a:t>
            </a:r>
            <a:br>
              <a:rPr lang="en-GB" sz="3600" dirty="0"/>
            </a:br>
            <a:r>
              <a:rPr lang="en-GB" sz="3600" dirty="0"/>
              <a:t>Incidental change of settings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DA816-1D92-D15A-718D-D16C47D54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DF1511-3C49-BD4F-BB2E-42F11E254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7FB69E-81E1-23A0-FEAF-71F70E7B9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1FB5AB-7319-F60C-AA13-F6A1DB6DA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6285"/>
            <a:ext cx="10515600" cy="4870677"/>
          </a:xfrm>
        </p:spPr>
        <p:txBody>
          <a:bodyPr/>
          <a:lstStyle/>
          <a:p>
            <a:r>
              <a:rPr lang="en-GB" dirty="0"/>
              <a:t>The effect is very similar to the described above scenario when a power convert trips. </a:t>
            </a:r>
          </a:p>
          <a:p>
            <a:r>
              <a:rPr lang="en-GB" dirty="0"/>
              <a:t>The impact depends on how much the new setting deviates from the optimum value: </a:t>
            </a:r>
          </a:p>
          <a:p>
            <a:pPr lvl="1"/>
            <a:r>
              <a:rPr lang="en-GB" dirty="0"/>
              <a:t>The smaller the change, the lower is the risk of a small area beam impact. </a:t>
            </a:r>
          </a:p>
          <a:p>
            <a:pPr lvl="1"/>
            <a:r>
              <a:rPr lang="en-GB" dirty="0"/>
              <a:t>In case of the dipoles, the FGC interlock has a relatively narrow window</a:t>
            </a:r>
          </a:p>
          <a:p>
            <a:pPr lvl="2"/>
            <a:r>
              <a:rPr lang="en-GB" dirty="0"/>
              <a:t>Therefore, it will interlock when settings are outside of this window.</a:t>
            </a:r>
          </a:p>
          <a:p>
            <a:pPr lvl="2"/>
            <a:r>
              <a:rPr lang="en-GB" dirty="0"/>
              <a:t>Thus, this reduces the risk. </a:t>
            </a:r>
          </a:p>
          <a:p>
            <a:pPr lvl="1"/>
            <a:r>
              <a:rPr lang="en-GB" dirty="0"/>
              <a:t>There is no such protection for quadrupoles or trajectory correctors, </a:t>
            </a:r>
          </a:p>
          <a:p>
            <a:pPr lvl="2"/>
            <a:r>
              <a:rPr lang="en-GB" dirty="0"/>
              <a:t>Because the risk that their failure provokes machine any damage is extremely low and the beam can be re-steered with given corrector off. </a:t>
            </a:r>
          </a:p>
          <a:p>
            <a:r>
              <a:rPr lang="en-GB" dirty="0"/>
              <a:t>The probability of incidental change is low a risk to damage any equipment with 3 bad pulses is low.</a:t>
            </a:r>
          </a:p>
        </p:txBody>
      </p:sp>
    </p:spTree>
    <p:extLst>
      <p:ext uri="{BB962C8B-B14F-4D97-AF65-F5344CB8AC3E}">
        <p14:creationId xmlns:p14="http://schemas.microsoft.com/office/powerpoint/2010/main" val="963175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AF624-897F-0C97-7EE5-3578C06E7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47D8F-1A5E-F600-D659-1D99E318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0"/>
            <a:ext cx="10099908" cy="1080655"/>
          </a:xfrm>
        </p:spPr>
        <p:txBody>
          <a:bodyPr>
            <a:normAutofit/>
          </a:bodyPr>
          <a:lstStyle/>
          <a:p>
            <a:r>
              <a:rPr lang="en-GB" sz="3600" dirty="0"/>
              <a:t>Risk assessment:</a:t>
            </a:r>
            <a:br>
              <a:rPr lang="en-GB" sz="3600" dirty="0"/>
            </a:br>
            <a:r>
              <a:rPr lang="en-GB" sz="3600" dirty="0"/>
              <a:t>Field breakdown in the accelerating structures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CEE58C-DCAC-DC3A-1A7D-01D840793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CF82C6-50E7-740D-946F-19004529D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CE49D-CFC1-2CC0-3C5E-D2B88C12C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70CBF-3FBD-4758-BD43-F0DF28198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6285"/>
            <a:ext cx="10515600" cy="4870677"/>
          </a:xfrm>
        </p:spPr>
        <p:txBody>
          <a:bodyPr/>
          <a:lstStyle/>
          <a:p>
            <a:r>
              <a:rPr lang="en-GB" dirty="0"/>
              <a:t>Such an event alters the amplitude and phase of the accelerating field. </a:t>
            </a:r>
          </a:p>
          <a:p>
            <a:r>
              <a:rPr lang="en-GB" dirty="0"/>
              <a:t>The beam is accelerated to a different energy, which changes the subsequent focusing and bending angles. </a:t>
            </a:r>
          </a:p>
          <a:p>
            <a:r>
              <a:rPr lang="en-GB" dirty="0"/>
              <a:t>Unless the breakdown occurs in the very last cavity of the </a:t>
            </a:r>
            <a:r>
              <a:rPr lang="en-GB" dirty="0" err="1"/>
              <a:t>linac</a:t>
            </a:r>
            <a:r>
              <a:rPr lang="en-GB" dirty="0"/>
              <a:t>, the effect of wrong focusing is such that the losses are distributed over a very large area of the beam chamber. </a:t>
            </a:r>
          </a:p>
          <a:p>
            <a:r>
              <a:rPr lang="en-GB" dirty="0"/>
              <a:t>In case it is the last cavity then the wrong angle received from the bends is the dominant effect and the losses can be concentrated in a narrow area. </a:t>
            </a:r>
          </a:p>
          <a:p>
            <a:r>
              <a:rPr lang="en-GB" dirty="0"/>
              <a:t>However, based on operational experience there is a relatively low probability that the following pulse will also suffer an RF breakdown, although this cannot be excluded. </a:t>
            </a:r>
          </a:p>
        </p:txBody>
      </p:sp>
    </p:spTree>
    <p:extLst>
      <p:ext uri="{BB962C8B-B14F-4D97-AF65-F5344CB8AC3E}">
        <p14:creationId xmlns:p14="http://schemas.microsoft.com/office/powerpoint/2010/main" val="2466679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C220C-BE2F-7ECC-411D-B17302855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Functional specification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4094B6-51A8-B774-8BBE-0D25341E4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 January 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9D893-1EBB-3BE7-E929-B540674E9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D6586-DF12-A42B-353D-F6B44677D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306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08DF2-E34B-53B5-A62A-EE9E311E8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32A660-290A-215D-3F0E-07507418D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3B0F3-3F61-B8B8-6D93-AAC69A08C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F38F8-D1DE-E84D-2FB8-6FBB65441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82F0D6-F206-92E3-BCD5-6F8C6B71D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0655"/>
            <a:ext cx="11004612" cy="5096308"/>
          </a:xfrm>
        </p:spPr>
        <p:txBody>
          <a:bodyPr/>
          <a:lstStyle/>
          <a:p>
            <a:r>
              <a:rPr lang="en-GB" dirty="0"/>
              <a:t>The most intuitive approach would be to define a value with </a:t>
            </a:r>
            <a:br>
              <a:rPr lang="en-GB" dirty="0"/>
            </a:br>
            <a:r>
              <a:rPr lang="en-GB" dirty="0"/>
              <a:t>maximum number of events allowed within given period.</a:t>
            </a:r>
          </a:p>
          <a:p>
            <a:pPr lvl="1"/>
            <a:r>
              <a:rPr lang="en-GB" dirty="0"/>
              <a:t>For example, 1 event per hour or 3 events per day. </a:t>
            </a:r>
          </a:p>
          <a:p>
            <a:r>
              <a:rPr lang="en-GB" dirty="0"/>
              <a:t>However, its implementation is quite complex, </a:t>
            </a:r>
          </a:p>
          <a:p>
            <a:pPr lvl="1"/>
            <a:r>
              <a:rPr lang="en-GB" dirty="0"/>
              <a:t>It requires to store in memory the list of the timestamps for each event and to compare them at every pulse with the current time. </a:t>
            </a:r>
          </a:p>
          <a:p>
            <a:endParaRPr lang="en-GB" dirty="0"/>
          </a:p>
          <a:p>
            <a:r>
              <a:rPr lang="en-GB" dirty="0"/>
              <a:t>The already existing transmission efficiency counter of BCT Watchdog </a:t>
            </a:r>
            <a:br>
              <a:rPr lang="en-GB" dirty="0"/>
            </a:br>
            <a:r>
              <a:rPr lang="en-GB" dirty="0"/>
              <a:t>is implemented with counting down bad pulses </a:t>
            </a:r>
            <a:br>
              <a:rPr lang="en-GB" dirty="0"/>
            </a:br>
            <a:r>
              <a:rPr lang="en-GB" dirty="0"/>
              <a:t>from the threshold value down to zero. </a:t>
            </a:r>
          </a:p>
          <a:p>
            <a:endParaRPr lang="en-GB" dirty="0"/>
          </a:p>
          <a:p>
            <a:r>
              <a:rPr lang="en-GB" dirty="0"/>
              <a:t>Therefore, high loss counters should be implemented also using similar way.</a:t>
            </a:r>
          </a:p>
        </p:txBody>
      </p:sp>
    </p:spTree>
    <p:extLst>
      <p:ext uri="{BB962C8B-B14F-4D97-AF65-F5344CB8AC3E}">
        <p14:creationId xmlns:p14="http://schemas.microsoft.com/office/powerpoint/2010/main" val="689748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08EEF-5EF1-AD7C-6A16-7935FFCDE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 based on counters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4B5C1C-B079-9869-491E-12BC38DEF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5BFAB2-6816-3E05-37BD-A49412BB3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9F62FA-7A73-1E88-8F24-ED2C4A8A8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1912FA-E701-8637-0B36-B6404C0D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highLossCounter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It tracks the number of high loss events. </a:t>
            </a:r>
          </a:p>
          <a:p>
            <a:pPr lvl="1"/>
            <a:r>
              <a:rPr lang="en-GB" dirty="0"/>
              <a:t>It is initialized to with value defined by the </a:t>
            </a:r>
            <a:r>
              <a:rPr lang="en-GB" dirty="0" err="1"/>
              <a:t>highLossCounterThreshold</a:t>
            </a:r>
            <a:r>
              <a:rPr lang="en-GB" dirty="0"/>
              <a:t> setting.</a:t>
            </a:r>
          </a:p>
          <a:p>
            <a:pPr lvl="1"/>
            <a:r>
              <a:rPr lang="en-GB" dirty="0"/>
              <a:t>It is reduced by one ay each high loss event.</a:t>
            </a:r>
          </a:p>
          <a:p>
            <a:pPr lvl="1"/>
            <a:r>
              <a:rPr lang="en-GB" dirty="0"/>
              <a:t>The watchdog removes the permit when this counter becomes zero. </a:t>
            </a:r>
          </a:p>
          <a:p>
            <a:r>
              <a:rPr lang="en-GB" dirty="0" err="1"/>
              <a:t>highLossGoodEventCounter</a:t>
            </a:r>
            <a:endParaRPr lang="en-GB" dirty="0"/>
          </a:p>
          <a:p>
            <a:pPr lvl="1"/>
            <a:r>
              <a:rPr lang="en-GB" dirty="0"/>
              <a:t>It monitors the number of consecutive pulses without high loss events. </a:t>
            </a:r>
          </a:p>
          <a:p>
            <a:pPr lvl="1"/>
            <a:r>
              <a:rPr lang="en-GB" dirty="0"/>
              <a:t>It is initialized with the value specified by the </a:t>
            </a:r>
            <a:r>
              <a:rPr lang="en-GB" dirty="0" err="1"/>
              <a:t>highLossInterval</a:t>
            </a:r>
            <a:r>
              <a:rPr lang="en-GB" dirty="0"/>
              <a:t> setting. </a:t>
            </a:r>
          </a:p>
          <a:p>
            <a:pPr lvl="1"/>
            <a:r>
              <a:rPr lang="en-GB" dirty="0"/>
              <a:t>It decreases by one with each good pulse.</a:t>
            </a:r>
          </a:p>
          <a:p>
            <a:pPr lvl="1"/>
            <a:r>
              <a:rPr lang="en-GB" dirty="0"/>
              <a:t>When it becomes zero, then </a:t>
            </a:r>
          </a:p>
          <a:p>
            <a:pPr lvl="2"/>
            <a:r>
              <a:rPr lang="en-GB" dirty="0" err="1"/>
              <a:t>highLossCounter</a:t>
            </a:r>
            <a:r>
              <a:rPr lang="en-GB" dirty="0"/>
              <a:t> increases by one, if not bigger than </a:t>
            </a:r>
            <a:r>
              <a:rPr lang="en-GB" dirty="0" err="1"/>
              <a:t>highLossCounterThreshold</a:t>
            </a:r>
            <a:endParaRPr lang="en-GB" dirty="0"/>
          </a:p>
          <a:p>
            <a:pPr lvl="2"/>
            <a:r>
              <a:rPr lang="en-GB" dirty="0" err="1"/>
              <a:t>highLossGoodEventCounter</a:t>
            </a:r>
            <a:r>
              <a:rPr lang="en-GB" dirty="0"/>
              <a:t> is set back </a:t>
            </a:r>
            <a:r>
              <a:rPr lang="en-GB" dirty="0" err="1"/>
              <a:t>highLossInterval</a:t>
            </a:r>
            <a:r>
              <a:rPr lang="en-GB" dirty="0"/>
              <a:t>. </a:t>
            </a:r>
          </a:p>
          <a:p>
            <a:pPr lvl="1"/>
            <a:r>
              <a:rPr lang="en-GB" dirty="0"/>
              <a:t>It is reset to value of </a:t>
            </a:r>
            <a:r>
              <a:rPr lang="en-GB" dirty="0" err="1"/>
              <a:t>highLossInterval</a:t>
            </a:r>
            <a:r>
              <a:rPr lang="en-GB" dirty="0"/>
              <a:t> whenever a high loss event occurs.</a:t>
            </a:r>
          </a:p>
          <a:p>
            <a:r>
              <a:rPr lang="en-GB" dirty="0"/>
              <a:t>Neither counter can become negative.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6357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8F9F8-D7D6-1D77-C0AC-3AE66CFD2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Specification: Reset action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E8547-86F4-CF00-2719-94B820CF1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E7071-C173-10ED-2DAE-13AAAD988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CC027-6CA5-0A80-1C1C-5F8F6736E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052350-1793-B42A-A888-8C192470E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0655"/>
            <a:ext cx="11146654" cy="5096308"/>
          </a:xfrm>
        </p:spPr>
        <p:txBody>
          <a:bodyPr/>
          <a:lstStyle/>
          <a:p>
            <a:r>
              <a:rPr lang="en-GB" dirty="0"/>
              <a:t>To avoid that resetting the watchdog allows multiple high loss events </a:t>
            </a:r>
            <a:br>
              <a:rPr lang="en-GB" dirty="0"/>
            </a:br>
            <a:r>
              <a:rPr lang="en-GB" dirty="0"/>
              <a:t>on the next occasion, reset action </a:t>
            </a:r>
            <a:br>
              <a:rPr lang="en-GB" dirty="0"/>
            </a:br>
            <a:r>
              <a:rPr lang="en-GB" b="1" dirty="0"/>
              <a:t>will not</a:t>
            </a:r>
            <a:r>
              <a:rPr lang="en-GB" dirty="0"/>
              <a:t> set </a:t>
            </a:r>
            <a:r>
              <a:rPr lang="en-GB" dirty="0" err="1"/>
              <a:t>highLossCounter</a:t>
            </a:r>
            <a:r>
              <a:rPr lang="en-GB" dirty="0"/>
              <a:t> to </a:t>
            </a:r>
            <a:r>
              <a:rPr lang="en-GB" dirty="0" err="1"/>
              <a:t>highLossCounterThreshold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/>
              <a:t>Instead, it should leave </a:t>
            </a:r>
            <a:r>
              <a:rPr lang="en-GB" dirty="0" err="1"/>
              <a:t>highLossCounter</a:t>
            </a:r>
            <a:r>
              <a:rPr lang="en-GB" dirty="0"/>
              <a:t> unchanged if it is bigger than zero. </a:t>
            </a:r>
          </a:p>
          <a:p>
            <a:endParaRPr lang="en-GB" dirty="0"/>
          </a:p>
          <a:p>
            <a:r>
              <a:rPr lang="en-GB" dirty="0"/>
              <a:t>If it is equal to zero, then reset action should set </a:t>
            </a:r>
            <a:r>
              <a:rPr lang="en-GB" dirty="0" err="1"/>
              <a:t>highLossCounter</a:t>
            </a:r>
            <a:r>
              <a:rPr lang="en-GB" dirty="0"/>
              <a:t> to 1.</a:t>
            </a:r>
          </a:p>
        </p:txBody>
      </p:sp>
    </p:spTree>
    <p:extLst>
      <p:ext uri="{BB962C8B-B14F-4D97-AF65-F5344CB8AC3E}">
        <p14:creationId xmlns:p14="http://schemas.microsoft.com/office/powerpoint/2010/main" val="1091714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C777C-6985-5239-5E97-8F59CE450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Detailed description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5EC180-C3D7-F2C1-8527-50A99445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AA7638-B51C-282F-AE27-C5A640B4A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539094-E024-D424-5E2E-C022937B6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49D1C0-F8AF-18CD-7BBB-DCBEB91A7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Two new setting variables need to be defined BCTWD class</a:t>
            </a:r>
          </a:p>
          <a:p>
            <a:pPr lvl="1"/>
            <a:r>
              <a:rPr lang="en-GB" sz="2400" dirty="0" err="1"/>
              <a:t>highLossCounterThreshold</a:t>
            </a:r>
            <a:endParaRPr lang="en-GB" sz="2400" dirty="0"/>
          </a:p>
          <a:p>
            <a:pPr lvl="1"/>
            <a:r>
              <a:rPr lang="en-GB" sz="2400" dirty="0" err="1"/>
              <a:t>highLossInterval</a:t>
            </a:r>
            <a:endParaRPr lang="en-GB" sz="2400" dirty="0"/>
          </a:p>
          <a:p>
            <a:r>
              <a:rPr lang="en-GB" sz="2800" dirty="0"/>
              <a:t>Both need to be protected with Machine Critical Setting </a:t>
            </a:r>
            <a:br>
              <a:rPr lang="en-GB" sz="2800" dirty="0"/>
            </a:br>
            <a:r>
              <a:rPr lang="en-GB" sz="2800" dirty="0"/>
              <a:t>RBAC role.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42715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AE96B-7733-E88E-1127-3B63C49FA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EXISTING SITUATION AND INTRODUCTION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FB428-34D7-647C-88E2-C53719D8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 January 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466C0-E7ED-DB43-5AEA-074E8A729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6C562-98FB-2A22-9D27-4B783E8FA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63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D60BF-2C20-109D-CD19-587A16A4C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0"/>
            <a:ext cx="6464463" cy="1251752"/>
          </a:xfrm>
        </p:spPr>
        <p:txBody>
          <a:bodyPr/>
          <a:lstStyle/>
          <a:p>
            <a:r>
              <a:rPr lang="en-GB" dirty="0"/>
              <a:t>UML diagram of </a:t>
            </a:r>
            <a:br>
              <a:rPr lang="en-GB" dirty="0"/>
            </a:br>
            <a:r>
              <a:rPr lang="en-GB" dirty="0"/>
              <a:t>the proposed algorithm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C8D3ED-BB06-75E9-2E61-EBA0365BB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2896B-033C-28D6-018B-B84D802D1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145110-677B-F79F-F0C4-3B7DCA356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Content Placeholder 7" descr="A diagram of a flowchart&#10;&#10;Description automatically generated">
            <a:extLst>
              <a:ext uri="{FF2B5EF4-FFF2-40B4-BE49-F238E27FC236}">
                <a16:creationId xmlns:a16="http://schemas.microsoft.com/office/drawing/2014/main" id="{FEB76FB2-41F2-4E8B-BE09-C40FF13751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487" y="11830"/>
            <a:ext cx="4743946" cy="6586966"/>
          </a:xfr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1DF579BF-1F45-4250-1B9A-D661437896D0}"/>
              </a:ext>
            </a:extLst>
          </p:cNvPr>
          <p:cNvSpPr txBox="1">
            <a:spLocks/>
          </p:cNvSpPr>
          <p:nvPr/>
        </p:nvSpPr>
        <p:spPr>
          <a:xfrm>
            <a:off x="221942" y="1420425"/>
            <a:ext cx="6125593" cy="4694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66000"/>
              <a:buFont typeface="Wingdings" panose="05000000000000000000" pitchFamily="2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200" kern="1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99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Tahoma" panose="020B0604030504040204" pitchFamily="34" charset="0"/>
              <a:buChar char="‒"/>
              <a:defRPr sz="1800" kern="1200">
                <a:solidFill>
                  <a:srgbClr val="C784D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B177A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As an example, we take settings</a:t>
            </a:r>
          </a:p>
          <a:p>
            <a:pPr lvl="1"/>
            <a:r>
              <a:rPr lang="en-GB" dirty="0" err="1"/>
              <a:t>highLossCounterThreshold</a:t>
            </a:r>
            <a:r>
              <a:rPr lang="en-GB" dirty="0"/>
              <a:t> = 2 and </a:t>
            </a:r>
            <a:r>
              <a:rPr lang="en-GB" dirty="0" err="1"/>
              <a:t>highLossInterval</a:t>
            </a:r>
            <a:r>
              <a:rPr lang="en-GB" dirty="0"/>
              <a:t> = 30000</a:t>
            </a:r>
          </a:p>
          <a:p>
            <a:pPr lvl="2"/>
            <a:r>
              <a:rPr lang="en-GB" dirty="0"/>
              <a:t>meaning that 1 high loss event per 10 hours is accepted. </a:t>
            </a:r>
          </a:p>
          <a:p>
            <a:pPr lvl="1"/>
            <a:r>
              <a:rPr lang="en-GB" dirty="0"/>
              <a:t>Initially both counters are zero, </a:t>
            </a:r>
            <a:r>
              <a:rPr lang="en-GB" dirty="0" err="1"/>
              <a:t>highLossCounter</a:t>
            </a:r>
            <a:r>
              <a:rPr lang="en-GB" dirty="0"/>
              <a:t>  </a:t>
            </a:r>
            <a:r>
              <a:rPr lang="en-GB" dirty="0" err="1"/>
              <a:t>highLossGoodEventCounter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/>
              <a:t>Then let’s consider the possible scenarios</a:t>
            </a:r>
          </a:p>
        </p:txBody>
      </p:sp>
    </p:spTree>
    <p:extLst>
      <p:ext uri="{BB962C8B-B14F-4D97-AF65-F5344CB8AC3E}">
        <p14:creationId xmlns:p14="http://schemas.microsoft.com/office/powerpoint/2010/main" val="688268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8366C-D0A8-2AAB-0767-C27D0F6C5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11829"/>
            <a:ext cx="6192954" cy="1186656"/>
          </a:xfrm>
        </p:spPr>
        <p:txBody>
          <a:bodyPr/>
          <a:lstStyle/>
          <a:p>
            <a:r>
              <a:rPr lang="en-GB" dirty="0"/>
              <a:t>No high loss event </a:t>
            </a:r>
            <a:br>
              <a:rPr lang="en-GB" dirty="0"/>
            </a:br>
            <a:r>
              <a:rPr lang="en-GB" dirty="0"/>
              <a:t>for an extended period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67E734-C064-EA71-E79C-9CCD33451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4995C8-1526-7455-E867-7FD9D4DD9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18DAF9-E783-E68C-FEE2-D281258A5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FF3259-3ABC-0B16-2946-4E2E5093E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519" y="1363710"/>
            <a:ext cx="7080681" cy="5096308"/>
          </a:xfrm>
        </p:spPr>
        <p:txBody>
          <a:bodyPr/>
          <a:lstStyle/>
          <a:p>
            <a:r>
              <a:rPr lang="en-GB" dirty="0"/>
              <a:t>Initially, </a:t>
            </a:r>
          </a:p>
          <a:p>
            <a:pPr lvl="1"/>
            <a:r>
              <a:rPr lang="en-GB" dirty="0" err="1"/>
              <a:t>highLossGoodEventCounter</a:t>
            </a:r>
            <a:r>
              <a:rPr lang="en-GB" dirty="0"/>
              <a:t> = 30000 </a:t>
            </a:r>
          </a:p>
          <a:p>
            <a:pPr lvl="2"/>
            <a:r>
              <a:rPr lang="en-GB" dirty="0"/>
              <a:t>defined by </a:t>
            </a:r>
            <a:r>
              <a:rPr lang="en-GB" dirty="0" err="1"/>
              <a:t>highLossInterval</a:t>
            </a:r>
            <a:r>
              <a:rPr lang="en-GB" dirty="0"/>
              <a:t>. </a:t>
            </a:r>
          </a:p>
          <a:p>
            <a:pPr lvl="1"/>
            <a:r>
              <a:rPr lang="en-GB" dirty="0" err="1"/>
              <a:t>highLossCounter</a:t>
            </a:r>
            <a:r>
              <a:rPr lang="en-GB" dirty="0"/>
              <a:t> = 2</a:t>
            </a:r>
          </a:p>
          <a:p>
            <a:pPr lvl="2"/>
            <a:r>
              <a:rPr lang="en-GB" dirty="0"/>
              <a:t>defined by </a:t>
            </a:r>
            <a:r>
              <a:rPr lang="en-GB" dirty="0" err="1"/>
              <a:t>highLossCounterThreshold</a:t>
            </a:r>
            <a:r>
              <a:rPr lang="en-GB" dirty="0"/>
              <a:t>.</a:t>
            </a:r>
          </a:p>
          <a:p>
            <a:r>
              <a:rPr lang="en-GB" dirty="0" err="1"/>
              <a:t>highLossGoodEventCounter</a:t>
            </a:r>
            <a:r>
              <a:rPr lang="en-GB" dirty="0"/>
              <a:t> is decreased </a:t>
            </a:r>
            <a:br>
              <a:rPr lang="en-GB" dirty="0"/>
            </a:br>
            <a:r>
              <a:rPr lang="en-GB" dirty="0"/>
              <a:t>at each pulse until it reaches value of 0.</a:t>
            </a:r>
          </a:p>
          <a:p>
            <a:pPr lvl="1"/>
            <a:r>
              <a:rPr lang="en-GB" dirty="0"/>
              <a:t>This corresponds to the </a:t>
            </a:r>
            <a:r>
              <a:rPr lang="en-GB" b="1" dirty="0">
                <a:solidFill>
                  <a:schemeClr val="accent6"/>
                </a:solidFill>
              </a:rPr>
              <a:t>green path</a:t>
            </a:r>
            <a:r>
              <a:rPr lang="en-GB" dirty="0"/>
              <a:t>. </a:t>
            </a:r>
          </a:p>
          <a:p>
            <a:r>
              <a:rPr lang="en-GB" dirty="0"/>
              <a:t>When it reaches 0, then </a:t>
            </a:r>
          </a:p>
          <a:p>
            <a:pPr lvl="1"/>
            <a:r>
              <a:rPr lang="en-GB" dirty="0"/>
              <a:t>It is set back to 30000. </a:t>
            </a:r>
          </a:p>
          <a:p>
            <a:pPr lvl="1"/>
            <a:r>
              <a:rPr lang="en-GB" dirty="0" err="1"/>
              <a:t>highLossCounter</a:t>
            </a:r>
            <a:r>
              <a:rPr lang="en-GB" dirty="0"/>
              <a:t> is not smaller than </a:t>
            </a:r>
            <a:r>
              <a:rPr lang="en-GB" dirty="0" err="1"/>
              <a:t>highLossCounterThreshold</a:t>
            </a:r>
            <a:r>
              <a:rPr lang="en-GB" dirty="0"/>
              <a:t>, therefore, </a:t>
            </a:r>
            <a:br>
              <a:rPr lang="en-GB" dirty="0"/>
            </a:br>
            <a:r>
              <a:rPr lang="en-GB" dirty="0"/>
              <a:t>it cannot be further increased. </a:t>
            </a:r>
          </a:p>
          <a:p>
            <a:pPr lvl="1"/>
            <a:r>
              <a:rPr lang="en-GB" dirty="0"/>
              <a:t>This corresponds to the </a:t>
            </a:r>
            <a:r>
              <a:rPr lang="en-GB" b="1" dirty="0">
                <a:solidFill>
                  <a:schemeClr val="accent1"/>
                </a:solidFill>
              </a:rPr>
              <a:t>blue path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pic>
        <p:nvPicPr>
          <p:cNvPr id="8" name="Picture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233B1360-B391-D622-E626-70403F249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004" y="11829"/>
            <a:ext cx="4762995" cy="661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687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89E7A-4617-7FFB-2690-447B0A6D6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9B09C-5A83-0A42-66F0-EBA3E7593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11829"/>
            <a:ext cx="6192954" cy="1580722"/>
          </a:xfrm>
        </p:spPr>
        <p:txBody>
          <a:bodyPr/>
          <a:lstStyle/>
          <a:p>
            <a:r>
              <a:rPr lang="en-GB" dirty="0"/>
              <a:t>1 high loss event </a:t>
            </a:r>
            <a:br>
              <a:rPr lang="en-GB" dirty="0"/>
            </a:br>
            <a:r>
              <a:rPr lang="en-GB" dirty="0"/>
              <a:t>followed by extended period with no high losses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29CA3-9DC4-F0E0-75DB-10D3D4DDF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B1529-5935-A037-F07A-6C25EF51F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1A3D26-EF32-41C8-1E4B-46F5EC48E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1A4D59-220C-43E1-BC5A-FEBD6DB66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519" y="1757778"/>
            <a:ext cx="7080681" cy="4702239"/>
          </a:xfrm>
        </p:spPr>
        <p:txBody>
          <a:bodyPr/>
          <a:lstStyle/>
          <a:p>
            <a:r>
              <a:rPr lang="en-GB" dirty="0"/>
              <a:t>When high loss event is detected then</a:t>
            </a:r>
          </a:p>
          <a:p>
            <a:pPr lvl="1"/>
            <a:r>
              <a:rPr lang="en-GB" dirty="0" err="1"/>
              <a:t>highLossCounter</a:t>
            </a:r>
            <a:r>
              <a:rPr lang="en-GB" dirty="0"/>
              <a:t> is decreased by 1, </a:t>
            </a:r>
          </a:p>
          <a:p>
            <a:pPr lvl="2"/>
            <a:r>
              <a:rPr lang="en-GB" dirty="0"/>
              <a:t>meaning that it is set to 1.</a:t>
            </a:r>
          </a:p>
          <a:p>
            <a:pPr lvl="1"/>
            <a:r>
              <a:rPr lang="en-GB" dirty="0" err="1"/>
              <a:t>highLossGoodEventCounter</a:t>
            </a:r>
            <a:r>
              <a:rPr lang="en-GB" dirty="0"/>
              <a:t> is reset to 30000. </a:t>
            </a:r>
          </a:p>
          <a:p>
            <a:pPr lvl="1"/>
            <a:r>
              <a:rPr lang="en-GB" dirty="0" err="1"/>
              <a:t>highLossCounter</a:t>
            </a:r>
            <a:r>
              <a:rPr lang="en-GB" dirty="0"/>
              <a:t> is still bigger than 0, therefore </a:t>
            </a:r>
            <a:r>
              <a:rPr lang="en-GB" dirty="0" err="1"/>
              <a:t>highLossPermit</a:t>
            </a:r>
            <a:r>
              <a:rPr lang="en-GB" dirty="0"/>
              <a:t> is set to true and the operation continues. </a:t>
            </a:r>
          </a:p>
          <a:p>
            <a:pPr lvl="1"/>
            <a:r>
              <a:rPr lang="en-GB" dirty="0"/>
              <a:t>This corresponds to the </a:t>
            </a:r>
            <a:r>
              <a:rPr lang="en-GB" b="1" dirty="0">
                <a:solidFill>
                  <a:srgbClr val="FF00FF"/>
                </a:solidFill>
              </a:rPr>
              <a:t>magenta path </a:t>
            </a:r>
          </a:p>
          <a:p>
            <a:r>
              <a:rPr lang="en-GB" dirty="0"/>
              <a:t>From now on only good pulses are encountered</a:t>
            </a:r>
          </a:p>
          <a:p>
            <a:pPr lvl="1"/>
            <a:r>
              <a:rPr lang="en-GB" dirty="0"/>
              <a:t>at each pulse </a:t>
            </a:r>
            <a:r>
              <a:rPr lang="en-GB" dirty="0" err="1"/>
              <a:t>highLossGoodEventCounter</a:t>
            </a:r>
            <a:r>
              <a:rPr lang="en-GB" dirty="0"/>
              <a:t> is decreased until it reaches 0 (</a:t>
            </a:r>
            <a:r>
              <a:rPr lang="en-GB" b="1" dirty="0">
                <a:solidFill>
                  <a:schemeClr val="accent6"/>
                </a:solidFill>
              </a:rPr>
              <a:t>the green path</a:t>
            </a:r>
            <a:r>
              <a:rPr lang="en-GB" dirty="0"/>
              <a:t>).</a:t>
            </a:r>
          </a:p>
        </p:txBody>
      </p:sp>
      <p:pic>
        <p:nvPicPr>
          <p:cNvPr id="8" name="Picture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351CA472-46F3-BE13-9DFA-461FEE4B4E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004" y="11829"/>
            <a:ext cx="4762995" cy="661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097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3CD20-E474-28A2-7BFC-8EDE1BE50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3EADD-3CDC-4AE8-558F-66AA1616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11829"/>
            <a:ext cx="6192954" cy="1580722"/>
          </a:xfrm>
        </p:spPr>
        <p:txBody>
          <a:bodyPr/>
          <a:lstStyle/>
          <a:p>
            <a:r>
              <a:rPr lang="en-GB" dirty="0"/>
              <a:t>1 high loss event </a:t>
            </a:r>
            <a:br>
              <a:rPr lang="en-GB" dirty="0"/>
            </a:br>
            <a:r>
              <a:rPr lang="en-GB" dirty="0"/>
              <a:t>followed by extended period with no high losses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426D1A-215B-D304-139E-7A37AFB65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0F20B-502D-5876-27DF-5A03DE8DE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F8C681-A660-B32B-E7CE-B4D03ABF5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8D0ADB-9A74-4CE6-53E8-4AD0D6878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519" y="1757778"/>
            <a:ext cx="7080681" cy="4702239"/>
          </a:xfrm>
        </p:spPr>
        <p:txBody>
          <a:bodyPr/>
          <a:lstStyle/>
          <a:p>
            <a:r>
              <a:rPr lang="en-GB" dirty="0"/>
              <a:t>From now on only good pulses are encountered</a:t>
            </a:r>
          </a:p>
          <a:p>
            <a:pPr lvl="1"/>
            <a:r>
              <a:rPr lang="en-GB" dirty="0"/>
              <a:t>at each pulse </a:t>
            </a:r>
            <a:r>
              <a:rPr lang="en-GB" dirty="0" err="1"/>
              <a:t>highLossGoodEventCounter</a:t>
            </a:r>
            <a:r>
              <a:rPr lang="en-GB" dirty="0"/>
              <a:t> is decreased until it reaches 0 (</a:t>
            </a:r>
            <a:r>
              <a:rPr lang="en-GB" b="1" dirty="0">
                <a:solidFill>
                  <a:schemeClr val="accent6"/>
                </a:solidFill>
              </a:rPr>
              <a:t>the green path</a:t>
            </a:r>
            <a:r>
              <a:rPr lang="en-GB" dirty="0"/>
              <a:t>).</a:t>
            </a:r>
          </a:p>
          <a:p>
            <a:r>
              <a:rPr lang="en-GB" dirty="0"/>
              <a:t>When </a:t>
            </a:r>
            <a:r>
              <a:rPr lang="en-GB" dirty="0" err="1"/>
              <a:t>highLossGoodEventCounter</a:t>
            </a:r>
            <a:r>
              <a:rPr lang="en-GB" dirty="0"/>
              <a:t> reaches 0</a:t>
            </a:r>
          </a:p>
          <a:p>
            <a:pPr lvl="1"/>
            <a:r>
              <a:rPr lang="en-GB" dirty="0" err="1"/>
              <a:t>highLossCounter</a:t>
            </a:r>
            <a:r>
              <a:rPr lang="en-GB" dirty="0"/>
              <a:t> is increased by 1 </a:t>
            </a:r>
          </a:p>
          <a:p>
            <a:pPr lvl="2"/>
            <a:r>
              <a:rPr lang="en-GB" dirty="0"/>
              <a:t>meaning that it is set to 2.</a:t>
            </a:r>
          </a:p>
          <a:p>
            <a:pPr lvl="1"/>
            <a:r>
              <a:rPr lang="en-GB" dirty="0" err="1"/>
              <a:t>highLossGoodEventCounter</a:t>
            </a:r>
            <a:r>
              <a:rPr lang="en-GB" dirty="0"/>
              <a:t> is also set to 30000. </a:t>
            </a:r>
          </a:p>
          <a:p>
            <a:pPr lvl="1"/>
            <a:r>
              <a:rPr lang="en-GB" dirty="0"/>
              <a:t>This corresponds to </a:t>
            </a:r>
            <a:r>
              <a:rPr lang="en-GB" b="1" dirty="0">
                <a:solidFill>
                  <a:srgbClr val="F2E708"/>
                </a:solidFill>
              </a:rPr>
              <a:t>the yellow path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Further the algorithm continues </a:t>
            </a:r>
            <a:br>
              <a:rPr lang="en-GB" dirty="0"/>
            </a:br>
            <a:r>
              <a:rPr lang="en-GB" dirty="0"/>
              <a:t>as described in the 1</a:t>
            </a:r>
            <a:r>
              <a:rPr lang="en-GB" baseline="30000" dirty="0"/>
              <a:t>st</a:t>
            </a:r>
            <a:r>
              <a:rPr lang="en-GB" dirty="0"/>
              <a:t> point.</a:t>
            </a:r>
          </a:p>
          <a:p>
            <a:endParaRPr lang="en-GB" dirty="0"/>
          </a:p>
        </p:txBody>
      </p:sp>
      <p:pic>
        <p:nvPicPr>
          <p:cNvPr id="8" name="Picture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80980060-879A-F670-DB50-702C62ACF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004" y="11829"/>
            <a:ext cx="4762995" cy="661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404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0F7B5-0E02-7F4B-31AE-0458D00AF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11B94-B66D-AC67-40D7-41363E92A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46" y="11829"/>
            <a:ext cx="6192954" cy="1186656"/>
          </a:xfrm>
        </p:spPr>
        <p:txBody>
          <a:bodyPr/>
          <a:lstStyle/>
          <a:p>
            <a:r>
              <a:rPr lang="en-GB" dirty="0"/>
              <a:t>2 high loss events within less than 10 hours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5E8D87-F6E9-401B-251D-D83BC593A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87D858-909D-0253-31BE-83178CE2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D22FC-509E-9BC0-4BC2-F9A85A613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CEBCC4-2FAD-0B28-AF32-557FA4A95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319" y="1198485"/>
            <a:ext cx="7080681" cy="5426759"/>
          </a:xfrm>
        </p:spPr>
        <p:txBody>
          <a:bodyPr/>
          <a:lstStyle/>
          <a:p>
            <a:r>
              <a:rPr lang="en-GB" dirty="0"/>
              <a:t>When 1st high loss event is detected then</a:t>
            </a:r>
          </a:p>
          <a:p>
            <a:pPr lvl="1"/>
            <a:r>
              <a:rPr lang="en-GB" dirty="0" err="1"/>
              <a:t>highLossCounter</a:t>
            </a:r>
            <a:r>
              <a:rPr lang="en-GB" dirty="0"/>
              <a:t> is decreased by 1, </a:t>
            </a:r>
          </a:p>
          <a:p>
            <a:pPr lvl="2"/>
            <a:r>
              <a:rPr lang="en-GB" dirty="0"/>
              <a:t>meaning that it is set to 1.</a:t>
            </a:r>
          </a:p>
          <a:p>
            <a:pPr lvl="1"/>
            <a:r>
              <a:rPr lang="en-GB" dirty="0" err="1"/>
              <a:t>highLossGoodEventCounter</a:t>
            </a:r>
            <a:r>
              <a:rPr lang="en-GB" dirty="0"/>
              <a:t> is reset to 30000. </a:t>
            </a:r>
          </a:p>
          <a:p>
            <a:pPr lvl="1"/>
            <a:r>
              <a:rPr lang="en-GB" dirty="0" err="1"/>
              <a:t>highLossCounter</a:t>
            </a:r>
            <a:r>
              <a:rPr lang="en-GB" dirty="0"/>
              <a:t> is still bigger than 0, therefore </a:t>
            </a:r>
            <a:r>
              <a:rPr lang="en-GB" dirty="0" err="1"/>
              <a:t>highLossPermit</a:t>
            </a:r>
            <a:r>
              <a:rPr lang="en-GB" dirty="0"/>
              <a:t> is set to true and the operation continues. </a:t>
            </a:r>
          </a:p>
          <a:p>
            <a:pPr lvl="1"/>
            <a:r>
              <a:rPr lang="en-GB" dirty="0"/>
              <a:t>This corresponds to </a:t>
            </a:r>
            <a:r>
              <a:rPr lang="en-GB" b="1" dirty="0">
                <a:solidFill>
                  <a:srgbClr val="FF00FF"/>
                </a:solidFill>
              </a:rPr>
              <a:t>the magenta path</a:t>
            </a:r>
          </a:p>
          <a:p>
            <a:r>
              <a:rPr lang="en-GB" dirty="0"/>
              <a:t>Until next high loss event is encountered </a:t>
            </a:r>
            <a:r>
              <a:rPr lang="en-GB" dirty="0" err="1"/>
              <a:t>highLossGoodEventCounter</a:t>
            </a:r>
            <a:r>
              <a:rPr lang="en-GB" dirty="0"/>
              <a:t> is decreased at each pulse (</a:t>
            </a:r>
            <a:r>
              <a:rPr lang="en-GB" dirty="0">
                <a:solidFill>
                  <a:srgbClr val="00B050"/>
                </a:solidFill>
              </a:rPr>
              <a:t>the green path</a:t>
            </a:r>
            <a:r>
              <a:rPr lang="en-GB" dirty="0"/>
              <a:t>).</a:t>
            </a:r>
          </a:p>
          <a:p>
            <a:r>
              <a:rPr lang="en-GB" dirty="0"/>
              <a:t>Then, </a:t>
            </a:r>
            <a:r>
              <a:rPr lang="en-GB" dirty="0" err="1"/>
              <a:t>highLossCounter</a:t>
            </a:r>
            <a:r>
              <a:rPr lang="en-GB" dirty="0"/>
              <a:t> is decreased by 1</a:t>
            </a:r>
          </a:p>
          <a:p>
            <a:pPr lvl="1"/>
            <a:r>
              <a:rPr lang="en-GB" dirty="0"/>
              <a:t>meaning that it is set to 0 </a:t>
            </a:r>
          </a:p>
          <a:p>
            <a:pPr lvl="1"/>
            <a:r>
              <a:rPr lang="en-GB" dirty="0" err="1"/>
              <a:t>highLossPermit</a:t>
            </a:r>
            <a:r>
              <a:rPr lang="en-GB" dirty="0"/>
              <a:t> is set to false and </a:t>
            </a:r>
            <a:br>
              <a:rPr lang="en-GB" dirty="0"/>
            </a:br>
            <a:r>
              <a:rPr lang="en-GB" dirty="0"/>
              <a:t>all beams are interlocked (</a:t>
            </a:r>
            <a:r>
              <a:rPr lang="en-GB" b="1" dirty="0">
                <a:solidFill>
                  <a:srgbClr val="FF0000"/>
                </a:solidFill>
              </a:rPr>
              <a:t>the red path</a:t>
            </a:r>
            <a:r>
              <a:rPr lang="en-GB" dirty="0"/>
              <a:t>)</a:t>
            </a:r>
          </a:p>
        </p:txBody>
      </p:sp>
      <p:pic>
        <p:nvPicPr>
          <p:cNvPr id="8" name="Picture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BB3D9722-00F9-4D9A-7FCF-E9ED6148FA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004" y="11829"/>
            <a:ext cx="4762995" cy="661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602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A00C-CDD5-C4D8-1E6C-01EC42FBA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FD9F46-53AE-4177-A07A-E7C81B6A8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73D25A-C4D0-5B19-74A3-733530745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CD9243-F39E-D2DC-DF04-8B688E02A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048F17-260E-6801-EDA5-F5FCBF0DD1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propose to relax high loss policy for BCT Watchdog in Linac4 and </a:t>
            </a:r>
            <a:br>
              <a:rPr lang="en-US" dirty="0"/>
            </a:br>
            <a:r>
              <a:rPr lang="en-US" dirty="0"/>
              <a:t>to permit </a:t>
            </a:r>
            <a:r>
              <a:rPr lang="en-US" b="1" dirty="0"/>
              <a:t>occasional</a:t>
            </a:r>
            <a:r>
              <a:rPr lang="en-US" dirty="0"/>
              <a:t> </a:t>
            </a:r>
            <a:r>
              <a:rPr lang="en-US"/>
              <a:t>high loss events</a:t>
            </a:r>
            <a:endParaRPr lang="en-US" dirty="0"/>
          </a:p>
          <a:p>
            <a:pPr lvl="1"/>
            <a:r>
              <a:rPr lang="en-US" dirty="0"/>
              <a:t>Only 2 watchdog instances would have the relaxed setting</a:t>
            </a:r>
          </a:p>
          <a:p>
            <a:pPr lvl="2"/>
            <a:r>
              <a:rPr lang="en-US" dirty="0"/>
              <a:t>In particular, the RFQ policy WILL NOT be changed</a:t>
            </a:r>
          </a:p>
          <a:p>
            <a:pPr lvl="1"/>
            <a:r>
              <a:rPr lang="en-US" dirty="0"/>
              <a:t>Start with 1 event allowed per 10 hours</a:t>
            </a:r>
          </a:p>
          <a:p>
            <a:pPr lvl="1"/>
            <a:r>
              <a:rPr lang="en-US" dirty="0"/>
              <a:t>If ever needed, this could be relaxed in the future under approval of MPP</a:t>
            </a:r>
          </a:p>
          <a:p>
            <a:endParaRPr lang="en-US" dirty="0"/>
          </a:p>
          <a:p>
            <a:r>
              <a:rPr lang="en-US" dirty="0"/>
              <a:t>Increase of the risk for the machine safety is very small</a:t>
            </a:r>
          </a:p>
          <a:p>
            <a:pPr lvl="1"/>
            <a:r>
              <a:rPr lang="en-US" dirty="0"/>
              <a:t>Waiting for FLUKA simulations to confirm that even in the worst-case scenario of direct beam impact on metallic structures </a:t>
            </a:r>
            <a:br>
              <a:rPr lang="en-US" dirty="0"/>
            </a:br>
            <a:r>
              <a:rPr lang="en-US" dirty="0"/>
              <a:t>they should not melt with less then 10 pulses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265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A0956-EC20-2F9C-B903-408CDA6FC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7CE82-5DF9-B036-BCF8-0B9C4AC7A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009DC5-A337-882E-2DDF-9EC147EC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F2A040-5491-726B-3C3F-224B8BCFD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DB560B-D31B-AE9F-77E8-D8AC190A9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641" y="1080654"/>
            <a:ext cx="10935159" cy="5544589"/>
          </a:xfrm>
        </p:spPr>
        <p:txBody>
          <a:bodyPr/>
          <a:lstStyle/>
          <a:p>
            <a:r>
              <a:rPr lang="en-GB" dirty="0"/>
              <a:t>One of the machine protection systems in LINAC4 is the BCT Watchdog.</a:t>
            </a:r>
          </a:p>
          <a:p>
            <a:endParaRPr lang="en-GB" dirty="0">
              <a:effectLst/>
            </a:endParaRPr>
          </a:p>
          <a:p>
            <a:r>
              <a:rPr lang="en-GB" dirty="0">
                <a:effectLst/>
              </a:rPr>
              <a:t>BCT stands for Beam Current Transformer.</a:t>
            </a:r>
          </a:p>
          <a:p>
            <a:pPr lvl="1"/>
            <a:r>
              <a:rPr lang="en-GB" dirty="0"/>
              <a:t>I</a:t>
            </a:r>
            <a:r>
              <a:rPr lang="en-GB" dirty="0">
                <a:effectLst/>
              </a:rPr>
              <a:t>t is a device that measures beam intensity. </a:t>
            </a:r>
          </a:p>
          <a:p>
            <a:endParaRPr lang="en-GB" dirty="0">
              <a:effectLst/>
            </a:endParaRPr>
          </a:p>
          <a:p>
            <a:r>
              <a:rPr lang="en-GB" dirty="0">
                <a:effectLst/>
              </a:rPr>
              <a:t>BCT Watchdog is implemented as a FESA class called BCTWD</a:t>
            </a:r>
          </a:p>
          <a:p>
            <a:pPr lvl="1"/>
            <a:r>
              <a:rPr lang="en-GB" dirty="0"/>
              <a:t>For each beam pulse it computes </a:t>
            </a:r>
          </a:p>
          <a:p>
            <a:pPr lvl="2"/>
            <a:r>
              <a:rPr lang="en-GB" sz="2200" dirty="0"/>
              <a:t>Beam losses between a pair of BCTs.</a:t>
            </a:r>
          </a:p>
          <a:p>
            <a:pPr lvl="2"/>
            <a:r>
              <a:rPr lang="en-GB" sz="2200" dirty="0"/>
              <a:t>Beam transmission in percent. </a:t>
            </a:r>
          </a:p>
          <a:p>
            <a:pPr lvl="1"/>
            <a:r>
              <a:rPr lang="en-GB" dirty="0"/>
              <a:t>If any of those two values is out of a permitted range, then it enables an interlock via Beam Interlock System (BIS). </a:t>
            </a:r>
          </a:p>
          <a:p>
            <a:pPr lvl="2"/>
            <a:r>
              <a:rPr lang="en-GB" sz="2200" dirty="0"/>
              <a:t>It tolerates that transmission is occasionally out of range </a:t>
            </a:r>
          </a:p>
          <a:p>
            <a:pPr lvl="3"/>
            <a:r>
              <a:rPr lang="en-GB" sz="2000" dirty="0"/>
              <a:t>Referred to as low losses watchdog interlock </a:t>
            </a:r>
            <a:endParaRPr lang="en-GB" sz="2400" dirty="0"/>
          </a:p>
          <a:p>
            <a:pPr lvl="2"/>
            <a:r>
              <a:rPr lang="en-GB" sz="2400" b="1" dirty="0"/>
              <a:t>Any occurrence of high loss stops all the beams. </a:t>
            </a:r>
          </a:p>
        </p:txBody>
      </p:sp>
    </p:spTree>
    <p:extLst>
      <p:ext uri="{BB962C8B-B14F-4D97-AF65-F5344CB8AC3E}">
        <p14:creationId xmlns:p14="http://schemas.microsoft.com/office/powerpoint/2010/main" val="1733118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12FC2-0C74-0647-292B-BDF486224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 statistics of high loss events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E10BD4-020D-0AEB-9804-E9C2BF3A2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68F5C1-DEB2-F81F-DEA6-7BA0E935B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20EB94-674D-0968-6BDE-AE33B4F23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6EDFE-50C7-87A5-0C76-94BB5CCA7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354" y="1015019"/>
            <a:ext cx="10394697" cy="2721142"/>
          </a:xfrm>
        </p:spPr>
        <p:txBody>
          <a:bodyPr/>
          <a:lstStyle/>
          <a:p>
            <a:r>
              <a:rPr lang="en-GB" dirty="0"/>
              <a:t>The experience gained in operation shows that many of the high loss events is because of breakdowns in RF cavities.</a:t>
            </a:r>
          </a:p>
          <a:p>
            <a:r>
              <a:rPr lang="en-GB" dirty="0"/>
              <a:t>Only some of them were related to hardware failures or wrong settings,</a:t>
            </a:r>
            <a:br>
              <a:rPr lang="en-GB" dirty="0"/>
            </a:br>
            <a:r>
              <a:rPr lang="en-GB" dirty="0"/>
              <a:t>another few with communication issue between BCTWD and BCTs.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7" name="Picture 1" descr="A colorful lines on a black background&#10;&#10;Description automatically generated">
            <a:extLst>
              <a:ext uri="{FF2B5EF4-FFF2-40B4-BE49-F238E27FC236}">
                <a16:creationId xmlns:a16="http://schemas.microsoft.com/office/drawing/2014/main" id="{70E3FEE6-F010-4A0C-1062-6BE57B60D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0" y="3957093"/>
            <a:ext cx="5857204" cy="25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3" descr="A red and blue lines on a black background&#10;&#10;Description automatically generated">
            <a:extLst>
              <a:ext uri="{FF2B5EF4-FFF2-40B4-BE49-F238E27FC236}">
                <a16:creationId xmlns:a16="http://schemas.microsoft.com/office/drawing/2014/main" id="{4B458364-E521-B719-21BE-57A0A2A9A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024" y="3957093"/>
            <a:ext cx="6302976" cy="26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5">
            <a:extLst>
              <a:ext uri="{FF2B5EF4-FFF2-40B4-BE49-F238E27FC236}">
                <a16:creationId xmlns:a16="http://schemas.microsoft.com/office/drawing/2014/main" id="{6839663B-E371-80EE-24DF-720A22C4B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28D2C4-5E92-9470-3820-2B0AC373562C}"/>
              </a:ext>
            </a:extLst>
          </p:cNvPr>
          <p:cNvSpPr txBox="1"/>
          <p:nvPr/>
        </p:nvSpPr>
        <p:spPr>
          <a:xfrm>
            <a:off x="152399" y="3607247"/>
            <a:ext cx="5072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L4L.BCTWD.L4T: 222 events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F391A2-D04F-3A2A-5094-9484553C8160}"/>
              </a:ext>
            </a:extLst>
          </p:cNvPr>
          <p:cNvSpPr txBox="1"/>
          <p:nvPr/>
        </p:nvSpPr>
        <p:spPr>
          <a:xfrm>
            <a:off x="6095999" y="3607247"/>
            <a:ext cx="3788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L4T.BCTWD.BI: 31 events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636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11B6E-69DB-D1C6-3FAB-DF8FDE944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watchdogs in question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374CE7-49D8-87C6-1115-108F1FCB0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492678-9C48-40B1-B090-AEA715D4D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8943E-A099-69D4-B14D-621AD5059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62E45-4D5D-665F-F372-1B49927EC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308" y="2511320"/>
            <a:ext cx="2380075" cy="38501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L4L.BCTWD.L4T</a:t>
            </a:r>
          </a:p>
        </p:txBody>
      </p:sp>
      <p:sp>
        <p:nvSpPr>
          <p:cNvPr id="7" name="Sun 6">
            <a:extLst>
              <a:ext uri="{FF2B5EF4-FFF2-40B4-BE49-F238E27FC236}">
                <a16:creationId xmlns:a16="http://schemas.microsoft.com/office/drawing/2014/main" id="{15B8CD42-EEC6-C2BE-15E8-E0333B06A3E6}"/>
              </a:ext>
            </a:extLst>
          </p:cNvPr>
          <p:cNvSpPr/>
          <p:nvPr/>
        </p:nvSpPr>
        <p:spPr>
          <a:xfrm>
            <a:off x="704185" y="1631545"/>
            <a:ext cx="450884" cy="385010"/>
          </a:xfrm>
          <a:prstGeom prst="su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4143A9-D308-F587-0C6F-AB0F647D318A}"/>
              </a:ext>
            </a:extLst>
          </p:cNvPr>
          <p:cNvSpPr txBox="1"/>
          <p:nvPr/>
        </p:nvSpPr>
        <p:spPr>
          <a:xfrm>
            <a:off x="553379" y="1153790"/>
            <a:ext cx="103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/>
              <a:t>Source</a:t>
            </a:r>
          </a:p>
        </p:txBody>
      </p:sp>
      <p:sp>
        <p:nvSpPr>
          <p:cNvPr id="9" name="Direct Access Storage 8">
            <a:extLst>
              <a:ext uri="{FF2B5EF4-FFF2-40B4-BE49-F238E27FC236}">
                <a16:creationId xmlns:a16="http://schemas.microsoft.com/office/drawing/2014/main" id="{DA5D5CEB-F34E-4F35-E6AF-E8B67B0E44EF}"/>
              </a:ext>
            </a:extLst>
          </p:cNvPr>
          <p:cNvSpPr/>
          <p:nvPr/>
        </p:nvSpPr>
        <p:spPr>
          <a:xfrm>
            <a:off x="8468195" y="1586636"/>
            <a:ext cx="577518" cy="385010"/>
          </a:xfrm>
          <a:prstGeom prst="flowChartMagneticDrum">
            <a:avLst/>
          </a:prstGeom>
          <a:solidFill>
            <a:srgbClr val="DD7F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8549A7-F85C-CEE5-F4A1-9DF2B23A566B}"/>
              </a:ext>
            </a:extLst>
          </p:cNvPr>
          <p:cNvSpPr txBox="1"/>
          <p:nvPr/>
        </p:nvSpPr>
        <p:spPr>
          <a:xfrm>
            <a:off x="8306963" y="1211326"/>
            <a:ext cx="1431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/>
              <a:t>L4</a:t>
            </a:r>
            <a:r>
              <a:rPr lang="en-US" sz="2400" b="1" dirty="0"/>
              <a:t>Z</a:t>
            </a:r>
            <a:r>
              <a:rPr lang="en-CH" sz="2400" b="1" dirty="0"/>
              <a:t> </a:t>
            </a:r>
            <a:r>
              <a:rPr lang="en-US" sz="2400" b="1" dirty="0"/>
              <a:t>d</a:t>
            </a:r>
            <a:r>
              <a:rPr lang="en-CH" sz="2400" b="1" dirty="0"/>
              <a:t>ump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1B5AEEEA-5518-C405-54B4-DC492448DEE0}"/>
              </a:ext>
            </a:extLst>
          </p:cNvPr>
          <p:cNvSpPr/>
          <p:nvPr/>
        </p:nvSpPr>
        <p:spPr>
          <a:xfrm rot="1273337">
            <a:off x="9238487" y="3769720"/>
            <a:ext cx="1230635" cy="138772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D5480845-57C6-A698-D288-3862FD33DBCD}"/>
              </a:ext>
            </a:extLst>
          </p:cNvPr>
          <p:cNvSpPr/>
          <p:nvPr/>
        </p:nvSpPr>
        <p:spPr>
          <a:xfrm>
            <a:off x="9370600" y="3500136"/>
            <a:ext cx="666523" cy="12188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Direct Access Storage 12">
            <a:extLst>
              <a:ext uri="{FF2B5EF4-FFF2-40B4-BE49-F238E27FC236}">
                <a16:creationId xmlns:a16="http://schemas.microsoft.com/office/drawing/2014/main" id="{BC3BDD35-1A72-E789-99F7-D26BEAF4609D}"/>
              </a:ext>
            </a:extLst>
          </p:cNvPr>
          <p:cNvSpPr/>
          <p:nvPr/>
        </p:nvSpPr>
        <p:spPr>
          <a:xfrm>
            <a:off x="10052753" y="3366006"/>
            <a:ext cx="910570" cy="338554"/>
          </a:xfrm>
          <a:prstGeom prst="flowChartMagneticDrum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BB0B55-9B4C-F9CF-D115-9A1DAE0E91C7}"/>
              </a:ext>
            </a:extLst>
          </p:cNvPr>
          <p:cNvSpPr txBox="1"/>
          <p:nvPr/>
        </p:nvSpPr>
        <p:spPr>
          <a:xfrm>
            <a:off x="9181259" y="3107577"/>
            <a:ext cx="1013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solidFill>
                  <a:srgbClr val="FFC000"/>
                </a:solidFill>
              </a:rPr>
              <a:t>LBE</a:t>
            </a:r>
            <a:r>
              <a:rPr lang="en-US" sz="2000" b="1" dirty="0">
                <a:solidFill>
                  <a:srgbClr val="FFC000"/>
                </a:solidFill>
              </a:rPr>
              <a:t> line</a:t>
            </a:r>
            <a:endParaRPr lang="en-CH" sz="2000" b="1" dirty="0">
              <a:solidFill>
                <a:srgbClr val="FFC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163230-4416-EC1B-61C9-302EE32683EF}"/>
              </a:ext>
            </a:extLst>
          </p:cNvPr>
          <p:cNvSpPr txBox="1"/>
          <p:nvPr/>
        </p:nvSpPr>
        <p:spPr>
          <a:xfrm>
            <a:off x="10540155" y="5099084"/>
            <a:ext cx="1340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/>
              <a:t>Booster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C49B30-937D-E2C4-2C43-0BF3A97BC0DE}"/>
              </a:ext>
            </a:extLst>
          </p:cNvPr>
          <p:cNvSpPr txBox="1"/>
          <p:nvPr/>
        </p:nvSpPr>
        <p:spPr>
          <a:xfrm>
            <a:off x="4732577" y="1353313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Times New Roman" panose="02020603050405020304" pitchFamily="18" charset="0"/>
              </a:rPr>
              <a:t>Linac</a:t>
            </a:r>
            <a:endParaRPr lang="en-CH" b="1" dirty="0">
              <a:solidFill>
                <a:schemeClr val="accent4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4E77A-A3EC-B931-C3F4-71E37035C064}"/>
              </a:ext>
            </a:extLst>
          </p:cNvPr>
          <p:cNvSpPr txBox="1"/>
          <p:nvPr/>
        </p:nvSpPr>
        <p:spPr>
          <a:xfrm rot="3564883">
            <a:off x="7300159" y="2546554"/>
            <a:ext cx="1266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L4T Line</a:t>
            </a:r>
            <a:r>
              <a:rPr lang="en-CH" sz="2000" b="1" dirty="0">
                <a:solidFill>
                  <a:schemeClr val="accent5"/>
                </a:solidFill>
                <a:effectLst/>
              </a:rPr>
              <a:t> </a:t>
            </a:r>
            <a:endParaRPr lang="en-CH" sz="2000" b="1" dirty="0">
              <a:solidFill>
                <a:schemeClr val="accent5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9E7D285-9B00-6526-B7B9-897AF994119C}"/>
              </a:ext>
            </a:extLst>
          </p:cNvPr>
          <p:cNvCxnSpPr>
            <a:cxnSpLocks/>
          </p:cNvCxnSpPr>
          <p:nvPr/>
        </p:nvCxnSpPr>
        <p:spPr>
          <a:xfrm>
            <a:off x="3492195" y="1808312"/>
            <a:ext cx="3750434" cy="0"/>
          </a:xfrm>
          <a:prstGeom prst="line">
            <a:avLst/>
          </a:prstGeom>
          <a:ln w="857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Arrow 18">
            <a:extLst>
              <a:ext uri="{FF2B5EF4-FFF2-40B4-BE49-F238E27FC236}">
                <a16:creationId xmlns:a16="http://schemas.microsoft.com/office/drawing/2014/main" id="{6046A479-A1AB-223E-523C-2CFD48E825C8}"/>
              </a:ext>
            </a:extLst>
          </p:cNvPr>
          <p:cNvSpPr/>
          <p:nvPr/>
        </p:nvSpPr>
        <p:spPr>
          <a:xfrm>
            <a:off x="7645381" y="1719207"/>
            <a:ext cx="765595" cy="173302"/>
          </a:xfrm>
          <a:prstGeom prst="rightArrow">
            <a:avLst/>
          </a:prstGeom>
          <a:solidFill>
            <a:srgbClr val="DD7F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A92836F-4D88-61A4-0934-27549956725E}"/>
              </a:ext>
            </a:extLst>
          </p:cNvPr>
          <p:cNvCxnSpPr>
            <a:cxnSpLocks/>
          </p:cNvCxnSpPr>
          <p:nvPr/>
        </p:nvCxnSpPr>
        <p:spPr>
          <a:xfrm>
            <a:off x="7617232" y="1920239"/>
            <a:ext cx="742201" cy="1208659"/>
          </a:xfrm>
          <a:prstGeom prst="line">
            <a:avLst/>
          </a:prstGeom>
          <a:ln w="857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DB98734-7CB5-D138-6BFF-54DCB961F6BC}"/>
              </a:ext>
            </a:extLst>
          </p:cNvPr>
          <p:cNvCxnSpPr>
            <a:cxnSpLocks/>
          </p:cNvCxnSpPr>
          <p:nvPr/>
        </p:nvCxnSpPr>
        <p:spPr>
          <a:xfrm>
            <a:off x="8359433" y="3116067"/>
            <a:ext cx="261874" cy="220926"/>
          </a:xfrm>
          <a:prstGeom prst="line">
            <a:avLst/>
          </a:prstGeom>
          <a:ln w="857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0D183CB-3943-13FC-257E-FB04FCE70EE7}"/>
              </a:ext>
            </a:extLst>
          </p:cNvPr>
          <p:cNvCxnSpPr>
            <a:cxnSpLocks/>
          </p:cNvCxnSpPr>
          <p:nvPr/>
        </p:nvCxnSpPr>
        <p:spPr>
          <a:xfrm>
            <a:off x="8635459" y="3336993"/>
            <a:ext cx="619022" cy="276662"/>
          </a:xfrm>
          <a:prstGeom prst="line">
            <a:avLst/>
          </a:prstGeom>
          <a:ln w="857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2A6222C-56A8-E039-B3E9-A0253E904B05}"/>
              </a:ext>
            </a:extLst>
          </p:cNvPr>
          <p:cNvSpPr txBox="1"/>
          <p:nvPr/>
        </p:nvSpPr>
        <p:spPr>
          <a:xfrm>
            <a:off x="11695471" y="14846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4" name="Direct Access Storage 33">
            <a:extLst>
              <a:ext uri="{FF2B5EF4-FFF2-40B4-BE49-F238E27FC236}">
                <a16:creationId xmlns:a16="http://schemas.microsoft.com/office/drawing/2014/main" id="{AEFBEBFC-28B7-CFC9-D8DE-4F5A6BDD6C0C}"/>
              </a:ext>
            </a:extLst>
          </p:cNvPr>
          <p:cNvSpPr/>
          <p:nvPr/>
        </p:nvSpPr>
        <p:spPr>
          <a:xfrm>
            <a:off x="1776503" y="1659956"/>
            <a:ext cx="596269" cy="249129"/>
          </a:xfrm>
          <a:prstGeom prst="flowChartMagneticDrum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dirty="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2F4747-0F8F-E18C-4275-8CCD175D21E1}"/>
              </a:ext>
            </a:extLst>
          </p:cNvPr>
          <p:cNvSpPr txBox="1"/>
          <p:nvPr/>
        </p:nvSpPr>
        <p:spPr>
          <a:xfrm>
            <a:off x="1670176" y="1599854"/>
            <a:ext cx="635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rfq</a:t>
            </a:r>
            <a:endParaRPr lang="en-CH" sz="900" b="1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52E653-8F28-9897-5021-2731DA7DF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16746">
            <a:off x="2557436" y="1542298"/>
            <a:ext cx="486499" cy="19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BA40707-3A66-C2B7-FD0D-043CCE9DB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2853" y="3796801"/>
            <a:ext cx="1609731" cy="1306009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71C8EE7-3BEB-7A1F-E3C7-A626CFA86BCF}"/>
              </a:ext>
            </a:extLst>
          </p:cNvPr>
          <p:cNvCxnSpPr>
            <a:cxnSpLocks/>
          </p:cNvCxnSpPr>
          <p:nvPr/>
        </p:nvCxnSpPr>
        <p:spPr>
          <a:xfrm>
            <a:off x="1186543" y="1817586"/>
            <a:ext cx="551104" cy="0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ction Button: Information 4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0414E79-F6C5-4D99-53C3-1C4012E28AE4}"/>
              </a:ext>
            </a:extLst>
          </p:cNvPr>
          <p:cNvSpPr/>
          <p:nvPr/>
        </p:nvSpPr>
        <p:spPr>
          <a:xfrm>
            <a:off x="3212123" y="1677350"/>
            <a:ext cx="280072" cy="280472"/>
          </a:xfrm>
          <a:prstGeom prst="actionButtonInformation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ECE2119-62C3-8FFD-1599-41CC3706FE4E}"/>
              </a:ext>
            </a:extLst>
          </p:cNvPr>
          <p:cNvCxnSpPr>
            <a:cxnSpLocks/>
          </p:cNvCxnSpPr>
          <p:nvPr/>
        </p:nvCxnSpPr>
        <p:spPr>
          <a:xfrm>
            <a:off x="2433327" y="1808312"/>
            <a:ext cx="755350" cy="0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Action Button: Information 5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E40FE31F-494E-34E9-669C-54A15A286737}"/>
              </a:ext>
            </a:extLst>
          </p:cNvPr>
          <p:cNvSpPr/>
          <p:nvPr/>
        </p:nvSpPr>
        <p:spPr>
          <a:xfrm>
            <a:off x="7267862" y="1661345"/>
            <a:ext cx="280072" cy="280472"/>
          </a:xfrm>
          <a:prstGeom prst="actionButtonInformation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Action Button: Information 5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08C4B1A-1D66-35D5-A945-8028D951309F}"/>
              </a:ext>
            </a:extLst>
          </p:cNvPr>
          <p:cNvSpPr/>
          <p:nvPr/>
        </p:nvSpPr>
        <p:spPr>
          <a:xfrm>
            <a:off x="9974770" y="3803448"/>
            <a:ext cx="280072" cy="280472"/>
          </a:xfrm>
          <a:prstGeom prst="actionButtonInformation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944D76D-4A91-33C2-5CBB-BF11D11CB159}"/>
              </a:ext>
            </a:extLst>
          </p:cNvPr>
          <p:cNvSpPr txBox="1"/>
          <p:nvPr/>
        </p:nvSpPr>
        <p:spPr>
          <a:xfrm rot="1452180">
            <a:off x="9101183" y="3831789"/>
            <a:ext cx="965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 Line</a:t>
            </a:r>
            <a:r>
              <a:rPr lang="en-CH" b="1">
                <a:solidFill>
                  <a:schemeClr val="accent6"/>
                </a:solidFill>
                <a:effectLst/>
              </a:rPr>
              <a:t> </a:t>
            </a:r>
            <a:endParaRPr lang="en-CH" b="1" dirty="0">
              <a:solidFill>
                <a:schemeClr val="accent6"/>
              </a:solidFill>
            </a:endParaRPr>
          </a:p>
        </p:txBody>
      </p:sp>
      <p:sp>
        <p:nvSpPr>
          <p:cNvPr id="61" name="Content Placeholder 5">
            <a:extLst>
              <a:ext uri="{FF2B5EF4-FFF2-40B4-BE49-F238E27FC236}">
                <a16:creationId xmlns:a16="http://schemas.microsoft.com/office/drawing/2014/main" id="{428C2194-FAC0-AA74-0F25-EC0BC73D32F4}"/>
              </a:ext>
            </a:extLst>
          </p:cNvPr>
          <p:cNvSpPr txBox="1">
            <a:spLocks/>
          </p:cNvSpPr>
          <p:nvPr/>
        </p:nvSpPr>
        <p:spPr>
          <a:xfrm>
            <a:off x="7431270" y="4848685"/>
            <a:ext cx="2148160" cy="3850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66000"/>
              <a:buFont typeface="Wingdings" panose="05000000000000000000" pitchFamily="2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200" kern="1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99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Tahoma" panose="020B0604030504040204" pitchFamily="34" charset="0"/>
              <a:buChar char="‒"/>
              <a:defRPr sz="1800" kern="1200">
                <a:solidFill>
                  <a:srgbClr val="C784D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B177A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dirty="0"/>
              <a:t>L4T.BCTWD.BI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5A6760-5D8F-5033-EA3C-CD3AC659FCA8}"/>
              </a:ext>
            </a:extLst>
          </p:cNvPr>
          <p:cNvSpPr txBox="1"/>
          <p:nvPr/>
        </p:nvSpPr>
        <p:spPr>
          <a:xfrm>
            <a:off x="1042954" y="1920239"/>
            <a:ext cx="970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LEBT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25" name="Curved Connector 1024">
            <a:extLst>
              <a:ext uri="{FF2B5EF4-FFF2-40B4-BE49-F238E27FC236}">
                <a16:creationId xmlns:a16="http://schemas.microsoft.com/office/drawing/2014/main" id="{18C72380-AB42-8592-D1B4-7B3F836D1A59}"/>
              </a:ext>
            </a:extLst>
          </p:cNvPr>
          <p:cNvCxnSpPr>
            <a:stCxn id="6" idx="3"/>
            <a:endCxn id="51" idx="1"/>
          </p:cNvCxnSpPr>
          <p:nvPr/>
        </p:nvCxnSpPr>
        <p:spPr>
          <a:xfrm flipV="1">
            <a:off x="6393383" y="1941817"/>
            <a:ext cx="1014515" cy="762008"/>
          </a:xfrm>
          <a:prstGeom prst="curvedConnector2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Curved Connector 1027">
            <a:extLst>
              <a:ext uri="{FF2B5EF4-FFF2-40B4-BE49-F238E27FC236}">
                <a16:creationId xmlns:a16="http://schemas.microsoft.com/office/drawing/2014/main" id="{D7994095-E637-4A56-F2A2-2580A55D8559}"/>
              </a:ext>
            </a:extLst>
          </p:cNvPr>
          <p:cNvCxnSpPr>
            <a:cxnSpLocks/>
            <a:stCxn id="6" idx="1"/>
            <a:endCxn id="47" idx="1"/>
          </p:cNvCxnSpPr>
          <p:nvPr/>
        </p:nvCxnSpPr>
        <p:spPr>
          <a:xfrm rot="10800000">
            <a:off x="3352160" y="1957823"/>
            <a:ext cx="661149" cy="746003"/>
          </a:xfrm>
          <a:prstGeom prst="curvedConnector2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Curved Connector 1032">
            <a:extLst>
              <a:ext uri="{FF2B5EF4-FFF2-40B4-BE49-F238E27FC236}">
                <a16:creationId xmlns:a16="http://schemas.microsoft.com/office/drawing/2014/main" id="{FA5C9BA9-38BC-EFDB-E1F9-EE95C9CAB3B1}"/>
              </a:ext>
            </a:extLst>
          </p:cNvPr>
          <p:cNvCxnSpPr>
            <a:cxnSpLocks/>
            <a:stCxn id="61" idx="1"/>
          </p:cNvCxnSpPr>
          <p:nvPr/>
        </p:nvCxnSpPr>
        <p:spPr>
          <a:xfrm rot="10800000">
            <a:off x="7407900" y="2038674"/>
            <a:ext cx="23370" cy="3002517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Curved Connector 1034">
            <a:extLst>
              <a:ext uri="{FF2B5EF4-FFF2-40B4-BE49-F238E27FC236}">
                <a16:creationId xmlns:a16="http://schemas.microsoft.com/office/drawing/2014/main" id="{E316B59D-5F91-0ABD-A01F-02E68C96C72D}"/>
              </a:ext>
            </a:extLst>
          </p:cNvPr>
          <p:cNvCxnSpPr>
            <a:cxnSpLocks/>
            <a:stCxn id="61" idx="3"/>
            <a:endCxn id="54" idx="1"/>
          </p:cNvCxnSpPr>
          <p:nvPr/>
        </p:nvCxnSpPr>
        <p:spPr>
          <a:xfrm flipV="1">
            <a:off x="9579430" y="4083920"/>
            <a:ext cx="535376" cy="957270"/>
          </a:xfrm>
          <a:prstGeom prst="curvedConnector2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C9E7A11-0917-8C96-7970-C8E4537693C0}"/>
              </a:ext>
            </a:extLst>
          </p:cNvPr>
          <p:cNvSpPr txBox="1"/>
          <p:nvPr/>
        </p:nvSpPr>
        <p:spPr>
          <a:xfrm>
            <a:off x="2329310" y="1931876"/>
            <a:ext cx="970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MEBT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A48416-FC5A-FB86-123B-F3EFFBC342F4}"/>
              </a:ext>
            </a:extLst>
          </p:cNvPr>
          <p:cNvSpPr txBox="1"/>
          <p:nvPr/>
        </p:nvSpPr>
        <p:spPr>
          <a:xfrm>
            <a:off x="10336603" y="2898065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/>
              <a:t>L</a:t>
            </a:r>
            <a:r>
              <a:rPr lang="en-US" sz="2400" b="1" dirty="0"/>
              <a:t>BE</a:t>
            </a:r>
            <a:r>
              <a:rPr lang="en-CH" sz="2400" b="1" dirty="0"/>
              <a:t> </a:t>
            </a:r>
            <a:r>
              <a:rPr lang="en-US" sz="2400" b="1" dirty="0"/>
              <a:t>d</a:t>
            </a:r>
            <a:r>
              <a:rPr lang="en-CH" sz="2400" b="1" dirty="0"/>
              <a:t>ump</a:t>
            </a:r>
          </a:p>
        </p:txBody>
      </p:sp>
    </p:spTree>
    <p:extLst>
      <p:ext uri="{BB962C8B-B14F-4D97-AF65-F5344CB8AC3E}">
        <p14:creationId xmlns:p14="http://schemas.microsoft.com/office/powerpoint/2010/main" val="2482697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C573C-6C10-80C3-8E50-A39D362F7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B23FD-5AF2-36BA-4901-8686A6C95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REASON FOR THE CHANGE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C78E8-B0CD-C36A-6313-CBC80CF7F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31 January 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1637A-FB25-3E85-C70E-97E86EEA9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0E78D-B929-D1E0-1E36-5D9D3AD8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96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4D961-556F-6C8B-9149-051CADEA3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Reason for the change</a:t>
            </a:r>
            <a:endParaRPr lang="en-GB" sz="4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299D33-2731-38F7-D3B0-6EA4B2E4F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936814-7C4D-E0B5-27F5-09E096336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547E1C-6425-F9F5-FBFC-8BB8B76A5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BD71F3-8B9D-4BEB-5313-CF284BAD0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80655"/>
            <a:ext cx="11360726" cy="5096308"/>
          </a:xfrm>
        </p:spPr>
        <p:txBody>
          <a:bodyPr/>
          <a:lstStyle/>
          <a:p>
            <a:r>
              <a:rPr lang="en-GB" dirty="0"/>
              <a:t>Currently every detected event of high loss results in interlocking of all users.</a:t>
            </a:r>
          </a:p>
          <a:p>
            <a:pPr lvl="1"/>
            <a:r>
              <a:rPr lang="en-GB" dirty="0"/>
              <a:t>i.e., when measured intensity difference is above allowed threshold</a:t>
            </a:r>
          </a:p>
          <a:p>
            <a:endParaRPr lang="en-GB" dirty="0"/>
          </a:p>
          <a:p>
            <a:r>
              <a:rPr lang="en-GB" dirty="0"/>
              <a:t>Very often the high losses are a result of electromagnetic field breakdowns </a:t>
            </a:r>
            <a:br>
              <a:rPr lang="en-GB" dirty="0"/>
            </a:br>
            <a:r>
              <a:rPr lang="en-GB" dirty="0"/>
              <a:t>in the high gradient RF cavities of LINAC4 </a:t>
            </a:r>
          </a:p>
          <a:p>
            <a:pPr lvl="1"/>
            <a:r>
              <a:rPr lang="en-GB" dirty="0"/>
              <a:t>It is a normal phenomenon which happens once per couple of days.</a:t>
            </a:r>
          </a:p>
          <a:p>
            <a:pPr lvl="1"/>
            <a:r>
              <a:rPr lang="en-GB" dirty="0"/>
              <a:t>Usually, they are one of events,</a:t>
            </a:r>
            <a:r>
              <a:rPr lang="en-US" dirty="0"/>
              <a:t> however, sometimes the coming series.</a:t>
            </a:r>
            <a:r>
              <a:rPr lang="en-GB" dirty="0"/>
              <a:t> </a:t>
            </a:r>
          </a:p>
          <a:p>
            <a:r>
              <a:rPr lang="en-GB" b="1" dirty="0"/>
              <a:t>We propose to change of the specification of the BCT WATCHDOG class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Such that it can allow for occasional high loss events</a:t>
            </a:r>
            <a:br>
              <a:rPr lang="en-GB" dirty="0"/>
            </a:br>
            <a:r>
              <a:rPr lang="en-GB" dirty="0"/>
              <a:t>if they happen less often than the defined threshold. 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This shall reduce the machine downtime with </a:t>
            </a:r>
            <a:br>
              <a:rPr lang="en-GB" dirty="0"/>
            </a:br>
            <a:r>
              <a:rPr lang="en-GB" dirty="0"/>
              <a:t>a negligible increase of risk for the machine safety. </a:t>
            </a:r>
          </a:p>
        </p:txBody>
      </p:sp>
    </p:spTree>
    <p:extLst>
      <p:ext uri="{BB962C8B-B14F-4D97-AF65-F5344CB8AC3E}">
        <p14:creationId xmlns:p14="http://schemas.microsoft.com/office/powerpoint/2010/main" val="157151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CE0EA-2AF4-9537-001C-1CD293938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proposal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7B6854-8B42-9ABA-E019-FD2427D65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24118C-5234-ADBD-C9F2-5F692E584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2ECBD-0450-0CF6-5E7D-EAF8ADE7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3813DC-7052-C36C-D948-D806EAF0C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053" y="981191"/>
            <a:ext cx="11039524" cy="5096308"/>
          </a:xfrm>
        </p:spPr>
        <p:txBody>
          <a:bodyPr/>
          <a:lstStyle/>
          <a:p>
            <a:r>
              <a:rPr lang="en-GB" sz="2400" dirty="0"/>
              <a:t>W</a:t>
            </a:r>
            <a:r>
              <a:rPr lang="en-GB" sz="2400" dirty="0">
                <a:effectLst/>
              </a:rPr>
              <a:t>e propose to permit 1 event per 12 hours in 2 BCTWD devices</a:t>
            </a:r>
          </a:p>
          <a:p>
            <a:pPr lvl="1"/>
            <a:r>
              <a:rPr lang="en-GB" dirty="0"/>
              <a:t>L4L.BCTWD.L4T surveys the linac from DTL1 to PIMS12</a:t>
            </a:r>
          </a:p>
          <a:p>
            <a:pPr lvl="1"/>
            <a:r>
              <a:rPr lang="en-GB" dirty="0"/>
              <a:t>L4T.BCTWD.BI surveys the transfer lines from the end of linac to PSB injection</a:t>
            </a:r>
          </a:p>
          <a:p>
            <a:endParaRPr lang="en-GB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76C2841C-5B66-2DD3-F0F2-CD3205E9187A}"/>
              </a:ext>
            </a:extLst>
          </p:cNvPr>
          <p:cNvSpPr txBox="1">
            <a:spLocks/>
          </p:cNvSpPr>
          <p:nvPr/>
        </p:nvSpPr>
        <p:spPr>
          <a:xfrm>
            <a:off x="3881543" y="3835851"/>
            <a:ext cx="2380075" cy="3850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66000"/>
              <a:buFont typeface="Wingdings" panose="05000000000000000000" pitchFamily="2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200" kern="1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99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Tahoma" panose="020B0604030504040204" pitchFamily="34" charset="0"/>
              <a:buChar char="‒"/>
              <a:defRPr sz="1800" kern="1200">
                <a:solidFill>
                  <a:srgbClr val="C784D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B177A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/>
              <a:t>L4L.BCTWD.L4T</a:t>
            </a:r>
            <a:endParaRPr lang="en-GB" dirty="0"/>
          </a:p>
        </p:txBody>
      </p:sp>
      <p:sp>
        <p:nvSpPr>
          <p:cNvPr id="8" name="Sun 7">
            <a:extLst>
              <a:ext uri="{FF2B5EF4-FFF2-40B4-BE49-F238E27FC236}">
                <a16:creationId xmlns:a16="http://schemas.microsoft.com/office/drawing/2014/main" id="{FC37BBCF-EF65-2D4B-5CD9-3BFFFA849C2C}"/>
              </a:ext>
            </a:extLst>
          </p:cNvPr>
          <p:cNvSpPr/>
          <p:nvPr/>
        </p:nvSpPr>
        <p:spPr>
          <a:xfrm>
            <a:off x="525423" y="2940338"/>
            <a:ext cx="450884" cy="385010"/>
          </a:xfrm>
          <a:prstGeom prst="su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5239E3-1DB5-1488-9E0F-17F43FFC1402}"/>
              </a:ext>
            </a:extLst>
          </p:cNvPr>
          <p:cNvSpPr txBox="1"/>
          <p:nvPr/>
        </p:nvSpPr>
        <p:spPr>
          <a:xfrm>
            <a:off x="252877" y="2512061"/>
            <a:ext cx="103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/>
              <a:t>Source</a:t>
            </a:r>
          </a:p>
        </p:txBody>
      </p:sp>
      <p:sp>
        <p:nvSpPr>
          <p:cNvPr id="10" name="Direct Access Storage 9">
            <a:extLst>
              <a:ext uri="{FF2B5EF4-FFF2-40B4-BE49-F238E27FC236}">
                <a16:creationId xmlns:a16="http://schemas.microsoft.com/office/drawing/2014/main" id="{64AFA65B-EFE1-8902-4090-3689DE2B81AD}"/>
              </a:ext>
            </a:extLst>
          </p:cNvPr>
          <p:cNvSpPr/>
          <p:nvPr/>
        </p:nvSpPr>
        <p:spPr>
          <a:xfrm>
            <a:off x="8336430" y="2911167"/>
            <a:ext cx="577518" cy="385010"/>
          </a:xfrm>
          <a:prstGeom prst="flowChartMagneticDrum">
            <a:avLst/>
          </a:prstGeom>
          <a:solidFill>
            <a:srgbClr val="DD7F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45018D-EBE8-9B5A-894B-4423517D7034}"/>
              </a:ext>
            </a:extLst>
          </p:cNvPr>
          <p:cNvSpPr txBox="1"/>
          <p:nvPr/>
        </p:nvSpPr>
        <p:spPr>
          <a:xfrm>
            <a:off x="8212856" y="2558110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L4</a:t>
            </a:r>
            <a:r>
              <a:rPr lang="en-US" b="1" dirty="0"/>
              <a:t>Z</a:t>
            </a:r>
            <a:r>
              <a:rPr lang="en-CH" b="1" dirty="0"/>
              <a:t> Dump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4E6D5EEC-ECCF-F58C-2A2D-5A1C2FFBBD10}"/>
              </a:ext>
            </a:extLst>
          </p:cNvPr>
          <p:cNvSpPr/>
          <p:nvPr/>
        </p:nvSpPr>
        <p:spPr>
          <a:xfrm rot="1273337">
            <a:off x="9106722" y="5094251"/>
            <a:ext cx="1230635" cy="138772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94BC7EA9-F143-C1A1-F22C-D557D27D2FBE}"/>
              </a:ext>
            </a:extLst>
          </p:cNvPr>
          <p:cNvSpPr/>
          <p:nvPr/>
        </p:nvSpPr>
        <p:spPr>
          <a:xfrm>
            <a:off x="9238835" y="4824667"/>
            <a:ext cx="666523" cy="12188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Direct Access Storage 13">
            <a:extLst>
              <a:ext uri="{FF2B5EF4-FFF2-40B4-BE49-F238E27FC236}">
                <a16:creationId xmlns:a16="http://schemas.microsoft.com/office/drawing/2014/main" id="{4A8C7B07-DBC1-2F85-5083-0C735EA2643C}"/>
              </a:ext>
            </a:extLst>
          </p:cNvPr>
          <p:cNvSpPr/>
          <p:nvPr/>
        </p:nvSpPr>
        <p:spPr>
          <a:xfrm>
            <a:off x="9920988" y="4690537"/>
            <a:ext cx="910570" cy="338554"/>
          </a:xfrm>
          <a:prstGeom prst="flowChartMagneticDrum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C24F9B-490F-20A2-6A09-CC2734C456B7}"/>
              </a:ext>
            </a:extLst>
          </p:cNvPr>
          <p:cNvSpPr txBox="1"/>
          <p:nvPr/>
        </p:nvSpPr>
        <p:spPr>
          <a:xfrm>
            <a:off x="9175992" y="4443327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>
                <a:solidFill>
                  <a:srgbClr val="FFC000"/>
                </a:solidFill>
              </a:rPr>
              <a:t>LBE</a:t>
            </a:r>
            <a:r>
              <a:rPr lang="en-US" sz="1600" b="1" dirty="0">
                <a:solidFill>
                  <a:srgbClr val="FFC000"/>
                </a:solidFill>
              </a:rPr>
              <a:t> line</a:t>
            </a:r>
            <a:endParaRPr lang="en-CH" sz="1600" b="1" dirty="0">
              <a:solidFill>
                <a:srgbClr val="FFC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A3DA36-42B6-C499-567B-D22CA14DC0D9}"/>
              </a:ext>
            </a:extLst>
          </p:cNvPr>
          <p:cNvSpPr txBox="1"/>
          <p:nvPr/>
        </p:nvSpPr>
        <p:spPr>
          <a:xfrm>
            <a:off x="10690668" y="6340253"/>
            <a:ext cx="924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Booster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446384-DA80-882D-9392-7E99DF74ED13}"/>
              </a:ext>
            </a:extLst>
          </p:cNvPr>
          <p:cNvSpPr txBox="1"/>
          <p:nvPr/>
        </p:nvSpPr>
        <p:spPr>
          <a:xfrm>
            <a:off x="4600812" y="2677844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Times New Roman" panose="02020603050405020304" pitchFamily="18" charset="0"/>
              </a:rPr>
              <a:t>Linac</a:t>
            </a:r>
            <a:endParaRPr lang="en-CH" b="1" dirty="0">
              <a:solidFill>
                <a:schemeClr val="accent4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F3F2D2-A468-7D4F-00BB-7A5B3144973C}"/>
              </a:ext>
            </a:extLst>
          </p:cNvPr>
          <p:cNvSpPr txBox="1"/>
          <p:nvPr/>
        </p:nvSpPr>
        <p:spPr>
          <a:xfrm rot="3564883">
            <a:off x="7220267" y="3886474"/>
            <a:ext cx="1163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L4T Line</a:t>
            </a:r>
            <a:r>
              <a:rPr lang="en-CH" b="1">
                <a:solidFill>
                  <a:schemeClr val="accent5"/>
                </a:solidFill>
                <a:effectLst/>
              </a:rPr>
              <a:t> </a:t>
            </a:r>
            <a:endParaRPr lang="en-CH" b="1" dirty="0">
              <a:solidFill>
                <a:schemeClr val="accent5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4E7E6FC-5D8A-A70B-3553-59010A0D954C}"/>
              </a:ext>
            </a:extLst>
          </p:cNvPr>
          <p:cNvCxnSpPr>
            <a:cxnSpLocks/>
          </p:cNvCxnSpPr>
          <p:nvPr/>
        </p:nvCxnSpPr>
        <p:spPr>
          <a:xfrm>
            <a:off x="3360430" y="3132843"/>
            <a:ext cx="3750434" cy="0"/>
          </a:xfrm>
          <a:prstGeom prst="line">
            <a:avLst/>
          </a:prstGeom>
          <a:ln w="857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>
            <a:extLst>
              <a:ext uri="{FF2B5EF4-FFF2-40B4-BE49-F238E27FC236}">
                <a16:creationId xmlns:a16="http://schemas.microsoft.com/office/drawing/2014/main" id="{012E5C87-1547-57C1-1C0D-A94FAB0659C8}"/>
              </a:ext>
            </a:extLst>
          </p:cNvPr>
          <p:cNvSpPr/>
          <p:nvPr/>
        </p:nvSpPr>
        <p:spPr>
          <a:xfrm>
            <a:off x="7513616" y="3043738"/>
            <a:ext cx="765595" cy="173302"/>
          </a:xfrm>
          <a:prstGeom prst="rightArrow">
            <a:avLst/>
          </a:prstGeom>
          <a:solidFill>
            <a:srgbClr val="DD7FC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2191E6-1421-7AB9-8597-03D3F9C8058D}"/>
              </a:ext>
            </a:extLst>
          </p:cNvPr>
          <p:cNvCxnSpPr>
            <a:cxnSpLocks/>
          </p:cNvCxnSpPr>
          <p:nvPr/>
        </p:nvCxnSpPr>
        <p:spPr>
          <a:xfrm>
            <a:off x="7485467" y="3244770"/>
            <a:ext cx="742201" cy="1208659"/>
          </a:xfrm>
          <a:prstGeom prst="line">
            <a:avLst/>
          </a:prstGeom>
          <a:ln w="857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92868F5-8565-501A-D224-D93673887E54}"/>
              </a:ext>
            </a:extLst>
          </p:cNvPr>
          <p:cNvCxnSpPr>
            <a:cxnSpLocks/>
          </p:cNvCxnSpPr>
          <p:nvPr/>
        </p:nvCxnSpPr>
        <p:spPr>
          <a:xfrm>
            <a:off x="8227668" y="4440598"/>
            <a:ext cx="261874" cy="220926"/>
          </a:xfrm>
          <a:prstGeom prst="line">
            <a:avLst/>
          </a:prstGeom>
          <a:ln w="857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F520061-12B8-48E7-9E9F-ABCEFB224613}"/>
              </a:ext>
            </a:extLst>
          </p:cNvPr>
          <p:cNvCxnSpPr>
            <a:cxnSpLocks/>
          </p:cNvCxnSpPr>
          <p:nvPr/>
        </p:nvCxnSpPr>
        <p:spPr>
          <a:xfrm>
            <a:off x="8503694" y="4661524"/>
            <a:ext cx="619022" cy="276662"/>
          </a:xfrm>
          <a:prstGeom prst="line">
            <a:avLst/>
          </a:prstGeom>
          <a:ln w="857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079322D-3D38-CF80-F01A-4E7AA29E3BEC}"/>
              </a:ext>
            </a:extLst>
          </p:cNvPr>
          <p:cNvSpPr txBox="1"/>
          <p:nvPr/>
        </p:nvSpPr>
        <p:spPr>
          <a:xfrm>
            <a:off x="11563706" y="28092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5" name="Direct Access Storage 24">
            <a:extLst>
              <a:ext uri="{FF2B5EF4-FFF2-40B4-BE49-F238E27FC236}">
                <a16:creationId xmlns:a16="http://schemas.microsoft.com/office/drawing/2014/main" id="{1B62A3CE-C615-B02D-1EBC-88E8F22F5903}"/>
              </a:ext>
            </a:extLst>
          </p:cNvPr>
          <p:cNvSpPr/>
          <p:nvPr/>
        </p:nvSpPr>
        <p:spPr>
          <a:xfrm>
            <a:off x="1644738" y="2984487"/>
            <a:ext cx="596269" cy="249129"/>
          </a:xfrm>
          <a:prstGeom prst="flowChartMagneticDrum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AC5BAB-CEA0-F1E1-E30E-DF035287721D}"/>
              </a:ext>
            </a:extLst>
          </p:cNvPr>
          <p:cNvSpPr txBox="1"/>
          <p:nvPr/>
        </p:nvSpPr>
        <p:spPr>
          <a:xfrm>
            <a:off x="1538411" y="2924385"/>
            <a:ext cx="635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>
                <a:solidFill>
                  <a:schemeClr val="tx1"/>
                </a:solidFill>
              </a:rPr>
              <a:t>rfq</a:t>
            </a:r>
            <a:endParaRPr lang="en-CH" sz="900" b="1" dirty="0">
              <a:solidFill>
                <a:schemeClr val="tx1"/>
              </a:solidFill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8DE83E27-37A6-023E-5D7C-98DFCE6FAB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16746">
            <a:off x="2425671" y="2866829"/>
            <a:ext cx="486499" cy="19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E2A4402-8D01-C516-6972-4E004AC98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1088" y="5121332"/>
            <a:ext cx="1609731" cy="1306009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C9ECA6-68B3-2EAB-9F50-CB4F8D29DECD}"/>
              </a:ext>
            </a:extLst>
          </p:cNvPr>
          <p:cNvCxnSpPr>
            <a:cxnSpLocks/>
          </p:cNvCxnSpPr>
          <p:nvPr/>
        </p:nvCxnSpPr>
        <p:spPr>
          <a:xfrm>
            <a:off x="1046046" y="3142117"/>
            <a:ext cx="559836" cy="0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ction Button: Information 2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76C69F8C-937D-B160-7E12-BB48D3FF3576}"/>
              </a:ext>
            </a:extLst>
          </p:cNvPr>
          <p:cNvSpPr/>
          <p:nvPr/>
        </p:nvSpPr>
        <p:spPr>
          <a:xfrm>
            <a:off x="3080358" y="3001881"/>
            <a:ext cx="280072" cy="280472"/>
          </a:xfrm>
          <a:prstGeom prst="actionButtonInformation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06830F4-9DAF-248E-5C03-0BC26BB695EE}"/>
              </a:ext>
            </a:extLst>
          </p:cNvPr>
          <p:cNvCxnSpPr>
            <a:cxnSpLocks/>
          </p:cNvCxnSpPr>
          <p:nvPr/>
        </p:nvCxnSpPr>
        <p:spPr>
          <a:xfrm>
            <a:off x="2301562" y="3132843"/>
            <a:ext cx="755350" cy="0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ction Button: Information 3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C27B85C-DE19-3041-415E-DB3014A8CF9C}"/>
              </a:ext>
            </a:extLst>
          </p:cNvPr>
          <p:cNvSpPr/>
          <p:nvPr/>
        </p:nvSpPr>
        <p:spPr>
          <a:xfrm>
            <a:off x="7136097" y="2985876"/>
            <a:ext cx="280072" cy="280472"/>
          </a:xfrm>
          <a:prstGeom prst="actionButtonInformation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ction Button: Information 3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EA9BFC2-6DBC-8683-CCC7-F64DF2BE8BA5}"/>
              </a:ext>
            </a:extLst>
          </p:cNvPr>
          <p:cNvSpPr/>
          <p:nvPr/>
        </p:nvSpPr>
        <p:spPr>
          <a:xfrm>
            <a:off x="9843005" y="5127979"/>
            <a:ext cx="280072" cy="280472"/>
          </a:xfrm>
          <a:prstGeom prst="actionButtonInformation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1B1C7D8-0DF2-2505-287B-099FB294E568}"/>
              </a:ext>
            </a:extLst>
          </p:cNvPr>
          <p:cNvSpPr txBox="1"/>
          <p:nvPr/>
        </p:nvSpPr>
        <p:spPr>
          <a:xfrm rot="1452180">
            <a:off x="8969418" y="5156320"/>
            <a:ext cx="965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 Line</a:t>
            </a:r>
            <a:r>
              <a:rPr lang="en-CH" b="1">
                <a:solidFill>
                  <a:schemeClr val="accent6"/>
                </a:solidFill>
                <a:effectLst/>
              </a:rPr>
              <a:t> </a:t>
            </a:r>
            <a:endParaRPr lang="en-CH" b="1" dirty="0">
              <a:solidFill>
                <a:schemeClr val="accent6"/>
              </a:solidFill>
            </a:endParaRPr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C2CDB082-F3F4-594A-7E71-FFBA55F8BA8E}"/>
              </a:ext>
            </a:extLst>
          </p:cNvPr>
          <p:cNvSpPr txBox="1">
            <a:spLocks/>
          </p:cNvSpPr>
          <p:nvPr/>
        </p:nvSpPr>
        <p:spPr>
          <a:xfrm>
            <a:off x="7299505" y="6173216"/>
            <a:ext cx="2148160" cy="3850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66000"/>
              <a:buFont typeface="Wingdings" panose="05000000000000000000" pitchFamily="2" charset="2"/>
              <a:buChar char="Ø"/>
              <a:defRPr sz="2400" kern="120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200" kern="1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99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Tahoma" panose="020B0604030504040204" pitchFamily="34" charset="0"/>
              <a:buChar char="‒"/>
              <a:defRPr sz="1800" kern="1200">
                <a:solidFill>
                  <a:srgbClr val="C784D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B177A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GB" dirty="0"/>
              <a:t>L4T.BCTWD.BI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9AAB91-C49A-6B5B-6A31-623AE28629DB}"/>
              </a:ext>
            </a:extLst>
          </p:cNvPr>
          <p:cNvSpPr txBox="1"/>
          <p:nvPr/>
        </p:nvSpPr>
        <p:spPr>
          <a:xfrm>
            <a:off x="2216689" y="3178534"/>
            <a:ext cx="970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MEBT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7" name="Curved Connector 36">
            <a:extLst>
              <a:ext uri="{FF2B5EF4-FFF2-40B4-BE49-F238E27FC236}">
                <a16:creationId xmlns:a16="http://schemas.microsoft.com/office/drawing/2014/main" id="{251472E3-C29C-ACE4-DE66-05320544536C}"/>
              </a:ext>
            </a:extLst>
          </p:cNvPr>
          <p:cNvCxnSpPr>
            <a:stCxn id="7" idx="3"/>
            <a:endCxn id="32" idx="1"/>
          </p:cNvCxnSpPr>
          <p:nvPr/>
        </p:nvCxnSpPr>
        <p:spPr>
          <a:xfrm flipV="1">
            <a:off x="6261618" y="3266348"/>
            <a:ext cx="1014515" cy="762008"/>
          </a:xfrm>
          <a:prstGeom prst="curvedConnector2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>
            <a:extLst>
              <a:ext uri="{FF2B5EF4-FFF2-40B4-BE49-F238E27FC236}">
                <a16:creationId xmlns:a16="http://schemas.microsoft.com/office/drawing/2014/main" id="{A615B9C6-9DF1-AB68-C069-FFA7B2FB8A2A}"/>
              </a:ext>
            </a:extLst>
          </p:cNvPr>
          <p:cNvCxnSpPr>
            <a:cxnSpLocks/>
            <a:stCxn id="7" idx="1"/>
            <a:endCxn id="30" idx="1"/>
          </p:cNvCxnSpPr>
          <p:nvPr/>
        </p:nvCxnSpPr>
        <p:spPr>
          <a:xfrm rot="10800000">
            <a:off x="3220395" y="3282354"/>
            <a:ext cx="661149" cy="746003"/>
          </a:xfrm>
          <a:prstGeom prst="curvedConnector2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>
            <a:extLst>
              <a:ext uri="{FF2B5EF4-FFF2-40B4-BE49-F238E27FC236}">
                <a16:creationId xmlns:a16="http://schemas.microsoft.com/office/drawing/2014/main" id="{2D75AFB7-E17F-27B3-E143-DF565C7AB8DC}"/>
              </a:ext>
            </a:extLst>
          </p:cNvPr>
          <p:cNvCxnSpPr>
            <a:cxnSpLocks/>
            <a:stCxn id="35" idx="1"/>
          </p:cNvCxnSpPr>
          <p:nvPr/>
        </p:nvCxnSpPr>
        <p:spPr>
          <a:xfrm rot="10800000">
            <a:off x="7276135" y="3363205"/>
            <a:ext cx="23370" cy="3002517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>
            <a:extLst>
              <a:ext uri="{FF2B5EF4-FFF2-40B4-BE49-F238E27FC236}">
                <a16:creationId xmlns:a16="http://schemas.microsoft.com/office/drawing/2014/main" id="{58604425-DA6F-42B7-E52B-B207E150F3FD}"/>
              </a:ext>
            </a:extLst>
          </p:cNvPr>
          <p:cNvCxnSpPr>
            <a:cxnSpLocks/>
            <a:stCxn id="35" idx="3"/>
            <a:endCxn id="33" idx="1"/>
          </p:cNvCxnSpPr>
          <p:nvPr/>
        </p:nvCxnSpPr>
        <p:spPr>
          <a:xfrm flipV="1">
            <a:off x="9447665" y="5408451"/>
            <a:ext cx="535376" cy="957270"/>
          </a:xfrm>
          <a:prstGeom prst="curvedConnector2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0847345-ACDD-47FA-A518-BFD195164990}"/>
              </a:ext>
            </a:extLst>
          </p:cNvPr>
          <p:cNvSpPr txBox="1"/>
          <p:nvPr/>
        </p:nvSpPr>
        <p:spPr>
          <a:xfrm>
            <a:off x="9981656" y="4311317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L</a:t>
            </a:r>
            <a:r>
              <a:rPr lang="en-US" b="1" dirty="0"/>
              <a:t>BE</a:t>
            </a:r>
            <a:r>
              <a:rPr lang="en-CH" b="1" dirty="0"/>
              <a:t> </a:t>
            </a:r>
            <a:r>
              <a:rPr lang="en-US" b="1" dirty="0"/>
              <a:t>d</a:t>
            </a:r>
            <a:r>
              <a:rPr lang="en-CH" b="1" dirty="0"/>
              <a:t>ump</a:t>
            </a:r>
          </a:p>
        </p:txBody>
      </p:sp>
    </p:spTree>
    <p:extLst>
      <p:ext uri="{BB962C8B-B14F-4D97-AF65-F5344CB8AC3E}">
        <p14:creationId xmlns:p14="http://schemas.microsoft.com/office/powerpoint/2010/main" val="3885852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A9C3D-05D0-1A93-C90C-A342081EF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assessment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8A2AEB-B679-36E2-0BBE-9BB3D7E2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/>
              <a:t>31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0E29F7-2169-1512-7670-1032CADA2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Machine Protetection Panel #256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292A2-C069-3188-6091-9221E09F0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8C323F-0F21-1533-4777-5411BBCF1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High-loss interlock protects against prolongated beam losses. </a:t>
            </a:r>
          </a:p>
          <a:p>
            <a:endParaRPr lang="en-GB" dirty="0"/>
          </a:p>
          <a:p>
            <a:r>
              <a:rPr lang="en-GB" dirty="0"/>
              <a:t>By definition, high losses are detected only when an equipment failure or misconfiguration occurs. </a:t>
            </a:r>
          </a:p>
          <a:p>
            <a:endParaRPr lang="en-GB" dirty="0"/>
          </a:p>
          <a:p>
            <a:r>
              <a:rPr lang="en-GB" dirty="0"/>
              <a:t>It can happen in the following scenarios:</a:t>
            </a:r>
          </a:p>
        </p:txBody>
      </p:sp>
    </p:spTree>
    <p:extLst>
      <p:ext uri="{BB962C8B-B14F-4D97-AF65-F5344CB8AC3E}">
        <p14:creationId xmlns:p14="http://schemas.microsoft.com/office/powerpoint/2010/main" val="1090548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8639</TotalTime>
  <Words>2102</Words>
  <Application>Microsoft Macintosh PowerPoint</Application>
  <PresentationFormat>Widescreen</PresentationFormat>
  <Paragraphs>281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Tahoma</vt:lpstr>
      <vt:lpstr>Times New Roman</vt:lpstr>
      <vt:lpstr>Verdana</vt:lpstr>
      <vt:lpstr>Wingdings</vt:lpstr>
      <vt:lpstr>1_Office Theme</vt:lpstr>
      <vt:lpstr>Review of  the Linac4 BCT Watchdog Interlocking Policy  for High Loss Events</vt:lpstr>
      <vt:lpstr>EXISTING SITUATION AND INTRODUCTION </vt:lpstr>
      <vt:lpstr>Introduction</vt:lpstr>
      <vt:lpstr>2024 statistics of high loss events</vt:lpstr>
      <vt:lpstr>The watchdogs in question</vt:lpstr>
      <vt:lpstr>REASON FOR THE CHANGE</vt:lpstr>
      <vt:lpstr>Reason for the change</vt:lpstr>
      <vt:lpstr>The proposal</vt:lpstr>
      <vt:lpstr>Risk assessment</vt:lpstr>
      <vt:lpstr>Risk assessment: Quadrupole power converter stops </vt:lpstr>
      <vt:lpstr>Risk assessment: Dipole power converter stops </vt:lpstr>
      <vt:lpstr>Risk assessment: Trajectory correctors power converter stops </vt:lpstr>
      <vt:lpstr>Risk assessment Incidental change of settings</vt:lpstr>
      <vt:lpstr>Risk assessment: Field breakdown in the accelerating structures</vt:lpstr>
      <vt:lpstr>Functional specification</vt:lpstr>
      <vt:lpstr>Specification</vt:lpstr>
      <vt:lpstr>Solution based on counters</vt:lpstr>
      <vt:lpstr>Specification: Reset action</vt:lpstr>
      <vt:lpstr>Detailed description</vt:lpstr>
      <vt:lpstr>UML diagram of  the proposed algorithm </vt:lpstr>
      <vt:lpstr>No high loss event  for an extended period</vt:lpstr>
      <vt:lpstr>1 high loss event  followed by extended period with no high losses</vt:lpstr>
      <vt:lpstr>1 high loss event  followed by extended period with no high losses</vt:lpstr>
      <vt:lpstr>2 high loss events within less than 10 hours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LINAC4  Restart Planning  2023 </dc:title>
  <dc:creator>Piotr Krzysztof Skowronski</dc:creator>
  <cp:lastModifiedBy>Piotr Krzysztof Skowronski</cp:lastModifiedBy>
  <cp:revision>251</cp:revision>
  <dcterms:created xsi:type="dcterms:W3CDTF">2024-01-09T12:52:01Z</dcterms:created>
  <dcterms:modified xsi:type="dcterms:W3CDTF">2025-01-31T08:55:59Z</dcterms:modified>
</cp:coreProperties>
</file>