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331" r:id="rId3"/>
    <p:sldId id="333" r:id="rId4"/>
    <p:sldId id="334" r:id="rId5"/>
    <p:sldId id="336" r:id="rId6"/>
    <p:sldId id="338" r:id="rId7"/>
    <p:sldId id="33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88FF94"/>
    <a:srgbClr val="D6463C"/>
    <a:srgbClr val="9BFFA9"/>
    <a:srgbClr val="FFFFFF"/>
    <a:srgbClr val="F4E5D0"/>
    <a:srgbClr val="FF6600"/>
    <a:srgbClr val="0000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86"/>
  </p:normalViewPr>
  <p:slideViewPr>
    <p:cSldViewPr snapToGrid="0" snapToObjects="1">
      <p:cViewPr varScale="1">
        <p:scale>
          <a:sx n="159" d="100"/>
          <a:sy n="159" d="100"/>
        </p:scale>
        <p:origin x="38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BGC regular meeting - CERN update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268B22-1E99-72EE-BDA0-9B4F3190D7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/>
              <a:t>BGC regular meeting</a:t>
            </a:r>
            <a:br>
              <a:rPr lang="en-US"/>
            </a:br>
            <a:r>
              <a:rPr lang="en-US"/>
              <a:t>geometric considerations for BGC v4</a:t>
            </a:r>
            <a:br>
              <a:rPr lang="en-US"/>
            </a:br>
            <a:r>
              <a:rPr lang="en-US" sz="3200" b="0"/>
              <a:t>26/01/2025</a:t>
            </a:r>
            <a:endParaRPr lang="it-IT" sz="3200" b="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CABA8D9-C82C-C835-6B5E-DEC32D5B6A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/>
          <a:lstStyle/>
          <a:p>
            <a:r>
              <a:rPr lang="en-CH" dirty="0"/>
              <a:t>D. Butti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D6F2F3-4862-B3C7-0AE9-A14DAF2C5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50E53F-587F-EC14-4BD1-91C9ACDED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9598161" cy="549613"/>
          </a:xfrm>
        </p:spPr>
        <p:txBody>
          <a:bodyPr/>
          <a:lstStyle/>
          <a:p>
            <a:r>
              <a:rPr lang="en-US" dirty="0"/>
              <a:t>V3 configuration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0B9E25-35F8-5465-CCD4-F40893DADBED}"/>
              </a:ext>
            </a:extLst>
          </p:cNvPr>
          <p:cNvSpPr txBox="1"/>
          <p:nvPr/>
        </p:nvSpPr>
        <p:spPr>
          <a:xfrm>
            <a:off x="407988" y="823587"/>
            <a:ext cx="51325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planes with one optical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configuration OK for overlap monitor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relaxed margin for jet-beam alignment</a:t>
            </a:r>
            <a:endParaRPr lang="en-1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F3366A-036B-40AE-041A-8CBFF3F3B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5486"/>
            <a:ext cx="4664427" cy="35493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83A743-3169-0820-1894-95B8D75BC5F5}"/>
              </a:ext>
            </a:extLst>
          </p:cNvPr>
          <p:cNvSpPr txBox="1"/>
          <p:nvPr/>
        </p:nvSpPr>
        <p:spPr>
          <a:xfrm>
            <a:off x="3737873" y="5353418"/>
            <a:ext cx="500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CC99"/>
                </a:solidFill>
              </a:rPr>
              <a:t>jet</a:t>
            </a:r>
            <a:endParaRPr lang="it-IT" dirty="0">
              <a:solidFill>
                <a:srgbClr val="00CC99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E1954A-6527-3092-FF16-C9FAD4404E32}"/>
              </a:ext>
            </a:extLst>
          </p:cNvPr>
          <p:cNvSpPr txBox="1"/>
          <p:nvPr/>
        </p:nvSpPr>
        <p:spPr>
          <a:xfrm>
            <a:off x="972615" y="5415581"/>
            <a:ext cx="7635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D6463C"/>
                </a:solidFill>
              </a:rPr>
              <a:t>beam</a:t>
            </a:r>
            <a:endParaRPr lang="it-IT" dirty="0">
              <a:solidFill>
                <a:srgbClr val="D6463C"/>
              </a:solidFill>
            </a:endParaRPr>
          </a:p>
        </p:txBody>
      </p:sp>
      <p:pic>
        <p:nvPicPr>
          <p:cNvPr id="15" name="Graphic 14" descr="Eye with solid fill">
            <a:extLst>
              <a:ext uri="{FF2B5EF4-FFF2-40B4-BE49-F238E27FC236}">
                <a16:creationId xmlns:a16="http://schemas.microsoft.com/office/drawing/2014/main" id="{B10D8526-C310-2A04-9B2B-D35524980B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31860" y="2438862"/>
            <a:ext cx="635668" cy="63566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891578-2C0E-5F70-697F-7F912ACCB0C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669" t="21239" r="19978" b="22151"/>
          <a:stretch/>
        </p:blipFill>
        <p:spPr>
          <a:xfrm>
            <a:off x="5417222" y="2525486"/>
            <a:ext cx="3496183" cy="3549316"/>
          </a:xfrm>
          <a:prstGeom prst="rect">
            <a:avLst/>
          </a:prstGeom>
          <a:ln w="28575">
            <a:solidFill>
              <a:srgbClr val="FFC000"/>
            </a:solidFill>
            <a:prstDash val="dash"/>
          </a:ln>
        </p:spPr>
      </p:pic>
      <p:sp>
        <p:nvSpPr>
          <p:cNvPr id="20" name="Flowchart: Terminator 19">
            <a:extLst>
              <a:ext uri="{FF2B5EF4-FFF2-40B4-BE49-F238E27FC236}">
                <a16:creationId xmlns:a16="http://schemas.microsoft.com/office/drawing/2014/main" id="{8F5323CB-3EDC-53FE-9DCC-3FBE960541DD}"/>
              </a:ext>
            </a:extLst>
          </p:cNvPr>
          <p:cNvSpPr/>
          <p:nvPr/>
        </p:nvSpPr>
        <p:spPr>
          <a:xfrm rot="16200000">
            <a:off x="6858245" y="4134613"/>
            <a:ext cx="540000" cy="252000"/>
          </a:xfrm>
          <a:prstGeom prst="flowChartTerminator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40B799-3D72-5E88-1409-324B486E40EE}"/>
              </a:ext>
            </a:extLst>
          </p:cNvPr>
          <p:cNvSpPr txBox="1"/>
          <p:nvPr/>
        </p:nvSpPr>
        <p:spPr>
          <a:xfrm>
            <a:off x="5417222" y="2525486"/>
            <a:ext cx="3496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cam view</a:t>
            </a:r>
            <a:endParaRPr lang="it-IT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706BEB3-7FA6-3263-9023-51CB774C13CB}"/>
              </a:ext>
            </a:extLst>
          </p:cNvPr>
          <p:cNvCxnSpPr>
            <a:cxnSpLocks/>
          </p:cNvCxnSpPr>
          <p:nvPr/>
        </p:nvCxnSpPr>
        <p:spPr>
          <a:xfrm>
            <a:off x="7002244" y="4598211"/>
            <a:ext cx="25200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5E9C0E7-10CD-6F6E-8AD6-E5BE8779BAEB}"/>
              </a:ext>
            </a:extLst>
          </p:cNvPr>
          <p:cNvSpPr txBox="1"/>
          <p:nvPr/>
        </p:nvSpPr>
        <p:spPr>
          <a:xfrm>
            <a:off x="7200101" y="4401511"/>
            <a:ext cx="1305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beam</a:t>
            </a:r>
            <a:r>
              <a:rPr lang="en-US" baseline="-25000" dirty="0" err="1"/>
              <a:t>H</a:t>
            </a:r>
            <a:endParaRPr lang="it-IT" baseline="-250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8B420E9-F9C6-F2D8-2C2B-4C6BBA2A53EC}"/>
              </a:ext>
            </a:extLst>
          </p:cNvPr>
          <p:cNvCxnSpPr>
            <a:cxnSpLocks/>
          </p:cNvCxnSpPr>
          <p:nvPr/>
        </p:nvCxnSpPr>
        <p:spPr>
          <a:xfrm flipV="1">
            <a:off x="6935739" y="3990613"/>
            <a:ext cx="0" cy="5400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FBA3B11-EDF3-25D2-C204-EB204FB06631}"/>
              </a:ext>
            </a:extLst>
          </p:cNvPr>
          <p:cNvSpPr txBox="1"/>
          <p:nvPr/>
        </p:nvSpPr>
        <p:spPr>
          <a:xfrm>
            <a:off x="5587054" y="4043986"/>
            <a:ext cx="14693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beam</a:t>
            </a:r>
            <a:r>
              <a:rPr lang="en-US" baseline="-25000" dirty="0" err="1"/>
              <a:t>V</a:t>
            </a:r>
            <a:r>
              <a:rPr lang="en-US" dirty="0"/>
              <a:t> </a:t>
            </a:r>
            <a:r>
              <a:rPr lang="it-IT" b="0" i="0" dirty="0">
                <a:effectLst/>
                <a:latin typeface="Google Sans"/>
              </a:rPr>
              <a:t>∗</a:t>
            </a:r>
            <a:r>
              <a:rPr lang="en-US" dirty="0"/>
              <a:t> jet</a:t>
            </a:r>
            <a:endParaRPr lang="it-IT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6AEBE3-8549-A304-960A-E49C33991078}"/>
              </a:ext>
            </a:extLst>
          </p:cNvPr>
          <p:cNvSpPr txBox="1"/>
          <p:nvPr/>
        </p:nvSpPr>
        <p:spPr>
          <a:xfrm>
            <a:off x="6160601" y="783198"/>
            <a:ext cx="57446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direction strongly affected by jet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thin jet limits size of emission volume (hence signal)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cannot be easily integrated in B2 due to QRL</a:t>
            </a:r>
            <a:endParaRPr lang="en-15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51A16AF-C414-350F-06DA-C6658043435F}"/>
              </a:ext>
            </a:extLst>
          </p:cNvPr>
          <p:cNvSpPr/>
          <p:nvPr/>
        </p:nvSpPr>
        <p:spPr>
          <a:xfrm>
            <a:off x="11441315" y="4627757"/>
            <a:ext cx="252000" cy="25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E6B9DFA-6BE3-893E-01C2-129BC5582AB5}"/>
              </a:ext>
            </a:extLst>
          </p:cNvPr>
          <p:cNvSpPr/>
          <p:nvPr/>
        </p:nvSpPr>
        <p:spPr>
          <a:xfrm>
            <a:off x="10686651" y="4631852"/>
            <a:ext cx="252000" cy="25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F3DD35-AC6C-037B-B75A-03EF28506219}"/>
              </a:ext>
            </a:extLst>
          </p:cNvPr>
          <p:cNvSpPr txBox="1"/>
          <p:nvPr/>
        </p:nvSpPr>
        <p:spPr>
          <a:xfrm>
            <a:off x="11265773" y="4890580"/>
            <a:ext cx="6030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B1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F8E60D-9E66-5739-0978-F29F3B09B2BA}"/>
              </a:ext>
            </a:extLst>
          </p:cNvPr>
          <p:cNvSpPr txBox="1"/>
          <p:nvPr/>
        </p:nvSpPr>
        <p:spPr>
          <a:xfrm>
            <a:off x="10511109" y="4871020"/>
            <a:ext cx="6030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B2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233A5A7-D709-DEA0-D977-DB1598833542}"/>
              </a:ext>
            </a:extLst>
          </p:cNvPr>
          <p:cNvSpPr/>
          <p:nvPr/>
        </p:nvSpPr>
        <p:spPr>
          <a:xfrm>
            <a:off x="9558002" y="4530613"/>
            <a:ext cx="1080000" cy="10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1C36BC9-2DF4-F07A-EA89-A47CFF85EA13}"/>
              </a:ext>
            </a:extLst>
          </p:cNvPr>
          <p:cNvSpPr/>
          <p:nvPr/>
        </p:nvSpPr>
        <p:spPr>
          <a:xfrm>
            <a:off x="11152557" y="4730875"/>
            <a:ext cx="836194" cy="45719"/>
          </a:xfrm>
          <a:prstGeom prst="rect">
            <a:avLst/>
          </a:prstGeom>
          <a:solidFill>
            <a:srgbClr val="88FF94"/>
          </a:solidFill>
          <a:ln>
            <a:solidFill>
              <a:srgbClr val="88FF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1CB5A23-8E6B-46C1-F888-64770FE4AE07}"/>
              </a:ext>
            </a:extLst>
          </p:cNvPr>
          <p:cNvSpPr txBox="1"/>
          <p:nvPr/>
        </p:nvSpPr>
        <p:spPr>
          <a:xfrm>
            <a:off x="9447924" y="5654135"/>
            <a:ext cx="22453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Cross-section of V3 installed in B1</a:t>
            </a:r>
            <a:endParaRPr lang="it-IT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2ADD29-FB96-8CB4-D3EB-AF84C5BD3DFC}"/>
              </a:ext>
            </a:extLst>
          </p:cNvPr>
          <p:cNvSpPr txBox="1"/>
          <p:nvPr/>
        </p:nvSpPr>
        <p:spPr>
          <a:xfrm>
            <a:off x="9637042" y="4897614"/>
            <a:ext cx="921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QRL</a:t>
            </a:r>
            <a:endParaRPr lang="it-IT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3B566DD-3FFF-45B9-25D4-2B86C73DB23E}"/>
              </a:ext>
            </a:extLst>
          </p:cNvPr>
          <p:cNvCxnSpPr>
            <a:cxnSpLocks/>
          </p:cNvCxnSpPr>
          <p:nvPr/>
        </p:nvCxnSpPr>
        <p:spPr>
          <a:xfrm>
            <a:off x="11560629" y="4156091"/>
            <a:ext cx="0" cy="42815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phic 43" descr="Eye with solid fill">
            <a:extLst>
              <a:ext uri="{FF2B5EF4-FFF2-40B4-BE49-F238E27FC236}">
                <a16:creationId xmlns:a16="http://schemas.microsoft.com/office/drawing/2014/main" id="{5FCE0652-801D-27F3-BFC2-EAB571C04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46554" y="3727941"/>
            <a:ext cx="428150" cy="428150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15B4A5C-AC6A-2242-37C7-5CB574820113}"/>
              </a:ext>
            </a:extLst>
          </p:cNvPr>
          <p:cNvCxnSpPr>
            <a:cxnSpLocks/>
          </p:cNvCxnSpPr>
          <p:nvPr/>
        </p:nvCxnSpPr>
        <p:spPr>
          <a:xfrm>
            <a:off x="1253349" y="3710162"/>
            <a:ext cx="2723695" cy="15567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0A9E494-6805-56C8-B616-03A4CC2979B1}"/>
              </a:ext>
            </a:extLst>
          </p:cNvPr>
          <p:cNvSpPr txBox="1"/>
          <p:nvPr/>
        </p:nvSpPr>
        <p:spPr>
          <a:xfrm>
            <a:off x="665211" y="3309385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 plane</a:t>
            </a:r>
            <a:endParaRPr lang="it-IT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C482500-F0DB-9EFE-5539-C35FFDDA7E34}"/>
              </a:ext>
            </a:extLst>
          </p:cNvPr>
          <p:cNvCxnSpPr>
            <a:cxnSpLocks/>
          </p:cNvCxnSpPr>
          <p:nvPr/>
        </p:nvCxnSpPr>
        <p:spPr>
          <a:xfrm>
            <a:off x="2548142" y="3946358"/>
            <a:ext cx="0" cy="18000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4B88565-5B36-B8DA-1F22-7D562D93EF21}"/>
              </a:ext>
            </a:extLst>
          </p:cNvPr>
          <p:cNvSpPr txBox="1"/>
          <p:nvPr/>
        </p:nvSpPr>
        <p:spPr>
          <a:xfrm>
            <a:off x="2231860" y="5779788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V plane</a:t>
            </a:r>
            <a:endParaRPr lang="it-IT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31071E-DF3E-1177-51C3-849C52B5972F}"/>
              </a:ext>
            </a:extLst>
          </p:cNvPr>
          <p:cNvCxnSpPr>
            <a:cxnSpLocks/>
          </p:cNvCxnSpPr>
          <p:nvPr/>
        </p:nvCxnSpPr>
        <p:spPr>
          <a:xfrm>
            <a:off x="2549694" y="2987905"/>
            <a:ext cx="0" cy="108000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226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070799-6191-647F-CA77-10D4FF72A0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ABE9B7D-ECB9-99FC-73B9-2B2B6C7C8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27" y="2075455"/>
            <a:ext cx="3322066" cy="41216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14F7EBF-7808-A5F9-EE48-7DA4D1117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9598161" cy="549613"/>
          </a:xfrm>
        </p:spPr>
        <p:txBody>
          <a:bodyPr/>
          <a:lstStyle/>
          <a:p>
            <a:r>
              <a:rPr lang="en-US" dirty="0"/>
              <a:t>V3 skew configuration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CE1C9F-567F-3D5D-2B5C-09BEBDD71D02}"/>
              </a:ext>
            </a:extLst>
          </p:cNvPr>
          <p:cNvSpPr txBox="1"/>
          <p:nvPr/>
        </p:nvSpPr>
        <p:spPr>
          <a:xfrm>
            <a:off x="407988" y="823587"/>
            <a:ext cx="51325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same as V3 non-skew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simpler integration in B2</a:t>
            </a:r>
            <a:endParaRPr lang="en-15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F35DF36-01B1-491B-1144-0D9DCDDF9E0E}"/>
              </a:ext>
            </a:extLst>
          </p:cNvPr>
          <p:cNvCxnSpPr>
            <a:cxnSpLocks/>
          </p:cNvCxnSpPr>
          <p:nvPr/>
        </p:nvCxnSpPr>
        <p:spPr>
          <a:xfrm flipH="1">
            <a:off x="2435394" y="3619452"/>
            <a:ext cx="783053" cy="464447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587F8C0-5D24-2ADE-9B84-87DF3FE3076E}"/>
              </a:ext>
            </a:extLst>
          </p:cNvPr>
          <p:cNvSpPr txBox="1"/>
          <p:nvPr/>
        </p:nvSpPr>
        <p:spPr>
          <a:xfrm>
            <a:off x="3737873" y="5353418"/>
            <a:ext cx="500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CC99"/>
                </a:solidFill>
              </a:rPr>
              <a:t>jet</a:t>
            </a:r>
            <a:endParaRPr lang="it-IT" dirty="0">
              <a:solidFill>
                <a:srgbClr val="00CC99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6E2A7F-52F6-DF72-A6BF-328EDE0B4DC9}"/>
              </a:ext>
            </a:extLst>
          </p:cNvPr>
          <p:cNvSpPr txBox="1"/>
          <p:nvPr/>
        </p:nvSpPr>
        <p:spPr>
          <a:xfrm>
            <a:off x="972615" y="5415581"/>
            <a:ext cx="7635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D6463C"/>
                </a:solidFill>
              </a:rPr>
              <a:t>beam</a:t>
            </a:r>
            <a:endParaRPr lang="it-IT" dirty="0">
              <a:solidFill>
                <a:srgbClr val="D6463C"/>
              </a:solidFill>
            </a:endParaRPr>
          </a:p>
        </p:txBody>
      </p:sp>
      <p:pic>
        <p:nvPicPr>
          <p:cNvPr id="15" name="Graphic 14" descr="Eye with solid fill">
            <a:extLst>
              <a:ext uri="{FF2B5EF4-FFF2-40B4-BE49-F238E27FC236}">
                <a16:creationId xmlns:a16="http://schemas.microsoft.com/office/drawing/2014/main" id="{C15A41DE-F90F-6FDF-4F2D-77F292ED54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58289" y="3125276"/>
            <a:ext cx="635668" cy="63566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6D56529-7840-A70C-716B-FC356B22CC43}"/>
              </a:ext>
            </a:extLst>
          </p:cNvPr>
          <p:cNvSpPr txBox="1"/>
          <p:nvPr/>
        </p:nvSpPr>
        <p:spPr>
          <a:xfrm>
            <a:off x="6160601" y="783198"/>
            <a:ext cx="57446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direction strongly affected by jet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thin jet limits size of emission volume (hence signal)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cannot be easily integrated in B2 due to QRL</a:t>
            </a:r>
            <a:endParaRPr lang="en-15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B034719-20A1-621D-2779-1B3442F0FDB1}"/>
              </a:ext>
            </a:extLst>
          </p:cNvPr>
          <p:cNvSpPr/>
          <p:nvPr/>
        </p:nvSpPr>
        <p:spPr>
          <a:xfrm>
            <a:off x="11056962" y="4476751"/>
            <a:ext cx="252000" cy="25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F577096-DE13-9A3E-2EE8-C3B6E86B24B6}"/>
              </a:ext>
            </a:extLst>
          </p:cNvPr>
          <p:cNvSpPr/>
          <p:nvPr/>
        </p:nvSpPr>
        <p:spPr>
          <a:xfrm>
            <a:off x="10302298" y="4480846"/>
            <a:ext cx="252000" cy="25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5E7C258-5931-E80A-71A1-0C0762B3143E}"/>
              </a:ext>
            </a:extLst>
          </p:cNvPr>
          <p:cNvSpPr txBox="1"/>
          <p:nvPr/>
        </p:nvSpPr>
        <p:spPr>
          <a:xfrm>
            <a:off x="10881420" y="4739574"/>
            <a:ext cx="6030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B1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C95415-56E6-8693-0691-0C1ABC16DA12}"/>
              </a:ext>
            </a:extLst>
          </p:cNvPr>
          <p:cNvSpPr txBox="1"/>
          <p:nvPr/>
        </p:nvSpPr>
        <p:spPr>
          <a:xfrm>
            <a:off x="10126756" y="4720014"/>
            <a:ext cx="6030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B2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B6CF1DF-F992-E749-9F30-840DDA7F02AD}"/>
              </a:ext>
            </a:extLst>
          </p:cNvPr>
          <p:cNvSpPr/>
          <p:nvPr/>
        </p:nvSpPr>
        <p:spPr>
          <a:xfrm>
            <a:off x="9173649" y="4379607"/>
            <a:ext cx="1080000" cy="10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FF46801-5DD2-59B2-1FA1-800E4C940D08}"/>
              </a:ext>
            </a:extLst>
          </p:cNvPr>
          <p:cNvSpPr/>
          <p:nvPr/>
        </p:nvSpPr>
        <p:spPr>
          <a:xfrm rot="2596866">
            <a:off x="10016227" y="4579869"/>
            <a:ext cx="836194" cy="45719"/>
          </a:xfrm>
          <a:prstGeom prst="rect">
            <a:avLst/>
          </a:prstGeom>
          <a:solidFill>
            <a:srgbClr val="88FF94"/>
          </a:solidFill>
          <a:ln>
            <a:solidFill>
              <a:srgbClr val="88FF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DCEE029-452A-DC69-A7F6-C19DC7528198}"/>
              </a:ext>
            </a:extLst>
          </p:cNvPr>
          <p:cNvSpPr txBox="1"/>
          <p:nvPr/>
        </p:nvSpPr>
        <p:spPr>
          <a:xfrm>
            <a:off x="9063572" y="5503129"/>
            <a:ext cx="27454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Cross-section of V3 skew concept for B2</a:t>
            </a:r>
            <a:endParaRPr lang="it-IT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2B31FAE-1F79-AF67-1474-540816EA83D8}"/>
              </a:ext>
            </a:extLst>
          </p:cNvPr>
          <p:cNvSpPr txBox="1"/>
          <p:nvPr/>
        </p:nvSpPr>
        <p:spPr>
          <a:xfrm>
            <a:off x="9252689" y="4746608"/>
            <a:ext cx="921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QRL</a:t>
            </a:r>
            <a:endParaRPr lang="it-IT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96B744D-A718-AA50-D316-6638B203DF7D}"/>
              </a:ext>
            </a:extLst>
          </p:cNvPr>
          <p:cNvCxnSpPr>
            <a:cxnSpLocks/>
          </p:cNvCxnSpPr>
          <p:nvPr/>
        </p:nvCxnSpPr>
        <p:spPr>
          <a:xfrm flipH="1">
            <a:off x="10556985" y="4204758"/>
            <a:ext cx="308227" cy="27632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phic 43" descr="Eye with solid fill">
            <a:extLst>
              <a:ext uri="{FF2B5EF4-FFF2-40B4-BE49-F238E27FC236}">
                <a16:creationId xmlns:a16="http://schemas.microsoft.com/office/drawing/2014/main" id="{643A7300-B248-0318-405C-08DD8F49A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24056" y="3847913"/>
            <a:ext cx="428150" cy="42815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E16AED4-7AC0-4781-CC9E-1A42ADB2970B}"/>
              </a:ext>
            </a:extLst>
          </p:cNvPr>
          <p:cNvSpPr/>
          <p:nvPr/>
        </p:nvSpPr>
        <p:spPr>
          <a:xfrm>
            <a:off x="1179061" y="2952409"/>
            <a:ext cx="457231" cy="430619"/>
          </a:xfrm>
          <a:custGeom>
            <a:avLst/>
            <a:gdLst>
              <a:gd name="connsiteX0" fmla="*/ 0 w 583532"/>
              <a:gd name="connsiteY0" fmla="*/ 589547 h 589547"/>
              <a:gd name="connsiteX1" fmla="*/ 583532 w 583532"/>
              <a:gd name="connsiteY1" fmla="*/ 0 h 589547"/>
              <a:gd name="connsiteX0" fmla="*/ 0 w 583532"/>
              <a:gd name="connsiteY0" fmla="*/ 589547 h 589547"/>
              <a:gd name="connsiteX1" fmla="*/ 583532 w 583532"/>
              <a:gd name="connsiteY1" fmla="*/ 0 h 589547"/>
              <a:gd name="connsiteX0" fmla="*/ 0 w 583532"/>
              <a:gd name="connsiteY0" fmla="*/ 589547 h 589547"/>
              <a:gd name="connsiteX1" fmla="*/ 583532 w 583532"/>
              <a:gd name="connsiteY1" fmla="*/ 0 h 589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3532" h="589547">
                <a:moveTo>
                  <a:pt x="0" y="589547"/>
                </a:moveTo>
                <a:cubicBezTo>
                  <a:pt x="170447" y="296778"/>
                  <a:pt x="376990" y="118311"/>
                  <a:pt x="583532" y="0"/>
                </a:cubicBezTo>
              </a:path>
            </a:pathLst>
          </a:custGeom>
          <a:noFill/>
          <a:ln>
            <a:solidFill>
              <a:srgbClr val="00CC99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F2A9A8-A5D8-144E-5380-B2FF0877B394}"/>
              </a:ext>
            </a:extLst>
          </p:cNvPr>
          <p:cNvSpPr txBox="1"/>
          <p:nvPr/>
        </p:nvSpPr>
        <p:spPr>
          <a:xfrm>
            <a:off x="952878" y="2849427"/>
            <a:ext cx="512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CC99"/>
                </a:solidFill>
              </a:rPr>
              <a:t>45</a:t>
            </a:r>
            <a:endParaRPr lang="it-IT" dirty="0">
              <a:solidFill>
                <a:srgbClr val="00CC99"/>
              </a:solidFill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9EC3234-0FB2-B49B-2ACE-5261C4A0A60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669" t="21239" r="19978" b="22151"/>
          <a:stretch/>
        </p:blipFill>
        <p:spPr>
          <a:xfrm>
            <a:off x="5182602" y="2525486"/>
            <a:ext cx="3496183" cy="3549316"/>
          </a:xfrm>
          <a:prstGeom prst="rect">
            <a:avLst/>
          </a:prstGeom>
          <a:ln w="28575">
            <a:solidFill>
              <a:srgbClr val="FFC000"/>
            </a:solidFill>
            <a:prstDash val="dash"/>
          </a:ln>
        </p:spPr>
      </p:pic>
      <p:sp>
        <p:nvSpPr>
          <p:cNvPr id="45" name="Flowchart: Terminator 44">
            <a:extLst>
              <a:ext uri="{FF2B5EF4-FFF2-40B4-BE49-F238E27FC236}">
                <a16:creationId xmlns:a16="http://schemas.microsoft.com/office/drawing/2014/main" id="{86ECC846-351D-689B-56AC-85D17805DE7A}"/>
              </a:ext>
            </a:extLst>
          </p:cNvPr>
          <p:cNvSpPr/>
          <p:nvPr/>
        </p:nvSpPr>
        <p:spPr>
          <a:xfrm rot="16200000">
            <a:off x="6623625" y="4134613"/>
            <a:ext cx="540000" cy="252000"/>
          </a:xfrm>
          <a:prstGeom prst="flowChartTerminator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AB37A8B-3133-467B-B2AB-B0E9A32E633C}"/>
              </a:ext>
            </a:extLst>
          </p:cNvPr>
          <p:cNvSpPr txBox="1"/>
          <p:nvPr/>
        </p:nvSpPr>
        <p:spPr>
          <a:xfrm>
            <a:off x="5182602" y="2525486"/>
            <a:ext cx="3496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cam view</a:t>
            </a:r>
            <a:endParaRPr lang="it-IT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ED836FA-CBC8-C208-E24A-59C01BE0693D}"/>
              </a:ext>
            </a:extLst>
          </p:cNvPr>
          <p:cNvCxnSpPr>
            <a:cxnSpLocks/>
          </p:cNvCxnSpPr>
          <p:nvPr/>
        </p:nvCxnSpPr>
        <p:spPr>
          <a:xfrm>
            <a:off x="6767624" y="4598211"/>
            <a:ext cx="25200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7FC0B72-D63E-BD74-38CC-E16DD9BD9C35}"/>
              </a:ext>
            </a:extLst>
          </p:cNvPr>
          <p:cNvSpPr txBox="1"/>
          <p:nvPr/>
        </p:nvSpPr>
        <p:spPr>
          <a:xfrm>
            <a:off x="6965481" y="4401511"/>
            <a:ext cx="1305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beam</a:t>
            </a:r>
            <a:r>
              <a:rPr lang="en-US" baseline="-25000" dirty="0" err="1"/>
              <a:t>H,V</a:t>
            </a:r>
            <a:endParaRPr lang="it-IT" baseline="-250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CCFF957-6894-D1A7-05F5-C09213DE9EE2}"/>
              </a:ext>
            </a:extLst>
          </p:cNvPr>
          <p:cNvCxnSpPr>
            <a:cxnSpLocks/>
          </p:cNvCxnSpPr>
          <p:nvPr/>
        </p:nvCxnSpPr>
        <p:spPr>
          <a:xfrm flipV="1">
            <a:off x="6701119" y="3990613"/>
            <a:ext cx="0" cy="5400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AA2C0298-4FFD-6AC2-D0BB-A63E4A44129F}"/>
              </a:ext>
            </a:extLst>
          </p:cNvPr>
          <p:cNvSpPr txBox="1"/>
          <p:nvPr/>
        </p:nvSpPr>
        <p:spPr>
          <a:xfrm>
            <a:off x="5264311" y="4086052"/>
            <a:ext cx="16022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beam</a:t>
            </a:r>
            <a:r>
              <a:rPr lang="en-US" baseline="-25000" dirty="0" err="1"/>
              <a:t>H,V</a:t>
            </a:r>
            <a:r>
              <a:rPr lang="en-US" dirty="0"/>
              <a:t> </a:t>
            </a:r>
            <a:r>
              <a:rPr lang="it-IT" b="0" i="0" dirty="0">
                <a:effectLst/>
                <a:latin typeface="Google Sans"/>
              </a:rPr>
              <a:t>∗</a:t>
            </a:r>
            <a:r>
              <a:rPr lang="en-US" dirty="0"/>
              <a:t> jet</a:t>
            </a:r>
            <a:endParaRPr lang="it-IT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71E7D74-D601-1D4D-F77E-48BC3B39DFF2}"/>
              </a:ext>
            </a:extLst>
          </p:cNvPr>
          <p:cNvCxnSpPr>
            <a:cxnSpLocks/>
          </p:cNvCxnSpPr>
          <p:nvPr/>
        </p:nvCxnSpPr>
        <p:spPr>
          <a:xfrm>
            <a:off x="1068626" y="3364621"/>
            <a:ext cx="2723695" cy="15567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7A848B2-BB68-55DC-4A5A-43DEF236B143}"/>
              </a:ext>
            </a:extLst>
          </p:cNvPr>
          <p:cNvSpPr txBox="1"/>
          <p:nvPr/>
        </p:nvSpPr>
        <p:spPr>
          <a:xfrm>
            <a:off x="163873" y="3383028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 plane</a:t>
            </a:r>
            <a:endParaRPr lang="it-IT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6BE4ADF-03BE-CB17-387E-D268140ED821}"/>
              </a:ext>
            </a:extLst>
          </p:cNvPr>
          <p:cNvCxnSpPr>
            <a:cxnSpLocks/>
          </p:cNvCxnSpPr>
          <p:nvPr/>
        </p:nvCxnSpPr>
        <p:spPr>
          <a:xfrm flipH="1">
            <a:off x="2372599" y="2552653"/>
            <a:ext cx="0" cy="28800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6ECF7B1-D2BB-69FC-79E2-A019B5288B7D}"/>
              </a:ext>
            </a:extLst>
          </p:cNvPr>
          <p:cNvSpPr txBox="1"/>
          <p:nvPr/>
        </p:nvSpPr>
        <p:spPr>
          <a:xfrm>
            <a:off x="1912001" y="2139265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V plane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22089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CB6C1-5F35-2A14-A53B-621AF098D8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888C95-0F7C-979C-B440-CAA03CDE4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9598161" cy="549613"/>
          </a:xfrm>
        </p:spPr>
        <p:txBody>
          <a:bodyPr/>
          <a:lstStyle/>
          <a:p>
            <a:r>
              <a:rPr lang="en-US" dirty="0"/>
              <a:t>Towards optimized instrument…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4D1BAB-6991-E2B8-E795-41D3367CC816}"/>
              </a:ext>
            </a:extLst>
          </p:cNvPr>
          <p:cNvSpPr txBox="1"/>
          <p:nvPr/>
        </p:nvSpPr>
        <p:spPr>
          <a:xfrm>
            <a:off x="407986" y="932503"/>
            <a:ext cx="10859587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Wishlist: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try to eliminate impact of jet thickness in both planes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avoid mixing H and V beam size in one image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prefer configuration with skew jet for QRL integration</a:t>
            </a:r>
          </a:p>
        </p:txBody>
      </p:sp>
      <p:sp>
        <p:nvSpPr>
          <p:cNvPr id="2" name="Cylinder 1">
            <a:extLst>
              <a:ext uri="{FF2B5EF4-FFF2-40B4-BE49-F238E27FC236}">
                <a16:creationId xmlns:a16="http://schemas.microsoft.com/office/drawing/2014/main" id="{C0AA0FFC-9ED6-C542-8140-EC72B5839C7C}"/>
              </a:ext>
            </a:extLst>
          </p:cNvPr>
          <p:cNvSpPr/>
          <p:nvPr/>
        </p:nvSpPr>
        <p:spPr>
          <a:xfrm rot="15044727">
            <a:off x="1979777" y="4345226"/>
            <a:ext cx="268290" cy="774668"/>
          </a:xfrm>
          <a:prstGeom prst="can">
            <a:avLst/>
          </a:prstGeom>
          <a:solidFill>
            <a:srgbClr val="FF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579217-0F77-5737-F979-9BA2B5F6761F}"/>
              </a:ext>
            </a:extLst>
          </p:cNvPr>
          <p:cNvCxnSpPr>
            <a:cxnSpLocks/>
          </p:cNvCxnSpPr>
          <p:nvPr/>
        </p:nvCxnSpPr>
        <p:spPr>
          <a:xfrm>
            <a:off x="809947" y="3990264"/>
            <a:ext cx="1621807" cy="91260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7D918C0-2B57-4216-78FA-B8928F3724F1}"/>
              </a:ext>
            </a:extLst>
          </p:cNvPr>
          <p:cNvSpPr txBox="1"/>
          <p:nvPr/>
        </p:nvSpPr>
        <p:spPr>
          <a:xfrm>
            <a:off x="-94806" y="4008671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 plane</a:t>
            </a:r>
            <a:endParaRPr lang="it-IT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3BB754C-949A-9686-7A11-6E0DA6BB750A}"/>
              </a:ext>
            </a:extLst>
          </p:cNvPr>
          <p:cNvCxnSpPr>
            <a:cxnSpLocks/>
          </p:cNvCxnSpPr>
          <p:nvPr/>
        </p:nvCxnSpPr>
        <p:spPr>
          <a:xfrm>
            <a:off x="2113920" y="4378003"/>
            <a:ext cx="0" cy="134301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259AA69-02BB-9664-6EF8-9C6BA1F05189}"/>
              </a:ext>
            </a:extLst>
          </p:cNvPr>
          <p:cNvSpPr txBox="1"/>
          <p:nvPr/>
        </p:nvSpPr>
        <p:spPr>
          <a:xfrm>
            <a:off x="1551255" y="5739423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V plane</a:t>
            </a:r>
            <a:endParaRPr lang="it-IT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21A47D-308B-6470-FF81-B2BC3CDFCD5B}"/>
              </a:ext>
            </a:extLst>
          </p:cNvPr>
          <p:cNvCxnSpPr>
            <a:cxnSpLocks/>
          </p:cNvCxnSpPr>
          <p:nvPr/>
        </p:nvCxnSpPr>
        <p:spPr>
          <a:xfrm>
            <a:off x="2113920" y="3736013"/>
            <a:ext cx="0" cy="7421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phic 13" descr="Eye with solid fill">
            <a:extLst>
              <a:ext uri="{FF2B5EF4-FFF2-40B4-BE49-F238E27FC236}">
                <a16:creationId xmlns:a16="http://schemas.microsoft.com/office/drawing/2014/main" id="{4C25A1CE-4268-74F5-86CE-29A8B7B42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96086" y="3178296"/>
            <a:ext cx="635668" cy="635668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13ABA92-3B8E-B3D6-4F4D-94CEDC8ED4DC}"/>
              </a:ext>
            </a:extLst>
          </p:cNvPr>
          <p:cNvCxnSpPr>
            <a:cxnSpLocks/>
          </p:cNvCxnSpPr>
          <p:nvPr/>
        </p:nvCxnSpPr>
        <p:spPr>
          <a:xfrm flipH="1" flipV="1">
            <a:off x="2425554" y="4899961"/>
            <a:ext cx="660546" cy="35783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phic 23" descr="Eye with solid fill">
            <a:extLst>
              <a:ext uri="{FF2B5EF4-FFF2-40B4-BE49-F238E27FC236}">
                <a16:creationId xmlns:a16="http://schemas.microsoft.com/office/drawing/2014/main" id="{CE4F2C37-88E1-4646-3BE2-D33A2E91C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88218" y="5104498"/>
            <a:ext cx="635668" cy="635668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91CDE0B9-FCE9-F4C5-9AB7-B94D693E28F2}"/>
              </a:ext>
            </a:extLst>
          </p:cNvPr>
          <p:cNvGrpSpPr/>
          <p:nvPr/>
        </p:nvGrpSpPr>
        <p:grpSpPr>
          <a:xfrm>
            <a:off x="4150088" y="2650635"/>
            <a:ext cx="1740341" cy="1692000"/>
            <a:chOff x="3980558" y="3433208"/>
            <a:chExt cx="2639248" cy="2520000"/>
          </a:xfrm>
        </p:grpSpPr>
        <p:sp>
          <p:nvSpPr>
            <p:cNvPr id="27" name="Flowchart: Terminator 26">
              <a:extLst>
                <a:ext uri="{FF2B5EF4-FFF2-40B4-BE49-F238E27FC236}">
                  <a16:creationId xmlns:a16="http://schemas.microsoft.com/office/drawing/2014/main" id="{B6E04B10-703A-F64D-4DBA-B9E136CCB806}"/>
                </a:ext>
              </a:extLst>
            </p:cNvPr>
            <p:cNvSpPr/>
            <p:nvPr/>
          </p:nvSpPr>
          <p:spPr>
            <a:xfrm rot="16200000">
              <a:off x="4678087" y="4535710"/>
              <a:ext cx="1170879" cy="322076"/>
            </a:xfrm>
            <a:prstGeom prst="flowChartTerminator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6512B7B5-C37B-92AD-84E2-5D5FD2F237DC}"/>
                </a:ext>
              </a:extLst>
            </p:cNvPr>
            <p:cNvCxnSpPr>
              <a:cxnSpLocks/>
            </p:cNvCxnSpPr>
            <p:nvPr/>
          </p:nvCxnSpPr>
          <p:spPr>
            <a:xfrm>
              <a:off x="5102488" y="5360318"/>
              <a:ext cx="327172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BD91023-1B3B-743D-7F2E-103F6014A1FD}"/>
                </a:ext>
              </a:extLst>
            </p:cNvPr>
            <p:cNvSpPr txBox="1"/>
            <p:nvPr/>
          </p:nvSpPr>
          <p:spPr>
            <a:xfrm>
              <a:off x="5348470" y="5163618"/>
              <a:ext cx="1271336" cy="5104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beam</a:t>
              </a:r>
              <a:r>
                <a:rPr lang="en-US" sz="1600" baseline="-25000" dirty="0" err="1"/>
                <a:t>H</a:t>
              </a:r>
              <a:endParaRPr lang="it-IT" sz="1600" baseline="-250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9E48991-38B7-B20B-C7B0-96E4DCF15F4E}"/>
                </a:ext>
              </a:extLst>
            </p:cNvPr>
            <p:cNvSpPr/>
            <p:nvPr/>
          </p:nvSpPr>
          <p:spPr>
            <a:xfrm>
              <a:off x="3980558" y="3433208"/>
              <a:ext cx="2520000" cy="2520000"/>
            </a:xfrm>
            <a:prstGeom prst="rect">
              <a:avLst/>
            </a:prstGeom>
            <a:noFill/>
            <a:ln w="28575"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5CF2780-92EF-0044-A1D2-90C4CA075108}"/>
                </a:ext>
              </a:extLst>
            </p:cNvPr>
            <p:cNvSpPr txBox="1"/>
            <p:nvPr/>
          </p:nvSpPr>
          <p:spPr>
            <a:xfrm>
              <a:off x="3980558" y="3438032"/>
              <a:ext cx="2000717" cy="5104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cam H view</a:t>
              </a:r>
              <a:endParaRPr lang="it-IT" sz="160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122D152-F2D3-EBFE-791F-AE449084277F}"/>
              </a:ext>
            </a:extLst>
          </p:cNvPr>
          <p:cNvGrpSpPr/>
          <p:nvPr/>
        </p:nvGrpSpPr>
        <p:grpSpPr>
          <a:xfrm>
            <a:off x="4150087" y="4556138"/>
            <a:ext cx="1810376" cy="1692000"/>
            <a:chOff x="6732236" y="3433208"/>
            <a:chExt cx="2696303" cy="2524824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3E79FC3-A03B-27FA-88FA-AB28218292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22248" y="4532170"/>
              <a:ext cx="0" cy="322076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Flowchart: Terminator 60">
              <a:extLst>
                <a:ext uri="{FF2B5EF4-FFF2-40B4-BE49-F238E27FC236}">
                  <a16:creationId xmlns:a16="http://schemas.microsoft.com/office/drawing/2014/main" id="{71F0109E-D190-710E-172C-334C53CBA033}"/>
                </a:ext>
              </a:extLst>
            </p:cNvPr>
            <p:cNvSpPr/>
            <p:nvPr/>
          </p:nvSpPr>
          <p:spPr>
            <a:xfrm>
              <a:off x="7268727" y="4532170"/>
              <a:ext cx="1170879" cy="322076"/>
            </a:xfrm>
            <a:prstGeom prst="flowChartTerminator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 dirty="0">
                <a:solidFill>
                  <a:schemeClr val="tx1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3AF5C0A-701B-114F-F887-0280BDEF3857}"/>
                </a:ext>
              </a:extLst>
            </p:cNvPr>
            <p:cNvSpPr txBox="1"/>
            <p:nvPr/>
          </p:nvSpPr>
          <p:spPr>
            <a:xfrm>
              <a:off x="8182513" y="4794845"/>
              <a:ext cx="1246026" cy="5051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beam</a:t>
              </a:r>
              <a:r>
                <a:rPr lang="en-US" sz="1600" baseline="-25000" dirty="0" err="1"/>
                <a:t>V</a:t>
              </a:r>
              <a:endParaRPr lang="it-IT" sz="1600" baseline="-25000" dirty="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1418322-7A2E-105E-E13E-544886626C0C}"/>
                </a:ext>
              </a:extLst>
            </p:cNvPr>
            <p:cNvSpPr/>
            <p:nvPr/>
          </p:nvSpPr>
          <p:spPr>
            <a:xfrm>
              <a:off x="6732237" y="3438032"/>
              <a:ext cx="2520000" cy="2520000"/>
            </a:xfrm>
            <a:prstGeom prst="rect">
              <a:avLst/>
            </a:prstGeom>
            <a:noFill/>
            <a:ln w="28575"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5250CA0-8871-1C16-0865-C1A146EEC6B5}"/>
                </a:ext>
              </a:extLst>
            </p:cNvPr>
            <p:cNvSpPr txBox="1"/>
            <p:nvPr/>
          </p:nvSpPr>
          <p:spPr>
            <a:xfrm>
              <a:off x="6732236" y="3433208"/>
              <a:ext cx="2015930" cy="5051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cam V view</a:t>
              </a:r>
              <a:endParaRPr lang="it-IT" sz="1600" dirty="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0E42B2A0-C897-10BF-3B4D-88C9CE051DAB}"/>
              </a:ext>
            </a:extLst>
          </p:cNvPr>
          <p:cNvSpPr txBox="1"/>
          <p:nvPr/>
        </p:nvSpPr>
        <p:spPr>
          <a:xfrm>
            <a:off x="1673670" y="2938053"/>
            <a:ext cx="8804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cam H</a:t>
            </a:r>
            <a:endParaRPr lang="it-IT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8988924-1DF5-09FC-2785-C4833EAEA17E}"/>
              </a:ext>
            </a:extLst>
          </p:cNvPr>
          <p:cNvSpPr txBox="1"/>
          <p:nvPr/>
        </p:nvSpPr>
        <p:spPr>
          <a:xfrm>
            <a:off x="2865802" y="5526844"/>
            <a:ext cx="8804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cam V</a:t>
            </a:r>
            <a:endParaRPr lang="it-IT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3AF6C4C-1AB9-CBB3-08A4-6682F0F5A3E9}"/>
              </a:ext>
            </a:extLst>
          </p:cNvPr>
          <p:cNvSpPr txBox="1"/>
          <p:nvPr/>
        </p:nvSpPr>
        <p:spPr>
          <a:xfrm>
            <a:off x="6096000" y="2745527"/>
            <a:ext cx="52618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Let’s forget about the jet orientation and imagine the jet as something that creates a visible footprint of the beam…</a:t>
            </a:r>
            <a:endParaRPr lang="it-IT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25C248F-4BE1-220C-BBAD-97970F6EEA42}"/>
              </a:ext>
            </a:extLst>
          </p:cNvPr>
          <p:cNvSpPr txBox="1"/>
          <p:nvPr/>
        </p:nvSpPr>
        <p:spPr>
          <a:xfrm>
            <a:off x="6099041" y="3813964"/>
            <a:ext cx="54272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dirty="0"/>
              <a:t>true beam size on both planes can be detected by </a:t>
            </a:r>
            <a:r>
              <a:rPr lang="en-US" b="1" dirty="0"/>
              <a:t>looking along the two beam directions</a:t>
            </a:r>
            <a:endParaRPr lang="it-IT" b="1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C5006FE-8892-84CB-5225-B86417812760}"/>
              </a:ext>
            </a:extLst>
          </p:cNvPr>
          <p:cNvSpPr txBox="1"/>
          <p:nvPr/>
        </p:nvSpPr>
        <p:spPr>
          <a:xfrm>
            <a:off x="6099041" y="4864843"/>
            <a:ext cx="5926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longer the footprint, the more signal at the camera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1511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3B793-F8F6-6952-73AD-220808525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5D43CA-F531-DF24-B39C-76CB9801C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2" y="1957968"/>
            <a:ext cx="3794342" cy="440618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F28C023-0C8C-97E8-D41A-30A68235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10961855" cy="549613"/>
          </a:xfrm>
        </p:spPr>
        <p:txBody>
          <a:bodyPr/>
          <a:lstStyle/>
          <a:p>
            <a:r>
              <a:rPr lang="en-US" dirty="0"/>
              <a:t>V4 concept with skew jet and two optical lines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7B3257-8FE0-3E5E-9F6E-F628210D8206}"/>
              </a:ext>
            </a:extLst>
          </p:cNvPr>
          <p:cNvSpPr txBox="1"/>
          <p:nvPr/>
        </p:nvSpPr>
        <p:spPr>
          <a:xfrm>
            <a:off x="407988" y="823587"/>
            <a:ext cx="51325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jet thickness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longer emissive region provides more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simpler integration in B2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C82DE83-D06A-959A-19BC-2EFD5EFC06A2}"/>
              </a:ext>
            </a:extLst>
          </p:cNvPr>
          <p:cNvSpPr txBox="1"/>
          <p:nvPr/>
        </p:nvSpPr>
        <p:spPr>
          <a:xfrm>
            <a:off x="6160601" y="783198"/>
            <a:ext cx="574464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extra optical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tighter margin for beam-jet alignment </a:t>
            </a:r>
            <a:br>
              <a:rPr lang="en-US" dirty="0"/>
            </a:br>
            <a:r>
              <a:rPr lang="en-US" dirty="0"/>
              <a:t>(jet cannot be too big for gas load)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packed jet and optical lines </a:t>
            </a:r>
            <a:br>
              <a:rPr lang="en-US" dirty="0"/>
            </a:br>
            <a:r>
              <a:rPr lang="en-US" dirty="0"/>
              <a:t>(45 deg instead of present 90)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F4A46CE-B0B5-653E-5D44-B510C180B1B4}"/>
              </a:ext>
            </a:extLst>
          </p:cNvPr>
          <p:cNvSpPr/>
          <p:nvPr/>
        </p:nvSpPr>
        <p:spPr>
          <a:xfrm>
            <a:off x="10431316" y="4416591"/>
            <a:ext cx="252000" cy="25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D60CCAB-4449-C39B-C05A-1C14034F3888}"/>
              </a:ext>
            </a:extLst>
          </p:cNvPr>
          <p:cNvSpPr/>
          <p:nvPr/>
        </p:nvSpPr>
        <p:spPr>
          <a:xfrm>
            <a:off x="9676652" y="4420686"/>
            <a:ext cx="252000" cy="25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52608F-CFEB-0CF5-6375-4AB533D9DD27}"/>
              </a:ext>
            </a:extLst>
          </p:cNvPr>
          <p:cNvSpPr txBox="1"/>
          <p:nvPr/>
        </p:nvSpPr>
        <p:spPr>
          <a:xfrm>
            <a:off x="10255774" y="4679414"/>
            <a:ext cx="6030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B1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8CC550F-99BD-F094-AC59-6C6245BC787B}"/>
              </a:ext>
            </a:extLst>
          </p:cNvPr>
          <p:cNvSpPr txBox="1"/>
          <p:nvPr/>
        </p:nvSpPr>
        <p:spPr>
          <a:xfrm>
            <a:off x="9501110" y="4659854"/>
            <a:ext cx="6030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B2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7C9DAFF-A81C-9163-F2EB-EA9D1321225B}"/>
              </a:ext>
            </a:extLst>
          </p:cNvPr>
          <p:cNvSpPr/>
          <p:nvPr/>
        </p:nvSpPr>
        <p:spPr>
          <a:xfrm>
            <a:off x="8548003" y="4319447"/>
            <a:ext cx="1080000" cy="10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CBBD35-A2D3-E36A-3576-73FBB756EC7E}"/>
              </a:ext>
            </a:extLst>
          </p:cNvPr>
          <p:cNvSpPr/>
          <p:nvPr/>
        </p:nvSpPr>
        <p:spPr>
          <a:xfrm rot="2596866">
            <a:off x="9390581" y="4519709"/>
            <a:ext cx="836194" cy="45719"/>
          </a:xfrm>
          <a:prstGeom prst="rect">
            <a:avLst/>
          </a:prstGeom>
          <a:solidFill>
            <a:srgbClr val="88FF94"/>
          </a:solidFill>
          <a:ln>
            <a:solidFill>
              <a:srgbClr val="88FF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1AE3354-E93B-C558-1407-CC706619288D}"/>
              </a:ext>
            </a:extLst>
          </p:cNvPr>
          <p:cNvSpPr txBox="1"/>
          <p:nvPr/>
        </p:nvSpPr>
        <p:spPr>
          <a:xfrm>
            <a:off x="7970921" y="5479065"/>
            <a:ext cx="38841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Concept of skew jet and two optical line, one folded with flat mirror</a:t>
            </a:r>
            <a:endParaRPr lang="it-IT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00C7281-71F3-6306-D253-365F40E2F188}"/>
              </a:ext>
            </a:extLst>
          </p:cNvPr>
          <p:cNvSpPr txBox="1"/>
          <p:nvPr/>
        </p:nvSpPr>
        <p:spPr>
          <a:xfrm>
            <a:off x="8627043" y="4686448"/>
            <a:ext cx="921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QRL</a:t>
            </a:r>
            <a:endParaRPr lang="it-IT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3A02364-D458-3FC9-D128-16ABBFD00EB0}"/>
              </a:ext>
            </a:extLst>
          </p:cNvPr>
          <p:cNvCxnSpPr>
            <a:cxnSpLocks/>
          </p:cNvCxnSpPr>
          <p:nvPr/>
        </p:nvCxnSpPr>
        <p:spPr>
          <a:xfrm>
            <a:off x="9787775" y="3894234"/>
            <a:ext cx="10171" cy="49869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phic 43" descr="Eye with solid fill">
            <a:extLst>
              <a:ext uri="{FF2B5EF4-FFF2-40B4-BE49-F238E27FC236}">
                <a16:creationId xmlns:a16="http://schemas.microsoft.com/office/drawing/2014/main" id="{EB573A39-172A-7ABE-EB96-CB04E9D0E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73700" y="3494047"/>
            <a:ext cx="428150" cy="42815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7D43A7B-DC63-9ED2-BA88-2C8C1F38DD31}"/>
              </a:ext>
            </a:extLst>
          </p:cNvPr>
          <p:cNvSpPr/>
          <p:nvPr/>
        </p:nvSpPr>
        <p:spPr>
          <a:xfrm>
            <a:off x="1182512" y="3200710"/>
            <a:ext cx="278904" cy="266350"/>
          </a:xfrm>
          <a:custGeom>
            <a:avLst/>
            <a:gdLst>
              <a:gd name="connsiteX0" fmla="*/ 0 w 583532"/>
              <a:gd name="connsiteY0" fmla="*/ 589547 h 589547"/>
              <a:gd name="connsiteX1" fmla="*/ 583532 w 583532"/>
              <a:gd name="connsiteY1" fmla="*/ 0 h 589547"/>
              <a:gd name="connsiteX0" fmla="*/ 0 w 583532"/>
              <a:gd name="connsiteY0" fmla="*/ 589547 h 589547"/>
              <a:gd name="connsiteX1" fmla="*/ 583532 w 583532"/>
              <a:gd name="connsiteY1" fmla="*/ 0 h 589547"/>
              <a:gd name="connsiteX0" fmla="*/ 0 w 583532"/>
              <a:gd name="connsiteY0" fmla="*/ 589547 h 589547"/>
              <a:gd name="connsiteX1" fmla="*/ 583532 w 583532"/>
              <a:gd name="connsiteY1" fmla="*/ 0 h 589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3532" h="589547">
                <a:moveTo>
                  <a:pt x="0" y="589547"/>
                </a:moveTo>
                <a:cubicBezTo>
                  <a:pt x="170447" y="296778"/>
                  <a:pt x="376990" y="118311"/>
                  <a:pt x="583532" y="0"/>
                </a:cubicBezTo>
              </a:path>
            </a:pathLst>
          </a:custGeom>
          <a:noFill/>
          <a:ln>
            <a:solidFill>
              <a:srgbClr val="00CC99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62C440-AAC4-FB04-601B-C398B44CC928}"/>
              </a:ext>
            </a:extLst>
          </p:cNvPr>
          <p:cNvSpPr txBox="1"/>
          <p:nvPr/>
        </p:nvSpPr>
        <p:spPr>
          <a:xfrm>
            <a:off x="898520" y="3034451"/>
            <a:ext cx="512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CC99"/>
                </a:solidFill>
              </a:rPr>
              <a:t>45</a:t>
            </a:r>
            <a:endParaRPr lang="it-IT" dirty="0">
              <a:solidFill>
                <a:srgbClr val="00CC99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1CFAC3B-74DF-249B-CBC5-AA3A4A463018}"/>
              </a:ext>
            </a:extLst>
          </p:cNvPr>
          <p:cNvCxnSpPr>
            <a:cxnSpLocks/>
          </p:cNvCxnSpPr>
          <p:nvPr/>
        </p:nvCxnSpPr>
        <p:spPr>
          <a:xfrm>
            <a:off x="1038547" y="3436807"/>
            <a:ext cx="1621807" cy="91260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4D2479F-121B-2A4D-28D3-2DA0F00C5837}"/>
              </a:ext>
            </a:extLst>
          </p:cNvPr>
          <p:cNvSpPr txBox="1"/>
          <p:nvPr/>
        </p:nvSpPr>
        <p:spPr>
          <a:xfrm>
            <a:off x="133794" y="3455214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 plane</a:t>
            </a:r>
            <a:endParaRPr lang="it-IT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09040F2-72D2-DE55-1607-6A320BF0C807}"/>
              </a:ext>
            </a:extLst>
          </p:cNvPr>
          <p:cNvCxnSpPr>
            <a:cxnSpLocks/>
          </p:cNvCxnSpPr>
          <p:nvPr/>
        </p:nvCxnSpPr>
        <p:spPr>
          <a:xfrm>
            <a:off x="2342520" y="3824546"/>
            <a:ext cx="0" cy="134301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442D21D-52BD-B5B6-FA98-508EBFA49A97}"/>
              </a:ext>
            </a:extLst>
          </p:cNvPr>
          <p:cNvSpPr txBox="1"/>
          <p:nvPr/>
        </p:nvSpPr>
        <p:spPr>
          <a:xfrm>
            <a:off x="1779855" y="5185966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V plane</a:t>
            </a:r>
            <a:endParaRPr lang="it-IT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F4F1F48-6614-EBC9-BA5C-4E59C554AD16}"/>
              </a:ext>
            </a:extLst>
          </p:cNvPr>
          <p:cNvCxnSpPr>
            <a:cxnSpLocks/>
          </p:cNvCxnSpPr>
          <p:nvPr/>
        </p:nvCxnSpPr>
        <p:spPr>
          <a:xfrm>
            <a:off x="2342520" y="3182556"/>
            <a:ext cx="0" cy="7421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Eye with solid fill">
            <a:extLst>
              <a:ext uri="{FF2B5EF4-FFF2-40B4-BE49-F238E27FC236}">
                <a16:creationId xmlns:a16="http://schemas.microsoft.com/office/drawing/2014/main" id="{254B4419-9E39-93A1-402F-60B94F31FD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24686" y="2624839"/>
            <a:ext cx="635668" cy="635668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C5F0CF-1450-BAD6-FE60-7614E0C764C5}"/>
              </a:ext>
            </a:extLst>
          </p:cNvPr>
          <p:cNvCxnSpPr>
            <a:cxnSpLocks/>
          </p:cNvCxnSpPr>
          <p:nvPr/>
        </p:nvCxnSpPr>
        <p:spPr>
          <a:xfrm flipH="1" flipV="1">
            <a:off x="2654154" y="4346504"/>
            <a:ext cx="660546" cy="35783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 descr="Eye with solid fill">
            <a:extLst>
              <a:ext uri="{FF2B5EF4-FFF2-40B4-BE49-F238E27FC236}">
                <a16:creationId xmlns:a16="http://schemas.microsoft.com/office/drawing/2014/main" id="{9E6EAC1C-248B-ED5E-BFE5-61110D877B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16818" y="4551041"/>
            <a:ext cx="635668" cy="63566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39B20F5-F7BD-ECD1-3477-C3C913B4E363}"/>
              </a:ext>
            </a:extLst>
          </p:cNvPr>
          <p:cNvSpPr txBox="1"/>
          <p:nvPr/>
        </p:nvSpPr>
        <p:spPr>
          <a:xfrm>
            <a:off x="1902270" y="2384596"/>
            <a:ext cx="8804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cam H</a:t>
            </a:r>
            <a:endParaRPr lang="it-IT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611701-D34D-34AF-9053-5B5CF285D12D}"/>
              </a:ext>
            </a:extLst>
          </p:cNvPr>
          <p:cNvSpPr txBox="1"/>
          <p:nvPr/>
        </p:nvSpPr>
        <p:spPr>
          <a:xfrm>
            <a:off x="3216415" y="4979767"/>
            <a:ext cx="8804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cam V</a:t>
            </a:r>
            <a:endParaRPr lang="it-IT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E3D1E30-1C11-CE93-4A3D-9F566A0014A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204" r="16517"/>
          <a:stretch/>
        </p:blipFill>
        <p:spPr>
          <a:xfrm>
            <a:off x="4882712" y="4485099"/>
            <a:ext cx="1719713" cy="1728000"/>
          </a:xfrm>
          <a:prstGeom prst="rect">
            <a:avLst/>
          </a:prstGeom>
          <a:ln w="28575">
            <a:solidFill>
              <a:srgbClr val="FFC000"/>
            </a:solidFill>
            <a:prstDash val="dash"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0649C27-88BD-72D3-47E7-BFE1A28EA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2711" y="2669198"/>
            <a:ext cx="1719713" cy="1539980"/>
          </a:xfrm>
          <a:prstGeom prst="rect">
            <a:avLst/>
          </a:prstGeom>
          <a:ln w="28575">
            <a:solidFill>
              <a:srgbClr val="FFC000"/>
            </a:solidFill>
            <a:prstDash val="dash"/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7F9AFA5-108C-9FD5-5D47-F316FBC14AE5}"/>
              </a:ext>
            </a:extLst>
          </p:cNvPr>
          <p:cNvSpPr txBox="1"/>
          <p:nvPr/>
        </p:nvSpPr>
        <p:spPr>
          <a:xfrm>
            <a:off x="4853636" y="2639478"/>
            <a:ext cx="1319289" cy="342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cam H view</a:t>
            </a:r>
            <a:endParaRPr lang="it-IT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C09377-6CF5-9517-F7A0-BB14D76993A8}"/>
              </a:ext>
            </a:extLst>
          </p:cNvPr>
          <p:cNvSpPr txBox="1"/>
          <p:nvPr/>
        </p:nvSpPr>
        <p:spPr>
          <a:xfrm>
            <a:off x="4895699" y="4491525"/>
            <a:ext cx="13192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cam V view</a:t>
            </a:r>
            <a:endParaRPr lang="it-IT" sz="1600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1F981CF-2D2C-159B-BB3D-30422B05FE3B}"/>
              </a:ext>
            </a:extLst>
          </p:cNvPr>
          <p:cNvCxnSpPr>
            <a:cxnSpLocks/>
          </p:cNvCxnSpPr>
          <p:nvPr/>
        </p:nvCxnSpPr>
        <p:spPr>
          <a:xfrm>
            <a:off x="5641989" y="3427755"/>
            <a:ext cx="21574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9B6FEBF-5706-FD35-3F5C-AFBB24C99525}"/>
              </a:ext>
            </a:extLst>
          </p:cNvPr>
          <p:cNvSpPr txBox="1"/>
          <p:nvPr/>
        </p:nvSpPr>
        <p:spPr>
          <a:xfrm>
            <a:off x="5810207" y="3295685"/>
            <a:ext cx="838329" cy="342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/>
              <a:t>beam</a:t>
            </a:r>
            <a:r>
              <a:rPr lang="en-US" sz="1600" baseline="-25000" dirty="0" err="1"/>
              <a:t>H</a:t>
            </a:r>
            <a:endParaRPr lang="it-IT" sz="1600" baseline="-25000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8B21F0B-6F05-1652-D317-BA048B9E965C}"/>
              </a:ext>
            </a:extLst>
          </p:cNvPr>
          <p:cNvCxnSpPr>
            <a:cxnSpLocks/>
          </p:cNvCxnSpPr>
          <p:nvPr/>
        </p:nvCxnSpPr>
        <p:spPr>
          <a:xfrm flipV="1">
            <a:off x="5825967" y="5217278"/>
            <a:ext cx="0" cy="21583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9BDCD804-673A-27BA-4EF2-78A2FF6883EB}"/>
              </a:ext>
            </a:extLst>
          </p:cNvPr>
          <p:cNvSpPr txBox="1"/>
          <p:nvPr/>
        </p:nvSpPr>
        <p:spPr>
          <a:xfrm>
            <a:off x="5786821" y="5394012"/>
            <a:ext cx="8366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/>
              <a:t>beam</a:t>
            </a:r>
            <a:r>
              <a:rPr lang="en-US" sz="1600" baseline="-25000" dirty="0" err="1"/>
              <a:t>V</a:t>
            </a:r>
            <a:endParaRPr lang="it-IT" sz="1600" baseline="-25000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AFFF6A8-EAC2-0FE3-3F69-6D7E07F997FD}"/>
              </a:ext>
            </a:extLst>
          </p:cNvPr>
          <p:cNvCxnSpPr>
            <a:cxnSpLocks/>
          </p:cNvCxnSpPr>
          <p:nvPr/>
        </p:nvCxnSpPr>
        <p:spPr>
          <a:xfrm>
            <a:off x="10205559" y="3900473"/>
            <a:ext cx="0" cy="63050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Graphic 61" descr="Eye with solid fill">
            <a:extLst>
              <a:ext uri="{FF2B5EF4-FFF2-40B4-BE49-F238E27FC236}">
                <a16:creationId xmlns:a16="http://schemas.microsoft.com/office/drawing/2014/main" id="{B8866688-3230-88F2-AC68-89664C4D53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91484" y="3500175"/>
            <a:ext cx="428150" cy="428150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282419D-973A-D068-CFF3-CC71BDF02B9E}"/>
              </a:ext>
            </a:extLst>
          </p:cNvPr>
          <p:cNvCxnSpPr/>
          <p:nvPr/>
        </p:nvCxnSpPr>
        <p:spPr>
          <a:xfrm flipV="1">
            <a:off x="10142052" y="4453231"/>
            <a:ext cx="180000" cy="1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D852EF0-F663-A314-1019-111160E58725}"/>
              </a:ext>
            </a:extLst>
          </p:cNvPr>
          <p:cNvCxnSpPr>
            <a:cxnSpLocks/>
          </p:cNvCxnSpPr>
          <p:nvPr/>
        </p:nvCxnSpPr>
        <p:spPr>
          <a:xfrm flipH="1">
            <a:off x="9985204" y="4530975"/>
            <a:ext cx="225946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914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D8CF1-0671-C679-D872-826833F64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3778784-42BF-1012-B6B9-A47CC25BF2DA}"/>
              </a:ext>
            </a:extLst>
          </p:cNvPr>
          <p:cNvSpPr/>
          <p:nvPr/>
        </p:nvSpPr>
        <p:spPr>
          <a:xfrm rot="2596866">
            <a:off x="250520" y="4083972"/>
            <a:ext cx="3582378" cy="624706"/>
          </a:xfrm>
          <a:prstGeom prst="rect">
            <a:avLst/>
          </a:prstGeom>
          <a:solidFill>
            <a:srgbClr val="88FF94"/>
          </a:solidFill>
          <a:ln>
            <a:solidFill>
              <a:srgbClr val="88FF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CB8482-ACC7-B7A7-CAC6-71A8C8BF0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10961855" cy="549613"/>
          </a:xfrm>
        </p:spPr>
        <p:txBody>
          <a:bodyPr/>
          <a:lstStyle/>
          <a:p>
            <a:r>
              <a:rPr lang="en-US" dirty="0"/>
              <a:t>V4 concept with skew jet and one optical lines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C7BDB4-6F25-41FB-58E9-425A2ABDAA52}"/>
              </a:ext>
            </a:extLst>
          </p:cNvPr>
          <p:cNvSpPr txBox="1"/>
          <p:nvPr/>
        </p:nvSpPr>
        <p:spPr>
          <a:xfrm>
            <a:off x="407988" y="823587"/>
            <a:ext cx="51325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same as option with two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one camera to maintain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AA2ED5-1FB2-8EEF-FB0F-A34091054E4E}"/>
              </a:ext>
            </a:extLst>
          </p:cNvPr>
          <p:cNvSpPr txBox="1"/>
          <p:nvPr/>
        </p:nvSpPr>
        <p:spPr>
          <a:xfrm>
            <a:off x="6160601" y="783198"/>
            <a:ext cx="57446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optics becomes more challenging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optical branch more packed 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E56C3C4-0ABB-B1EA-EE4F-92E3E892D0C6}"/>
              </a:ext>
            </a:extLst>
          </p:cNvPr>
          <p:cNvSpPr/>
          <p:nvPr/>
        </p:nvSpPr>
        <p:spPr>
          <a:xfrm>
            <a:off x="1809569" y="4255834"/>
            <a:ext cx="468000" cy="3413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6DA12E8-BC87-961B-5F16-4A00B58C478C}"/>
              </a:ext>
            </a:extLst>
          </p:cNvPr>
          <p:cNvCxnSpPr>
            <a:cxnSpLocks/>
          </p:cNvCxnSpPr>
          <p:nvPr/>
        </p:nvCxnSpPr>
        <p:spPr>
          <a:xfrm>
            <a:off x="2043569" y="3569493"/>
            <a:ext cx="0" cy="54000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phic 43" descr="Eye with solid fill">
            <a:extLst>
              <a:ext uri="{FF2B5EF4-FFF2-40B4-BE49-F238E27FC236}">
                <a16:creationId xmlns:a16="http://schemas.microsoft.com/office/drawing/2014/main" id="{9422B321-3471-BF01-0713-FA49908367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513119">
            <a:off x="3434349" y="2633777"/>
            <a:ext cx="428150" cy="428150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2012060-E3F2-1B9B-A296-60D7056C2C37}"/>
              </a:ext>
            </a:extLst>
          </p:cNvPr>
          <p:cNvCxnSpPr>
            <a:cxnSpLocks/>
          </p:cNvCxnSpPr>
          <p:nvPr/>
        </p:nvCxnSpPr>
        <p:spPr>
          <a:xfrm flipH="1">
            <a:off x="2982552" y="3032470"/>
            <a:ext cx="593843" cy="136385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712BE2B-D2CB-E523-5117-E59F91ECEC03}"/>
              </a:ext>
            </a:extLst>
          </p:cNvPr>
          <p:cNvCxnSpPr>
            <a:cxnSpLocks/>
          </p:cNvCxnSpPr>
          <p:nvPr/>
        </p:nvCxnSpPr>
        <p:spPr>
          <a:xfrm flipV="1">
            <a:off x="2790987" y="4396325"/>
            <a:ext cx="383130" cy="16022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FEB563E-4D62-7888-593A-58636E8D01F5}"/>
              </a:ext>
            </a:extLst>
          </p:cNvPr>
          <p:cNvCxnSpPr>
            <a:cxnSpLocks/>
          </p:cNvCxnSpPr>
          <p:nvPr/>
        </p:nvCxnSpPr>
        <p:spPr>
          <a:xfrm flipH="1">
            <a:off x="2333365" y="4444192"/>
            <a:ext cx="540000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79B8B2-59FA-A9A0-9790-0C38A4569AE0}"/>
              </a:ext>
            </a:extLst>
          </p:cNvPr>
          <p:cNvCxnSpPr>
            <a:cxnSpLocks/>
          </p:cNvCxnSpPr>
          <p:nvPr/>
        </p:nvCxnSpPr>
        <p:spPr>
          <a:xfrm flipH="1">
            <a:off x="2101227" y="2929168"/>
            <a:ext cx="1355632" cy="556137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AA08E1B-757D-EC80-EB8D-7D5FE2433336}"/>
              </a:ext>
            </a:extLst>
          </p:cNvPr>
          <p:cNvCxnSpPr>
            <a:cxnSpLocks/>
          </p:cNvCxnSpPr>
          <p:nvPr/>
        </p:nvCxnSpPr>
        <p:spPr>
          <a:xfrm flipV="1">
            <a:off x="1918754" y="3279320"/>
            <a:ext cx="249630" cy="404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>
            <a:extLst>
              <a:ext uri="{FF2B5EF4-FFF2-40B4-BE49-F238E27FC236}">
                <a16:creationId xmlns:a16="http://schemas.microsoft.com/office/drawing/2014/main" id="{E391560A-E184-3C02-3C62-6A09D352201C}"/>
              </a:ext>
            </a:extLst>
          </p:cNvPr>
          <p:cNvSpPr/>
          <p:nvPr/>
        </p:nvSpPr>
        <p:spPr>
          <a:xfrm rot="16200000">
            <a:off x="5114265" y="4012388"/>
            <a:ext cx="972391" cy="240733"/>
          </a:xfrm>
          <a:prstGeom prst="flowChartTerminator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9008F9B-E64A-07B0-BC71-FCB827BDA57A}"/>
              </a:ext>
            </a:extLst>
          </p:cNvPr>
          <p:cNvCxnSpPr>
            <a:cxnSpLocks/>
          </p:cNvCxnSpPr>
          <p:nvPr/>
        </p:nvCxnSpPr>
        <p:spPr>
          <a:xfrm>
            <a:off x="5500148" y="4716067"/>
            <a:ext cx="22067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DC4B928-D45D-BD96-17F3-5D43DF9E15EC}"/>
              </a:ext>
            </a:extLst>
          </p:cNvPr>
          <p:cNvSpPr txBox="1"/>
          <p:nvPr/>
        </p:nvSpPr>
        <p:spPr>
          <a:xfrm>
            <a:off x="5232552" y="4720408"/>
            <a:ext cx="1348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/>
              <a:t>beam</a:t>
            </a:r>
            <a:r>
              <a:rPr lang="en-US" sz="1600" baseline="-25000" dirty="0" err="1"/>
              <a:t>V</a:t>
            </a:r>
            <a:endParaRPr lang="it-IT" sz="1600" baseline="-250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4EE4FE7-6E64-7741-0C4C-3471B5763DD9}"/>
              </a:ext>
            </a:extLst>
          </p:cNvPr>
          <p:cNvSpPr/>
          <p:nvPr/>
        </p:nvSpPr>
        <p:spPr>
          <a:xfrm>
            <a:off x="4845823" y="2838716"/>
            <a:ext cx="2672289" cy="2620131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9296133-CCF4-88AD-025B-64371EC27E53}"/>
              </a:ext>
            </a:extLst>
          </p:cNvPr>
          <p:cNvSpPr txBox="1"/>
          <p:nvPr/>
        </p:nvSpPr>
        <p:spPr>
          <a:xfrm>
            <a:off x="4957994" y="2843732"/>
            <a:ext cx="21216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cam view</a:t>
            </a:r>
            <a:endParaRPr lang="it-IT" sz="1600" dirty="0"/>
          </a:p>
        </p:txBody>
      </p:sp>
      <p:sp>
        <p:nvSpPr>
          <p:cNvPr id="53" name="Flowchart: Terminator 52">
            <a:extLst>
              <a:ext uri="{FF2B5EF4-FFF2-40B4-BE49-F238E27FC236}">
                <a16:creationId xmlns:a16="http://schemas.microsoft.com/office/drawing/2014/main" id="{BE6C710C-04D5-E83F-A7C9-8013C162E160}"/>
              </a:ext>
            </a:extLst>
          </p:cNvPr>
          <p:cNvSpPr/>
          <p:nvPr/>
        </p:nvSpPr>
        <p:spPr>
          <a:xfrm rot="16200000">
            <a:off x="6276818" y="3939388"/>
            <a:ext cx="972391" cy="386730"/>
          </a:xfrm>
          <a:prstGeom prst="flowChartTerminator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99BD449-5081-C232-A66D-D8A1FF7C9684}"/>
              </a:ext>
            </a:extLst>
          </p:cNvPr>
          <p:cNvCxnSpPr>
            <a:cxnSpLocks/>
          </p:cNvCxnSpPr>
          <p:nvPr/>
        </p:nvCxnSpPr>
        <p:spPr>
          <a:xfrm>
            <a:off x="6569648" y="4716067"/>
            <a:ext cx="38673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5C0819C-E653-EEE4-0BAF-E2171B40D53E}"/>
              </a:ext>
            </a:extLst>
          </p:cNvPr>
          <p:cNvSpPr txBox="1"/>
          <p:nvPr/>
        </p:nvSpPr>
        <p:spPr>
          <a:xfrm>
            <a:off x="6437543" y="4715237"/>
            <a:ext cx="1348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/>
              <a:t>beam</a:t>
            </a:r>
            <a:r>
              <a:rPr lang="en-US" sz="1600" baseline="-25000" dirty="0" err="1"/>
              <a:t>H</a:t>
            </a:r>
            <a:endParaRPr lang="it-IT" sz="1600" baseline="-250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3E6562C-DAAD-93F2-DC5E-D68A5178072C}"/>
              </a:ext>
            </a:extLst>
          </p:cNvPr>
          <p:cNvSpPr txBox="1"/>
          <p:nvPr/>
        </p:nvSpPr>
        <p:spPr>
          <a:xfrm rot="20245913">
            <a:off x="2296627" y="2870781"/>
            <a:ext cx="902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 line</a:t>
            </a:r>
            <a:endParaRPr lang="it-IT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70002D-EE58-5722-3AE5-063394457DE9}"/>
              </a:ext>
            </a:extLst>
          </p:cNvPr>
          <p:cNvSpPr txBox="1"/>
          <p:nvPr/>
        </p:nvSpPr>
        <p:spPr>
          <a:xfrm rot="17677646">
            <a:off x="3080890" y="3464437"/>
            <a:ext cx="902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V line</a:t>
            </a:r>
            <a:endParaRPr lang="it-IT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8878C17-9466-B295-F721-C588373C6D72}"/>
              </a:ext>
            </a:extLst>
          </p:cNvPr>
          <p:cNvSpPr txBox="1"/>
          <p:nvPr/>
        </p:nvSpPr>
        <p:spPr>
          <a:xfrm>
            <a:off x="3273937" y="5524475"/>
            <a:ext cx="500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CC99"/>
                </a:solidFill>
              </a:rPr>
              <a:t>jet</a:t>
            </a:r>
            <a:endParaRPr lang="it-IT" dirty="0">
              <a:solidFill>
                <a:srgbClr val="00CC99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5770353-6CB6-1137-02D7-90430B925817}"/>
              </a:ext>
            </a:extLst>
          </p:cNvPr>
          <p:cNvSpPr txBox="1"/>
          <p:nvPr/>
        </p:nvSpPr>
        <p:spPr>
          <a:xfrm>
            <a:off x="1013466" y="4456044"/>
            <a:ext cx="7635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D6463C"/>
                </a:solidFill>
              </a:rPr>
              <a:t>beam</a:t>
            </a:r>
            <a:endParaRPr lang="it-IT" dirty="0">
              <a:solidFill>
                <a:srgbClr val="D6463C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246EDCA-35B0-0073-CCDB-CF953758DEAE}"/>
              </a:ext>
            </a:extLst>
          </p:cNvPr>
          <p:cNvSpPr txBox="1"/>
          <p:nvPr/>
        </p:nvSpPr>
        <p:spPr>
          <a:xfrm>
            <a:off x="523582" y="5583387"/>
            <a:ext cx="6097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Cross-cut view</a:t>
            </a:r>
            <a:endParaRPr lang="it-IT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EC6D167-9C3B-4CE4-6FFD-681573F7876C}"/>
              </a:ext>
            </a:extLst>
          </p:cNvPr>
          <p:cNvSpPr txBox="1"/>
          <p:nvPr/>
        </p:nvSpPr>
        <p:spPr>
          <a:xfrm>
            <a:off x="7805200" y="3315190"/>
            <a:ext cx="401878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Configuration achievable by modifying only the optical branch of the version with two lines</a:t>
            </a:r>
            <a:br>
              <a:rPr lang="en-US" dirty="0"/>
            </a:br>
            <a:endParaRPr lang="en-US" dirty="0"/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could be considered as an optimization option in a second stage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282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975D1-76AC-64B0-7A35-0A47FC69E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73C04C-3866-042D-FFB7-9DCD6784F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10961855" cy="549613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2" name="Picture 2" descr="BRUNO TOUSCHEK MEMORIAL SYMPOSIUM 1921-2021 – Forum Austriaco di Cultura  Roma">
            <a:extLst>
              <a:ext uri="{FF2B5EF4-FFF2-40B4-BE49-F238E27FC236}">
                <a16:creationId xmlns:a16="http://schemas.microsoft.com/office/drawing/2014/main" id="{478B1F78-E5DF-B1CA-6263-6164A68293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13"/>
          <a:stretch/>
        </p:blipFill>
        <p:spPr bwMode="auto">
          <a:xfrm>
            <a:off x="9101301" y="3435401"/>
            <a:ext cx="2725737" cy="270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C6FD24-2D0D-2BB5-70EC-647B4E5BC59F}"/>
              </a:ext>
            </a:extLst>
          </p:cNvPr>
          <p:cNvSpPr txBox="1"/>
          <p:nvPr/>
        </p:nvSpPr>
        <p:spPr>
          <a:xfrm>
            <a:off x="10881056" y="6006029"/>
            <a:ext cx="1216693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B. </a:t>
            </a:r>
            <a:r>
              <a:rPr lang="en-US" sz="1200" i="1" dirty="0" err="1">
                <a:solidFill>
                  <a:schemeClr val="tx2"/>
                </a:solidFill>
              </a:rPr>
              <a:t>Touschek</a:t>
            </a:r>
            <a:endParaRPr lang="it-IT" sz="1200" i="1" dirty="0">
              <a:solidFill>
                <a:schemeClr val="tx2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612A12-066B-A830-20CB-356E8DADDEF8}"/>
              </a:ext>
            </a:extLst>
          </p:cNvPr>
          <p:cNvCxnSpPr/>
          <p:nvPr/>
        </p:nvCxnSpPr>
        <p:spPr>
          <a:xfrm>
            <a:off x="9444785" y="5931568"/>
            <a:ext cx="86025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5855349-3EC6-56E0-670A-C08A2B1E84C0}"/>
              </a:ext>
            </a:extLst>
          </p:cNvPr>
          <p:cNvSpPr txBox="1"/>
          <p:nvPr/>
        </p:nvSpPr>
        <p:spPr>
          <a:xfrm>
            <a:off x="9444785" y="5950459"/>
            <a:ext cx="8602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BGC V4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E50087-CCB8-CD0B-E993-B666E13F6FAD}"/>
              </a:ext>
            </a:extLst>
          </p:cNvPr>
          <p:cNvSpPr txBox="1"/>
          <p:nvPr/>
        </p:nvSpPr>
        <p:spPr>
          <a:xfrm>
            <a:off x="407986" y="1048571"/>
            <a:ext cx="1062497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Decoupling H and V measurements highly beneficial for BGC performance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/>
              <a:t>accurate emittance measurements in both planes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/>
              <a:t>allow tail measurements in both direction (impossible in jet-affected plane in V3 configuration)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34D18F-B7CF-9334-858E-2A6AEF9153AB}"/>
              </a:ext>
            </a:extLst>
          </p:cNvPr>
          <p:cNvSpPr txBox="1"/>
          <p:nvPr/>
        </p:nvSpPr>
        <p:spPr>
          <a:xfrm>
            <a:off x="407987" y="2542492"/>
            <a:ext cx="10624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Configuration with two optical lines and skew jet allows this option and ease integration of BGC B2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320906-9A06-109C-0DB8-FD30DC5A452C}"/>
              </a:ext>
            </a:extLst>
          </p:cNvPr>
          <p:cNvSpPr txBox="1"/>
          <p:nvPr/>
        </p:nvSpPr>
        <p:spPr>
          <a:xfrm>
            <a:off x="407987" y="3328527"/>
            <a:ext cx="75990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Design effort required to manage reduced angular distance between optical lines and jet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34530FA-8209-DACA-B778-A9DC7EF2D6A0}"/>
              </a:ext>
            </a:extLst>
          </p:cNvPr>
          <p:cNvSpPr txBox="1"/>
          <p:nvPr/>
        </p:nvSpPr>
        <p:spPr>
          <a:xfrm>
            <a:off x="407986" y="4391561"/>
            <a:ext cx="75990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Configuration could be further improved, with modifications of the optical branch only, to send the two beam projections on one camera</a:t>
            </a:r>
          </a:p>
        </p:txBody>
      </p:sp>
    </p:spTree>
    <p:extLst>
      <p:ext uri="{BB962C8B-B14F-4D97-AF65-F5344CB8AC3E}">
        <p14:creationId xmlns:p14="http://schemas.microsoft.com/office/powerpoint/2010/main" val="2714553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19330</TotalTime>
  <Words>500</Words>
  <Application>Microsoft Office PowerPoint</Application>
  <PresentationFormat>Widescreen</PresentationFormat>
  <Paragraphs>106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Google Sans</vt:lpstr>
      <vt:lpstr>Office Theme</vt:lpstr>
      <vt:lpstr>BGC regular meeting geometric considerations for BGC v4 26/01/2025</vt:lpstr>
      <vt:lpstr>V3 configuration</vt:lpstr>
      <vt:lpstr>V3 skew configuration</vt:lpstr>
      <vt:lpstr>Towards optimized instrument…</vt:lpstr>
      <vt:lpstr>V4 concept with skew jet and two optical lines</vt:lpstr>
      <vt:lpstr>V4 concept with skew jet and one optical lines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from LHC MD9545: comparison of OP and PROTO wire scanners</dc:title>
  <dc:creator>Daniele Butti</dc:creator>
  <cp:lastModifiedBy>Daniele Butti</cp:lastModifiedBy>
  <cp:revision>306</cp:revision>
  <dcterms:created xsi:type="dcterms:W3CDTF">2023-06-17T09:22:04Z</dcterms:created>
  <dcterms:modified xsi:type="dcterms:W3CDTF">2025-01-23T22:42:03Z</dcterms:modified>
</cp:coreProperties>
</file>