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7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Lora"/>
      <p:regular r:id="rId22"/>
      <p:bold r:id="rId23"/>
      <p:italic r:id="rId24"/>
      <p:boldItalic r:id="rId25"/>
    </p:embeddedFont>
    <p:embeddedFont>
      <p:font typeface="Quattrocento Sans"/>
      <p:regular r:id="rId26"/>
      <p:bold r:id="rId27"/>
      <p:italic r:id="rId28"/>
      <p:boldItalic r:id="rId29"/>
    </p:embeddedFont>
    <p:embeddedFont>
      <p:font typeface="Helvetica Neue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4B060E8-97DB-4B90-A221-3E2AA3B02C76}">
  <a:tblStyle styleId="{E4B060E8-97DB-4B90-A221-3E2AA3B02C76}" styleName="Table_0">
    <a:wholeTbl>
      <a:tcTxStyle b="off" i="off">
        <a:font>
          <a:latin typeface="Corbel"/>
          <a:ea typeface="Corbel"/>
          <a:cs typeface="Corbel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7EDEF"/>
          </a:solidFill>
        </a:fill>
      </a:tcStyle>
    </a:wholeTbl>
    <a:band1H>
      <a:tcTxStyle b="off" i="off"/>
      <a:tcStyle>
        <a:fill>
          <a:solidFill>
            <a:srgbClr val="CBD9DE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CBD9DE"/>
          </a:solidFill>
        </a:fill>
      </a:tcStyle>
    </a:band1V>
    <a:band2V>
      <a:tcTxStyle b="off" i="off"/>
    </a:band2V>
    <a:lastCol>
      <a:tcTxStyle b="on" i="off">
        <a:font>
          <a:latin typeface="Corbel"/>
          <a:ea typeface="Corbel"/>
          <a:cs typeface="Corbel"/>
        </a:font>
        <a:srgbClr val="FFFFFF"/>
      </a:tcTxStyle>
      <a:tcStyle>
        <a:fill>
          <a:solidFill>
            <a:srgbClr val="1F879D"/>
          </a:solidFill>
        </a:fill>
      </a:tcStyle>
    </a:lastCol>
    <a:firstCol>
      <a:tcTxStyle b="on" i="off">
        <a:font>
          <a:latin typeface="Corbel"/>
          <a:ea typeface="Corbel"/>
          <a:cs typeface="Corbel"/>
        </a:font>
        <a:srgbClr val="FFFFFF"/>
      </a:tcTxStyle>
      <a:tcStyle>
        <a:fill>
          <a:solidFill>
            <a:srgbClr val="1F879D"/>
          </a:solidFill>
        </a:fill>
      </a:tcStyle>
    </a:firstCol>
    <a:lastRow>
      <a:tcTxStyle b="on" i="off">
        <a:font>
          <a:latin typeface="Corbel"/>
          <a:ea typeface="Corbel"/>
          <a:cs typeface="Corbel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1F879D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Corbel"/>
          <a:ea typeface="Corbel"/>
          <a:cs typeface="Corbel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1F879D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Lora-regular.fntdata"/><Relationship Id="rId21" Type="http://schemas.openxmlformats.org/officeDocument/2006/relationships/slide" Target="slides/slide16.xml"/><Relationship Id="rId24" Type="http://schemas.openxmlformats.org/officeDocument/2006/relationships/font" Target="fonts/Lora-italic.fntdata"/><Relationship Id="rId23" Type="http://schemas.openxmlformats.org/officeDocument/2006/relationships/font" Target="fonts/Lora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QuattrocentoSans-regular.fntdata"/><Relationship Id="rId25" Type="http://schemas.openxmlformats.org/officeDocument/2006/relationships/font" Target="fonts/Lora-boldItalic.fntdata"/><Relationship Id="rId28" Type="http://schemas.openxmlformats.org/officeDocument/2006/relationships/font" Target="fonts/QuattrocentoSans-italic.fntdata"/><Relationship Id="rId27" Type="http://schemas.openxmlformats.org/officeDocument/2006/relationships/font" Target="fonts/Quattrocento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QuattrocentoSans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HelveticaNeue-bold.fntdata"/><Relationship Id="rId30" Type="http://schemas.openxmlformats.org/officeDocument/2006/relationships/font" Target="fonts/HelveticaNeue-regular.fntdata"/><Relationship Id="rId11" Type="http://schemas.openxmlformats.org/officeDocument/2006/relationships/slide" Target="slides/slide6.xml"/><Relationship Id="rId33" Type="http://schemas.openxmlformats.org/officeDocument/2006/relationships/font" Target="fonts/HelveticaNeue-boldItalic.fntdata"/><Relationship Id="rId10" Type="http://schemas.openxmlformats.org/officeDocument/2006/relationships/slide" Target="slides/slide5.xml"/><Relationship Id="rId32" Type="http://schemas.openxmlformats.org/officeDocument/2006/relationships/font" Target="fonts/HelveticaNeue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8" name="Google Shape;98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0fd2ac90d6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6" name="Google Shape;176;g30fd2ac90d6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530154d297_0_2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2" name="Google Shape;202;g1530154d297_0_2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530154d297_0_44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8" name="Google Shape;228;g1530154d297_0_4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7a7e770064_0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-GB"/>
              <a:t>Is the figure from the collaboration?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-GB"/>
              <a:t>Do I put the light yield? Maybe only if I would need the equation later, otherwise it is quite obvious…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-GB"/>
              <a:t>Mention: It is transparent for the LHC beam as I will show towards the end of the presentation. And present the effect on the beam somehow, the minimal losses or something, or at least some statement. 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-GB"/>
              <a:t>I’m not happy with Slide 8) - Thickness broadening, I need to change the structure of the slide somehow -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-GB"/>
              <a:t>Logical follow up of slides 8 and 9 - Thickness broadening and gas jet measurements; Space-charge effect -&gt; Thickness broadening makes sense; Gas jet measurements -&gt; Thickness broadening makes sense</a:t>
            </a:r>
            <a:endParaRPr/>
          </a:p>
        </p:txBody>
      </p:sp>
      <p:sp>
        <p:nvSpPr>
          <p:cNvPr id="240" name="Google Shape;240;g27a7e770064_0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7a7e770064_0_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-GB"/>
              <a:t>Is the figure from the collaboration?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-GB"/>
              <a:t>Do I put the light yield? Maybe only if I would need the equation later, otherwise it is quite obvious…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-GB"/>
              <a:t>Mention: It is transparent for the LHC beam as I will show towards the end of the presentation. And present the effect on the beam somehow, the minimal losses or something, or at least some statement. 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-GB"/>
              <a:t>I’m not happy with Slide 8) - Thickness broadening, I need to change the structure of the slide somehow -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-GB"/>
              <a:t>Logical follow up of slides 8 and 9 - Thickness broadening and gas jet measurements; Space-charge effect -&gt; Thickness broadening makes sense; Gas jet measurements -&gt; Thickness broadening makes sense</a:t>
            </a:r>
            <a:endParaRPr/>
          </a:p>
        </p:txBody>
      </p:sp>
      <p:sp>
        <p:nvSpPr>
          <p:cNvPr id="253" name="Google Shape;253;g27a7e770064_0_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7a7e770064_0_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-GB"/>
              <a:t>Is the figure from the collaboration?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-GB"/>
              <a:t>Do I put the light yield? Maybe only if I would need the equation later, otherwise it is quite obvious…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-GB"/>
              <a:t>Mention: It is transparent for the LHC beam as I will show towards the end of the presentation. And present the effect on the beam somehow, the minimal losses or something, or at least some statement. 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-GB"/>
              <a:t>I’m not happy with Slide 8) - Thickness broadening, I need to change the structure of the slide somehow -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-GB"/>
              <a:t>Logical follow up of slides 8 and 9 - Thickness broadening and gas jet measurements; Space-charge effect -&gt; Thickness broadening makes sense; Gas jet measurements -&gt; Thickness broadening makes sense</a:t>
            </a:r>
            <a:endParaRPr/>
          </a:p>
        </p:txBody>
      </p:sp>
      <p:sp>
        <p:nvSpPr>
          <p:cNvPr id="267" name="Google Shape;267;g27a7e770064_0_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530154d297_0_4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0" name="Google Shape;280;g1530154d297_0_47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77a4c85037_0_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277a4c85037_0_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2901ac9de0_0_5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2901ac9de0_0_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2901ac9de0_0_4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32901ac9de0_0_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2901ac9de0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32901ac9de0_0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2901ac9de0_0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32901ac9de0_0_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2901ac9de0_0_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2901ac9de0_0_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2901ac9de0_0_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32901ac9de0_0_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530154d297_0_58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1" name="Google Shape;171;g1530154d297_0_58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15.png"/><Relationship Id="rId4" Type="http://schemas.openxmlformats.org/officeDocument/2006/relationships/image" Target="../media/image2.jpg"/><Relationship Id="rId5" Type="http://schemas.openxmlformats.org/officeDocument/2006/relationships/image" Target="../media/image9.png"/><Relationship Id="rId6" Type="http://schemas.openxmlformats.org/officeDocument/2006/relationships/image" Target="../media/image13.png"/><Relationship Id="rId7" Type="http://schemas.openxmlformats.org/officeDocument/2006/relationships/image" Target="../media/image24.png"/><Relationship Id="rId8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15.png"/><Relationship Id="rId4" Type="http://schemas.openxmlformats.org/officeDocument/2006/relationships/image" Target="../media/image2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>
  <p:cSld name="Diapositive de titr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/>
          <p:nvPr>
            <p:ph type="ctrTitle"/>
          </p:nvPr>
        </p:nvSpPr>
        <p:spPr>
          <a:xfrm>
            <a:off x="1371600" y="1755150"/>
            <a:ext cx="72000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None/>
              <a:defRPr b="1" sz="2800">
                <a:solidFill>
                  <a:schemeClr val="accent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" type="subTitle"/>
          </p:nvPr>
        </p:nvSpPr>
        <p:spPr>
          <a:xfrm>
            <a:off x="1371600" y="3600450"/>
            <a:ext cx="6480000" cy="7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b="0" sz="20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1" type="ftr"/>
          </p:nvPr>
        </p:nvSpPr>
        <p:spPr>
          <a:xfrm>
            <a:off x="1371600" y="4767263"/>
            <a:ext cx="6309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 cap="flat" cmpd="sng" w="9525">
            <a:solidFill>
              <a:srgbClr val="2BABA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HLU-logoN-title.png" id="19" name="Google Shape;1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59115" y="285750"/>
            <a:ext cx="1327499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 txBox="1"/>
          <p:nvPr>
            <p:ph idx="2" type="body"/>
          </p:nvPr>
        </p:nvSpPr>
        <p:spPr>
          <a:xfrm>
            <a:off x="1371600" y="4424362"/>
            <a:ext cx="6480000" cy="2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Arial"/>
              <a:buNone/>
              <a:defRPr b="1" i="1" sz="1400">
                <a:solidFill>
                  <a:srgbClr val="700A00"/>
                </a:solidFill>
              </a:defRPr>
            </a:lvl1pPr>
            <a:lvl2pPr indent="-2286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Arial"/>
              <a:buNone/>
              <a:defRPr/>
            </a:lvl2pPr>
            <a:lvl3pPr indent="-22860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/>
            </a:lvl3pPr>
            <a:lvl4pPr indent="-228600" lvl="3" marL="18288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Arial"/>
              <a:buNone/>
              <a:defRPr/>
            </a:lvl4pPr>
            <a:lvl5pPr indent="-228600" lvl="4" marL="22860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600"/>
              <a:buFont typeface="Arial"/>
              <a:buNone/>
              <a:defRPr/>
            </a:lvl5pPr>
            <a:lvl6pPr indent="-3175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grpSp>
        <p:nvGrpSpPr>
          <p:cNvPr id="21" name="Google Shape;21;p2"/>
          <p:cNvGrpSpPr/>
          <p:nvPr/>
        </p:nvGrpSpPr>
        <p:grpSpPr>
          <a:xfrm>
            <a:off x="457200" y="4552953"/>
            <a:ext cx="457200" cy="457200"/>
            <a:chOff x="1447800" y="4580063"/>
            <a:chExt cx="457200" cy="457200"/>
          </a:xfrm>
        </p:grpSpPr>
        <p:sp>
          <p:nvSpPr>
            <p:cNvPr id="22" name="Google Shape;22;p2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0588"/>
              </a:schemeClr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2"/>
            <p:cNvSpPr txBox="1"/>
            <p:nvPr/>
          </p:nvSpPr>
          <p:spPr>
            <a:xfrm>
              <a:off x="1485900" y="4670164"/>
              <a:ext cx="381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descr="CERN-logo_outline.jpg" id="24" name="Google Shape;24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7190" y="4406900"/>
            <a:ext cx="613410" cy="60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31359" y="339750"/>
            <a:ext cx="743442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SI_Logo_rgb.png" id="26" name="Google Shape;26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624251" y="357738"/>
            <a:ext cx="1188000" cy="3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944225" y="339757"/>
            <a:ext cx="168048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782300" y="339750"/>
            <a:ext cx="1691446" cy="43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" type="body"/>
          </p:nvPr>
        </p:nvSpPr>
        <p:spPr>
          <a:xfrm>
            <a:off x="612000" y="914401"/>
            <a:ext cx="7920000" cy="368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Char char="▪"/>
              <a:defRPr/>
            </a:lvl1pPr>
            <a:lvl2pPr indent="-3810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▪"/>
              <a:defRPr/>
            </a:lvl4pPr>
            <a:lvl5pPr indent="-3302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600"/>
              <a:buChar char="▪"/>
              <a:defRPr/>
            </a:lvl5pPr>
            <a:lvl6pPr indent="-3175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3" name="Google Shape;33;p3"/>
          <p:cNvSpPr txBox="1"/>
          <p:nvPr>
            <p:ph idx="12" type="sldNum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4" name="Google Shape;34;p3"/>
          <p:cNvSpPr txBox="1"/>
          <p:nvPr/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en-GB" sz="1200">
                <a:solidFill>
                  <a:schemeClr val="accent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BGC regular meeting</a:t>
            </a:r>
            <a:r>
              <a:rPr i="1" lang="en-GB" sz="1200">
                <a:solidFill>
                  <a:schemeClr val="accent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i="1" lang="en-GB" sz="1200">
                <a:solidFill>
                  <a:schemeClr val="accent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PRL paper 24</a:t>
            </a:r>
            <a:r>
              <a:rPr i="1" lang="en-GB" sz="1200">
                <a:solidFill>
                  <a:schemeClr val="accent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.01.2025</a:t>
            </a:r>
            <a:endParaRPr i="1" sz="12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_mainSlide" type="tx">
  <p:cSld name="TITLE_AND_BOD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Google Shape;36;p4"/>
          <p:cNvCxnSpPr/>
          <p:nvPr/>
        </p:nvCxnSpPr>
        <p:spPr>
          <a:xfrm>
            <a:off x="0" y="5983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7" name="Google Shape;37;p4"/>
          <p:cNvSpPr/>
          <p:nvPr/>
        </p:nvSpPr>
        <p:spPr>
          <a:xfrm>
            <a:off x="817475" y="3953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4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latin typeface="Lora"/>
                <a:ea typeface="Lora"/>
                <a:cs typeface="Lora"/>
                <a:sym typeface="Lor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39" name="Google Shape;39;p4"/>
          <p:cNvSpPr txBox="1"/>
          <p:nvPr>
            <p:ph idx="1" type="body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81000" lvl="0" marL="45720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556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▪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▪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▪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▪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cxnSp>
        <p:nvCxnSpPr>
          <p:cNvPr id="40" name="Google Shape;40;p4"/>
          <p:cNvCxnSpPr/>
          <p:nvPr/>
        </p:nvCxnSpPr>
        <p:spPr>
          <a:xfrm>
            <a:off x="5265650" y="5983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4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/>
          <p:nvPr>
            <p:ph idx="12" type="sldNum"/>
          </p:nvPr>
        </p:nvSpPr>
        <p:spPr>
          <a:xfrm>
            <a:off x="8686800" y="4903470"/>
            <a:ext cx="457200" cy="24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68575" spcFirstLastPara="1" rIns="68575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457200" y="891539"/>
            <a:ext cx="8229600" cy="40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8575" spcFirstLastPara="1" rIns="68575" wrap="square" tIns="0">
            <a:normAutofit/>
          </a:bodyPr>
          <a:lstStyle>
            <a:lvl1pPr indent="-381000" lvl="0" marL="457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74650" lvl="1" marL="91440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23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49250" lvl="2" marL="13716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19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49250" lvl="3" marL="18288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19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49250" lvl="4" marL="22860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45" name="Google Shape;45;p5"/>
          <p:cNvCxnSpPr/>
          <p:nvPr/>
        </p:nvCxnSpPr>
        <p:spPr>
          <a:xfrm>
            <a:off x="0" y="563044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5"/>
          <p:cNvSpPr/>
          <p:nvPr/>
        </p:nvSpPr>
        <p:spPr>
          <a:xfrm>
            <a:off x="817475" y="410825"/>
            <a:ext cx="405900" cy="304500"/>
          </a:xfrm>
          <a:prstGeom prst="ellipse">
            <a:avLst/>
          </a:prstGeom>
          <a:gradFill>
            <a:gsLst>
              <a:gs pos="0">
                <a:srgbClr val="7DC3D6"/>
              </a:gs>
              <a:gs pos="100000">
                <a:srgbClr val="39839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5"/>
          <p:cNvSpPr txBox="1"/>
          <p:nvPr/>
        </p:nvSpPr>
        <p:spPr>
          <a:xfrm>
            <a:off x="1381250" y="386334"/>
            <a:ext cx="3878400" cy="32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cxnSp>
        <p:nvCxnSpPr>
          <p:cNvPr id="48" name="Google Shape;48;p5"/>
          <p:cNvCxnSpPr/>
          <p:nvPr/>
        </p:nvCxnSpPr>
        <p:spPr>
          <a:xfrm>
            <a:off x="5265650" y="563044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sposition personnalisée">
  <p:cSld name="Disposition personnalisé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6"/>
          <p:cNvSpPr txBox="1"/>
          <p:nvPr>
            <p:ph type="title"/>
          </p:nvPr>
        </p:nvSpPr>
        <p:spPr>
          <a:xfrm>
            <a:off x="1351800" y="2031750"/>
            <a:ext cx="6440400" cy="12258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1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1" type="ftr"/>
          </p:nvPr>
        </p:nvSpPr>
        <p:spPr>
          <a:xfrm>
            <a:off x="1351800" y="4767263"/>
            <a:ext cx="64404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3" name="Google Shape;53;p6"/>
          <p:cNvSpPr txBox="1"/>
          <p:nvPr>
            <p:ph idx="1" type="body"/>
          </p:nvPr>
        </p:nvSpPr>
        <p:spPr>
          <a:xfrm>
            <a:off x="1351800" y="3714750"/>
            <a:ext cx="6440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200"/>
              <a:buFont typeface="Arial"/>
              <a:buNone/>
              <a:defRPr sz="12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2pPr>
            <a:lvl3pPr indent="-228600" lvl="2" marL="13716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3pPr>
            <a:lvl4pPr indent="-228600" lvl="3" marL="18288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descr="HLU-logoN-title.png" id="54" name="Google Shape;54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71603" y="285751"/>
            <a:ext cx="3134658" cy="127062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5" name="Google Shape;55;p6"/>
          <p:cNvGrpSpPr/>
          <p:nvPr/>
        </p:nvGrpSpPr>
        <p:grpSpPr>
          <a:xfrm>
            <a:off x="457200" y="4552953"/>
            <a:ext cx="457200" cy="457200"/>
            <a:chOff x="1447800" y="4580063"/>
            <a:chExt cx="457200" cy="457200"/>
          </a:xfrm>
        </p:grpSpPr>
        <p:sp>
          <p:nvSpPr>
            <p:cNvPr id="56" name="Google Shape;56;p6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0588"/>
              </a:schemeClr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6"/>
            <p:cNvSpPr txBox="1"/>
            <p:nvPr/>
          </p:nvSpPr>
          <p:spPr>
            <a:xfrm>
              <a:off x="1485900" y="4670164"/>
              <a:ext cx="381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descr="CERN-logo_outline.jpg" id="58" name="Google Shape;58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7190" y="4406900"/>
            <a:ext cx="613410" cy="60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7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1" name="Google Shape;61;p7"/>
          <p:cNvSpPr txBox="1"/>
          <p:nvPr>
            <p:ph idx="1" type="body"/>
          </p:nvPr>
        </p:nvSpPr>
        <p:spPr>
          <a:xfrm>
            <a:off x="457200" y="911424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1pPr>
            <a:lvl2pPr indent="-2286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2" name="Google Shape;62;p7"/>
          <p:cNvSpPr txBox="1"/>
          <p:nvPr>
            <p:ph idx="2" type="body"/>
          </p:nvPr>
        </p:nvSpPr>
        <p:spPr>
          <a:xfrm>
            <a:off x="457200" y="1543050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81000" lvl="0" marL="4572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 sz="2400"/>
            </a:lvl1pPr>
            <a:lvl2pPr indent="-3556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2pPr>
            <a:lvl3pPr indent="-34290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63" name="Google Shape;63;p7"/>
          <p:cNvSpPr txBox="1"/>
          <p:nvPr>
            <p:ph idx="3" type="body"/>
          </p:nvPr>
        </p:nvSpPr>
        <p:spPr>
          <a:xfrm>
            <a:off x="4645027" y="911424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1pPr>
            <a:lvl2pPr indent="-2286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4" name="Google Shape;64;p7"/>
          <p:cNvSpPr txBox="1"/>
          <p:nvPr>
            <p:ph idx="4" type="body"/>
          </p:nvPr>
        </p:nvSpPr>
        <p:spPr>
          <a:xfrm>
            <a:off x="4645027" y="1543050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81000" lvl="0" marL="4572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 sz="2400"/>
            </a:lvl1pPr>
            <a:lvl2pPr indent="-3556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2pPr>
            <a:lvl3pPr indent="-34290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65" name="Google Shape;65;p7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7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67" name="Google Shape;67;p7"/>
          <p:cNvGrpSpPr/>
          <p:nvPr/>
        </p:nvGrpSpPr>
        <p:grpSpPr>
          <a:xfrm>
            <a:off x="1447800" y="4580066"/>
            <a:ext cx="457200" cy="457200"/>
            <a:chOff x="1447800" y="4580063"/>
            <a:chExt cx="457200" cy="457200"/>
          </a:xfrm>
        </p:grpSpPr>
        <p:sp>
          <p:nvSpPr>
            <p:cNvPr id="68" name="Google Shape;68;p7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0588"/>
              </a:schemeClr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7"/>
            <p:cNvSpPr txBox="1"/>
            <p:nvPr/>
          </p:nvSpPr>
          <p:spPr>
            <a:xfrm>
              <a:off x="1485900" y="4670164"/>
              <a:ext cx="381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descr="CERN-logo_outline.jpg" id="70" name="Google Shape;70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34150" y="4563939"/>
            <a:ext cx="486864" cy="47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8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8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4" name="Google Shape;74;p8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75" name="Google Shape;75;p8"/>
          <p:cNvGrpSpPr/>
          <p:nvPr/>
        </p:nvGrpSpPr>
        <p:grpSpPr>
          <a:xfrm>
            <a:off x="1447800" y="4580066"/>
            <a:ext cx="457200" cy="457200"/>
            <a:chOff x="1447800" y="4580063"/>
            <a:chExt cx="457200" cy="457200"/>
          </a:xfrm>
        </p:grpSpPr>
        <p:sp>
          <p:nvSpPr>
            <p:cNvPr id="76" name="Google Shape;76;p8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0588"/>
              </a:schemeClr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8"/>
            <p:cNvSpPr txBox="1"/>
            <p:nvPr/>
          </p:nvSpPr>
          <p:spPr>
            <a:xfrm>
              <a:off x="1485900" y="4670164"/>
              <a:ext cx="381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descr="CERN-logo_outline.jpg" id="78" name="Google Shape;78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34150" y="4563939"/>
            <a:ext cx="486864" cy="47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9"/>
          <p:cNvSpPr txBox="1"/>
          <p:nvPr>
            <p:ph idx="11" type="ftr"/>
          </p:nvPr>
        </p:nvSpPr>
        <p:spPr>
          <a:xfrm>
            <a:off x="1981200" y="4767263"/>
            <a:ext cx="65532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1" name="Google Shape;81;p9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82" name="Google Shape;82;p9"/>
          <p:cNvGrpSpPr/>
          <p:nvPr/>
        </p:nvGrpSpPr>
        <p:grpSpPr>
          <a:xfrm>
            <a:off x="1447800" y="4580066"/>
            <a:ext cx="457200" cy="457200"/>
            <a:chOff x="1447800" y="4580063"/>
            <a:chExt cx="457200" cy="457200"/>
          </a:xfrm>
        </p:grpSpPr>
        <p:sp>
          <p:nvSpPr>
            <p:cNvPr id="83" name="Google Shape;83;p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0588"/>
              </a:schemeClr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9"/>
            <p:cNvSpPr txBox="1"/>
            <p:nvPr/>
          </p:nvSpPr>
          <p:spPr>
            <a:xfrm>
              <a:off x="1485900" y="4670164"/>
              <a:ext cx="381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descr="CERN-logo_outline.jpg" id="85" name="Google Shape;85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34150" y="4563939"/>
            <a:ext cx="486864" cy="47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>
  <p:cSld name="Image avec légende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0"/>
          <p:cNvSpPr/>
          <p:nvPr>
            <p:ph idx="2" type="pic"/>
          </p:nvPr>
        </p:nvSpPr>
        <p:spPr>
          <a:xfrm>
            <a:off x="612000" y="342900"/>
            <a:ext cx="79200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10"/>
          <p:cNvSpPr txBox="1"/>
          <p:nvPr>
            <p:ph idx="1" type="body"/>
          </p:nvPr>
        </p:nvSpPr>
        <p:spPr>
          <a:xfrm>
            <a:off x="612000" y="3829050"/>
            <a:ext cx="7920000" cy="7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89" name="Google Shape;89;p10"/>
          <p:cNvSpPr txBox="1"/>
          <p:nvPr>
            <p:ph idx="11" type="ftr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0" name="Google Shape;90;p10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1" name="Google Shape;91;p10"/>
          <p:cNvSpPr txBox="1"/>
          <p:nvPr>
            <p:ph idx="3" type="body"/>
          </p:nvPr>
        </p:nvSpPr>
        <p:spPr>
          <a:xfrm>
            <a:off x="613550" y="3486150"/>
            <a:ext cx="79185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Arial"/>
              <a:buNone/>
              <a:defRPr sz="1800">
                <a:solidFill>
                  <a:schemeClr val="lt2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grpSp>
        <p:nvGrpSpPr>
          <p:cNvPr id="92" name="Google Shape;92;p10"/>
          <p:cNvGrpSpPr/>
          <p:nvPr/>
        </p:nvGrpSpPr>
        <p:grpSpPr>
          <a:xfrm>
            <a:off x="1447800" y="4580066"/>
            <a:ext cx="457200" cy="457200"/>
            <a:chOff x="1447800" y="4580063"/>
            <a:chExt cx="457200" cy="457200"/>
          </a:xfrm>
        </p:grpSpPr>
        <p:sp>
          <p:nvSpPr>
            <p:cNvPr id="93" name="Google Shape;93;p10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0588"/>
              </a:schemeClr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10"/>
            <p:cNvSpPr txBox="1"/>
            <p:nvPr/>
          </p:nvSpPr>
          <p:spPr>
            <a:xfrm>
              <a:off x="1485900" y="4670164"/>
              <a:ext cx="3810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descr="CERN-logo_outline.jpg" id="95" name="Google Shape;95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34150" y="4563939"/>
            <a:ext cx="486864" cy="47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8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12000" y="1028702"/>
            <a:ext cx="7920000" cy="35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406400" lvl="0" marL="45720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1" type="ftr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png"/><Relationship Id="rId4" Type="http://schemas.openxmlformats.org/officeDocument/2006/relationships/hyperlink" Target="https://indico.cern.ch/event/1281084/contributions/5398324/attachments/2650845/4590007/2023%2005%2022%20BGC%20Collaboration%20meeting%20-%20R2E.pptx.pdf" TargetMode="External"/><Relationship Id="rId5" Type="http://schemas.openxmlformats.org/officeDocument/2006/relationships/image" Target="../media/image18.png"/><Relationship Id="rId6" Type="http://schemas.openxmlformats.org/officeDocument/2006/relationships/image" Target="../media/image3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Relationship Id="rId4" Type="http://schemas.openxmlformats.org/officeDocument/2006/relationships/image" Target="../media/image30.png"/><Relationship Id="rId5" Type="http://schemas.openxmlformats.org/officeDocument/2006/relationships/image" Target="../media/image2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png"/><Relationship Id="rId4" Type="http://schemas.openxmlformats.org/officeDocument/2006/relationships/image" Target="../media/image2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3.png"/><Relationship Id="rId4" Type="http://schemas.openxmlformats.org/officeDocument/2006/relationships/image" Target="../media/image27.png"/><Relationship Id="rId5" Type="http://schemas.openxmlformats.org/officeDocument/2006/relationships/image" Target="../media/image3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7.png"/><Relationship Id="rId4" Type="http://schemas.openxmlformats.org/officeDocument/2006/relationships/image" Target="../media/image3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8.png"/><Relationship Id="rId4" Type="http://schemas.openxmlformats.org/officeDocument/2006/relationships/image" Target="../media/image34.png"/><Relationship Id="rId5" Type="http://schemas.openxmlformats.org/officeDocument/2006/relationships/image" Target="../media/image3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3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8.png"/><Relationship Id="rId4" Type="http://schemas.openxmlformats.org/officeDocument/2006/relationships/image" Target="../media/image31.png"/><Relationship Id="rId5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2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1"/>
          <p:cNvPicPr preferRelativeResize="0"/>
          <p:nvPr/>
        </p:nvPicPr>
        <p:blipFill rotWithShape="1">
          <a:blip r:embed="rId3">
            <a:alphaModFix/>
          </a:blip>
          <a:srcRect b="3409" l="5132" r="3384" t="0"/>
          <a:stretch/>
        </p:blipFill>
        <p:spPr>
          <a:xfrm>
            <a:off x="1233125" y="1107075"/>
            <a:ext cx="6525399" cy="327285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1"/>
          <p:cNvSpPr txBox="1"/>
          <p:nvPr>
            <p:ph idx="4294967295" type="title"/>
          </p:nvPr>
        </p:nvSpPr>
        <p:spPr>
          <a:xfrm>
            <a:off x="690275" y="443685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GB" sz="2500"/>
              <a:t>Thank you for comments &amp; suggestions</a:t>
            </a:r>
            <a:endParaRPr sz="25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0"/>
          <p:cNvSpPr txBox="1"/>
          <p:nvPr>
            <p:ph type="title"/>
          </p:nvPr>
        </p:nvSpPr>
        <p:spPr>
          <a:xfrm>
            <a:off x="612000" y="77850"/>
            <a:ext cx="83529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GB" sz="2600"/>
              <a:t>Working conditions </a:t>
            </a:r>
            <a:endParaRPr sz="2600"/>
          </a:p>
        </p:txBody>
      </p:sp>
      <p:sp>
        <p:nvSpPr>
          <p:cNvPr id="179" name="Google Shape;179;p20"/>
          <p:cNvSpPr txBox="1"/>
          <p:nvPr>
            <p:ph idx="12" type="sldNum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0"/>
          <p:cNvSpPr txBox="1"/>
          <p:nvPr/>
        </p:nvSpPr>
        <p:spPr>
          <a:xfrm>
            <a:off x="590400" y="0"/>
            <a:ext cx="2375700" cy="13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3429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sz="1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81" name="Google Shape;181;p20"/>
          <p:cNvSpPr txBox="1"/>
          <p:nvPr/>
        </p:nvSpPr>
        <p:spPr>
          <a:xfrm>
            <a:off x="6904075" y="3947875"/>
            <a:ext cx="729900" cy="2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63500" lIns="254000" spcFirstLastPara="1" rIns="12700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"/>
              <a:buNone/>
            </a:pPr>
            <a:r>
              <a:rPr b="0" i="0" lang="en-GB" sz="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TBCited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2" name="Google Shape;18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70850" y="713900"/>
            <a:ext cx="2841551" cy="3787438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0"/>
          <p:cNvSpPr txBox="1"/>
          <p:nvPr/>
        </p:nvSpPr>
        <p:spPr>
          <a:xfrm>
            <a:off x="6310525" y="3277850"/>
            <a:ext cx="11397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GB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Gas curtain injection</a:t>
            </a:r>
            <a:endParaRPr b="0" i="0" sz="12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84" name="Google Shape;184;p20"/>
          <p:cNvSpPr txBox="1"/>
          <p:nvPr/>
        </p:nvSpPr>
        <p:spPr>
          <a:xfrm>
            <a:off x="5727900" y="1937375"/>
            <a:ext cx="10818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GB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Gas curtain dump</a:t>
            </a:r>
            <a:endParaRPr b="0" i="0" sz="12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85" name="Google Shape;185;p20"/>
          <p:cNvSpPr/>
          <p:nvPr/>
        </p:nvSpPr>
        <p:spPr>
          <a:xfrm>
            <a:off x="7261325" y="3160650"/>
            <a:ext cx="395275" cy="419400"/>
          </a:xfrm>
          <a:custGeom>
            <a:rect b="b" l="l" r="r" t="t"/>
            <a:pathLst>
              <a:path extrusionOk="0" h="16776" w="15811">
                <a:moveTo>
                  <a:pt x="0" y="16776"/>
                </a:moveTo>
                <a:cubicBezTo>
                  <a:pt x="1896" y="16358"/>
                  <a:pt x="8741" y="17065"/>
                  <a:pt x="11376" y="14269"/>
                </a:cubicBezTo>
                <a:cubicBezTo>
                  <a:pt x="14011" y="11473"/>
                  <a:pt x="15072" y="2378"/>
                  <a:pt x="15811" y="0"/>
                </a:cubicBezTo>
              </a:path>
            </a:pathLst>
          </a:custGeom>
          <a:noFill/>
          <a:ln cap="flat" cmpd="sng" w="28575">
            <a:solidFill>
              <a:schemeClr val="accent6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186" name="Google Shape;186;p20"/>
          <p:cNvSpPr/>
          <p:nvPr/>
        </p:nvSpPr>
        <p:spPr>
          <a:xfrm>
            <a:off x="6605725" y="2249575"/>
            <a:ext cx="433850" cy="342250"/>
          </a:xfrm>
          <a:custGeom>
            <a:rect b="b" l="l" r="r" t="t"/>
            <a:pathLst>
              <a:path extrusionOk="0" h="13690" w="17354">
                <a:moveTo>
                  <a:pt x="0" y="0"/>
                </a:moveTo>
                <a:cubicBezTo>
                  <a:pt x="2218" y="321"/>
                  <a:pt x="10413" y="-354"/>
                  <a:pt x="13305" y="1928"/>
                </a:cubicBezTo>
                <a:cubicBezTo>
                  <a:pt x="16197" y="4210"/>
                  <a:pt x="16679" y="11730"/>
                  <a:pt x="17354" y="13690"/>
                </a:cubicBezTo>
              </a:path>
            </a:pathLst>
          </a:custGeom>
          <a:noFill/>
          <a:ln cap="flat" cmpd="sng" w="28575">
            <a:solidFill>
              <a:schemeClr val="accent6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187" name="Google Shape;187;p20"/>
          <p:cNvSpPr/>
          <p:nvPr/>
        </p:nvSpPr>
        <p:spPr>
          <a:xfrm>
            <a:off x="6750350" y="1637375"/>
            <a:ext cx="390450" cy="202450"/>
          </a:xfrm>
          <a:custGeom>
            <a:rect b="b" l="l" r="r" t="t"/>
            <a:pathLst>
              <a:path extrusionOk="0" h="8098" w="15618">
                <a:moveTo>
                  <a:pt x="0" y="0"/>
                </a:moveTo>
                <a:cubicBezTo>
                  <a:pt x="2603" y="1350"/>
                  <a:pt x="13015" y="6748"/>
                  <a:pt x="15618" y="8098"/>
                </a:cubicBezTo>
              </a:path>
            </a:pathLst>
          </a:custGeom>
          <a:noFill/>
          <a:ln cap="flat" cmpd="sng" w="28575">
            <a:solidFill>
              <a:schemeClr val="accent6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188" name="Google Shape;188;p20"/>
          <p:cNvSpPr txBox="1"/>
          <p:nvPr/>
        </p:nvSpPr>
        <p:spPr>
          <a:xfrm>
            <a:off x="5956500" y="1251575"/>
            <a:ext cx="11397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GB" sz="1200">
                <a:highlight>
                  <a:srgbClr val="FFFFFF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Optical system</a:t>
            </a:r>
            <a:endParaRPr b="0" i="0" sz="12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aphicFrame>
        <p:nvGraphicFramePr>
          <p:cNvPr id="189" name="Google Shape;189;p20"/>
          <p:cNvGraphicFramePr/>
          <p:nvPr/>
        </p:nvGraphicFramePr>
        <p:xfrm>
          <a:off x="1727819" y="101601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{E4B060E8-97DB-4B90-A221-3E2AA3B02C76}</a:tableStyleId>
              </a:tblPr>
              <a:tblGrid>
                <a:gridCol w="1479350"/>
                <a:gridCol w="924575"/>
              </a:tblGrid>
              <a:tr h="92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/>
                        <a:t>Interaction chamber</a:t>
                      </a:r>
                      <a:endParaRPr sz="900" u="none" cap="none" strike="noStrike"/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/>
                        <a:t>(VGP.4a.5L4.BGC)</a:t>
                      </a:r>
                      <a:endParaRPr sz="900"/>
                    </a:p>
                  </a:txBody>
                  <a:tcPr marT="14300" marB="14300" marR="21425" marL="21425" anchor="b"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/>
                        <a:t>Pressure [mbar]</a:t>
                      </a:r>
                      <a:endParaRPr b="1" sz="900" u="none" cap="none" strike="noStrike"/>
                    </a:p>
                  </a:txBody>
                  <a:tcPr marT="14300" marB="14300" marR="21425" marL="21425" anchor="b"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6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900" u="none" cap="none" strike="noStrike"/>
                        <a:t>Gas Jet OFF</a:t>
                      </a:r>
                      <a:endParaRPr sz="9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800" u="none" cap="none" strike="noStrike"/>
                        <a:t>2.0e-10</a:t>
                      </a:r>
                      <a:endParaRPr sz="8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7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900" u="none" cap="none" strike="noStrike"/>
                        <a:t>Gas Jet On </a:t>
                      </a:r>
                      <a:endParaRPr sz="9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800" u="none" cap="none" strike="noStrike"/>
                        <a:t>4.00e-8</a:t>
                      </a:r>
                      <a:endParaRPr sz="8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90" name="Google Shape;190;p20"/>
          <p:cNvSpPr txBox="1"/>
          <p:nvPr/>
        </p:nvSpPr>
        <p:spPr>
          <a:xfrm>
            <a:off x="432625" y="514725"/>
            <a:ext cx="4780800" cy="37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241300" lvl="0" marL="3429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Quattrocento Sans"/>
              <a:buChar char="◉"/>
            </a:pPr>
            <a:r>
              <a:rPr lang="en-GB" sz="1200">
                <a:latin typeface="Quattrocento Sans"/>
                <a:ea typeface="Quattrocento Sans"/>
                <a:cs typeface="Quattrocento Sans"/>
                <a:sym typeface="Quattrocento Sans"/>
              </a:rPr>
              <a:t>BGC operated and validated on standard full intensity (Injection-&gt;Ramp-&gt;Stable Beams) for proton and ion beam</a:t>
            </a:r>
            <a:endParaRPr sz="12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413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Quattrocento Sans"/>
              <a:buChar char="◉"/>
            </a:pPr>
            <a:r>
              <a:rPr lang="en-GB" sz="1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Beam losses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48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Quattrocento Sans"/>
              <a:buChar char="○"/>
            </a:pPr>
            <a:r>
              <a:rPr lang="en-GB" sz="1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Beam Injection - no losses above noise in Fixed display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Quattrocento Sans"/>
              <a:buChar char="○"/>
            </a:pPr>
            <a:r>
              <a:rPr lang="en-GB" sz="1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Stable beams - local increase in P4 ~2-3x above noise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Quattrocento Sans"/>
              <a:buChar char="○"/>
            </a:pPr>
            <a:r>
              <a:rPr lang="en-GB" sz="1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No observed effect on emittance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Quattrocento Sans"/>
              <a:buChar char="◉"/>
            </a:pPr>
            <a:r>
              <a:rPr lang="en-GB" sz="1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BGC in 2023 on LHC p-beam ~10h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Quattrocento Sans"/>
              <a:buChar char="○"/>
            </a:pPr>
            <a:r>
              <a:rPr lang="en-GB" sz="1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Validation - ok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Quattrocento Sans"/>
              <a:buChar char="○"/>
            </a:pPr>
            <a:r>
              <a:rPr lang="en-GB" sz="1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Systematic studies needed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Quattrocento Sans"/>
              <a:buChar char="◉"/>
            </a:pPr>
            <a:r>
              <a:rPr lang="en-GB" sz="1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BGC in 2023 on LHC Pb-beam &gt;70h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Quattrocento Sans"/>
              <a:buChar char="○"/>
            </a:pPr>
            <a:r>
              <a:rPr lang="en-GB" sz="1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Validation - ok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Quattrocento Sans"/>
              <a:buChar char="○"/>
            </a:pPr>
            <a:r>
              <a:rPr lang="en-GB" sz="1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Systematic studies done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Quattrocento Sans"/>
              <a:buChar char="■"/>
            </a:pPr>
            <a:r>
              <a:rPr lang="en-GB" sz="1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Being analysed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91" name="Google Shape;191;p20"/>
          <p:cNvSpPr txBox="1"/>
          <p:nvPr/>
        </p:nvSpPr>
        <p:spPr>
          <a:xfrm>
            <a:off x="6704100" y="259130"/>
            <a:ext cx="932100" cy="408000"/>
          </a:xfrm>
          <a:prstGeom prst="rect">
            <a:avLst/>
          </a:prstGeom>
          <a:solidFill>
            <a:srgbClr val="D0CECE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P4: 5L4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Beam 1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192" name="Google Shape;192;p20"/>
          <p:cNvSpPr txBox="1"/>
          <p:nvPr/>
        </p:nvSpPr>
        <p:spPr>
          <a:xfrm>
            <a:off x="5769025" y="4521200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chemeClr val="lt2"/>
                </a:solidFill>
                <a:latin typeface="Quattrocento Sans"/>
                <a:ea typeface="Quattrocento Sans"/>
                <a:cs typeface="Quattrocento Sans"/>
                <a:sym typeface="Quattrocento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Radiation levels during 2022 Distributed gas experiments - D. Prelipcean, G. Lerner; BGC collaboration meeting </a:t>
            </a:r>
            <a:endParaRPr sz="1000"/>
          </a:p>
        </p:txBody>
      </p:sp>
      <p:pic>
        <p:nvPicPr>
          <p:cNvPr id="193" name="Google Shape;193;p20"/>
          <p:cNvPicPr preferRelativeResize="0"/>
          <p:nvPr/>
        </p:nvPicPr>
        <p:blipFill rotWithShape="1">
          <a:blip r:embed="rId5">
            <a:alphaModFix/>
          </a:blip>
          <a:srcRect b="22024" l="0" r="97025" t="21516"/>
          <a:stretch/>
        </p:blipFill>
        <p:spPr>
          <a:xfrm>
            <a:off x="3587550" y="2801825"/>
            <a:ext cx="214175" cy="228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0"/>
          <p:cNvPicPr preferRelativeResize="0"/>
          <p:nvPr/>
        </p:nvPicPr>
        <p:blipFill rotWithShape="1">
          <a:blip r:embed="rId5">
            <a:alphaModFix/>
          </a:blip>
          <a:srcRect b="22024" l="38886" r="49021" t="21516"/>
          <a:stretch/>
        </p:blipFill>
        <p:spPr>
          <a:xfrm>
            <a:off x="3796900" y="2801825"/>
            <a:ext cx="870600" cy="228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0"/>
          <p:cNvPicPr preferRelativeResize="0"/>
          <p:nvPr/>
        </p:nvPicPr>
        <p:blipFill rotWithShape="1">
          <a:blip r:embed="rId6">
            <a:alphaModFix/>
          </a:blip>
          <a:srcRect b="21871" l="38961" r="48946" t="21599"/>
          <a:stretch/>
        </p:blipFill>
        <p:spPr>
          <a:xfrm>
            <a:off x="4791375" y="2801825"/>
            <a:ext cx="870574" cy="2289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0"/>
          <p:cNvSpPr txBox="1"/>
          <p:nvPr/>
        </p:nvSpPr>
        <p:spPr>
          <a:xfrm>
            <a:off x="3796921" y="2502245"/>
            <a:ext cx="870600" cy="23850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>
                <a:latin typeface="Calibri"/>
                <a:ea typeface="Calibri"/>
                <a:cs typeface="Calibri"/>
                <a:sym typeface="Calibri"/>
              </a:rPr>
              <a:t>BGC ON</a:t>
            </a:r>
            <a:endParaRPr b="0" i="0" sz="1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20"/>
          <p:cNvSpPr txBox="1"/>
          <p:nvPr/>
        </p:nvSpPr>
        <p:spPr>
          <a:xfrm>
            <a:off x="4791359" y="2502245"/>
            <a:ext cx="870600" cy="23850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>
                <a:latin typeface="Calibri"/>
                <a:ea typeface="Calibri"/>
                <a:cs typeface="Calibri"/>
                <a:sym typeface="Calibri"/>
              </a:rPr>
              <a:t>BGC OFF</a:t>
            </a:r>
            <a:endParaRPr b="0" i="0" sz="1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8" name="Google Shape;198;p20"/>
          <p:cNvPicPr preferRelativeResize="0"/>
          <p:nvPr/>
        </p:nvPicPr>
        <p:blipFill rotWithShape="1">
          <a:blip r:embed="rId5">
            <a:alphaModFix/>
          </a:blip>
          <a:srcRect b="79929" l="38886" r="49021" t="18786"/>
          <a:stretch/>
        </p:blipFill>
        <p:spPr>
          <a:xfrm>
            <a:off x="3796925" y="2752721"/>
            <a:ext cx="870600" cy="52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0"/>
          <p:cNvPicPr preferRelativeResize="0"/>
          <p:nvPr/>
        </p:nvPicPr>
        <p:blipFill rotWithShape="1">
          <a:blip r:embed="rId5">
            <a:alphaModFix/>
          </a:blip>
          <a:srcRect b="79929" l="38886" r="49021" t="18786"/>
          <a:stretch/>
        </p:blipFill>
        <p:spPr>
          <a:xfrm>
            <a:off x="4783888" y="2752721"/>
            <a:ext cx="870600" cy="52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1"/>
          <p:cNvSpPr txBox="1"/>
          <p:nvPr>
            <p:ph idx="12" type="sldNum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05" name="Google Shape;205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8838" y="485513"/>
            <a:ext cx="2041012" cy="3126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1"/>
          <p:cNvPicPr preferRelativeResize="0"/>
          <p:nvPr/>
        </p:nvPicPr>
        <p:blipFill rotWithShape="1">
          <a:blip r:embed="rId4">
            <a:alphaModFix/>
          </a:blip>
          <a:srcRect b="15980" l="0" r="0" t="0"/>
          <a:stretch/>
        </p:blipFill>
        <p:spPr>
          <a:xfrm>
            <a:off x="6183881" y="854915"/>
            <a:ext cx="2715790" cy="3042289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1"/>
          <p:cNvSpPr txBox="1"/>
          <p:nvPr/>
        </p:nvSpPr>
        <p:spPr>
          <a:xfrm>
            <a:off x="2769797" y="904931"/>
            <a:ext cx="2040900" cy="8001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GB" sz="19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Stepmotors in all 3 dimensions</a:t>
            </a:r>
            <a:endParaRPr b="0" i="0" sz="19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08" name="Google Shape;208;p21"/>
          <p:cNvSpPr/>
          <p:nvPr/>
        </p:nvSpPr>
        <p:spPr>
          <a:xfrm>
            <a:off x="1118925" y="990208"/>
            <a:ext cx="1621931" cy="302981"/>
          </a:xfrm>
          <a:custGeom>
            <a:rect b="b" l="l" r="r" t="t"/>
            <a:pathLst>
              <a:path extrusionOk="0" h="16159" w="86503">
                <a:moveTo>
                  <a:pt x="86503" y="13071"/>
                </a:moveTo>
                <a:cubicBezTo>
                  <a:pt x="80809" y="10895"/>
                  <a:pt x="66756" y="-498"/>
                  <a:pt x="52339" y="17"/>
                </a:cubicBezTo>
                <a:cubicBezTo>
                  <a:pt x="37922" y="532"/>
                  <a:pt x="8723" y="13469"/>
                  <a:pt x="0" y="16159"/>
                </a:cubicBezTo>
              </a:path>
            </a:pathLst>
          </a:cu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1"/>
          <p:cNvSpPr/>
          <p:nvPr/>
        </p:nvSpPr>
        <p:spPr>
          <a:xfrm>
            <a:off x="2081925" y="1227087"/>
            <a:ext cx="658931" cy="203663"/>
          </a:xfrm>
          <a:custGeom>
            <a:rect b="b" l="l" r="r" t="t"/>
            <a:pathLst>
              <a:path extrusionOk="0" h="10862" w="35143">
                <a:moveTo>
                  <a:pt x="35143" y="5461"/>
                </a:moveTo>
                <a:cubicBezTo>
                  <a:pt x="31732" y="4568"/>
                  <a:pt x="20532" y="-799"/>
                  <a:pt x="14675" y="101"/>
                </a:cubicBezTo>
                <a:cubicBezTo>
                  <a:pt x="8818" y="1001"/>
                  <a:pt x="2446" y="9069"/>
                  <a:pt x="0" y="10862"/>
                </a:cubicBezTo>
              </a:path>
            </a:pathLst>
          </a:cu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21"/>
          <p:cNvSpPr/>
          <p:nvPr/>
        </p:nvSpPr>
        <p:spPr>
          <a:xfrm>
            <a:off x="2329556" y="1394063"/>
            <a:ext cx="412725" cy="366863"/>
          </a:xfrm>
          <a:custGeom>
            <a:rect b="b" l="l" r="r" t="t"/>
            <a:pathLst>
              <a:path extrusionOk="0" h="19566" w="22012">
                <a:moveTo>
                  <a:pt x="22012" y="0"/>
                </a:moveTo>
                <a:cubicBezTo>
                  <a:pt x="20300" y="1875"/>
                  <a:pt x="15409" y="7990"/>
                  <a:pt x="11740" y="11251"/>
                </a:cubicBezTo>
                <a:cubicBezTo>
                  <a:pt x="8071" y="14512"/>
                  <a:pt x="1957" y="18180"/>
                  <a:pt x="0" y="19566"/>
                </a:cubicBezTo>
              </a:path>
            </a:pathLst>
          </a:cu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1" name="Google Shape;211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716988" y="2014688"/>
            <a:ext cx="3391263" cy="2639513"/>
          </a:xfrm>
          <a:prstGeom prst="rec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12" name="Google Shape;212;p21"/>
          <p:cNvSpPr txBox="1"/>
          <p:nvPr/>
        </p:nvSpPr>
        <p:spPr>
          <a:xfrm>
            <a:off x="2826956" y="2337300"/>
            <a:ext cx="541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1mm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21"/>
          <p:cNvSpPr/>
          <p:nvPr/>
        </p:nvSpPr>
        <p:spPr>
          <a:xfrm>
            <a:off x="981356" y="2668913"/>
            <a:ext cx="1054800" cy="761100"/>
          </a:xfrm>
          <a:prstGeom prst="rect">
            <a:avLst/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21"/>
          <p:cNvSpPr/>
          <p:nvPr/>
        </p:nvSpPr>
        <p:spPr>
          <a:xfrm>
            <a:off x="7407788" y="2392538"/>
            <a:ext cx="1054800" cy="761100"/>
          </a:xfrm>
          <a:prstGeom prst="rect">
            <a:avLst/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1"/>
          <p:cNvSpPr txBox="1"/>
          <p:nvPr/>
        </p:nvSpPr>
        <p:spPr>
          <a:xfrm>
            <a:off x="545410" y="3626756"/>
            <a:ext cx="2040900" cy="8001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GB" sz="19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Local gas pressure measurement</a:t>
            </a:r>
            <a:endParaRPr b="0" i="0" sz="19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216" name="Google Shape;216;p21"/>
          <p:cNvCxnSpPr/>
          <p:nvPr/>
        </p:nvCxnSpPr>
        <p:spPr>
          <a:xfrm>
            <a:off x="2070966" y="2973675"/>
            <a:ext cx="570300" cy="1722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217" name="Google Shape;217;p21"/>
          <p:cNvSpPr txBox="1"/>
          <p:nvPr/>
        </p:nvSpPr>
        <p:spPr>
          <a:xfrm>
            <a:off x="6406988" y="3789038"/>
            <a:ext cx="2040900" cy="13056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GB" sz="15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Replaces interaction chamber -&gt; </a:t>
            </a:r>
            <a:r>
              <a:rPr b="1" i="0" lang="en-GB" sz="15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Measuring Gas curtain profile at interaction point</a:t>
            </a:r>
            <a:endParaRPr b="1" i="0" sz="15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18" name="Google Shape;218;p21"/>
          <p:cNvSpPr/>
          <p:nvPr/>
        </p:nvSpPr>
        <p:spPr>
          <a:xfrm>
            <a:off x="7529813" y="3208154"/>
            <a:ext cx="133669" cy="526444"/>
          </a:xfrm>
          <a:custGeom>
            <a:rect b="b" l="l" r="r" t="t"/>
            <a:pathLst>
              <a:path extrusionOk="0" h="28077" w="7129">
                <a:moveTo>
                  <a:pt x="0" y="28077"/>
                </a:moveTo>
                <a:cubicBezTo>
                  <a:pt x="489" y="25794"/>
                  <a:pt x="1747" y="19060"/>
                  <a:pt x="2935" y="14380"/>
                </a:cubicBezTo>
                <a:cubicBezTo>
                  <a:pt x="4123" y="9701"/>
                  <a:pt x="6430" y="2397"/>
                  <a:pt x="7129" y="0"/>
                </a:cubicBezTo>
              </a:path>
            </a:pathLst>
          </a:custGeom>
          <a:noFill/>
          <a:ln cap="flat" cmpd="sng" w="381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9" name="Google Shape;219;p21"/>
          <p:cNvCxnSpPr/>
          <p:nvPr/>
        </p:nvCxnSpPr>
        <p:spPr>
          <a:xfrm flipH="1" rot="10800000">
            <a:off x="5646844" y="2733038"/>
            <a:ext cx="440400" cy="293400"/>
          </a:xfrm>
          <a:prstGeom prst="straightConnector1">
            <a:avLst/>
          </a:prstGeom>
          <a:noFill/>
          <a:ln cap="flat" cmpd="sng" w="28575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0" name="Google Shape;220;p21"/>
          <p:cNvCxnSpPr/>
          <p:nvPr/>
        </p:nvCxnSpPr>
        <p:spPr>
          <a:xfrm rot="10800000">
            <a:off x="5225044" y="2687138"/>
            <a:ext cx="421800" cy="339300"/>
          </a:xfrm>
          <a:prstGeom prst="straightConnector1">
            <a:avLst/>
          </a:prstGeom>
          <a:noFill/>
          <a:ln cap="flat" cmpd="sng" w="28575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1" name="Google Shape;221;p21"/>
          <p:cNvCxnSpPr/>
          <p:nvPr/>
        </p:nvCxnSpPr>
        <p:spPr>
          <a:xfrm rot="10800000">
            <a:off x="5637544" y="2549419"/>
            <a:ext cx="9300" cy="486300"/>
          </a:xfrm>
          <a:prstGeom prst="straightConnector1">
            <a:avLst/>
          </a:prstGeom>
          <a:noFill/>
          <a:ln cap="flat" cmpd="sng" w="28575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22" name="Google Shape;222;p21"/>
          <p:cNvSpPr txBox="1"/>
          <p:nvPr/>
        </p:nvSpPr>
        <p:spPr>
          <a:xfrm>
            <a:off x="5277731" y="2786813"/>
            <a:ext cx="6591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 (beam)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21"/>
          <p:cNvSpPr txBox="1"/>
          <p:nvPr/>
        </p:nvSpPr>
        <p:spPr>
          <a:xfrm>
            <a:off x="5669006" y="2492344"/>
            <a:ext cx="281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21"/>
          <p:cNvSpPr txBox="1"/>
          <p:nvPr/>
        </p:nvSpPr>
        <p:spPr>
          <a:xfrm>
            <a:off x="5911725" y="2792494"/>
            <a:ext cx="281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21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GB"/>
              <a:t>Direct gas curtain profile measurements</a:t>
            </a:r>
            <a:endParaRPr/>
          </a:p>
          <a:p>
            <a:pPr indent="0" lvl="0" marL="3429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Moveable pinhole pressure gauge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2"/>
          <p:cNvSpPr txBox="1"/>
          <p:nvPr>
            <p:ph idx="12" type="sldNum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1" name="Google Shape;231;p22"/>
          <p:cNvSpPr txBox="1"/>
          <p:nvPr>
            <p:ph type="title"/>
          </p:nvPr>
        </p:nvSpPr>
        <p:spPr>
          <a:xfrm>
            <a:off x="612000" y="19215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GB"/>
              <a:t>BGC Version 3 to CERN - Commissioning</a:t>
            </a:r>
            <a:endParaRPr/>
          </a:p>
        </p:txBody>
      </p:sp>
      <p:sp>
        <p:nvSpPr>
          <p:cNvPr id="232" name="Google Shape;232;p22"/>
          <p:cNvSpPr txBox="1"/>
          <p:nvPr/>
        </p:nvSpPr>
        <p:spPr>
          <a:xfrm>
            <a:off x="5273550" y="946931"/>
            <a:ext cx="3870300" cy="28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285750" lvl="0" marL="3429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Quattrocento Sans"/>
              <a:buChar char="◉"/>
            </a:pPr>
            <a:r>
              <a:rPr b="0" i="0" lang="en-GB" sz="19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Full assembly in one week</a:t>
            </a:r>
            <a:endParaRPr b="0" i="0" sz="19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85750" lvl="1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Quattrocento Sans"/>
              <a:buChar char="○"/>
            </a:pPr>
            <a:r>
              <a:rPr b="0" i="0" lang="en-GB" sz="19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Including vacuum pump down tests - Successful</a:t>
            </a:r>
            <a:endParaRPr b="0" i="0" sz="19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857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Quattrocento Sans"/>
              <a:buChar char="◉"/>
            </a:pPr>
            <a:r>
              <a:rPr b="0" i="0" lang="en-GB" sz="19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Alignment of nozzle-skimmer assembly - Successful</a:t>
            </a:r>
            <a:endParaRPr b="0" i="0" sz="19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85750" lvl="1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Quattrocento Sans"/>
              <a:buChar char="○"/>
            </a:pPr>
            <a:r>
              <a:rPr b="0" i="0" lang="en-GB" sz="19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Including building alignment setup at CERN</a:t>
            </a:r>
            <a:endParaRPr b="0" i="0" sz="19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857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Quattrocento Sans"/>
              <a:buChar char="◉"/>
            </a:pPr>
            <a:r>
              <a:rPr b="0" i="0" lang="en-GB" sz="19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Moveable pressure gauge installed &amp; Gas curtain profile measured - Successful</a:t>
            </a:r>
            <a:endParaRPr b="0" i="0" sz="1900" u="none" cap="none" strike="noStrik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85750" lvl="1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Quattrocento Sans"/>
              <a:buChar char="○"/>
            </a:pPr>
            <a:r>
              <a:rPr b="0" i="0" lang="en-GB" sz="19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Great agreement with simulations</a:t>
            </a:r>
            <a:endParaRPr b="0" i="0" sz="1900" u="none" cap="none" strike="noStrik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233" name="Google Shape;233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1394" y="732150"/>
            <a:ext cx="3556259" cy="418275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22"/>
          <p:cNvSpPr txBox="1"/>
          <p:nvPr/>
        </p:nvSpPr>
        <p:spPr>
          <a:xfrm rot="-5400000">
            <a:off x="641404" y="2485313"/>
            <a:ext cx="544800" cy="477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 [mm]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22"/>
          <p:cNvSpPr txBox="1"/>
          <p:nvPr/>
        </p:nvSpPr>
        <p:spPr>
          <a:xfrm>
            <a:off x="2368285" y="4809338"/>
            <a:ext cx="545100" cy="477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 [mm]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22"/>
          <p:cNvSpPr txBox="1"/>
          <p:nvPr/>
        </p:nvSpPr>
        <p:spPr>
          <a:xfrm>
            <a:off x="4477650" y="669956"/>
            <a:ext cx="7929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GB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mol. m</a:t>
            </a:r>
            <a:r>
              <a:rPr b="0" baseline="30000" i="0" lang="en-GB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-3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22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12</a:t>
            </a:r>
            <a:r>
              <a:rPr baseline="30000" lang="en-GB"/>
              <a:t>th</a:t>
            </a:r>
            <a:r>
              <a:rPr lang="en-GB"/>
              <a:t> HL-LHC Collaboration Meeting Uppsala 20 09 2022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27759" y="701939"/>
            <a:ext cx="2529573" cy="1966024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23"/>
          <p:cNvSpPr txBox="1"/>
          <p:nvPr/>
        </p:nvSpPr>
        <p:spPr>
          <a:xfrm>
            <a:off x="5642950" y="1119225"/>
            <a:ext cx="1962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23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GB"/>
              <a:t>Gas jet profile</a:t>
            </a:r>
            <a:endParaRPr/>
          </a:p>
        </p:txBody>
      </p:sp>
      <p:sp>
        <p:nvSpPr>
          <p:cNvPr id="245" name="Google Shape;245;p23"/>
          <p:cNvSpPr txBox="1"/>
          <p:nvPr>
            <p:ph idx="12" type="sldNum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6" name="Google Shape;246;p23"/>
          <p:cNvSpPr txBox="1"/>
          <p:nvPr/>
        </p:nvSpPr>
        <p:spPr>
          <a:xfrm>
            <a:off x="897025" y="1360875"/>
            <a:ext cx="3831300" cy="16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260350" lvl="0" marL="3429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Quattrocento Sans"/>
              <a:buChar char="◉"/>
            </a:pPr>
            <a:r>
              <a:rPr b="0" i="0" lang="en-GB" sz="15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Moveable pinhole</a:t>
            </a:r>
            <a:endParaRPr b="0" i="0" sz="15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247" name="Google Shape;247;p23"/>
          <p:cNvPicPr preferRelativeResize="0"/>
          <p:nvPr/>
        </p:nvPicPr>
        <p:blipFill rotWithShape="1">
          <a:blip r:embed="rId4">
            <a:alphaModFix/>
          </a:blip>
          <a:srcRect b="0" l="0" r="2798" t="0"/>
          <a:stretch/>
        </p:blipFill>
        <p:spPr>
          <a:xfrm>
            <a:off x="4930025" y="2694900"/>
            <a:ext cx="2799449" cy="2160001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23"/>
          <p:cNvSpPr txBox="1"/>
          <p:nvPr/>
        </p:nvSpPr>
        <p:spPr>
          <a:xfrm>
            <a:off x="897025" y="1360875"/>
            <a:ext cx="3831300" cy="16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260350" lvl="0" marL="3429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Quattrocento Sans"/>
              <a:buChar char="◉"/>
            </a:pPr>
            <a:r>
              <a:rPr b="0" i="0" lang="en-GB" sz="15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Moveable pinhole</a:t>
            </a:r>
            <a:endParaRPr b="0" i="0" sz="15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23850" lvl="1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Quattrocento Sans"/>
              <a:buChar char="○"/>
            </a:pPr>
            <a:r>
              <a:rPr b="0" i="0" lang="en-GB" sz="15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Jet pressure sampling</a:t>
            </a:r>
            <a:endParaRPr b="0" i="0" sz="15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49" name="Google Shape;249;p23"/>
          <p:cNvSpPr txBox="1"/>
          <p:nvPr/>
        </p:nvSpPr>
        <p:spPr>
          <a:xfrm>
            <a:off x="6839448" y="2883100"/>
            <a:ext cx="298800" cy="238500"/>
          </a:xfrm>
          <a:prstGeom prst="rect">
            <a:avLst/>
          </a:prstGeom>
          <a:solidFill>
            <a:srgbClr val="D0CECE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rPr b="0" i="0" lang="en-GB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N2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23"/>
          <p:cNvSpPr txBox="1"/>
          <p:nvPr/>
        </p:nvSpPr>
        <p:spPr>
          <a:xfrm>
            <a:off x="5976100" y="535200"/>
            <a:ext cx="1306200" cy="1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63500" lIns="254000" spcFirstLastPara="1" rIns="12700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"/>
              <a:buNone/>
            </a:pPr>
            <a:r>
              <a:rPr b="0" i="0" lang="en-GB" sz="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Appl. Phys. Lett.. 2022;120(17). </a:t>
            </a:r>
            <a:endParaRPr b="0" i="0" sz="5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"/>
              <a:buNone/>
            </a:pPr>
            <a:r>
              <a:rPr b="0" i="0" lang="en-GB" sz="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doi:10.1063/5.0085491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30025" y="544506"/>
            <a:ext cx="2880001" cy="2157166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24"/>
          <p:cNvSpPr txBox="1"/>
          <p:nvPr/>
        </p:nvSpPr>
        <p:spPr>
          <a:xfrm>
            <a:off x="5642950" y="1119225"/>
            <a:ext cx="1962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24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GB"/>
              <a:t>Gas jet profile</a:t>
            </a:r>
            <a:endParaRPr/>
          </a:p>
        </p:txBody>
      </p:sp>
      <p:sp>
        <p:nvSpPr>
          <p:cNvPr id="258" name="Google Shape;258;p24"/>
          <p:cNvSpPr txBox="1"/>
          <p:nvPr>
            <p:ph idx="12" type="sldNum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59" name="Google Shape;259;p24"/>
          <p:cNvPicPr preferRelativeResize="0"/>
          <p:nvPr/>
        </p:nvPicPr>
        <p:blipFill rotWithShape="1">
          <a:blip r:embed="rId4">
            <a:alphaModFix/>
          </a:blip>
          <a:srcRect b="0" l="0" r="2798" t="0"/>
          <a:stretch/>
        </p:blipFill>
        <p:spPr>
          <a:xfrm>
            <a:off x="4930025" y="2694900"/>
            <a:ext cx="2799449" cy="21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30025" y="544506"/>
            <a:ext cx="2880001" cy="2157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28400" y="544500"/>
            <a:ext cx="2880001" cy="2157166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24"/>
          <p:cNvSpPr txBox="1"/>
          <p:nvPr/>
        </p:nvSpPr>
        <p:spPr>
          <a:xfrm>
            <a:off x="897025" y="1360875"/>
            <a:ext cx="3831300" cy="16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260350" lvl="0" marL="3429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Quattrocento Sans"/>
              <a:buChar char="◉"/>
            </a:pPr>
            <a:r>
              <a:rPr b="0" i="0" lang="en-GB" sz="15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Moveable pinhole</a:t>
            </a:r>
            <a:endParaRPr b="0" i="0" sz="15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23850" lvl="1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Quattrocento Sans"/>
              <a:buChar char="○"/>
            </a:pPr>
            <a:r>
              <a:rPr b="0" i="0" lang="en-GB" sz="15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Jet pressure sampling</a:t>
            </a:r>
            <a:endParaRPr b="0" i="0" sz="15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60350" lvl="0" marL="3429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Quattrocento Sans"/>
              <a:buChar char="◉"/>
            </a:pPr>
            <a:r>
              <a:rPr b="0" i="0" lang="en-GB" sz="15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Gass shape - constant</a:t>
            </a:r>
            <a:endParaRPr b="0" i="0" sz="15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23850" lvl="1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Quattrocento Sans"/>
              <a:buChar char="○"/>
            </a:pPr>
            <a:r>
              <a:rPr b="0" i="0" lang="en-GB" sz="15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Ne/N₂ ≈ 2.9</a:t>
            </a:r>
            <a:endParaRPr b="0" i="0" sz="15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63" name="Google Shape;263;p24"/>
          <p:cNvSpPr txBox="1"/>
          <p:nvPr/>
        </p:nvSpPr>
        <p:spPr>
          <a:xfrm>
            <a:off x="6839448" y="2883100"/>
            <a:ext cx="298800" cy="238500"/>
          </a:xfrm>
          <a:prstGeom prst="rect">
            <a:avLst/>
          </a:prstGeom>
          <a:solidFill>
            <a:srgbClr val="D0CECE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rPr b="0" i="0" lang="en-GB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N2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24"/>
          <p:cNvSpPr txBox="1"/>
          <p:nvPr/>
        </p:nvSpPr>
        <p:spPr>
          <a:xfrm>
            <a:off x="6800873" y="736100"/>
            <a:ext cx="298800" cy="238500"/>
          </a:xfrm>
          <a:prstGeom prst="rect">
            <a:avLst/>
          </a:prstGeom>
          <a:solidFill>
            <a:srgbClr val="D0CECE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rPr b="0" i="0" lang="en-GB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5"/>
          <p:cNvSpPr txBox="1"/>
          <p:nvPr/>
        </p:nvSpPr>
        <p:spPr>
          <a:xfrm>
            <a:off x="5642950" y="1119225"/>
            <a:ext cx="1962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25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GB"/>
              <a:t>Gas jet profile</a:t>
            </a:r>
            <a:endParaRPr/>
          </a:p>
        </p:txBody>
      </p:sp>
      <p:sp>
        <p:nvSpPr>
          <p:cNvPr id="271" name="Google Shape;271;p25"/>
          <p:cNvSpPr txBox="1"/>
          <p:nvPr>
            <p:ph idx="12" type="sldNum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72" name="Google Shape;272;p25"/>
          <p:cNvSpPr txBox="1"/>
          <p:nvPr/>
        </p:nvSpPr>
        <p:spPr>
          <a:xfrm>
            <a:off x="897025" y="1360875"/>
            <a:ext cx="3831300" cy="16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260350" lvl="0" marL="3429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Quattrocento Sans"/>
              <a:buChar char="◉"/>
            </a:pPr>
            <a:r>
              <a:rPr b="0" i="0" lang="en-GB" sz="15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Moveable pinhole</a:t>
            </a:r>
            <a:endParaRPr b="0" i="0" sz="15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23850" lvl="1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Quattrocento Sans"/>
              <a:buChar char="○"/>
            </a:pPr>
            <a:r>
              <a:rPr b="0" i="0" lang="en-GB" sz="15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Jet pressure sampling</a:t>
            </a:r>
            <a:endParaRPr b="0" i="0" sz="15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60350" lvl="0" marL="3429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Quattrocento Sans"/>
              <a:buChar char="◉"/>
            </a:pPr>
            <a:r>
              <a:rPr b="0" i="0" lang="en-GB" sz="15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Gass shape - constant</a:t>
            </a:r>
            <a:endParaRPr b="0" i="0" sz="15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23850" lvl="1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Quattrocento Sans"/>
              <a:buChar char="○"/>
            </a:pPr>
            <a:r>
              <a:rPr b="0" i="0" lang="en-GB" sz="15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Ne/N₂ ≈ 2.9</a:t>
            </a:r>
            <a:endParaRPr b="0" i="0" sz="15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60350" lvl="0" marL="3429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Quattrocento Sans"/>
              <a:buChar char="◉"/>
            </a:pPr>
            <a:r>
              <a:rPr b="0" i="0" lang="en-GB" sz="15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3rd skimmer - thickness, density</a:t>
            </a:r>
            <a:endParaRPr b="0" i="0" sz="15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23850" lvl="1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Quattrocento Sans"/>
              <a:buChar char="○"/>
            </a:pPr>
            <a:r>
              <a:rPr b="0" i="0" lang="en-GB" sz="15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Signal vs vacuum</a:t>
            </a:r>
            <a:r>
              <a:rPr b="0" i="0" lang="en-GB" sz="15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endParaRPr b="0" i="0" sz="1500" u="none" cap="none" strike="noStrik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273" name="Google Shape;273;p25"/>
          <p:cNvPicPr preferRelativeResize="0"/>
          <p:nvPr/>
        </p:nvPicPr>
        <p:blipFill rotWithShape="1">
          <a:blip r:embed="rId3">
            <a:alphaModFix/>
          </a:blip>
          <a:srcRect b="0" l="0" r="2798" t="0"/>
          <a:stretch/>
        </p:blipFill>
        <p:spPr>
          <a:xfrm>
            <a:off x="4930025" y="2694900"/>
            <a:ext cx="2799449" cy="21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30025" y="544506"/>
            <a:ext cx="2880001" cy="2157166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25"/>
          <p:cNvSpPr txBox="1"/>
          <p:nvPr/>
        </p:nvSpPr>
        <p:spPr>
          <a:xfrm>
            <a:off x="6839448" y="2883100"/>
            <a:ext cx="298800" cy="238500"/>
          </a:xfrm>
          <a:prstGeom prst="rect">
            <a:avLst/>
          </a:prstGeom>
          <a:solidFill>
            <a:srgbClr val="D0CECE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rPr b="0" i="0" lang="en-GB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N2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25"/>
          <p:cNvSpPr txBox="1"/>
          <p:nvPr/>
        </p:nvSpPr>
        <p:spPr>
          <a:xfrm>
            <a:off x="6133325" y="755375"/>
            <a:ext cx="1004700" cy="238500"/>
          </a:xfrm>
          <a:prstGeom prst="rect">
            <a:avLst/>
          </a:prstGeom>
          <a:solidFill>
            <a:srgbClr val="D0CECE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rPr b="0" i="0" lang="en-GB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N2, 0.3 x 9 mm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25"/>
          <p:cNvSpPr txBox="1"/>
          <p:nvPr/>
        </p:nvSpPr>
        <p:spPr>
          <a:xfrm>
            <a:off x="6133325" y="2883100"/>
            <a:ext cx="1004700" cy="238500"/>
          </a:xfrm>
          <a:prstGeom prst="rect">
            <a:avLst/>
          </a:prstGeom>
          <a:solidFill>
            <a:srgbClr val="D0CECE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rPr b="0" i="0" lang="en-GB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N2, 0.7 x 9 mm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6"/>
          <p:cNvSpPr txBox="1"/>
          <p:nvPr>
            <p:ph idx="12" type="sldNum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3" name="Google Shape;283;p26"/>
          <p:cNvSpPr txBox="1"/>
          <p:nvPr>
            <p:ph type="title"/>
          </p:nvPr>
        </p:nvSpPr>
        <p:spPr>
          <a:xfrm>
            <a:off x="612000" y="207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GB"/>
              <a:t>LHC Vacuum and LHC NEG coating saturation</a:t>
            </a:r>
            <a:endParaRPr/>
          </a:p>
        </p:txBody>
      </p:sp>
      <p:pic>
        <p:nvPicPr>
          <p:cNvPr id="284" name="Google Shape;284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41650" y="1003650"/>
            <a:ext cx="3792769" cy="2444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39294" y="2847390"/>
            <a:ext cx="4533235" cy="2318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9894" y="2321063"/>
            <a:ext cx="2894118" cy="2252701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26"/>
          <p:cNvSpPr txBox="1"/>
          <p:nvPr/>
        </p:nvSpPr>
        <p:spPr>
          <a:xfrm>
            <a:off x="612000" y="625913"/>
            <a:ext cx="7920000" cy="28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285750" lvl="0" marL="3429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Quattrocento Sans"/>
              <a:buChar char="◉"/>
            </a:pPr>
            <a:r>
              <a:rPr b="0" i="0" lang="en-GB" sz="19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BGC Version 3 - </a:t>
            </a:r>
            <a:r>
              <a:rPr b="0" i="0" lang="en-GB" sz="19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Pump down curves being characterized to simulate effect on LHC vacuum</a:t>
            </a:r>
            <a:endParaRPr b="0" i="0" sz="19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85750" lvl="1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Quattrocento Sans"/>
              <a:buChar char="○"/>
            </a:pPr>
            <a:r>
              <a:rPr b="0" i="0" lang="en-GB" sz="19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Bakeout needed ? </a:t>
            </a:r>
            <a:endParaRPr b="0" i="0" sz="19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85750" lvl="1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Quattrocento Sans"/>
              <a:buChar char="○"/>
            </a:pPr>
            <a:r>
              <a:rPr b="0" i="0" lang="en-GB" sz="19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If N</a:t>
            </a:r>
            <a:r>
              <a:rPr b="0" baseline="-25000" i="0" lang="en-GB" sz="19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2</a:t>
            </a:r>
            <a:r>
              <a:rPr b="0" i="0" lang="en-GB" sz="19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jet - saturation of NEG coating?</a:t>
            </a:r>
            <a:endParaRPr b="0" i="0" sz="19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3429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1" sz="1900" u="none" cap="none" strike="noStrike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88" name="Google Shape;288;p26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12</a:t>
            </a:r>
            <a:r>
              <a:rPr baseline="30000" lang="en-GB"/>
              <a:t>th</a:t>
            </a:r>
            <a:r>
              <a:rPr lang="en-GB"/>
              <a:t> HL-LHC Collaboration Meeting Uppsala 20 09 2022</a:t>
            </a:r>
            <a:endParaRPr/>
          </a:p>
        </p:txBody>
      </p:sp>
      <p:sp>
        <p:nvSpPr>
          <p:cNvPr id="289" name="Google Shape;289;p26"/>
          <p:cNvSpPr txBox="1"/>
          <p:nvPr/>
        </p:nvSpPr>
        <p:spPr>
          <a:xfrm>
            <a:off x="2062294" y="4707713"/>
            <a:ext cx="24828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GB" sz="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Courtesy of Cristina Castro Sequeiro TE-VSC </a:t>
            </a:r>
            <a:endParaRPr b="0" i="0" sz="8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2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GB"/>
              <a:t>Contents</a:t>
            </a:r>
            <a:endParaRPr/>
          </a:p>
        </p:txBody>
      </p:sp>
      <p:sp>
        <p:nvSpPr>
          <p:cNvPr id="107" name="Google Shape;107;p12"/>
          <p:cNvSpPr txBox="1"/>
          <p:nvPr>
            <p:ph idx="12" type="sldNum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8" name="Google Shape;108;p12"/>
          <p:cNvSpPr txBox="1"/>
          <p:nvPr/>
        </p:nvSpPr>
        <p:spPr>
          <a:xfrm>
            <a:off x="612000" y="626350"/>
            <a:ext cx="5189400" cy="38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◉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Introduction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Different methods of profile &amp; emittance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◉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Experimental setup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Working principle</a:t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◉"/>
            </a:pPr>
            <a:r>
              <a:rPr lang="en-GB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Results</a:t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Sample signals at 450 GeV &amp; 6.8 TeV</a:t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Systematic beam errors studies</a:t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Emittance measurements</a:t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■"/>
            </a:pPr>
            <a:r>
              <a:rPr lang="en-GB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Comparison to BSRT, Experiments &amp; etc</a:t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◉"/>
            </a:pPr>
            <a:r>
              <a:rPr lang="en-GB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Summary</a:t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Where BGC fits (limitations of other installed monitors)</a:t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109" name="Google Shape;109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5150" y="0"/>
            <a:ext cx="3098850" cy="195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9399" y="1900026"/>
            <a:ext cx="3344600" cy="141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22875" y="3241994"/>
            <a:ext cx="3143400" cy="190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3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GB"/>
              <a:t>Remaining comments</a:t>
            </a:r>
            <a:endParaRPr/>
          </a:p>
        </p:txBody>
      </p:sp>
      <p:sp>
        <p:nvSpPr>
          <p:cNvPr id="117" name="Google Shape;117;p13"/>
          <p:cNvSpPr txBox="1"/>
          <p:nvPr>
            <p:ph idx="12" type="sldNum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aphicFrame>
        <p:nvGraphicFramePr>
          <p:cNvPr id="118" name="Google Shape;118;p13"/>
          <p:cNvGraphicFramePr/>
          <p:nvPr/>
        </p:nvGraphicFramePr>
        <p:xfrm>
          <a:off x="4011419" y="546779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{E4B060E8-97DB-4B90-A221-3E2AA3B02C76}</a:tableStyleId>
              </a:tblPr>
              <a:tblGrid>
                <a:gridCol w="701900"/>
                <a:gridCol w="1574675"/>
              </a:tblGrid>
              <a:tr h="154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/>
                        <a:t>Parameter</a:t>
                      </a:r>
                      <a:endParaRPr b="1" sz="900" u="none" cap="none" strike="noStrike"/>
                    </a:p>
                  </a:txBody>
                  <a:tcPr marT="14300" marB="14300" marR="21425" marL="21425" anchor="b"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/>
                        <a:t>Value</a:t>
                      </a:r>
                      <a:endParaRPr b="1" sz="900" u="none" cap="none" strike="noStrike"/>
                    </a:p>
                  </a:txBody>
                  <a:tcPr marT="14300" marB="14300" marR="21425" marL="21425" anchor="b"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4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σ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Fluorescence cross-section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Ω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Solid angle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4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T</a:t>
                      </a:r>
                      <a:endParaRPr sz="1100" u="none" cap="none" strike="noStrike"/>
                    </a:p>
                  </a:txBody>
                  <a:tcPr marT="108000" marB="1485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000" u="none" cap="none" strike="noStrike"/>
                        <a:t>Transmittance 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I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Beam current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8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</a:rPr>
                        <a:t>𝜂</a:t>
                      </a:r>
                      <a:r>
                        <a:rPr baseline="-25000" lang="en-GB" sz="1100" u="none" cap="none" strike="noStrike">
                          <a:solidFill>
                            <a:schemeClr val="dk1"/>
                          </a:solidFill>
                        </a:rPr>
                        <a:t>pc </a:t>
                      </a: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</a:rPr>
                        <a:t>ᐧ 𝜂</a:t>
                      </a:r>
                      <a:r>
                        <a:rPr baseline="-25000" lang="en-GB" sz="1100" u="none" cap="none" strike="noStrike">
                          <a:solidFill>
                            <a:schemeClr val="dk1"/>
                          </a:solidFill>
                        </a:rPr>
                        <a:t>mcp</a:t>
                      </a:r>
                      <a:endParaRPr baseline="-25000" sz="1100" u="none" cap="none" strike="noStrike"/>
                    </a:p>
                  </a:txBody>
                  <a:tcPr marT="82300" marB="1485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</a:rPr>
                        <a:t>QE of Intensifier 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d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Gas curtain thickness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n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Gas curtain density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19" name="Google Shape;11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069" y="5379731"/>
            <a:ext cx="3455288" cy="583406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3"/>
          <p:cNvSpPr txBox="1"/>
          <p:nvPr/>
        </p:nvSpPr>
        <p:spPr>
          <a:xfrm>
            <a:off x="525100" y="948675"/>
            <a:ext cx="4780800" cy="27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◉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Introduction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Citations (also in other sections)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◉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Experimental setup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Figure 1) clarity</a:t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◉"/>
            </a:pPr>
            <a:r>
              <a:rPr lang="en-GB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Results</a:t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Binning</a:t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Text alterations</a:t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4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GB"/>
              <a:t>Citations</a:t>
            </a:r>
            <a:endParaRPr/>
          </a:p>
        </p:txBody>
      </p:sp>
      <p:sp>
        <p:nvSpPr>
          <p:cNvPr id="126" name="Google Shape;126;p14"/>
          <p:cNvSpPr txBox="1"/>
          <p:nvPr>
            <p:ph idx="12" type="sldNum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aphicFrame>
        <p:nvGraphicFramePr>
          <p:cNvPr id="127" name="Google Shape;127;p14"/>
          <p:cNvGraphicFramePr/>
          <p:nvPr/>
        </p:nvGraphicFramePr>
        <p:xfrm>
          <a:off x="4011419" y="546779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{E4B060E8-97DB-4B90-A221-3E2AA3B02C76}</a:tableStyleId>
              </a:tblPr>
              <a:tblGrid>
                <a:gridCol w="701900"/>
                <a:gridCol w="1574675"/>
              </a:tblGrid>
              <a:tr h="154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/>
                        <a:t>Parameter</a:t>
                      </a:r>
                      <a:endParaRPr b="1" sz="900" u="none" cap="none" strike="noStrike"/>
                    </a:p>
                  </a:txBody>
                  <a:tcPr marT="14300" marB="14300" marR="21425" marL="21425" anchor="b"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/>
                        <a:t>Value</a:t>
                      </a:r>
                      <a:endParaRPr b="1" sz="900" u="none" cap="none" strike="noStrike"/>
                    </a:p>
                  </a:txBody>
                  <a:tcPr marT="14300" marB="14300" marR="21425" marL="21425" anchor="b"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4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σ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Fluorescence cross-section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Ω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Solid angle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4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T</a:t>
                      </a:r>
                      <a:endParaRPr sz="1100" u="none" cap="none" strike="noStrike"/>
                    </a:p>
                  </a:txBody>
                  <a:tcPr marT="108000" marB="1485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000" u="none" cap="none" strike="noStrike"/>
                        <a:t>Transmittance 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I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Beam current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8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</a:rPr>
                        <a:t>𝜂</a:t>
                      </a:r>
                      <a:r>
                        <a:rPr baseline="-25000" lang="en-GB" sz="1100" u="none" cap="none" strike="noStrike">
                          <a:solidFill>
                            <a:schemeClr val="dk1"/>
                          </a:solidFill>
                        </a:rPr>
                        <a:t>pc </a:t>
                      </a: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</a:rPr>
                        <a:t>ᐧ 𝜂</a:t>
                      </a:r>
                      <a:r>
                        <a:rPr baseline="-25000" lang="en-GB" sz="1100" u="none" cap="none" strike="noStrike">
                          <a:solidFill>
                            <a:schemeClr val="dk1"/>
                          </a:solidFill>
                        </a:rPr>
                        <a:t>mcp</a:t>
                      </a:r>
                      <a:endParaRPr baseline="-25000" sz="1100" u="none" cap="none" strike="noStrike"/>
                    </a:p>
                  </a:txBody>
                  <a:tcPr marT="82300" marB="1485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</a:rPr>
                        <a:t>QE of Intensifier 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d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Gas curtain thickness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n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Gas curtain density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28" name="Google Shape;12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069" y="5379731"/>
            <a:ext cx="3455288" cy="583406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4"/>
          <p:cNvSpPr txBox="1"/>
          <p:nvPr/>
        </p:nvSpPr>
        <p:spPr>
          <a:xfrm>
            <a:off x="764550" y="662400"/>
            <a:ext cx="4780800" cy="38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◉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BSRT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Some main paper about the monitor at LHC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Paper or proceeding with its PSF mentioned or calculated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◉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LHC Wire scanner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Some main paper about the monitor at LHC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◉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BGI at LHC - Beam heating?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Is there paper or proceeding about BGI at LHC with the beam heating?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◉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Emittance scans at ATLAS and CMS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5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GB"/>
              <a:t>Figure 1 clarity</a:t>
            </a:r>
            <a:endParaRPr/>
          </a:p>
        </p:txBody>
      </p:sp>
      <p:sp>
        <p:nvSpPr>
          <p:cNvPr id="135" name="Google Shape;135;p15"/>
          <p:cNvSpPr txBox="1"/>
          <p:nvPr>
            <p:ph idx="12" type="sldNum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aphicFrame>
        <p:nvGraphicFramePr>
          <p:cNvPr id="136" name="Google Shape;136;p15"/>
          <p:cNvGraphicFramePr/>
          <p:nvPr/>
        </p:nvGraphicFramePr>
        <p:xfrm>
          <a:off x="4011419" y="546779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{E4B060E8-97DB-4B90-A221-3E2AA3B02C76}</a:tableStyleId>
              </a:tblPr>
              <a:tblGrid>
                <a:gridCol w="701900"/>
                <a:gridCol w="1574675"/>
              </a:tblGrid>
              <a:tr h="154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/>
                        <a:t>Parameter</a:t>
                      </a:r>
                      <a:endParaRPr b="1" sz="900" u="none" cap="none" strike="noStrike"/>
                    </a:p>
                  </a:txBody>
                  <a:tcPr marT="14300" marB="14300" marR="21425" marL="21425" anchor="b"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/>
                        <a:t>Value</a:t>
                      </a:r>
                      <a:endParaRPr b="1" sz="900" u="none" cap="none" strike="noStrike"/>
                    </a:p>
                  </a:txBody>
                  <a:tcPr marT="14300" marB="14300" marR="21425" marL="21425" anchor="b"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4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σ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Fluorescence cross-section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Ω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Solid angle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4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T</a:t>
                      </a:r>
                      <a:endParaRPr sz="1100" u="none" cap="none" strike="noStrike"/>
                    </a:p>
                  </a:txBody>
                  <a:tcPr marT="108000" marB="1485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000" u="none" cap="none" strike="noStrike"/>
                        <a:t>Transmittance 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I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Beam current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8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</a:rPr>
                        <a:t>𝜂</a:t>
                      </a:r>
                      <a:r>
                        <a:rPr baseline="-25000" lang="en-GB" sz="1100" u="none" cap="none" strike="noStrike">
                          <a:solidFill>
                            <a:schemeClr val="dk1"/>
                          </a:solidFill>
                        </a:rPr>
                        <a:t>pc </a:t>
                      </a: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</a:rPr>
                        <a:t>ᐧ 𝜂</a:t>
                      </a:r>
                      <a:r>
                        <a:rPr baseline="-25000" lang="en-GB" sz="1100" u="none" cap="none" strike="noStrike">
                          <a:solidFill>
                            <a:schemeClr val="dk1"/>
                          </a:solidFill>
                        </a:rPr>
                        <a:t>mcp</a:t>
                      </a:r>
                      <a:endParaRPr baseline="-25000" sz="1100" u="none" cap="none" strike="noStrike"/>
                    </a:p>
                  </a:txBody>
                  <a:tcPr marT="82300" marB="1485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</a:rPr>
                        <a:t>QE of Intensifier 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d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Gas curtain thickness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n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Gas curtain density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37" name="Google Shape;137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069" y="5379731"/>
            <a:ext cx="3455288" cy="583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0275" y="675000"/>
            <a:ext cx="7415009" cy="416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6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GB"/>
              <a:t>Figure 1 clarity</a:t>
            </a:r>
            <a:endParaRPr/>
          </a:p>
        </p:txBody>
      </p:sp>
      <p:sp>
        <p:nvSpPr>
          <p:cNvPr id="144" name="Google Shape;144;p16"/>
          <p:cNvSpPr txBox="1"/>
          <p:nvPr>
            <p:ph idx="12" type="sldNum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45" name="Google Shape;14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875"/>
            <a:ext cx="4499998" cy="253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06099" y="-12"/>
            <a:ext cx="4500002" cy="2527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05919" y="2580125"/>
            <a:ext cx="5049481" cy="2531251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6"/>
          <p:cNvSpPr txBox="1"/>
          <p:nvPr/>
        </p:nvSpPr>
        <p:spPr>
          <a:xfrm>
            <a:off x="95075" y="2580125"/>
            <a:ext cx="653400" cy="5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accent5"/>
                </a:solidFill>
              </a:rPr>
              <a:t>(1)</a:t>
            </a:r>
            <a:endParaRPr sz="2800">
              <a:solidFill>
                <a:schemeClr val="accent5"/>
              </a:solidFill>
            </a:endParaRPr>
          </a:p>
        </p:txBody>
      </p:sp>
      <p:sp>
        <p:nvSpPr>
          <p:cNvPr id="149" name="Google Shape;149;p16"/>
          <p:cNvSpPr txBox="1"/>
          <p:nvPr/>
        </p:nvSpPr>
        <p:spPr>
          <a:xfrm>
            <a:off x="8452700" y="2527500"/>
            <a:ext cx="653400" cy="5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accent5"/>
                </a:solidFill>
              </a:rPr>
              <a:t>(2)</a:t>
            </a:r>
            <a:endParaRPr sz="2800">
              <a:solidFill>
                <a:schemeClr val="accent5"/>
              </a:solidFill>
            </a:endParaRPr>
          </a:p>
        </p:txBody>
      </p:sp>
      <p:sp>
        <p:nvSpPr>
          <p:cNvPr id="150" name="Google Shape;150;p16"/>
          <p:cNvSpPr txBox="1"/>
          <p:nvPr/>
        </p:nvSpPr>
        <p:spPr>
          <a:xfrm>
            <a:off x="6899825" y="3443825"/>
            <a:ext cx="653400" cy="5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accent5"/>
                </a:solidFill>
              </a:rPr>
              <a:t>(3)</a:t>
            </a:r>
            <a:endParaRPr sz="28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7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GB"/>
              <a:t>Binning</a:t>
            </a:r>
            <a:endParaRPr/>
          </a:p>
        </p:txBody>
      </p:sp>
      <p:sp>
        <p:nvSpPr>
          <p:cNvPr id="156" name="Google Shape;156;p17"/>
          <p:cNvSpPr txBox="1"/>
          <p:nvPr>
            <p:ph idx="12" type="sldNum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aphicFrame>
        <p:nvGraphicFramePr>
          <p:cNvPr id="157" name="Google Shape;157;p17"/>
          <p:cNvGraphicFramePr/>
          <p:nvPr/>
        </p:nvGraphicFramePr>
        <p:xfrm>
          <a:off x="4011419" y="546779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{E4B060E8-97DB-4B90-A221-3E2AA3B02C76}</a:tableStyleId>
              </a:tblPr>
              <a:tblGrid>
                <a:gridCol w="701900"/>
                <a:gridCol w="1574675"/>
              </a:tblGrid>
              <a:tr h="154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/>
                        <a:t>Parameter</a:t>
                      </a:r>
                      <a:endParaRPr b="1" sz="900" u="none" cap="none" strike="noStrike"/>
                    </a:p>
                  </a:txBody>
                  <a:tcPr marT="14300" marB="14300" marR="21425" marL="21425" anchor="b"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/>
                        <a:t>Value</a:t>
                      </a:r>
                      <a:endParaRPr b="1" sz="900" u="none" cap="none" strike="noStrike"/>
                    </a:p>
                  </a:txBody>
                  <a:tcPr marT="14300" marB="14300" marR="21425" marL="21425" anchor="b"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4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σ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Fluorescence cross-section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Ω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Solid angle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4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T</a:t>
                      </a:r>
                      <a:endParaRPr sz="1100" u="none" cap="none" strike="noStrike"/>
                    </a:p>
                  </a:txBody>
                  <a:tcPr marT="108000" marB="1485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000" u="none" cap="none" strike="noStrike"/>
                        <a:t>Transmittance 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I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Beam current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8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</a:rPr>
                        <a:t>𝜂</a:t>
                      </a:r>
                      <a:r>
                        <a:rPr baseline="-25000" lang="en-GB" sz="1100" u="none" cap="none" strike="noStrike">
                          <a:solidFill>
                            <a:schemeClr val="dk1"/>
                          </a:solidFill>
                        </a:rPr>
                        <a:t>pc </a:t>
                      </a: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</a:rPr>
                        <a:t>ᐧ 𝜂</a:t>
                      </a:r>
                      <a:r>
                        <a:rPr baseline="-25000" lang="en-GB" sz="1100" u="none" cap="none" strike="noStrike">
                          <a:solidFill>
                            <a:schemeClr val="dk1"/>
                          </a:solidFill>
                        </a:rPr>
                        <a:t>mcp</a:t>
                      </a:r>
                      <a:endParaRPr baseline="-25000" sz="1100" u="none" cap="none" strike="noStrike"/>
                    </a:p>
                  </a:txBody>
                  <a:tcPr marT="82300" marB="1485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</a:rPr>
                        <a:t>QE of Intensifier 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d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Gas curtain thickness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/>
                        <a:t>n</a:t>
                      </a:r>
                      <a:endParaRPr sz="11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cap="none" strike="noStrike"/>
                        <a:t>Gas curtain density</a:t>
                      </a:r>
                      <a:endParaRPr sz="1000" u="none" cap="none" strike="noStrike"/>
                    </a:p>
                  </a:txBody>
                  <a:tcPr marT="82300" marB="14300" marR="21425" marL="2142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58" name="Google Shape;15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069" y="5379731"/>
            <a:ext cx="3455288" cy="583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9275" y="620525"/>
            <a:ext cx="4096550" cy="434272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7"/>
          <p:cNvSpPr txBox="1"/>
          <p:nvPr/>
        </p:nvSpPr>
        <p:spPr>
          <a:xfrm>
            <a:off x="4785500" y="675000"/>
            <a:ext cx="4217100" cy="27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◉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No binning used in the studies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Might simply remove last sentence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Or mention expected lower light-yield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◉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Bethe-Bloch expects lower light-yield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~2.7x lower at 450 GeV than 6.8 TeV</a:t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◉"/>
            </a:pPr>
            <a:r>
              <a:rPr lang="en-GB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Might benefit in future by binning</a:t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8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GB"/>
              <a:t>Limitations of other instruments</a:t>
            </a:r>
            <a:endParaRPr/>
          </a:p>
        </p:txBody>
      </p:sp>
      <p:sp>
        <p:nvSpPr>
          <p:cNvPr id="166" name="Google Shape;166;p18"/>
          <p:cNvSpPr txBox="1"/>
          <p:nvPr>
            <p:ph idx="12" type="sldNum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7" name="Google Shape;167;p18"/>
          <p:cNvSpPr txBox="1"/>
          <p:nvPr/>
        </p:nvSpPr>
        <p:spPr>
          <a:xfrm>
            <a:off x="4565175" y="1098725"/>
            <a:ext cx="4217100" cy="27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◉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No citations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Probably hard to find papers mentioning limitations?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◉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No quantification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Quattrocento Sans"/>
              <a:buChar char="○"/>
            </a:pPr>
            <a:r>
              <a:rPr lang="en-GB" sz="1600">
                <a:latin typeface="Quattrocento Sans"/>
                <a:ea typeface="Quattrocento Sans"/>
                <a:cs typeface="Quattrocento Sans"/>
                <a:sym typeface="Quattrocento Sans"/>
              </a:rPr>
              <a:t>Would require probably more extensive comparison (e.g. BSRT limited resolution)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168" name="Google Shape;16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650" y="745475"/>
            <a:ext cx="4085675" cy="4291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9"/>
          <p:cNvSpPr txBox="1"/>
          <p:nvPr>
            <p:ph type="ctrTitle"/>
          </p:nvPr>
        </p:nvSpPr>
        <p:spPr>
          <a:xfrm>
            <a:off x="868275" y="2125938"/>
            <a:ext cx="75600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lang="en-GB" sz="1100">
                <a:solidFill>
                  <a:schemeClr val="dk1"/>
                </a:solidFill>
              </a:rPr>
              <a:t>	 	 	 	</a:t>
            </a:r>
            <a:endParaRPr b="0"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None/>
            </a:pPr>
            <a:r>
              <a:rPr lang="en-GB" sz="3100">
                <a:solidFill>
                  <a:schemeClr val="dk1"/>
                </a:solidFill>
              </a:rPr>
              <a:t>Thank you for your attention!</a:t>
            </a:r>
            <a:endParaRPr sz="3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None/>
            </a:pPr>
            <a:r>
              <a:rPr lang="en-GB" sz="3100">
                <a:solidFill>
                  <a:schemeClr val="dk1"/>
                </a:solidFill>
              </a:rPr>
              <a:t>Questions?</a:t>
            </a:r>
            <a:endParaRPr sz="3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None/>
            </a:pPr>
            <a:r>
              <a:t/>
            </a:r>
            <a:endParaRPr b="0" i="1"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None/>
            </a:pPr>
            <a:r>
              <a:t/>
            </a:r>
            <a:endParaRPr sz="3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HiLumi">
      <a:dk1>
        <a:srgbClr val="000000"/>
      </a:dk1>
      <a:lt1>
        <a:srgbClr val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