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265" r:id="rId3"/>
    <p:sldId id="258" r:id="rId4"/>
    <p:sldId id="266" r:id="rId5"/>
    <p:sldId id="274" r:id="rId6"/>
    <p:sldId id="264" r:id="rId7"/>
    <p:sldId id="277" r:id="rId8"/>
    <p:sldId id="276" r:id="rId9"/>
    <p:sldId id="268" r:id="rId10"/>
    <p:sldId id="270" r:id="rId11"/>
    <p:sldId id="271" r:id="rId12"/>
    <p:sldId id="261" r:id="rId13"/>
    <p:sldId id="262" r:id="rId14"/>
    <p:sldId id="263" r:id="rId15"/>
    <p:sldId id="280" r:id="rId16"/>
    <p:sldId id="281" r:id="rId17"/>
    <p:sldId id="278" r:id="rId18"/>
    <p:sldId id="279" r:id="rId19"/>
    <p:sldId id="25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A215CB-4F68-4AE3-A4BE-52E160FFDFE4}" v="5138" dt="2025-02-13T18:22:49.009"/>
    <p1510:client id="{DE2CAC85-D89A-4388-8796-B6C3797634C2}" v="5" dt="2025-02-14T08:25:18.5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0883" autoAdjust="0"/>
  </p:normalViewPr>
  <p:slideViewPr>
    <p:cSldViewPr snapToGrid="0">
      <p:cViewPr varScale="1">
        <p:scale>
          <a:sx n="57" d="100"/>
          <a:sy n="57" d="100"/>
        </p:scale>
        <p:origin x="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Otelie Solstrand" userId="d6371260c0595831" providerId="LiveId" clId="{DE2CAC85-D89A-4388-8796-B6C3797634C2}"/>
    <pc:docChg chg="custSel addSld modSld">
      <pc:chgData name="Simone Otelie Solstrand" userId="d6371260c0595831" providerId="LiveId" clId="{DE2CAC85-D89A-4388-8796-B6C3797634C2}" dt="2025-02-14T08:25:49.857" v="155" actId="20577"/>
      <pc:docMkLst>
        <pc:docMk/>
      </pc:docMkLst>
      <pc:sldChg chg="addSp delSp modSp new mod">
        <pc:chgData name="Simone Otelie Solstrand" userId="d6371260c0595831" providerId="LiveId" clId="{DE2CAC85-D89A-4388-8796-B6C3797634C2}" dt="2025-02-14T08:25:49.857" v="155" actId="20577"/>
        <pc:sldMkLst>
          <pc:docMk/>
          <pc:sldMk cId="2993444423" sldId="280"/>
        </pc:sldMkLst>
        <pc:spChg chg="mod">
          <ac:chgData name="Simone Otelie Solstrand" userId="d6371260c0595831" providerId="LiveId" clId="{DE2CAC85-D89A-4388-8796-B6C3797634C2}" dt="2025-02-14T08:25:49.857" v="155" actId="20577"/>
          <ac:spMkLst>
            <pc:docMk/>
            <pc:sldMk cId="2993444423" sldId="280"/>
            <ac:spMk id="2" creationId="{5833A242-A2CB-F324-1271-236CC34F1667}"/>
          </ac:spMkLst>
        </pc:spChg>
        <pc:spChg chg="del">
          <ac:chgData name="Simone Otelie Solstrand" userId="d6371260c0595831" providerId="LiveId" clId="{DE2CAC85-D89A-4388-8796-B6C3797634C2}" dt="2025-02-14T08:23:39.781" v="8" actId="931"/>
          <ac:spMkLst>
            <pc:docMk/>
            <pc:sldMk cId="2993444423" sldId="280"/>
            <ac:spMk id="3" creationId="{F926C401-2957-9AFC-4BA6-C6647EE7131F}"/>
          </ac:spMkLst>
        </pc:spChg>
        <pc:spChg chg="del mod">
          <ac:chgData name="Simone Otelie Solstrand" userId="d6371260c0595831" providerId="LiveId" clId="{DE2CAC85-D89A-4388-8796-B6C3797634C2}" dt="2025-02-14T08:23:49.943" v="11" actId="931"/>
          <ac:spMkLst>
            <pc:docMk/>
            <pc:sldMk cId="2993444423" sldId="280"/>
            <ac:spMk id="4" creationId="{D0CF4189-BF28-88F9-5C79-4049A4F2C862}"/>
          </ac:spMkLst>
        </pc:spChg>
        <pc:spChg chg="del">
          <ac:chgData name="Simone Otelie Solstrand" userId="d6371260c0595831" providerId="LiveId" clId="{DE2CAC85-D89A-4388-8796-B6C3797634C2}" dt="2025-02-14T08:24:09.504" v="20" actId="478"/>
          <ac:spMkLst>
            <pc:docMk/>
            <pc:sldMk cId="2993444423" sldId="280"/>
            <ac:spMk id="6" creationId="{BACABC7B-1159-7C43-7093-DE869357E922}"/>
          </ac:spMkLst>
        </pc:spChg>
        <pc:picChg chg="add mod">
          <ac:chgData name="Simone Otelie Solstrand" userId="d6371260c0595831" providerId="LiveId" clId="{DE2CAC85-D89A-4388-8796-B6C3797634C2}" dt="2025-02-14T08:24:03.235" v="18" actId="1076"/>
          <ac:picMkLst>
            <pc:docMk/>
            <pc:sldMk cId="2993444423" sldId="280"/>
            <ac:picMk id="9" creationId="{64B3F5B0-D34E-CFFF-BD20-B6209FFA583F}"/>
          </ac:picMkLst>
        </pc:picChg>
        <pc:picChg chg="add mod">
          <ac:chgData name="Simone Otelie Solstrand" userId="d6371260c0595831" providerId="LiveId" clId="{DE2CAC85-D89A-4388-8796-B6C3797634C2}" dt="2025-02-14T08:24:04.983" v="19" actId="1076"/>
          <ac:picMkLst>
            <pc:docMk/>
            <pc:sldMk cId="2993444423" sldId="280"/>
            <ac:picMk id="11" creationId="{0865F354-17CA-D27B-593C-F96973E2F9B0}"/>
          </ac:picMkLst>
        </pc:picChg>
      </pc:sldChg>
      <pc:sldChg chg="addSp delSp modSp new mod">
        <pc:chgData name="Simone Otelie Solstrand" userId="d6371260c0595831" providerId="LiveId" clId="{DE2CAC85-D89A-4388-8796-B6C3797634C2}" dt="2025-02-14T08:25:32.653" v="105" actId="207"/>
        <pc:sldMkLst>
          <pc:docMk/>
          <pc:sldMk cId="39320561" sldId="281"/>
        </pc:sldMkLst>
        <pc:spChg chg="del">
          <ac:chgData name="Simone Otelie Solstrand" userId="d6371260c0595831" providerId="LiveId" clId="{DE2CAC85-D89A-4388-8796-B6C3797634C2}" dt="2025-02-14T08:24:38.981" v="55" actId="931"/>
          <ac:spMkLst>
            <pc:docMk/>
            <pc:sldMk cId="39320561" sldId="281"/>
            <ac:spMk id="2" creationId="{9E8D1A57-812A-C3C1-7B6B-A188FE09ABA5}"/>
          </ac:spMkLst>
        </pc:spChg>
        <pc:spChg chg="mod">
          <ac:chgData name="Simone Otelie Solstrand" userId="d6371260c0595831" providerId="LiveId" clId="{DE2CAC85-D89A-4388-8796-B6C3797634C2}" dt="2025-02-14T08:24:32.266" v="54" actId="20577"/>
          <ac:spMkLst>
            <pc:docMk/>
            <pc:sldMk cId="39320561" sldId="281"/>
            <ac:spMk id="3" creationId="{43C77C15-BF1B-F07F-50FA-9D98E09DA358}"/>
          </ac:spMkLst>
        </pc:spChg>
        <pc:spChg chg="add mod">
          <ac:chgData name="Simone Otelie Solstrand" userId="d6371260c0595831" providerId="LiveId" clId="{DE2CAC85-D89A-4388-8796-B6C3797634C2}" dt="2025-02-14T08:25:32.653" v="105" actId="207"/>
          <ac:spMkLst>
            <pc:docMk/>
            <pc:sldMk cId="39320561" sldId="281"/>
            <ac:spMk id="9" creationId="{2A271E57-D4EB-9D56-2FBF-A546F307D0C7}"/>
          </ac:spMkLst>
        </pc:spChg>
        <pc:picChg chg="add mod">
          <ac:chgData name="Simone Otelie Solstrand" userId="d6371260c0595831" providerId="LiveId" clId="{DE2CAC85-D89A-4388-8796-B6C3797634C2}" dt="2025-02-14T08:24:48.463" v="61" actId="14100"/>
          <ac:picMkLst>
            <pc:docMk/>
            <pc:sldMk cId="39320561" sldId="281"/>
            <ac:picMk id="8" creationId="{20835681-ADFC-6E84-2D30-9441261AFAE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1C26B-F2D2-4A44-A77E-3F9E08E3A5FB}" type="datetimeFigureOut">
              <a:rPr lang="nb-NO" smtClean="0"/>
              <a:t>14.02.2025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BB27C-FC23-427D-AFEE-20C82062EA0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6771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83501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Collimation Manager, Initial conditions, Impact table, </a:t>
            </a:r>
            <a:r>
              <a:rPr lang="en-GB" dirty="0" err="1"/>
              <a:t>Colldb</a:t>
            </a:r>
            <a:r>
              <a:rPr lang="en-GB" dirty="0"/>
              <a:t>, first steps of crystal rewrite, literal FORTRAN K2 implementation in </a:t>
            </a:r>
            <a:r>
              <a:rPr lang="en-GB" dirty="0" err="1"/>
              <a:t>Xcoll</a:t>
            </a:r>
            <a:r>
              <a:rPr lang="en-GB" dirty="0"/>
              <a:t>. </a:t>
            </a:r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136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Particle goes in </a:t>
            </a:r>
            <a:r>
              <a:rPr lang="en-GB" dirty="0">
                <a:sym typeface="Wingdings" panose="05000000000000000000" pitchFamily="2" charset="2"/>
              </a:rPr>
              <a:t> deflections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Black box </a:t>
            </a:r>
            <a:r>
              <a:rPr lang="en-GB" dirty="0" err="1">
                <a:sym typeface="Wingdings" panose="05000000000000000000" pitchFamily="2" charset="2"/>
              </a:rPr>
              <a:t>tho</a:t>
            </a:r>
            <a:r>
              <a:rPr lang="en-GB" dirty="0">
                <a:sym typeface="Wingdings" panose="05000000000000000000" pitchFamily="2" charset="2"/>
              </a:rPr>
              <a:t>, the model only gives us the info of the result, NOT the steps.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Highlight THE MODEL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Hit straight on and inf in transversal direction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6482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K2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8577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 sigma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7487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b="0" i="1" dirty="0"/>
              <a:t>Beholder </a:t>
            </a:r>
            <a:r>
              <a:rPr lang="en-GB" b="0" i="1" dirty="0" err="1"/>
              <a:t>pga</a:t>
            </a:r>
            <a:r>
              <a:rPr lang="en-GB" b="0" i="1" dirty="0"/>
              <a:t> </a:t>
            </a:r>
            <a:r>
              <a:rPr lang="en-GB" b="0" i="1" dirty="0" err="1"/>
              <a:t>nucl</a:t>
            </a:r>
            <a:r>
              <a:rPr lang="en-GB" b="0" i="1" dirty="0"/>
              <a:t> int. Det </a:t>
            </a:r>
            <a:r>
              <a:rPr lang="en-GB" b="0" i="1" dirty="0" err="1"/>
              <a:t>skjer</a:t>
            </a:r>
            <a:r>
              <a:rPr lang="en-GB" b="0" i="1" dirty="0"/>
              <a:t> </a:t>
            </a:r>
            <a:r>
              <a:rPr lang="en-GB" b="0" i="1" dirty="0" err="1"/>
              <a:t>ikke</a:t>
            </a:r>
            <a:r>
              <a:rPr lang="en-GB" b="0" i="1" dirty="0"/>
              <a:t> </a:t>
            </a:r>
            <a:r>
              <a:rPr lang="en-GB" b="0" i="1" dirty="0" err="1"/>
              <a:t>ofte</a:t>
            </a:r>
            <a:r>
              <a:rPr lang="en-GB" b="0" i="1" dirty="0"/>
              <a:t>, de er </a:t>
            </a:r>
            <a:r>
              <a:rPr lang="en-GB" b="0" i="1" dirty="0" err="1"/>
              <a:t>viktige</a:t>
            </a:r>
            <a:r>
              <a:rPr lang="en-GB" b="0" i="1" dirty="0"/>
              <a:t> for aperture etc. Big kick.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0" i="1" dirty="0" err="1"/>
              <a:t>Endrer</a:t>
            </a:r>
            <a:r>
              <a:rPr lang="en-GB" b="0" i="1" dirty="0"/>
              <a:t> </a:t>
            </a:r>
            <a:r>
              <a:rPr lang="en-GB" b="0" i="1" dirty="0" err="1"/>
              <a:t>ikke</a:t>
            </a:r>
            <a:r>
              <a:rPr lang="en-GB" b="0" i="1" dirty="0"/>
              <a:t> </a:t>
            </a:r>
            <a:r>
              <a:rPr lang="en-GB" b="0" i="1" dirty="0" err="1"/>
              <a:t>mcs</a:t>
            </a:r>
            <a:r>
              <a:rPr lang="en-GB" b="0" i="1" dirty="0"/>
              <a:t> distribution. 1000 ganger </a:t>
            </a:r>
            <a:r>
              <a:rPr lang="en-GB" b="0" i="1" dirty="0" err="1"/>
              <a:t>strengere</a:t>
            </a:r>
            <a:r>
              <a:rPr lang="en-GB" b="0" i="1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0" i="1" dirty="0"/>
              <a:t>Med </a:t>
            </a:r>
            <a:r>
              <a:rPr lang="en-GB" b="0" i="1" dirty="0" err="1"/>
              <a:t>nucl</a:t>
            </a:r>
            <a:r>
              <a:rPr lang="en-GB" b="0" i="1" dirty="0"/>
              <a:t> </a:t>
            </a:r>
            <a:r>
              <a:rPr lang="en-GB" b="0" i="1" dirty="0" err="1"/>
              <a:t>så</a:t>
            </a:r>
            <a:r>
              <a:rPr lang="en-GB" b="0" i="1" dirty="0"/>
              <a:t> </a:t>
            </a:r>
            <a:r>
              <a:rPr lang="en-GB" b="0" i="1" dirty="0" err="1"/>
              <a:t>bryr</a:t>
            </a:r>
            <a:r>
              <a:rPr lang="en-GB" b="0" i="1" dirty="0"/>
              <a:t> vi </a:t>
            </a:r>
            <a:r>
              <a:rPr lang="en-GB" b="0" i="1" dirty="0" err="1"/>
              <a:t>oss</a:t>
            </a:r>
            <a:r>
              <a:rPr lang="en-GB" b="0" i="1" dirty="0"/>
              <a:t> </a:t>
            </a:r>
            <a:r>
              <a:rPr lang="en-GB" b="0" i="1" dirty="0" err="1"/>
              <a:t>ikke</a:t>
            </a:r>
            <a:r>
              <a:rPr lang="en-GB" b="0" i="1" dirty="0"/>
              <a:t> </a:t>
            </a:r>
            <a:r>
              <a:rPr lang="en-GB" b="0" i="1" dirty="0" err="1"/>
              <a:t>lengre</a:t>
            </a:r>
            <a:r>
              <a:rPr lang="en-GB" b="0" i="1" dirty="0"/>
              <a:t> om </a:t>
            </a:r>
            <a:r>
              <a:rPr lang="en-GB" b="0" i="1" dirty="0" err="1"/>
              <a:t>mccs</a:t>
            </a:r>
            <a:r>
              <a:rPr lang="en-GB" b="0" i="1" dirty="0"/>
              <a:t>, </a:t>
            </a:r>
            <a:r>
              <a:rPr lang="en-GB" b="0" i="1" dirty="0" err="1"/>
              <a:t>fordi</a:t>
            </a:r>
            <a:r>
              <a:rPr lang="en-GB" b="0" i="1" dirty="0"/>
              <a:t> da </a:t>
            </a:r>
            <a:r>
              <a:rPr lang="en-GB" b="0" i="1" dirty="0" err="1"/>
              <a:t>vil</a:t>
            </a:r>
            <a:r>
              <a:rPr lang="en-GB" b="0" i="1" dirty="0"/>
              <a:t> den </a:t>
            </a:r>
            <a:r>
              <a:rPr lang="en-GB" b="0" i="1" dirty="0" err="1"/>
              <a:t>dominre</a:t>
            </a:r>
            <a:r>
              <a:rPr lang="en-GB" b="0" i="1" dirty="0"/>
              <a:t> HELT </a:t>
            </a:r>
            <a:r>
              <a:rPr lang="en-GB" b="0" i="1" dirty="0" err="1"/>
              <a:t>klart</a:t>
            </a:r>
            <a:r>
              <a:rPr lang="en-GB" b="0" i="1" dirty="0"/>
              <a:t> 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0" i="1" dirty="0"/>
              <a:t>When we have to slice its </a:t>
            </a:r>
            <a:r>
              <a:rPr lang="en-GB" i="1" dirty="0"/>
              <a:t>for the cases where it doesn’t matter.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2628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Shape consists of segments. The shape “knows” the trajectories, and can find when they cross. </a:t>
            </a:r>
          </a:p>
          <a:p>
            <a:r>
              <a:rPr lang="en-GB" dirty="0"/>
              <a:t>We reconstruct the geometry in order to reconstruct the </a:t>
            </a:r>
            <a:r>
              <a:rPr lang="en-GB" dirty="0" err="1"/>
              <a:t>mcs</a:t>
            </a:r>
            <a:r>
              <a:rPr lang="en-GB" dirty="0"/>
              <a:t> in a way that both limits the number of steps?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34840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Fifth order polynomial fit in the works for jaw flatness. </a:t>
            </a:r>
          </a:p>
          <a:p>
            <a:r>
              <a:rPr lang="en-GB" dirty="0"/>
              <a:t>More to come. Easier to implement.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1617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5431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Fyi</a:t>
            </a:r>
            <a:r>
              <a:rPr lang="nb-NO" dirty="0"/>
              <a:t> </a:t>
            </a:r>
            <a:r>
              <a:rPr lang="nb-NO" dirty="0" err="1"/>
              <a:t>probs</a:t>
            </a:r>
            <a:r>
              <a:rPr lang="nb-NO" dirty="0"/>
              <a:t> for </a:t>
            </a:r>
            <a:r>
              <a:rPr lang="nb-NO" dirty="0" err="1"/>
              <a:t>interaction</a:t>
            </a:r>
            <a:r>
              <a:rPr lang="nb-NO" dirty="0"/>
              <a:t> in </a:t>
            </a:r>
            <a:r>
              <a:rPr lang="nb-NO" dirty="0" err="1"/>
              <a:t>channel</a:t>
            </a:r>
            <a:r>
              <a:rPr lang="nb-NO" dirty="0"/>
              <a:t> </a:t>
            </a:r>
            <a:r>
              <a:rPr lang="nb-NO" dirty="0" err="1"/>
              <a:t>etc</a:t>
            </a:r>
            <a:r>
              <a:rPr lang="nb-NO" dirty="0"/>
              <a:t> as </a:t>
            </a:r>
            <a:r>
              <a:rPr lang="nb-NO" dirty="0" err="1"/>
              <a:t>well</a:t>
            </a:r>
            <a:r>
              <a:rPr lang="nb-NO" dirty="0"/>
              <a:t> type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dechann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BB27C-FC23-427D-AFEE-20C82062EA0E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966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240.png"/><Relationship Id="rId3" Type="http://schemas.openxmlformats.org/officeDocument/2006/relationships/image" Target="../media/image140.png"/><Relationship Id="rId7" Type="http://schemas.openxmlformats.org/officeDocument/2006/relationships/image" Target="../media/image180.png"/><Relationship Id="rId12" Type="http://schemas.openxmlformats.org/officeDocument/2006/relationships/image" Target="../media/image2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0.png"/><Relationship Id="rId11" Type="http://schemas.openxmlformats.org/officeDocument/2006/relationships/image" Target="../media/image220.png"/><Relationship Id="rId5" Type="http://schemas.openxmlformats.org/officeDocument/2006/relationships/image" Target="../media/image160.png"/><Relationship Id="rId10" Type="http://schemas.openxmlformats.org/officeDocument/2006/relationships/image" Target="../media/image210.png"/><Relationship Id="rId4" Type="http://schemas.openxmlformats.org/officeDocument/2006/relationships/image" Target="../media/image150.png"/><Relationship Id="rId9" Type="http://schemas.openxmlformats.org/officeDocument/2006/relationships/image" Target="../media/image200.png"/><Relationship Id="rId14" Type="http://schemas.openxmlformats.org/officeDocument/2006/relationships/image" Target="../media/image2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3" Type="http://schemas.openxmlformats.org/officeDocument/2006/relationships/image" Target="../media/image260.png"/><Relationship Id="rId7" Type="http://schemas.openxmlformats.org/officeDocument/2006/relationships/image" Target="../media/image32.png"/><Relationship Id="rId12" Type="http://schemas.openxmlformats.org/officeDocument/2006/relationships/image" Target="../media/image35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280.png"/><Relationship Id="rId15" Type="http://schemas.openxmlformats.org/officeDocument/2006/relationships/image" Target="../media/image38.png"/><Relationship Id="rId10" Type="http://schemas.openxmlformats.org/officeDocument/2006/relationships/image" Target="../media/image330.png"/><Relationship Id="rId4" Type="http://schemas.openxmlformats.org/officeDocument/2006/relationships/image" Target="../media/image270.png"/><Relationship Id="rId9" Type="http://schemas.openxmlformats.org/officeDocument/2006/relationships/image" Target="../media/image320.png"/><Relationship Id="rId1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xsuite.readthedocs.io/en/latest/collimation.html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6CF02D8-D6B5-7E9E-3379-41AEAF73A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88" y="3573198"/>
            <a:ext cx="11319310" cy="944374"/>
          </a:xfrm>
        </p:spPr>
        <p:txBody>
          <a:bodyPr/>
          <a:lstStyle/>
          <a:p>
            <a:pPr algn="l"/>
            <a:r>
              <a:rPr lang="en-GB" noProof="0" dirty="0">
                <a:solidFill>
                  <a:schemeClr val="bg1"/>
                </a:solidFill>
              </a:rPr>
              <a:t>Updating Everest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4D4207F-1287-89A0-C3DB-F5698E81B1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88" y="5965559"/>
            <a:ext cx="9144000" cy="459434"/>
          </a:xfrm>
        </p:spPr>
        <p:txBody>
          <a:bodyPr/>
          <a:lstStyle/>
          <a:p>
            <a:pPr algn="l"/>
            <a:r>
              <a:rPr lang="en-GB" sz="2000" b="0" noProof="0" dirty="0">
                <a:solidFill>
                  <a:schemeClr val="bg1"/>
                </a:solidFill>
              </a:rPr>
              <a:t>Simone Otelie Solstrand, F. Van der </a:t>
            </a:r>
            <a:r>
              <a:rPr lang="en-GB" sz="2000" b="0" noProof="0" dirty="0" err="1">
                <a:solidFill>
                  <a:schemeClr val="bg1"/>
                </a:solidFill>
              </a:rPr>
              <a:t>Veken</a:t>
            </a:r>
            <a:endParaRPr lang="en-GB" sz="2000" b="0" noProof="0" dirty="0">
              <a:solidFill>
                <a:schemeClr val="bg1"/>
              </a:solidFill>
            </a:endParaRP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640B7FC-CA33-27B6-32E0-3B5A172D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5FC2DE4-5FB5-B530-9F51-C43BCBBD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Simone Otelie Solstrand | Presentation Title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86942D9-1F53-6248-9F2E-52B74C851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</a:t>
            </a:fld>
            <a:endParaRPr lang="en-GB" noProof="0" dirty="0"/>
          </a:p>
        </p:txBody>
      </p:sp>
      <p:sp>
        <p:nvSpPr>
          <p:cNvPr id="7" name="Undertittel 2">
            <a:extLst>
              <a:ext uri="{FF2B5EF4-FFF2-40B4-BE49-F238E27FC236}">
                <a16:creationId xmlns:a16="http://schemas.microsoft.com/office/drawing/2014/main" id="{BA0B33CC-4792-B7E0-3F6C-AB1020B0073D}"/>
              </a:ext>
            </a:extLst>
          </p:cNvPr>
          <p:cNvSpPr txBox="1">
            <a:spLocks/>
          </p:cNvSpPr>
          <p:nvPr/>
        </p:nvSpPr>
        <p:spPr>
          <a:xfrm>
            <a:off x="518188" y="6330684"/>
            <a:ext cx="9144000" cy="4594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b="0" noProof="0" dirty="0">
                <a:solidFill>
                  <a:schemeClr val="bg1"/>
                </a:solidFill>
              </a:rPr>
              <a:t>14.02.2025</a:t>
            </a:r>
          </a:p>
        </p:txBody>
      </p:sp>
      <p:pic>
        <p:nvPicPr>
          <p:cNvPr id="9" name="Bilde 8" descr="Et bilde som inneholder Font, Grafikk, logo, Elektrisk blå&#10;&#10;Automatisk generert beskrivelse">
            <a:extLst>
              <a:ext uri="{FF2B5EF4-FFF2-40B4-BE49-F238E27FC236}">
                <a16:creationId xmlns:a16="http://schemas.microsoft.com/office/drawing/2014/main" id="{24BF39A7-7D48-2FD1-8170-3102037B5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254" y="686371"/>
            <a:ext cx="3445492" cy="2704263"/>
          </a:xfrm>
          <a:prstGeom prst="rect">
            <a:avLst/>
          </a:prstGeom>
        </p:spPr>
      </p:pic>
      <p:sp>
        <p:nvSpPr>
          <p:cNvPr id="8" name="Tittel 1">
            <a:extLst>
              <a:ext uri="{FF2B5EF4-FFF2-40B4-BE49-F238E27FC236}">
                <a16:creationId xmlns:a16="http://schemas.microsoft.com/office/drawing/2014/main" id="{C72819EE-E42D-0759-8E26-7015C10897A4}"/>
              </a:ext>
            </a:extLst>
          </p:cNvPr>
          <p:cNvSpPr txBox="1">
            <a:spLocks/>
          </p:cNvSpPr>
          <p:nvPr/>
        </p:nvSpPr>
        <p:spPr>
          <a:xfrm>
            <a:off x="518188" y="4700136"/>
            <a:ext cx="11319310" cy="9443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i="1" noProof="0" dirty="0">
                <a:solidFill>
                  <a:schemeClr val="bg1"/>
                </a:solidFill>
              </a:rPr>
              <a:t>A new approach to multiple </a:t>
            </a:r>
            <a:r>
              <a:rPr lang="en-GB" sz="4000" i="1" dirty="0">
                <a:solidFill>
                  <a:schemeClr val="bg1"/>
                </a:solidFill>
              </a:rPr>
              <a:t>C</a:t>
            </a:r>
            <a:r>
              <a:rPr lang="en-GB" sz="4000" i="1" noProof="0" dirty="0" err="1">
                <a:solidFill>
                  <a:schemeClr val="bg1"/>
                </a:solidFill>
              </a:rPr>
              <a:t>oulomb</a:t>
            </a:r>
            <a:r>
              <a:rPr lang="en-GB" sz="4000" i="1" noProof="0" dirty="0">
                <a:solidFill>
                  <a:schemeClr val="bg1"/>
                </a:solidFill>
              </a:rPr>
              <a:t> scattering: need for new geometry</a:t>
            </a:r>
          </a:p>
        </p:txBody>
      </p:sp>
    </p:spTree>
    <p:extLst>
      <p:ext uri="{BB962C8B-B14F-4D97-AF65-F5344CB8AC3E}">
        <p14:creationId xmlns:p14="http://schemas.microsoft.com/office/powerpoint/2010/main" val="221665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D53B2-304C-47BE-2918-BA369728A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BC2E889-EB21-64B3-34C2-069AE7D2B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1DC506EF-EBEC-DBF0-DE5E-C96BD8CA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3" name="Rett linje 2">
            <a:extLst>
              <a:ext uri="{FF2B5EF4-FFF2-40B4-BE49-F238E27FC236}">
                <a16:creationId xmlns:a16="http://schemas.microsoft.com/office/drawing/2014/main" id="{E1CC15D7-04A8-3A21-D1D3-090C943830FD}"/>
              </a:ext>
            </a:extLst>
          </p:cNvPr>
          <p:cNvCxnSpPr>
            <a:cxnSpLocks/>
          </p:cNvCxnSpPr>
          <p:nvPr/>
        </p:nvCxnSpPr>
        <p:spPr>
          <a:xfrm>
            <a:off x="602421" y="3841124"/>
            <a:ext cx="117061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tt linje 3">
            <a:extLst>
              <a:ext uri="{FF2B5EF4-FFF2-40B4-BE49-F238E27FC236}">
                <a16:creationId xmlns:a16="http://schemas.microsoft.com/office/drawing/2014/main" id="{18CB57A1-DC78-61AA-838D-1914DD9E38D8}"/>
              </a:ext>
            </a:extLst>
          </p:cNvPr>
          <p:cNvCxnSpPr>
            <a:cxnSpLocks/>
          </p:cNvCxnSpPr>
          <p:nvPr/>
        </p:nvCxnSpPr>
        <p:spPr>
          <a:xfrm flipH="1">
            <a:off x="3031241" y="3841124"/>
            <a:ext cx="638537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tt linje 8">
            <a:extLst>
              <a:ext uri="{FF2B5EF4-FFF2-40B4-BE49-F238E27FC236}">
                <a16:creationId xmlns:a16="http://schemas.microsoft.com/office/drawing/2014/main" id="{E7F7036B-D0AF-E32F-3EC6-EB8559A47EA3}"/>
              </a:ext>
            </a:extLst>
          </p:cNvPr>
          <p:cNvCxnSpPr>
            <a:cxnSpLocks/>
          </p:cNvCxnSpPr>
          <p:nvPr/>
        </p:nvCxnSpPr>
        <p:spPr>
          <a:xfrm>
            <a:off x="3527232" y="3841124"/>
            <a:ext cx="9377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Bue 10">
            <a:extLst>
              <a:ext uri="{FF2B5EF4-FFF2-40B4-BE49-F238E27FC236}">
                <a16:creationId xmlns:a16="http://schemas.microsoft.com/office/drawing/2014/main" id="{D7DCEE62-C06D-12E3-77E5-6E2B527F09A4}"/>
              </a:ext>
            </a:extLst>
          </p:cNvPr>
          <p:cNvSpPr/>
          <p:nvPr/>
        </p:nvSpPr>
        <p:spPr>
          <a:xfrm rot="6213664">
            <a:off x="4594667" y="1646228"/>
            <a:ext cx="2030390" cy="2548051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Frihåndsform: figur 11">
            <a:extLst>
              <a:ext uri="{FF2B5EF4-FFF2-40B4-BE49-F238E27FC236}">
                <a16:creationId xmlns:a16="http://schemas.microsoft.com/office/drawing/2014/main" id="{0AB91F66-2D7E-DC14-2D0A-279C9DF0CBAB}"/>
              </a:ext>
            </a:extLst>
          </p:cNvPr>
          <p:cNvSpPr/>
          <p:nvPr/>
        </p:nvSpPr>
        <p:spPr>
          <a:xfrm rot="1556660">
            <a:off x="7738717" y="3236195"/>
            <a:ext cx="1361921" cy="894398"/>
          </a:xfrm>
          <a:custGeom>
            <a:avLst/>
            <a:gdLst>
              <a:gd name="connsiteX0" fmla="*/ 0 w 1472665"/>
              <a:gd name="connsiteY0" fmla="*/ 986218 h 986218"/>
              <a:gd name="connsiteX1" fmla="*/ 375385 w 1472665"/>
              <a:gd name="connsiteY1" fmla="*/ 485704 h 986218"/>
              <a:gd name="connsiteX2" fmla="*/ 1203158 w 1472665"/>
              <a:gd name="connsiteY2" fmla="*/ 745586 h 986218"/>
              <a:gd name="connsiteX3" fmla="*/ 1174282 w 1472665"/>
              <a:gd name="connsiteY3" fmla="*/ 168070 h 986218"/>
              <a:gd name="connsiteX4" fmla="*/ 1183907 w 1472665"/>
              <a:gd name="connsiteY4" fmla="*/ 4441 h 986218"/>
              <a:gd name="connsiteX5" fmla="*/ 1472665 w 1472665"/>
              <a:gd name="connsiteY5" fmla="*/ 42942 h 986218"/>
              <a:gd name="connsiteX6" fmla="*/ 1472665 w 1472665"/>
              <a:gd name="connsiteY6" fmla="*/ 42942 h 98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2665" h="986218">
                <a:moveTo>
                  <a:pt x="0" y="986218"/>
                </a:moveTo>
                <a:cubicBezTo>
                  <a:pt x="87429" y="756013"/>
                  <a:pt x="174859" y="525809"/>
                  <a:pt x="375385" y="485704"/>
                </a:cubicBezTo>
                <a:cubicBezTo>
                  <a:pt x="575911" y="445599"/>
                  <a:pt x="1070009" y="798525"/>
                  <a:pt x="1203158" y="745586"/>
                </a:cubicBezTo>
                <a:cubicBezTo>
                  <a:pt x="1336307" y="692647"/>
                  <a:pt x="1177490" y="291594"/>
                  <a:pt x="1174282" y="168070"/>
                </a:cubicBezTo>
                <a:cubicBezTo>
                  <a:pt x="1171074" y="44546"/>
                  <a:pt x="1134177" y="25296"/>
                  <a:pt x="1183907" y="4441"/>
                </a:cubicBezTo>
                <a:cubicBezTo>
                  <a:pt x="1233638" y="-16414"/>
                  <a:pt x="1472665" y="42942"/>
                  <a:pt x="1472665" y="42942"/>
                </a:cubicBezTo>
                <a:lnTo>
                  <a:pt x="1472665" y="42942"/>
                </a:ln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42702AD-1587-457C-6312-F79B41E2E26B}"/>
              </a:ext>
            </a:extLst>
          </p:cNvPr>
          <p:cNvSpPr/>
          <p:nvPr/>
        </p:nvSpPr>
        <p:spPr>
          <a:xfrm>
            <a:off x="4446978" y="3788820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1E1DE49E-42DD-A0DE-9C53-1B317B33600E}"/>
              </a:ext>
            </a:extLst>
          </p:cNvPr>
          <p:cNvSpPr/>
          <p:nvPr/>
        </p:nvSpPr>
        <p:spPr>
          <a:xfrm>
            <a:off x="5296974" y="3854872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E98DE84-8999-94BB-3AA3-E44EC69FC893}"/>
              </a:ext>
            </a:extLst>
          </p:cNvPr>
          <p:cNvSpPr/>
          <p:nvPr/>
        </p:nvSpPr>
        <p:spPr>
          <a:xfrm>
            <a:off x="7575658" y="3756971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E9D7886-70B2-E5A2-6CCE-570F0A74F710}"/>
              </a:ext>
            </a:extLst>
          </p:cNvPr>
          <p:cNvSpPr/>
          <p:nvPr/>
        </p:nvSpPr>
        <p:spPr>
          <a:xfrm>
            <a:off x="9191623" y="3598905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8CEC3C9-A16D-1643-342A-CA5119D6F328}"/>
              </a:ext>
            </a:extLst>
          </p:cNvPr>
          <p:cNvSpPr/>
          <p:nvPr/>
        </p:nvSpPr>
        <p:spPr>
          <a:xfrm>
            <a:off x="1762263" y="3806883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CA0124C-E6BC-1F0C-0230-914F9B2CEB2C}"/>
              </a:ext>
            </a:extLst>
          </p:cNvPr>
          <p:cNvSpPr/>
          <p:nvPr/>
        </p:nvSpPr>
        <p:spPr>
          <a:xfrm>
            <a:off x="602421" y="3806883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7ABFA775-473C-A8C5-FBDC-372EC71A82F8}"/>
              </a:ext>
            </a:extLst>
          </p:cNvPr>
          <p:cNvSpPr txBox="1"/>
          <p:nvPr/>
        </p:nvSpPr>
        <p:spPr>
          <a:xfrm>
            <a:off x="560046" y="4180002"/>
            <a:ext cx="11706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Line</a:t>
            </a:r>
          </a:p>
        </p:txBody>
      </p:sp>
      <p:sp>
        <p:nvSpPr>
          <p:cNvPr id="25" name="TekstSylinder 24">
            <a:extLst>
              <a:ext uri="{FF2B5EF4-FFF2-40B4-BE49-F238E27FC236}">
                <a16:creationId xmlns:a16="http://schemas.microsoft.com/office/drawing/2014/main" id="{000ED3FF-A77D-448D-F573-6167B8AF8FE6}"/>
              </a:ext>
            </a:extLst>
          </p:cNvPr>
          <p:cNvSpPr txBox="1"/>
          <p:nvPr/>
        </p:nvSpPr>
        <p:spPr>
          <a:xfrm>
            <a:off x="2926157" y="4216602"/>
            <a:ext cx="17586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Half Open Line</a:t>
            </a:r>
          </a:p>
        </p:txBody>
      </p:sp>
      <p:sp>
        <p:nvSpPr>
          <p:cNvPr id="26" name="TekstSylinder 25">
            <a:extLst>
              <a:ext uri="{FF2B5EF4-FFF2-40B4-BE49-F238E27FC236}">
                <a16:creationId xmlns:a16="http://schemas.microsoft.com/office/drawing/2014/main" id="{D1EB23A8-57F9-BF60-374D-1218D2542BF6}"/>
              </a:ext>
            </a:extLst>
          </p:cNvPr>
          <p:cNvSpPr txBox="1"/>
          <p:nvPr/>
        </p:nvSpPr>
        <p:spPr>
          <a:xfrm>
            <a:off x="5134653" y="4173262"/>
            <a:ext cx="11706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Circular</a:t>
            </a:r>
          </a:p>
        </p:txBody>
      </p: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FCE80640-11CE-089A-3265-9188303C18F0}"/>
              </a:ext>
            </a:extLst>
          </p:cNvPr>
          <p:cNvSpPr txBox="1"/>
          <p:nvPr/>
        </p:nvSpPr>
        <p:spPr>
          <a:xfrm>
            <a:off x="7111545" y="4173263"/>
            <a:ext cx="11706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 err="1"/>
              <a:t>Bèzier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kstSylinder 29">
                <a:extLst>
                  <a:ext uri="{FF2B5EF4-FFF2-40B4-BE49-F238E27FC236}">
                    <a16:creationId xmlns:a16="http://schemas.microsoft.com/office/drawing/2014/main" id="{DE9F238A-D3DA-7839-8E09-9AD645018AF4}"/>
                  </a:ext>
                </a:extLst>
              </p:cNvPr>
              <p:cNvSpPr txBox="1"/>
              <p:nvPr/>
            </p:nvSpPr>
            <p:spPr>
              <a:xfrm>
                <a:off x="141874" y="4621991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0" name="TekstSylinder 29">
                <a:extLst>
                  <a:ext uri="{FF2B5EF4-FFF2-40B4-BE49-F238E27FC236}">
                    <a16:creationId xmlns:a16="http://schemas.microsoft.com/office/drawing/2014/main" id="{DE9F238A-D3DA-7839-8E09-9AD645018A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74" y="4621991"/>
                <a:ext cx="288099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kstSylinder 30">
                <a:extLst>
                  <a:ext uri="{FF2B5EF4-FFF2-40B4-BE49-F238E27FC236}">
                    <a16:creationId xmlns:a16="http://schemas.microsoft.com/office/drawing/2014/main" id="{541A4184-F172-669F-2997-01184ECCD00A}"/>
                  </a:ext>
                </a:extLst>
              </p:cNvPr>
              <p:cNvSpPr txBox="1"/>
              <p:nvPr/>
            </p:nvSpPr>
            <p:spPr>
              <a:xfrm>
                <a:off x="171818" y="4889563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1" name="TekstSylinder 30">
                <a:extLst>
                  <a:ext uri="{FF2B5EF4-FFF2-40B4-BE49-F238E27FC236}">
                    <a16:creationId xmlns:a16="http://schemas.microsoft.com/office/drawing/2014/main" id="{541A4184-F172-669F-2997-01184ECCD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18" y="4889563"/>
                <a:ext cx="288099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kstSylinder 31">
                <a:extLst>
                  <a:ext uri="{FF2B5EF4-FFF2-40B4-BE49-F238E27FC236}">
                    <a16:creationId xmlns:a16="http://schemas.microsoft.com/office/drawing/2014/main" id="{79011D74-0645-0AD5-1E06-0D5802898043}"/>
                  </a:ext>
                </a:extLst>
              </p:cNvPr>
              <p:cNvSpPr txBox="1"/>
              <p:nvPr/>
            </p:nvSpPr>
            <p:spPr>
              <a:xfrm>
                <a:off x="2429344" y="4626066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2" name="TekstSylinder 31">
                <a:extLst>
                  <a:ext uri="{FF2B5EF4-FFF2-40B4-BE49-F238E27FC236}">
                    <a16:creationId xmlns:a16="http://schemas.microsoft.com/office/drawing/2014/main" id="{79011D74-0645-0AD5-1E06-0D5802898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344" y="4626066"/>
                <a:ext cx="2880997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kstSylinder 32">
                <a:extLst>
                  <a:ext uri="{FF2B5EF4-FFF2-40B4-BE49-F238E27FC236}">
                    <a16:creationId xmlns:a16="http://schemas.microsoft.com/office/drawing/2014/main" id="{6F24FD3E-5133-6A29-8B00-C66E085E0EF4}"/>
                  </a:ext>
                </a:extLst>
              </p:cNvPr>
              <p:cNvSpPr txBox="1"/>
              <p:nvPr/>
            </p:nvSpPr>
            <p:spPr>
              <a:xfrm>
                <a:off x="2416083" y="4889563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3" name="TekstSylinder 32">
                <a:extLst>
                  <a:ext uri="{FF2B5EF4-FFF2-40B4-BE49-F238E27FC236}">
                    <a16:creationId xmlns:a16="http://schemas.microsoft.com/office/drawing/2014/main" id="{6F24FD3E-5133-6A29-8B00-C66E085E0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6083" y="4889563"/>
                <a:ext cx="2880997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kstSylinder 33">
                <a:extLst>
                  <a:ext uri="{FF2B5EF4-FFF2-40B4-BE49-F238E27FC236}">
                    <a16:creationId xmlns:a16="http://schemas.microsoft.com/office/drawing/2014/main" id="{0A44EBE9-D996-C87E-ABC9-85B10CBE4819}"/>
                  </a:ext>
                </a:extLst>
              </p:cNvPr>
              <p:cNvSpPr txBox="1"/>
              <p:nvPr/>
            </p:nvSpPr>
            <p:spPr>
              <a:xfrm>
                <a:off x="4594191" y="4619761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4" name="TekstSylinder 33">
                <a:extLst>
                  <a:ext uri="{FF2B5EF4-FFF2-40B4-BE49-F238E27FC236}">
                    <a16:creationId xmlns:a16="http://schemas.microsoft.com/office/drawing/2014/main" id="{0A44EBE9-D996-C87E-ABC9-85B10CBE4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191" y="4619761"/>
                <a:ext cx="2880997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kstSylinder 34">
                <a:extLst>
                  <a:ext uri="{FF2B5EF4-FFF2-40B4-BE49-F238E27FC236}">
                    <a16:creationId xmlns:a16="http://schemas.microsoft.com/office/drawing/2014/main" id="{0A44EBE9-D996-C87E-ABC9-85B10CBE4819}"/>
                  </a:ext>
                </a:extLst>
              </p:cNvPr>
              <p:cNvSpPr txBox="1"/>
              <p:nvPr/>
            </p:nvSpPr>
            <p:spPr>
              <a:xfrm>
                <a:off x="4584407" y="4890943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5" name="TekstSylinder 34">
                <a:extLst>
                  <a:ext uri="{FF2B5EF4-FFF2-40B4-BE49-F238E27FC236}">
                    <a16:creationId xmlns:a16="http://schemas.microsoft.com/office/drawing/2014/main" id="{0A44EBE9-D996-C87E-ABC9-85B10CBE4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407" y="4890943"/>
                <a:ext cx="2880997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kstSylinder 35">
                <a:extLst>
                  <a:ext uri="{FF2B5EF4-FFF2-40B4-BE49-F238E27FC236}">
                    <a16:creationId xmlns:a16="http://schemas.microsoft.com/office/drawing/2014/main" id="{882EB025-52D1-E411-8CF2-81533E963ACA}"/>
                  </a:ext>
                </a:extLst>
              </p:cNvPr>
              <p:cNvSpPr txBox="1"/>
              <p:nvPr/>
            </p:nvSpPr>
            <p:spPr>
              <a:xfrm>
                <a:off x="6881661" y="4632264"/>
                <a:ext cx="5456502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+3⋅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+3⋅</m:t>
                      </m:r>
                      <m:d>
                        <m:d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13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6" name="TekstSylinder 35">
                <a:extLst>
                  <a:ext uri="{FF2B5EF4-FFF2-40B4-BE49-F238E27FC236}">
                    <a16:creationId xmlns:a16="http://schemas.microsoft.com/office/drawing/2014/main" id="{882EB025-52D1-E411-8CF2-81533E963A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661" y="4632264"/>
                <a:ext cx="5456502" cy="498213"/>
              </a:xfrm>
              <a:prstGeom prst="rect">
                <a:avLst/>
              </a:prstGeom>
              <a:blipFill>
                <a:blip r:embed="rId9"/>
                <a:stretch>
                  <a:fillRect t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kstSylinder 36">
                <a:extLst>
                  <a:ext uri="{FF2B5EF4-FFF2-40B4-BE49-F238E27FC236}">
                    <a16:creationId xmlns:a16="http://schemas.microsoft.com/office/drawing/2014/main" id="{02468917-B3F9-4B70-98A9-504287E7BA3D}"/>
                  </a:ext>
                </a:extLst>
              </p:cNvPr>
              <p:cNvSpPr txBox="1"/>
              <p:nvPr/>
            </p:nvSpPr>
            <p:spPr>
              <a:xfrm>
                <a:off x="7083416" y="4911140"/>
                <a:ext cx="5093670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+3⋅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+3⋅</m:t>
                      </m:r>
                      <m:d>
                        <m:d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b-NO" sz="13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13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7" name="TekstSylinder 36">
                <a:extLst>
                  <a:ext uri="{FF2B5EF4-FFF2-40B4-BE49-F238E27FC236}">
                    <a16:creationId xmlns:a16="http://schemas.microsoft.com/office/drawing/2014/main" id="{02468917-B3F9-4B70-98A9-504287E7B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416" y="4911140"/>
                <a:ext cx="5093670" cy="498213"/>
              </a:xfrm>
              <a:prstGeom prst="rect">
                <a:avLst/>
              </a:prstGeom>
              <a:blipFill>
                <a:blip r:embed="rId10"/>
                <a:stretch>
                  <a:fillRect t="-1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Ellipse 37">
            <a:extLst>
              <a:ext uri="{FF2B5EF4-FFF2-40B4-BE49-F238E27FC236}">
                <a16:creationId xmlns:a16="http://schemas.microsoft.com/office/drawing/2014/main" id="{618428F2-6CF3-12CF-BB79-2E75880FFFE1}"/>
              </a:ext>
            </a:extLst>
          </p:cNvPr>
          <p:cNvSpPr/>
          <p:nvPr/>
        </p:nvSpPr>
        <p:spPr>
          <a:xfrm>
            <a:off x="6815631" y="3181160"/>
            <a:ext cx="72073" cy="844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kstSylinder 38">
                <a:extLst>
                  <a:ext uri="{FF2B5EF4-FFF2-40B4-BE49-F238E27FC236}">
                    <a16:creationId xmlns:a16="http://schemas.microsoft.com/office/drawing/2014/main" id="{82AFA3F6-AC6F-3A4F-1790-29E87648D098}"/>
                  </a:ext>
                </a:extLst>
              </p:cNvPr>
              <p:cNvSpPr txBox="1"/>
              <p:nvPr/>
            </p:nvSpPr>
            <p:spPr>
              <a:xfrm>
                <a:off x="516416" y="5187270"/>
                <a:ext cx="698460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[0,1]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39" name="TekstSylinder 38">
                <a:extLst>
                  <a:ext uri="{FF2B5EF4-FFF2-40B4-BE49-F238E27FC236}">
                    <a16:creationId xmlns:a16="http://schemas.microsoft.com/office/drawing/2014/main" id="{82AFA3F6-AC6F-3A4F-1790-29E87648D0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16" y="5187270"/>
                <a:ext cx="698460" cy="230832"/>
              </a:xfrm>
              <a:prstGeom prst="rect">
                <a:avLst/>
              </a:prstGeom>
              <a:blipFill>
                <a:blip r:embed="rId11"/>
                <a:stretch>
                  <a:fillRect l="-4386" r="-9649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kstSylinder 39">
                <a:extLst>
                  <a:ext uri="{FF2B5EF4-FFF2-40B4-BE49-F238E27FC236}">
                    <a16:creationId xmlns:a16="http://schemas.microsoft.com/office/drawing/2014/main" id="{3627DB0F-50C9-9383-F39A-E4311F7C35D5}"/>
                  </a:ext>
                </a:extLst>
              </p:cNvPr>
              <p:cNvSpPr txBox="1"/>
              <p:nvPr/>
            </p:nvSpPr>
            <p:spPr>
              <a:xfrm>
                <a:off x="2956394" y="5186026"/>
                <a:ext cx="788229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[0,∞]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40" name="TekstSylinder 39">
                <a:extLst>
                  <a:ext uri="{FF2B5EF4-FFF2-40B4-BE49-F238E27FC236}">
                    <a16:creationId xmlns:a16="http://schemas.microsoft.com/office/drawing/2014/main" id="{3627DB0F-50C9-9383-F39A-E4311F7C3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394" y="5186026"/>
                <a:ext cx="788229" cy="230832"/>
              </a:xfrm>
              <a:prstGeom prst="rect">
                <a:avLst/>
              </a:prstGeom>
              <a:blipFill>
                <a:blip r:embed="rId12"/>
                <a:stretch>
                  <a:fillRect l="-3876" r="-7752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kstSylinder 40">
                <a:extLst>
                  <a:ext uri="{FF2B5EF4-FFF2-40B4-BE49-F238E27FC236}">
                    <a16:creationId xmlns:a16="http://schemas.microsoft.com/office/drawing/2014/main" id="{544A8198-E691-85DC-E44F-2968C47E118E}"/>
                  </a:ext>
                </a:extLst>
              </p:cNvPr>
              <p:cNvSpPr txBox="1"/>
              <p:nvPr/>
            </p:nvSpPr>
            <p:spPr>
              <a:xfrm>
                <a:off x="5126390" y="5172106"/>
                <a:ext cx="89851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[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41" name="TekstSylinder 40">
                <a:extLst>
                  <a:ext uri="{FF2B5EF4-FFF2-40B4-BE49-F238E27FC236}">
                    <a16:creationId xmlns:a16="http://schemas.microsoft.com/office/drawing/2014/main" id="{544A8198-E691-85DC-E44F-2968C47E1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390" y="5172106"/>
                <a:ext cx="898515" cy="230832"/>
              </a:xfrm>
              <a:prstGeom prst="rect">
                <a:avLst/>
              </a:prstGeom>
              <a:blipFill>
                <a:blip r:embed="rId13"/>
                <a:stretch>
                  <a:fillRect l="-3401" r="-6803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tel 1">
            <a:extLst>
              <a:ext uri="{FF2B5EF4-FFF2-40B4-BE49-F238E27FC236}">
                <a16:creationId xmlns:a16="http://schemas.microsoft.com/office/drawing/2014/main" id="{061DE4D6-5585-9510-90DE-BB41DB5B4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How are we changing it?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kstSylinder 41">
                <a:extLst>
                  <a:ext uri="{FF2B5EF4-FFF2-40B4-BE49-F238E27FC236}">
                    <a16:creationId xmlns:a16="http://schemas.microsoft.com/office/drawing/2014/main" id="{F01BB927-7A53-0678-BD35-8724072791CF}"/>
                  </a:ext>
                </a:extLst>
              </p:cNvPr>
              <p:cNvSpPr txBox="1"/>
              <p:nvPr/>
            </p:nvSpPr>
            <p:spPr>
              <a:xfrm>
                <a:off x="7109090" y="5176414"/>
                <a:ext cx="65447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 [0,1]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2" name="TekstSylinder 41">
                <a:extLst>
                  <a:ext uri="{FF2B5EF4-FFF2-40B4-BE49-F238E27FC236}">
                    <a16:creationId xmlns:a16="http://schemas.microsoft.com/office/drawing/2014/main" id="{F01BB927-7A53-0678-BD35-8724072791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090" y="5176414"/>
                <a:ext cx="654474" cy="215444"/>
              </a:xfrm>
              <a:prstGeom prst="rect">
                <a:avLst/>
              </a:prstGeom>
              <a:blipFill>
                <a:blip r:embed="rId14"/>
                <a:stretch>
                  <a:fillRect l="-3704" r="-8333" b="-3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Ellipse 42">
            <a:extLst>
              <a:ext uri="{FF2B5EF4-FFF2-40B4-BE49-F238E27FC236}">
                <a16:creationId xmlns:a16="http://schemas.microsoft.com/office/drawing/2014/main" id="{CD4FA86E-81AD-3356-51DA-28DE6399550C}"/>
              </a:ext>
            </a:extLst>
          </p:cNvPr>
          <p:cNvSpPr/>
          <p:nvPr/>
        </p:nvSpPr>
        <p:spPr>
          <a:xfrm>
            <a:off x="2822673" y="1514432"/>
            <a:ext cx="1923823" cy="8545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Segments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FE8F9C3-7EB0-ED29-A8A5-A7A53848A01B}"/>
              </a:ext>
            </a:extLst>
          </p:cNvPr>
          <p:cNvSpPr/>
          <p:nvPr/>
        </p:nvSpPr>
        <p:spPr>
          <a:xfrm>
            <a:off x="5134653" y="3111907"/>
            <a:ext cx="1717365" cy="933144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solidFill>
              <a:schemeClr val="accent1">
                <a:shade val="15000"/>
                <a:alpha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Shape</a:t>
            </a:r>
          </a:p>
        </p:txBody>
      </p:sp>
      <p:sp>
        <p:nvSpPr>
          <p:cNvPr id="45" name="Bue 44">
            <a:extLst>
              <a:ext uri="{FF2B5EF4-FFF2-40B4-BE49-F238E27FC236}">
                <a16:creationId xmlns:a16="http://schemas.microsoft.com/office/drawing/2014/main" id="{29A0B1EE-AD84-9112-280A-C1320F443D83}"/>
              </a:ext>
            </a:extLst>
          </p:cNvPr>
          <p:cNvSpPr/>
          <p:nvPr/>
        </p:nvSpPr>
        <p:spPr>
          <a:xfrm rot="4741290">
            <a:off x="5825815" y="1255817"/>
            <a:ext cx="1754771" cy="2581272"/>
          </a:xfrm>
          <a:prstGeom prst="arc">
            <a:avLst/>
          </a:prstGeom>
          <a:ln w="19050" cap="flat" cmpd="sng" algn="ctr">
            <a:solidFill>
              <a:schemeClr val="accent1">
                <a:alpha val="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Bue 45">
            <a:extLst>
              <a:ext uri="{FF2B5EF4-FFF2-40B4-BE49-F238E27FC236}">
                <a16:creationId xmlns:a16="http://schemas.microsoft.com/office/drawing/2014/main" id="{95CE2325-13CA-6128-3074-230CA7688579}"/>
              </a:ext>
            </a:extLst>
          </p:cNvPr>
          <p:cNvSpPr/>
          <p:nvPr/>
        </p:nvSpPr>
        <p:spPr>
          <a:xfrm rot="16809066" flipH="1">
            <a:off x="4361360" y="1196276"/>
            <a:ext cx="1815467" cy="2759519"/>
          </a:xfrm>
          <a:prstGeom prst="arc">
            <a:avLst/>
          </a:prstGeom>
          <a:ln w="19050" cap="flat" cmpd="sng" algn="ctr">
            <a:solidFill>
              <a:schemeClr val="accent1">
                <a:alpha val="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DB0831A3-0DEE-C71F-DA9B-A291B9196547}"/>
              </a:ext>
            </a:extLst>
          </p:cNvPr>
          <p:cNvSpPr/>
          <p:nvPr/>
        </p:nvSpPr>
        <p:spPr>
          <a:xfrm>
            <a:off x="7020125" y="1514432"/>
            <a:ext cx="1974371" cy="854519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solidFill>
              <a:schemeClr val="accent1">
                <a:shade val="15000"/>
                <a:alpha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Trajectories</a:t>
            </a:r>
          </a:p>
        </p:txBody>
      </p:sp>
      <p:sp>
        <p:nvSpPr>
          <p:cNvPr id="24" name="TekstSylinder 23">
            <a:extLst>
              <a:ext uri="{FF2B5EF4-FFF2-40B4-BE49-F238E27FC236}">
                <a16:creationId xmlns:a16="http://schemas.microsoft.com/office/drawing/2014/main" id="{847274A8-326D-B737-0054-B7C0BA560E2A}"/>
              </a:ext>
            </a:extLst>
          </p:cNvPr>
          <p:cNvSpPr txBox="1"/>
          <p:nvPr/>
        </p:nvSpPr>
        <p:spPr>
          <a:xfrm>
            <a:off x="10246055" y="3469752"/>
            <a:ext cx="190000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800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036771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49EB6-0B4D-97E4-0A89-C89D56D9B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Rett linje 38">
            <a:extLst>
              <a:ext uri="{FF2B5EF4-FFF2-40B4-BE49-F238E27FC236}">
                <a16:creationId xmlns:a16="http://schemas.microsoft.com/office/drawing/2014/main" id="{9D5675E9-5FF2-8E83-F7B0-BFA92AD088E7}"/>
              </a:ext>
            </a:extLst>
          </p:cNvPr>
          <p:cNvCxnSpPr>
            <a:cxnSpLocks/>
            <a:stCxn id="34" idx="4"/>
          </p:cNvCxnSpPr>
          <p:nvPr/>
        </p:nvCxnSpPr>
        <p:spPr>
          <a:xfrm>
            <a:off x="9466471" y="2465700"/>
            <a:ext cx="552062" cy="1483047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DA401A4-EC24-4010-991C-F9235BC5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19041" y="6380141"/>
            <a:ext cx="1773923" cy="365125"/>
          </a:xfrm>
        </p:spPr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5174EF0-6CBD-0A79-005C-1188C83AC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8" name="Rett pilkobling 17">
            <a:extLst>
              <a:ext uri="{FF2B5EF4-FFF2-40B4-BE49-F238E27FC236}">
                <a16:creationId xmlns:a16="http://schemas.microsoft.com/office/drawing/2014/main" id="{9FCC5868-291D-46D9-AB10-A759CB6C063E}"/>
              </a:ext>
            </a:extLst>
          </p:cNvPr>
          <p:cNvCxnSpPr>
            <a:cxnSpLocks/>
          </p:cNvCxnSpPr>
          <p:nvPr/>
        </p:nvCxnSpPr>
        <p:spPr>
          <a:xfrm>
            <a:off x="205455" y="2073079"/>
            <a:ext cx="3614082" cy="969246"/>
          </a:xfrm>
          <a:prstGeom prst="straightConnector1">
            <a:avLst/>
          </a:prstGeom>
          <a:ln w="19050" cap="flat" cmpd="sng" algn="ctr">
            <a:solidFill>
              <a:schemeClr val="accent1">
                <a:lumMod val="40000"/>
                <a:lumOff val="60000"/>
              </a:schemeClr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kstSylinder 28">
            <a:extLst>
              <a:ext uri="{FF2B5EF4-FFF2-40B4-BE49-F238E27FC236}">
                <a16:creationId xmlns:a16="http://schemas.microsoft.com/office/drawing/2014/main" id="{B8B8C135-9279-2648-FFA0-FC6E69F8538E}"/>
              </a:ext>
            </a:extLst>
          </p:cNvPr>
          <p:cNvSpPr txBox="1"/>
          <p:nvPr/>
        </p:nvSpPr>
        <p:spPr>
          <a:xfrm>
            <a:off x="8200697" y="4630290"/>
            <a:ext cx="11706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Circular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kstSylinder 30">
                <a:extLst>
                  <a:ext uri="{FF2B5EF4-FFF2-40B4-BE49-F238E27FC236}">
                    <a16:creationId xmlns:a16="http://schemas.microsoft.com/office/drawing/2014/main" id="{C4030CBA-9D0D-50C3-B201-47DA2E32FE99}"/>
                  </a:ext>
                </a:extLst>
              </p:cNvPr>
              <p:cNvSpPr txBox="1"/>
              <p:nvPr/>
            </p:nvSpPr>
            <p:spPr>
              <a:xfrm>
                <a:off x="5440457" y="5466634"/>
                <a:ext cx="2525485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0 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1" name="TekstSylinder 30">
                <a:extLst>
                  <a:ext uri="{FF2B5EF4-FFF2-40B4-BE49-F238E27FC236}">
                    <a16:creationId xmlns:a16="http://schemas.microsoft.com/office/drawing/2014/main" id="{C4030CBA-9D0D-50C3-B201-47DA2E32F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457" y="5466634"/>
                <a:ext cx="2525485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kstSylinder 31">
                <a:extLst>
                  <a:ext uri="{FF2B5EF4-FFF2-40B4-BE49-F238E27FC236}">
                    <a16:creationId xmlns:a16="http://schemas.microsoft.com/office/drawing/2014/main" id="{BA739938-A046-BDAD-E94E-BDB75FD702B4}"/>
                  </a:ext>
                </a:extLst>
              </p:cNvPr>
              <p:cNvSpPr txBox="1"/>
              <p:nvPr/>
            </p:nvSpPr>
            <p:spPr>
              <a:xfrm>
                <a:off x="8137307" y="4940452"/>
                <a:ext cx="2880997" cy="6692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2" name="TekstSylinder 31">
                <a:extLst>
                  <a:ext uri="{FF2B5EF4-FFF2-40B4-BE49-F238E27FC236}">
                    <a16:creationId xmlns:a16="http://schemas.microsoft.com/office/drawing/2014/main" id="{BA739938-A046-BDAD-E94E-BDB75FD702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7307" y="4940452"/>
                <a:ext cx="2880997" cy="6692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kstSylinder 32">
                <a:extLst>
                  <a:ext uri="{FF2B5EF4-FFF2-40B4-BE49-F238E27FC236}">
                    <a16:creationId xmlns:a16="http://schemas.microsoft.com/office/drawing/2014/main" id="{2D67D91F-31A1-3DED-3844-6452E86449B0}"/>
                  </a:ext>
                </a:extLst>
              </p:cNvPr>
              <p:cNvSpPr txBox="1"/>
              <p:nvPr/>
            </p:nvSpPr>
            <p:spPr>
              <a:xfrm>
                <a:off x="8157945" y="5317444"/>
                <a:ext cx="2803088" cy="6692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den>
                      </m:f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3" name="TekstSylinder 32">
                <a:extLst>
                  <a:ext uri="{FF2B5EF4-FFF2-40B4-BE49-F238E27FC236}">
                    <a16:creationId xmlns:a16="http://schemas.microsoft.com/office/drawing/2014/main" id="{2D67D91F-31A1-3DED-3844-6452E8644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945" y="5317444"/>
                <a:ext cx="2803088" cy="669286"/>
              </a:xfrm>
              <a:prstGeom prst="rect">
                <a:avLst/>
              </a:prstGeom>
              <a:blipFill>
                <a:blip r:embed="rId5"/>
                <a:stretch>
                  <a:fillRect r="-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llipse 33">
            <a:extLst>
              <a:ext uri="{FF2B5EF4-FFF2-40B4-BE49-F238E27FC236}">
                <a16:creationId xmlns:a16="http://schemas.microsoft.com/office/drawing/2014/main" id="{DCFB6218-9A98-BF36-A0E7-1652DB667CA8}"/>
              </a:ext>
            </a:extLst>
          </p:cNvPr>
          <p:cNvSpPr/>
          <p:nvPr/>
        </p:nvSpPr>
        <p:spPr>
          <a:xfrm>
            <a:off x="9399250" y="2355018"/>
            <a:ext cx="134442" cy="1106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Bue 3">
            <a:extLst>
              <a:ext uri="{FF2B5EF4-FFF2-40B4-BE49-F238E27FC236}">
                <a16:creationId xmlns:a16="http://schemas.microsoft.com/office/drawing/2014/main" id="{C47A4E27-0AAD-7BE0-401F-D83BF602F184}"/>
              </a:ext>
            </a:extLst>
          </p:cNvPr>
          <p:cNvSpPr/>
          <p:nvPr/>
        </p:nvSpPr>
        <p:spPr>
          <a:xfrm rot="20204823" flipV="1">
            <a:off x="8259526" y="1082049"/>
            <a:ext cx="2451520" cy="2931333"/>
          </a:xfrm>
          <a:prstGeom prst="arc">
            <a:avLst>
              <a:gd name="adj1" fmla="val 16049188"/>
              <a:gd name="adj2" fmla="val 19024424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Rett linje 35">
            <a:extLst>
              <a:ext uri="{FF2B5EF4-FFF2-40B4-BE49-F238E27FC236}">
                <a16:creationId xmlns:a16="http://schemas.microsoft.com/office/drawing/2014/main" id="{2B8C5AAA-FBEF-5C83-1594-BD28845978BE}"/>
              </a:ext>
            </a:extLst>
          </p:cNvPr>
          <p:cNvCxnSpPr>
            <a:cxnSpLocks/>
            <a:stCxn id="34" idx="5"/>
            <a:endCxn id="54" idx="2"/>
          </p:cNvCxnSpPr>
          <p:nvPr/>
        </p:nvCxnSpPr>
        <p:spPr>
          <a:xfrm>
            <a:off x="9514003" y="2449491"/>
            <a:ext cx="1213321" cy="53520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Bue 48">
            <a:extLst>
              <a:ext uri="{FF2B5EF4-FFF2-40B4-BE49-F238E27FC236}">
                <a16:creationId xmlns:a16="http://schemas.microsoft.com/office/drawing/2014/main" id="{E7480FF2-5324-9A5B-5492-8EC1BD0271DC}"/>
              </a:ext>
            </a:extLst>
          </p:cNvPr>
          <p:cNvSpPr/>
          <p:nvPr/>
        </p:nvSpPr>
        <p:spPr>
          <a:xfrm rot="6448705">
            <a:off x="7984485" y="955202"/>
            <a:ext cx="3277559" cy="2852539"/>
          </a:xfrm>
          <a:prstGeom prst="arc">
            <a:avLst>
              <a:gd name="adj1" fmla="val 19734150"/>
              <a:gd name="adj2" fmla="val 0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kstSylinder 49">
                <a:extLst>
                  <a:ext uri="{FF2B5EF4-FFF2-40B4-BE49-F238E27FC236}">
                    <a16:creationId xmlns:a16="http://schemas.microsoft.com/office/drawing/2014/main" id="{71E77B1A-5E71-C82E-64C5-B7DEC0DAB3EE}"/>
                  </a:ext>
                </a:extLst>
              </p:cNvPr>
              <p:cNvSpPr txBox="1"/>
              <p:nvPr/>
            </p:nvSpPr>
            <p:spPr>
              <a:xfrm>
                <a:off x="9091559" y="2064896"/>
                <a:ext cx="76695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0" name="TekstSylinder 49">
                <a:extLst>
                  <a:ext uri="{FF2B5EF4-FFF2-40B4-BE49-F238E27FC236}">
                    <a16:creationId xmlns:a16="http://schemas.microsoft.com/office/drawing/2014/main" id="{71E77B1A-5E71-C82E-64C5-B7DEC0DAB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1559" y="2064896"/>
                <a:ext cx="766959" cy="215444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Bue 50">
            <a:extLst>
              <a:ext uri="{FF2B5EF4-FFF2-40B4-BE49-F238E27FC236}">
                <a16:creationId xmlns:a16="http://schemas.microsoft.com/office/drawing/2014/main" id="{DA730228-DB4F-1D77-E48D-054A678315FD}"/>
              </a:ext>
            </a:extLst>
          </p:cNvPr>
          <p:cNvSpPr/>
          <p:nvPr/>
        </p:nvSpPr>
        <p:spPr>
          <a:xfrm rot="4745322">
            <a:off x="9233994" y="2234033"/>
            <a:ext cx="619350" cy="818291"/>
          </a:xfrm>
          <a:prstGeom prst="arc">
            <a:avLst>
              <a:gd name="adj1" fmla="val 16905984"/>
              <a:gd name="adj2" fmla="val 20924230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Bue 53">
            <a:extLst>
              <a:ext uri="{FF2B5EF4-FFF2-40B4-BE49-F238E27FC236}">
                <a16:creationId xmlns:a16="http://schemas.microsoft.com/office/drawing/2014/main" id="{7ED84155-BB57-9A41-DA58-6FA46B8AA8E8}"/>
              </a:ext>
            </a:extLst>
          </p:cNvPr>
          <p:cNvSpPr/>
          <p:nvPr/>
        </p:nvSpPr>
        <p:spPr>
          <a:xfrm>
            <a:off x="7502208" y="1200492"/>
            <a:ext cx="3277559" cy="2852539"/>
          </a:xfrm>
          <a:prstGeom prst="arc">
            <a:avLst>
              <a:gd name="adj1" fmla="val 20142122"/>
              <a:gd name="adj2" fmla="val 762894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6" name="Rett linje 55">
            <a:extLst>
              <a:ext uri="{FF2B5EF4-FFF2-40B4-BE49-F238E27FC236}">
                <a16:creationId xmlns:a16="http://schemas.microsoft.com/office/drawing/2014/main" id="{BE3CCDA2-59B1-4E12-A5A0-4B83A35F25C1}"/>
              </a:ext>
            </a:extLst>
          </p:cNvPr>
          <p:cNvCxnSpPr>
            <a:cxnSpLocks/>
          </p:cNvCxnSpPr>
          <p:nvPr/>
        </p:nvCxnSpPr>
        <p:spPr>
          <a:xfrm>
            <a:off x="9473981" y="2402296"/>
            <a:ext cx="1298672" cy="1922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kstSylinder 56">
                <a:extLst>
                  <a:ext uri="{FF2B5EF4-FFF2-40B4-BE49-F238E27FC236}">
                    <a16:creationId xmlns:a16="http://schemas.microsoft.com/office/drawing/2014/main" id="{5C25336A-5378-8DF7-0A54-6D9D2C6C8DC4}"/>
                  </a:ext>
                </a:extLst>
              </p:cNvPr>
              <p:cNvSpPr txBox="1"/>
              <p:nvPr/>
            </p:nvSpPr>
            <p:spPr>
              <a:xfrm>
                <a:off x="9663723" y="2856536"/>
                <a:ext cx="76206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𝑐h𝑎𝑛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7" name="TekstSylinder 56">
                <a:extLst>
                  <a:ext uri="{FF2B5EF4-FFF2-40B4-BE49-F238E27FC236}">
                    <a16:creationId xmlns:a16="http://schemas.microsoft.com/office/drawing/2014/main" id="{5C25336A-5378-8DF7-0A54-6D9D2C6C8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3723" y="2856536"/>
                <a:ext cx="762063" cy="215444"/>
              </a:xfrm>
              <a:prstGeom prst="rect">
                <a:avLst/>
              </a:prstGeom>
              <a:blipFill>
                <a:blip r:embed="rId7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kstSylinder 57">
                <a:extLst>
                  <a:ext uri="{FF2B5EF4-FFF2-40B4-BE49-F238E27FC236}">
                    <a16:creationId xmlns:a16="http://schemas.microsoft.com/office/drawing/2014/main" id="{EB988A84-2F92-4698-0060-C447B52BB4FF}"/>
                  </a:ext>
                </a:extLst>
              </p:cNvPr>
              <p:cNvSpPr txBox="1"/>
              <p:nvPr/>
            </p:nvSpPr>
            <p:spPr>
              <a:xfrm>
                <a:off x="9631550" y="2157389"/>
                <a:ext cx="76206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b="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400" b="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8" name="TekstSylinder 57">
                <a:extLst>
                  <a:ext uri="{FF2B5EF4-FFF2-40B4-BE49-F238E27FC236}">
                    <a16:creationId xmlns:a16="http://schemas.microsoft.com/office/drawing/2014/main" id="{EB988A84-2F92-4698-0060-C447B52BB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1550" y="2157389"/>
                <a:ext cx="762063" cy="215444"/>
              </a:xfrm>
              <a:prstGeom prst="rect">
                <a:avLst/>
              </a:prstGeom>
              <a:blipFill>
                <a:blip r:embed="rId8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Bue 68">
            <a:extLst>
              <a:ext uri="{FF2B5EF4-FFF2-40B4-BE49-F238E27FC236}">
                <a16:creationId xmlns:a16="http://schemas.microsoft.com/office/drawing/2014/main" id="{4E34BADE-267F-A0EE-AF99-4AB220A5D60F}"/>
              </a:ext>
            </a:extLst>
          </p:cNvPr>
          <p:cNvSpPr/>
          <p:nvPr/>
        </p:nvSpPr>
        <p:spPr>
          <a:xfrm rot="4163678">
            <a:off x="9126941" y="2060834"/>
            <a:ext cx="619350" cy="818291"/>
          </a:xfrm>
          <a:prstGeom prst="arc">
            <a:avLst>
              <a:gd name="adj1" fmla="val 16979520"/>
              <a:gd name="adj2" fmla="val 21334294"/>
            </a:avLst>
          </a:prstGeom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ekstSylinder 75">
            <a:extLst>
              <a:ext uri="{FF2B5EF4-FFF2-40B4-BE49-F238E27FC236}">
                <a16:creationId xmlns:a16="http://schemas.microsoft.com/office/drawing/2014/main" id="{62965ADA-1140-BFA5-4412-9E83360E7073}"/>
              </a:ext>
            </a:extLst>
          </p:cNvPr>
          <p:cNvSpPr txBox="1"/>
          <p:nvPr/>
        </p:nvSpPr>
        <p:spPr>
          <a:xfrm>
            <a:off x="396393" y="3575831"/>
            <a:ext cx="24488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Multiple Coulomb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kstSylinder 76">
                <a:extLst>
                  <a:ext uri="{FF2B5EF4-FFF2-40B4-BE49-F238E27FC236}">
                    <a16:creationId xmlns:a16="http://schemas.microsoft.com/office/drawing/2014/main" id="{A980229B-6D11-5B20-2AE5-158AFACDB718}"/>
                  </a:ext>
                </a:extLst>
              </p:cNvPr>
              <p:cNvSpPr txBox="1"/>
              <p:nvPr/>
            </p:nvSpPr>
            <p:spPr>
              <a:xfrm>
                <a:off x="161781" y="3936272"/>
                <a:ext cx="5246515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5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12 </m:t>
                                  </m:r>
                                </m:e>
                              </m:rad>
                            </m:den>
                          </m:f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𝑀𝐶𝑆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5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7" name="TekstSylinder 76">
                <a:extLst>
                  <a:ext uri="{FF2B5EF4-FFF2-40B4-BE49-F238E27FC236}">
                    <a16:creationId xmlns:a16="http://schemas.microsoft.com/office/drawing/2014/main" id="{A980229B-6D11-5B20-2AE5-158AFACDB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781" y="3936272"/>
                <a:ext cx="5246515" cy="5186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kstSylinder 77">
                <a:extLst>
                  <a:ext uri="{FF2B5EF4-FFF2-40B4-BE49-F238E27FC236}">
                    <a16:creationId xmlns:a16="http://schemas.microsoft.com/office/drawing/2014/main" id="{52AA58CA-BBF1-255A-CFF8-03FFB0A60929}"/>
                  </a:ext>
                </a:extLst>
              </p:cNvPr>
              <p:cNvSpPr txBox="1"/>
              <p:nvPr/>
            </p:nvSpPr>
            <p:spPr>
              <a:xfrm>
                <a:off x="173157" y="4513807"/>
                <a:ext cx="5246515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5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12 </m:t>
                                  </m:r>
                                </m:e>
                              </m:rad>
                            </m:den>
                          </m:f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𝑀𝐶𝑆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5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8" name="TekstSylinder 77">
                <a:extLst>
                  <a:ext uri="{FF2B5EF4-FFF2-40B4-BE49-F238E27FC236}">
                    <a16:creationId xmlns:a16="http://schemas.microsoft.com/office/drawing/2014/main" id="{52AA58CA-BBF1-255A-CFF8-03FFB0A6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57" y="4513807"/>
                <a:ext cx="5246515" cy="51860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kstSylinder 78">
                <a:extLst>
                  <a:ext uri="{FF2B5EF4-FFF2-40B4-BE49-F238E27FC236}">
                    <a16:creationId xmlns:a16="http://schemas.microsoft.com/office/drawing/2014/main" id="{EDE35A99-68BC-831A-37DF-39616A2D88FB}"/>
                  </a:ext>
                </a:extLst>
              </p:cNvPr>
              <p:cNvSpPr txBox="1"/>
              <p:nvPr/>
            </p:nvSpPr>
            <p:spPr>
              <a:xfrm>
                <a:off x="108743" y="5463634"/>
                <a:ext cx="5246515" cy="6819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𝑀𝐶𝑆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13.6 </m:t>
                          </m:r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num>
                        <m:den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𝑝𝑐</m:t>
                          </m:r>
                        </m:den>
                      </m:f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1+0.038⋅</m:t>
                          </m:r>
                          <m:func>
                            <m:funcPr>
                              <m:ctrlPr>
                                <a:rPr lang="nb-NO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b-NO" sz="15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b-NO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b-NO" sz="15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lit/>
                                        </m:rPr>
                                        <a:rPr lang="nb-NO" sz="15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nb-NO" sz="15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  <m:r>
                                        <a:rPr lang="nb-NO" sz="1500" b="0" i="1" smtClean="0"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sSup>
                                        <m:sSupPr>
                                          <m:ctrlP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p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nb-NO" sz="1500" b="0" i="1" smtClean="0"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sSup>
                                        <m:sSupPr>
                                          <m:ctrlP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nb-NO" sz="15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9" name="TekstSylinder 78">
                <a:extLst>
                  <a:ext uri="{FF2B5EF4-FFF2-40B4-BE49-F238E27FC236}">
                    <a16:creationId xmlns:a16="http://schemas.microsoft.com/office/drawing/2014/main" id="{EDE35A99-68BC-831A-37DF-39616A2D8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43" y="5463634"/>
                <a:ext cx="5246515" cy="68198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kstSylinder 93">
                <a:extLst>
                  <a:ext uri="{FF2B5EF4-FFF2-40B4-BE49-F238E27FC236}">
                    <a16:creationId xmlns:a16="http://schemas.microsoft.com/office/drawing/2014/main" id="{192F6402-CD3F-CBBD-9D58-707992787112}"/>
                  </a:ext>
                </a:extLst>
              </p:cNvPr>
              <p:cNvSpPr txBox="1"/>
              <p:nvPr/>
            </p:nvSpPr>
            <p:spPr>
              <a:xfrm>
                <a:off x="-47713" y="5148293"/>
                <a:ext cx="2844127" cy="2308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𝑀𝐶𝑆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kstSylinder 93">
                <a:extLst>
                  <a:ext uri="{FF2B5EF4-FFF2-40B4-BE49-F238E27FC236}">
                    <a16:creationId xmlns:a16="http://schemas.microsoft.com/office/drawing/2014/main" id="{192F6402-CD3F-CBBD-9D58-707992787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713" y="5148293"/>
                <a:ext cx="2844127" cy="230832"/>
              </a:xfrm>
              <a:prstGeom prst="rect">
                <a:avLst/>
              </a:prstGeom>
              <a:blipFill>
                <a:blip r:embed="rId12"/>
                <a:stretch>
                  <a:fillRect b="-40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Rett linje 101">
            <a:extLst>
              <a:ext uri="{FF2B5EF4-FFF2-40B4-BE49-F238E27FC236}">
                <a16:creationId xmlns:a16="http://schemas.microsoft.com/office/drawing/2014/main" id="{5AA882D1-C8AD-50B7-5554-716585688007}"/>
              </a:ext>
            </a:extLst>
          </p:cNvPr>
          <p:cNvCxnSpPr>
            <a:cxnSpLocks/>
          </p:cNvCxnSpPr>
          <p:nvPr/>
        </p:nvCxnSpPr>
        <p:spPr>
          <a:xfrm>
            <a:off x="3536441" y="2385133"/>
            <a:ext cx="605571" cy="160879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Ellipse 109">
            <a:extLst>
              <a:ext uri="{FF2B5EF4-FFF2-40B4-BE49-F238E27FC236}">
                <a16:creationId xmlns:a16="http://schemas.microsoft.com/office/drawing/2014/main" id="{D68FA105-F2D3-A8BE-9001-B4AA210851D4}"/>
              </a:ext>
            </a:extLst>
          </p:cNvPr>
          <p:cNvSpPr/>
          <p:nvPr/>
        </p:nvSpPr>
        <p:spPr>
          <a:xfrm>
            <a:off x="829723" y="2198861"/>
            <a:ext cx="134442" cy="1106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Ellipse 124">
            <a:extLst>
              <a:ext uri="{FF2B5EF4-FFF2-40B4-BE49-F238E27FC236}">
                <a16:creationId xmlns:a16="http://schemas.microsoft.com/office/drawing/2014/main" id="{D50E71C3-DAC0-0E44-2686-AD976A797E39}"/>
              </a:ext>
            </a:extLst>
          </p:cNvPr>
          <p:cNvSpPr/>
          <p:nvPr/>
        </p:nvSpPr>
        <p:spPr>
          <a:xfrm>
            <a:off x="2822673" y="1514432"/>
            <a:ext cx="1923823" cy="854519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solidFill>
              <a:schemeClr val="accent1">
                <a:shade val="15000"/>
                <a:alpha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Segments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kstSylinder 110">
                <a:extLst>
                  <a:ext uri="{FF2B5EF4-FFF2-40B4-BE49-F238E27FC236}">
                    <a16:creationId xmlns:a16="http://schemas.microsoft.com/office/drawing/2014/main" id="{FB9383BE-7C67-3818-C3DF-F9FA82D60EF8}"/>
                  </a:ext>
                </a:extLst>
              </p:cNvPr>
              <p:cNvSpPr txBox="1"/>
              <p:nvPr/>
            </p:nvSpPr>
            <p:spPr>
              <a:xfrm>
                <a:off x="512073" y="1908631"/>
                <a:ext cx="76695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1" name="TekstSylinder 110">
                <a:extLst>
                  <a:ext uri="{FF2B5EF4-FFF2-40B4-BE49-F238E27FC236}">
                    <a16:creationId xmlns:a16="http://schemas.microsoft.com/office/drawing/2014/main" id="{FB9383BE-7C67-3818-C3DF-F9FA82D60E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73" y="1908631"/>
                <a:ext cx="766959" cy="215444"/>
              </a:xfrm>
              <a:prstGeom prst="rect">
                <a:avLst/>
              </a:prstGeom>
              <a:blipFill>
                <a:blip r:embed="rId13"/>
                <a:stretch>
                  <a:fillRect b="-3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Rett linje 111">
            <a:extLst>
              <a:ext uri="{FF2B5EF4-FFF2-40B4-BE49-F238E27FC236}">
                <a16:creationId xmlns:a16="http://schemas.microsoft.com/office/drawing/2014/main" id="{27AF74F4-1FA1-0501-4DA5-1387A9622078}"/>
              </a:ext>
            </a:extLst>
          </p:cNvPr>
          <p:cNvCxnSpPr>
            <a:cxnSpLocks/>
          </p:cNvCxnSpPr>
          <p:nvPr/>
        </p:nvCxnSpPr>
        <p:spPr>
          <a:xfrm flipV="1">
            <a:off x="3434239" y="2120826"/>
            <a:ext cx="605462" cy="3315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ue 114">
            <a:extLst>
              <a:ext uri="{FF2B5EF4-FFF2-40B4-BE49-F238E27FC236}">
                <a16:creationId xmlns:a16="http://schemas.microsoft.com/office/drawing/2014/main" id="{16169BB8-4650-67E7-A91A-06032FC65402}"/>
              </a:ext>
            </a:extLst>
          </p:cNvPr>
          <p:cNvSpPr/>
          <p:nvPr/>
        </p:nvSpPr>
        <p:spPr>
          <a:xfrm rot="962735">
            <a:off x="3256142" y="2035067"/>
            <a:ext cx="619350" cy="818291"/>
          </a:xfrm>
          <a:prstGeom prst="arc">
            <a:avLst>
              <a:gd name="adj1" fmla="val 18525941"/>
              <a:gd name="adj2" fmla="val 21276770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kstSylinder 115">
                <a:extLst>
                  <a:ext uri="{FF2B5EF4-FFF2-40B4-BE49-F238E27FC236}">
                    <a16:creationId xmlns:a16="http://schemas.microsoft.com/office/drawing/2014/main" id="{F79028EE-BD4F-64C9-AA4D-ED440A6A8F2F}"/>
                  </a:ext>
                </a:extLst>
              </p:cNvPr>
              <p:cNvSpPr txBox="1"/>
              <p:nvPr/>
            </p:nvSpPr>
            <p:spPr>
              <a:xfrm>
                <a:off x="3854865" y="2201821"/>
                <a:ext cx="45849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b-NO" sz="1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6" name="TekstSylinder 115">
                <a:extLst>
                  <a:ext uri="{FF2B5EF4-FFF2-40B4-BE49-F238E27FC236}">
                    <a16:creationId xmlns:a16="http://schemas.microsoft.com/office/drawing/2014/main" id="{F79028EE-BD4F-64C9-AA4D-ED440A6A8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4865" y="2201821"/>
                <a:ext cx="458496" cy="215444"/>
              </a:xfrm>
              <a:prstGeom prst="rect">
                <a:avLst/>
              </a:prstGeom>
              <a:blipFill>
                <a:blip r:embed="rId1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Ellipse 125">
            <a:extLst>
              <a:ext uri="{FF2B5EF4-FFF2-40B4-BE49-F238E27FC236}">
                <a16:creationId xmlns:a16="http://schemas.microsoft.com/office/drawing/2014/main" id="{EB0ABBE4-CE01-0AC4-D3B7-11116370B141}"/>
              </a:ext>
            </a:extLst>
          </p:cNvPr>
          <p:cNvSpPr/>
          <p:nvPr/>
        </p:nvSpPr>
        <p:spPr>
          <a:xfrm>
            <a:off x="5134653" y="3111907"/>
            <a:ext cx="1717365" cy="933144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solidFill>
              <a:schemeClr val="accent1">
                <a:shade val="15000"/>
                <a:alpha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Shape</a:t>
            </a:r>
          </a:p>
        </p:txBody>
      </p:sp>
      <p:sp>
        <p:nvSpPr>
          <p:cNvPr id="127" name="Bue 126">
            <a:extLst>
              <a:ext uri="{FF2B5EF4-FFF2-40B4-BE49-F238E27FC236}">
                <a16:creationId xmlns:a16="http://schemas.microsoft.com/office/drawing/2014/main" id="{E9A76077-FE2F-7612-3BA7-003FAF41748B}"/>
              </a:ext>
            </a:extLst>
          </p:cNvPr>
          <p:cNvSpPr/>
          <p:nvPr/>
        </p:nvSpPr>
        <p:spPr>
          <a:xfrm rot="4741290">
            <a:off x="5825815" y="1255817"/>
            <a:ext cx="1754771" cy="2581272"/>
          </a:xfrm>
          <a:prstGeom prst="arc">
            <a:avLst/>
          </a:prstGeom>
          <a:ln w="19050" cap="flat" cmpd="sng" algn="ctr">
            <a:solidFill>
              <a:schemeClr val="accent1">
                <a:alpha val="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Bue 127">
            <a:extLst>
              <a:ext uri="{FF2B5EF4-FFF2-40B4-BE49-F238E27FC236}">
                <a16:creationId xmlns:a16="http://schemas.microsoft.com/office/drawing/2014/main" id="{D0894CE5-CB93-4C80-F8F9-47D74F821BF9}"/>
              </a:ext>
            </a:extLst>
          </p:cNvPr>
          <p:cNvSpPr/>
          <p:nvPr/>
        </p:nvSpPr>
        <p:spPr>
          <a:xfrm rot="16809066" flipH="1">
            <a:off x="4434227" y="1221686"/>
            <a:ext cx="1815467" cy="2759519"/>
          </a:xfrm>
          <a:prstGeom prst="arc">
            <a:avLst/>
          </a:prstGeom>
          <a:ln w="19050" cap="flat" cmpd="sng" algn="ctr">
            <a:solidFill>
              <a:schemeClr val="accent1">
                <a:alpha val="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368C04C5-EE45-F085-5459-EC7923052998}"/>
              </a:ext>
            </a:extLst>
          </p:cNvPr>
          <p:cNvSpPr/>
          <p:nvPr/>
        </p:nvSpPr>
        <p:spPr>
          <a:xfrm>
            <a:off x="7020125" y="1514432"/>
            <a:ext cx="1974371" cy="8545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Trajectories</a:t>
            </a:r>
          </a:p>
        </p:txBody>
      </p: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588F844B-AA18-2A64-5033-2E3DB32A3458}"/>
              </a:ext>
            </a:extLst>
          </p:cNvPr>
          <p:cNvSpPr txBox="1"/>
          <p:nvPr/>
        </p:nvSpPr>
        <p:spPr>
          <a:xfrm>
            <a:off x="5789339" y="4616292"/>
            <a:ext cx="11706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kstSylinder 29">
                <a:extLst>
                  <a:ext uri="{FF2B5EF4-FFF2-40B4-BE49-F238E27FC236}">
                    <a16:creationId xmlns:a16="http://schemas.microsoft.com/office/drawing/2014/main" id="{25C52E83-DA98-F815-98B2-1354B85B11C4}"/>
                  </a:ext>
                </a:extLst>
              </p:cNvPr>
              <p:cNvSpPr txBox="1"/>
              <p:nvPr/>
            </p:nvSpPr>
            <p:spPr>
              <a:xfrm>
                <a:off x="5276948" y="5026052"/>
                <a:ext cx="2880997" cy="5232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nb-NO" sz="15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nb-NO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b-NO" sz="1500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30" name="TekstSylinder 29">
                <a:extLst>
                  <a:ext uri="{FF2B5EF4-FFF2-40B4-BE49-F238E27FC236}">
                    <a16:creationId xmlns:a16="http://schemas.microsoft.com/office/drawing/2014/main" id="{25C52E83-DA98-F815-98B2-1354B85B1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948" y="5026052"/>
                <a:ext cx="2880997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Rett linje 8">
            <a:extLst>
              <a:ext uri="{FF2B5EF4-FFF2-40B4-BE49-F238E27FC236}">
                <a16:creationId xmlns:a16="http://schemas.microsoft.com/office/drawing/2014/main" id="{F5D2837A-F395-B726-3FDC-780DAF818863}"/>
              </a:ext>
            </a:extLst>
          </p:cNvPr>
          <p:cNvCxnSpPr>
            <a:cxnSpLocks/>
          </p:cNvCxnSpPr>
          <p:nvPr/>
        </p:nvCxnSpPr>
        <p:spPr>
          <a:xfrm flipV="1">
            <a:off x="6057024" y="3425377"/>
            <a:ext cx="1635367" cy="504112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0" name="Rett linje 99">
            <a:extLst>
              <a:ext uri="{FF2B5EF4-FFF2-40B4-BE49-F238E27FC236}">
                <a16:creationId xmlns:a16="http://schemas.microsoft.com/office/drawing/2014/main" id="{16754C9B-C0B7-07BC-1E11-45AEE094C1F3}"/>
              </a:ext>
            </a:extLst>
          </p:cNvPr>
          <p:cNvCxnSpPr>
            <a:cxnSpLocks/>
          </p:cNvCxnSpPr>
          <p:nvPr/>
        </p:nvCxnSpPr>
        <p:spPr>
          <a:xfrm flipH="1">
            <a:off x="6070120" y="3948747"/>
            <a:ext cx="804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Bue 105">
            <a:extLst>
              <a:ext uri="{FF2B5EF4-FFF2-40B4-BE49-F238E27FC236}">
                <a16:creationId xmlns:a16="http://schemas.microsoft.com/office/drawing/2014/main" id="{A4DD735C-F972-AB00-C2A5-2755D47845D9}"/>
              </a:ext>
            </a:extLst>
          </p:cNvPr>
          <p:cNvSpPr/>
          <p:nvPr/>
        </p:nvSpPr>
        <p:spPr>
          <a:xfrm>
            <a:off x="6098097" y="3639222"/>
            <a:ext cx="619350" cy="818291"/>
          </a:xfrm>
          <a:prstGeom prst="arc">
            <a:avLst>
              <a:gd name="adj1" fmla="val 18415314"/>
              <a:gd name="adj2" fmla="val 20924230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D160C1C6-9CE6-B611-4C24-2AC860C10D79}"/>
              </a:ext>
            </a:extLst>
          </p:cNvPr>
          <p:cNvSpPr/>
          <p:nvPr/>
        </p:nvSpPr>
        <p:spPr>
          <a:xfrm>
            <a:off x="6019845" y="3863789"/>
            <a:ext cx="134442" cy="1106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kstSylinder 107">
                <a:extLst>
                  <a:ext uri="{FF2B5EF4-FFF2-40B4-BE49-F238E27FC236}">
                    <a16:creationId xmlns:a16="http://schemas.microsoft.com/office/drawing/2014/main" id="{367469C2-CDCC-D2E6-7338-9DE081DF0D12}"/>
                  </a:ext>
                </a:extLst>
              </p:cNvPr>
              <p:cNvSpPr txBox="1"/>
              <p:nvPr/>
            </p:nvSpPr>
            <p:spPr>
              <a:xfrm>
                <a:off x="5704783" y="4000194"/>
                <a:ext cx="76695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8" name="TekstSylinder 107">
                <a:extLst>
                  <a:ext uri="{FF2B5EF4-FFF2-40B4-BE49-F238E27FC236}">
                    <a16:creationId xmlns:a16="http://schemas.microsoft.com/office/drawing/2014/main" id="{367469C2-CDCC-D2E6-7338-9DE081DF0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783" y="4000194"/>
                <a:ext cx="766959" cy="215444"/>
              </a:xfrm>
              <a:prstGeom prst="rect">
                <a:avLst/>
              </a:prstGeom>
              <a:blipFill>
                <a:blip r:embed="rId16"/>
                <a:stretch>
                  <a:fillRect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kstSylinder 108">
                <a:extLst>
                  <a:ext uri="{FF2B5EF4-FFF2-40B4-BE49-F238E27FC236}">
                    <a16:creationId xmlns:a16="http://schemas.microsoft.com/office/drawing/2014/main" id="{CF951A43-2A75-AF6D-FE11-688A035F50AC}"/>
                  </a:ext>
                </a:extLst>
              </p:cNvPr>
              <p:cNvSpPr txBox="1"/>
              <p:nvPr/>
            </p:nvSpPr>
            <p:spPr>
              <a:xfrm>
                <a:off x="6555470" y="3733303"/>
                <a:ext cx="76206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9" name="TekstSylinder 108">
                <a:extLst>
                  <a:ext uri="{FF2B5EF4-FFF2-40B4-BE49-F238E27FC236}">
                    <a16:creationId xmlns:a16="http://schemas.microsoft.com/office/drawing/2014/main" id="{CF951A43-2A75-AF6D-FE11-688A035F5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5470" y="3733303"/>
                <a:ext cx="762063" cy="215444"/>
              </a:xfrm>
              <a:prstGeom prst="rect">
                <a:avLst/>
              </a:prstGeom>
              <a:blipFill>
                <a:blip r:embed="rId17"/>
                <a:stretch>
                  <a:fillRect b="-13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tel 1">
            <a:extLst>
              <a:ext uri="{FF2B5EF4-FFF2-40B4-BE49-F238E27FC236}">
                <a16:creationId xmlns:a16="http://schemas.microsoft.com/office/drawing/2014/main" id="{27A3D3A8-B817-2FB4-9B4F-3DA8199006F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How are we changing it? </a:t>
            </a:r>
          </a:p>
        </p:txBody>
      </p:sp>
      <p:sp>
        <p:nvSpPr>
          <p:cNvPr id="13" name="Frihåndsform: figur 12">
            <a:extLst>
              <a:ext uri="{FF2B5EF4-FFF2-40B4-BE49-F238E27FC236}">
                <a16:creationId xmlns:a16="http://schemas.microsoft.com/office/drawing/2014/main" id="{9A5E2C0C-4638-9C38-9EE4-45044928D18F}"/>
              </a:ext>
            </a:extLst>
          </p:cNvPr>
          <p:cNvSpPr/>
          <p:nvPr/>
        </p:nvSpPr>
        <p:spPr>
          <a:xfrm>
            <a:off x="884767" y="2247900"/>
            <a:ext cx="2671233" cy="298112"/>
          </a:xfrm>
          <a:custGeom>
            <a:avLst/>
            <a:gdLst>
              <a:gd name="connsiteX0" fmla="*/ 0 w 2671233"/>
              <a:gd name="connsiteY0" fmla="*/ 0 h 298112"/>
              <a:gd name="connsiteX1" fmla="*/ 1303866 w 2671233"/>
              <a:gd name="connsiteY1" fmla="*/ 296333 h 298112"/>
              <a:gd name="connsiteX2" fmla="*/ 2671233 w 2671233"/>
              <a:gd name="connsiteY2" fmla="*/ 131233 h 298112"/>
              <a:gd name="connsiteX3" fmla="*/ 2671233 w 2671233"/>
              <a:gd name="connsiteY3" fmla="*/ 131233 h 29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233" h="298112">
                <a:moveTo>
                  <a:pt x="0" y="0"/>
                </a:moveTo>
                <a:cubicBezTo>
                  <a:pt x="429330" y="137230"/>
                  <a:pt x="858661" y="274461"/>
                  <a:pt x="1303866" y="296333"/>
                </a:cubicBezTo>
                <a:cubicBezTo>
                  <a:pt x="1749071" y="318205"/>
                  <a:pt x="2671233" y="131233"/>
                  <a:pt x="2671233" y="131233"/>
                </a:cubicBezTo>
                <a:lnTo>
                  <a:pt x="2671233" y="131233"/>
                </a:lnTo>
              </a:path>
            </a:pathLst>
          </a:cu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ihåndsform: figur 20">
            <a:extLst>
              <a:ext uri="{FF2B5EF4-FFF2-40B4-BE49-F238E27FC236}">
                <a16:creationId xmlns:a16="http://schemas.microsoft.com/office/drawing/2014/main" id="{29263CC8-9FF0-E79A-8E33-99400424605D}"/>
              </a:ext>
            </a:extLst>
          </p:cNvPr>
          <p:cNvSpPr/>
          <p:nvPr/>
        </p:nvSpPr>
        <p:spPr>
          <a:xfrm>
            <a:off x="899984" y="2289473"/>
            <a:ext cx="2628900" cy="435402"/>
          </a:xfrm>
          <a:custGeom>
            <a:avLst/>
            <a:gdLst>
              <a:gd name="connsiteX0" fmla="*/ 0 w 2628900"/>
              <a:gd name="connsiteY0" fmla="*/ 0 h 435402"/>
              <a:gd name="connsiteX1" fmla="*/ 336550 w 2628900"/>
              <a:gd name="connsiteY1" fmla="*/ 241300 h 435402"/>
              <a:gd name="connsiteX2" fmla="*/ 711200 w 2628900"/>
              <a:gd name="connsiteY2" fmla="*/ 79375 h 435402"/>
              <a:gd name="connsiteX3" fmla="*/ 1111250 w 2628900"/>
              <a:gd name="connsiteY3" fmla="*/ 215900 h 435402"/>
              <a:gd name="connsiteX4" fmla="*/ 1539875 w 2628900"/>
              <a:gd name="connsiteY4" fmla="*/ 434975 h 435402"/>
              <a:gd name="connsiteX5" fmla="*/ 1778000 w 2628900"/>
              <a:gd name="connsiteY5" fmla="*/ 155575 h 435402"/>
              <a:gd name="connsiteX6" fmla="*/ 2292350 w 2628900"/>
              <a:gd name="connsiteY6" fmla="*/ 222250 h 435402"/>
              <a:gd name="connsiteX7" fmla="*/ 2628900 w 2628900"/>
              <a:gd name="connsiteY7" fmla="*/ 107950 h 435402"/>
              <a:gd name="connsiteX8" fmla="*/ 2628900 w 2628900"/>
              <a:gd name="connsiteY8" fmla="*/ 107950 h 435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8900" h="435402">
                <a:moveTo>
                  <a:pt x="0" y="0"/>
                </a:moveTo>
                <a:cubicBezTo>
                  <a:pt x="109008" y="114035"/>
                  <a:pt x="218017" y="228071"/>
                  <a:pt x="336550" y="241300"/>
                </a:cubicBezTo>
                <a:cubicBezTo>
                  <a:pt x="455083" y="254529"/>
                  <a:pt x="582083" y="83608"/>
                  <a:pt x="711200" y="79375"/>
                </a:cubicBezTo>
                <a:cubicBezTo>
                  <a:pt x="840317" y="75142"/>
                  <a:pt x="973138" y="156633"/>
                  <a:pt x="1111250" y="215900"/>
                </a:cubicBezTo>
                <a:cubicBezTo>
                  <a:pt x="1249362" y="275167"/>
                  <a:pt x="1428750" y="445029"/>
                  <a:pt x="1539875" y="434975"/>
                </a:cubicBezTo>
                <a:cubicBezTo>
                  <a:pt x="1651000" y="424921"/>
                  <a:pt x="1652588" y="191029"/>
                  <a:pt x="1778000" y="155575"/>
                </a:cubicBezTo>
                <a:cubicBezTo>
                  <a:pt x="1903412" y="120121"/>
                  <a:pt x="2150533" y="230187"/>
                  <a:pt x="2292350" y="222250"/>
                </a:cubicBezTo>
                <a:cubicBezTo>
                  <a:pt x="2434167" y="214313"/>
                  <a:pt x="2628900" y="107950"/>
                  <a:pt x="2628900" y="107950"/>
                </a:cubicBezTo>
                <a:lnTo>
                  <a:pt x="2628900" y="107950"/>
                </a:lnTo>
              </a:path>
            </a:pathLst>
          </a:custGeom>
          <a:noFill/>
          <a:ln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C087353-0D11-E9CF-E41F-E16C4CCC922C}"/>
              </a:ext>
            </a:extLst>
          </p:cNvPr>
          <p:cNvSpPr/>
          <p:nvPr/>
        </p:nvSpPr>
        <p:spPr>
          <a:xfrm>
            <a:off x="3534085" y="2344273"/>
            <a:ext cx="87805" cy="8172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81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Frihåndsform: figur 121">
            <a:extLst>
              <a:ext uri="{FF2B5EF4-FFF2-40B4-BE49-F238E27FC236}">
                <a16:creationId xmlns:a16="http://schemas.microsoft.com/office/drawing/2014/main" id="{38509D5E-0EA9-5C5B-FB01-2002AF7FCEC6}"/>
              </a:ext>
            </a:extLst>
          </p:cNvPr>
          <p:cNvSpPr/>
          <p:nvPr/>
        </p:nvSpPr>
        <p:spPr>
          <a:xfrm>
            <a:off x="3019835" y="3341510"/>
            <a:ext cx="1451804" cy="1263943"/>
          </a:xfrm>
          <a:custGeom>
            <a:avLst/>
            <a:gdLst>
              <a:gd name="connsiteX0" fmla="*/ 2145 w 1451804"/>
              <a:gd name="connsiteY0" fmla="*/ 1315844 h 1315844"/>
              <a:gd name="connsiteX1" fmla="*/ 35599 w 1451804"/>
              <a:gd name="connsiteY1" fmla="*/ 869795 h 1315844"/>
              <a:gd name="connsiteX2" fmla="*/ 247472 w 1451804"/>
              <a:gd name="connsiteY2" fmla="*/ 524107 h 1315844"/>
              <a:gd name="connsiteX3" fmla="*/ 1451804 w 1451804"/>
              <a:gd name="connsiteY3" fmla="*/ 0 h 1315844"/>
              <a:gd name="connsiteX4" fmla="*/ 1451804 w 1451804"/>
              <a:gd name="connsiteY4" fmla="*/ 0 h 1315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804" h="1315844">
                <a:moveTo>
                  <a:pt x="2145" y="1315844"/>
                </a:moveTo>
                <a:cubicBezTo>
                  <a:pt x="-1572" y="1158797"/>
                  <a:pt x="-5289" y="1001751"/>
                  <a:pt x="35599" y="869795"/>
                </a:cubicBezTo>
                <a:cubicBezTo>
                  <a:pt x="76487" y="737839"/>
                  <a:pt x="11438" y="669073"/>
                  <a:pt x="247472" y="524107"/>
                </a:cubicBezTo>
                <a:cubicBezTo>
                  <a:pt x="483506" y="379141"/>
                  <a:pt x="1451804" y="0"/>
                  <a:pt x="1451804" y="0"/>
                </a:cubicBezTo>
                <a:lnTo>
                  <a:pt x="1451804" y="0"/>
                </a:lnTo>
              </a:path>
            </a:pathLst>
          </a:cu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212ABE4-9ECA-BACB-F176-29D8B4140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FC62C21D-DC2C-71E3-8D7A-B4069302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12</a:t>
            </a:fld>
            <a:endParaRPr lang="en-GB" noProof="0" dirty="0"/>
          </a:p>
        </p:txBody>
      </p:sp>
      <p:cxnSp>
        <p:nvCxnSpPr>
          <p:cNvPr id="53" name="Rett pilkobling 52">
            <a:extLst>
              <a:ext uri="{FF2B5EF4-FFF2-40B4-BE49-F238E27FC236}">
                <a16:creationId xmlns:a16="http://schemas.microsoft.com/office/drawing/2014/main" id="{2F09D598-CB49-7A58-EEDD-9104762A1AD8}"/>
              </a:ext>
            </a:extLst>
          </p:cNvPr>
          <p:cNvCxnSpPr>
            <a:cxnSpLocks/>
            <a:stCxn id="98" idx="4"/>
            <a:endCxn id="96" idx="0"/>
          </p:cNvCxnSpPr>
          <p:nvPr/>
        </p:nvCxnSpPr>
        <p:spPr>
          <a:xfrm flipH="1">
            <a:off x="8088134" y="1714580"/>
            <a:ext cx="13781" cy="286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tt pilkobling 55">
            <a:extLst>
              <a:ext uri="{FF2B5EF4-FFF2-40B4-BE49-F238E27FC236}">
                <a16:creationId xmlns:a16="http://schemas.microsoft.com/office/drawing/2014/main" id="{66B1BF4D-6D26-006F-EACA-0FC12A4BA2F1}"/>
              </a:ext>
            </a:extLst>
          </p:cNvPr>
          <p:cNvCxnSpPr>
            <a:cxnSpLocks/>
          </p:cNvCxnSpPr>
          <p:nvPr/>
        </p:nvCxnSpPr>
        <p:spPr>
          <a:xfrm flipH="1">
            <a:off x="8088133" y="3446617"/>
            <a:ext cx="1" cy="364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tt pilkobling 90">
            <a:extLst>
              <a:ext uri="{FF2B5EF4-FFF2-40B4-BE49-F238E27FC236}">
                <a16:creationId xmlns:a16="http://schemas.microsoft.com/office/drawing/2014/main" id="{9ED8974C-9356-B8A4-C7BE-27AED4FCF6A8}"/>
              </a:ext>
            </a:extLst>
          </p:cNvPr>
          <p:cNvCxnSpPr>
            <a:cxnSpLocks/>
            <a:stCxn id="96" idx="2"/>
            <a:endCxn id="97" idx="0"/>
          </p:cNvCxnSpPr>
          <p:nvPr/>
        </p:nvCxnSpPr>
        <p:spPr>
          <a:xfrm flipH="1">
            <a:off x="8088133" y="2694829"/>
            <a:ext cx="1" cy="27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ktangel: avrundede hjørner 95">
            <a:extLst>
              <a:ext uri="{FF2B5EF4-FFF2-40B4-BE49-F238E27FC236}">
                <a16:creationId xmlns:a16="http://schemas.microsoft.com/office/drawing/2014/main" id="{DC70A4AB-A66C-2F6C-4877-DA878B5FF6B6}"/>
              </a:ext>
            </a:extLst>
          </p:cNvPr>
          <p:cNvSpPr/>
          <p:nvPr/>
        </p:nvSpPr>
        <p:spPr>
          <a:xfrm>
            <a:off x="6860021" y="2001304"/>
            <a:ext cx="2456225" cy="693525"/>
          </a:xfrm>
          <a:prstGeom prst="roundRect">
            <a:avLst/>
          </a:prstGeom>
          <a:solidFill>
            <a:srgbClr val="92D05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Find </a:t>
            </a:r>
            <a:r>
              <a:rPr lang="en-GB" b="1" noProof="0" dirty="0"/>
              <a:t>crossing </a:t>
            </a:r>
            <a:r>
              <a:rPr lang="en-GB" noProof="0" dirty="0"/>
              <a:t>with MCS and segment</a:t>
            </a:r>
          </a:p>
        </p:txBody>
      </p:sp>
      <p:sp>
        <p:nvSpPr>
          <p:cNvPr id="3" name="Tittel 1">
            <a:extLst>
              <a:ext uri="{FF2B5EF4-FFF2-40B4-BE49-F238E27FC236}">
                <a16:creationId xmlns:a16="http://schemas.microsoft.com/office/drawing/2014/main" id="{8E5B19B1-3196-AED1-A816-78B381FDF1EA}"/>
              </a:ext>
            </a:extLst>
          </p:cNvPr>
          <p:cNvSpPr txBox="1">
            <a:spLocks/>
          </p:cNvSpPr>
          <p:nvPr/>
        </p:nvSpPr>
        <p:spPr>
          <a:xfrm>
            <a:off x="615735" y="27783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How does it work?</a:t>
            </a:r>
          </a:p>
        </p:txBody>
      </p:sp>
      <p:sp>
        <p:nvSpPr>
          <p:cNvPr id="97" name="Rektangel: avrundede hjørner 96">
            <a:extLst>
              <a:ext uri="{FF2B5EF4-FFF2-40B4-BE49-F238E27FC236}">
                <a16:creationId xmlns:a16="http://schemas.microsoft.com/office/drawing/2014/main" id="{13CB9C88-C396-B78F-568B-767857C13552}"/>
              </a:ext>
            </a:extLst>
          </p:cNvPr>
          <p:cNvSpPr/>
          <p:nvPr/>
        </p:nvSpPr>
        <p:spPr>
          <a:xfrm>
            <a:off x="6375239" y="2973496"/>
            <a:ext cx="3425788" cy="579680"/>
          </a:xfrm>
          <a:prstGeom prst="roundRect">
            <a:avLst/>
          </a:prstGeom>
          <a:solidFill>
            <a:srgbClr val="316F4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Check probability for interaction</a:t>
            </a:r>
          </a:p>
        </p:txBody>
      </p:sp>
      <p:sp>
        <p:nvSpPr>
          <p:cNvPr id="98" name="Ellipse 97">
            <a:extLst>
              <a:ext uri="{FF2B5EF4-FFF2-40B4-BE49-F238E27FC236}">
                <a16:creationId xmlns:a16="http://schemas.microsoft.com/office/drawing/2014/main" id="{3221A4F5-C3B0-3EC3-F987-4DD67E9FAAC0}"/>
              </a:ext>
            </a:extLst>
          </p:cNvPr>
          <p:cNvSpPr/>
          <p:nvPr/>
        </p:nvSpPr>
        <p:spPr>
          <a:xfrm>
            <a:off x="5966006" y="1282325"/>
            <a:ext cx="4271817" cy="43225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Drift to start</a:t>
            </a:r>
            <a:r>
              <a:rPr lang="en-GB" noProof="0" dirty="0"/>
              <a:t> of collimator</a:t>
            </a:r>
          </a:p>
        </p:txBody>
      </p:sp>
      <p:sp>
        <p:nvSpPr>
          <p:cNvPr id="112" name="Ellipse 111">
            <a:extLst>
              <a:ext uri="{FF2B5EF4-FFF2-40B4-BE49-F238E27FC236}">
                <a16:creationId xmlns:a16="http://schemas.microsoft.com/office/drawing/2014/main" id="{4A1E3F4C-3EDC-9AAD-19AF-621D15937E04}"/>
              </a:ext>
            </a:extLst>
          </p:cNvPr>
          <p:cNvSpPr/>
          <p:nvPr/>
        </p:nvSpPr>
        <p:spPr>
          <a:xfrm>
            <a:off x="6102527" y="5523847"/>
            <a:ext cx="4043665" cy="57123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Channel to end</a:t>
            </a:r>
            <a:r>
              <a:rPr lang="en-GB" noProof="0" dirty="0"/>
              <a:t> of collimator</a:t>
            </a:r>
          </a:p>
        </p:txBody>
      </p:sp>
      <p:sp>
        <p:nvSpPr>
          <p:cNvPr id="25" name="Bue 24">
            <a:extLst>
              <a:ext uri="{FF2B5EF4-FFF2-40B4-BE49-F238E27FC236}">
                <a16:creationId xmlns:a16="http://schemas.microsoft.com/office/drawing/2014/main" id="{CB8FB174-A17B-3536-5567-833946952B91}"/>
              </a:ext>
            </a:extLst>
          </p:cNvPr>
          <p:cNvSpPr/>
          <p:nvPr/>
        </p:nvSpPr>
        <p:spPr>
          <a:xfrm rot="5948020">
            <a:off x="-225229" y="-82673"/>
            <a:ext cx="3786903" cy="3683907"/>
          </a:xfrm>
          <a:prstGeom prst="arc">
            <a:avLst>
              <a:gd name="adj1" fmla="val 16266661"/>
              <a:gd name="adj2" fmla="val 2130638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Bue 26">
            <a:extLst>
              <a:ext uri="{FF2B5EF4-FFF2-40B4-BE49-F238E27FC236}">
                <a16:creationId xmlns:a16="http://schemas.microsoft.com/office/drawing/2014/main" id="{D7D3B064-929B-2B3C-5B8B-E9B8EA48D7BF}"/>
              </a:ext>
            </a:extLst>
          </p:cNvPr>
          <p:cNvSpPr/>
          <p:nvPr/>
        </p:nvSpPr>
        <p:spPr>
          <a:xfrm rot="250673" flipV="1">
            <a:off x="16015" y="516195"/>
            <a:ext cx="4152824" cy="3636742"/>
          </a:xfrm>
          <a:prstGeom prst="arc">
            <a:avLst>
              <a:gd name="adj1" fmla="val 18893177"/>
              <a:gd name="adj2" fmla="val 549124"/>
            </a:avLst>
          </a:prstGeom>
          <a:ln w="2857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Bue 27">
            <a:extLst>
              <a:ext uri="{FF2B5EF4-FFF2-40B4-BE49-F238E27FC236}">
                <a16:creationId xmlns:a16="http://schemas.microsoft.com/office/drawing/2014/main" id="{773080B7-C237-C208-7D17-7FFB25FEB361}"/>
              </a:ext>
            </a:extLst>
          </p:cNvPr>
          <p:cNvSpPr/>
          <p:nvPr/>
        </p:nvSpPr>
        <p:spPr>
          <a:xfrm rot="5025382">
            <a:off x="-914948" y="-763314"/>
            <a:ext cx="5283336" cy="6057057"/>
          </a:xfrm>
          <a:prstGeom prst="arc">
            <a:avLst>
              <a:gd name="adj1" fmla="val 16459840"/>
              <a:gd name="adj2" fmla="val 64569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Rett linje 29">
            <a:extLst>
              <a:ext uri="{FF2B5EF4-FFF2-40B4-BE49-F238E27FC236}">
                <a16:creationId xmlns:a16="http://schemas.microsoft.com/office/drawing/2014/main" id="{F164E03E-0BB1-D59B-67A4-B506F5545872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3476551" y="2103625"/>
            <a:ext cx="1274300" cy="605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FC74BC63-F173-0F00-9293-DA187E883FA6}"/>
              </a:ext>
            </a:extLst>
          </p:cNvPr>
          <p:cNvSpPr/>
          <p:nvPr/>
        </p:nvSpPr>
        <p:spPr>
          <a:xfrm>
            <a:off x="1486510" y="3596750"/>
            <a:ext cx="83497" cy="8317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Rett linje 31">
            <a:extLst>
              <a:ext uri="{FF2B5EF4-FFF2-40B4-BE49-F238E27FC236}">
                <a16:creationId xmlns:a16="http://schemas.microsoft.com/office/drawing/2014/main" id="{1C0F5FAA-BB4B-4288-F53C-3FAD43173423}"/>
              </a:ext>
            </a:extLst>
          </p:cNvPr>
          <p:cNvCxnSpPr>
            <a:cxnSpLocks/>
            <a:stCxn id="25" idx="2"/>
            <a:endCxn id="28" idx="2"/>
          </p:cNvCxnSpPr>
          <p:nvPr/>
        </p:nvCxnSpPr>
        <p:spPr>
          <a:xfrm flipH="1">
            <a:off x="1517760" y="3647160"/>
            <a:ext cx="10499" cy="12625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llipse 34">
            <a:extLst>
              <a:ext uri="{FF2B5EF4-FFF2-40B4-BE49-F238E27FC236}">
                <a16:creationId xmlns:a16="http://schemas.microsoft.com/office/drawing/2014/main" id="{CB77AE0C-7E57-3464-201C-B63397BEDEC8}"/>
              </a:ext>
            </a:extLst>
          </p:cNvPr>
          <p:cNvSpPr/>
          <p:nvPr/>
        </p:nvSpPr>
        <p:spPr>
          <a:xfrm>
            <a:off x="1478266" y="4868973"/>
            <a:ext cx="83497" cy="8317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Bue 69">
            <a:extLst>
              <a:ext uri="{FF2B5EF4-FFF2-40B4-BE49-F238E27FC236}">
                <a16:creationId xmlns:a16="http://schemas.microsoft.com/office/drawing/2014/main" id="{571BD90E-A677-C762-5327-DFECE1EBF825}"/>
              </a:ext>
            </a:extLst>
          </p:cNvPr>
          <p:cNvSpPr/>
          <p:nvPr/>
        </p:nvSpPr>
        <p:spPr>
          <a:xfrm rot="250673" flipV="1">
            <a:off x="15791" y="499656"/>
            <a:ext cx="4152824" cy="3636742"/>
          </a:xfrm>
          <a:prstGeom prst="arc">
            <a:avLst>
              <a:gd name="adj1" fmla="val 530038"/>
              <a:gd name="adj2" fmla="val 1105335"/>
            </a:avLst>
          </a:prstGeom>
          <a:ln w="12700" cap="flat" cmpd="sng" algn="ctr">
            <a:solidFill>
              <a:schemeClr val="accent3">
                <a:lumMod val="7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C54381F1-B758-AB4D-FEFA-37D67CE71213}"/>
              </a:ext>
            </a:extLst>
          </p:cNvPr>
          <p:cNvSpPr/>
          <p:nvPr/>
        </p:nvSpPr>
        <p:spPr>
          <a:xfrm>
            <a:off x="4701715" y="2137161"/>
            <a:ext cx="83497" cy="8317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0505B82C-3C28-0508-8703-067B4F9D71D5}"/>
              </a:ext>
            </a:extLst>
          </p:cNvPr>
          <p:cNvSpPr/>
          <p:nvPr/>
        </p:nvSpPr>
        <p:spPr>
          <a:xfrm>
            <a:off x="3464110" y="2068114"/>
            <a:ext cx="83497" cy="8317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542FB24C-991E-7340-336C-15BE79724E79}"/>
              </a:ext>
            </a:extLst>
          </p:cNvPr>
          <p:cNvSpPr/>
          <p:nvPr/>
        </p:nvSpPr>
        <p:spPr>
          <a:xfrm>
            <a:off x="3277162" y="3780670"/>
            <a:ext cx="83497" cy="83171"/>
          </a:xfrm>
          <a:prstGeom prst="ellipse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ihåndsform: figur 48">
            <a:extLst>
              <a:ext uri="{FF2B5EF4-FFF2-40B4-BE49-F238E27FC236}">
                <a16:creationId xmlns:a16="http://schemas.microsoft.com/office/drawing/2014/main" id="{C7214126-22DE-2344-9A20-6D6455A878C6}"/>
              </a:ext>
            </a:extLst>
          </p:cNvPr>
          <p:cNvSpPr/>
          <p:nvPr/>
        </p:nvSpPr>
        <p:spPr>
          <a:xfrm>
            <a:off x="3019620" y="3835400"/>
            <a:ext cx="273913" cy="771326"/>
          </a:xfrm>
          <a:custGeom>
            <a:avLst/>
            <a:gdLst>
              <a:gd name="connsiteX0" fmla="*/ 1987 w 247520"/>
              <a:gd name="connsiteY0" fmla="*/ 651933 h 651933"/>
              <a:gd name="connsiteX1" fmla="*/ 35854 w 247520"/>
              <a:gd name="connsiteY1" fmla="*/ 237067 h 651933"/>
              <a:gd name="connsiteX2" fmla="*/ 247520 w 247520"/>
              <a:gd name="connsiteY2" fmla="*/ 0 h 65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520" h="651933">
                <a:moveTo>
                  <a:pt x="1987" y="651933"/>
                </a:moveTo>
                <a:cubicBezTo>
                  <a:pt x="-1541" y="498827"/>
                  <a:pt x="-5068" y="345722"/>
                  <a:pt x="35854" y="237067"/>
                </a:cubicBezTo>
                <a:cubicBezTo>
                  <a:pt x="76776" y="128411"/>
                  <a:pt x="162148" y="64205"/>
                  <a:pt x="247520" y="0"/>
                </a:cubicBezTo>
              </a:path>
            </a:pathLst>
          </a:custGeom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Rett linje 40">
            <a:extLst>
              <a:ext uri="{FF2B5EF4-FFF2-40B4-BE49-F238E27FC236}">
                <a16:creationId xmlns:a16="http://schemas.microsoft.com/office/drawing/2014/main" id="{E6F4D941-52F7-F287-3129-602E3A791D3C}"/>
              </a:ext>
            </a:extLst>
          </p:cNvPr>
          <p:cNvCxnSpPr>
            <a:cxnSpLocks/>
          </p:cNvCxnSpPr>
          <p:nvPr/>
        </p:nvCxnSpPr>
        <p:spPr>
          <a:xfrm flipH="1" flipV="1">
            <a:off x="3019620" y="4623264"/>
            <a:ext cx="94516" cy="1397580"/>
          </a:xfrm>
          <a:prstGeom prst="line">
            <a:avLst/>
          </a:prstGeom>
          <a:ln w="285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4" name="Ellipse 53">
            <a:extLst>
              <a:ext uri="{FF2B5EF4-FFF2-40B4-BE49-F238E27FC236}">
                <a16:creationId xmlns:a16="http://schemas.microsoft.com/office/drawing/2014/main" id="{8A4680E6-0DF6-06AC-736D-BD317CC5FA84}"/>
              </a:ext>
            </a:extLst>
          </p:cNvPr>
          <p:cNvSpPr/>
          <p:nvPr/>
        </p:nvSpPr>
        <p:spPr>
          <a:xfrm>
            <a:off x="4096125" y="2096531"/>
            <a:ext cx="83497" cy="83171"/>
          </a:xfrm>
          <a:prstGeom prst="ellipse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Rett pilkobling 77">
            <a:extLst>
              <a:ext uri="{FF2B5EF4-FFF2-40B4-BE49-F238E27FC236}">
                <a16:creationId xmlns:a16="http://schemas.microsoft.com/office/drawing/2014/main" id="{52611380-A77F-9055-96B9-47020C071E33}"/>
              </a:ext>
            </a:extLst>
          </p:cNvPr>
          <p:cNvCxnSpPr>
            <a:cxnSpLocks/>
          </p:cNvCxnSpPr>
          <p:nvPr/>
        </p:nvCxnSpPr>
        <p:spPr>
          <a:xfrm flipH="1">
            <a:off x="8090156" y="699361"/>
            <a:ext cx="7683" cy="590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llipse 45">
            <a:extLst>
              <a:ext uri="{FF2B5EF4-FFF2-40B4-BE49-F238E27FC236}">
                <a16:creationId xmlns:a16="http://schemas.microsoft.com/office/drawing/2014/main" id="{8D196C65-2735-457A-1435-171C33A8A5DF}"/>
              </a:ext>
            </a:extLst>
          </p:cNvPr>
          <p:cNvSpPr/>
          <p:nvPr/>
        </p:nvSpPr>
        <p:spPr>
          <a:xfrm>
            <a:off x="2988198" y="4546548"/>
            <a:ext cx="83497" cy="83171"/>
          </a:xfrm>
          <a:prstGeom prst="ellipse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ktangel: avrundede hjørner 71">
            <a:extLst>
              <a:ext uri="{FF2B5EF4-FFF2-40B4-BE49-F238E27FC236}">
                <a16:creationId xmlns:a16="http://schemas.microsoft.com/office/drawing/2014/main" id="{8EE3D2F1-3BB5-4093-67A3-81F748A74406}"/>
              </a:ext>
            </a:extLst>
          </p:cNvPr>
          <p:cNvSpPr/>
          <p:nvPr/>
        </p:nvSpPr>
        <p:spPr>
          <a:xfrm>
            <a:off x="3349796" y="5114826"/>
            <a:ext cx="972254" cy="3651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1. Drift</a:t>
            </a:r>
          </a:p>
        </p:txBody>
      </p:sp>
      <p:sp>
        <p:nvSpPr>
          <p:cNvPr id="73" name="Rektangel: avrundede hjørner 72">
            <a:extLst>
              <a:ext uri="{FF2B5EF4-FFF2-40B4-BE49-F238E27FC236}">
                <a16:creationId xmlns:a16="http://schemas.microsoft.com/office/drawing/2014/main" id="{88EDD5AB-344A-954D-214D-8E746A874979}"/>
              </a:ext>
            </a:extLst>
          </p:cNvPr>
          <p:cNvSpPr/>
          <p:nvPr/>
        </p:nvSpPr>
        <p:spPr>
          <a:xfrm>
            <a:off x="1792921" y="3951557"/>
            <a:ext cx="1043387" cy="43459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2. MCS</a:t>
            </a:r>
          </a:p>
        </p:txBody>
      </p:sp>
      <p:sp>
        <p:nvSpPr>
          <p:cNvPr id="74" name="Rektangel: avrundede hjørner 73">
            <a:extLst>
              <a:ext uri="{FF2B5EF4-FFF2-40B4-BE49-F238E27FC236}">
                <a16:creationId xmlns:a16="http://schemas.microsoft.com/office/drawing/2014/main" id="{57691E99-FFFE-450E-87B5-AE3DAE47C492}"/>
              </a:ext>
            </a:extLst>
          </p:cNvPr>
          <p:cNvSpPr/>
          <p:nvPr/>
        </p:nvSpPr>
        <p:spPr>
          <a:xfrm>
            <a:off x="2413000" y="2670017"/>
            <a:ext cx="1358697" cy="36512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3. Circular</a:t>
            </a:r>
          </a:p>
        </p:txBody>
      </p:sp>
      <p:cxnSp>
        <p:nvCxnSpPr>
          <p:cNvPr id="106" name="Rett pilkobling 105">
            <a:extLst>
              <a:ext uri="{FF2B5EF4-FFF2-40B4-BE49-F238E27FC236}">
                <a16:creationId xmlns:a16="http://schemas.microsoft.com/office/drawing/2014/main" id="{10D07B80-5567-FA10-E383-F8E26B8D6979}"/>
              </a:ext>
            </a:extLst>
          </p:cNvPr>
          <p:cNvCxnSpPr>
            <a:cxnSpLocks/>
          </p:cNvCxnSpPr>
          <p:nvPr/>
        </p:nvCxnSpPr>
        <p:spPr>
          <a:xfrm flipH="1">
            <a:off x="8080451" y="4085182"/>
            <a:ext cx="7682" cy="53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lipse 108">
            <a:extLst>
              <a:ext uri="{FF2B5EF4-FFF2-40B4-BE49-F238E27FC236}">
                <a16:creationId xmlns:a16="http://schemas.microsoft.com/office/drawing/2014/main" id="{56C848A2-DE03-66D3-14F7-268F2146E29A}"/>
              </a:ext>
            </a:extLst>
          </p:cNvPr>
          <p:cNvSpPr/>
          <p:nvPr/>
        </p:nvSpPr>
        <p:spPr>
          <a:xfrm>
            <a:off x="10875260" y="936843"/>
            <a:ext cx="288152" cy="28870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981526EF-7CE6-6630-2F28-6F4DA7DD25FB}"/>
              </a:ext>
            </a:extLst>
          </p:cNvPr>
          <p:cNvSpPr/>
          <p:nvPr/>
        </p:nvSpPr>
        <p:spPr>
          <a:xfrm>
            <a:off x="10875343" y="3448468"/>
            <a:ext cx="288152" cy="28870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0C59CA9C-54EC-495E-881B-2CC6E0E4E299}"/>
              </a:ext>
            </a:extLst>
          </p:cNvPr>
          <p:cNvSpPr/>
          <p:nvPr/>
        </p:nvSpPr>
        <p:spPr>
          <a:xfrm>
            <a:off x="10875260" y="5191244"/>
            <a:ext cx="288152" cy="288707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cxnSp>
        <p:nvCxnSpPr>
          <p:cNvPr id="113" name="Rett pilkobling 112">
            <a:extLst>
              <a:ext uri="{FF2B5EF4-FFF2-40B4-BE49-F238E27FC236}">
                <a16:creationId xmlns:a16="http://schemas.microsoft.com/office/drawing/2014/main" id="{152629C9-77B9-7138-BC63-319D1A7EE952}"/>
              </a:ext>
            </a:extLst>
          </p:cNvPr>
          <p:cNvCxnSpPr/>
          <p:nvPr/>
        </p:nvCxnSpPr>
        <p:spPr>
          <a:xfrm flipH="1">
            <a:off x="8124678" y="5222705"/>
            <a:ext cx="1" cy="301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Høyre klammeparentes 113">
            <a:extLst>
              <a:ext uri="{FF2B5EF4-FFF2-40B4-BE49-F238E27FC236}">
                <a16:creationId xmlns:a16="http://schemas.microsoft.com/office/drawing/2014/main" id="{74261E8E-860B-F55D-C6B5-8840D56B782B}"/>
              </a:ext>
            </a:extLst>
          </p:cNvPr>
          <p:cNvSpPr/>
          <p:nvPr/>
        </p:nvSpPr>
        <p:spPr>
          <a:xfrm>
            <a:off x="10559727" y="2001305"/>
            <a:ext cx="219262" cy="2545244"/>
          </a:xfrm>
          <a:prstGeom prst="rightBrac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ktangel: avrundede hjørner 118">
            <a:extLst>
              <a:ext uri="{FF2B5EF4-FFF2-40B4-BE49-F238E27FC236}">
                <a16:creationId xmlns:a16="http://schemas.microsoft.com/office/drawing/2014/main" id="{7E711FEB-B3C3-EB67-3773-E0028792CD68}"/>
              </a:ext>
            </a:extLst>
          </p:cNvPr>
          <p:cNvSpPr/>
          <p:nvPr/>
        </p:nvSpPr>
        <p:spPr>
          <a:xfrm>
            <a:off x="6875272" y="286440"/>
            <a:ext cx="2453286" cy="6935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Find </a:t>
            </a:r>
            <a:r>
              <a:rPr lang="en-GB" b="1" noProof="0" dirty="0"/>
              <a:t>crossing </a:t>
            </a:r>
            <a:r>
              <a:rPr lang="en-GB" noProof="0" dirty="0"/>
              <a:t>with </a:t>
            </a:r>
            <a:r>
              <a:rPr lang="en-GB" dirty="0"/>
              <a:t>Drift </a:t>
            </a:r>
            <a:r>
              <a:rPr lang="en-GB" noProof="0" dirty="0"/>
              <a:t>and segment</a:t>
            </a:r>
          </a:p>
        </p:txBody>
      </p:sp>
      <p:sp>
        <p:nvSpPr>
          <p:cNvPr id="120" name="Rektangel: avrundede hjørner 119">
            <a:extLst>
              <a:ext uri="{FF2B5EF4-FFF2-40B4-BE49-F238E27FC236}">
                <a16:creationId xmlns:a16="http://schemas.microsoft.com/office/drawing/2014/main" id="{F01FC5A6-EDD0-F4FC-32E7-DBEC3CD02E3A}"/>
              </a:ext>
            </a:extLst>
          </p:cNvPr>
          <p:cNvSpPr/>
          <p:nvPr/>
        </p:nvSpPr>
        <p:spPr>
          <a:xfrm>
            <a:off x="6649174" y="4618586"/>
            <a:ext cx="2889645" cy="69352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Find </a:t>
            </a:r>
            <a:r>
              <a:rPr lang="en-GB" b="1" noProof="0" dirty="0"/>
              <a:t>crossing </a:t>
            </a:r>
            <a:r>
              <a:rPr lang="en-GB" noProof="0" dirty="0"/>
              <a:t>with </a:t>
            </a:r>
            <a:r>
              <a:rPr lang="en-GB" dirty="0" err="1"/>
              <a:t>Channeling</a:t>
            </a:r>
            <a:r>
              <a:rPr lang="en-GB" noProof="0" dirty="0"/>
              <a:t> and segment</a:t>
            </a:r>
          </a:p>
        </p:txBody>
      </p:sp>
      <p:sp>
        <p:nvSpPr>
          <p:cNvPr id="123" name="Ellipse 122">
            <a:extLst>
              <a:ext uri="{FF2B5EF4-FFF2-40B4-BE49-F238E27FC236}">
                <a16:creationId xmlns:a16="http://schemas.microsoft.com/office/drawing/2014/main" id="{5B061E9F-543D-204B-473F-E0FDCB0661B6}"/>
              </a:ext>
            </a:extLst>
          </p:cNvPr>
          <p:cNvSpPr/>
          <p:nvPr/>
        </p:nvSpPr>
        <p:spPr>
          <a:xfrm>
            <a:off x="4383201" y="3332170"/>
            <a:ext cx="83497" cy="83171"/>
          </a:xfrm>
          <a:prstGeom prst="ellipse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Ellipse 131">
            <a:extLst>
              <a:ext uri="{FF2B5EF4-FFF2-40B4-BE49-F238E27FC236}">
                <a16:creationId xmlns:a16="http://schemas.microsoft.com/office/drawing/2014/main" id="{9931B54A-E9DC-DA57-B2C8-DED506F8785C}"/>
              </a:ext>
            </a:extLst>
          </p:cNvPr>
          <p:cNvSpPr/>
          <p:nvPr/>
        </p:nvSpPr>
        <p:spPr>
          <a:xfrm>
            <a:off x="6080081" y="3811415"/>
            <a:ext cx="4043665" cy="5493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MCS to volume capture</a:t>
            </a:r>
            <a:endParaRPr lang="en-GB" noProof="0" dirty="0"/>
          </a:p>
        </p:txBody>
      </p:sp>
      <p:sp>
        <p:nvSpPr>
          <p:cNvPr id="151" name="Høyre klammeparentes 150">
            <a:extLst>
              <a:ext uri="{FF2B5EF4-FFF2-40B4-BE49-F238E27FC236}">
                <a16:creationId xmlns:a16="http://schemas.microsoft.com/office/drawing/2014/main" id="{F231F947-5322-66C0-C319-8E3637585EA0}"/>
              </a:ext>
            </a:extLst>
          </p:cNvPr>
          <p:cNvSpPr/>
          <p:nvPr/>
        </p:nvSpPr>
        <p:spPr>
          <a:xfrm>
            <a:off x="10526052" y="277838"/>
            <a:ext cx="232237" cy="16067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Høyre klammeparentes 151">
            <a:extLst>
              <a:ext uri="{FF2B5EF4-FFF2-40B4-BE49-F238E27FC236}">
                <a16:creationId xmlns:a16="http://schemas.microsoft.com/office/drawing/2014/main" id="{D164651F-95BF-49FC-8C9A-637D0A9EA9F1}"/>
              </a:ext>
            </a:extLst>
          </p:cNvPr>
          <p:cNvSpPr/>
          <p:nvPr/>
        </p:nvSpPr>
        <p:spPr>
          <a:xfrm>
            <a:off x="10559727" y="4618586"/>
            <a:ext cx="154005" cy="1476497"/>
          </a:xfrm>
          <a:prstGeom prst="rightBrac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090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4E10E794-30E8-3315-5E59-5097E273B22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61232" y="1905269"/>
                <a:ext cx="6003697" cy="2674915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Starting out with an easy method.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noProof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Combined grid search and Newton’s method.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noProof="0" dirty="0"/>
                  <a:t>Convergence </a:t>
                </a:r>
                <a:r>
                  <a:rPr lang="en-GB" noProof="0" dirty="0" err="1"/>
                  <a:t>critera</a:t>
                </a:r>
                <a:r>
                  <a:rPr lang="en-GB" noProof="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GB" b="0" i="0" noProof="0" smtClean="0">
                        <a:latin typeface="Cambria Math" panose="02040503050406030204" pitchFamily="18" charset="0"/>
                      </a:rPr>
                      <m:t>toleran</m:t>
                    </m:r>
                    <m:r>
                      <m:rPr>
                        <m:sty m:val="p"/>
                      </m:rPr>
                      <a:rPr lang="nb-NO" b="0" i="0" noProof="0" smtClean="0">
                        <a:latin typeface="Cambria Math" panose="02040503050406030204" pitchFamily="18" charset="0"/>
                      </a:rPr>
                      <m:t>ce</m:t>
                    </m:r>
                  </m:oMath>
                </a14:m>
                <a:r>
                  <a:rPr lang="en-GB" b="0" noProof="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noProof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To be investigated </a:t>
                </a:r>
                <a:r>
                  <a:rPr lang="en-GB" b="0" noProof="0" dirty="0" err="1"/>
                  <a:t>wrt</a:t>
                </a:r>
                <a:r>
                  <a:rPr lang="en-GB" b="0" noProof="0" dirty="0"/>
                  <a:t>. efficiency &amp; convergence.</a:t>
                </a:r>
              </a:p>
            </p:txBody>
          </p:sp>
        </mc:Choice>
        <mc:Fallback xmlns="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4E10E794-30E8-3315-5E59-5097E273B2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1232" y="1905269"/>
                <a:ext cx="6003697" cy="2674915"/>
              </a:xfrm>
              <a:blipFill>
                <a:blip r:embed="rId2"/>
                <a:stretch>
                  <a:fillRect l="-2538" t="-4566" b="-4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731966F-BA1D-D607-AA00-F89724120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C0A6E5A-71B1-3FC4-6327-FB10160DF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13</a:t>
            </a:fld>
            <a:endParaRPr lang="en-GB" noProof="0" dirty="0"/>
          </a:p>
        </p:txBody>
      </p:sp>
      <p:cxnSp>
        <p:nvCxnSpPr>
          <p:cNvPr id="9" name="Rett linje 8">
            <a:extLst>
              <a:ext uri="{FF2B5EF4-FFF2-40B4-BE49-F238E27FC236}">
                <a16:creationId xmlns:a16="http://schemas.microsoft.com/office/drawing/2014/main" id="{D42375C9-D493-9EF9-65EE-9625477C7568}"/>
              </a:ext>
            </a:extLst>
          </p:cNvPr>
          <p:cNvCxnSpPr/>
          <p:nvPr/>
        </p:nvCxnSpPr>
        <p:spPr>
          <a:xfrm>
            <a:off x="6406843" y="4154433"/>
            <a:ext cx="4876800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tt linje 14">
            <a:extLst>
              <a:ext uri="{FF2B5EF4-FFF2-40B4-BE49-F238E27FC236}">
                <a16:creationId xmlns:a16="http://schemas.microsoft.com/office/drawing/2014/main" id="{1A06FA2F-6FBD-3FA6-ED9C-A7ADF29C860B}"/>
              </a:ext>
            </a:extLst>
          </p:cNvPr>
          <p:cNvCxnSpPr>
            <a:cxnSpLocks/>
          </p:cNvCxnSpPr>
          <p:nvPr/>
        </p:nvCxnSpPr>
        <p:spPr>
          <a:xfrm flipH="1">
            <a:off x="7111311" y="4165222"/>
            <a:ext cx="1072243" cy="11980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9FAAFF43-F40B-8DD0-EB47-FE6771863C2B}"/>
              </a:ext>
            </a:extLst>
          </p:cNvPr>
          <p:cNvCxnSpPr/>
          <p:nvPr/>
        </p:nvCxnSpPr>
        <p:spPr>
          <a:xfrm>
            <a:off x="10057186" y="4040133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97609B73-CA79-B77F-5270-EE8AB8E0FE95}"/>
              </a:ext>
            </a:extLst>
          </p:cNvPr>
          <p:cNvCxnSpPr/>
          <p:nvPr/>
        </p:nvCxnSpPr>
        <p:spPr>
          <a:xfrm>
            <a:off x="7569800" y="4045576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tt linje 26">
            <a:extLst>
              <a:ext uri="{FF2B5EF4-FFF2-40B4-BE49-F238E27FC236}">
                <a16:creationId xmlns:a16="http://schemas.microsoft.com/office/drawing/2014/main" id="{B0C5045A-C687-5156-AF5D-99CEE0064454}"/>
              </a:ext>
            </a:extLst>
          </p:cNvPr>
          <p:cNvCxnSpPr/>
          <p:nvPr/>
        </p:nvCxnSpPr>
        <p:spPr>
          <a:xfrm>
            <a:off x="6951734" y="4044364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tt linje 27">
            <a:extLst>
              <a:ext uri="{FF2B5EF4-FFF2-40B4-BE49-F238E27FC236}">
                <a16:creationId xmlns:a16="http://schemas.microsoft.com/office/drawing/2014/main" id="{F6BBE557-4E38-616F-663A-C7250E290456}"/>
              </a:ext>
            </a:extLst>
          </p:cNvPr>
          <p:cNvCxnSpPr/>
          <p:nvPr/>
        </p:nvCxnSpPr>
        <p:spPr>
          <a:xfrm>
            <a:off x="9456658" y="4040132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tt linje 28">
            <a:extLst>
              <a:ext uri="{FF2B5EF4-FFF2-40B4-BE49-F238E27FC236}">
                <a16:creationId xmlns:a16="http://schemas.microsoft.com/office/drawing/2014/main" id="{61F727D8-EC5A-A9D5-0BC7-43D17853BC2A}"/>
              </a:ext>
            </a:extLst>
          </p:cNvPr>
          <p:cNvCxnSpPr/>
          <p:nvPr/>
        </p:nvCxnSpPr>
        <p:spPr>
          <a:xfrm>
            <a:off x="10651668" y="4040132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tt linje 32">
            <a:extLst>
              <a:ext uri="{FF2B5EF4-FFF2-40B4-BE49-F238E27FC236}">
                <a16:creationId xmlns:a16="http://schemas.microsoft.com/office/drawing/2014/main" id="{90DAA2A8-14A1-1CBF-40CE-1CE2BD4889FE}"/>
              </a:ext>
            </a:extLst>
          </p:cNvPr>
          <p:cNvCxnSpPr>
            <a:cxnSpLocks/>
          </p:cNvCxnSpPr>
          <p:nvPr/>
        </p:nvCxnSpPr>
        <p:spPr>
          <a:xfrm>
            <a:off x="7111311" y="5363255"/>
            <a:ext cx="2930567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tt linje 22">
            <a:extLst>
              <a:ext uri="{FF2B5EF4-FFF2-40B4-BE49-F238E27FC236}">
                <a16:creationId xmlns:a16="http://schemas.microsoft.com/office/drawing/2014/main" id="{F8FE7FC9-1F1D-B415-8D4E-2EFB9C5B4D1F}"/>
              </a:ext>
            </a:extLst>
          </p:cNvPr>
          <p:cNvCxnSpPr>
            <a:cxnSpLocks/>
          </p:cNvCxnSpPr>
          <p:nvPr/>
        </p:nvCxnSpPr>
        <p:spPr>
          <a:xfrm>
            <a:off x="8829936" y="4151711"/>
            <a:ext cx="1211942" cy="12439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tt linje 34">
            <a:extLst>
              <a:ext uri="{FF2B5EF4-FFF2-40B4-BE49-F238E27FC236}">
                <a16:creationId xmlns:a16="http://schemas.microsoft.com/office/drawing/2014/main" id="{9DBD2BC6-BFC9-8995-AB08-3755D6F383E3}"/>
              </a:ext>
            </a:extLst>
          </p:cNvPr>
          <p:cNvCxnSpPr>
            <a:cxnSpLocks/>
          </p:cNvCxnSpPr>
          <p:nvPr/>
        </p:nvCxnSpPr>
        <p:spPr>
          <a:xfrm>
            <a:off x="7258708" y="4600955"/>
            <a:ext cx="1529084" cy="1448277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Rett linje 36">
            <a:extLst>
              <a:ext uri="{FF2B5EF4-FFF2-40B4-BE49-F238E27FC236}">
                <a16:creationId xmlns:a16="http://schemas.microsoft.com/office/drawing/2014/main" id="{2C229840-8147-C74F-2440-ACF66018DD02}"/>
              </a:ext>
            </a:extLst>
          </p:cNvPr>
          <p:cNvCxnSpPr>
            <a:cxnSpLocks/>
          </p:cNvCxnSpPr>
          <p:nvPr/>
        </p:nvCxnSpPr>
        <p:spPr>
          <a:xfrm>
            <a:off x="8576594" y="5077806"/>
            <a:ext cx="0" cy="489857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tt linje 44">
            <a:extLst>
              <a:ext uri="{FF2B5EF4-FFF2-40B4-BE49-F238E27FC236}">
                <a16:creationId xmlns:a16="http://schemas.microsoft.com/office/drawing/2014/main" id="{99FCF679-1BFB-8CBC-D0F1-B72B4B26B67D}"/>
              </a:ext>
            </a:extLst>
          </p:cNvPr>
          <p:cNvCxnSpPr>
            <a:cxnSpLocks/>
          </p:cNvCxnSpPr>
          <p:nvPr/>
        </p:nvCxnSpPr>
        <p:spPr>
          <a:xfrm>
            <a:off x="8204800" y="4148989"/>
            <a:ext cx="640443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tt linje 25">
            <a:extLst>
              <a:ext uri="{FF2B5EF4-FFF2-40B4-BE49-F238E27FC236}">
                <a16:creationId xmlns:a16="http://schemas.microsoft.com/office/drawing/2014/main" id="{0356A9D5-4B08-B564-1948-CAB21216C9C4}"/>
              </a:ext>
            </a:extLst>
          </p:cNvPr>
          <p:cNvCxnSpPr/>
          <p:nvPr/>
        </p:nvCxnSpPr>
        <p:spPr>
          <a:xfrm>
            <a:off x="8204800" y="4040132"/>
            <a:ext cx="0" cy="21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tt linje 10">
            <a:extLst>
              <a:ext uri="{FF2B5EF4-FFF2-40B4-BE49-F238E27FC236}">
                <a16:creationId xmlns:a16="http://schemas.microsoft.com/office/drawing/2014/main" id="{F0EFBB88-302A-5939-B2D3-3E1A6A87D6E0}"/>
              </a:ext>
            </a:extLst>
          </p:cNvPr>
          <p:cNvCxnSpPr>
            <a:cxnSpLocks/>
          </p:cNvCxnSpPr>
          <p:nvPr/>
        </p:nvCxnSpPr>
        <p:spPr>
          <a:xfrm>
            <a:off x="7740161" y="3414592"/>
            <a:ext cx="958307" cy="1110509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A72DD42C-3B9E-EFFB-92E2-3E4386D54DC6}"/>
              </a:ext>
            </a:extLst>
          </p:cNvPr>
          <p:cNvCxnSpPr>
            <a:cxnSpLocks/>
          </p:cNvCxnSpPr>
          <p:nvPr/>
        </p:nvCxnSpPr>
        <p:spPr>
          <a:xfrm>
            <a:off x="8845243" y="4045576"/>
            <a:ext cx="0" cy="2122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kstSylinder 50">
                <a:extLst>
                  <a:ext uri="{FF2B5EF4-FFF2-40B4-BE49-F238E27FC236}">
                    <a16:creationId xmlns:a16="http://schemas.microsoft.com/office/drawing/2014/main" id="{BAD1D8F0-1CF8-5864-A22F-A0C982CFBEF7}"/>
                  </a:ext>
                </a:extLst>
              </p:cNvPr>
              <p:cNvSpPr txBox="1"/>
              <p:nvPr/>
            </p:nvSpPr>
            <p:spPr>
              <a:xfrm>
                <a:off x="7196278" y="2449430"/>
                <a:ext cx="3223543" cy="6163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nb-NO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nb-NO" b="0" i="1" noProof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nb-NO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nb-NO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nb-NO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m>
                                <m:mPr>
                                  <m:plcHide m:val="on"/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/>
                                </m:mr>
                                <m:mr>
                                  <m:e/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n-GB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kstSylinder 50">
                <a:extLst>
                  <a:ext uri="{FF2B5EF4-FFF2-40B4-BE49-F238E27FC236}">
                    <a16:creationId xmlns:a16="http://schemas.microsoft.com/office/drawing/2014/main" id="{BAD1D8F0-1CF8-5864-A22F-A0C982CFB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278" y="2449430"/>
                <a:ext cx="3223543" cy="6163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Sylinder 3">
                <a:extLst>
                  <a:ext uri="{FF2B5EF4-FFF2-40B4-BE49-F238E27FC236}">
                    <a16:creationId xmlns:a16="http://schemas.microsoft.com/office/drawing/2014/main" id="{3E7CE207-C900-104C-5FAC-AE07A2593CA9}"/>
                  </a:ext>
                </a:extLst>
              </p:cNvPr>
              <p:cNvSpPr txBox="1"/>
              <p:nvPr/>
            </p:nvSpPr>
            <p:spPr>
              <a:xfrm>
                <a:off x="7356086" y="702175"/>
                <a:ext cx="23836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nb-NO" b="0" dirty="0"/>
              </a:p>
            </p:txBody>
          </p:sp>
        </mc:Choice>
        <mc:Fallback xmlns="">
          <p:sp>
            <p:nvSpPr>
              <p:cNvPr id="4" name="TekstSylinder 3">
                <a:extLst>
                  <a:ext uri="{FF2B5EF4-FFF2-40B4-BE49-F238E27FC236}">
                    <a16:creationId xmlns:a16="http://schemas.microsoft.com/office/drawing/2014/main" id="{3E7CE207-C900-104C-5FAC-AE07A2593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086" y="702175"/>
                <a:ext cx="2383601" cy="276999"/>
              </a:xfrm>
              <a:prstGeom prst="rect">
                <a:avLst/>
              </a:prstGeom>
              <a:blipFill>
                <a:blip r:embed="rId4"/>
                <a:stretch>
                  <a:fillRect l="-1790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CCABA16B-FABE-89B3-47DD-F40CC059EDC5}"/>
                  </a:ext>
                </a:extLst>
              </p:cNvPr>
              <p:cNvSpPr txBox="1"/>
              <p:nvPr/>
            </p:nvSpPr>
            <p:spPr>
              <a:xfrm>
                <a:off x="7308065" y="1082587"/>
                <a:ext cx="25131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nb-NO" b="0" dirty="0"/>
              </a:p>
            </p:txBody>
          </p:sp>
        </mc:Choice>
        <mc:Fallback xmlns="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CCABA16B-FABE-89B3-47DD-F40CC059E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65" y="1082587"/>
                <a:ext cx="2513188" cy="276999"/>
              </a:xfrm>
              <a:prstGeom prst="rect">
                <a:avLst/>
              </a:prstGeom>
              <a:blipFill>
                <a:blip r:embed="rId5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Sylinder 9">
                <a:extLst>
                  <a:ext uri="{FF2B5EF4-FFF2-40B4-BE49-F238E27FC236}">
                    <a16:creationId xmlns:a16="http://schemas.microsoft.com/office/drawing/2014/main" id="{1A90929D-0286-5047-C056-6468389DFADA}"/>
                  </a:ext>
                </a:extLst>
              </p:cNvPr>
              <p:cNvSpPr txBox="1"/>
              <p:nvPr/>
            </p:nvSpPr>
            <p:spPr>
              <a:xfrm>
                <a:off x="7196278" y="1606300"/>
                <a:ext cx="32235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nb-NO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e>
                      </m:d>
                      <m:r>
                        <a:rPr lang="nb-NO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GB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kstSylinder 9">
                <a:extLst>
                  <a:ext uri="{FF2B5EF4-FFF2-40B4-BE49-F238E27FC236}">
                    <a16:creationId xmlns:a16="http://schemas.microsoft.com/office/drawing/2014/main" id="{1A90929D-0286-5047-C056-6468389DF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278" y="1606300"/>
                <a:ext cx="3223543" cy="276999"/>
              </a:xfrm>
              <a:prstGeom prst="rect">
                <a:avLst/>
              </a:prstGeom>
              <a:blipFill>
                <a:blip r:embed="rId6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D8439759-C237-5FF8-DDAE-9D014E562576}"/>
                  </a:ext>
                </a:extLst>
              </p:cNvPr>
              <p:cNvSpPr txBox="1"/>
              <p:nvPr/>
            </p:nvSpPr>
            <p:spPr>
              <a:xfrm>
                <a:off x="7196278" y="1955075"/>
                <a:ext cx="32235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nb-NO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nb-NO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nb-NO" b="0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e>
                      </m:d>
                      <m:r>
                        <a:rPr lang="nb-NO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GB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D8439759-C237-5FF8-DDAE-9D014E562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278" y="1955075"/>
                <a:ext cx="3223543" cy="276999"/>
              </a:xfrm>
              <a:prstGeom prst="rect">
                <a:avLst/>
              </a:prstGeom>
              <a:blipFill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lipse 19">
            <a:extLst>
              <a:ext uri="{FF2B5EF4-FFF2-40B4-BE49-F238E27FC236}">
                <a16:creationId xmlns:a16="http://schemas.microsoft.com/office/drawing/2014/main" id="{DD9DDD8B-C4A4-BFDA-0355-B67F0C64B843}"/>
              </a:ext>
            </a:extLst>
          </p:cNvPr>
          <p:cNvSpPr/>
          <p:nvPr/>
        </p:nvSpPr>
        <p:spPr>
          <a:xfrm>
            <a:off x="6281053" y="4085634"/>
            <a:ext cx="155767" cy="14294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27352ACD-9BBC-21D3-6FE8-5ADB0846F7DA}"/>
              </a:ext>
            </a:extLst>
          </p:cNvPr>
          <p:cNvSpPr/>
          <p:nvPr/>
        </p:nvSpPr>
        <p:spPr>
          <a:xfrm>
            <a:off x="11263704" y="4085634"/>
            <a:ext cx="152399" cy="1267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ittel 1">
            <a:extLst>
              <a:ext uri="{FF2B5EF4-FFF2-40B4-BE49-F238E27FC236}">
                <a16:creationId xmlns:a16="http://schemas.microsoft.com/office/drawing/2014/main" id="{1B667D9D-A746-3CA3-4830-14837F386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60" y="132269"/>
            <a:ext cx="11376025" cy="1065742"/>
          </a:xfrm>
        </p:spPr>
        <p:txBody>
          <a:bodyPr/>
          <a:lstStyle/>
          <a:p>
            <a:r>
              <a:rPr lang="en-GB" dirty="0"/>
              <a:t>Finding the crossing</a:t>
            </a:r>
          </a:p>
        </p:txBody>
      </p:sp>
    </p:spTree>
    <p:extLst>
      <p:ext uri="{BB962C8B-B14F-4D97-AF65-F5344CB8AC3E}">
        <p14:creationId xmlns:p14="http://schemas.microsoft.com/office/powerpoint/2010/main" val="2437736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92C92C-6654-1740-DB89-1FBEA9CD4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during internship and outlook</a:t>
            </a:r>
            <a:endParaRPr lang="en-GB" noProof="0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95FA18C-BC9F-53DA-EC90-564990CC0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24744"/>
            <a:ext cx="10526312" cy="516454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Previous work: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General </a:t>
            </a:r>
            <a:r>
              <a:rPr lang="en-GB" dirty="0" err="1"/>
              <a:t>Xcoll</a:t>
            </a:r>
            <a:r>
              <a:rPr lang="en-GB" dirty="0"/>
              <a:t> API</a:t>
            </a:r>
          </a:p>
          <a:p>
            <a:pPr marL="990900" lvl="2" indent="-342900"/>
            <a:r>
              <a:rPr lang="en-GB" dirty="0"/>
              <a:t>Literal FORTRAN K2 implementation in </a:t>
            </a:r>
            <a:r>
              <a:rPr lang="en-GB" dirty="0" err="1"/>
              <a:t>Xcoll</a:t>
            </a:r>
            <a:endParaRPr lang="en-GB" dirty="0"/>
          </a:p>
          <a:p>
            <a:pPr marL="990900" lvl="2" indent="-342900"/>
            <a:r>
              <a:rPr lang="en-GB" dirty="0"/>
              <a:t>First steps of crystal rewrite</a:t>
            </a:r>
          </a:p>
          <a:p>
            <a:pPr marL="990900" lvl="2" indent="-342900"/>
            <a:r>
              <a:rPr lang="en-GB" dirty="0"/>
              <a:t>Impact table</a:t>
            </a:r>
          </a:p>
          <a:p>
            <a:pPr marL="990900" lvl="2" indent="-342900"/>
            <a:r>
              <a:rPr lang="en-GB" dirty="0"/>
              <a:t>Removal of Collimation Manager</a:t>
            </a:r>
          </a:p>
          <a:p>
            <a:pPr marL="990900" lvl="2" indent="-342900"/>
            <a:r>
              <a:rPr lang="en-GB" dirty="0"/>
              <a:t>Changes to </a:t>
            </a:r>
            <a:r>
              <a:rPr lang="en-GB" dirty="0" err="1"/>
              <a:t>Colldb</a:t>
            </a:r>
            <a:r>
              <a:rPr lang="en-GB" dirty="0"/>
              <a:t> and initial conditions etc.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Contribution to tests for </a:t>
            </a:r>
            <a:r>
              <a:rPr lang="en-GB" dirty="0" err="1"/>
              <a:t>Xcoll</a:t>
            </a:r>
            <a:r>
              <a:rPr lang="en-GB" dirty="0"/>
              <a:t>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Documentation.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Finish implementation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noProof="0" dirty="0"/>
              <a:t>Testing (</a:t>
            </a:r>
            <a:r>
              <a:rPr lang="en-GB" b="0" noProof="0" dirty="0" err="1"/>
              <a:t>lossmaps</a:t>
            </a:r>
            <a:r>
              <a:rPr lang="en-GB" b="0" noProof="0" dirty="0"/>
              <a:t>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err="1"/>
              <a:t>Benchmarch</a:t>
            </a:r>
            <a:r>
              <a:rPr lang="en-GB" b="0" dirty="0"/>
              <a:t> cross section of nuclear interactions by comparing to FLUKA &amp; Geant4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03C7FDD-0424-FBD4-26BB-539173F4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31497A2-1C89-8D18-E5DE-DE2081E5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5BBF1F66-407F-607A-8726-C40BDD4ECBFE}"/>
              </a:ext>
            </a:extLst>
          </p:cNvPr>
          <p:cNvSpPr txBox="1"/>
          <p:nvPr/>
        </p:nvSpPr>
        <p:spPr>
          <a:xfrm>
            <a:off x="407986" y="4031297"/>
            <a:ext cx="852413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00" b="1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432282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833A242-A2CB-F324-1271-236CC34F1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K2 coupling </a:t>
            </a:r>
            <a:r>
              <a:rPr lang="en-GB"/>
              <a:t>for benchmarking </a:t>
            </a:r>
            <a:endParaRPr lang="en-GB" dirty="0"/>
          </a:p>
        </p:txBody>
      </p:sp>
      <p:pic>
        <p:nvPicPr>
          <p:cNvPr id="9" name="Plassholder for innhold 8" descr="Et bilde som inneholder diagram, skjermbilde, design&#10;&#10;KI-generert innhold kan være feil.">
            <a:extLst>
              <a:ext uri="{FF2B5EF4-FFF2-40B4-BE49-F238E27FC236}">
                <a16:creationId xmlns:a16="http://schemas.microsoft.com/office/drawing/2014/main" id="{64B3F5B0-D34E-CFFF-BD20-B6209FFA58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1172" y="940368"/>
            <a:ext cx="7944275" cy="5296183"/>
          </a:xfrm>
        </p:spPr>
      </p:pic>
      <p:pic>
        <p:nvPicPr>
          <p:cNvPr id="11" name="Plassholder for innhold 10" descr="Et bilde som inneholder tekst, meny, skjermbilde, design&#10;&#10;KI-generert innhold kan være feil.">
            <a:extLst>
              <a:ext uri="{FF2B5EF4-FFF2-40B4-BE49-F238E27FC236}">
                <a16:creationId xmlns:a16="http://schemas.microsoft.com/office/drawing/2014/main" id="{0865F354-17CA-D27B-593C-F96973E2F9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932738" y="373593"/>
            <a:ext cx="3682280" cy="5674517"/>
          </a:xfrm>
        </p:spPr>
      </p:pic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97FA473-8BCE-4DFA-C490-CC38A56AB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02B9BF8-F1F7-175F-C65C-EF76AE6D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44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innhold 7" descr="Et bilde som inneholder tekst, skjermbilde, Nettsted, Nettside&#10;&#10;KI-generert innhold kan være feil.">
            <a:extLst>
              <a:ext uri="{FF2B5EF4-FFF2-40B4-BE49-F238E27FC236}">
                <a16:creationId xmlns:a16="http://schemas.microsoft.com/office/drawing/2014/main" id="{20835681-ADFC-6E84-2D30-9441261AF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3942" y="0"/>
            <a:ext cx="6397863" cy="6374234"/>
          </a:xfrm>
        </p:spPr>
      </p:pic>
      <p:sp>
        <p:nvSpPr>
          <p:cNvPr id="3" name="Tittel 2">
            <a:extLst>
              <a:ext uri="{FF2B5EF4-FFF2-40B4-BE49-F238E27FC236}">
                <a16:creationId xmlns:a16="http://schemas.microsoft.com/office/drawing/2014/main" id="{43C77C15-BF1B-F07F-50FA-9D98E09D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Documentation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376201A-FA5F-CEA2-5B84-83D8709D3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743FD73-C01A-1789-3E29-E472F9E4D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034BBB7-5111-FD29-8155-5EF7FFC15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2A271E57-D4EB-9D56-2FBF-A546F307D0C7}"/>
              </a:ext>
            </a:extLst>
          </p:cNvPr>
          <p:cNvSpPr txBox="1"/>
          <p:nvPr/>
        </p:nvSpPr>
        <p:spPr>
          <a:xfrm>
            <a:off x="407987" y="1360449"/>
            <a:ext cx="393638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b="0" i="0" dirty="0">
                <a:effectLst/>
                <a:latin typeface="Segoe UI" panose="020B0502040204020203" pitchFamily="34" charset="0"/>
                <a:hlinkClick r:id="rId3" tooltip="https://xsuite.readthedocs.io/en/latest/collimation.html"/>
              </a:rPr>
              <a:t>https://xsuite.readthedocs.io/en/latest/collimation.html</a:t>
            </a:r>
            <a:endParaRPr lang="nb-NO" b="0" i="0" dirty="0">
              <a:effectLst/>
              <a:latin typeface="Segoe UI" panose="020B0502040204020203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dirty="0">
              <a:latin typeface="Segoe UI" panose="020B0502040204020203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dirty="0" err="1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</a:rPr>
              <a:t>Physics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</a:rPr>
              <a:t> manual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</a:rPr>
              <a:t>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</a:rPr>
              <a:t>Overleaf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0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innhold 7" descr="Et bilde som inneholder skjermbilde, diagram, Plottdiagram&#10;&#10;KI-generert innhold kan være feil.">
            <a:extLst>
              <a:ext uri="{FF2B5EF4-FFF2-40B4-BE49-F238E27FC236}">
                <a16:creationId xmlns:a16="http://schemas.microsoft.com/office/drawing/2014/main" id="{61391232-55B7-0B36-D7D8-02B199D1F1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700" y="101599"/>
            <a:ext cx="9982199" cy="6654801"/>
          </a:xfrm>
        </p:spPr>
      </p:pic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2FC540D-1416-004C-45BB-79B2F8D36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167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257166C-C656-47B9-55BB-907939788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February 2025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C6176FE-C39B-0857-05DB-120521D08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418910A-3072-E399-626B-B7588875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Bilde 7" descr="Et bilde som inneholder diagram, Plottdiagram, line, skjermbilde&#10;&#10;KI-generert innhold kan være feil.">
            <a:extLst>
              <a:ext uri="{FF2B5EF4-FFF2-40B4-BE49-F238E27FC236}">
                <a16:creationId xmlns:a16="http://schemas.microsoft.com/office/drawing/2014/main" id="{01F0E1EE-5DF4-3B22-C862-817668703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86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396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0A5F812-86AD-C8D9-FF4B-6D32C100E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429153"/>
            <a:ext cx="11376025" cy="106574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7EAE5FA-E6CE-ED23-7B93-80E5255215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2158" y="1045029"/>
            <a:ext cx="10379756" cy="4931227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300" b="0" dirty="0"/>
              <a:t>What is multiple Coulomb scattering (MCS)?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300" b="0" dirty="0"/>
              <a:t>Limitations of multiple Coulomb scattering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300" b="0" dirty="0"/>
              <a:t>A simplified introduction to Everest/K2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300" b="0" dirty="0"/>
              <a:t>Edge effects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300" b="0" dirty="0"/>
              <a:t>What is the impact, and can we improve it? </a:t>
            </a:r>
            <a:endParaRPr lang="en-GB" sz="2300" b="0" dirty="0"/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300" b="0" dirty="0"/>
              <a:t>How are we changing it?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075C4BE-3EF3-C194-2B27-92E2F4A9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C6D6AA0-467D-D3B1-76A6-8A92F7A32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Simone Otelie Solstrand 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EC565F2-F548-4287-1208-623AE1B4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B4F8004-7D75-EBAC-1F4A-11FE31346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What is multiple Coulomb scattering?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9CFF33FF-79B7-1B78-0546-A39DDF026E1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35657" y="1223090"/>
                <a:ext cx="5579156" cy="4694440"/>
              </a:xfrm>
            </p:spPr>
            <p:txBody>
              <a:bodyPr anchor="t">
                <a:normAutofit fontScale="62500" lnSpcReduction="20000"/>
              </a:bodyPr>
              <a:lstStyle/>
              <a:p>
                <a:endParaRPr lang="en-GB" sz="2300" b="0" noProof="0" dirty="0"/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900" b="0" i="1" dirty="0"/>
                  <a:t>Many</a:t>
                </a:r>
                <a:r>
                  <a:rPr lang="en-GB" sz="2900" b="0" dirty="0"/>
                  <a:t> d</a:t>
                </a:r>
                <a:r>
                  <a:rPr lang="en-GB" sz="2900" b="0" noProof="0" dirty="0" err="1"/>
                  <a:t>eflections</a:t>
                </a:r>
                <a:r>
                  <a:rPr lang="en-GB" sz="2900" b="0" noProof="0" dirty="0"/>
                  <a:t> due to Coulomb scattering</a:t>
                </a: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900" b="0" dirty="0">
                    <a:sym typeface="Wingdings" panose="05000000000000000000" pitchFamily="2" charset="2"/>
                  </a:rPr>
                  <a:t>Approximate model</a:t>
                </a: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900" b="0" dirty="0">
                    <a:sym typeface="Wingdings" panose="05000000000000000000" pitchFamily="2" charset="2"/>
                  </a:rPr>
                  <a:t>RMS of projected angular distribution </a:t>
                </a: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900" b="0" dirty="0">
                    <a:sym typeface="Wingdings" panose="05000000000000000000" pitchFamily="2" charset="2"/>
                  </a:rPr>
                  <a:t>Accuracy depends on traversed length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b-NO" sz="29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nb-NO" sz="29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num>
                      <m:den>
                        <m:sSub>
                          <m:sSubPr>
                            <m:ctrlPr>
                              <a:rPr lang="nb-NO" sz="29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nb-NO" sz="29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𝑋</m:t>
                            </m:r>
                          </m:e>
                          <m:sub>
                            <m:r>
                              <a:rPr lang="nb-NO" sz="29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900" b="0" dirty="0">
                    <a:sym typeface="Wingdings" panose="05000000000000000000" pitchFamily="2" charset="2"/>
                  </a:rPr>
                  <a:t>, and material properties</a:t>
                </a: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900" b="0" dirty="0">
                    <a:sym typeface="Wingdings" panose="05000000000000000000" pitchFamily="2" charset="2"/>
                  </a:rPr>
                  <a:t>Variations of this model are used in both FLUKA &amp; Geant4</a:t>
                </a: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endParaRPr lang="en-GB" b="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noProof="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noProof="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9CFF33FF-79B7-1B78-0546-A39DDF026E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35657" y="1223090"/>
                <a:ext cx="5579156" cy="4694440"/>
              </a:xfrm>
              <a:blipFill>
                <a:blip r:embed="rId3"/>
                <a:stretch>
                  <a:fillRect l="-2293" r="-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lassholder for innhold 3">
                <a:extLst>
                  <a:ext uri="{FF2B5EF4-FFF2-40B4-BE49-F238E27FC236}">
                    <a16:creationId xmlns:a16="http://schemas.microsoft.com/office/drawing/2014/main" id="{9EB10BF1-792F-AE84-2619-76BEE2467BA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864791" y="3037439"/>
                <a:ext cx="5919222" cy="1065742"/>
              </a:xfrm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1" i="1" noProof="0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b="1" i="1" noProof="0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b="1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1" i="0" noProof="0" smtClean="0">
                                  <a:latin typeface="Cambria Math" panose="02040503050406030204" pitchFamily="18" charset="0"/>
                                </a:rPr>
                                <m:t>𝐌𝐞𝐕</m:t>
                              </m:r>
                            </m:e>
                          </m:d>
                        </m:num>
                        <m:den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𝒑𝒄</m:t>
                          </m:r>
                        </m:den>
                      </m:f>
                      <m:r>
                        <a:rPr lang="en-GB" b="1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en-GB" b="1" i="1" noProof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nb-NO" b="1" i="1" noProof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p>
                                  <m: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m:rPr>
                                  <m:lit/>
                                </m:rP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nb-NO" b="1" i="1" noProof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p>
                                  <m:r>
                                    <a:rPr lang="nb-NO" b="1" i="1" noProof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GB" b="1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1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𝟎𝟑𝟖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b="1" i="1" noProof="0" smtClean="0">
                              <a:latin typeface="Cambria Math" panose="02040503050406030204" pitchFamily="18" charset="0"/>
                            </a:rPr>
                            <m:t>𝒍𝒏</m:t>
                          </m:r>
                          <m:d>
                            <m:dPr>
                              <m:ctrlP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lit/>
                                    </m:rP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b-NO" b="1" i="1" noProof="0" smtClean="0"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p>
                                      <m: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p>
                                      <m:r>
                                        <a:rPr lang="en-GB" b="1" i="1" noProof="0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b="1" noProof="0" dirty="0"/>
              </a:p>
              <a:p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4" name="Plassholder for innhold 3">
                <a:extLst>
                  <a:ext uri="{FF2B5EF4-FFF2-40B4-BE49-F238E27FC236}">
                    <a16:creationId xmlns:a16="http://schemas.microsoft.com/office/drawing/2014/main" id="{9EB10BF1-792F-AE84-2619-76BEE2467B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864791" y="3037439"/>
                <a:ext cx="5919222" cy="1065742"/>
              </a:xfrm>
              <a:blipFill>
                <a:blip r:embed="rId4"/>
                <a:stretch>
                  <a:fillRect t="-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1A44880A-8762-CCE7-16C8-094F63C21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9D0EB31-4E75-C0E5-12E3-9E5BB2F41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2782" y="6168172"/>
            <a:ext cx="6746195" cy="873278"/>
          </a:xfrm>
        </p:spPr>
        <p:txBody>
          <a:bodyPr/>
          <a:lstStyle/>
          <a:p>
            <a:r>
              <a:rPr lang="en-US" noProof="0" dirty="0"/>
              <a:t>V. L. Highland, </a:t>
            </a:r>
            <a:r>
              <a:rPr lang="en-US" i="1" noProof="0" dirty="0"/>
              <a:t>Some practical remarks on multiple </a:t>
            </a:r>
            <a:r>
              <a:rPr lang="en-US" i="1" noProof="0" dirty="0" err="1"/>
              <a:t>scatterin</a:t>
            </a:r>
            <a:r>
              <a:rPr lang="en-US" i="1" dirty="0"/>
              <a:t>g, </a:t>
            </a:r>
            <a:r>
              <a:rPr lang="en-US" dirty="0"/>
              <a:t>1975, </a:t>
            </a:r>
          </a:p>
          <a:p>
            <a:r>
              <a:rPr lang="en-US" noProof="0" dirty="0"/>
              <a:t>G. R. Lynch, O. I. Dahl</a:t>
            </a:r>
            <a:r>
              <a:rPr lang="en-US" i="1" noProof="0" dirty="0"/>
              <a:t>, Approximations to multiple Coulomb scattering</a:t>
            </a:r>
            <a:r>
              <a:rPr lang="en-US" noProof="0" dirty="0"/>
              <a:t>, 1991,</a:t>
            </a:r>
          </a:p>
          <a:p>
            <a:r>
              <a:rPr lang="en-US" dirty="0"/>
              <a:t>D.E. Groom, S.R. Klein, </a:t>
            </a:r>
            <a:r>
              <a:rPr lang="en-US" i="1" dirty="0"/>
              <a:t>Passage of particles through matter. The Review of Particle Physics, </a:t>
            </a:r>
            <a:r>
              <a:rPr lang="en-US" dirty="0"/>
              <a:t>2024</a:t>
            </a:r>
            <a:endParaRPr lang="en-US" noProof="0" dirty="0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6E5FE2E-2EA5-B683-3714-467DE8C58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758548D6-E868-03ED-902A-D3319F974895}"/>
                  </a:ext>
                </a:extLst>
              </p:cNvPr>
              <p:cNvSpPr txBox="1"/>
              <p:nvPr/>
            </p:nvSpPr>
            <p:spPr>
              <a:xfrm>
                <a:off x="6096000" y="3792006"/>
                <a:ext cx="3115661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𝐧𝐞𝐰</m:t>
                          </m:r>
                        </m:sub>
                      </m:sSub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⋅&lt;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e>
                              </m:rad>
                            </m:den>
                          </m:f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b="1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758548D6-E868-03ED-902A-D3319F974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792006"/>
                <a:ext cx="3115661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F66F70D9-1941-AD5D-B5E5-560DC4FBC6DB}"/>
                  </a:ext>
                </a:extLst>
              </p:cNvPr>
              <p:cNvSpPr txBox="1"/>
              <p:nvPr/>
            </p:nvSpPr>
            <p:spPr>
              <a:xfrm>
                <a:off x="5836754" y="4426091"/>
                <a:ext cx="246510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𝐧𝐞𝐰</m:t>
                          </m:r>
                        </m:sub>
                        <m:sup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1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&lt;</m:t>
                          </m:r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b="1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:endParaRPr lang="en-GB" noProof="0" dirty="0"/>
              </a:p>
            </p:txBody>
          </p:sp>
        </mc:Choice>
        <mc:Fallback xmlns=""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F66F70D9-1941-AD5D-B5E5-560DC4FBC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754" y="4426091"/>
                <a:ext cx="2465100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lipse 9">
            <a:extLst>
              <a:ext uri="{FF2B5EF4-FFF2-40B4-BE49-F238E27FC236}">
                <a16:creationId xmlns:a16="http://schemas.microsoft.com/office/drawing/2014/main" id="{27D7F80F-B1C8-DBE4-1378-A835B53586FA}"/>
              </a:ext>
            </a:extLst>
          </p:cNvPr>
          <p:cNvSpPr/>
          <p:nvPr/>
        </p:nvSpPr>
        <p:spPr>
          <a:xfrm>
            <a:off x="9774506" y="1775734"/>
            <a:ext cx="376011" cy="36512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098E982-7456-E40A-C4C4-C753C7CAAE06}"/>
              </a:ext>
            </a:extLst>
          </p:cNvPr>
          <p:cNvSpPr/>
          <p:nvPr/>
        </p:nvSpPr>
        <p:spPr>
          <a:xfrm>
            <a:off x="7069304" y="1956931"/>
            <a:ext cx="169182" cy="16873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2A2064A7-6A3B-B019-AD02-6B83BBA91E40}"/>
              </a:ext>
            </a:extLst>
          </p:cNvPr>
          <p:cNvSpPr txBox="1"/>
          <p:nvPr/>
        </p:nvSpPr>
        <p:spPr>
          <a:xfrm>
            <a:off x="6804078" y="2274034"/>
            <a:ext cx="6996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Proton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2FA30400-105A-5BFB-1561-5E882DCA3119}"/>
              </a:ext>
            </a:extLst>
          </p:cNvPr>
          <p:cNvSpPr txBox="1"/>
          <p:nvPr/>
        </p:nvSpPr>
        <p:spPr>
          <a:xfrm>
            <a:off x="9612694" y="2274035"/>
            <a:ext cx="6996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Nuclei</a:t>
            </a:r>
          </a:p>
        </p:txBody>
      </p:sp>
      <p:sp>
        <p:nvSpPr>
          <p:cNvPr id="15" name="Frihåndsform: figur 14">
            <a:extLst>
              <a:ext uri="{FF2B5EF4-FFF2-40B4-BE49-F238E27FC236}">
                <a16:creationId xmlns:a16="http://schemas.microsoft.com/office/drawing/2014/main" id="{EB90FDA1-0C66-1B70-E57E-8F1E460A3600}"/>
              </a:ext>
            </a:extLst>
          </p:cNvPr>
          <p:cNvSpPr/>
          <p:nvPr/>
        </p:nvSpPr>
        <p:spPr>
          <a:xfrm>
            <a:off x="7588977" y="1337058"/>
            <a:ext cx="2286861" cy="708205"/>
          </a:xfrm>
          <a:custGeom>
            <a:avLst/>
            <a:gdLst>
              <a:gd name="connsiteX0" fmla="*/ 0 w 2307772"/>
              <a:gd name="connsiteY0" fmla="*/ 631371 h 641477"/>
              <a:gd name="connsiteX1" fmla="*/ 1458686 w 2307772"/>
              <a:gd name="connsiteY1" fmla="*/ 555171 h 641477"/>
              <a:gd name="connsiteX2" fmla="*/ 2307772 w 2307772"/>
              <a:gd name="connsiteY2" fmla="*/ 0 h 641477"/>
              <a:gd name="connsiteX3" fmla="*/ 2307772 w 2307772"/>
              <a:gd name="connsiteY3" fmla="*/ 0 h 64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72" h="641477">
                <a:moveTo>
                  <a:pt x="0" y="631371"/>
                </a:moveTo>
                <a:cubicBezTo>
                  <a:pt x="537028" y="645885"/>
                  <a:pt x="1074057" y="660400"/>
                  <a:pt x="1458686" y="555171"/>
                </a:cubicBezTo>
                <a:cubicBezTo>
                  <a:pt x="1843315" y="449942"/>
                  <a:pt x="2307772" y="0"/>
                  <a:pt x="2307772" y="0"/>
                </a:cubicBezTo>
                <a:lnTo>
                  <a:pt x="2307772" y="0"/>
                </a:lnTo>
              </a:path>
            </a:pathLst>
          </a:cu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kstSylinder 15">
                <a:extLst>
                  <a:ext uri="{FF2B5EF4-FFF2-40B4-BE49-F238E27FC236}">
                    <a16:creationId xmlns:a16="http://schemas.microsoft.com/office/drawing/2014/main" id="{2BC4A165-6F63-DB5E-ACD8-B82E87BAEC84}"/>
                  </a:ext>
                </a:extLst>
              </p:cNvPr>
              <p:cNvSpPr txBox="1"/>
              <p:nvPr/>
            </p:nvSpPr>
            <p:spPr>
              <a:xfrm>
                <a:off x="9612694" y="792044"/>
                <a:ext cx="2458345" cy="449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nb-NO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4⋅</m:t>
                          </m:r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1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nb-NO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nb-NO" sz="1400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acc>
                            </m:e>
                            <m:sub>
                              <m:r>
                                <a:rPr lang="nb-NO" sz="1400" b="1" i="1" smtClean="0"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nb-NO" sz="1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nb-NO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nb-NO" sz="14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400" b="1" i="1" smtClean="0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nb-NO" sz="1400" b="1" i="1" smtClean="0">
                                          <a:latin typeface="Cambria Math" panose="02040503050406030204" pitchFamily="18" charset="0"/>
                                        </a:rPr>
                                        <m:t>𝟏𝟐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nb-NO" sz="1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kstSylinder 15">
                <a:extLst>
                  <a:ext uri="{FF2B5EF4-FFF2-40B4-BE49-F238E27FC236}">
                    <a16:creationId xmlns:a16="http://schemas.microsoft.com/office/drawing/2014/main" id="{2BC4A165-6F63-DB5E-ACD8-B82E87BAE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2694" y="792044"/>
                <a:ext cx="2458345" cy="449418"/>
              </a:xfrm>
              <a:prstGeom prst="rect">
                <a:avLst/>
              </a:prstGeom>
              <a:blipFill>
                <a:blip r:embed="rId7"/>
                <a:stretch>
                  <a:fillRect t="-10811"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Sylinder 10">
                <a:extLst>
                  <a:ext uri="{FF2B5EF4-FFF2-40B4-BE49-F238E27FC236}">
                    <a16:creationId xmlns:a16="http://schemas.microsoft.com/office/drawing/2014/main" id="{7B54B642-C14C-F526-9773-06D50CEB86AF}"/>
                  </a:ext>
                </a:extLst>
              </p:cNvPr>
              <p:cNvSpPr txBox="1"/>
              <p:nvPr/>
            </p:nvSpPr>
            <p:spPr>
              <a:xfrm>
                <a:off x="8877392" y="5520942"/>
                <a:ext cx="340875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/>
                  <a:t> random normal variables</a:t>
                </a:r>
              </a:p>
            </p:txBody>
          </p:sp>
        </mc:Choice>
        <mc:Fallback xmlns="">
          <p:sp>
            <p:nvSpPr>
              <p:cNvPr id="11" name="TekstSylinder 10">
                <a:extLst>
                  <a:ext uri="{FF2B5EF4-FFF2-40B4-BE49-F238E27FC236}">
                    <a16:creationId xmlns:a16="http://schemas.microsoft.com/office/drawing/2014/main" id="{7B54B642-C14C-F526-9773-06D50CEB8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7392" y="5520942"/>
                <a:ext cx="3408753" cy="215444"/>
              </a:xfrm>
              <a:prstGeom prst="rect">
                <a:avLst/>
              </a:prstGeom>
              <a:blipFill>
                <a:blip r:embed="rId8"/>
                <a:stretch>
                  <a:fillRect l="-2326" t="-28571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2404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08BCA4-6BFC-649D-8BBE-4AC728E43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So, essentially...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4489928-D6FC-E4D3-0846-3CCD6D034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4D4F1FA-EC52-8ACB-7C1E-24D3621A6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D.E. Groom, S.R. Klein, </a:t>
            </a:r>
            <a:r>
              <a:rPr lang="en-US" i="1" dirty="0"/>
              <a:t>Passage of particles through matter. The Review of Particle Physics, </a:t>
            </a:r>
            <a:r>
              <a:rPr lang="en-US" dirty="0"/>
              <a:t>2024</a:t>
            </a:r>
            <a:endParaRPr lang="en-US" noProof="0" dirty="0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519D80A-0942-A011-EE1A-C93BB1F03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9" name="Bilde 28" descr="Et bilde som inneholder diagram, line, Plottdiagram, tekst&#10;&#10;Automatisk generert beskrivelse">
            <a:extLst>
              <a:ext uri="{FF2B5EF4-FFF2-40B4-BE49-F238E27FC236}">
                <a16:creationId xmlns:a16="http://schemas.microsoft.com/office/drawing/2014/main" id="{669B44AA-959D-7659-69D3-D8F5BDA4F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90" y="1761258"/>
            <a:ext cx="8681270" cy="39763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ktangel: avrundede hjørner 9">
                <a:extLst>
                  <a:ext uri="{FF2B5EF4-FFF2-40B4-BE49-F238E27FC236}">
                    <a16:creationId xmlns:a16="http://schemas.microsoft.com/office/drawing/2014/main" id="{BF617428-A172-F35D-377A-045C89D12870}"/>
                  </a:ext>
                </a:extLst>
              </p:cNvPr>
              <p:cNvSpPr/>
              <p:nvPr/>
            </p:nvSpPr>
            <p:spPr>
              <a:xfrm>
                <a:off x="7270100" y="3896202"/>
                <a:ext cx="824230" cy="36268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𝑝𝑙𝑎𝑛𝑒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ktangel: avrundede hjørner 9">
                <a:extLst>
                  <a:ext uri="{FF2B5EF4-FFF2-40B4-BE49-F238E27FC236}">
                    <a16:creationId xmlns:a16="http://schemas.microsoft.com/office/drawing/2014/main" id="{BF617428-A172-F35D-377A-045C89D128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100" y="3896202"/>
                <a:ext cx="824230" cy="362685"/>
              </a:xfrm>
              <a:prstGeom prst="roundRect">
                <a:avLst/>
              </a:prstGeom>
              <a:blipFill>
                <a:blip r:embed="rId4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ktangel: avrundede hjørner 10">
                <a:extLst>
                  <a:ext uri="{FF2B5EF4-FFF2-40B4-BE49-F238E27FC236}">
                    <a16:creationId xmlns:a16="http://schemas.microsoft.com/office/drawing/2014/main" id="{EC98FFC2-C350-E26F-4115-F1B336D682E5}"/>
                  </a:ext>
                </a:extLst>
              </p:cNvPr>
              <p:cNvSpPr/>
              <p:nvPr/>
            </p:nvSpPr>
            <p:spPr>
              <a:xfrm>
                <a:off x="4158600" y="2400733"/>
                <a:ext cx="876300" cy="3683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ktangel: avrundede hjørner 10">
                <a:extLst>
                  <a:ext uri="{FF2B5EF4-FFF2-40B4-BE49-F238E27FC236}">
                    <a16:creationId xmlns:a16="http://schemas.microsoft.com/office/drawing/2014/main" id="{EC98FFC2-C350-E26F-4115-F1B336D68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8600" y="2400733"/>
                <a:ext cx="876300" cy="3683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ktangel: avrundede hjørner 11">
                <a:extLst>
                  <a:ext uri="{FF2B5EF4-FFF2-40B4-BE49-F238E27FC236}">
                    <a16:creationId xmlns:a16="http://schemas.microsoft.com/office/drawing/2014/main" id="{45C32129-626E-D311-AE79-E76F1B082B94}"/>
                  </a:ext>
                </a:extLst>
              </p:cNvPr>
              <p:cNvSpPr/>
              <p:nvPr/>
            </p:nvSpPr>
            <p:spPr>
              <a:xfrm>
                <a:off x="2679050" y="2705532"/>
                <a:ext cx="552450" cy="6382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ktangel: avrundede hjørner 11">
                <a:extLst>
                  <a:ext uri="{FF2B5EF4-FFF2-40B4-BE49-F238E27FC236}">
                    <a16:creationId xmlns:a16="http://schemas.microsoft.com/office/drawing/2014/main" id="{45C32129-626E-D311-AE79-E76F1B082B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9050" y="2705532"/>
                <a:ext cx="552450" cy="638219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ktangel: avrundede hjørner 12">
                <a:extLst>
                  <a:ext uri="{FF2B5EF4-FFF2-40B4-BE49-F238E27FC236}">
                    <a16:creationId xmlns:a16="http://schemas.microsoft.com/office/drawing/2014/main" id="{E6D8EECA-2769-63A8-D7D5-30FAA8443DAE}"/>
                  </a:ext>
                </a:extLst>
              </p:cNvPr>
              <p:cNvSpPr/>
              <p:nvPr/>
            </p:nvSpPr>
            <p:spPr>
              <a:xfrm>
                <a:off x="7968993" y="4670602"/>
                <a:ext cx="824230" cy="36268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𝑝𝑙𝑎𝑛𝑒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ktangel: avrundede hjørner 12">
                <a:extLst>
                  <a:ext uri="{FF2B5EF4-FFF2-40B4-BE49-F238E27FC236}">
                    <a16:creationId xmlns:a16="http://schemas.microsoft.com/office/drawing/2014/main" id="{E6D8EECA-2769-63A8-D7D5-30FAA8443D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993" y="4670602"/>
                <a:ext cx="824230" cy="362685"/>
              </a:xfrm>
              <a:prstGeom prst="roundRect">
                <a:avLst/>
              </a:prstGeom>
              <a:blipFill>
                <a:blip r:embed="rId7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ktangel: avrundede hjørner 13">
            <a:extLst>
              <a:ext uri="{FF2B5EF4-FFF2-40B4-BE49-F238E27FC236}">
                <a16:creationId xmlns:a16="http://schemas.microsoft.com/office/drawing/2014/main" id="{0F0B7408-0FB3-5AB1-98E6-2D0658515A5D}"/>
              </a:ext>
            </a:extLst>
          </p:cNvPr>
          <p:cNvSpPr/>
          <p:nvPr/>
        </p:nvSpPr>
        <p:spPr>
          <a:xfrm rot="623726">
            <a:off x="4274303" y="4198841"/>
            <a:ext cx="644892" cy="24063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ktangel: avrundede hjørner 14">
            <a:extLst>
              <a:ext uri="{FF2B5EF4-FFF2-40B4-BE49-F238E27FC236}">
                <a16:creationId xmlns:a16="http://schemas.microsoft.com/office/drawing/2014/main" id="{B5E55020-FDAE-D53A-60CA-245A33603D3F}"/>
              </a:ext>
            </a:extLst>
          </p:cNvPr>
          <p:cNvSpPr/>
          <p:nvPr/>
        </p:nvSpPr>
        <p:spPr>
          <a:xfrm rot="623726">
            <a:off x="5465096" y="3704617"/>
            <a:ext cx="899627" cy="3831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Plassholder for innhold 3">
                <a:extLst>
                  <a:ext uri="{FF2B5EF4-FFF2-40B4-BE49-F238E27FC236}">
                    <a16:creationId xmlns:a16="http://schemas.microsoft.com/office/drawing/2014/main" id="{E135A45F-7DC6-FDEE-B36F-1E7B6DCFDF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0549" y="1141123"/>
                <a:ext cx="5919222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775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mtClean="0">
                                  <a:latin typeface="Cambria Math" panose="02040503050406030204" pitchFamily="18" charset="0"/>
                                </a:rPr>
                                <m:t>𝐌𝐞𝐕</m:t>
                              </m:r>
                            </m:e>
                          </m:d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𝒑𝒄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nb-NO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p>
                                  <m: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m:rPr>
                                  <m:lit/>
                                </m:rP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nb-NO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p>
                                  <m:r>
                                    <a:rPr lang="nb-NO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GB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𝟎𝟑𝟖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𝒍𝒏</m:t>
                          </m:r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lit/>
                                    </m:r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b-NO" i="1" smtClean="0"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p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p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6" name="Plassholder for innhold 3">
                <a:extLst>
                  <a:ext uri="{FF2B5EF4-FFF2-40B4-BE49-F238E27FC236}">
                    <a16:creationId xmlns:a16="http://schemas.microsoft.com/office/drawing/2014/main" id="{E135A45F-7DC6-FDEE-B36F-1E7B6DCFDF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549" y="1141123"/>
                <a:ext cx="5919222" cy="1065742"/>
              </a:xfrm>
              <a:prstGeom prst="rect">
                <a:avLst/>
              </a:prstGeom>
              <a:blipFill>
                <a:blip r:embed="rId8"/>
                <a:stretch>
                  <a:fillRect t="-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Sylinder 16">
                <a:extLst>
                  <a:ext uri="{FF2B5EF4-FFF2-40B4-BE49-F238E27FC236}">
                    <a16:creationId xmlns:a16="http://schemas.microsoft.com/office/drawing/2014/main" id="{60363588-20D2-DD1B-8689-B43AC24F76A8}"/>
                  </a:ext>
                </a:extLst>
              </p:cNvPr>
              <p:cNvSpPr txBox="1"/>
              <p:nvPr/>
            </p:nvSpPr>
            <p:spPr>
              <a:xfrm>
                <a:off x="7552296" y="1997530"/>
                <a:ext cx="3115661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𝐧𝐞𝐰</m:t>
                          </m:r>
                        </m:sub>
                      </m:sSub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⋅&lt;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e>
                              </m:rad>
                            </m:den>
                          </m:f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en-GB" b="1" i="1" noProof="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1" i="1" noProof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b="1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kstSylinder 16">
                <a:extLst>
                  <a:ext uri="{FF2B5EF4-FFF2-40B4-BE49-F238E27FC236}">
                    <a16:creationId xmlns:a16="http://schemas.microsoft.com/office/drawing/2014/main" id="{60363588-20D2-DD1B-8689-B43AC24F7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296" y="1997530"/>
                <a:ext cx="3115661" cy="622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kstSylinder 17">
                <a:extLst>
                  <a:ext uri="{FF2B5EF4-FFF2-40B4-BE49-F238E27FC236}">
                    <a16:creationId xmlns:a16="http://schemas.microsoft.com/office/drawing/2014/main" id="{3CC6397C-7AA4-1273-8631-939C7D4BDA6C}"/>
                  </a:ext>
                </a:extLst>
              </p:cNvPr>
              <p:cNvSpPr txBox="1"/>
              <p:nvPr/>
            </p:nvSpPr>
            <p:spPr>
              <a:xfrm>
                <a:off x="7220886" y="2626024"/>
                <a:ext cx="246510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𝐧𝐞𝐰</m:t>
                          </m:r>
                        </m:sub>
                        <m:sup>
                          <m:r>
                            <a:rPr lang="en-GB" b="1" i="0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1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nb-NO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b="1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GB" b="1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b="1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:endParaRPr lang="en-GB" noProof="0" dirty="0"/>
              </a:p>
            </p:txBody>
          </p:sp>
        </mc:Choice>
        <mc:Fallback xmlns="">
          <p:sp>
            <p:nvSpPr>
              <p:cNvPr id="18" name="TekstSylinder 17">
                <a:extLst>
                  <a:ext uri="{FF2B5EF4-FFF2-40B4-BE49-F238E27FC236}">
                    <a16:creationId xmlns:a16="http://schemas.microsoft.com/office/drawing/2014/main" id="{3CC6397C-7AA4-1273-8631-939C7D4BD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0886" y="2626024"/>
                <a:ext cx="2465100" cy="5539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E4B9B7B2-FEC1-5FEF-A408-5D4CE177FECD}"/>
                  </a:ext>
                </a:extLst>
              </p:cNvPr>
              <p:cNvSpPr txBox="1"/>
              <p:nvPr/>
            </p:nvSpPr>
            <p:spPr>
              <a:xfrm>
                <a:off x="7698793" y="3042597"/>
                <a:ext cx="340875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/>
                  <a:t> random normal variables</a:t>
                </a:r>
              </a:p>
            </p:txBody>
          </p:sp>
        </mc:Choice>
        <mc:Fallback xmlns="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E4B9B7B2-FEC1-5FEF-A408-5D4CE177F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8793" y="3042597"/>
                <a:ext cx="3408753" cy="215444"/>
              </a:xfrm>
              <a:prstGeom prst="rect">
                <a:avLst/>
              </a:prstGeom>
              <a:blipFill>
                <a:blip r:embed="rId11"/>
                <a:stretch>
                  <a:fillRect l="-2504" t="-25714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50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CE6BA76-7286-216A-0C46-557571C7B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of multiple Coulomb scattering</a:t>
            </a:r>
          </a:p>
        </p:txBody>
      </p:sp>
      <p:pic>
        <p:nvPicPr>
          <p:cNvPr id="19" name="Bilde 18" descr="Et bilde som inneholder skjermbilde, diagram, Plottdiagram&#10;&#10;KI-generert innhold kan være feil.">
            <a:extLst>
              <a:ext uri="{FF2B5EF4-FFF2-40B4-BE49-F238E27FC236}">
                <a16:creationId xmlns:a16="http://schemas.microsoft.com/office/drawing/2014/main" id="{0A009A93-578A-23A6-54E0-CD0274890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658" y="966207"/>
            <a:ext cx="7193986" cy="4795990"/>
          </a:xfrm>
          <a:prstGeom prst="rect">
            <a:avLst/>
          </a:prstGeom>
        </p:spPr>
      </p:pic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DDA9893-AD8B-E48A-454A-6B01B8DC7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5F8159FC-90B6-4AF1-7BE9-BADE5D6D7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D.E. Groom, S.R. Klein, </a:t>
            </a:r>
            <a:r>
              <a:rPr lang="en-US" i="1" dirty="0"/>
              <a:t>Passage of particles through matter. The Review of Particle Physics, </a:t>
            </a:r>
            <a:r>
              <a:rPr lang="en-US" dirty="0"/>
              <a:t>2024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D064266-92C8-21FE-48C6-B6C2777FB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lassholder for innhold 2">
                <a:extLst>
                  <a:ext uri="{FF2B5EF4-FFF2-40B4-BE49-F238E27FC236}">
                    <a16:creationId xmlns:a16="http://schemas.microsoft.com/office/drawing/2014/main" id="{DB33B97A-5FA2-E254-F954-805D02692D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2426" y="1341385"/>
                <a:ext cx="5616575" cy="479599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It does not account for geometry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Expects beam to hit perpendicular to material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This model is </a:t>
                </a:r>
                <a:r>
                  <a:rPr lang="en-GB" b="0" i="1" dirty="0"/>
                  <a:t>not</a:t>
                </a:r>
                <a:r>
                  <a:rPr lang="en-GB" b="0" dirty="0"/>
                  <a:t> transitive/additive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b="0" dirty="0"/>
                  <a:t>More steps </a:t>
                </a:r>
                <a:r>
                  <a:rPr lang="nb-NO" b="0" dirty="0">
                    <a:sym typeface="Wingdings" panose="05000000000000000000" pitchFamily="2" charset="2"/>
                  </a:rPr>
                  <a:t> </a:t>
                </a:r>
                <a:r>
                  <a:rPr lang="nb-NO" b="0" dirty="0" err="1">
                    <a:sym typeface="Wingdings" panose="05000000000000000000" pitchFamily="2" charset="2"/>
                  </a:rPr>
                  <a:t>overpopulated</a:t>
                </a:r>
                <a:r>
                  <a:rPr lang="nb-NO" b="0" dirty="0">
                    <a:sym typeface="Wingdings" panose="05000000000000000000" pitchFamily="2" charset="2"/>
                  </a:rPr>
                  <a:t> </a:t>
                </a:r>
                <a:r>
                  <a:rPr lang="nb-NO" b="0" dirty="0" err="1">
                    <a:sym typeface="Wingdings" panose="05000000000000000000" pitchFamily="2" charset="2"/>
                  </a:rPr>
                  <a:t>core</a:t>
                </a:r>
                <a:r>
                  <a:rPr lang="nb-NO" b="0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b="0" dirty="0"/>
                  <a:t> decreasing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</p:txBody>
          </p:sp>
        </mc:Choice>
        <mc:Fallback xmlns="">
          <p:sp>
            <p:nvSpPr>
              <p:cNvPr id="11" name="Plassholder for innhold 2">
                <a:extLst>
                  <a:ext uri="{FF2B5EF4-FFF2-40B4-BE49-F238E27FC236}">
                    <a16:creationId xmlns:a16="http://schemas.microsoft.com/office/drawing/2014/main" id="{DB33B97A-5FA2-E254-F954-805D02692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26" y="1341385"/>
                <a:ext cx="5616575" cy="4795990"/>
              </a:xfrm>
              <a:prstGeom prst="rect">
                <a:avLst/>
              </a:prstGeom>
              <a:blipFill>
                <a:blip r:embed="rId4"/>
                <a:stretch>
                  <a:fillRect l="-2714" t="-2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Sylinder 13">
                <a:extLst>
                  <a:ext uri="{FF2B5EF4-FFF2-40B4-BE49-F238E27FC236}">
                    <a16:creationId xmlns:a16="http://schemas.microsoft.com/office/drawing/2014/main" id="{52530839-58B8-7CE2-B928-A4BD40AEA492}"/>
                  </a:ext>
                </a:extLst>
              </p:cNvPr>
              <p:cNvSpPr txBox="1"/>
              <p:nvPr/>
            </p:nvSpPr>
            <p:spPr>
              <a:xfrm>
                <a:off x="1386652" y="3660811"/>
                <a:ext cx="2404418" cy="295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nb-NO" b="0" i="1" smtClean="0">
                        <a:latin typeface="Cambria Math" panose="02040503050406030204" pitchFamily="18" charset="0"/>
                      </a:rPr>
                      <m:t>≠</m:t>
                    </m:r>
                    <m:rad>
                      <m:radPr>
                        <m:degHide m:val="on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nb-NO" b="0" i="1" smtClean="0"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   </a:t>
                </a:r>
              </a:p>
            </p:txBody>
          </p:sp>
        </mc:Choice>
        <mc:Fallback xmlns="">
          <p:sp>
            <p:nvSpPr>
              <p:cNvPr id="14" name="TekstSylinder 13">
                <a:extLst>
                  <a:ext uri="{FF2B5EF4-FFF2-40B4-BE49-F238E27FC236}">
                    <a16:creationId xmlns:a16="http://schemas.microsoft.com/office/drawing/2014/main" id="{52530839-58B8-7CE2-B928-A4BD40AEA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652" y="3660811"/>
                <a:ext cx="2404418" cy="295334"/>
              </a:xfrm>
              <a:prstGeom prst="rect">
                <a:avLst/>
              </a:prstGeom>
              <a:blipFill>
                <a:blip r:embed="rId5"/>
                <a:stretch>
                  <a:fillRect b="-10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kstSylinder 14">
                <a:extLst>
                  <a:ext uri="{FF2B5EF4-FFF2-40B4-BE49-F238E27FC236}">
                    <a16:creationId xmlns:a16="http://schemas.microsoft.com/office/drawing/2014/main" id="{77090084-5F0A-EF50-4C83-C5BD9CCE675E}"/>
                  </a:ext>
                </a:extLst>
              </p:cNvPr>
              <p:cNvSpPr txBox="1"/>
              <p:nvPr/>
            </p:nvSpPr>
            <p:spPr>
              <a:xfrm>
                <a:off x="1005279" y="3271861"/>
                <a:ext cx="2354520" cy="2780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)≠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kstSylinder 14">
                <a:extLst>
                  <a:ext uri="{FF2B5EF4-FFF2-40B4-BE49-F238E27FC236}">
                    <a16:creationId xmlns:a16="http://schemas.microsoft.com/office/drawing/2014/main" id="{77090084-5F0A-EF50-4C83-C5BD9CCE6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279" y="3271861"/>
                <a:ext cx="2354520" cy="278089"/>
              </a:xfrm>
              <a:prstGeom prst="rect">
                <a:avLst/>
              </a:prstGeom>
              <a:blipFill>
                <a:blip r:embed="rId6"/>
                <a:stretch>
                  <a:fillRect l="-4145" t="-2222" r="-4404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631EEC76-43EC-FFA3-66EC-B58E81D4E649}"/>
                  </a:ext>
                </a:extLst>
              </p:cNvPr>
              <p:cNvSpPr txBox="1"/>
              <p:nvPr/>
            </p:nvSpPr>
            <p:spPr>
              <a:xfrm>
                <a:off x="1005279" y="4552353"/>
                <a:ext cx="3820721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:</a:t>
                </a:r>
              </a:p>
              <a:p>
                <a:pPr algn="ctr"/>
                <a:r>
                  <a:rPr lang="en-GB" dirty="0"/>
                  <a:t>100x: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2.8641</m:t>
                    </m:r>
                    <m:r>
                      <a:rPr lang="nb-NO" b="0" i="1" dirty="0" smtClean="0">
                        <a:latin typeface="Cambria Math" panose="02040503050406030204" pitchFamily="18" charset="0"/>
                      </a:rPr>
                      <m:t>60⋅</m:t>
                    </m:r>
                    <m:sSup>
                      <m:sSupPr>
                        <m:ctrlPr>
                          <a:rPr lang="nb-NO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dirty="0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GB" dirty="0"/>
              </a:p>
              <a:p>
                <a:pPr algn="ctr"/>
                <a:r>
                  <a:rPr lang="en-GB" dirty="0"/>
                  <a:t>10x:  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3.153233⋅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nb-NO" b="0" dirty="0"/>
              </a:p>
              <a:p>
                <a:pPr algn="ctr"/>
                <a:r>
                  <a:rPr lang="en-GB" dirty="0"/>
                  <a:t>1x:     </a:t>
                </a:r>
                <a14:m>
                  <m:oMath xmlns:m="http://schemas.openxmlformats.org/officeDocument/2006/math">
                    <m:r>
                      <a:rPr lang="nb-NO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.426099⋅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631EEC76-43EC-FFA3-66EC-B58E81D4E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279" y="4552353"/>
                <a:ext cx="3820721" cy="1107996"/>
              </a:xfrm>
              <a:prstGeom prst="rect">
                <a:avLst/>
              </a:prstGeom>
              <a:blipFill>
                <a:blip r:embed="rId7"/>
                <a:stretch>
                  <a:fillRect t="-7143" b="-1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kstSylinder 21">
            <a:extLst>
              <a:ext uri="{FF2B5EF4-FFF2-40B4-BE49-F238E27FC236}">
                <a16:creationId xmlns:a16="http://schemas.microsoft.com/office/drawing/2014/main" id="{95AC49CF-9AFC-9591-09C8-CE32A386FCF2}"/>
              </a:ext>
            </a:extLst>
          </p:cNvPr>
          <p:cNvSpPr txBox="1"/>
          <p:nvPr/>
        </p:nvSpPr>
        <p:spPr>
          <a:xfrm>
            <a:off x="5840074" y="5578102"/>
            <a:ext cx="58851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i="1" dirty="0"/>
              <a:t>Example from original K2 implementation deep in the jaw</a:t>
            </a:r>
          </a:p>
        </p:txBody>
      </p:sp>
    </p:spTree>
    <p:extLst>
      <p:ext uri="{BB962C8B-B14F-4D97-AF65-F5344CB8AC3E}">
        <p14:creationId xmlns:p14="http://schemas.microsoft.com/office/powerpoint/2010/main" val="6897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Kobling: vinkel 33">
            <a:extLst>
              <a:ext uri="{FF2B5EF4-FFF2-40B4-BE49-F238E27FC236}">
                <a16:creationId xmlns:a16="http://schemas.microsoft.com/office/drawing/2014/main" id="{0AC265CF-BC81-FA2C-270B-AED0929FA195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4238059" y="3337901"/>
            <a:ext cx="3551400" cy="1245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>
            <a:extLst>
              <a:ext uri="{FF2B5EF4-FFF2-40B4-BE49-F238E27FC236}">
                <a16:creationId xmlns:a16="http://schemas.microsoft.com/office/drawing/2014/main" id="{C0C3CEEB-8292-9B15-C74E-143CE8E3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68584"/>
            <a:ext cx="11376025" cy="480299"/>
          </a:xfrm>
        </p:spPr>
        <p:txBody>
          <a:bodyPr/>
          <a:lstStyle/>
          <a:p>
            <a:r>
              <a:rPr lang="en-GB" dirty="0"/>
              <a:t>A simplified introduction to Everest/K2</a:t>
            </a:r>
            <a:endParaRPr lang="en-GB" noProof="0" dirty="0"/>
          </a:p>
        </p:txBody>
      </p:sp>
      <p:cxnSp>
        <p:nvCxnSpPr>
          <p:cNvPr id="60" name="Rett linje 59">
            <a:extLst>
              <a:ext uri="{FF2B5EF4-FFF2-40B4-BE49-F238E27FC236}">
                <a16:creationId xmlns:a16="http://schemas.microsoft.com/office/drawing/2014/main" id="{E9C5CF84-8825-E354-85AE-3BA033DBFB91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8943623" y="2563769"/>
            <a:ext cx="0" cy="629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59A0424-6940-3D10-29D4-023F5EBE2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B7F1343-BC52-5E1C-74A0-86D1B250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AE996EB3-40D1-ED17-4E35-94B125B3AB12}"/>
              </a:ext>
            </a:extLst>
          </p:cNvPr>
          <p:cNvSpPr/>
          <p:nvPr/>
        </p:nvSpPr>
        <p:spPr>
          <a:xfrm>
            <a:off x="7789459" y="3193089"/>
            <a:ext cx="2308328" cy="5387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noProof="0" dirty="0"/>
              <a:t>Nuclear interaction</a:t>
            </a:r>
          </a:p>
        </p:txBody>
      </p:sp>
      <p:cxnSp>
        <p:nvCxnSpPr>
          <p:cNvPr id="22" name="Kobling: vinkel 21">
            <a:extLst>
              <a:ext uri="{FF2B5EF4-FFF2-40B4-BE49-F238E27FC236}">
                <a16:creationId xmlns:a16="http://schemas.microsoft.com/office/drawing/2014/main" id="{9B184191-F791-EBF0-2E4F-060B30EF7315}"/>
              </a:ext>
            </a:extLst>
          </p:cNvPr>
          <p:cNvCxnSpPr>
            <a:cxnSpLocks/>
            <a:endCxn id="37" idx="0"/>
          </p:cNvCxnSpPr>
          <p:nvPr/>
        </p:nvCxnSpPr>
        <p:spPr>
          <a:xfrm rot="5400000">
            <a:off x="5061713" y="1787840"/>
            <a:ext cx="1430992" cy="964595"/>
          </a:xfrm>
          <a:prstGeom prst="bentConnector3">
            <a:avLst>
              <a:gd name="adj1" fmla="val -51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ktangel: avrundede hjørner 3">
            <a:extLst>
              <a:ext uri="{FF2B5EF4-FFF2-40B4-BE49-F238E27FC236}">
                <a16:creationId xmlns:a16="http://schemas.microsoft.com/office/drawing/2014/main" id="{E876253D-711F-837D-38BB-B15D5A8AD7EF}"/>
              </a:ext>
            </a:extLst>
          </p:cNvPr>
          <p:cNvSpPr/>
          <p:nvPr/>
        </p:nvSpPr>
        <p:spPr>
          <a:xfrm>
            <a:off x="3974820" y="1242070"/>
            <a:ext cx="2626176" cy="5387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</a:t>
            </a:r>
            <a:r>
              <a:rPr lang="en-GB" b="1" noProof="0" dirty="0"/>
              <a:t>tart of collimator</a:t>
            </a:r>
          </a:p>
        </p:txBody>
      </p:sp>
      <p:sp>
        <p:nvSpPr>
          <p:cNvPr id="53" name="Rektangel: avrundede hjørner 52">
            <a:extLst>
              <a:ext uri="{FF2B5EF4-FFF2-40B4-BE49-F238E27FC236}">
                <a16:creationId xmlns:a16="http://schemas.microsoft.com/office/drawing/2014/main" id="{4F9F399B-901B-9258-D46C-A2E125D245C3}"/>
              </a:ext>
            </a:extLst>
          </p:cNvPr>
          <p:cNvSpPr/>
          <p:nvPr/>
        </p:nvSpPr>
        <p:spPr>
          <a:xfrm>
            <a:off x="4027204" y="5381518"/>
            <a:ext cx="2535415" cy="53876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noProof="0" dirty="0"/>
              <a:t>End of collimator</a:t>
            </a:r>
          </a:p>
        </p:txBody>
      </p:sp>
      <p:cxnSp>
        <p:nvCxnSpPr>
          <p:cNvPr id="19" name="Rett pilkobling 18">
            <a:extLst>
              <a:ext uri="{FF2B5EF4-FFF2-40B4-BE49-F238E27FC236}">
                <a16:creationId xmlns:a16="http://schemas.microsoft.com/office/drawing/2014/main" id="{B2520FB2-364E-3174-8509-32F3A996EE7E}"/>
              </a:ext>
            </a:extLst>
          </p:cNvPr>
          <p:cNvCxnSpPr>
            <a:cxnSpLocks/>
          </p:cNvCxnSpPr>
          <p:nvPr/>
        </p:nvCxnSpPr>
        <p:spPr>
          <a:xfrm>
            <a:off x="5276045" y="3352079"/>
            <a:ext cx="0" cy="2029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tt linje 61">
            <a:extLst>
              <a:ext uri="{FF2B5EF4-FFF2-40B4-BE49-F238E27FC236}">
                <a16:creationId xmlns:a16="http://schemas.microsoft.com/office/drawing/2014/main" id="{2F00BDD8-4DAF-E3E6-99F3-E85DC8534497}"/>
              </a:ext>
            </a:extLst>
          </p:cNvPr>
          <p:cNvCxnSpPr>
            <a:cxnSpLocks/>
          </p:cNvCxnSpPr>
          <p:nvPr/>
        </p:nvCxnSpPr>
        <p:spPr>
          <a:xfrm flipH="1">
            <a:off x="6233501" y="2563769"/>
            <a:ext cx="27293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tt pilkobling 68">
            <a:extLst>
              <a:ext uri="{FF2B5EF4-FFF2-40B4-BE49-F238E27FC236}">
                <a16:creationId xmlns:a16="http://schemas.microsoft.com/office/drawing/2014/main" id="{9C7AA931-EDC0-E87D-9435-40E4BCBBB8BE}"/>
              </a:ext>
            </a:extLst>
          </p:cNvPr>
          <p:cNvCxnSpPr>
            <a:cxnSpLocks/>
          </p:cNvCxnSpPr>
          <p:nvPr/>
        </p:nvCxnSpPr>
        <p:spPr>
          <a:xfrm>
            <a:off x="6242152" y="2563769"/>
            <a:ext cx="0" cy="491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e 36">
            <a:extLst>
              <a:ext uri="{FF2B5EF4-FFF2-40B4-BE49-F238E27FC236}">
                <a16:creationId xmlns:a16="http://schemas.microsoft.com/office/drawing/2014/main" id="{47D6F7A7-2E89-CA96-5039-38E699770219}"/>
              </a:ext>
            </a:extLst>
          </p:cNvPr>
          <p:cNvSpPr/>
          <p:nvPr/>
        </p:nvSpPr>
        <p:spPr>
          <a:xfrm>
            <a:off x="3595927" y="2985633"/>
            <a:ext cx="3397968" cy="939088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Multiple Coulomb scattering</a:t>
            </a:r>
          </a:p>
        </p:txBody>
      </p:sp>
    </p:spTree>
    <p:extLst>
      <p:ext uri="{BB962C8B-B14F-4D97-AF65-F5344CB8AC3E}">
        <p14:creationId xmlns:p14="http://schemas.microsoft.com/office/powerpoint/2010/main" val="83195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D9D04B66-C7B0-422F-57F0-A974603BD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436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Recall: Multiple Coulomb scattering does not take geometry into consideration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Edge effect implementation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Adaptive step length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Close to jaw </a:t>
            </a:r>
            <a:r>
              <a:rPr lang="en-GB" b="0" dirty="0">
                <a:sym typeface="Wingdings" panose="05000000000000000000" pitchFamily="2" charset="2"/>
              </a:rPr>
              <a:t> small and many steps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Far away from jaw  long and few steps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Interactions we care about are close to the corner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21719083-DFEF-5C6B-983A-0D60033E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Edge effects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2398858-5F75-6FCD-B867-C8240033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ECB5CAD-EC0C-52E7-1571-C7F933D2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Catalán</a:t>
            </a:r>
            <a:r>
              <a:rPr lang="en-US" dirty="0"/>
              <a:t> </a:t>
            </a:r>
            <a:r>
              <a:rPr lang="en-US" dirty="0" err="1"/>
              <a:t>Laheras</a:t>
            </a:r>
            <a:r>
              <a:rPr lang="en-US" dirty="0"/>
              <a:t>, </a:t>
            </a:r>
            <a:r>
              <a:rPr lang="en-US" i="1" dirty="0"/>
              <a:t>Transverse and Longitudinal Beam Collimation in a High-Energy Proton Collider (LHC), 1998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7074A29-FF9E-00C2-CC78-73274930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66002F19-A5ED-C409-AF21-CC3BCB82D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6229" y="2604117"/>
            <a:ext cx="5000172" cy="3527775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A9EE8CAD-FCAF-1FE6-3420-02CC52820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342" y="555171"/>
            <a:ext cx="4655946" cy="198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81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5E35D47-C0CE-4DE8-0569-B38747C52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88" y="384799"/>
            <a:ext cx="11380812" cy="1084263"/>
          </a:xfrm>
        </p:spPr>
        <p:txBody>
          <a:bodyPr/>
          <a:lstStyle/>
          <a:p>
            <a:r>
              <a:rPr lang="en-GB" dirty="0"/>
              <a:t>What is the impact, and can we improve it? </a:t>
            </a:r>
          </a:p>
        </p:txBody>
      </p:sp>
      <p:pic>
        <p:nvPicPr>
          <p:cNvPr id="11" name="Plassholder for innhold 10" descr="Et bilde som inneholder diagram, Plottdiagram, line, skjermbilde&#10;&#10;KI-generert innhold kan være feil.">
            <a:extLst>
              <a:ext uri="{FF2B5EF4-FFF2-40B4-BE49-F238E27FC236}">
                <a16:creationId xmlns:a16="http://schemas.microsoft.com/office/drawing/2014/main" id="{B61133D1-69FA-E834-8F6A-9D753E30A6C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91897" y="907256"/>
            <a:ext cx="6705599" cy="4470398"/>
          </a:xfrm>
        </p:spPr>
      </p:pic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2CAE0AA1-789E-521E-6A97-2EACA8AEF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33CB665C-12AC-F481-6F55-5ADEFC11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FF7AA0C7-7758-A183-4E1B-F2F8EA13EE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3688" y="1566167"/>
            <a:ext cx="5897392" cy="4983844"/>
          </a:xfrm>
        </p:spPr>
        <p:txBody>
          <a:bodyPr>
            <a:normAutofit/>
          </a:bodyPr>
          <a:lstStyle/>
          <a:p>
            <a:r>
              <a:rPr lang="en-GB" b="0" dirty="0" err="1"/>
              <a:t>Lossmaps</a:t>
            </a:r>
            <a:endParaRPr lang="en-GB" b="0" dirty="0"/>
          </a:p>
          <a:p>
            <a:pPr lvl="2"/>
            <a:r>
              <a:rPr lang="en-GB" dirty="0"/>
              <a:t>Relies mainly of the geometry</a:t>
            </a:r>
            <a:endParaRPr lang="en-GB" b="0" dirty="0"/>
          </a:p>
          <a:p>
            <a:pPr lvl="2"/>
            <a:r>
              <a:rPr lang="en-GB" b="0" dirty="0"/>
              <a:t>Irrelevant for LHC</a:t>
            </a:r>
          </a:p>
          <a:p>
            <a:pPr lvl="2"/>
            <a:r>
              <a:rPr lang="en-GB" dirty="0"/>
              <a:t>SPS – lower energy</a:t>
            </a:r>
          </a:p>
          <a:p>
            <a:pPr marL="324000" lvl="2" indent="0">
              <a:buNone/>
            </a:pPr>
            <a:endParaRPr lang="en-GB" dirty="0"/>
          </a:p>
          <a:p>
            <a:pPr lvl="1"/>
            <a:r>
              <a:rPr lang="en-GB" dirty="0"/>
              <a:t>MCS would prefer to simulate</a:t>
            </a:r>
            <a:r>
              <a:rPr lang="en-GB" i="1" dirty="0"/>
              <a:t> all </a:t>
            </a:r>
            <a:r>
              <a:rPr lang="en-GB" dirty="0"/>
              <a:t>of the collimators as one huge collimator</a:t>
            </a:r>
          </a:p>
          <a:p>
            <a:pPr lvl="2"/>
            <a:r>
              <a:rPr lang="en-GB" dirty="0"/>
              <a:t>Not possible due to tracking</a:t>
            </a:r>
          </a:p>
          <a:p>
            <a:pPr marL="324000" lvl="2" indent="0">
              <a:buNone/>
            </a:pPr>
            <a:endParaRPr lang="en-GB" dirty="0"/>
          </a:p>
          <a:p>
            <a:pPr lvl="1"/>
            <a:r>
              <a:rPr lang="en-GB" dirty="0"/>
              <a:t>What about the slicing within the collimator?</a:t>
            </a:r>
          </a:p>
          <a:p>
            <a:pPr lvl="2"/>
            <a:r>
              <a:rPr lang="en-GB" dirty="0"/>
              <a:t>Nuclear interactions</a:t>
            </a:r>
          </a:p>
          <a:p>
            <a:pPr lvl="2"/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lvl="1"/>
            <a:endParaRPr lang="en-GB" b="0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E2BAADE-A853-67C6-6FB4-67227C370A68}"/>
              </a:ext>
            </a:extLst>
          </p:cNvPr>
          <p:cNvSpPr/>
          <p:nvPr/>
        </p:nvSpPr>
        <p:spPr>
          <a:xfrm>
            <a:off x="6487886" y="5254169"/>
            <a:ext cx="2286000" cy="6965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2F9EC08F-CC36-63C4-23F5-A80777B41F35}"/>
              </a:ext>
            </a:extLst>
          </p:cNvPr>
          <p:cNvSpPr/>
          <p:nvPr/>
        </p:nvSpPr>
        <p:spPr>
          <a:xfrm>
            <a:off x="9300996" y="5254169"/>
            <a:ext cx="2286000" cy="6965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6E1F406B-501B-6FEF-BEF5-6808461489E9}"/>
              </a:ext>
            </a:extLst>
          </p:cNvPr>
          <p:cNvSpPr/>
          <p:nvPr/>
        </p:nvSpPr>
        <p:spPr>
          <a:xfrm>
            <a:off x="10406743" y="5254169"/>
            <a:ext cx="1177757" cy="6965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D0D052A-0E89-943A-DF76-59F16F4F74AA}"/>
              </a:ext>
            </a:extLst>
          </p:cNvPr>
          <p:cNvSpPr txBox="1"/>
          <p:nvPr/>
        </p:nvSpPr>
        <p:spPr>
          <a:xfrm>
            <a:off x="8881410" y="5460386"/>
            <a:ext cx="3265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vs.</a:t>
            </a:r>
          </a:p>
        </p:txBody>
      </p: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EFE556EE-95CB-E954-8631-1DCBC1BB8D15}"/>
              </a:ext>
            </a:extLst>
          </p:cNvPr>
          <p:cNvCxnSpPr>
            <a:cxnSpLocks/>
          </p:cNvCxnSpPr>
          <p:nvPr/>
        </p:nvCxnSpPr>
        <p:spPr>
          <a:xfrm>
            <a:off x="10406743" y="5254169"/>
            <a:ext cx="0" cy="696575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ktangel 21">
                <a:extLst>
                  <a:ext uri="{FF2B5EF4-FFF2-40B4-BE49-F238E27FC236}">
                    <a16:creationId xmlns:a16="http://schemas.microsoft.com/office/drawing/2014/main" id="{6EE4471A-3FDB-FFC9-7728-A9958F213D0C}"/>
                  </a:ext>
                </a:extLst>
              </p:cNvPr>
              <p:cNvSpPr/>
              <p:nvPr/>
            </p:nvSpPr>
            <p:spPr>
              <a:xfrm>
                <a:off x="-2712666" y="2842606"/>
                <a:ext cx="1594624" cy="24309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dirty="0"/>
                  <a:t>No reason to panic </a:t>
                </a:r>
                <a:endParaRPr lang="en-GB" b="0" dirty="0"/>
              </a:p>
              <a:p>
                <a:r>
                  <a:rPr lang="en-GB" b="0" dirty="0"/>
                  <a:t>Ideally, we would simulate </a:t>
                </a:r>
                <a:r>
                  <a:rPr lang="en-GB" b="0" i="1" dirty="0"/>
                  <a:t>all </a:t>
                </a:r>
                <a:r>
                  <a:rPr lang="en-GB" b="0" dirty="0"/>
                  <a:t>of the collimators as </a:t>
                </a:r>
                <a:r>
                  <a:rPr lang="en-GB" b="0" i="1" dirty="0"/>
                  <a:t>one huge collimator.</a:t>
                </a:r>
              </a:p>
              <a:p>
                <a:r>
                  <a:rPr lang="en-GB" b="0" dirty="0"/>
                  <a:t>Acceptable difference in distribution</a:t>
                </a:r>
              </a:p>
              <a:p>
                <a:endParaRPr lang="en-GB" b="0" dirty="0"/>
              </a:p>
              <a:p>
                <a:r>
                  <a:rPr lang="en-GB" b="0" dirty="0" err="1"/>
                  <a:t>Lossmaps</a:t>
                </a:r>
                <a:r>
                  <a:rPr lang="en-GB" b="0" dirty="0"/>
                  <a:t> relies mainly on the geometry, and </a:t>
                </a:r>
                <a:r>
                  <a:rPr lang="en-GB" b="0" i="1" u="sng" dirty="0"/>
                  <a:t>not on the scattering process itself</a:t>
                </a:r>
                <a:endParaRPr lang="en-GB" b="0" dirty="0"/>
              </a:p>
              <a:p>
                <a:r>
                  <a:rPr lang="en-GB" b="0" dirty="0"/>
                  <a:t>Single particle scattering</a:t>
                </a:r>
              </a:p>
              <a:p>
                <a:r>
                  <a:rPr lang="en-GB" b="0" dirty="0"/>
                  <a:t>The energy is inversely proportional to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nb-NO" b="0" dirty="0"/>
              </a:p>
              <a:p>
                <a:r>
                  <a:rPr lang="en-GB" b="0" dirty="0"/>
                  <a:t>Lower energies </a:t>
                </a:r>
                <a:r>
                  <a:rPr lang="en-GB" b="0" dirty="0">
                    <a:sym typeface="Wingdings" panose="05000000000000000000" pitchFamily="2" charset="2"/>
                  </a:rPr>
                  <a:t> larger “kicks” </a:t>
                </a:r>
              </a:p>
              <a:p>
                <a:endParaRPr lang="en-GB" b="0" dirty="0">
                  <a:sym typeface="Wingdings" panose="05000000000000000000" pitchFamily="2" charset="2"/>
                </a:endParaRPr>
              </a:p>
              <a:p>
                <a:r>
                  <a:rPr lang="en-GB" b="0" dirty="0">
                    <a:sym typeface="Wingdings" panose="05000000000000000000" pitchFamily="2" charset="2"/>
                  </a:rPr>
                  <a:t>What about steps within the collimators? </a:t>
                </a:r>
              </a:p>
            </p:txBody>
          </p:sp>
        </mc:Choice>
        <mc:Fallback xmlns="">
          <p:sp>
            <p:nvSpPr>
              <p:cNvPr id="22" name="Rektangel 21">
                <a:extLst>
                  <a:ext uri="{FF2B5EF4-FFF2-40B4-BE49-F238E27FC236}">
                    <a16:creationId xmlns:a16="http://schemas.microsoft.com/office/drawing/2014/main" id="{6EE4471A-3FDB-FFC9-7728-A9958F213D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12666" y="2842606"/>
                <a:ext cx="1594624" cy="2430966"/>
              </a:xfrm>
              <a:prstGeom prst="rect">
                <a:avLst/>
              </a:prstGeom>
              <a:blipFill>
                <a:blip r:embed="rId4"/>
                <a:stretch>
                  <a:fillRect l="-2652" t="-149626" r="-6061" b="-1523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2358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EA3135C-2107-AD1B-173D-50BFCD3D0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are we changing it? 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1B85E28-41E1-4F86-D257-1C44FCAB4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February 2025</a:t>
            </a: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44E6237-037E-B4D7-A4CF-F477461BA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E26321F-8852-0145-1E9E-02CA59530124}"/>
              </a:ext>
            </a:extLst>
          </p:cNvPr>
          <p:cNvSpPr/>
          <p:nvPr/>
        </p:nvSpPr>
        <p:spPr>
          <a:xfrm>
            <a:off x="2822673" y="1514432"/>
            <a:ext cx="1923823" cy="8545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Segments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742A4E6-C73E-E409-7F6E-B4E845B1AB3C}"/>
              </a:ext>
            </a:extLst>
          </p:cNvPr>
          <p:cNvSpPr/>
          <p:nvPr/>
        </p:nvSpPr>
        <p:spPr>
          <a:xfrm>
            <a:off x="5134653" y="3111907"/>
            <a:ext cx="1717365" cy="93314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Shape</a:t>
            </a:r>
          </a:p>
        </p:txBody>
      </p:sp>
      <p:sp>
        <p:nvSpPr>
          <p:cNvPr id="14" name="Bue 13">
            <a:extLst>
              <a:ext uri="{FF2B5EF4-FFF2-40B4-BE49-F238E27FC236}">
                <a16:creationId xmlns:a16="http://schemas.microsoft.com/office/drawing/2014/main" id="{1E14A88C-4D81-CE89-49F8-8DA71DC6448A}"/>
              </a:ext>
            </a:extLst>
          </p:cNvPr>
          <p:cNvSpPr/>
          <p:nvPr/>
        </p:nvSpPr>
        <p:spPr>
          <a:xfrm rot="4741290">
            <a:off x="5825815" y="1255817"/>
            <a:ext cx="1754771" cy="2581272"/>
          </a:xfrm>
          <a:prstGeom prst="arc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Bue 14">
            <a:extLst>
              <a:ext uri="{FF2B5EF4-FFF2-40B4-BE49-F238E27FC236}">
                <a16:creationId xmlns:a16="http://schemas.microsoft.com/office/drawing/2014/main" id="{65859CFF-9D06-D113-A63B-0860AC5B8E04}"/>
              </a:ext>
            </a:extLst>
          </p:cNvPr>
          <p:cNvSpPr/>
          <p:nvPr/>
        </p:nvSpPr>
        <p:spPr>
          <a:xfrm rot="16809066" flipH="1">
            <a:off x="4361360" y="1196276"/>
            <a:ext cx="1815467" cy="2759519"/>
          </a:xfrm>
          <a:prstGeom prst="arc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254BF18F-F87E-8EF0-950D-F6923E8C30DB}"/>
              </a:ext>
            </a:extLst>
          </p:cNvPr>
          <p:cNvSpPr/>
          <p:nvPr/>
        </p:nvSpPr>
        <p:spPr>
          <a:xfrm>
            <a:off x="7020125" y="1514432"/>
            <a:ext cx="1974371" cy="8545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Trajectories</a:t>
            </a:r>
          </a:p>
        </p:txBody>
      </p:sp>
    </p:spTree>
    <p:extLst>
      <p:ext uri="{BB962C8B-B14F-4D97-AF65-F5344CB8AC3E}">
        <p14:creationId xmlns:p14="http://schemas.microsoft.com/office/powerpoint/2010/main" val="1371297930"/>
      </p:ext>
    </p:extLst>
  </p:cSld>
  <p:clrMapOvr>
    <a:masterClrMapping/>
  </p:clrMapOvr>
</p:sld>
</file>

<file path=ppt/theme/theme1.xml><?xml version="1.0" encoding="utf-8"?>
<a:theme xmlns:a="http://schemas.openxmlformats.org/drawingml/2006/main" name="CERN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theme" id="{4EBECD24-BAE4-4525-AF6C-73EEB87467B7}" vid="{CA167DF5-14E9-4D45-9C39-E76EC210C77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19348</TotalTime>
  <Words>1370</Words>
  <Application>Microsoft Office PowerPoint</Application>
  <PresentationFormat>Widescreen</PresentationFormat>
  <Paragraphs>263</Paragraphs>
  <Slides>19</Slides>
  <Notes>10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19</vt:i4>
      </vt:variant>
    </vt:vector>
  </HeadingPairs>
  <TitlesOfParts>
    <vt:vector size="25" baseType="lpstr">
      <vt:lpstr>Aptos</vt:lpstr>
      <vt:lpstr>Arial</vt:lpstr>
      <vt:lpstr>Cambria Math</vt:lpstr>
      <vt:lpstr>Segoe UI</vt:lpstr>
      <vt:lpstr>Wingdings</vt:lpstr>
      <vt:lpstr>CERNtheme</vt:lpstr>
      <vt:lpstr>Updating Everest</vt:lpstr>
      <vt:lpstr>Outline</vt:lpstr>
      <vt:lpstr>What is multiple Coulomb scattering? </vt:lpstr>
      <vt:lpstr>So, essentially...</vt:lpstr>
      <vt:lpstr>Limitations of multiple Coulomb scattering</vt:lpstr>
      <vt:lpstr>A simplified introduction to Everest/K2</vt:lpstr>
      <vt:lpstr>Edge effects</vt:lpstr>
      <vt:lpstr>What is the impact, and can we improve it? </vt:lpstr>
      <vt:lpstr>How are we changing it? </vt:lpstr>
      <vt:lpstr>How are we changing it? </vt:lpstr>
      <vt:lpstr>PowerPoint-presentasjon</vt:lpstr>
      <vt:lpstr>PowerPoint-presentasjon</vt:lpstr>
      <vt:lpstr>Finding the crossing</vt:lpstr>
      <vt:lpstr>Work done during internship and outlook</vt:lpstr>
      <vt:lpstr>K2 coupling for benchmarking </vt:lpstr>
      <vt:lpstr>Documentation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 Otelie Solstrand</dc:creator>
  <cp:lastModifiedBy>Simone Otelie Solstrand</cp:lastModifiedBy>
  <cp:revision>5</cp:revision>
  <dcterms:created xsi:type="dcterms:W3CDTF">2025-01-23T12:25:35Z</dcterms:created>
  <dcterms:modified xsi:type="dcterms:W3CDTF">2025-02-14T08:25:52Z</dcterms:modified>
</cp:coreProperties>
</file>