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"/>
  </p:notesMasterIdLst>
  <p:sldIdLst>
    <p:sldId id="564" r:id="rId2"/>
  </p:sldIdLst>
  <p:sldSz cx="12192000" cy="6858000"/>
  <p:notesSz cx="9926638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99"/>
    <a:srgbClr val="FFFF99"/>
    <a:srgbClr val="CCFFCC"/>
    <a:srgbClr val="0055A0"/>
    <a:srgbClr val="000099"/>
    <a:srgbClr val="007A37"/>
    <a:srgbClr val="FF9900"/>
    <a:srgbClr val="0000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1" autoAdjust="0"/>
    <p:restoredTop sz="95186" autoAdjust="0"/>
  </p:normalViewPr>
  <p:slideViewPr>
    <p:cSldViewPr snapToGrid="0" snapToObjects="1">
      <p:cViewPr>
        <p:scale>
          <a:sx n="100" d="100"/>
          <a:sy n="100" d="100"/>
        </p:scale>
        <p:origin x="2880" y="11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908A39DC-5865-C644-BB9E-AAC016A64910}" type="datetimeFigureOut">
              <a:rPr lang="en-US" smtClean="0"/>
              <a:pPr/>
              <a:t>1/23/2025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87525"/>
            <a:ext cx="85804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6882736"/>
            <a:ext cx="7941310" cy="5631329"/>
          </a:xfrm>
          <a:prstGeom prst="rect">
            <a:avLst/>
          </a:prstGeom>
        </p:spPr>
        <p:txBody>
          <a:bodyPr vert="horz" lIns="132890" tIns="66445" rIns="132890" bIns="6644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3584218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13584218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659B1595-DE59-C540-A623-C5DA740172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D529A-A6AC-4456-918B-C8E820A90C37}" type="datetime1">
              <a:rPr lang="de-DE" smtClean="0"/>
              <a:t>23.01.2025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60B8-CDFE-42E4-A6D5-137195FB34C6}" type="datetime1">
              <a:rPr lang="de-DE" smtClean="0"/>
              <a:t>23.01.2025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14" y="6418074"/>
            <a:ext cx="8208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9D25F-807B-4A0E-9D02-2EB4A567B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82014"/>
            <a:ext cx="7748799" cy="532463"/>
          </a:xfrm>
        </p:spPr>
        <p:txBody>
          <a:bodyPr>
            <a:normAutofit fontScale="90000"/>
          </a:bodyPr>
          <a:lstStyle/>
          <a:p>
            <a:r>
              <a:rPr lang="en-GB" dirty="0"/>
              <a:t>HTS simulations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57EADA9-C609-AB28-B332-D8D910C12711}"/>
              </a:ext>
            </a:extLst>
          </p:cNvPr>
          <p:cNvGrpSpPr/>
          <p:nvPr/>
        </p:nvGrpSpPr>
        <p:grpSpPr>
          <a:xfrm>
            <a:off x="128629" y="648401"/>
            <a:ext cx="3617871" cy="5204285"/>
            <a:chOff x="128629" y="648401"/>
            <a:chExt cx="3617871" cy="5204285"/>
          </a:xfrm>
        </p:grpSpPr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56EEBF8E-0566-45A8-B711-231305D36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29" y="1113151"/>
              <a:ext cx="1594329" cy="1073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82D19459-5141-4737-90C5-65C457923A7C}"/>
                </a:ext>
              </a:extLst>
            </p:cNvPr>
            <p:cNvSpPr txBox="1">
              <a:spLocks/>
            </p:cNvSpPr>
            <p:nvPr/>
          </p:nvSpPr>
          <p:spPr>
            <a:xfrm>
              <a:off x="128629" y="3289279"/>
              <a:ext cx="3481277" cy="882299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Simulation types: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Stand-alone quench simulations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Ramp up and down simulations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Thermal transient and steady-state sim.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84B008-E418-9726-2C2B-C254837B3CFC}"/>
                </a:ext>
              </a:extLst>
            </p:cNvPr>
            <p:cNvSpPr txBox="1"/>
            <p:nvPr/>
          </p:nvSpPr>
          <p:spPr>
            <a:xfrm>
              <a:off x="970686" y="648401"/>
              <a:ext cx="2446068" cy="307777"/>
            </a:xfrm>
            <a:prstGeom prst="rect">
              <a:avLst/>
            </a:prstGeom>
          </p:spPr>
          <p:txBody>
            <a:bodyPr vert="horz" lIns="45720" tIns="0" rIns="45720" bIns="0" anchor="b">
              <a:noAutofit/>
            </a:bodyPr>
            <a:lstStyle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b="1" dirty="0">
                  <a:solidFill>
                    <a:srgbClr val="FF0000"/>
                  </a:solidFill>
                </a:rPr>
                <a:t>3D HTS Magnets, FE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7A5E2A-76B4-C1E1-CC75-C19FA91329EE}"/>
                </a:ext>
              </a:extLst>
            </p:cNvPr>
            <p:cNvSpPr txBox="1"/>
            <p:nvPr/>
          </p:nvSpPr>
          <p:spPr>
            <a:xfrm>
              <a:off x="128629" y="2342319"/>
              <a:ext cx="2814585" cy="307777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Types: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Single pancake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Stack of pancakes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Racetrack coils</a:t>
              </a:r>
            </a:p>
          </p:txBody>
        </p:sp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4DEA3E70-5237-7B98-39B2-DBAB540D7A0F}"/>
                </a:ext>
              </a:extLst>
            </p:cNvPr>
            <p:cNvSpPr txBox="1">
              <a:spLocks/>
            </p:cNvSpPr>
            <p:nvPr/>
          </p:nvSpPr>
          <p:spPr>
            <a:xfrm>
              <a:off x="128629" y="4263937"/>
              <a:ext cx="3617871" cy="1588749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/>
                <a:t>Existing or planned abilities: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Eddy currents/iron yoke can be included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No/Patrial/Smart/Full Insulation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EE, QH, self-protected, capacitive discharge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Circuit coupling and co-simulation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Simple windings and parts generated parametrically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Complex(-</a:t>
              </a:r>
              <a:r>
                <a:rPr lang="en-GB" sz="1100" dirty="0" err="1"/>
                <a:t>ish</a:t>
              </a:r>
              <a:r>
                <a:rPr lang="en-GB" sz="1100" dirty="0"/>
                <a:t>) shapes imported from CAD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Very long term – include cables via ROHM/F</a:t>
              </a:r>
            </a:p>
            <a:p>
              <a:endParaRPr lang="en-GB" sz="1100" dirty="0"/>
            </a:p>
            <a:p>
              <a:r>
                <a:rPr lang="en-GB" sz="1100" b="1" dirty="0"/>
                <a:t>Domain Decomposition method to speed up!</a:t>
              </a:r>
            </a:p>
          </p:txBody>
        </p:sp>
        <p:pic>
          <p:nvPicPr>
            <p:cNvPr id="1026" name="Picture 2" descr="The racetrack type coils model of the design magnet | Download Scientific  Diagram">
              <a:extLst>
                <a:ext uri="{FF2B5EF4-FFF2-40B4-BE49-F238E27FC236}">
                  <a16:creationId xmlns:a16="http://schemas.microsoft.com/office/drawing/2014/main" id="{494CF6FB-9DB2-03F0-D37B-B3EA2E2BC2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9267" y="1014587"/>
              <a:ext cx="1789819" cy="1349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4DE2215-CF9B-745B-2600-81D5EC35B7AA}"/>
              </a:ext>
            </a:extLst>
          </p:cNvPr>
          <p:cNvGrpSpPr/>
          <p:nvPr/>
        </p:nvGrpSpPr>
        <p:grpSpPr>
          <a:xfrm>
            <a:off x="4740529" y="628045"/>
            <a:ext cx="3617871" cy="4811797"/>
            <a:chOff x="4740529" y="628045"/>
            <a:chExt cx="3617871" cy="481179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D76E20C-4845-62A2-D4AE-408399A1D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78246" y="1172889"/>
              <a:ext cx="3458802" cy="103314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AF080A-E67E-A520-731B-C8E2DE4FBCA6}"/>
                </a:ext>
              </a:extLst>
            </p:cNvPr>
            <p:cNvSpPr txBox="1"/>
            <p:nvPr/>
          </p:nvSpPr>
          <p:spPr>
            <a:xfrm>
              <a:off x="4740529" y="2342319"/>
              <a:ext cx="2814585" cy="307777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Types: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Twisted Stack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CORC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Robel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B604090F-B80C-F953-195E-D883DEAF3C57}"/>
                </a:ext>
              </a:extLst>
            </p:cNvPr>
            <p:cNvSpPr txBox="1">
              <a:spLocks/>
            </p:cNvSpPr>
            <p:nvPr/>
          </p:nvSpPr>
          <p:spPr>
            <a:xfrm>
              <a:off x="4740529" y="3289279"/>
              <a:ext cx="3481277" cy="882299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Simulation types: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AC loss and magnetization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(differential) inductance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current sharing</a:t>
              </a:r>
            </a:p>
          </p:txBody>
        </p:sp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FBBBE711-24A7-AF18-7290-5A4026B87403}"/>
                </a:ext>
              </a:extLst>
            </p:cNvPr>
            <p:cNvSpPr txBox="1">
              <a:spLocks/>
            </p:cNvSpPr>
            <p:nvPr/>
          </p:nvSpPr>
          <p:spPr>
            <a:xfrm>
              <a:off x="4740529" y="4263938"/>
              <a:ext cx="3617871" cy="1175904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/>
                <a:t>Existing or planned abilities: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H-phi for tape level solution, potentially thin-shell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CATI method for the cable level solution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ROHM/F for homogenisation at the cable level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dirty="0"/>
                <a:t>ROHM/F for homogenisation at winding cell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1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1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100" dirty="0"/>
            </a:p>
            <a:p>
              <a:endParaRPr lang="en-GB" sz="1100" dirty="0"/>
            </a:p>
            <a:p>
              <a:r>
                <a:rPr lang="en-GB" sz="1100" b="1" dirty="0"/>
                <a:t>Parallel solution (</a:t>
              </a:r>
              <a:r>
                <a:rPr lang="en-GB" sz="1100" b="1" dirty="0" err="1"/>
                <a:t>HTCondor</a:t>
              </a:r>
              <a:r>
                <a:rPr lang="en-GB" sz="1100" b="1" dirty="0"/>
                <a:t>) to identify parameters</a:t>
              </a:r>
            </a:p>
            <a:p>
              <a:endParaRPr lang="en-GB" sz="1100" dirty="0"/>
            </a:p>
            <a:p>
              <a:r>
                <a:rPr lang="en-GB" sz="1100" dirty="0"/>
                <a:t>M. Wozniak, 23.01.2025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1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71D0388-666E-96FA-727A-A73F117777ED}"/>
                </a:ext>
              </a:extLst>
            </p:cNvPr>
            <p:cNvSpPr txBox="1"/>
            <p:nvPr/>
          </p:nvSpPr>
          <p:spPr>
            <a:xfrm>
              <a:off x="5326430" y="628045"/>
              <a:ext cx="2446068" cy="307777"/>
            </a:xfrm>
            <a:prstGeom prst="rect">
              <a:avLst/>
            </a:prstGeom>
          </p:spPr>
          <p:txBody>
            <a:bodyPr vert="horz" lIns="45720" tIns="0" rIns="45720" bIns="0" anchor="b">
              <a:noAutofit/>
            </a:bodyPr>
            <a:lstStyle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b="1" dirty="0">
                  <a:solidFill>
                    <a:srgbClr val="FF0000"/>
                  </a:solidFill>
                </a:rPr>
                <a:t>HTS Conductors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FD9600-AC89-ADE2-48D1-B89F83BF8E03}"/>
              </a:ext>
            </a:extLst>
          </p:cNvPr>
          <p:cNvGrpSpPr/>
          <p:nvPr/>
        </p:nvGrpSpPr>
        <p:grpSpPr>
          <a:xfrm>
            <a:off x="9068121" y="781378"/>
            <a:ext cx="2814587" cy="4571590"/>
            <a:chOff x="9068121" y="781378"/>
            <a:chExt cx="2814587" cy="457159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54CAE3-A2CB-4BE6-C3F7-B43656C8FB8D}"/>
                </a:ext>
              </a:extLst>
            </p:cNvPr>
            <p:cNvSpPr txBox="1"/>
            <p:nvPr/>
          </p:nvSpPr>
          <p:spPr>
            <a:xfrm>
              <a:off x="9356208" y="781378"/>
              <a:ext cx="2446068" cy="307777"/>
            </a:xfrm>
            <a:prstGeom prst="rect">
              <a:avLst/>
            </a:prstGeom>
          </p:spPr>
          <p:txBody>
            <a:bodyPr vert="horz" lIns="45720" tIns="0" rIns="45720" bIns="0" anchor="b">
              <a:noAutofit/>
            </a:bodyPr>
            <a:lstStyle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b="1" dirty="0">
                  <a:solidFill>
                    <a:srgbClr val="FF0000"/>
                  </a:solidFill>
                </a:rPr>
                <a:t>3D HTS Magnets, Non-FE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(Daniel Mayr, PhD work)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ED335B-9342-2D0C-CB1D-7F7CC56E427E}"/>
                </a:ext>
              </a:extLst>
            </p:cNvPr>
            <p:cNvSpPr txBox="1"/>
            <p:nvPr/>
          </p:nvSpPr>
          <p:spPr>
            <a:xfrm>
              <a:off x="9068123" y="1720017"/>
              <a:ext cx="2814585" cy="307777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year</a:t>
              </a:r>
            </a:p>
            <a:p>
              <a:r>
                <a:rPr lang="en-GB" dirty="0"/>
                <a:t>Full 3D EM calculation accounting for: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b="1" dirty="0"/>
                <a:t>Source</a:t>
              </a:r>
              <a:r>
                <a:rPr lang="en-GB" dirty="0"/>
                <a:t> currents (BS most likely)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Non-linear </a:t>
              </a:r>
              <a:r>
                <a:rPr lang="en-GB" b="1" dirty="0"/>
                <a:t>B-H</a:t>
              </a:r>
              <a:r>
                <a:rPr lang="en-GB" dirty="0"/>
                <a:t> relation and </a:t>
              </a:r>
              <a:r>
                <a:rPr lang="en-GB" b="1" dirty="0"/>
                <a:t>eddy</a:t>
              </a:r>
              <a:r>
                <a:rPr lang="en-GB" dirty="0"/>
                <a:t> </a:t>
              </a:r>
              <a:r>
                <a:rPr lang="en-GB" b="1" dirty="0"/>
                <a:t>currents</a:t>
              </a:r>
              <a:r>
                <a:rPr lang="en-GB" dirty="0"/>
                <a:t> in metal structures (some hybrid method that combines BS with a method that can deal with iron, eddy currents, like BEM-FEM, VIM. It is too early to say exactly but it will be not just standard 3D FE with meshed air)</a:t>
              </a:r>
            </a:p>
            <a:p>
              <a:pPr marL="171450" indent="-171450">
                <a:buFontTx/>
                <a:buChar char="-"/>
              </a:pP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79EFD4E-37E3-F717-FCC8-20A133A317A8}"/>
                </a:ext>
              </a:extLst>
            </p:cNvPr>
            <p:cNvSpPr txBox="1"/>
            <p:nvPr/>
          </p:nvSpPr>
          <p:spPr>
            <a:xfrm>
              <a:off x="9068122" y="3611086"/>
              <a:ext cx="2814585" cy="307777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2</a:t>
              </a:r>
              <a:r>
                <a:rPr lang="en-GB" baseline="30000" dirty="0"/>
                <a:t>nd</a:t>
              </a:r>
              <a:r>
                <a:rPr lang="en-GB" dirty="0"/>
                <a:t> year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Include analytical ROHM/F to deal with single tape and cable-based magnets.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Keep ability to have iron and eddies.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Rely on CATI to precompute ROHM/F homogenization parameters for a given HTS conductor.</a:t>
              </a:r>
            </a:p>
            <a:p>
              <a:pPr marL="171450" indent="-171450">
                <a:buFontTx/>
                <a:buChar char="-"/>
              </a:pP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41AA98-6D32-CC2E-DDC2-FFE60F4CA464}"/>
                </a:ext>
              </a:extLst>
            </p:cNvPr>
            <p:cNvSpPr txBox="1"/>
            <p:nvPr/>
          </p:nvSpPr>
          <p:spPr>
            <a:xfrm>
              <a:off x="9068121" y="5045191"/>
              <a:ext cx="2814585" cy="307777"/>
            </a:xfrm>
            <a:prstGeom prst="rect">
              <a:avLst/>
            </a:prstGeom>
          </p:spPr>
          <p:txBody>
            <a:bodyPr vert="horz" lIns="45720" tIns="0" rIns="45720" bIns="0" anchor="t">
              <a:noAutofit/>
            </a:bodyPr>
            <a:lstStyle>
              <a:defPPr>
                <a:defRPr lang="en-US"/>
              </a:defPPr>
              <a:lvl1pPr indent="0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100"/>
              </a:lvl1pPr>
              <a:lvl2pPr marL="905256" indent="-4572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/>
              </a:lvl2pPr>
              <a:lvl3pPr marL="1092708" indent="-342900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/>
              </a:lvl3pPr>
              <a:lvl4pPr marL="1385316" indent="-342900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/>
              </a:lvl4pPr>
              <a:lvl5pPr marL="1650492" indent="-342900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/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/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baseline="0"/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/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/>
              </a:lvl9pPr>
            </a:lstStyle>
            <a:p>
              <a:r>
                <a:rPr lang="en-GB" dirty="0"/>
                <a:t>3</a:t>
              </a:r>
              <a:r>
                <a:rPr lang="en-GB" baseline="30000" dirty="0"/>
                <a:t>rd</a:t>
              </a:r>
              <a:r>
                <a:rPr lang="en-GB" dirty="0"/>
                <a:t> year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Study new protection methods, like CD, ESC, etc. applied to HTS magnets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Verify against other codes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dirty="0"/>
                <a:t>Validate against measurements!</a:t>
              </a:r>
            </a:p>
            <a:p>
              <a:endParaRPr lang="en-GB" dirty="0"/>
            </a:p>
            <a:p>
              <a:pPr marL="171450" indent="-171450">
                <a:buFontTx/>
                <a:buChar char="-"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215223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51204</TotalTime>
  <Words>315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CERNCobranding4-3</vt:lpstr>
      <vt:lpstr>HTS simulations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Ravaioli;Mariusz Wozniak</dc:creator>
  <cp:lastModifiedBy>Mariusz Wozniak</cp:lastModifiedBy>
  <cp:revision>3606</cp:revision>
  <cp:lastPrinted>2022-09-29T06:57:27Z</cp:lastPrinted>
  <dcterms:created xsi:type="dcterms:W3CDTF">2017-06-18T14:15:32Z</dcterms:created>
  <dcterms:modified xsi:type="dcterms:W3CDTF">2025-01-23T14:38:53Z</dcterms:modified>
</cp:coreProperties>
</file>