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014" autoAdjust="0"/>
    <p:restoredTop sz="94660"/>
  </p:normalViewPr>
  <p:slideViewPr>
    <p:cSldViewPr snapToGrid="0">
      <p:cViewPr>
        <p:scale>
          <a:sx n="75" d="100"/>
          <a:sy n="75" d="100"/>
        </p:scale>
        <p:origin x="2790" y="17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B05D34-FADE-EB6A-9261-44FEC88B700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2974848-FF90-493C-7555-D2BFC393416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349D01D-3474-A1C5-689A-F72F1CB481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EEF61-937D-42CC-BC39-A53F3AD00BD1}" type="datetimeFigureOut">
              <a:rPr lang="en-GB" smtClean="0"/>
              <a:t>22/01/2025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EDCAF1-03CD-6C92-D8F0-CEBA672147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BC2E98C-F101-3A00-758E-F8F0C36F00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173838-60AC-453D-A7E5-A1745229888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932191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D43EF3-8E73-E296-88AF-9FC0C0F689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35EB5F7-5097-57B4-D011-E1A22D93CE4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CEB9747-211A-778C-6BCE-8E25F5ABB3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EEF61-937D-42CC-BC39-A53F3AD00BD1}" type="datetimeFigureOut">
              <a:rPr lang="en-GB" smtClean="0"/>
              <a:t>22/01/2025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CDFAF9E-F442-3529-01F6-49FA3A9797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469012F-EE97-7DA3-843A-1DF88BE2AE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173838-60AC-453D-A7E5-A1745229888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364098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29DD669-8AB1-5D78-D0C7-12E3C5C3A05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07DE98F-F4BD-45A1-9F25-830950856CC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A4A779D-E723-C824-AEEA-67A063A8FD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EEF61-937D-42CC-BC39-A53F3AD00BD1}" type="datetimeFigureOut">
              <a:rPr lang="en-GB" smtClean="0"/>
              <a:t>22/01/2025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4538858-5C62-E517-D2BF-13BB3609A4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28055E2-BB8E-7003-682B-6C413ABF8E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173838-60AC-453D-A7E5-A1745229888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12842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267365-DDA7-E76C-0890-A29DC1A45A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5E4CF1D-8D8F-EE91-1AE1-6A33C365FE2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54AEB42-85C6-C8FB-2DAA-4D5D921080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EEF61-937D-42CC-BC39-A53F3AD00BD1}" type="datetimeFigureOut">
              <a:rPr lang="en-GB" smtClean="0"/>
              <a:t>22/01/2025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F2B237E-26F7-A3E8-E263-EAB739EA59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7E45E2-07FC-7E6E-80FF-9C1D76C751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173838-60AC-453D-A7E5-A1745229888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43328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FA1091-ACD6-DE0F-346C-CADDAA3A55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2BB5382-C850-F1BE-FCA0-B0303919E46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CB0EEFD-146D-EE22-FB76-90A494A913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EEF61-937D-42CC-BC39-A53F3AD00BD1}" type="datetimeFigureOut">
              <a:rPr lang="en-GB" smtClean="0"/>
              <a:t>22/01/2025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ED4594C-CF87-CE00-34DB-FD0B93F1DF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8589600-084D-3B0D-B657-E5794364EB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173838-60AC-453D-A7E5-A1745229888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686965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7E911F-0A0E-DA5F-516E-1FCB459F18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18FB0F6-3269-F3DE-510A-D9F9B4F449C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07A01CA-6F50-B640-019A-811B14E63A5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81A5016-4B5A-0B0F-7A42-3CB1D6B7D1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EEF61-937D-42CC-BC39-A53F3AD00BD1}" type="datetimeFigureOut">
              <a:rPr lang="en-GB" smtClean="0"/>
              <a:t>22/01/2025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6D93918-F2AD-8611-FC84-0BBE3CFABE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F838D0F-33DA-8EF5-7547-2257732592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173838-60AC-453D-A7E5-A1745229888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499185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3A7035-9B0A-9D7A-408A-CC4FA53754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CA2FB4F-9514-34BC-8340-995C05154F5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D5D2535-F5A6-EB76-05B6-E1F4E2A2802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EA534EA-7485-455F-7448-2AB6DFF4C4A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88E06E7-57F5-C2B9-65B9-47EA6E90BFA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65E097A-EE4E-9526-B933-F3D254A713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EEF61-937D-42CC-BC39-A53F3AD00BD1}" type="datetimeFigureOut">
              <a:rPr lang="en-GB" smtClean="0"/>
              <a:t>22/01/2025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6EE8547-3748-8580-41AC-9D4524F18E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4D8C9C3-84F5-5591-6760-AD072E171A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173838-60AC-453D-A7E5-A1745229888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485074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B12AC0-AE9D-E730-C8F7-E2A5DABCFD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C83770D-CD70-B3FA-A6CE-DA2E9C9EA0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EEF61-937D-42CC-BC39-A53F3AD00BD1}" type="datetimeFigureOut">
              <a:rPr lang="en-GB" smtClean="0"/>
              <a:t>22/01/2025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1B4324E-5381-F775-5B34-A7B6AC7725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42656E1-8D23-07D8-DE81-70E9877D63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173838-60AC-453D-A7E5-A1745229888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35104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32828B0-F868-0C52-09FA-08D84E203D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EEF61-937D-42CC-BC39-A53F3AD00BD1}" type="datetimeFigureOut">
              <a:rPr lang="en-GB" smtClean="0"/>
              <a:t>22/01/2025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5F69679-9A26-5210-4A75-DBDB5190C8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2B38E5B-A1DC-3CAC-B4D2-6F7D10506B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173838-60AC-453D-A7E5-A1745229888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178574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070CD5-ABB0-E8E6-A253-019D5F5221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4253742-16FE-14AB-2031-1940F25845A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5E5DFFD-15AE-47A7-835C-2D34C034F41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C884EA1-2765-3D9E-CF2E-486AC6824E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EEF61-937D-42CC-BC39-A53F3AD00BD1}" type="datetimeFigureOut">
              <a:rPr lang="en-GB" smtClean="0"/>
              <a:t>22/01/2025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0ECC9D7-253C-DEC9-9E92-4D2B80AD04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0FEA92E-3EA4-D0CE-7991-B610B7DF36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173838-60AC-453D-A7E5-A1745229888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418915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210C10-7E0E-3122-61EE-CFA16F5FE0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FA5B085-8A9A-6F78-EA99-E82E646E380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7E9FCD9-0EA9-3F43-ED35-B5A5CC4A0BD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003B1CB-4603-BA41-768B-0D63CF4093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EEF61-937D-42CC-BC39-A53F3AD00BD1}" type="datetimeFigureOut">
              <a:rPr lang="en-GB" smtClean="0"/>
              <a:t>22/01/2025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1496EF8-E95B-D44D-CC53-673BD2EEFC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E86B266-6086-A2F9-0561-CB23BDC552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173838-60AC-453D-A7E5-A1745229888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523666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D1166E0-13FA-EBD6-55A1-A158C10717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577B784-B654-A65C-F10C-45FD5C0C660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361A06-DA05-7FC5-2ADE-7343AA31F12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26EEF61-937D-42CC-BC39-A53F3AD00BD1}" type="datetimeFigureOut">
              <a:rPr lang="en-GB" smtClean="0"/>
              <a:t>22/01/2025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71C4BA6-A7F4-67BE-A9BA-559E1EE8977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7AE2CC-16BA-E50A-1108-F93F946FD49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7173838-60AC-453D-A7E5-A1745229888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986228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17721A98-CB82-D7C5-39F6-E5BABAF5037E}"/>
              </a:ext>
            </a:extLst>
          </p:cNvPr>
          <p:cNvSpPr txBox="1"/>
          <p:nvPr/>
        </p:nvSpPr>
        <p:spPr>
          <a:xfrm>
            <a:off x="400050" y="285750"/>
            <a:ext cx="1047479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/>
              <a:t>NICQS – No Insulation Coils Quench Simulator</a:t>
            </a:r>
            <a:endParaRPr lang="en-GB" sz="40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DCFDFC3-7FCA-DA3C-5390-FD8521B2CCDB}"/>
              </a:ext>
            </a:extLst>
          </p:cNvPr>
          <p:cNvSpPr txBox="1"/>
          <p:nvPr/>
        </p:nvSpPr>
        <p:spPr>
          <a:xfrm>
            <a:off x="584200" y="948690"/>
            <a:ext cx="7652992" cy="59093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/>
              <a:t>Current capabilities:</a:t>
            </a:r>
          </a:p>
          <a:p>
            <a:pPr marL="285750" indent="-285750">
              <a:buFontTx/>
              <a:buChar char="-"/>
            </a:pPr>
            <a:r>
              <a:rPr lang="en-US" sz="1400" dirty="0"/>
              <a:t>2D axisymmetric.</a:t>
            </a:r>
          </a:p>
          <a:p>
            <a:pPr marL="285750" indent="-285750">
              <a:buFontTx/>
              <a:buChar char="-"/>
            </a:pPr>
            <a:r>
              <a:rPr lang="en-US" sz="1400" dirty="0"/>
              <a:t>Stacks of NI HTS pancake coils, concentric coils, quench-back cylinders.</a:t>
            </a:r>
          </a:p>
          <a:p>
            <a:pPr marL="285750" indent="-285750">
              <a:buFontTx/>
              <a:buChar char="-"/>
            </a:pPr>
            <a:r>
              <a:rPr lang="en-US" sz="1400" dirty="0"/>
              <a:t>Ramp loss and cooling requirement estimations.</a:t>
            </a:r>
          </a:p>
          <a:p>
            <a:pPr marL="285750" indent="-285750">
              <a:buFontTx/>
              <a:buChar char="-"/>
            </a:pPr>
            <a:r>
              <a:rPr lang="en-US" sz="1400" dirty="0"/>
              <a:t>Optimization of the ramp scheme.</a:t>
            </a:r>
          </a:p>
          <a:p>
            <a:pPr marL="285750" indent="-285750">
              <a:buFontTx/>
              <a:buChar char="-"/>
            </a:pPr>
            <a:r>
              <a:rPr lang="en-US" sz="1400" dirty="0"/>
              <a:t>Screening currents.</a:t>
            </a:r>
          </a:p>
          <a:p>
            <a:pPr marL="285750" indent="-285750">
              <a:buFontTx/>
              <a:buChar char="-"/>
            </a:pPr>
            <a:r>
              <a:rPr lang="en-US" sz="1400" dirty="0"/>
              <a:t>Quench propagation in stacks of pancake coils.</a:t>
            </a:r>
          </a:p>
          <a:p>
            <a:pPr marL="285750" indent="-285750">
              <a:buFontTx/>
              <a:buChar char="-"/>
            </a:pPr>
            <a:r>
              <a:rPr lang="en-US" sz="1400" dirty="0"/>
              <a:t>Quench protection: heaters, self-discharge, capacitor discharge.</a:t>
            </a:r>
          </a:p>
          <a:p>
            <a:pPr marL="285750" indent="-285750">
              <a:buFontTx/>
              <a:buChar char="-"/>
            </a:pPr>
            <a:r>
              <a:rPr lang="en-US" sz="1400" dirty="0"/>
              <a:t>Lorentz force estimations, and the export of force data for COMSOL.</a:t>
            </a:r>
          </a:p>
          <a:p>
            <a:pPr marL="285750" indent="-285750">
              <a:buFontTx/>
              <a:buChar char="-"/>
            </a:pPr>
            <a:endParaRPr lang="en-US" sz="1400" dirty="0"/>
          </a:p>
          <a:p>
            <a:r>
              <a:rPr lang="en-US" sz="1400" b="1" dirty="0"/>
              <a:t>Foreseen additions (2025):</a:t>
            </a:r>
          </a:p>
          <a:p>
            <a:pPr marL="285750" indent="-285750">
              <a:buFontTx/>
              <a:buChar char="-"/>
            </a:pPr>
            <a:r>
              <a:rPr lang="en-US" sz="1400" dirty="0"/>
              <a:t>Radial inductance (for the voltage spike upon breaker opening)</a:t>
            </a:r>
          </a:p>
          <a:p>
            <a:pPr marL="285750" indent="-285750">
              <a:buFontTx/>
              <a:buChar char="-"/>
            </a:pPr>
            <a:r>
              <a:rPr lang="en-US" sz="1400" dirty="0"/>
              <a:t>Local defects and some random noise on the </a:t>
            </a:r>
            <a:r>
              <a:rPr lang="en-US" sz="1400" dirty="0" err="1"/>
              <a:t>I</a:t>
            </a:r>
            <a:r>
              <a:rPr lang="en-US" sz="1400" baseline="-25000" dirty="0" err="1"/>
              <a:t>c</a:t>
            </a:r>
            <a:r>
              <a:rPr lang="en-US" sz="1400" dirty="0"/>
              <a:t> of the tape.</a:t>
            </a:r>
          </a:p>
          <a:p>
            <a:pPr marL="285750" indent="-285750">
              <a:buFontTx/>
              <a:buChar char="-"/>
            </a:pPr>
            <a:r>
              <a:rPr lang="en-US" sz="1400" dirty="0"/>
              <a:t>Small rework of dataflow within the model, and the data storage.</a:t>
            </a:r>
          </a:p>
          <a:p>
            <a:pPr marL="285750" indent="-285750">
              <a:buFontTx/>
              <a:buChar char="-"/>
            </a:pPr>
            <a:r>
              <a:rPr lang="en-US" sz="1400" dirty="0"/>
              <a:t>Faster and more feature-rich post-processing (using the techniques from HETS &amp; torch </a:t>
            </a:r>
            <a:r>
              <a:rPr lang="en-US" sz="1400" dirty="0" err="1"/>
              <a:t>impl</a:t>
            </a:r>
            <a:r>
              <a:rPr lang="en-US" sz="1400" dirty="0"/>
              <a:t>.).</a:t>
            </a:r>
          </a:p>
          <a:p>
            <a:pPr marL="285750" indent="-285750">
              <a:buFontTx/>
              <a:buChar char="-"/>
            </a:pPr>
            <a:r>
              <a:rPr lang="en-US" sz="1400" dirty="0"/>
              <a:t>User specified voltage taps + hall probes.</a:t>
            </a:r>
          </a:p>
          <a:p>
            <a:pPr marL="285750" indent="-285750">
              <a:buFontTx/>
              <a:buChar char="-"/>
            </a:pPr>
            <a:r>
              <a:rPr lang="en-US" sz="1400" dirty="0"/>
              <a:t>Tests for the solver.</a:t>
            </a:r>
          </a:p>
          <a:p>
            <a:pPr marL="285750" indent="-285750">
              <a:buFontTx/>
              <a:buChar char="-"/>
            </a:pPr>
            <a:endParaRPr lang="en-US" sz="1400" dirty="0"/>
          </a:p>
          <a:p>
            <a:r>
              <a:rPr lang="en-US" sz="1400" b="1" dirty="0"/>
              <a:t>Other addition (2025-2026):</a:t>
            </a:r>
          </a:p>
          <a:p>
            <a:pPr marL="285750" indent="-285750">
              <a:buFontTx/>
              <a:buChar char="-"/>
            </a:pPr>
            <a:r>
              <a:rPr lang="en-US" sz="1400" dirty="0"/>
              <a:t>Allowing its use for external users for testing. </a:t>
            </a:r>
          </a:p>
          <a:p>
            <a:pPr marL="285750" indent="-285750">
              <a:buFontTx/>
              <a:buChar char="-"/>
            </a:pPr>
            <a:r>
              <a:rPr lang="en-US" sz="1400" dirty="0"/>
              <a:t>Changes based on user feedback.</a:t>
            </a:r>
          </a:p>
          <a:p>
            <a:pPr marL="285750" indent="-285750">
              <a:buFontTx/>
              <a:buChar char="-"/>
            </a:pPr>
            <a:endParaRPr lang="en-US" sz="1400" dirty="0"/>
          </a:p>
          <a:p>
            <a:r>
              <a:rPr lang="en-US" sz="1400" b="1" dirty="0"/>
              <a:t>Validation:</a:t>
            </a:r>
          </a:p>
          <a:p>
            <a:pPr marL="285750" indent="-285750">
              <a:buFontTx/>
              <a:buChar char="-"/>
            </a:pPr>
            <a:r>
              <a:rPr lang="en-US" sz="1400" dirty="0"/>
              <a:t>Ramp behavior and loss partially validated with COMSOL and </a:t>
            </a:r>
            <a:r>
              <a:rPr lang="en-US" sz="1400" dirty="0" err="1"/>
              <a:t>FiQuS</a:t>
            </a:r>
            <a:r>
              <a:rPr lang="en-US" sz="1400" dirty="0"/>
              <a:t> data</a:t>
            </a:r>
          </a:p>
          <a:p>
            <a:pPr marL="285750" indent="-285750">
              <a:buFontTx/>
              <a:buChar char="-"/>
            </a:pPr>
            <a:r>
              <a:rPr lang="en-US" sz="1400" dirty="0"/>
              <a:t>Ramp behavior validated with Demo3 coil from Tokamak Energy and PSI coil.</a:t>
            </a:r>
          </a:p>
          <a:p>
            <a:pPr marL="285750" indent="-285750">
              <a:buFontTx/>
              <a:buChar char="-"/>
            </a:pPr>
            <a:r>
              <a:rPr lang="en-US" sz="1400" dirty="0"/>
              <a:t>Results validation between NICQS and HETS ongoing.</a:t>
            </a:r>
          </a:p>
          <a:p>
            <a:pPr marL="285750" indent="-285750">
              <a:buFontTx/>
              <a:buChar char="-"/>
            </a:pPr>
            <a:r>
              <a:rPr lang="en-US" sz="1400" dirty="0"/>
              <a:t>Quench not validated.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F6C23C6-2865-E555-E68A-9818CB88A533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/>
          </a:blip>
          <a:stretch>
            <a:fillRect/>
          </a:stretch>
        </p:blipFill>
        <p:spPr>
          <a:xfrm rot="5400000">
            <a:off x="6671958" y="2741882"/>
            <a:ext cx="5648920" cy="215242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994312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D8215288-DF6A-5580-0FBB-6BE2F43AB171}"/>
              </a:ext>
            </a:extLst>
          </p:cNvPr>
          <p:cNvSpPr txBox="1"/>
          <p:nvPr/>
        </p:nvSpPr>
        <p:spPr>
          <a:xfrm>
            <a:off x="400050" y="285750"/>
            <a:ext cx="1131521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/>
              <a:t>HETS – </a:t>
            </a:r>
            <a:r>
              <a:rPr lang="en-GB" sz="2800" dirty="0"/>
              <a:t>Homogenized,  Electrothermal Transients of Superconductors</a:t>
            </a:r>
            <a:endParaRPr lang="en-GB" sz="40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7137937-8FA9-774E-2A98-E43FAD456E5B}"/>
              </a:ext>
            </a:extLst>
          </p:cNvPr>
          <p:cNvSpPr txBox="1"/>
          <p:nvPr/>
        </p:nvSpPr>
        <p:spPr>
          <a:xfrm>
            <a:off x="558800" y="939800"/>
            <a:ext cx="8394700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Current capabilities:</a:t>
            </a:r>
          </a:p>
          <a:p>
            <a:pPr marL="285750" indent="-285750">
              <a:buFontTx/>
              <a:buChar char="-"/>
            </a:pPr>
            <a:r>
              <a:rPr lang="en-US" sz="1200" dirty="0"/>
              <a:t>3D thermo-electromagnetic.</a:t>
            </a:r>
          </a:p>
          <a:p>
            <a:pPr marL="285750" indent="-285750">
              <a:buFontTx/>
              <a:buChar char="-"/>
            </a:pPr>
            <a:r>
              <a:rPr lang="en-US" sz="1200" dirty="0"/>
              <a:t>HTS insulated and non-insulated pancake/racetrack coils.</a:t>
            </a:r>
          </a:p>
          <a:p>
            <a:pPr marL="285750" indent="-285750">
              <a:buFontTx/>
              <a:buChar char="-"/>
            </a:pPr>
            <a:r>
              <a:rPr lang="en-US" sz="1200" dirty="0"/>
              <a:t>Ramp and associated loss.</a:t>
            </a:r>
          </a:p>
          <a:p>
            <a:pPr marL="285750" indent="-285750">
              <a:buFontTx/>
              <a:buChar char="-"/>
            </a:pPr>
            <a:r>
              <a:rPr lang="en-US" sz="1200" dirty="0"/>
              <a:t>Screening currents.</a:t>
            </a:r>
          </a:p>
          <a:p>
            <a:pPr marL="285750" indent="-285750">
              <a:buFontTx/>
              <a:buChar char="-"/>
            </a:pPr>
            <a:r>
              <a:rPr lang="en-US" sz="1200" dirty="0"/>
              <a:t>Inductive quench propagation.</a:t>
            </a:r>
          </a:p>
          <a:p>
            <a:pPr marL="285750" indent="-285750">
              <a:buFontTx/>
              <a:buChar char="-"/>
            </a:pPr>
            <a:r>
              <a:rPr lang="en-US" sz="1200" dirty="0"/>
              <a:t>Quench protection: self-discharge, energy extraction.</a:t>
            </a:r>
          </a:p>
          <a:p>
            <a:pPr marL="285750" indent="-285750">
              <a:buFontTx/>
              <a:buChar char="-"/>
            </a:pPr>
            <a:endParaRPr lang="en-US" sz="1200" dirty="0"/>
          </a:p>
          <a:p>
            <a:r>
              <a:rPr lang="en-US" sz="1200" b="1" dirty="0"/>
              <a:t>Foreseen additions (2025-2026):</a:t>
            </a:r>
          </a:p>
          <a:p>
            <a:r>
              <a:rPr lang="en-US" sz="1200" dirty="0"/>
              <a:t>-      Optimization of the ramp scheme.</a:t>
            </a:r>
          </a:p>
          <a:p>
            <a:r>
              <a:rPr lang="en-US" sz="1200" dirty="0"/>
              <a:t>-      Quench protection: heaters, capacitor discharge (both already partially supported).</a:t>
            </a:r>
            <a:endParaRPr lang="en-US" sz="1200" b="1" dirty="0"/>
          </a:p>
          <a:p>
            <a:pPr marL="285750" indent="-285750">
              <a:buFontTx/>
              <a:buChar char="-"/>
            </a:pPr>
            <a:r>
              <a:rPr lang="en-US" sz="1200" dirty="0"/>
              <a:t>Radial inductance (for the voltage spike upon breaker opening)</a:t>
            </a:r>
          </a:p>
          <a:p>
            <a:pPr marL="285750" indent="-285750">
              <a:buFontTx/>
              <a:buChar char="-"/>
            </a:pPr>
            <a:r>
              <a:rPr lang="en-US" sz="1200" dirty="0"/>
              <a:t>Thermal conduction between adjacent elements, not fully supported yet.</a:t>
            </a:r>
          </a:p>
          <a:p>
            <a:pPr marL="285750" indent="-285750">
              <a:buFontTx/>
              <a:buChar char="-"/>
            </a:pPr>
            <a:r>
              <a:rPr lang="en-US" sz="1200" dirty="0"/>
              <a:t>Lorentz force estimations, and its export to either COMSOL or ANSYS.</a:t>
            </a:r>
          </a:p>
          <a:p>
            <a:pPr marL="285750" indent="-285750">
              <a:buFontTx/>
              <a:buChar char="-"/>
            </a:pPr>
            <a:r>
              <a:rPr lang="en-US" sz="1200" dirty="0"/>
              <a:t>User specified voltage taps + hall probes + temperature sensor.</a:t>
            </a:r>
          </a:p>
          <a:p>
            <a:pPr marL="285750" indent="-285750">
              <a:buFontTx/>
              <a:buChar char="-"/>
            </a:pPr>
            <a:r>
              <a:rPr lang="en-US" sz="1200" dirty="0"/>
              <a:t>Better material support, user definitions in yaml.</a:t>
            </a:r>
          </a:p>
          <a:p>
            <a:pPr marL="285750" indent="-285750">
              <a:buFontTx/>
              <a:buChar char="-"/>
            </a:pPr>
            <a:endParaRPr lang="en-US" sz="1200" dirty="0"/>
          </a:p>
          <a:p>
            <a:r>
              <a:rPr lang="en-US" sz="1200" b="1" dirty="0"/>
              <a:t>Internal testing (2025):</a:t>
            </a:r>
          </a:p>
          <a:p>
            <a:pPr marL="285750" indent="-285750">
              <a:buFontTx/>
              <a:buChar char="-"/>
            </a:pPr>
            <a:r>
              <a:rPr lang="en-US" sz="1200" dirty="0"/>
              <a:t>Test with data from small coils for the muon collider.</a:t>
            </a:r>
          </a:p>
          <a:p>
            <a:pPr marL="285750" indent="-285750">
              <a:buFontTx/>
              <a:buChar char="-"/>
            </a:pPr>
            <a:r>
              <a:rPr lang="en-US" sz="1200" dirty="0"/>
              <a:t>3D quench calculations for the final cooling magnets of the muon collider.</a:t>
            </a:r>
          </a:p>
          <a:p>
            <a:pPr marL="285750" indent="-285750">
              <a:buFontTx/>
              <a:buChar char="-"/>
            </a:pPr>
            <a:r>
              <a:rPr lang="en-US" sz="1200" dirty="0"/>
              <a:t>3D quench calculations for the 6D cooling magnets of the muon collider.</a:t>
            </a:r>
          </a:p>
          <a:p>
            <a:pPr marL="285750" indent="-285750">
              <a:buFontTx/>
              <a:buChar char="-"/>
            </a:pPr>
            <a:r>
              <a:rPr lang="en-US" sz="1200" dirty="0"/>
              <a:t>3D ramp and quench calculations on insulated and non-insulated racetrack coils of various sized.</a:t>
            </a:r>
          </a:p>
          <a:p>
            <a:pPr marL="285750" indent="-285750">
              <a:buFontTx/>
              <a:buChar char="-"/>
            </a:pPr>
            <a:r>
              <a:rPr lang="en-US" sz="1200" dirty="0"/>
              <a:t>Test of new quench protection ideas from me.</a:t>
            </a:r>
          </a:p>
          <a:p>
            <a:pPr marL="285750" indent="-285750">
              <a:buFontTx/>
              <a:buChar char="-"/>
            </a:pPr>
            <a:endParaRPr lang="en-US" sz="1200" dirty="0"/>
          </a:p>
          <a:p>
            <a:r>
              <a:rPr lang="en-US" sz="1200" b="1" dirty="0"/>
              <a:t>External testing (2026+):</a:t>
            </a:r>
          </a:p>
          <a:p>
            <a:pPr marL="171450" indent="-171450">
              <a:buFontTx/>
              <a:buChar char="-"/>
            </a:pPr>
            <a:r>
              <a:rPr lang="en-US" sz="1200" dirty="0"/>
              <a:t>Opening of the code to external users and allow them to test and provide feedback.</a:t>
            </a:r>
          </a:p>
          <a:p>
            <a:pPr marL="285750" indent="-285750">
              <a:buFontTx/>
              <a:buChar char="-"/>
            </a:pPr>
            <a:endParaRPr lang="en-US" sz="1200" dirty="0"/>
          </a:p>
          <a:p>
            <a:r>
              <a:rPr lang="en-US" sz="1200" b="1" dirty="0"/>
              <a:t>Validation:</a:t>
            </a:r>
          </a:p>
          <a:p>
            <a:pPr marL="285750" indent="-285750">
              <a:buFontTx/>
              <a:buChar char="-"/>
            </a:pPr>
            <a:r>
              <a:rPr lang="en-US" sz="1200" dirty="0"/>
              <a:t>Results validation between NICQS and HETS ongoing.</a:t>
            </a:r>
          </a:p>
          <a:p>
            <a:pPr marL="285750" indent="-285750">
              <a:buFontTx/>
              <a:buChar char="-"/>
            </a:pPr>
            <a:r>
              <a:rPr lang="en-US" sz="1200" dirty="0"/>
              <a:t>Quench partially validated with the quench data of the PSI coil.</a:t>
            </a:r>
          </a:p>
          <a:p>
            <a:pPr marL="285750" indent="-285750">
              <a:buFontTx/>
              <a:buChar char="-"/>
            </a:pPr>
            <a:endParaRPr lang="en-GB" sz="1200" dirty="0"/>
          </a:p>
        </p:txBody>
      </p:sp>
      <p:pic>
        <p:nvPicPr>
          <p:cNvPr id="7" name="Picture 6" descr="A wireframe of a white object with blue circles around it&#10;&#10;Description automatically generated">
            <a:extLst>
              <a:ext uri="{FF2B5EF4-FFF2-40B4-BE49-F238E27FC236}">
                <a16:creationId xmlns:a16="http://schemas.microsoft.com/office/drawing/2014/main" id="{90E70094-D810-F462-E191-0D8510D2304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l="16017" t="24762" r="11419" b="26165"/>
          <a:stretch/>
        </p:blipFill>
        <p:spPr>
          <a:xfrm rot="16200000">
            <a:off x="6932801" y="2403497"/>
            <a:ext cx="5323139" cy="3014366"/>
          </a:xfrm>
          <a:prstGeom prst="rect">
            <a:avLst/>
          </a:prstGeom>
          <a:solidFill>
            <a:schemeClr val="bg1"/>
          </a:solidFill>
          <a:ln w="25400"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226224753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1498</TotalTime>
  <Words>434</Words>
  <Application>Microsoft Office PowerPoint</Application>
  <PresentationFormat>Widescreen</PresentationFormat>
  <Paragraphs>59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Aptos</vt:lpstr>
      <vt:lpstr>Aptos Display</vt:lpstr>
      <vt:lpstr>Arial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Tim Mulder</dc:creator>
  <cp:lastModifiedBy>Tim Mulder</cp:lastModifiedBy>
  <cp:revision>6</cp:revision>
  <dcterms:created xsi:type="dcterms:W3CDTF">2025-01-22T13:42:19Z</dcterms:created>
  <dcterms:modified xsi:type="dcterms:W3CDTF">2025-01-23T14:40:20Z</dcterms:modified>
</cp:coreProperties>
</file>