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710" r:id="rId3"/>
    <p:sldId id="711" r:id="rId4"/>
    <p:sldId id="712" r:id="rId5"/>
    <p:sldId id="71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3644"/>
    <a:srgbClr val="008F00"/>
    <a:srgbClr val="FFFFFF"/>
    <a:srgbClr val="00FA00"/>
    <a:srgbClr val="945200"/>
    <a:srgbClr val="76D6FF"/>
    <a:srgbClr val="73FEFF"/>
    <a:srgbClr val="C99137"/>
    <a:srgbClr val="FD3545"/>
    <a:srgbClr val="324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54" autoAdjust="0"/>
    <p:restoredTop sz="94422" autoAdjust="0"/>
  </p:normalViewPr>
  <p:slideViewPr>
    <p:cSldViewPr snapToGrid="0">
      <p:cViewPr varScale="1">
        <p:scale>
          <a:sx n="116" d="100"/>
          <a:sy n="116" d="100"/>
        </p:scale>
        <p:origin x="127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596CD-CF32-F84E-9646-E44B0E79F1E4}" type="datetime1">
              <a:rPr lang="de-CH" smtClean="0"/>
              <a:t>23.01.25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7B8BE-9611-A24F-8871-56BE9CF76E67}" type="datetime1">
              <a:rPr lang="de-CH" smtClean="0"/>
              <a:t>23.01.25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6E6C0C61-B1D2-17C4-BBBE-C97F043DE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Date Placeholder 18">
            <a:extLst>
              <a:ext uri="{FF2B5EF4-FFF2-40B4-BE49-F238E27FC236}">
                <a16:creationId xmlns:a16="http://schemas.microsoft.com/office/drawing/2014/main" id="{9BBC6197-B722-D7AE-2BAC-A257C24736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 algn="l">
              <a:defRPr/>
            </a:pPr>
            <a:fld id="{656CC8EB-CB31-844B-B907-C736B206475A}" type="datetime1">
              <a:rPr lang="de-CH" smtClean="0"/>
              <a:t>23.01.25</a:t>
            </a:fld>
            <a:endParaRPr lang="en-GB" dirty="0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67BCA58A-9A70-809D-3C05-6E0E341B2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482557"/>
            <a:ext cx="8467547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2" descr="MUON-SlideGraph-LogoBkgnd2.png">
            <a:extLst>
              <a:ext uri="{FF2B5EF4-FFF2-40B4-BE49-F238E27FC236}">
                <a16:creationId xmlns:a16="http://schemas.microsoft.com/office/drawing/2014/main" id="{2F6A2F97-A29E-1418-D7E1-A2A4AFFCD1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4000"/>
          </a:blip>
          <a:srcRect t="-977" r="1219" b="916"/>
          <a:stretch/>
        </p:blipFill>
        <p:spPr>
          <a:xfrm>
            <a:off x="-11151" y="-110308"/>
            <a:ext cx="12198539" cy="6947209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650" t="3981" b="5117"/>
          <a:stretch/>
        </p:blipFill>
        <p:spPr>
          <a:xfrm>
            <a:off x="10621108" y="66994"/>
            <a:ext cx="1570892" cy="1529689"/>
          </a:xfrm>
          <a:prstGeom prst="rect">
            <a:avLst/>
          </a:prstGeom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FD3815-A613-B710-087E-BD26820494B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6" y="66994"/>
            <a:ext cx="1371492" cy="1332000"/>
          </a:xfrm>
          <a:prstGeom prst="rect">
            <a:avLst/>
          </a:prstGeom>
        </p:spPr>
      </p:pic>
      <p:pic>
        <p:nvPicPr>
          <p:cNvPr id="13" name="Image 9" descr="MUON-SlideGraph-gradient.png">
            <a:extLst>
              <a:ext uri="{FF2B5EF4-FFF2-40B4-BE49-F238E27FC236}">
                <a16:creationId xmlns:a16="http://schemas.microsoft.com/office/drawing/2014/main" id="{9FA61E11-BC63-8F05-1CFC-E03ED212C9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34000"/>
          </a:blip>
          <a:stretch>
            <a:fillRect/>
          </a:stretch>
        </p:blipFill>
        <p:spPr>
          <a:xfrm>
            <a:off x="-7882" y="4047067"/>
            <a:ext cx="12192000" cy="281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9276" y="0"/>
            <a:ext cx="1202724" cy="12027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21FB63-3E48-2308-4202-15B3A188FA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8" y="66995"/>
            <a:ext cx="1188000" cy="1153791"/>
          </a:xfrm>
          <a:prstGeom prst="rect">
            <a:avLst/>
          </a:prstGeom>
        </p:spPr>
      </p:pic>
      <p:sp>
        <p:nvSpPr>
          <p:cNvPr id="8" name="Slide Number Placeholder 23">
            <a:extLst>
              <a:ext uri="{FF2B5EF4-FFF2-40B4-BE49-F238E27FC236}">
                <a16:creationId xmlns:a16="http://schemas.microsoft.com/office/drawing/2014/main" id="{671B7DCB-5CDD-7193-50C5-DD5ACB588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24" y="6461923"/>
            <a:ext cx="609600" cy="385759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Date Placeholder 18">
            <a:extLst>
              <a:ext uri="{FF2B5EF4-FFF2-40B4-BE49-F238E27FC236}">
                <a16:creationId xmlns:a16="http://schemas.microsoft.com/office/drawing/2014/main" id="{CC19FE1D-3378-1E6A-8D37-9E3FA280B7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82557"/>
            <a:ext cx="3750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 algn="l">
              <a:defRPr/>
            </a:pPr>
            <a:fld id="{F26429FD-98A1-364A-A27D-2B90E71462CB}" type="datetime1">
              <a:rPr lang="de-CH" smtClean="0"/>
              <a:t>23.01.25</a:t>
            </a:fld>
            <a:endParaRPr lang="en-GB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91A956DA-EC65-11D2-5594-6807066E6B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482557"/>
            <a:ext cx="8467547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2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3E6F15-6B45-F84D-843A-ADE961296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CD290C-0CF6-4A5E-ABED-21A89C0B05EF}"/>
              </a:ext>
            </a:extLst>
          </p:cNvPr>
          <p:cNvSpPr txBox="1"/>
          <p:nvPr/>
        </p:nvSpPr>
        <p:spPr>
          <a:xfrm>
            <a:off x="319489" y="1313036"/>
            <a:ext cx="11872511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Consolidating the calculation of magnetization in complex cases (the tape has reached the critical current in some points)  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Introducing the Thermal Part </a:t>
            </a:r>
          </a:p>
          <a:p>
            <a:pPr marL="285750" indent="-285750" defTabSz="456291">
              <a:spcBef>
                <a:spcPts val="24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Coupling Thermal part to the electro-magnetic part</a:t>
            </a:r>
          </a:p>
          <a:p>
            <a:pPr marL="285750" indent="-285750" defTabSz="456291">
              <a:spcBef>
                <a:spcPts val="24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Simulating the energization also accounting for the thermal part  </a:t>
            </a:r>
          </a:p>
          <a:p>
            <a:pPr marL="742950" lvl="1" indent="-285750" defTabSz="456291">
              <a:spcBef>
                <a:spcPts val="24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40 T solenoid - one modular pancake with periodic boundary conditions</a:t>
            </a:r>
          </a:p>
          <a:p>
            <a:pPr marL="742950" lvl="1" indent="-285750" defTabSz="456291">
              <a:spcBef>
                <a:spcPts val="24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Pancakes manufactured and tested in 2025</a:t>
            </a:r>
          </a:p>
          <a:p>
            <a:pPr marL="285750" indent="-285750" defTabSz="456291">
              <a:spcBef>
                <a:spcPts val="24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Quench Simulations of pancakes manufactured and tested in 2025</a:t>
            </a:r>
          </a:p>
          <a:p>
            <a:pPr marL="285750" indent="-285750" defTabSz="456291">
              <a:spcBef>
                <a:spcPts val="24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Develop a routine in phyton, compatible with </a:t>
            </a:r>
            <a:r>
              <a:rPr lang="en-GB" dirty="0" err="1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Comsol</a:t>
            </a:r>
            <a:r>
              <a:rPr lang="en-GB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, to calculate the electrodynamics via the integral method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CCF8DF1B-A6D2-95BA-0D23-F94741B39DB0}"/>
              </a:ext>
            </a:extLst>
          </p:cNvPr>
          <p:cNvSpPr txBox="1">
            <a:spLocks/>
          </p:cNvSpPr>
          <p:nvPr/>
        </p:nvSpPr>
        <p:spPr>
          <a:xfrm>
            <a:off x="1416907" y="192660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NI HTS Solenoids 3D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Main Goals for 2025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254D06-EAC5-AA08-0C80-1D83A388A8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fld id="{61966A86-06F8-DD43-AA7A-BCEF6C251535}" type="datetime1">
              <a:rPr lang="de-CH" smtClean="0"/>
              <a:t>23.01.25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429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95107-A9D1-96CE-BAB0-C58BAEFF0B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B925AE-8BAF-1805-B782-CAFF6F363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61066F-7457-F15F-0CCB-D1C8733ABB0F}"/>
              </a:ext>
            </a:extLst>
          </p:cNvPr>
          <p:cNvSpPr txBox="1"/>
          <p:nvPr/>
        </p:nvSpPr>
        <p:spPr>
          <a:xfrm>
            <a:off x="234813" y="1500323"/>
            <a:ext cx="11872511" cy="30931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Work on parallelization to effectively exploit the potential of large clusters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Thermal-electrodynamic simulation of the full 40 T solenoid during energization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Thermal-electrodynamic simulation of the full 40 T solenoid during quenches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Simulations of the mechanical stresses during operation and quenches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….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endParaRPr lang="en-GB" sz="2000" dirty="0">
              <a:solidFill>
                <a:srgbClr val="0070C0"/>
              </a:solidFill>
              <a:latin typeface="Montserrat" pitchFamily="2" charset="77"/>
              <a:cs typeface="Calibri Light" panose="020F0302020204030204" pitchFamily="34" charset="0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B7821BD2-76B4-48FC-97AF-1129F52DC87F}"/>
              </a:ext>
            </a:extLst>
          </p:cNvPr>
          <p:cNvSpPr txBox="1">
            <a:spLocks/>
          </p:cNvSpPr>
          <p:nvPr/>
        </p:nvSpPr>
        <p:spPr>
          <a:xfrm>
            <a:off x="1416907" y="192660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NI HTS Solenoids 3D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Main Goals Comings Years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9C454-8BFB-1256-2B39-E58A5B67B6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fld id="{26B67263-3E5C-E34A-984D-F3CD8C6070DA}" type="datetime1">
              <a:rPr lang="de-CH" smtClean="0"/>
              <a:t>23.01.25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73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445AE1-395B-5F61-B95A-99BA99A5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83EBDD-F92E-BD1A-929A-8E311A3ECC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fld id="{B5626514-00CE-4C44-AB25-503F0F6FB723}" type="datetime1">
              <a:rPr lang="de-CH" smtClean="0"/>
              <a:t>23.01.25</a:t>
            </a:fld>
            <a:endParaRPr lang="en-GB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2DA9FB8-F453-6472-8561-3A09C2F541D6}"/>
              </a:ext>
            </a:extLst>
          </p:cNvPr>
          <p:cNvSpPr txBox="1">
            <a:spLocks/>
          </p:cNvSpPr>
          <p:nvPr/>
        </p:nvSpPr>
        <p:spPr>
          <a:xfrm>
            <a:off x="1416907" y="192660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HTS Insulated Dipole magnets 2D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Main Goals for 2025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</a:t>
            </a:r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12B6CC-CCCB-74E8-28D3-3EE39654F59D}"/>
              </a:ext>
            </a:extLst>
          </p:cNvPr>
          <p:cNvSpPr txBox="1"/>
          <p:nvPr/>
        </p:nvSpPr>
        <p:spPr>
          <a:xfrm>
            <a:off x="234813" y="1500323"/>
            <a:ext cx="11872511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Estimation of the magnetization and the losses during operation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Estimation of the stresses during operation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…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endParaRPr lang="en-GB" sz="2000" dirty="0">
              <a:solidFill>
                <a:srgbClr val="0070C0"/>
              </a:solidFill>
              <a:latin typeface="Montserrat" pitchFamily="2" charset="77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83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2BACE-94F5-F6BA-BDEF-8F64AAE0E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B92113-DB11-C724-AC76-BC2CF244D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F4FEFC-2270-8126-A7DF-9E101FB26F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fld id="{B1F2BF21-C5FF-B845-84EC-3B82D72E0D39}" type="datetime1">
              <a:rPr lang="de-CH" smtClean="0"/>
              <a:t>23.01.25</a:t>
            </a:fld>
            <a:endParaRPr lang="en-GB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D904E2EF-2E0A-96E1-435A-CC6C3D7B93DD}"/>
              </a:ext>
            </a:extLst>
          </p:cNvPr>
          <p:cNvSpPr txBox="1">
            <a:spLocks/>
          </p:cNvSpPr>
          <p:nvPr/>
        </p:nvSpPr>
        <p:spPr>
          <a:xfrm>
            <a:off x="1416907" y="192660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HTS Dipole magnets</a:t>
            </a:r>
          </a:p>
          <a:p>
            <a:r>
              <a:rPr lang="en-US" sz="3300" dirty="0">
                <a:solidFill>
                  <a:srgbClr val="C00000"/>
                </a:solidFill>
                <a:latin typeface="Montserrat" pitchFamily="2" charset="77"/>
              </a:rPr>
              <a:t>Main Goals Comings Years</a:t>
            </a:r>
          </a:p>
          <a:p>
            <a:r>
              <a:rPr lang="en-US" sz="3700" dirty="0">
                <a:solidFill>
                  <a:srgbClr val="C00000"/>
                </a:solidFill>
                <a:latin typeface="Montserrat" pitchFamily="2" charset="77"/>
              </a:rPr>
              <a:t> </a:t>
            </a:r>
            <a:endParaRPr lang="en-US" sz="3300" dirty="0">
              <a:solidFill>
                <a:srgbClr val="C00000"/>
              </a:solidFill>
              <a:latin typeface="Montserrat" pitchFamily="2" charset="7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BA389B-D4B5-434C-3769-16DAD5FEB55B}"/>
              </a:ext>
            </a:extLst>
          </p:cNvPr>
          <p:cNvSpPr txBox="1"/>
          <p:nvPr/>
        </p:nvSpPr>
        <p:spPr>
          <a:xfrm>
            <a:off x="234813" y="1500323"/>
            <a:ext cx="11872511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2000" dirty="0">
                <a:solidFill>
                  <a:srgbClr val="0070C0"/>
                </a:solidFill>
                <a:latin typeface="Montserrat" pitchFamily="2" charset="77"/>
                <a:cs typeface="Calibri Light" panose="020F0302020204030204" pitchFamily="34" charset="0"/>
              </a:rPr>
              <a:t>…</a:t>
            </a:r>
          </a:p>
          <a:p>
            <a:pPr marL="285750" indent="-285750" defTabSz="456291">
              <a:spcBef>
                <a:spcPts val="18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endParaRPr lang="en-GB" sz="2000" dirty="0">
              <a:solidFill>
                <a:srgbClr val="0070C0"/>
              </a:solidFill>
              <a:latin typeface="Montserrat" pitchFamily="2" charset="77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25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1C1C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115709</TotalTime>
  <Words>184</Words>
  <Application>Microsoft Macintosh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Narrow</vt:lpstr>
      <vt:lpstr>Calibri</vt:lpstr>
      <vt:lpstr>Montserrat</vt:lpstr>
      <vt:lpstr>Wingdings</vt:lpstr>
      <vt:lpstr>WP_HEP</vt:lpstr>
      <vt:lpstr>IMCC - 1</vt:lpstr>
      <vt:lpstr>PowerPoint Presentation</vt:lpstr>
      <vt:lpstr>PowerPoint Presentation</vt:lpstr>
      <vt:lpstr>PowerPoint Presentation</vt:lpstr>
      <vt:lpstr>PowerPoint Presentation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Bernardo Bordini</cp:lastModifiedBy>
  <cp:revision>1387</cp:revision>
  <dcterms:created xsi:type="dcterms:W3CDTF">2021-12-07T14:11:58Z</dcterms:created>
  <dcterms:modified xsi:type="dcterms:W3CDTF">2025-01-23T14:32:31Z</dcterms:modified>
</cp:coreProperties>
</file>