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21_D118FD79.xml" ContentType="application/vnd.ms-powerpoint.comments+xml"/>
  <Override PartName="/ppt/notesSlides/notesSlide3.xml" ContentType="application/vnd.openxmlformats-officedocument.presentationml.notesSlide+xml"/>
  <Override PartName="/ppt/comments/modernComment_122_4526273E.xml" ContentType="application/vnd.ms-powerpoint.comments+xml"/>
  <Override PartName="/ppt/notesSlides/notesSlide4.xml" ContentType="application/vnd.openxmlformats-officedocument.presentationml.notesSlide+xml"/>
  <Override PartName="/ppt/comments/modernComment_123_15D1B44.xml" ContentType="application/vnd.ms-powerpoint.comments+xml"/>
  <Override PartName="/ppt/notesSlides/notesSlide5.xml" ContentType="application/vnd.openxmlformats-officedocument.presentationml.notesSlide+xml"/>
  <Override PartName="/ppt/comments/modernComment_126_8D421752.xml" ContentType="application/vnd.ms-powerpoint.comments+xml"/>
  <Override PartName="/ppt/notesSlides/notesSlide6.xml" ContentType="application/vnd.openxmlformats-officedocument.presentationml.notesSlide+xml"/>
  <Override PartName="/ppt/comments/modernComment_138_C065D572.xml" ContentType="application/vnd.ms-powerpoint.comments+xml"/>
  <Override PartName="/ppt/notesSlides/notesSlide7.xml" ContentType="application/vnd.openxmlformats-officedocument.presentationml.notesSlide+xml"/>
  <Override PartName="/ppt/comments/modernComment_13A_5813DA29.xml" ContentType="application/vnd.ms-powerpoint.comments+xml"/>
  <Override PartName="/ppt/notesSlides/notesSlide8.xml" ContentType="application/vnd.openxmlformats-officedocument.presentationml.notesSlide+xml"/>
  <Override PartName="/ppt/comments/modernComment_137_6558C206.xml" ContentType="application/vnd.ms-powerpoint.comments+xml"/>
  <Override PartName="/ppt/notesSlides/notesSlide9.xml" ContentType="application/vnd.openxmlformats-officedocument.presentationml.notesSlide+xml"/>
  <Override PartName="/ppt/comments/modernComment_128_138C5450.xml" ContentType="application/vnd.ms-powerpoint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29_BAC4EED0.xml" ContentType="application/vnd.ms-powerpoint.comments+xml"/>
  <Override PartName="/ppt/notesSlides/notesSlide12.xml" ContentType="application/vnd.openxmlformats-officedocument.presentationml.notesSlide+xml"/>
  <Override PartName="/ppt/comments/modernComment_13B_C28690EC.xml" ContentType="application/vnd.ms-powerpoint.comment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98" r:id="rId4"/>
    <p:sldId id="289" r:id="rId5"/>
    <p:sldId id="290" r:id="rId6"/>
    <p:sldId id="291" r:id="rId7"/>
    <p:sldId id="309" r:id="rId8"/>
    <p:sldId id="294" r:id="rId9"/>
    <p:sldId id="312" r:id="rId10"/>
    <p:sldId id="314" r:id="rId11"/>
    <p:sldId id="311" r:id="rId12"/>
    <p:sldId id="296" r:id="rId13"/>
    <p:sldId id="313" r:id="rId14"/>
    <p:sldId id="297" r:id="rId15"/>
    <p:sldId id="315" r:id="rId16"/>
    <p:sldId id="301" r:id="rId17"/>
    <p:sldId id="302" r:id="rId18"/>
    <p:sldId id="303" r:id="rId19"/>
    <p:sldId id="306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585D1E-1D74-5834-16FA-8236A3639F21}" name="ge42dek" initials="g" userId="S::ge42dek@ForStudents.onmicrosoft.com::47544354-f5dc-40d3-a827-a2359ca048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63C"/>
    <a:srgbClr val="FED9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4660"/>
  </p:normalViewPr>
  <p:slideViewPr>
    <p:cSldViewPr snapToGrid="0">
      <p:cViewPr>
        <p:scale>
          <a:sx n="58" d="100"/>
          <a:sy n="58" d="100"/>
        </p:scale>
        <p:origin x="1104" y="2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modernComment_121_D118FD7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FD8C874-5AB5-4290-9090-15A5233AC143}" authorId="{7B585D1E-1D74-5834-16FA-8236A3639F21}" created="2025-03-20T12:04:26.324">
    <pc:sldMkLst xmlns:pc="http://schemas.microsoft.com/office/powerpoint/2013/main/command">
      <pc:docMk/>
      <pc:sldMk cId="3508075897" sldId="289"/>
    </pc:sldMkLst>
    <p188:txBody>
      <a:bodyPr/>
      <a:lstStyle/>
      <a:p>
        <a:r>
          <a:rPr lang="de-DE"/>
          <a:t>Plot shows energy loss not wakefield amplitude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3-21T14:15:02.548" authorId="{7B585D1E-1D74-5834-16FA-8236A3639F21}"/>
          </p223:rxn>
        </p223:reactions>
      </p:ext>
    </p188:extLst>
  </p188:cm>
</p188:cmLst>
</file>

<file path=ppt/comments/modernComment_122_4526273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816A730-0D44-41B7-83CE-65C4846FA99B}" authorId="{7B585D1E-1D74-5834-16FA-8236A3639F21}" created="2025-03-20T12:05:44.844">
    <pc:sldMkLst xmlns:pc="http://schemas.microsoft.com/office/powerpoint/2013/main/command">
      <pc:docMk/>
      <pc:sldMk cId="1160128318" sldId="290"/>
    </pc:sldMkLst>
    <p188:txBody>
      <a:bodyPr/>
      <a:lstStyle/>
      <a:p>
        <a:r>
          <a:rPr lang="de-DE"/>
          <a:t>Don’t show unnecessary stuf (correcting image, Cam1 upstream)
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3-21T14:15:04.855" authorId="{7B585D1E-1D74-5834-16FA-8236A3639F21}"/>
          </p223:rxn>
        </p223:reactions>
      </p:ext>
    </p188:extLst>
  </p188:cm>
</p188:cmLst>
</file>

<file path=ppt/comments/modernComment_123_15D1B4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D97CC81-8986-4B0B-9126-DC66FBE9ED8F}" authorId="{7B585D1E-1D74-5834-16FA-8236A3639F21}" created="2025-03-20T12:06:08.384">
    <pc:sldMkLst xmlns:pc="http://schemas.microsoft.com/office/powerpoint/2013/main/command">
      <pc:docMk/>
      <pc:sldMk cId="22879044" sldId="291"/>
    </pc:sldMkLst>
    <p188:txBody>
      <a:bodyPr/>
      <a:lstStyle/>
      <a:p>
        <a:r>
          <a:rPr lang="de-DE"/>
          <a:t>Adress dip in transverse profile
</a:t>
        </a:r>
      </a:p>
    </p188:txBody>
  </p188:cm>
</p188:cmLst>
</file>

<file path=ppt/comments/modernComment_126_8D42175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4C950FA-0791-4CC7-8945-A049B0C2144E}" authorId="{7B585D1E-1D74-5834-16FA-8236A3639F21}" created="2025-03-17T16:46:29.652">
    <pc:sldMkLst xmlns:pc="http://schemas.microsoft.com/office/powerpoint/2013/main/command">
      <pc:docMk/>
      <pc:sldMk cId="2369918802" sldId="294"/>
    </pc:sldMkLst>
    <p188:txBody>
      <a:bodyPr/>
      <a:lstStyle/>
      <a:p>
        <a:r>
          <a:rPr lang="de-DE"/>
          <a:t>Wakefield peak should start at 0 ns
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3-19T15:00:37.286" authorId="{7B585D1E-1D74-5834-16FA-8236A3639F21}"/>
          </p223:rxn>
        </p223:reactions>
      </p:ext>
    </p188:extLst>
  </p188:cm>
  <p188:cm id="{3A019020-916E-4312-947C-B035BFC990D8}" authorId="{7B585D1E-1D74-5834-16FA-8236A3639F21}" created="2025-03-20T12:07:16.633">
    <pc:sldMkLst xmlns:pc="http://schemas.microsoft.com/office/powerpoint/2013/main/command">
      <pc:docMk/>
      <pc:sldMk cId="2369918802" sldId="294"/>
    </pc:sldMkLst>
    <p188:txBody>
      <a:bodyPr/>
      <a:lstStyle/>
      <a:p>
        <a:r>
          <a:rPr lang="de-DE"/>
          <a:t>Just say no signal from protons only. Don’t mention radiation</a:t>
        </a:r>
      </a:p>
    </p188:txBody>
  </p188:cm>
</p188:cmLst>
</file>

<file path=ppt/comments/modernComment_128_138C545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2A9AEE0-DA9E-4A3D-8785-B20DD14A5435}" authorId="{7B585D1E-1D74-5834-16FA-8236A3639F21}" created="2025-03-20T12:11:51.227">
    <pc:sldMkLst xmlns:pc="http://schemas.microsoft.com/office/powerpoint/2013/main/command">
      <pc:docMk/>
      <pc:sldMk cId="327963728" sldId="296"/>
    </pc:sldMkLst>
    <p188:txBody>
      <a:bodyPr/>
      <a:lstStyle/>
      <a:p>
        <a:r>
          <a:rPr lang="de-DE"/>
          <a:t>Put parameters (mention SMI at some pint earlier)</a:t>
        </a:r>
      </a:p>
    </p188:txBody>
  </p188:cm>
</p188:cmLst>
</file>

<file path=ppt/comments/modernComment_129_BAC4EED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ACDA59E-8EAC-466E-B54A-AA3B305C5395}" authorId="{7B585D1E-1D74-5834-16FA-8236A3639F21}" created="2025-03-20T12:12:12.649">
    <pc:sldMkLst xmlns:pc="http://schemas.microsoft.com/office/powerpoint/2013/main/command">
      <pc:docMk/>
      <pc:sldMk cId="3133468368" sldId="297"/>
    </pc:sldMkLst>
    <p188:txBody>
      <a:bodyPr/>
      <a:lstStyle/>
      <a:p>
        <a:r>
          <a:rPr lang="de-DE"/>
          <a:t>Say that fit from 3 to 6.5m</a:t>
        </a:r>
      </a:p>
    </p188:txBody>
  </p188:cm>
</p188:cmLst>
</file>

<file path=ppt/comments/modernComment_137_6558C20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A8D1EFF-5CF9-4E0C-BA16-30060BD87E4B}" authorId="{7B585D1E-1D74-5834-16FA-8236A3639F21}" created="2025-03-20T12:11:15.568">
    <pc:sldMkLst xmlns:pc="http://schemas.microsoft.com/office/powerpoint/2013/main/command">
      <pc:docMk/>
      <pc:sldMk cId="1700315654" sldId="311"/>
    </pc:sldMkLst>
    <p188:txBody>
      <a:bodyPr/>
      <a:lstStyle/>
      <a:p>
        <a:r>
          <a:rPr lang="de-DE"/>
          <a:t>Plot starting from -0.1</a:t>
        </a:r>
      </a:p>
    </p188:txBody>
  </p188:cm>
</p188:cmLst>
</file>

<file path=ppt/comments/modernComment_138_C065D57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57F92B6-6C4E-45BC-B33F-3E2C7A776AE1}" authorId="{7B585D1E-1D74-5834-16FA-8236A3639F21}" created="2025-03-19T15:00:22.97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27899250" sldId="312"/>
      <ac:spMk id="5" creationId="{F767829A-2451-18B2-9BF6-BE09B0345473}"/>
    </ac:deMkLst>
    <p188:txBody>
      <a:bodyPr/>
      <a:lstStyle/>
      <a:p>
        <a:r>
          <a:rPr lang="de-DE"/>
          <a:t>Replot without legend (colored text lables)</a:t>
        </a:r>
      </a:p>
    </p188:txBody>
  </p188:cm>
  <p188:cm id="{43C2F766-58C3-42A9-AD70-D2E159182ADE}" authorId="{7B585D1E-1D74-5834-16FA-8236A3639F21}" created="2025-03-20T12:09:43.948">
    <pc:sldMkLst xmlns:pc="http://schemas.microsoft.com/office/powerpoint/2013/main/command">
      <pc:docMk/>
      <pc:sldMk cId="3227899250" sldId="312"/>
    </pc:sldMkLst>
    <p188:txBody>
      <a:bodyPr/>
      <a:lstStyle/>
      <a:p>
        <a:r>
          <a:rPr lang="de-DE"/>
          <a:t>Don’t say exponential growth here</a:t>
        </a:r>
      </a:p>
    </p188:txBody>
  </p188:cm>
</p188:cmLst>
</file>

<file path=ppt/comments/modernComment_13A_5813DA2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D398A31-6C5D-4A2D-8059-C817BA250262}" authorId="{7B585D1E-1D74-5834-16FA-8236A3639F21}" created="2025-03-20T12:10:55.55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77696041" sldId="314"/>
      <ac:spMk id="5" creationId="{CC5C8DD0-5A0A-8146-8637-1CA82504E307}"/>
    </ac:deMkLst>
    <p188:txBody>
      <a:bodyPr/>
      <a:lstStyle/>
      <a:p>
        <a:r>
          <a:rPr lang="de-DE"/>
          <a:t>Don’t mention blue filters 
Find a way to adress background</a:t>
        </a:r>
      </a:p>
    </p188:txBody>
  </p188:cm>
</p188:cmLst>
</file>

<file path=ppt/comments/modernComment_13B_C28690E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78C9DB4-D79D-4FEA-BC78-ABE7517F7B8B}" authorId="{7B585D1E-1D74-5834-16FA-8236A3639F21}" created="2025-03-20T12:12:47.905">
    <pc:sldMkLst xmlns:pc="http://schemas.microsoft.com/office/powerpoint/2013/main/command">
      <pc:docMk/>
      <pc:sldMk cId="3263598828" sldId="315"/>
    </pc:sldMkLst>
    <p188:txBody>
      <a:bodyPr/>
      <a:lstStyle/>
      <a:p>
        <a:r>
          <a:rPr lang="de-DE"/>
          <a:t>Seeding needs no explanation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8BF92-A31F-4AEA-9324-8E381A5DBF1D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FDE3B0-173F-487D-9283-AD1265A78B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431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777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B9A3C-F7B7-4DCE-2AC2-A798A67F9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7232991-90CD-2AAF-80A0-5A4365339E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E1897AD-9712-2D98-0102-3262EF00F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2333328-F9CB-E736-965B-49FEA38956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559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02123-8B59-32FE-ED53-76E257C27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74E2E0E-FB6B-A259-1179-65DFD6517E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82FA03E-8B7F-41FE-370E-42BEB41700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498521-8E61-EF4E-27CE-E777113416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16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7709E-4101-C4D8-E888-04555C7C2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EEF88C8-193C-F78D-1CA1-B35191AE30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C677C0F-FABC-14AC-F8A2-C5F4A9F44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32602E2-D2E0-11F9-9E20-592A9BE71C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0146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A533AE-FC0F-B0AF-E6BE-1B6523CFE1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4F48EA9-4A98-415A-ADD9-C360C46F9B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01E3A1C-8D0D-4269-C3B2-DC4FD84211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7201E0-EC8A-3F18-EE2F-3AC6BC93FC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501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ECC1E-8810-4512-0DBC-36F5E82CDB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E9FFBC1-0D0D-166B-942A-531A68C047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9C4E5CB-64E3-130F-C0D1-1F4044B56E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3AC7F4-A3AB-C017-6777-221B252CE5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32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72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4B77A-68D5-2E57-9E50-753421D90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33E9225-80DD-7DC6-8296-1E6FE3B3FD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7A769B2-B2F0-6834-36D9-542EF3B46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1059608-BB89-885F-788C-2447DBC791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77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EC858-5E59-202B-567F-B07F93759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A21849D-28FA-6658-D8A2-AFC1E01D9F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CF45722-CBE7-E81A-C3A9-C51304D01C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7F7CFC-72A9-2A63-8D76-8B36CC457A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200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79750-7B72-AF34-8E81-37BC8E713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AC7BD8B-5C64-42D6-E386-FFCE064D36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622B7FB-D79E-3C12-5E04-8F17553F90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Radiation appears earlier than light, because light travels longer distance through fibers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39B56E-FD88-448B-ECD3-1545033284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024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577612-4ACC-1B48-400C-F90606F43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B2A860D-F732-C6F0-0FEC-B57929462A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0FED2FC-4269-BAD8-5063-E6C0C5022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7CEE65-F844-B6B9-6A85-E192F837C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479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15987-EC31-C618-34DE-000EEFD24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9D9F17A-4190-3C7E-F65E-573FC79B87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F2F0CBC-B7DA-1F4C-AC29-8224B1A76C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816227-CD16-B754-4CD3-35583E4705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10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B1EFA-2ADD-36D7-EF0F-DAF9F140D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7DDC11D-667F-B470-8EE8-78C021F998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950944B-CA4D-B1E7-34CD-0DD441EF21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8320F-E311-E3DA-FE2A-472D28D125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3723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E3AB9-CC1F-1B7A-CF74-4E8590A20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41AB75F-6727-8435-4471-7E63CE6237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75F42AA-00F8-F3F2-CF80-05D73D410A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Fluorescent tube 22%</a:t>
            </a:r>
            <a:endParaRPr lang="en-US" sz="1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AAB0C5-9287-3740-C9DF-C5DBFD2E25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FDE3B0-173F-487D-9283-AD1265A78BB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020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A7E81D-ABF0-48B9-CDB6-510026548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5C7514-C230-CC7F-7E42-CF2DB9D77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FB5807-34CB-C65D-63A1-0DDB9A641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32131F-0A41-0015-932F-C35AC159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B212F4-F752-F6DC-AD60-D0CE774CE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4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02DD8E-DB2E-9625-3012-339F5F861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DF8E7E-5FB0-CF42-34BE-B48786D57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8FA407-21AD-38BF-EEEC-29EB2DFF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91FE2E-F1F5-0E2D-1C43-BF37EF8C3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BFC9D0-1687-B7FF-7FD1-C2C5C1051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90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3C45390-0226-4C3C-22C9-B2AE241DC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8866C88-1D73-8312-5B78-0A508C80A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4AA7B-FB27-FDD9-48CC-CFEFEA91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9ACD38-1E6C-B484-C833-A1CDB4492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39C260-5174-18E7-F63C-EC6B13E67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56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A213A-4F84-DBA8-3392-C6E22981F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135EA5-81D3-85F1-684E-2EDD31D89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1792FD-567E-6373-DF81-658B459E3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890DB2-C3D2-AA98-5F07-A1E98569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5FC7B5-4002-D48C-1B06-EA9BBF88B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859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593B80-5954-3A5D-9D92-1E7F98523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34B43D-D117-2B2A-6E95-2F19B7DB4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E8D024-9CFC-EF04-B714-85556CFDF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0907CF-BF84-7C6F-4122-883FE71D7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161371-2B29-15A8-B6AD-608C1183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97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BC268-B1D0-3EBB-1092-A87869990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735A4E-E587-BC14-BE47-B8FA721E1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5AFC27C-EC83-446B-B498-B7A98D3CD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47FCF6-ABD7-EC14-1FD8-F63435675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9314334-000F-BE5E-EA09-C8505C192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D6354C-88F8-E93D-2732-6BDA54A84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535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C0D462-86BD-3923-0682-4BF887520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01A7AD-A4AF-04C8-92C6-77A865997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C045EF-82C7-8966-0F96-BCC153E4CD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8420722-364D-C1C1-C569-7F49DF0C59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1062A56-F10B-FF41-47AD-3DA2A6213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C1FF50A-6EC5-E9F5-6D51-1D0EFBD3E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70D26DA-BC87-9EB4-0607-31781550B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155D03E-E340-7667-940B-6A7A71712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1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3D28C-B3B9-68CE-40ED-D439D2BA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0976A1-4A7B-99E4-1A15-28E4E0269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10C9710-E177-80C2-A2D7-BEDF69D9E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9CF779C-D10C-94CF-C8B2-043B16666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366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2D177AE-1ABA-EDA6-9407-4830741A5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BDDCA5D-5384-65AC-6C3F-51CCAE5AC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445DB0-5C2E-AA89-C32A-22D0D08B0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3743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2A7E5F-EBB7-E38D-71F1-D58F44FD2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ABC559-D782-D240-6FF2-9340ADBBD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29AEFD-AA80-0E15-18C8-DDF3836471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7D40D2-DDDE-71AE-228B-759975EDD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8EDA09F-E80E-B9B2-6196-D83BE5BEF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BBE52F-B075-FB62-977D-841A72720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15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1606CC-7323-DC93-BD6D-963997C54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8C5690B-D9A5-FCD9-9A67-E56CC00867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8B100F0-36D1-0DA5-6713-4E09ACBF0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585E3B-58C5-4470-5A39-5D7B2E810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8CEEFC-685D-D66B-8722-F022D7746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FFBAB9-0379-652A-EB0A-848E9D8A1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37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D61CC23-393E-99D3-AB9E-65DE1783E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0FB8846-DB6D-DFA1-F75F-C5F846FC2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89C232-A485-986D-1E4A-7F3108735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FE3A6B-9C9B-45AC-A4DB-DF0FFDDB82FA}" type="datetimeFigureOut">
              <a:rPr lang="de-DE" smtClean="0"/>
              <a:t>24.03.2025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101D6C-8560-2F23-0891-0030B6CA4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08927C-7613-30BE-4D3B-B3F529DFF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319136-4D9B-4E21-AC22-63FD10CD4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41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A_5813DA2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7_6558C20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10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8_138C545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18/10/relationships/comments" Target="../comments/modernComment_129_BAC4EED0.xml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B_C28690EC.xm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1_D118FD7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2_4526273E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3_15D1B4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6_8D42175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38_C065D57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100CC7-BAE9-FBDA-9C36-695611E36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2093" y="1908288"/>
            <a:ext cx="7411560" cy="2429506"/>
          </a:xfrm>
        </p:spPr>
        <p:txBody>
          <a:bodyPr>
            <a:normAutofit fontScale="90000"/>
          </a:bodyPr>
          <a:lstStyle/>
          <a:p>
            <a:r>
              <a:rPr lang="en-US" i="1" dirty="0">
                <a:latin typeface="Sitka Heading" panose="02000505000000020004" pitchFamily="2" charset="0"/>
              </a:rPr>
              <a:t>Light Emission of Plasma with a Self-Modulating</a:t>
            </a:r>
            <a:br>
              <a:rPr lang="en-US" i="1" dirty="0">
                <a:latin typeface="Sitka Heading" panose="02000505000000020004" pitchFamily="2" charset="0"/>
              </a:rPr>
            </a:br>
            <a:r>
              <a:rPr lang="en-US" i="1" dirty="0">
                <a:latin typeface="Sitka Heading" panose="02000505000000020004" pitchFamily="2" charset="0"/>
              </a:rPr>
              <a:t>Proton Bunch</a:t>
            </a:r>
            <a:endParaRPr lang="de-DE" i="1" dirty="0">
              <a:latin typeface="Sitka Heading" panose="02000505000000020004" pitchFamily="2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175BE57-F95E-8B7B-647F-1D3E444DEE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39958"/>
            <a:ext cx="9144000" cy="1655762"/>
          </a:xfrm>
        </p:spPr>
        <p:txBody>
          <a:bodyPr/>
          <a:lstStyle/>
          <a:p>
            <a:r>
              <a:rPr lang="en-US" dirty="0"/>
              <a:t>Presented by Jan </a:t>
            </a:r>
            <a:r>
              <a:rPr lang="en-US" dirty="0" err="1"/>
              <a:t>Mezger</a:t>
            </a:r>
            <a:endParaRPr lang="de-DE" dirty="0"/>
          </a:p>
        </p:txBody>
      </p:sp>
      <p:pic>
        <p:nvPicPr>
          <p:cNvPr id="5" name="Grafik 4" descr="Ein Bild, das Schrift, Grafiken, Logo, Electric Blue (Farbe) enthält.&#10;&#10;Automatisch generierte Beschreibung">
            <a:extLst>
              <a:ext uri="{FF2B5EF4-FFF2-40B4-BE49-F238E27FC236}">
                <a16:creationId xmlns:a16="http://schemas.microsoft.com/office/drawing/2014/main" id="{52E9D0CF-A3E4-EF43-CAC8-2FCE8C587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687" y="85725"/>
            <a:ext cx="3019425" cy="1514475"/>
          </a:xfrm>
          <a:prstGeom prst="rect">
            <a:avLst/>
          </a:prstGeom>
        </p:spPr>
      </p:pic>
      <p:pic>
        <p:nvPicPr>
          <p:cNvPr id="7" name="Grafik 6" descr="Ein Bild, das Schrift, Grafiken, Text, Grafikdesign enthält.&#10;&#10;Automatisch generierte Beschreibung">
            <a:extLst>
              <a:ext uri="{FF2B5EF4-FFF2-40B4-BE49-F238E27FC236}">
                <a16:creationId xmlns:a16="http://schemas.microsoft.com/office/drawing/2014/main" id="{F0BCB227-BA6E-C364-539D-1B2E49FEC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59" y="253324"/>
            <a:ext cx="4328160" cy="976610"/>
          </a:xfrm>
          <a:prstGeom prst="rect">
            <a:avLst/>
          </a:prstGeom>
        </p:spPr>
      </p:pic>
      <p:pic>
        <p:nvPicPr>
          <p:cNvPr id="9" name="Grafik 8" descr="Ein Bild, das Screenshot, Blau, Rechteck, Electric Blue (Farbe) enthält.&#10;&#10;Automatisch generierte Beschreibung">
            <a:extLst>
              <a:ext uri="{FF2B5EF4-FFF2-40B4-BE49-F238E27FC236}">
                <a16:creationId xmlns:a16="http://schemas.microsoft.com/office/drawing/2014/main" id="{D22BD9C3-4EAA-15FD-88AB-577835D71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752" y="308887"/>
            <a:ext cx="1782128" cy="925872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25F9457-96D1-23FD-821A-61377E5F4DCD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809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6636A3-2F5D-EACD-4A99-830F09EE6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9E7179-78B4-FDA7-379B-42A9A1889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Light signals(VPS)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8A612-3CC6-2051-BED1-EC667F126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800" y="1606463"/>
            <a:ext cx="4703932" cy="32741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Time resolved: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/>
              <a:t>Wakefield peak:</a:t>
            </a:r>
          </a:p>
          <a:p>
            <a:pPr marL="457200" lvl="1" indent="0">
              <a:buNone/>
            </a:pPr>
            <a:r>
              <a:rPr lang="en-US" sz="2000" dirty="0"/>
              <a:t>   &lt; 2 us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/>
              <a:t>	+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/>
              <a:t>Light from ionizing laser pulse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/>
              <a:t>	+ </a:t>
            </a: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400" dirty="0"/>
              <a:t>PMT response to proton extraction</a:t>
            </a:r>
          </a:p>
          <a:p>
            <a:pPr marL="0" indent="0">
              <a:lnSpc>
                <a:spcPct val="70000"/>
              </a:lnSpc>
              <a:buNone/>
            </a:pP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7B754BB2-6268-8622-54F8-5B4DA6393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10</a:t>
            </a:fld>
            <a:endParaRPr lang="de-DE" sz="1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BF65813-36B2-E85C-C3D9-26227150720A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CDAFAF5-3F24-E9DC-889B-A52E14D88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2867" y="157431"/>
            <a:ext cx="7509132" cy="38660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42E68EA-C04C-C145-080E-5160D59FD722}"/>
              </a:ext>
            </a:extLst>
          </p:cNvPr>
          <p:cNvSpPr txBox="1"/>
          <p:nvPr/>
        </p:nvSpPr>
        <p:spPr>
          <a:xfrm>
            <a:off x="10073510" y="305694"/>
            <a:ext cx="2336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Laser + Protons</a:t>
            </a:r>
          </a:p>
          <a:p>
            <a:r>
              <a:rPr lang="en-US" dirty="0">
                <a:solidFill>
                  <a:srgbClr val="8A363C"/>
                </a:solidFill>
              </a:rPr>
              <a:t>Laser only</a:t>
            </a:r>
          </a:p>
          <a:p>
            <a:r>
              <a:rPr lang="en-US" dirty="0">
                <a:solidFill>
                  <a:schemeClr val="accent6"/>
                </a:solidFill>
              </a:rPr>
              <a:t>Protons only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FA33C36-BCE5-5B47-BC47-4C75F898167C}"/>
              </a:ext>
            </a:extLst>
          </p:cNvPr>
          <p:cNvSpPr txBox="1"/>
          <p:nvPr/>
        </p:nvSpPr>
        <p:spPr>
          <a:xfrm>
            <a:off x="307800" y="4810566"/>
            <a:ext cx="7209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No signal from proton bunch in neutral </a:t>
            </a:r>
            <a:r>
              <a:rPr lang="en-US" dirty="0" err="1"/>
              <a:t>rb</a:t>
            </a:r>
            <a:r>
              <a:rPr lang="en-US" dirty="0"/>
              <a:t> vapor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Short peak from laser pulse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Peak in light signal with modulated bunch after laser pulse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9604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C3D43-2883-2C4E-54A7-84552FA0C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B1263A-454B-F55F-B279-F4BFBA07B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Light signals(VPS)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BEBCC7-86EB-042D-B593-C15F31A4A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Spatially resolved (Cameras):</a:t>
            </a:r>
            <a:endParaRPr lang="en-US" sz="2400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28990BC2-D7B8-8C7A-0FF3-36BB8B58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11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010D062-1CB5-C29D-EF3C-9F8372E65E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49" y="2065430"/>
            <a:ext cx="7070651" cy="470365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4D6E5A8-57DD-0339-0FE8-CBABC4FA7591}"/>
              </a:ext>
            </a:extLst>
          </p:cNvPr>
          <p:cNvSpPr txBox="1"/>
          <p:nvPr/>
        </p:nvSpPr>
        <p:spPr>
          <a:xfrm>
            <a:off x="7073900" y="2278779"/>
            <a:ext cx="5095334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10 discrete points along the plasma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Avg. background subtracted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Light emitted from </a:t>
            </a:r>
            <a:r>
              <a:rPr lang="en-US" dirty="0" err="1"/>
              <a:t>wakefields</a:t>
            </a:r>
            <a:r>
              <a:rPr lang="en-US" dirty="0"/>
              <a:t> increases along length of plasma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BED6232-8372-0716-4B42-AA0EF4BD27BC}"/>
                  </a:ext>
                </a:extLst>
              </p:cNvPr>
              <p:cNvSpPr txBox="1"/>
              <p:nvPr/>
            </p:nvSpPr>
            <p:spPr>
              <a:xfrm>
                <a:off x="672" y="3368846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3BED6232-8372-0716-4B42-AA0EF4BD2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" y="3368846"/>
                <a:ext cx="2957051" cy="395686"/>
              </a:xfrm>
              <a:prstGeom prst="rect">
                <a:avLst/>
              </a:prstGeom>
              <a:blipFill>
                <a:blip r:embed="rId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EDC3DB8D-C601-ADCC-1FD8-865EB8F3E363}"/>
                  </a:ext>
                </a:extLst>
              </p:cNvPr>
              <p:cNvSpPr txBox="1"/>
              <p:nvPr/>
            </p:nvSpPr>
            <p:spPr>
              <a:xfrm>
                <a:off x="454611" y="3045123"/>
                <a:ext cx="2704045" cy="396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=7.8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EDC3DB8D-C601-ADCC-1FD8-865EB8F3E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11" y="3045123"/>
                <a:ext cx="2704045" cy="396262"/>
              </a:xfrm>
              <a:prstGeom prst="rect">
                <a:avLst/>
              </a:prstGeom>
              <a:blipFill>
                <a:blip r:embed="rId6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B476D491-B14C-0791-B26A-1C9CAC0B401F}"/>
              </a:ext>
            </a:extLst>
          </p:cNvPr>
          <p:cNvSpPr txBox="1"/>
          <p:nvPr/>
        </p:nvSpPr>
        <p:spPr>
          <a:xfrm>
            <a:off x="631147" y="2379846"/>
            <a:ext cx="3007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Laser pulse + Protons</a:t>
            </a:r>
          </a:p>
          <a:p>
            <a:r>
              <a:rPr lang="en-US" dirty="0">
                <a:solidFill>
                  <a:srgbClr val="8A363C"/>
                </a:solidFill>
              </a:rPr>
              <a:t>Protons ahead of laser pulse</a:t>
            </a:r>
            <a:endParaRPr lang="de-DE" dirty="0">
              <a:solidFill>
                <a:srgbClr val="8A363C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EA1D265-B6F1-B65C-1AA3-79422288162B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3156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0AC61-5287-9ACF-64D2-0993CDCB6B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FDE0BE-E251-C4B1-ADB3-7686278CA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Light signals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C76E74-CD2D-CE5F-556F-AC8ACB243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Comparison:</a:t>
            </a:r>
          </a:p>
          <a:p>
            <a:pPr marL="0" indent="0">
              <a:buNone/>
            </a:pPr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4247A41-F819-80F4-3B5A-FDEC9E6DE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12</a:t>
            </a:fld>
            <a:endParaRPr lang="de-DE" sz="1600" dirty="0"/>
          </a:p>
        </p:txBody>
      </p:sp>
      <p:pic>
        <p:nvPicPr>
          <p:cNvPr id="5" name="Grafik 4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58B7455B-2983-5671-2F33-2B425A0853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3" y="2486129"/>
            <a:ext cx="6654800" cy="4371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2BAA805-C89C-2CB3-52FE-06008D7AF744}"/>
                  </a:ext>
                </a:extLst>
              </p:cNvPr>
              <p:cNvSpPr txBox="1"/>
              <p:nvPr/>
            </p:nvSpPr>
            <p:spPr>
              <a:xfrm>
                <a:off x="307798" y="2288286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2BAA805-C89C-2CB3-52FE-06008D7AF7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798" y="2288286"/>
                <a:ext cx="2957051" cy="395686"/>
              </a:xfrm>
              <a:prstGeom prst="rect">
                <a:avLst/>
              </a:prstGeom>
              <a:blipFill>
                <a:blip r:embed="rId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CEC75B5-FE45-6C17-E662-97A3074CA190}"/>
                  </a:ext>
                </a:extLst>
              </p:cNvPr>
              <p:cNvSpPr txBox="1"/>
              <p:nvPr/>
            </p:nvSpPr>
            <p:spPr>
              <a:xfrm>
                <a:off x="3878972" y="2302164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CEC75B5-FE45-6C17-E662-97A3074CA1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972" y="2302164"/>
                <a:ext cx="2957051" cy="395686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>
            <a:extLst>
              <a:ext uri="{FF2B5EF4-FFF2-40B4-BE49-F238E27FC236}">
                <a16:creationId xmlns:a16="http://schemas.microsoft.com/office/drawing/2014/main" id="{1AAA5960-5403-6B8F-52DE-88D850C39D62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6F2C432-E702-CD9A-702A-D932B10D73CE}"/>
              </a:ext>
            </a:extLst>
          </p:cNvPr>
          <p:cNvSpPr txBox="1"/>
          <p:nvPr/>
        </p:nvSpPr>
        <p:spPr>
          <a:xfrm>
            <a:off x="6922904" y="2612422"/>
            <a:ext cx="5095334" cy="2545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sym typeface="Wingdings" panose="05000000000000000000" pitchFamily="2" charset="2"/>
              </a:rPr>
              <a:t>Both signals for SMI (unseeded)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sym typeface="Wingdings" panose="05000000000000000000" pitchFamily="2" charset="2"/>
              </a:rPr>
              <a:t>Qualitatively the signals looks similar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>
                <a:sym typeface="Wingdings" panose="05000000000000000000" pitchFamily="2" charset="2"/>
              </a:rPr>
              <a:t>Light signal independent of plasma source and setup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372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813BF-9AB4-7476-EEA8-BE446068E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Text, Screenshot, Reihe, Diagramm enthält.&#10;&#10;KI-generierte Inhalte können fehlerhaft sein.">
            <a:extLst>
              <a:ext uri="{FF2B5EF4-FFF2-40B4-BE49-F238E27FC236}">
                <a16:creationId xmlns:a16="http://schemas.microsoft.com/office/drawing/2014/main" id="{AD30717C-F5AE-E05E-0EB0-BA814D0EC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60" y="2912335"/>
            <a:ext cx="5778652" cy="35805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665508C-635C-9BC9-5546-3D94E74C2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109941"/>
            <a:ext cx="10515600" cy="1325563"/>
          </a:xfrm>
        </p:spPr>
        <p:txBody>
          <a:bodyPr/>
          <a:lstStyle/>
          <a:p>
            <a:r>
              <a:rPr lang="en-US" dirty="0"/>
              <a:t>Growth rates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4BEC7A3-9242-0FBB-F2B0-8744E9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13</a:t>
            </a:fld>
            <a:endParaRPr lang="de-DE" sz="16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DF97CC04-D039-D5A0-737A-5DC67900B944}"/>
              </a:ext>
            </a:extLst>
          </p:cNvPr>
          <p:cNvSpPr/>
          <p:nvPr/>
        </p:nvSpPr>
        <p:spPr>
          <a:xfrm>
            <a:off x="905110" y="17478773"/>
            <a:ext cx="13679984" cy="4896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 descr="Ein Bild, das Screenshot, Text, Diagramm enthält.&#10;&#10;KI-generierte Inhalte können fehlerhaft sein.">
            <a:extLst>
              <a:ext uri="{FF2B5EF4-FFF2-40B4-BE49-F238E27FC236}">
                <a16:creationId xmlns:a16="http://schemas.microsoft.com/office/drawing/2014/main" id="{FA2C44F7-5300-2E2F-140D-ACF44FA61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159" y="2949836"/>
            <a:ext cx="5778654" cy="358054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41933E60-393A-A770-8DB0-571971738717}"/>
              </a:ext>
            </a:extLst>
          </p:cNvPr>
          <p:cNvSpPr txBox="1"/>
          <p:nvPr/>
        </p:nvSpPr>
        <p:spPr>
          <a:xfrm>
            <a:off x="1132653" y="1875355"/>
            <a:ext cx="7477947" cy="883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Light signals scale with bunch population / plasma density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Growth rates can be determined and compared to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CD9541BE-D223-7F08-0FC9-B0C461EE9497}"/>
                  </a:ext>
                </a:extLst>
              </p:cNvPr>
              <p:cNvSpPr txBox="1"/>
              <p:nvPr/>
            </p:nvSpPr>
            <p:spPr>
              <a:xfrm>
                <a:off x="8927053" y="3032738"/>
                <a:ext cx="2704045" cy="396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CD9541BE-D223-7F08-0FC9-B0C461EE94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053" y="3032738"/>
                <a:ext cx="2704045" cy="396262"/>
              </a:xfrm>
              <a:prstGeom prst="rect">
                <a:avLst/>
              </a:prstGeom>
              <a:blipFill>
                <a:blip r:embed="rId5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A58299B-90C8-03C7-AA46-AE1D3AFDFF95}"/>
                  </a:ext>
                </a:extLst>
              </p:cNvPr>
              <p:cNvSpPr txBox="1"/>
              <p:nvPr/>
            </p:nvSpPr>
            <p:spPr>
              <a:xfrm>
                <a:off x="3122463" y="3035810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A58299B-90C8-03C7-AA46-AE1D3AFDF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463" y="3035810"/>
                <a:ext cx="2957051" cy="395686"/>
              </a:xfrm>
              <a:prstGeom prst="rect">
                <a:avLst/>
              </a:prstGeom>
              <a:blipFill>
                <a:blip r:embed="rId6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hteck 2">
            <a:extLst>
              <a:ext uri="{FF2B5EF4-FFF2-40B4-BE49-F238E27FC236}">
                <a16:creationId xmlns:a16="http://schemas.microsoft.com/office/drawing/2014/main" id="{58635CE8-87B1-8F51-6462-8745F624B8A9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428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C2E87-16BB-9E84-FD9D-1557F26ED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D6DA4-7681-EA7D-B9E0-B2688FB85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Growth rates</a:t>
            </a:r>
            <a:endParaRPr lang="de-DE" baseline="-25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47F69C-B364-3D7D-1159-013D42A52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3998387" cy="4749887"/>
          </a:xfrm>
        </p:spPr>
        <p:txBody>
          <a:bodyPr>
            <a:normAutofit/>
          </a:bodyPr>
          <a:lstStyle/>
          <a:p>
            <a:r>
              <a:rPr lang="en-US" sz="2000" dirty="0" err="1">
                <a:sym typeface="Wingdings" panose="05000000000000000000" pitchFamily="2" charset="2"/>
              </a:rPr>
              <a:t>Wakefields</a:t>
            </a:r>
            <a:r>
              <a:rPr lang="en-US" sz="2000" dirty="0">
                <a:sym typeface="Wingdings" panose="05000000000000000000" pitchFamily="2" charset="2"/>
              </a:rPr>
              <a:t> in linear theory: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Growth rate of plasma light signals scales as expected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Proportionality between plasma light and </a:t>
            </a:r>
            <a:r>
              <a:rPr lang="en-US" sz="2000" dirty="0" err="1">
                <a:sym typeface="Wingdings" panose="05000000000000000000" pitchFamily="2" charset="2"/>
              </a:rPr>
              <a:t>wakefield</a:t>
            </a:r>
            <a:r>
              <a:rPr lang="en-US" sz="2000" dirty="0">
                <a:sym typeface="Wingdings" panose="05000000000000000000" pitchFamily="2" charset="2"/>
              </a:rPr>
              <a:t> amplitude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Not able to determine what power (square?, linear?, square root?)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B858683-F210-C0A9-8542-D15CBCC8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14</a:t>
            </a:fld>
            <a:endParaRPr lang="de-DE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EF6DCFF-C389-A981-9F6E-E95FD2D81DDB}"/>
                  </a:ext>
                </a:extLst>
              </p:cNvPr>
              <p:cNvSpPr txBox="1"/>
              <p:nvPr/>
            </p:nvSpPr>
            <p:spPr>
              <a:xfrm>
                <a:off x="771364" y="2055812"/>
                <a:ext cx="3080775" cy="1018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sub>
                    </m:sSub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sSup>
                          <m:sSup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l-GR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  <m:r>
                              <m:rPr>
                                <m:nor/>
                              </m:rP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𝑧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sup>
                    </m:sSup>
                  </m:oMath>
                </a14:m>
                <a:r>
                  <a:rPr lang="de-DE" sz="1800" dirty="0">
                    <a:sym typeface="Wingdings" panose="05000000000000000000" pitchFamily="2" charset="2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1800" b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Γ</m:t>
                    </m:r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sz="1800" b="1" dirty="0"/>
                  <a:t>∝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𝒑𝒆</m:t>
                        </m:r>
                      </m:sub>
                      <m:sup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sup>
                    </m:sSubSup>
                  </m:oMath>
                </a14:m>
                <a:r>
                  <a:rPr lang="de-DE" sz="1800" b="1" dirty="0">
                    <a:sym typeface="Wingdings" panose="05000000000000000000" pitchFamily="2" charset="2"/>
                  </a:rPr>
                  <a:t> </a:t>
                </a:r>
                <a:r>
                  <a:rPr lang="de-DE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  <m:sup>
                        <m:f>
                          <m:f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sup>
                    </m:sSubSup>
                  </m:oMath>
                </a14:m>
                <a:r>
                  <a:rPr lang="de-DE" b="1" dirty="0">
                    <a:sym typeface="Wingdings" panose="05000000000000000000" pitchFamily="2" charset="2"/>
                  </a:rPr>
                  <a:t> </a:t>
                </a:r>
                <a:endParaRPr lang="de-DE" sz="18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EF6DCFF-C389-A981-9F6E-E95FD2D81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364" y="2055812"/>
                <a:ext cx="3080775" cy="1018677"/>
              </a:xfrm>
              <a:prstGeom prst="rect">
                <a:avLst/>
              </a:prstGeom>
              <a:blipFill>
                <a:blip r:embed="rId4"/>
                <a:stretch>
                  <a:fillRect b="-35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52C90FDB-2F9C-F729-530A-E363A4EF56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0520" y="245378"/>
            <a:ext cx="3795706" cy="310453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2232FA8-3E96-1A80-BD50-3C7F5BD109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31208" y="3247666"/>
            <a:ext cx="3895774" cy="324213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256130C-EE14-CE63-10C0-08915E6F4E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96226" y="3249924"/>
            <a:ext cx="3895774" cy="3258715"/>
          </a:xfrm>
          <a:prstGeom prst="rect">
            <a:avLst/>
          </a:prstGeom>
        </p:spPr>
      </p:pic>
      <p:pic>
        <p:nvPicPr>
          <p:cNvPr id="18" name="Grafik 17" descr="Ein Bild, das Text, Screenshot, Farbigkeit, Reihe enthält.&#10;&#10;Automatisch generierte Beschreibung">
            <a:extLst>
              <a:ext uri="{FF2B5EF4-FFF2-40B4-BE49-F238E27FC236}">
                <a16:creationId xmlns:a16="http://schemas.microsoft.com/office/drawing/2014/main" id="{03F28972-417E-2D00-5481-CDABF67707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989" y="245378"/>
            <a:ext cx="3814670" cy="31200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B9C9164-8292-6023-308C-D39F535CE28A}"/>
                  </a:ext>
                </a:extLst>
              </p:cNvPr>
              <p:cNvSpPr txBox="1"/>
              <p:nvPr/>
            </p:nvSpPr>
            <p:spPr>
              <a:xfrm>
                <a:off x="5060138" y="-42116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1B9C9164-8292-6023-308C-D39F535CE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0138" y="-42116"/>
                <a:ext cx="2957051" cy="395686"/>
              </a:xfrm>
              <a:prstGeom prst="rect">
                <a:avLst/>
              </a:prstGeom>
              <a:blipFill>
                <a:blip r:embed="rId9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B5EA751-7DC5-E363-9A75-834CA80215A4}"/>
                  </a:ext>
                </a:extLst>
              </p:cNvPr>
              <p:cNvSpPr txBox="1"/>
              <p:nvPr/>
            </p:nvSpPr>
            <p:spPr>
              <a:xfrm>
                <a:off x="9180155" y="-65942"/>
                <a:ext cx="2704045" cy="396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BB5EA751-7DC5-E363-9A75-834CA80215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0155" y="-65942"/>
                <a:ext cx="2704045" cy="396262"/>
              </a:xfrm>
              <a:prstGeom prst="rect">
                <a:avLst/>
              </a:prstGeom>
              <a:blipFill>
                <a:blip r:embed="rId10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8">
            <a:extLst>
              <a:ext uri="{FF2B5EF4-FFF2-40B4-BE49-F238E27FC236}">
                <a16:creationId xmlns:a16="http://schemas.microsoft.com/office/drawing/2014/main" id="{714C8623-6278-2B16-D126-E4D56486D2BA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346836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E21B2-F08B-0AD7-1AC8-B72049F49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74C575-2DA0-B033-9161-63DCD58C3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1" y="365125"/>
            <a:ext cx="3700674" cy="1325563"/>
          </a:xfrm>
        </p:spPr>
        <p:txBody>
          <a:bodyPr/>
          <a:lstStyle/>
          <a:p>
            <a:r>
              <a:rPr lang="en-US" dirty="0"/>
              <a:t>Seeding </a:t>
            </a:r>
            <a:endParaRPr lang="de-DE" baseline="-25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6244AF-9763-BC13-47D8-E1E9BECC5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344558" cy="4749887"/>
          </a:xfrm>
        </p:spPr>
        <p:txBody>
          <a:bodyPr>
            <a:norm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Amplitude of seed </a:t>
            </a:r>
            <a:r>
              <a:rPr lang="en-US" sz="2000" dirty="0" err="1">
                <a:sym typeface="Wingdings" panose="05000000000000000000" pitchFamily="2" charset="2"/>
              </a:rPr>
              <a:t>wakefields</a:t>
            </a:r>
            <a:r>
              <a:rPr lang="en-US" sz="2000" dirty="0">
                <a:sym typeface="Wingdings" panose="05000000000000000000" pitchFamily="2" charset="2"/>
              </a:rPr>
              <a:t> scales with plasma density and bunch population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Measuring light from seed </a:t>
            </a:r>
            <a:r>
              <a:rPr lang="en-US" sz="2000" dirty="0" err="1">
                <a:sym typeface="Wingdings" panose="05000000000000000000" pitchFamily="2" charset="2"/>
              </a:rPr>
              <a:t>wakefield</a:t>
            </a:r>
            <a:r>
              <a:rPr lang="en-US" sz="2000" dirty="0">
                <a:sym typeface="Wingdings" panose="05000000000000000000" pitchFamily="2" charset="2"/>
              </a:rPr>
              <a:t> amplitude could yield absolute calibration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Difficult measurement to take 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 Measurements for seed </a:t>
            </a:r>
            <a:r>
              <a:rPr lang="en-US" sz="2000" dirty="0" err="1">
                <a:sym typeface="Wingdings" panose="05000000000000000000" pitchFamily="2" charset="2"/>
              </a:rPr>
              <a:t>wakefields</a:t>
            </a:r>
            <a:r>
              <a:rPr lang="en-US" sz="2000" dirty="0">
                <a:sym typeface="Wingdings" panose="05000000000000000000" pitchFamily="2" charset="2"/>
              </a:rPr>
              <a:t> will be taken next run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AA23BBA-1B80-A569-A638-811A8C8E5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15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4F21813-3EB5-0611-AAF5-59CA4F4A33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5803" y="1043341"/>
            <a:ext cx="5928310" cy="391016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C62B601-28A2-4EAF-41F1-935A066FACFA}"/>
              </a:ext>
            </a:extLst>
          </p:cNvPr>
          <p:cNvSpPr txBox="1"/>
          <p:nvPr/>
        </p:nvSpPr>
        <p:spPr>
          <a:xfrm>
            <a:off x="7282527" y="2390950"/>
            <a:ext cx="185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RIF = 0.2 ns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B4748C8-1AF7-9C35-4CED-D4A58E368785}"/>
              </a:ext>
            </a:extLst>
          </p:cNvPr>
          <p:cNvSpPr txBox="1"/>
          <p:nvPr/>
        </p:nvSpPr>
        <p:spPr>
          <a:xfrm>
            <a:off x="10140802" y="3804549"/>
            <a:ext cx="185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RIF = 0.5 ns</a:t>
            </a:r>
            <a:endParaRPr lang="de-DE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37314F73-19A8-6870-ADE3-B559943F8498}"/>
                  </a:ext>
                </a:extLst>
              </p:cNvPr>
              <p:cNvSpPr txBox="1"/>
              <p:nvPr/>
            </p:nvSpPr>
            <p:spPr>
              <a:xfrm>
                <a:off x="889686" y="3161555"/>
                <a:ext cx="1534266" cy="534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𝑬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𝒓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de-DE" sz="2400" b="1" dirty="0">
                    <a:sym typeface="Wingdings" panose="05000000000000000000" pitchFamily="2" charset="2"/>
                  </a:rPr>
                  <a:t> </a:t>
                </a:r>
                <a:r>
                  <a:rPr lang="de-DE" sz="2400" b="1" dirty="0"/>
                  <a:t>∝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  <m:sup/>
                    </m:sSubSup>
                  </m:oMath>
                </a14:m>
                <a:r>
                  <a:rPr lang="de-DE" sz="2400" b="1" dirty="0">
                    <a:sym typeface="Wingdings" panose="05000000000000000000" pitchFamily="2" charset="2"/>
                  </a:rPr>
                  <a:t> </a:t>
                </a:r>
                <a:endParaRPr lang="de-DE" sz="24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37314F73-19A8-6870-ADE3-B559943F8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686" y="3161555"/>
                <a:ext cx="1534266" cy="534890"/>
              </a:xfrm>
              <a:prstGeom prst="rect">
                <a:avLst/>
              </a:prstGeom>
              <a:blipFill>
                <a:blip r:embed="rId5"/>
                <a:stretch>
                  <a:fillRect t="-3448" b="-183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0E7CBB1-7789-B898-D0E3-FEC7A0605B16}"/>
                  </a:ext>
                </a:extLst>
              </p:cNvPr>
              <p:cNvSpPr txBox="1"/>
              <p:nvPr/>
            </p:nvSpPr>
            <p:spPr>
              <a:xfrm>
                <a:off x="5948021" y="1622164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40E7CBB1-7789-B898-D0E3-FEC7A0605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021" y="1622164"/>
                <a:ext cx="2957051" cy="395686"/>
              </a:xfrm>
              <a:prstGeom prst="rect">
                <a:avLst/>
              </a:prstGeom>
              <a:blipFill>
                <a:blip r:embed="rId6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62BB053F-3D10-F7B1-EAC5-F1C14BB62876}"/>
                  </a:ext>
                </a:extLst>
              </p:cNvPr>
              <p:cNvSpPr txBox="1"/>
              <p:nvPr/>
            </p:nvSpPr>
            <p:spPr>
              <a:xfrm>
                <a:off x="6392846" y="1298441"/>
                <a:ext cx="2704045" cy="396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=7.8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62BB053F-3D10-F7B1-EAC5-F1C14BB628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2846" y="1298441"/>
                <a:ext cx="2704045" cy="396262"/>
              </a:xfrm>
              <a:prstGeom prst="rect">
                <a:avLst/>
              </a:prstGeom>
              <a:blipFill>
                <a:blip r:embed="rId7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>
            <a:extLst>
              <a:ext uri="{FF2B5EF4-FFF2-40B4-BE49-F238E27FC236}">
                <a16:creationId xmlns:a16="http://schemas.microsoft.com/office/drawing/2014/main" id="{D19807CE-AFE4-28C6-0E8B-EBE2EC56EF56}"/>
              </a:ext>
            </a:extLst>
          </p:cNvPr>
          <p:cNvSpPr txBox="1"/>
          <p:nvPr/>
        </p:nvSpPr>
        <p:spPr>
          <a:xfrm>
            <a:off x="6272059" y="5003437"/>
            <a:ext cx="6097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ym typeface="Wingdings" panose="05000000000000000000" pitchFamily="2" charset="2"/>
              </a:rPr>
              <a:t>Effect of seeding on SM development was observed 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 SSM/SMI studies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030C7AE-77A8-1C9A-131E-4487E7698FC7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59882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D4B2E-6136-20D0-6361-487E2F6A5D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153F54-4C19-6235-003E-4FD580507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143" y="2177865"/>
            <a:ext cx="8122172" cy="1325563"/>
          </a:xfrm>
        </p:spPr>
        <p:txBody>
          <a:bodyPr>
            <a:noAutofit/>
          </a:bodyPr>
          <a:lstStyle/>
          <a:p>
            <a:pPr algn="ctr"/>
            <a:r>
              <a:rPr lang="de-DE" sz="9600" dirty="0"/>
              <a:t>Studies on </a:t>
            </a:r>
            <a:br>
              <a:rPr lang="de-DE" sz="9600" dirty="0"/>
            </a:br>
            <a:r>
              <a:rPr lang="de-DE" sz="9600" dirty="0"/>
              <a:t>Self-Modulation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0DD4422-653D-13D2-3EFE-64BA40633806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479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E27D6-E4B7-1059-2729-88A9C284C5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A0954E-2FB0-4C0E-F51B-5E7FB554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1" y="365125"/>
            <a:ext cx="3700674" cy="1325563"/>
          </a:xfrm>
        </p:spPr>
        <p:txBody>
          <a:bodyPr/>
          <a:lstStyle/>
          <a:p>
            <a:r>
              <a:rPr lang="en-US" dirty="0"/>
              <a:t>SSM / SMI </a:t>
            </a:r>
            <a:endParaRPr lang="de-DE" baseline="-25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9CD3D1-B257-6825-F58A-77BB06A06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464139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ym typeface="Wingdings" panose="05000000000000000000" pitchFamily="2" charset="2"/>
              </a:rPr>
              <a:t>Prediction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Seeding the SM leads to reproducible phase (already shown)</a:t>
            </a:r>
          </a:p>
          <a:p>
            <a:r>
              <a:rPr lang="en-US" sz="2000" dirty="0">
                <a:sym typeface="Wingdings" panose="05000000000000000000" pitchFamily="2" charset="2"/>
              </a:rPr>
              <a:t> Seeding leads to more reproducible field amplitude 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b="1" dirty="0">
                <a:sym typeface="Wingdings" panose="05000000000000000000" pitchFamily="2" charset="2"/>
              </a:rPr>
              <a:t>Experiment</a:t>
            </a:r>
          </a:p>
          <a:p>
            <a:r>
              <a:rPr lang="en-US" sz="2000" dirty="0">
                <a:sym typeface="Wingdings" panose="05000000000000000000" pitchFamily="2" charset="2"/>
              </a:rPr>
              <a:t>Threshold between SMI and SSM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Plasma light more reproducible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Profiles reach higher amplitude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Bigger Halos</a:t>
            </a:r>
          </a:p>
          <a:p>
            <a:pPr marL="457200" lvl="1" indent="0"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Amplitude is higher and more reproducible with SSM 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4A1739-E8BC-A76E-9C5F-854D2295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17</a:t>
            </a:fld>
            <a:endParaRPr lang="de-DE" sz="16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6806A78-5610-206E-1727-1575299BEB7F}"/>
              </a:ext>
            </a:extLst>
          </p:cNvPr>
          <p:cNvSpPr txBox="1"/>
          <p:nvPr/>
        </p:nvSpPr>
        <p:spPr>
          <a:xfrm>
            <a:off x="771364" y="2055812"/>
            <a:ext cx="3080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>
                <a:sym typeface="Wingdings" panose="05000000000000000000" pitchFamily="2" charset="2"/>
              </a:rPr>
              <a:t> </a:t>
            </a:r>
            <a:endParaRPr lang="de-DE" sz="1800" dirty="0">
              <a:sym typeface="Wingdings" panose="05000000000000000000" pitchFamily="2" charset="2"/>
            </a:endParaRPr>
          </a:p>
        </p:txBody>
      </p:sp>
      <p:pic>
        <p:nvPicPr>
          <p:cNvPr id="7" name="Grafik 6" descr="Ein Bild, das Screenshot, Farbigkeit, Grafiken enthält.&#10;&#10;KI-generierte Inhalte können fehlerhaft sein.">
            <a:extLst>
              <a:ext uri="{FF2B5EF4-FFF2-40B4-BE49-F238E27FC236}">
                <a16:creationId xmlns:a16="http://schemas.microsoft.com/office/drawing/2014/main" id="{5FF9F46B-0A48-D3AE-3085-BB99AEC48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653" y="311959"/>
            <a:ext cx="6695379" cy="2450197"/>
          </a:xfrm>
          <a:prstGeom prst="rect">
            <a:avLst/>
          </a:prstGeom>
        </p:spPr>
      </p:pic>
      <p:pic>
        <p:nvPicPr>
          <p:cNvPr id="11" name="Grafik 10" descr="Ein Bild, das Screenshot, Diagramm, Reihe, Text enthält.&#10;&#10;KI-generierte Inhalte können fehlerhaft sein.">
            <a:extLst>
              <a:ext uri="{FF2B5EF4-FFF2-40B4-BE49-F238E27FC236}">
                <a16:creationId xmlns:a16="http://schemas.microsoft.com/office/drawing/2014/main" id="{B5F1E5D0-451B-5BB6-FDCB-AD980BBA0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818" y="2733189"/>
            <a:ext cx="5675443" cy="401004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77FD0C06-ADD4-E1BC-6761-0A91767E2D40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387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D904F-7011-20CF-AC6B-B2791F647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6FD99-0264-6FC5-9921-26FE3DF5F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Density Gradient </a:t>
            </a:r>
            <a:endParaRPr lang="de-DE" baseline="-25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9FFC68-EC35-4C88-E6F8-7CF7F7937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800" y="1466014"/>
            <a:ext cx="4641391" cy="52554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>
                <a:sym typeface="Wingdings" panose="05000000000000000000" pitchFamily="2" charset="2"/>
              </a:rPr>
              <a:t>Prediction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Small (positive) gradient counteracts dephasing</a:t>
            </a:r>
          </a:p>
          <a:p>
            <a:r>
              <a:rPr lang="en-US" sz="2000" dirty="0">
                <a:sym typeface="Wingdings" panose="05000000000000000000" pitchFamily="2" charset="2"/>
              </a:rPr>
              <a:t>Large gradient suppresses the instability</a:t>
            </a:r>
          </a:p>
          <a:p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b="1" dirty="0">
                <a:sym typeface="Wingdings" panose="05000000000000000000" pitchFamily="2" charset="2"/>
              </a:rPr>
              <a:t>Experiment</a:t>
            </a:r>
          </a:p>
          <a:p>
            <a:r>
              <a:rPr lang="en-US" sz="2000" dirty="0">
                <a:sym typeface="Wingdings" panose="05000000000000000000" pitchFamily="2" charset="2"/>
              </a:rPr>
              <a:t>Slowly increasing gradient to +- 20%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Low charge: less light the higher the gradient 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High charge: more light with small positive gradient</a:t>
            </a:r>
            <a:endParaRPr lang="en-US" sz="12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Gradient suppression observed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Positive effect observed only with high bunch charge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Asymmetry between positive and negative gradient 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71C4AD59-C2A1-55D5-91A3-E38C19EE7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18</a:t>
            </a:fld>
            <a:endParaRPr lang="de-DE" sz="16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E089469-64B7-41C8-F88C-DB7F0434227C}"/>
              </a:ext>
            </a:extLst>
          </p:cNvPr>
          <p:cNvSpPr txBox="1"/>
          <p:nvPr/>
        </p:nvSpPr>
        <p:spPr>
          <a:xfrm>
            <a:off x="771364" y="2055812"/>
            <a:ext cx="30807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>
                <a:sym typeface="Wingdings" panose="05000000000000000000" pitchFamily="2" charset="2"/>
              </a:rPr>
              <a:t> </a:t>
            </a:r>
            <a:endParaRPr lang="de-DE" sz="1800" dirty="0">
              <a:sym typeface="Wingdings" panose="05000000000000000000" pitchFamily="2" charset="2"/>
            </a:endParaRPr>
          </a:p>
        </p:txBody>
      </p:sp>
      <p:pic>
        <p:nvPicPr>
          <p:cNvPr id="6" name="Grafik 5" descr="Ein Bild, das Screensho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34467735-86B7-7D5A-594A-DCC1D10BF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368" y="377060"/>
            <a:ext cx="3911009" cy="2336051"/>
          </a:xfrm>
          <a:prstGeom prst="rect">
            <a:avLst/>
          </a:prstGeom>
        </p:spPr>
      </p:pic>
      <p:pic>
        <p:nvPicPr>
          <p:cNvPr id="8" name="Grafik 7" descr="Ein Bild, das Screenshot, Diagramm, Reihe, Farbigkeit enthält.&#10;&#10;KI-generierte Inhalte können fehlerhaft sein.">
            <a:extLst>
              <a:ext uri="{FF2B5EF4-FFF2-40B4-BE49-F238E27FC236}">
                <a16:creationId xmlns:a16="http://schemas.microsoft.com/office/drawing/2014/main" id="{6C7988EA-920A-4AAC-69B2-E8BA828738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389897"/>
            <a:ext cx="3581400" cy="2310378"/>
          </a:xfrm>
          <a:prstGeom prst="rect">
            <a:avLst/>
          </a:prstGeom>
        </p:spPr>
      </p:pic>
      <p:pic>
        <p:nvPicPr>
          <p:cNvPr id="11" name="Grafik 10" descr="Ein Bild, das Screenshot, Farbigkeit, Reihe enthält.&#10;&#10;KI-generierte Inhalte können fehlerhaft sein.">
            <a:extLst>
              <a:ext uri="{FF2B5EF4-FFF2-40B4-BE49-F238E27FC236}">
                <a16:creationId xmlns:a16="http://schemas.microsoft.com/office/drawing/2014/main" id="{BC49D325-FAF6-2651-1FAD-59B860B925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067" y="3018783"/>
            <a:ext cx="4962154" cy="35661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495EFA8B-9310-AA4F-9257-E81F0DEC8513}"/>
                  </a:ext>
                </a:extLst>
              </p:cNvPr>
              <p:cNvSpPr txBox="1"/>
              <p:nvPr/>
            </p:nvSpPr>
            <p:spPr>
              <a:xfrm>
                <a:off x="8311939" y="2060103"/>
                <a:ext cx="2957051" cy="2946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=0.5 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200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495EFA8B-9310-AA4F-9257-E81F0DEC8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1939" y="2060103"/>
                <a:ext cx="2957051" cy="2946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B77687D-D00A-6C72-F11B-A1A7E4227CA3}"/>
                  </a:ext>
                </a:extLst>
              </p:cNvPr>
              <p:cNvSpPr txBox="1"/>
              <p:nvPr/>
            </p:nvSpPr>
            <p:spPr>
              <a:xfrm>
                <a:off x="8533046" y="1827212"/>
                <a:ext cx="2704045" cy="2950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2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B77687D-D00A-6C72-F11B-A1A7E4227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3046" y="1827212"/>
                <a:ext cx="2704045" cy="29501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hteck 13">
            <a:extLst>
              <a:ext uri="{FF2B5EF4-FFF2-40B4-BE49-F238E27FC236}">
                <a16:creationId xmlns:a16="http://schemas.microsoft.com/office/drawing/2014/main" id="{DAEB908E-C8D4-6065-765D-5469EE73A639}"/>
              </a:ext>
            </a:extLst>
          </p:cNvPr>
          <p:cNvSpPr/>
          <p:nvPr/>
        </p:nvSpPr>
        <p:spPr>
          <a:xfrm>
            <a:off x="7974419" y="3042278"/>
            <a:ext cx="999460" cy="212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F2B94921-3523-23B7-58E7-7EA921C4A9F1}"/>
                  </a:ext>
                </a:extLst>
              </p:cNvPr>
              <p:cNvSpPr txBox="1"/>
              <p:nvPr/>
            </p:nvSpPr>
            <p:spPr>
              <a:xfrm>
                <a:off x="5528780" y="3573390"/>
                <a:ext cx="2957051" cy="2946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=3 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200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F2B94921-3523-23B7-58E7-7EA921C4A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8780" y="3573390"/>
                <a:ext cx="2957051" cy="2946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ABD1564-6987-69FB-D3CE-ABA14B3FBF3A}"/>
                  </a:ext>
                </a:extLst>
              </p:cNvPr>
              <p:cNvSpPr txBox="1"/>
              <p:nvPr/>
            </p:nvSpPr>
            <p:spPr>
              <a:xfrm>
                <a:off x="5809826" y="3305025"/>
                <a:ext cx="2704045" cy="2950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 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sz="120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ABD1564-6987-69FB-D3CE-ABA14B3FBF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826" y="3305025"/>
                <a:ext cx="2704045" cy="29501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hteck 14">
            <a:extLst>
              <a:ext uri="{FF2B5EF4-FFF2-40B4-BE49-F238E27FC236}">
                <a16:creationId xmlns:a16="http://schemas.microsoft.com/office/drawing/2014/main" id="{88865A7B-0551-0A4F-C56F-CF4B23A92739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10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12CE0-02F5-E649-A150-3AC2C771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E8032EC4-77A8-DA22-64B7-2A1931D63BA7}"/>
              </a:ext>
            </a:extLst>
          </p:cNvPr>
          <p:cNvSpPr txBox="1">
            <a:spLocks/>
          </p:cNvSpPr>
          <p:nvPr/>
        </p:nvSpPr>
        <p:spPr>
          <a:xfrm>
            <a:off x="307800" y="-766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Conclusion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5EBC7F7B-F8C2-ABBA-B0B0-959E5B17B092}"/>
              </a:ext>
            </a:extLst>
          </p:cNvPr>
          <p:cNvSpPr txBox="1">
            <a:spLocks/>
          </p:cNvSpPr>
          <p:nvPr/>
        </p:nvSpPr>
        <p:spPr>
          <a:xfrm>
            <a:off x="307799" y="1248900"/>
            <a:ext cx="8070657" cy="4749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Light emitted by the plasma can be used to observe the evolution of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with a modulating proton bunch</a:t>
            </a:r>
          </a:p>
          <a:p>
            <a:r>
              <a:rPr lang="en-US" sz="2400" dirty="0">
                <a:sym typeface="Wingdings" panose="05000000000000000000" pitchFamily="2" charset="2"/>
              </a:rPr>
              <a:t>Time resolved signals: peak of light after modulating proton bunch passes through plasma</a:t>
            </a:r>
          </a:p>
          <a:p>
            <a:r>
              <a:rPr lang="en-US" sz="2400" dirty="0">
                <a:sym typeface="Wingdings" panose="05000000000000000000" pitchFamily="2" charset="2"/>
              </a:rPr>
              <a:t>Spatially resolved signals: quasi exponential growth</a:t>
            </a:r>
          </a:p>
          <a:p>
            <a:r>
              <a:rPr lang="en-US" sz="2400" dirty="0">
                <a:sym typeface="Wingdings" panose="05000000000000000000" pitchFamily="2" charset="2"/>
              </a:rPr>
              <a:t>Growth rates scale as expected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Some proportionality between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and light signal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Using light signals to study effects of SM </a:t>
            </a:r>
            <a:r>
              <a:rPr lang="en-US" sz="2400" dirty="0" err="1">
                <a:sym typeface="Wingdings" panose="05000000000000000000" pitchFamily="2" charset="2"/>
              </a:rPr>
              <a:t>developememt</a:t>
            </a:r>
            <a:r>
              <a:rPr lang="en-US" sz="2400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Observed Amplitude reproducibility with SSM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Observed growth suppression with gradient</a:t>
            </a:r>
          </a:p>
          <a:p>
            <a:pPr marL="457200" lvl="1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783FD84-9B93-0489-4DC2-34E6E3EC5D6E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A4E7535-F236-C804-CB88-2B96A4ECE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73886" y="125639"/>
            <a:ext cx="3207302" cy="203763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91DBEA7-0F7A-8215-080C-4781A9D831A5}"/>
              </a:ext>
            </a:extLst>
          </p:cNvPr>
          <p:cNvSpPr txBox="1"/>
          <p:nvPr/>
        </p:nvSpPr>
        <p:spPr>
          <a:xfrm>
            <a:off x="10812515" y="225932"/>
            <a:ext cx="1139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Discharge + Protons</a:t>
            </a:r>
          </a:p>
          <a:p>
            <a:r>
              <a:rPr lang="en-US" sz="800" dirty="0">
                <a:solidFill>
                  <a:srgbClr val="8A363C"/>
                </a:solidFill>
              </a:rPr>
              <a:t>Discharge only</a:t>
            </a:r>
          </a:p>
          <a:p>
            <a:r>
              <a:rPr lang="en-US" sz="800" dirty="0">
                <a:solidFill>
                  <a:schemeClr val="accent6"/>
                </a:solidFill>
              </a:rPr>
              <a:t>Protons only</a:t>
            </a:r>
            <a:endParaRPr lang="de-DE" sz="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6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92AA39C9-26D7-0B79-9BBD-9DCE05B26ADD}"/>
              </a:ext>
            </a:extLst>
          </p:cNvPr>
          <p:cNvCxnSpPr>
            <a:cxnSpLocks/>
          </p:cNvCxnSpPr>
          <p:nvPr/>
        </p:nvCxnSpPr>
        <p:spPr>
          <a:xfrm>
            <a:off x="940014" y="3003968"/>
            <a:ext cx="4047033" cy="0"/>
          </a:xfrm>
          <a:prstGeom prst="line">
            <a:avLst/>
          </a:prstGeom>
          <a:ln w="762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158437-185B-C991-0DD2-9F4ACDDAE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679"/>
            <a:ext cx="10209028" cy="513719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uFill>
                  <a:solidFill>
                    <a:schemeClr val="tx2">
                      <a:lumMod val="10000"/>
                      <a:lumOff val="90000"/>
                    </a:schemeClr>
                  </a:solidFill>
                </a:uFill>
              </a:rPr>
              <a:t>Introduction</a:t>
            </a:r>
          </a:p>
          <a:p>
            <a:pPr lvl="1"/>
            <a:r>
              <a:rPr lang="en-US" sz="1800" dirty="0"/>
              <a:t>Concept</a:t>
            </a:r>
          </a:p>
          <a:p>
            <a:pPr lvl="1"/>
            <a:r>
              <a:rPr lang="en-US" sz="1800" dirty="0"/>
              <a:t>Setups – DPS / VPS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Light and Wakefields</a:t>
            </a:r>
          </a:p>
          <a:p>
            <a:pPr lvl="1"/>
            <a:r>
              <a:rPr lang="de-DE" sz="1800" dirty="0"/>
              <a:t>Light </a:t>
            </a:r>
            <a:r>
              <a:rPr lang="de-DE" sz="1800" dirty="0" err="1"/>
              <a:t>signals</a:t>
            </a:r>
            <a:r>
              <a:rPr lang="de-DE" sz="1800" dirty="0"/>
              <a:t> </a:t>
            </a:r>
            <a:r>
              <a:rPr lang="de-DE" sz="1800" dirty="0">
                <a:sym typeface="Wingdings" panose="05000000000000000000" pitchFamily="2" charset="2"/>
              </a:rPr>
              <a:t>	 </a:t>
            </a:r>
            <a:r>
              <a:rPr lang="de-DE" sz="1800" dirty="0" err="1">
                <a:sym typeface="Wingdings" panose="05000000000000000000" pitchFamily="2" charset="2"/>
              </a:rPr>
              <a:t>Causality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between</a:t>
            </a:r>
            <a:r>
              <a:rPr lang="de-DE" sz="1800" dirty="0">
                <a:sym typeface="Wingdings" panose="05000000000000000000" pitchFamily="2" charset="2"/>
              </a:rPr>
              <a:t> light and </a:t>
            </a:r>
            <a:r>
              <a:rPr lang="de-DE" sz="1800" dirty="0" err="1">
                <a:sym typeface="Wingdings" panose="05000000000000000000" pitchFamily="2" charset="2"/>
              </a:rPr>
              <a:t>wakefields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endParaRPr lang="de-DE" sz="1800" dirty="0"/>
          </a:p>
          <a:p>
            <a:pPr lvl="1"/>
            <a:r>
              <a:rPr lang="de-DE" sz="1800" dirty="0"/>
              <a:t>Growth </a:t>
            </a:r>
            <a:r>
              <a:rPr lang="de-DE" sz="1800" dirty="0" err="1"/>
              <a:t>rates</a:t>
            </a:r>
            <a:r>
              <a:rPr lang="de-DE" sz="1800" dirty="0"/>
              <a:t> 	</a:t>
            </a:r>
            <a:r>
              <a:rPr lang="de-DE" sz="1800" dirty="0">
                <a:sym typeface="Wingdings" panose="05000000000000000000" pitchFamily="2" charset="2"/>
              </a:rPr>
              <a:t> </a:t>
            </a:r>
            <a:r>
              <a:rPr lang="de-DE" sz="1800" dirty="0" err="1">
                <a:sym typeface="Wingdings" panose="05000000000000000000" pitchFamily="2" charset="2"/>
              </a:rPr>
              <a:t>Scaling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with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bunch</a:t>
            </a:r>
            <a:r>
              <a:rPr lang="de-DE" sz="1800" dirty="0">
                <a:sym typeface="Wingdings" panose="05000000000000000000" pitchFamily="2" charset="2"/>
              </a:rPr>
              <a:t> and </a:t>
            </a:r>
            <a:r>
              <a:rPr lang="de-DE" sz="1800" dirty="0" err="1">
                <a:sym typeface="Wingdings" panose="05000000000000000000" pitchFamily="2" charset="2"/>
              </a:rPr>
              <a:t>plasma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parameters</a:t>
            </a:r>
            <a:endParaRPr lang="de-DE" sz="1800" dirty="0"/>
          </a:p>
          <a:p>
            <a:pPr lvl="1"/>
            <a:r>
              <a:rPr lang="de-DE" sz="1800" dirty="0"/>
              <a:t>Seed </a:t>
            </a:r>
            <a:r>
              <a:rPr lang="de-DE" sz="1800" dirty="0" err="1"/>
              <a:t>wakefields</a:t>
            </a:r>
            <a:r>
              <a:rPr lang="de-DE" sz="1800" dirty="0"/>
              <a:t> 	</a:t>
            </a:r>
            <a:r>
              <a:rPr lang="de-DE" sz="1800" dirty="0">
                <a:sym typeface="Wingdings" panose="05000000000000000000" pitchFamily="2" charset="2"/>
              </a:rPr>
              <a:t> </a:t>
            </a:r>
            <a:r>
              <a:rPr lang="de-DE" sz="1800" dirty="0" err="1">
                <a:sym typeface="Wingdings" panose="05000000000000000000" pitchFamily="2" charset="2"/>
              </a:rPr>
              <a:t>Proportionality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between</a:t>
            </a:r>
            <a:r>
              <a:rPr lang="de-DE" sz="1800" dirty="0">
                <a:sym typeface="Wingdings" panose="05000000000000000000" pitchFamily="2" charset="2"/>
              </a:rPr>
              <a:t> light and </a:t>
            </a:r>
            <a:r>
              <a:rPr lang="de-DE" sz="1800" dirty="0" err="1">
                <a:sym typeface="Wingdings" panose="05000000000000000000" pitchFamily="2" charset="2"/>
              </a:rPr>
              <a:t>wakefields</a:t>
            </a:r>
            <a:endParaRPr lang="de-DE" sz="1800" dirty="0"/>
          </a:p>
          <a:p>
            <a:pPr marL="457200" indent="-457200">
              <a:buFont typeface="+mj-lt"/>
              <a:buAutoNum type="arabicPeriod"/>
            </a:pPr>
            <a:r>
              <a:rPr lang="de-DE" sz="3200" dirty="0"/>
              <a:t>Studies on Self-Modulation</a:t>
            </a:r>
          </a:p>
          <a:p>
            <a:pPr lvl="1"/>
            <a:r>
              <a:rPr lang="de-DE" sz="1800" dirty="0"/>
              <a:t>SSM / SMI </a:t>
            </a:r>
            <a:r>
              <a:rPr lang="de-DE" sz="1800" dirty="0" err="1"/>
              <a:t>threshold</a:t>
            </a:r>
            <a:endParaRPr lang="de-DE" sz="1800" dirty="0"/>
          </a:p>
          <a:p>
            <a:pPr lvl="1"/>
            <a:r>
              <a:rPr lang="de-DE" sz="1800" dirty="0"/>
              <a:t>Gradient </a:t>
            </a:r>
            <a:r>
              <a:rPr lang="de-DE" sz="1800" dirty="0" err="1"/>
              <a:t>suppression</a:t>
            </a:r>
            <a:endParaRPr lang="de-DE" sz="1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AD8849-E469-6B20-1E3B-23BCE2A71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902527" cy="888322"/>
          </a:xfrm>
        </p:spPr>
        <p:txBody>
          <a:bodyPr/>
          <a:lstStyle/>
          <a:p>
            <a:r>
              <a:rPr lang="en-US" dirty="0"/>
              <a:t>Contents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B77049-8DDB-7F2D-FF3F-4184C33BB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94ED3-5F2E-45BB-A1E0-10E09AD37522}" type="slidenum">
              <a:rPr lang="de-DE" smtClean="0"/>
              <a:t>2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9526DF77-E3F2-C9BF-D4A8-C486F6BCE098}"/>
              </a:ext>
            </a:extLst>
          </p:cNvPr>
          <p:cNvCxnSpPr>
            <a:cxnSpLocks/>
          </p:cNvCxnSpPr>
          <p:nvPr/>
        </p:nvCxnSpPr>
        <p:spPr>
          <a:xfrm>
            <a:off x="991895" y="1801627"/>
            <a:ext cx="2640580" cy="0"/>
          </a:xfrm>
          <a:prstGeom prst="line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B1B79C7F-DE35-0795-95BB-55E91AA9085D}"/>
              </a:ext>
            </a:extLst>
          </p:cNvPr>
          <p:cNvCxnSpPr>
            <a:cxnSpLocks/>
          </p:cNvCxnSpPr>
          <p:nvPr/>
        </p:nvCxnSpPr>
        <p:spPr>
          <a:xfrm>
            <a:off x="940014" y="4507651"/>
            <a:ext cx="5372235" cy="0"/>
          </a:xfrm>
          <a:prstGeom prst="line">
            <a:avLst/>
          </a:prstGeom>
          <a:ln w="762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6A813321-ABE7-C564-5392-30CB6255DE7B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9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82E205-9758-44D9-6135-184980C3B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9995" y="2103437"/>
            <a:ext cx="8194589" cy="1325563"/>
          </a:xfrm>
        </p:spPr>
        <p:txBody>
          <a:bodyPr>
            <a:noAutofit/>
          </a:bodyPr>
          <a:lstStyle/>
          <a:p>
            <a:r>
              <a:rPr lang="en-US" sz="9600" dirty="0"/>
              <a:t>Introduction</a:t>
            </a:r>
            <a:endParaRPr lang="de-DE" sz="9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C617CA-8CD1-C651-FF0B-9548060BD8E2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229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8E7DA-9CB1-035D-4D74-A8551E4950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CE945-D40A-FAC4-627F-9215D1661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Concept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737857-CB22-D7D5-51F9-7167222B3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r>
              <a:rPr lang="en-US" sz="2400" dirty="0"/>
              <a:t>Bunch deposits energy by driving </a:t>
            </a:r>
            <a:r>
              <a:rPr lang="en-US" sz="2400" dirty="0" err="1"/>
              <a:t>wakefields</a:t>
            </a:r>
            <a:endParaRPr lang="en-US" sz="2400" dirty="0"/>
          </a:p>
          <a:p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 dissipate energy in plasma</a:t>
            </a:r>
          </a:p>
          <a:p>
            <a:r>
              <a:rPr lang="en-US" sz="2400" dirty="0">
                <a:sym typeface="Wingdings" panose="05000000000000000000" pitchFamily="2" charset="2"/>
              </a:rPr>
              <a:t>Energy in plasma is partially converted to light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Amount of light measured proportional to </a:t>
            </a:r>
            <a:r>
              <a:rPr lang="en-US" sz="2400" dirty="0" err="1">
                <a:sym typeface="Wingdings" panose="05000000000000000000" pitchFamily="2" charset="2"/>
              </a:rPr>
              <a:t>wakefield</a:t>
            </a:r>
            <a:r>
              <a:rPr lang="en-US" sz="2400" dirty="0">
                <a:sym typeface="Wingdings" panose="05000000000000000000" pitchFamily="2" charset="2"/>
              </a:rPr>
              <a:t> amplitude?</a:t>
            </a:r>
          </a:p>
          <a:p>
            <a:pPr marL="0" indent="0">
              <a:buNone/>
            </a:pP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Idea: Measuring light along plasma as diagnostic for </a:t>
            </a:r>
            <a:r>
              <a:rPr lang="en-US" sz="2400" b="1" dirty="0" err="1">
                <a:sym typeface="Wingdings" panose="05000000000000000000" pitchFamily="2" charset="2"/>
              </a:rPr>
              <a:t>wakefields</a:t>
            </a:r>
            <a:r>
              <a:rPr lang="en-US" sz="2400" b="1" dirty="0">
                <a:sym typeface="Wingdings" panose="05000000000000000000" pitchFamily="2" charset="2"/>
              </a:rPr>
              <a:t>!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13286F4-EF14-2F9C-D815-1B267DB7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4</a:t>
            </a:fld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B7D8127-48A3-8A30-F4A9-B98C618B6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8034" y="943704"/>
            <a:ext cx="6106166" cy="48785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4F872CA-F900-7B1C-CE14-B200652D4C13}"/>
              </a:ext>
            </a:extLst>
          </p:cNvPr>
          <p:cNvSpPr txBox="1"/>
          <p:nvPr/>
        </p:nvSpPr>
        <p:spPr>
          <a:xfrm>
            <a:off x="6573794" y="1612664"/>
            <a:ext cx="17945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E. Oz et </a:t>
            </a:r>
            <a:r>
              <a:rPr lang="en-US" sz="1000" dirty="0" err="1"/>
              <a:t>al.</a:t>
            </a:r>
            <a:r>
              <a:rPr lang="en-US" sz="1000" i="1" dirty="0" err="1"/>
              <a:t>“Optical</a:t>
            </a:r>
            <a:r>
              <a:rPr lang="en-US" sz="1000" i="1" dirty="0"/>
              <a:t> Diagnostics for Plasma Wakefield Accelerators”</a:t>
            </a:r>
          </a:p>
          <a:p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E7ED662-4091-F1B8-4D4E-5C0ABA70B7A8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07589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48723-080F-AC80-45F8-959E743F32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E57175-0CE3-F607-5ACD-AF2CBE80F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Setup – Discharge Plasma Source (DPS)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93DA44A-C3F7-43A6-C2B3-80E816D24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5</a:t>
            </a:fld>
            <a:endParaRPr lang="de-DE" sz="16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4135F335-1D0C-E0A9-B283-5924CCC00C85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EA94C0BC-F5C9-F9B1-4733-6DF4410B2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6765" y="1129263"/>
            <a:ext cx="9778543" cy="5788511"/>
          </a:xfr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BD434C5-BF21-1011-75AE-C57E77616FB5}"/>
              </a:ext>
            </a:extLst>
          </p:cNvPr>
          <p:cNvSpPr txBox="1"/>
          <p:nvPr/>
        </p:nvSpPr>
        <p:spPr>
          <a:xfrm>
            <a:off x="0" y="3718678"/>
            <a:ext cx="22856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Discharge light uniformly distributed in  discharge tube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Light from </a:t>
            </a:r>
            <a:r>
              <a:rPr lang="en-US" dirty="0" err="1"/>
              <a:t>wakefields</a:t>
            </a:r>
            <a:r>
              <a:rPr lang="en-US" dirty="0"/>
              <a:t> mainly emitted in center of the discharge tube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012831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2A1A5-E648-D146-BA0D-8306E4B52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 descr="Ein Bild, das Screenshot, Reihe enthält.&#10;&#10;KI-generierte Inhalte können fehlerhaft sein.">
            <a:extLst>
              <a:ext uri="{FF2B5EF4-FFF2-40B4-BE49-F238E27FC236}">
                <a16:creationId xmlns:a16="http://schemas.microsoft.com/office/drawing/2014/main" id="{EC51928F-1FF5-A85D-3B33-37852F3580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0" y="1634921"/>
            <a:ext cx="11172072" cy="2388598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5DDD391-DBEF-8E9D-6D9D-26AA5F416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Setup – Vapor Plasma Source (VPS)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9C0B1F9-5643-1668-A146-C273E92FC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6</a:t>
            </a:fld>
            <a:endParaRPr lang="de-DE" sz="16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477A94A-39E1-508B-9B09-69231973854A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DCB1552-5C16-7E1E-0419-7E3DBD2E426F}"/>
              </a:ext>
            </a:extLst>
          </p:cNvPr>
          <p:cNvSpPr/>
          <p:nvPr/>
        </p:nvSpPr>
        <p:spPr>
          <a:xfrm>
            <a:off x="8463516" y="3232298"/>
            <a:ext cx="414670" cy="1967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 descr="Ein Bild, das Farbigkeit, Kreis, Screenshot, Raum enthält.&#10;&#10;KI-generierte Inhalte können fehlerhaft sein.">
            <a:extLst>
              <a:ext uri="{FF2B5EF4-FFF2-40B4-BE49-F238E27FC236}">
                <a16:creationId xmlns:a16="http://schemas.microsoft.com/office/drawing/2014/main" id="{275D0F56-BA2E-1D07-3EE1-1680E1210E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81" y="3900876"/>
            <a:ext cx="4213038" cy="2808692"/>
          </a:xfrm>
          <a:prstGeom prst="rect">
            <a:avLst/>
          </a:prstGeom>
        </p:spPr>
      </p:pic>
      <p:pic>
        <p:nvPicPr>
          <p:cNvPr id="14" name="Grafik 13" descr="Ein Bild, das Farbigkeit, Kreis, Screenshot, Electric Blue (Farbe) enthält.&#10;&#10;KI-generierte Inhalte können fehlerhaft sein.">
            <a:extLst>
              <a:ext uri="{FF2B5EF4-FFF2-40B4-BE49-F238E27FC236}">
                <a16:creationId xmlns:a16="http://schemas.microsoft.com/office/drawing/2014/main" id="{5E00E799-32E7-587D-F7A5-58D1100CF8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477" y="3888969"/>
            <a:ext cx="4213039" cy="2808692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13BC2756-2596-37A5-0E09-EA128190AD26}"/>
              </a:ext>
            </a:extLst>
          </p:cNvPr>
          <p:cNvSpPr txBox="1"/>
          <p:nvPr/>
        </p:nvSpPr>
        <p:spPr>
          <a:xfrm>
            <a:off x="5196197" y="3704302"/>
            <a:ext cx="2321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pulse + protons</a:t>
            </a:r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65FF8D2-F486-31AC-0903-AB54D43EB59D}"/>
              </a:ext>
            </a:extLst>
          </p:cNvPr>
          <p:cNvSpPr txBox="1"/>
          <p:nvPr/>
        </p:nvSpPr>
        <p:spPr>
          <a:xfrm>
            <a:off x="1673313" y="3692396"/>
            <a:ext cx="1798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pulse only</a:t>
            </a:r>
            <a:endParaRPr lang="de-DE" dirty="0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A5EAC2A-2E1F-5994-4228-5BA1EC33F039}"/>
              </a:ext>
            </a:extLst>
          </p:cNvPr>
          <p:cNvCxnSpPr>
            <a:cxnSpLocks/>
          </p:cNvCxnSpPr>
          <p:nvPr/>
        </p:nvCxnSpPr>
        <p:spPr>
          <a:xfrm flipH="1">
            <a:off x="1287475" y="4286707"/>
            <a:ext cx="130210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38113A0-AAD2-D384-99C5-2BA9CA396353}"/>
              </a:ext>
            </a:extLst>
          </p:cNvPr>
          <p:cNvCxnSpPr>
            <a:cxnSpLocks/>
          </p:cNvCxnSpPr>
          <p:nvPr/>
        </p:nvCxnSpPr>
        <p:spPr>
          <a:xfrm flipH="1">
            <a:off x="1287475" y="6311240"/>
            <a:ext cx="130210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1D7D396E-02B3-18E7-B177-683BCFA4AB26}"/>
              </a:ext>
            </a:extLst>
          </p:cNvPr>
          <p:cNvCxnSpPr>
            <a:cxnSpLocks/>
          </p:cNvCxnSpPr>
          <p:nvPr/>
        </p:nvCxnSpPr>
        <p:spPr>
          <a:xfrm>
            <a:off x="1234121" y="4298614"/>
            <a:ext cx="0" cy="20007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ACE7DBC0-04D3-B56E-440D-4CE3AE30192B}"/>
              </a:ext>
            </a:extLst>
          </p:cNvPr>
          <p:cNvSpPr txBox="1"/>
          <p:nvPr/>
        </p:nvSpPr>
        <p:spPr>
          <a:xfrm rot="16200000">
            <a:off x="666632" y="5187830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 mm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904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91609-FECE-BB47-3A21-00F68452B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2B049-3861-5EAF-0E94-971825971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820" y="2177865"/>
            <a:ext cx="10692259" cy="1325563"/>
          </a:xfrm>
        </p:spPr>
        <p:txBody>
          <a:bodyPr>
            <a:noAutofit/>
          </a:bodyPr>
          <a:lstStyle/>
          <a:p>
            <a:pPr algn="ctr"/>
            <a:r>
              <a:rPr lang="en-US" sz="9600" dirty="0"/>
              <a:t>Light and </a:t>
            </a:r>
            <a:r>
              <a:rPr lang="en-US" sz="9600" dirty="0" err="1"/>
              <a:t>wakefields</a:t>
            </a:r>
            <a:endParaRPr lang="de-DE" sz="96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190A9B8-1CBB-388C-C440-414B4E457E64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1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CEFF5-B5A6-69AF-D245-3DD8309F16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2AF903-7149-F28B-AF23-E0A1EBD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Light signals (DPS)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85CB9A-29AD-FED5-B289-A63919462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4"/>
            <a:ext cx="4754297" cy="2855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Time resolved: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>
                <a:sym typeface="Wingdings" panose="05000000000000000000" pitchFamily="2" charset="2"/>
              </a:rPr>
              <a:t>Peak caused by </a:t>
            </a:r>
            <a:r>
              <a:rPr lang="en-US" sz="2400" dirty="0" err="1">
                <a:sym typeface="Wingdings" panose="05000000000000000000" pitchFamily="2" charset="2"/>
              </a:rPr>
              <a:t>wakefields</a:t>
            </a:r>
            <a:r>
              <a:rPr lang="en-US" sz="2400" dirty="0">
                <a:sym typeface="Wingdings" panose="05000000000000000000" pitchFamily="2" charset="2"/>
              </a:rPr>
              <a:t>:</a:t>
            </a:r>
            <a:endParaRPr lang="en-US" sz="2000" dirty="0">
              <a:sym typeface="Wingdings" panose="05000000000000000000" pitchFamily="2" charset="2"/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2000" dirty="0">
                <a:sym typeface="Wingdings" panose="05000000000000000000" pitchFamily="2" charset="2"/>
              </a:rPr>
              <a:t>~200-400 ns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>
                <a:sym typeface="Wingdings" panose="05000000000000000000" pitchFamily="2" charset="2"/>
              </a:rPr>
              <a:t>	+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>
                <a:sym typeface="Wingdings" panose="05000000000000000000" pitchFamily="2" charset="2"/>
              </a:rPr>
              <a:t>Discharge light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>
                <a:sym typeface="Wingdings" panose="05000000000000000000" pitchFamily="2" charset="2"/>
              </a:rPr>
              <a:t>	+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400" dirty="0">
                <a:sym typeface="Wingdings" panose="05000000000000000000" pitchFamily="2" charset="2"/>
              </a:rPr>
              <a:t>PMT response to proton extraction</a:t>
            </a:r>
          </a:p>
          <a:p>
            <a:pPr marL="457200" lvl="1" indent="0">
              <a:buNone/>
            </a:pPr>
            <a:endParaRPr lang="en-US" sz="2000" dirty="0">
              <a:sym typeface="Wingdings" panose="05000000000000000000" pitchFamily="2" charset="2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CEB88C1D-DD47-2470-7635-CA0E1710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8</a:t>
            </a:fld>
            <a:endParaRPr lang="de-DE" sz="1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B6980A-C7AB-F193-3B6A-2188108C8D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476" y="365125"/>
            <a:ext cx="6577597" cy="417881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3BABEB2-B903-F28C-6659-082AB79026C7}"/>
              </a:ext>
            </a:extLst>
          </p:cNvPr>
          <p:cNvSpPr txBox="1"/>
          <p:nvPr/>
        </p:nvSpPr>
        <p:spPr>
          <a:xfrm>
            <a:off x="9303488" y="683133"/>
            <a:ext cx="2336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Discharge + Protons</a:t>
            </a:r>
          </a:p>
          <a:p>
            <a:r>
              <a:rPr lang="en-US" dirty="0">
                <a:solidFill>
                  <a:srgbClr val="8A363C"/>
                </a:solidFill>
              </a:rPr>
              <a:t>Discharge only</a:t>
            </a:r>
          </a:p>
          <a:p>
            <a:r>
              <a:rPr lang="en-US" dirty="0">
                <a:solidFill>
                  <a:schemeClr val="accent6"/>
                </a:solidFill>
              </a:rPr>
              <a:t>Protons only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9BD5F9C-60E1-D289-78E3-FE5A47122681}"/>
              </a:ext>
            </a:extLst>
          </p:cNvPr>
          <p:cNvSpPr txBox="1"/>
          <p:nvPr/>
        </p:nvSpPr>
        <p:spPr>
          <a:xfrm>
            <a:off x="307800" y="4588990"/>
            <a:ext cx="720953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No signal from proton bunch in neutral gas (Xe)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Discharge plasma produces constant light signal (on this timescale)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Peak in light signal with modulated proton bunches in plasma (not observed with wide bunches)</a:t>
            </a:r>
          </a:p>
          <a:p>
            <a:pPr>
              <a:lnSpc>
                <a:spcPct val="150000"/>
              </a:lnSpc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Light peak is caused by large amplitude </a:t>
            </a:r>
            <a:r>
              <a:rPr lang="en-US" dirty="0" err="1"/>
              <a:t>wakefields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A35BAAF-38BC-6C2F-1119-550DB6BF9EB2}"/>
              </a:ext>
            </a:extLst>
          </p:cNvPr>
          <p:cNvSpPr txBox="1"/>
          <p:nvPr/>
        </p:nvSpPr>
        <p:spPr>
          <a:xfrm>
            <a:off x="10823400" y="4242871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 = 6.9 m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98362A9-FBDC-1F7E-2EDF-3AFF9683BC8C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91880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E9A4F-E5FB-0F3C-310E-135A69D08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Screenshot, Text, Diagramm, Reihe enthält.&#10;&#10;KI-generierte Inhalte können fehlerhaft sein.">
            <a:extLst>
              <a:ext uri="{FF2B5EF4-FFF2-40B4-BE49-F238E27FC236}">
                <a16:creationId xmlns:a16="http://schemas.microsoft.com/office/drawing/2014/main" id="{BF95A6BB-436F-1069-8579-71CC6C77DC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38" y="2571950"/>
            <a:ext cx="6763526" cy="412090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472D734-C847-276A-C2DF-1BA4B992C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00" y="365125"/>
            <a:ext cx="10515600" cy="1325563"/>
          </a:xfrm>
        </p:spPr>
        <p:txBody>
          <a:bodyPr/>
          <a:lstStyle/>
          <a:p>
            <a:r>
              <a:rPr lang="en-US" dirty="0"/>
              <a:t>Light signals (DPS)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FB2501-260B-A5C2-E5E0-6BBAE59EB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99" y="1606463"/>
            <a:ext cx="5229401" cy="4749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Spatially resolved: 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D564690-CF3A-E913-26DC-832BDC040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1567A-F4AB-46DC-A2E2-1A89B79B9DE6}" type="slidenum">
              <a:rPr lang="de-DE" sz="1600" smtClean="0"/>
              <a:t>9</a:t>
            </a:fld>
            <a:endParaRPr lang="de-DE" sz="1600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05C5C78-CE98-8DC9-217B-0DC0899FABA1}"/>
              </a:ext>
            </a:extLst>
          </p:cNvPr>
          <p:cNvSpPr/>
          <p:nvPr/>
        </p:nvSpPr>
        <p:spPr>
          <a:xfrm>
            <a:off x="905110" y="17478773"/>
            <a:ext cx="13679984" cy="489638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A042EF3-721E-6905-1266-F8889C666D47}"/>
                  </a:ext>
                </a:extLst>
              </p:cNvPr>
              <p:cNvSpPr txBox="1"/>
              <p:nvPr/>
            </p:nvSpPr>
            <p:spPr>
              <a:xfrm>
                <a:off x="3240570" y="3007888"/>
                <a:ext cx="2957051" cy="3956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=1.5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A042EF3-721E-6905-1266-F8889C666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570" y="3007888"/>
                <a:ext cx="2957051" cy="395686"/>
              </a:xfrm>
              <a:prstGeom prst="rect">
                <a:avLst/>
              </a:prstGeom>
              <a:blipFill>
                <a:blip r:embed="rId5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65755AA-7161-F8A0-58A5-CEC041163822}"/>
                  </a:ext>
                </a:extLst>
              </p:cNvPr>
              <p:cNvSpPr txBox="1"/>
              <p:nvPr/>
            </p:nvSpPr>
            <p:spPr>
              <a:xfrm>
                <a:off x="3620079" y="2684165"/>
                <a:ext cx="2704045" cy="3962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=2.5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14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65755AA-7161-F8A0-58A5-CEC0411638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0079" y="2684165"/>
                <a:ext cx="2704045" cy="396262"/>
              </a:xfrm>
              <a:prstGeom prst="rect">
                <a:avLst/>
              </a:prstGeom>
              <a:blipFill>
                <a:blip r:embed="rId6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>
            <a:extLst>
              <a:ext uri="{FF2B5EF4-FFF2-40B4-BE49-F238E27FC236}">
                <a16:creationId xmlns:a16="http://schemas.microsoft.com/office/drawing/2014/main" id="{DE42C4CE-777D-74BD-F127-0C5C5AAE9828}"/>
              </a:ext>
            </a:extLst>
          </p:cNvPr>
          <p:cNvSpPr txBox="1"/>
          <p:nvPr/>
        </p:nvSpPr>
        <p:spPr>
          <a:xfrm>
            <a:off x="7018161" y="2556290"/>
            <a:ext cx="4703785" cy="3376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>
                <a:sym typeface="Wingdings" panose="05000000000000000000" pitchFamily="2" charset="2"/>
              </a:rPr>
              <a:t>Integrated over entire emission peak (1 us)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Summed counts along plasma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Avg. discharge only subtracted from signals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Light emitted from </a:t>
            </a:r>
            <a:r>
              <a:rPr lang="en-US" dirty="0" err="1"/>
              <a:t>wakefields</a:t>
            </a:r>
            <a:r>
              <a:rPr lang="en-US" dirty="0"/>
              <a:t> increases along length of plasma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34AA43B-02DE-F183-B2C6-BEEC2C030CD3}"/>
              </a:ext>
            </a:extLst>
          </p:cNvPr>
          <p:cNvSpPr/>
          <p:nvPr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C02276-6A73-1837-47FE-E13C0B1F0B41}"/>
              </a:ext>
            </a:extLst>
          </p:cNvPr>
          <p:cNvSpPr/>
          <p:nvPr/>
        </p:nvSpPr>
        <p:spPr>
          <a:xfrm>
            <a:off x="1167788" y="2684165"/>
            <a:ext cx="2555913" cy="12158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Protons + Discharge</a:t>
            </a:r>
          </a:p>
          <a:p>
            <a:r>
              <a:rPr lang="en-US" dirty="0">
                <a:solidFill>
                  <a:srgbClr val="8A363C"/>
                </a:solidFill>
              </a:rPr>
              <a:t>Discharge only</a:t>
            </a:r>
          </a:p>
          <a:p>
            <a:r>
              <a:rPr lang="en-US" dirty="0">
                <a:solidFill>
                  <a:schemeClr val="accent6"/>
                </a:solidFill>
              </a:rPr>
              <a:t>Protons only</a:t>
            </a:r>
          </a:p>
          <a:p>
            <a:r>
              <a:rPr lang="en-US" dirty="0">
                <a:solidFill>
                  <a:srgbClr val="FF0000"/>
                </a:solidFill>
              </a:rPr>
              <a:t>Wide bunch</a:t>
            </a:r>
          </a:p>
          <a:p>
            <a:pPr algn="ctr"/>
            <a:endParaRPr lang="de-D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8992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921</Words>
  <Application>Microsoft Office PowerPoint</Application>
  <PresentationFormat>Breitbild</PresentationFormat>
  <Paragraphs>214</Paragraphs>
  <Slides>19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6" baseType="lpstr">
      <vt:lpstr>Aptos</vt:lpstr>
      <vt:lpstr>Aptos Display</vt:lpstr>
      <vt:lpstr>Arial</vt:lpstr>
      <vt:lpstr>Cambria Math</vt:lpstr>
      <vt:lpstr>Sitka Heading</vt:lpstr>
      <vt:lpstr>Wingdings</vt:lpstr>
      <vt:lpstr>Office</vt:lpstr>
      <vt:lpstr>Light Emission of Plasma with a Self-Modulating Proton Bunch</vt:lpstr>
      <vt:lpstr>Contents</vt:lpstr>
      <vt:lpstr>Introduction</vt:lpstr>
      <vt:lpstr>Concept</vt:lpstr>
      <vt:lpstr>Setup – Discharge Plasma Source (DPS)</vt:lpstr>
      <vt:lpstr>Setup – Vapor Plasma Source (VPS)</vt:lpstr>
      <vt:lpstr>Light and wakefields</vt:lpstr>
      <vt:lpstr>Light signals (DPS)</vt:lpstr>
      <vt:lpstr>Light signals (DPS)</vt:lpstr>
      <vt:lpstr>Light signals(VPS)</vt:lpstr>
      <vt:lpstr>Light signals(VPS)</vt:lpstr>
      <vt:lpstr>Light signals</vt:lpstr>
      <vt:lpstr>Growth rates</vt:lpstr>
      <vt:lpstr>Growth rates</vt:lpstr>
      <vt:lpstr>Seeding </vt:lpstr>
      <vt:lpstr>Studies on  Self-Modulation</vt:lpstr>
      <vt:lpstr>SSM / SMI </vt:lpstr>
      <vt:lpstr>Density Gradient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Aaron Mezger</dc:creator>
  <cp:lastModifiedBy>ge42dek</cp:lastModifiedBy>
  <cp:revision>16</cp:revision>
  <dcterms:created xsi:type="dcterms:W3CDTF">2025-03-03T14:30:59Z</dcterms:created>
  <dcterms:modified xsi:type="dcterms:W3CDTF">2025-03-24T11:59:26Z</dcterms:modified>
</cp:coreProperties>
</file>