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2" r:id="rId5"/>
    <p:sldId id="263" r:id="rId6"/>
    <p:sldId id="259" r:id="rId7"/>
    <p:sldId id="260" r:id="rId8"/>
    <p:sldId id="261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C000"/>
    <a:srgbClr val="E971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3" autoAdjust="0"/>
    <p:restoredTop sz="94660"/>
  </p:normalViewPr>
  <p:slideViewPr>
    <p:cSldViewPr snapToGrid="0">
      <p:cViewPr>
        <p:scale>
          <a:sx n="125" d="100"/>
          <a:sy n="125" d="100"/>
        </p:scale>
        <p:origin x="-1584" y="-1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C25F1D-006A-47B9-9DB1-7D3B9683467C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BB612D-0315-4FC4-8146-6AFFD167D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086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B612D-0315-4FC4-8146-6AFFD167D8E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886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B612D-0315-4FC4-8146-6AFFD167D8E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4939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B612D-0315-4FC4-8146-6AFFD167D8E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193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0F91C9-8950-5AE7-24A0-7B3EF501A6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E7F685-D208-06F6-7F75-548378676A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DE4B37-7216-5047-49DB-E5AE7A3FCF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474004-22C2-AF92-08CB-665E63530A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B612D-0315-4FC4-8146-6AFFD167D8E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136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B612D-0315-4FC4-8146-6AFFD167D8E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907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4A1A60-582B-1839-C844-3FE81F7A61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0F42DA-CA05-414F-E0FE-D2F075F2B4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AE30C9-8B6C-AF50-A3E1-D50224861F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BC3137-B370-B304-279B-C85987D80B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B612D-0315-4FC4-8146-6AFFD167D8E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704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B612D-0315-4FC4-8146-6AFFD167D8E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5289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B612D-0315-4FC4-8146-6AFFD167D8E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726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8AB1C-E195-0968-94E6-B55B47C320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68780-370B-2C72-E795-5024B88F56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FA468-FDE6-F795-589D-497108366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Ans Pardons, AWAKE collaboration meeting 24/3/2025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CBD7AD-05DB-D791-BB31-7EB384E07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662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6B991-B39A-87EB-0FCA-8630DF6FC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631571-1817-1268-9BE5-77F5445652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4C4B8D-4E4C-2BEF-1FEB-042FDA1FA6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24/03/2025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979EA3-90BD-A4B9-8BA7-C8C7ABBB6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Pardons, AWAKE collaboration meeting 24/3/2025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D893AE-0F05-B8C9-1DDD-66A98CE0B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025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CF2210-BADC-7CC2-B5A1-2604FE138F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95E0DD-176A-551C-15C5-65B4EDA43B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EE7E62-8C9A-BF43-EF8A-37A99DCBC4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24/03/2025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52D588-6563-EB08-D846-66C9F36DE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Pardons, AWAKE collaboration meeting 24/3/2025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D21BAC-E469-07C2-7413-4524B2F60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206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6D3BB-5A0E-A98F-FA86-2D9992F30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295AD0-E4C9-E2C8-56E7-3EE8F9A02F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A61599-5A8A-3601-1D96-8E11B9D029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24/03/2025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E19A0-5357-124D-1F1A-1754CD558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Pardons, AWAKE collaboration meeting 24/3/2025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F16843-7A9B-A7A9-225F-6B1A89B16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963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E012F-E053-CE92-1BA8-576CBFE9E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E8FBA7-E784-B487-D3A2-C7A6736F16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40331-3331-1019-9DDF-F60188B1C5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24/03/2025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81A5DB-DFAB-C9C7-347B-7DD9ED164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Pardons, AWAKE collaboration meeting 24/3/2025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51C4F7-459A-971E-5AAA-FFD7386AD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797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EFFEE-9290-3AE6-DF54-85016EFC1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097554-1FEA-A0DC-6F4B-B15CB0C42A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85E7CC-89EB-C317-700D-976E6E3518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7D821F-00E1-5E77-7A2C-B4A5CD6F02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24/03/2025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48CF1B-691D-E718-05A5-9867881BC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Pardons, AWAKE collaboration meeting 24/3/2025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74573C-F101-AB36-1D4A-8393C81B5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040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E449A-8449-BBEB-0AF1-3E0F5D41B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715FBB-6A0E-E745-0BF0-757941DADD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65DE3E-A7F5-EF0A-1D78-0702B800FE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AE6312-8264-23BD-8AA0-3F628BB3D4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71E680-5621-5342-1268-AA032462FD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0EAF05-5133-4464-408D-98AF26907D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24/03/2025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7BB05A-F334-0324-1B01-7AA1BE881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Pardons, AWAKE collaboration meeting 24/3/2025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D4D31B-4090-101B-D7B1-48E1AE7A3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615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5B68A-3745-A02A-7DB5-E35C58BD8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8E6CF4-60A9-5B69-FF9A-04C1EB14B8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24/03/2025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2FA260-9859-577A-E3C3-18A0FC040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Pardons, AWAKE collaboration meeting 24/3/2025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BEF7F4-6780-A0CE-FC1F-AC0C68757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682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8E3365-5E3A-397B-9CE4-15D6AB614C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24/03/2025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780BBC-02CC-6560-77A1-56096F5B8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Pardons, AWAKE collaboration meeting 24/3/2025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8E4D20-4505-FCB3-7F8B-BEA2CCC43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673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3D5A4-88D0-9912-6B68-4B4D1A9E0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C84926-96A8-94F2-5360-493031C39B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418244-3E7B-1724-6205-37443045FA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9FF5B1-598B-EE31-3A16-7D1FD683DE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24/03/2025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E4C6DE-8BD7-40D7-7EC4-60BC93270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Pardons, AWAKE collaboration meeting 24/3/2025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CCE4A5-31DE-30CA-4951-8A584AB82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461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E9884-DC5F-7310-98E2-2F4A800C9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574DA4-0A30-9334-14B1-8211700CDD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0F2BD0-7889-0581-5E51-88462A0DC6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2D5EE3-73BD-9CD1-D088-16F4ED9EAE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24/03/2025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573513-4E9F-0B65-129D-D324C6515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Pardons, AWAKE collaboration meeting 24/3/2025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1358CB-13CE-7E71-23D8-AD85CB089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25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BBC6A4-F1EC-2A70-6060-AD223EFC2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1321C2-2D04-BBA8-A6AC-2567BAB36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AED9E-5FB5-6EFD-0FEB-AB68FA1C7E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Ans Pardons, AWAKE collaboration meeting 24/3/2025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183D83-8162-0542-1C03-D340D18C17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52EDC76-1E29-4CF5-B118-0E6F3C80C7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920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0E562-4709-B79A-0D8E-35EC66F140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Status of Run 2c integration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FEEDBC-FD03-0273-5CD5-F0EB51C5EF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38413"/>
            <a:ext cx="9144000" cy="1655762"/>
          </a:xfrm>
        </p:spPr>
        <p:txBody>
          <a:bodyPr/>
          <a:lstStyle/>
          <a:p>
            <a:r>
              <a:rPr lang="en-US" dirty="0"/>
              <a:t>Ans Pardons </a:t>
            </a:r>
          </a:p>
          <a:p>
            <a:br>
              <a:rPr lang="en-US" dirty="0"/>
            </a:br>
            <a:r>
              <a:rPr lang="en-US" dirty="0"/>
              <a:t>with input from Frederic Galleazzi, Vincent Clerc, </a:t>
            </a:r>
            <a:br>
              <a:rPr lang="en-US" dirty="0"/>
            </a:br>
            <a:r>
              <a:rPr lang="en-US" dirty="0"/>
              <a:t>Eloïse Guran and Alena Puckova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374AF1-CF1A-BF3D-2804-77677B02A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AWAKE collaboration meeting 25/3/2025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DA58D9-139A-C04E-3332-A3F421D6B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1</a:t>
            </a:fld>
            <a:endParaRPr lang="en-GB"/>
          </a:p>
        </p:txBody>
      </p:sp>
      <p:pic>
        <p:nvPicPr>
          <p:cNvPr id="6" name="Picture 5" descr="A logo with blue letters&#10;&#10;AI-generated content may be incorrect.">
            <a:extLst>
              <a:ext uri="{FF2B5EF4-FFF2-40B4-BE49-F238E27FC236}">
                <a16:creationId xmlns:a16="http://schemas.microsoft.com/office/drawing/2014/main" id="{26163C17-66AC-4C0A-F98C-0AE94C00D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941" y="269422"/>
            <a:ext cx="3145971" cy="160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012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30DDD-B632-8460-6C6F-9368A9C3F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803"/>
            <a:ext cx="10515600" cy="1325563"/>
          </a:xfrm>
        </p:spPr>
        <p:txBody>
          <a:bodyPr/>
          <a:lstStyle/>
          <a:p>
            <a:r>
              <a:rPr lang="en-US" dirty="0"/>
              <a:t>Racks and rooms in TSG4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3FA6A-8270-9485-454E-7E8021A9FE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352366"/>
            <a:ext cx="51816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For AWAKE 2b, </a:t>
            </a:r>
          </a:p>
          <a:p>
            <a:pPr lvl="1"/>
            <a:r>
              <a:rPr lang="en-US" dirty="0"/>
              <a:t>58 racks in the 100m-long TSG4</a:t>
            </a:r>
          </a:p>
          <a:p>
            <a:pPr lvl="1"/>
            <a:r>
              <a:rPr lang="en-US" dirty="0"/>
              <a:t>1 room: spectrometer camera </a:t>
            </a:r>
          </a:p>
          <a:p>
            <a:r>
              <a:rPr lang="en-US" dirty="0"/>
              <a:t>For AWAKE 2c</a:t>
            </a:r>
          </a:p>
          <a:p>
            <a:pPr lvl="1"/>
            <a:r>
              <a:rPr lang="en-US" dirty="0"/>
              <a:t>estimated to need 90 racks</a:t>
            </a:r>
          </a:p>
          <a:p>
            <a:pPr lvl="1"/>
            <a:r>
              <a:rPr lang="en-US" dirty="0"/>
              <a:t>3 rooms: 1 UV room, and 2 streak/diagnostics rooms</a:t>
            </a:r>
          </a:p>
          <a:p>
            <a:r>
              <a:rPr lang="en-US" dirty="0"/>
              <a:t>TSG4 also needs to house the new TCC4 HVAC system</a:t>
            </a:r>
          </a:p>
          <a:p>
            <a:r>
              <a:rPr lang="en-US" dirty="0"/>
              <a:t>Sump at end of TSG4 needs vehicle access and entire TSG4 needs personnel access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2656F4-9836-46C6-FFBD-11C730B2A04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8FFF56-E983-ADFC-11DE-934D836044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4293" y="1289194"/>
            <a:ext cx="6177642" cy="247105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DBB22DA-8135-6036-5069-9907867E50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4023915"/>
            <a:ext cx="6202135" cy="2807282"/>
          </a:xfrm>
          <a:prstGeom prst="rect">
            <a:avLst/>
          </a:prstGeo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89D52387-106E-6739-0878-BD3F31208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998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2A4EC-82A3-7013-25AD-E8EC6E487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586"/>
            <a:ext cx="10515600" cy="1325563"/>
          </a:xfrm>
        </p:spPr>
        <p:txBody>
          <a:bodyPr/>
          <a:lstStyle/>
          <a:p>
            <a:r>
              <a:rPr lang="en-US" dirty="0"/>
              <a:t>Racks and rooms in TSG4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16F15B-DA62-F726-E6FC-A40C0C7B32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68" y="1284773"/>
            <a:ext cx="5736771" cy="4351338"/>
          </a:xfrm>
        </p:spPr>
        <p:txBody>
          <a:bodyPr>
            <a:normAutofit/>
          </a:bodyPr>
          <a:lstStyle/>
          <a:p>
            <a:r>
              <a:rPr lang="en-US" sz="2400" dirty="0"/>
              <a:t>Make more space:</a:t>
            </a:r>
          </a:p>
          <a:p>
            <a:pPr lvl="1"/>
            <a:r>
              <a:rPr lang="en-US" sz="2000" dirty="0"/>
              <a:t>Remove CNGS-related waste at end of TSG4</a:t>
            </a:r>
          </a:p>
          <a:p>
            <a:pPr lvl="1"/>
            <a:r>
              <a:rPr lang="en-US" sz="2000" dirty="0"/>
              <a:t>Remove pumping system CNGS decay tube</a:t>
            </a:r>
          </a:p>
          <a:p>
            <a:pPr lvl="1"/>
            <a:r>
              <a:rPr lang="en-US" sz="2000" dirty="0"/>
              <a:t>Study whether CNGS-era transformers can be removed</a:t>
            </a:r>
          </a:p>
          <a:p>
            <a:r>
              <a:rPr lang="en-US" sz="2400" dirty="0"/>
              <a:t>Get more info:</a:t>
            </a:r>
          </a:p>
          <a:p>
            <a:pPr lvl="1"/>
            <a:r>
              <a:rPr lang="en-US" sz="2000" dirty="0"/>
              <a:t>Scan of TSG4 </a:t>
            </a:r>
            <a:r>
              <a:rPr lang="en-US" sz="2000" dirty="0">
                <a:sym typeface="Wingdings" panose="05000000000000000000" pitchFamily="2" charset="2"/>
              </a:rPr>
              <a:t> update model</a:t>
            </a:r>
            <a:endParaRPr lang="en-US" sz="2000" dirty="0"/>
          </a:p>
          <a:p>
            <a:pPr lvl="1"/>
            <a:r>
              <a:rPr lang="en-US" sz="2000" dirty="0"/>
              <a:t>Collect estimated racks needed from each user, max distance to equipment, etc.</a:t>
            </a:r>
          </a:p>
          <a:p>
            <a:r>
              <a:rPr lang="en-US" sz="2400" dirty="0"/>
              <a:t>Propose a first layout:</a:t>
            </a:r>
          </a:p>
          <a:p>
            <a:endParaRPr lang="en-GB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163CF6-16CC-44E8-7E30-4A5A349D9B4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62095"/>
          <a:stretch/>
        </p:blipFill>
        <p:spPr>
          <a:xfrm>
            <a:off x="119742" y="5036974"/>
            <a:ext cx="12192000" cy="9549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3BA6DFF-BE1C-7633-64A8-FD3C8F2C492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7593" r="29642"/>
          <a:stretch/>
        </p:blipFill>
        <p:spPr>
          <a:xfrm>
            <a:off x="3597897" y="6098205"/>
            <a:ext cx="8578114" cy="816429"/>
          </a:xfrm>
          <a:prstGeom prst="rect">
            <a:avLst/>
          </a:prstGeom>
        </p:spPr>
      </p:pic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95E5806-18BF-7BE3-C993-BD08E0DD9924}"/>
              </a:ext>
            </a:extLst>
          </p:cNvPr>
          <p:cNvSpPr/>
          <p:nvPr/>
        </p:nvSpPr>
        <p:spPr>
          <a:xfrm flipH="1">
            <a:off x="3048206" y="5680273"/>
            <a:ext cx="9023880" cy="816429"/>
          </a:xfrm>
          <a:custGeom>
            <a:avLst/>
            <a:gdLst>
              <a:gd name="connsiteX0" fmla="*/ 430326 w 9023880"/>
              <a:gd name="connsiteY0" fmla="*/ 0 h 816429"/>
              <a:gd name="connsiteX1" fmla="*/ 865755 w 9023880"/>
              <a:gd name="connsiteY1" fmla="*/ 348343 h 816429"/>
              <a:gd name="connsiteX2" fmla="*/ 8213612 w 9023880"/>
              <a:gd name="connsiteY2" fmla="*/ 391886 h 816429"/>
              <a:gd name="connsiteX3" fmla="*/ 8507526 w 9023880"/>
              <a:gd name="connsiteY3" fmla="*/ 816429 h 81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23880" h="816429">
                <a:moveTo>
                  <a:pt x="430326" y="0"/>
                </a:moveTo>
                <a:cubicBezTo>
                  <a:pt x="-567" y="141514"/>
                  <a:pt x="-431459" y="283029"/>
                  <a:pt x="865755" y="348343"/>
                </a:cubicBezTo>
                <a:cubicBezTo>
                  <a:pt x="2162969" y="413657"/>
                  <a:pt x="6939984" y="313872"/>
                  <a:pt x="8213612" y="391886"/>
                </a:cubicBezTo>
                <a:cubicBezTo>
                  <a:pt x="9487240" y="469900"/>
                  <a:pt x="8997383" y="643164"/>
                  <a:pt x="8507526" y="816429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CDFA07-9B13-F00F-030D-B5356106BE09}"/>
              </a:ext>
            </a:extLst>
          </p:cNvPr>
          <p:cNvSpPr txBox="1"/>
          <p:nvPr/>
        </p:nvSpPr>
        <p:spPr>
          <a:xfrm>
            <a:off x="119742" y="5490844"/>
            <a:ext cx="1220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Upstream </a:t>
            </a:r>
          </a:p>
          <a:p>
            <a:r>
              <a:rPr lang="en-US" dirty="0"/>
              <a:t>TSG4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678C32-8DBA-6C77-00E1-792149299613}"/>
              </a:ext>
            </a:extLst>
          </p:cNvPr>
          <p:cNvSpPr txBox="1"/>
          <p:nvPr/>
        </p:nvSpPr>
        <p:spPr>
          <a:xfrm>
            <a:off x="10038516" y="6088487"/>
            <a:ext cx="2033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Downstream TSG4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2FE3E70-2CA2-0285-0A9B-508A4B1CB5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0849" y="1617449"/>
            <a:ext cx="2228006" cy="288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715C4AA-7433-C952-4C6E-D4F8156C67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53459" y="1625730"/>
            <a:ext cx="1518627" cy="288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F8D855E-C39D-C44B-19D6-7D05DCA36D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82005" y="1621145"/>
            <a:ext cx="2090835" cy="2880000"/>
          </a:xfrm>
          <a:prstGeom prst="rect">
            <a:avLst/>
          </a:prstGeom>
        </p:spPr>
      </p:pic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7C573BD1-0CDC-34FF-1881-2B2CD611B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700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E85D9-4549-3B3D-794B-7C46A8C67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dirty="0"/>
              <a:t>Integration of AWAKE 2c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8147E2-47DC-6F93-1119-314818C07E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53331"/>
            <a:ext cx="11201400" cy="53216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The integration of elements in AWAKE must move together with (or even ahead of) the design of those elements, because</a:t>
            </a:r>
          </a:p>
          <a:p>
            <a:pPr lvl="1"/>
            <a:r>
              <a:rPr lang="en-US" dirty="0"/>
              <a:t>Many </a:t>
            </a:r>
            <a:r>
              <a:rPr lang="en-US" b="1" dirty="0"/>
              <a:t>service groups need first information early on</a:t>
            </a:r>
            <a:r>
              <a:rPr lang="en-US" dirty="0"/>
              <a:t>, to deal with enormous LS3 workload, e.g. cabling requests </a:t>
            </a:r>
            <a:r>
              <a:rPr lang="en-US" dirty="0">
                <a:sym typeface="Wingdings" panose="05000000000000000000" pitchFamily="2" charset="2"/>
              </a:rPr>
              <a:t> needs rack position and beamline layouts</a:t>
            </a:r>
          </a:p>
          <a:p>
            <a:pPr lvl="1"/>
            <a:r>
              <a:rPr lang="en-US" b="1" dirty="0">
                <a:sym typeface="Wingdings" panose="05000000000000000000" pitchFamily="2" charset="2"/>
              </a:rPr>
              <a:t>Checking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b="1" dirty="0">
                <a:sym typeface="Wingdings" panose="05000000000000000000" pitchFamily="2" charset="2"/>
              </a:rPr>
              <a:t>integration</a:t>
            </a:r>
            <a:r>
              <a:rPr lang="en-US" dirty="0">
                <a:sym typeface="Wingdings" panose="05000000000000000000" pitchFamily="2" charset="2"/>
              </a:rPr>
              <a:t> topics (access, transport, etc.) </a:t>
            </a:r>
            <a:r>
              <a:rPr lang="en-US" b="1" dirty="0">
                <a:sym typeface="Wingdings" panose="05000000000000000000" pitchFamily="2" charset="2"/>
              </a:rPr>
              <a:t>during design </a:t>
            </a:r>
            <a:r>
              <a:rPr lang="en-US" dirty="0">
                <a:sym typeface="Wingdings" panose="05000000000000000000" pitchFamily="2" charset="2"/>
              </a:rPr>
              <a:t>allows discovering issues early  is more time-efficient (but iterative).</a:t>
            </a:r>
          </a:p>
          <a:p>
            <a:pPr lvl="1"/>
            <a:r>
              <a:rPr lang="en-US" b="1" dirty="0">
                <a:sym typeface="Wingdings" panose="05000000000000000000" pitchFamily="2" charset="2"/>
              </a:rPr>
              <a:t>Installation planning </a:t>
            </a:r>
            <a:r>
              <a:rPr lang="en-US" dirty="0">
                <a:sym typeface="Wingdings" panose="05000000000000000000" pitchFamily="2" charset="2"/>
              </a:rPr>
              <a:t>needs installation order, and therefore integration info.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The integration team holds “CSCP” meetings to </a:t>
            </a:r>
            <a:r>
              <a:rPr lang="en-US" b="1" dirty="0">
                <a:sym typeface="Wingdings" panose="05000000000000000000" pitchFamily="2" charset="2"/>
              </a:rPr>
              <a:t>guide other coordination packages </a:t>
            </a:r>
            <a:r>
              <a:rPr lang="en-US" dirty="0">
                <a:sym typeface="Wingdings" panose="05000000000000000000" pitchFamily="2" charset="2"/>
              </a:rPr>
              <a:t>discussing with the CERN groups (vacuum, survey, mechanical design, magnets, etc.) linked to their CP. 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 The CSCP meetings </a:t>
            </a:r>
            <a:r>
              <a:rPr lang="en-US" b="1" dirty="0">
                <a:sym typeface="Wingdings" panose="05000000000000000000" pitchFamily="2" charset="2"/>
              </a:rPr>
              <a:t>combine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b="1" dirty="0">
                <a:sym typeface="Wingdings" panose="05000000000000000000" pitchFamily="2" charset="2"/>
              </a:rPr>
              <a:t>pre-integration with design and interface </a:t>
            </a:r>
            <a:r>
              <a:rPr lang="en-US" dirty="0">
                <a:sym typeface="Wingdings" panose="05000000000000000000" pitchFamily="2" charset="2"/>
              </a:rPr>
              <a:t>discussions, allowing integration to be considered early on.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6E738F-ACD0-2ACF-7C38-1F0AA3049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Ans Pardons, AWAKE collaboration meeting 25/3/2025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92CB4-3075-940B-033F-3A25370B7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12</a:t>
            </a:fld>
            <a:endParaRPr lang="en-GB"/>
          </a:p>
        </p:txBody>
      </p:sp>
      <p:pic>
        <p:nvPicPr>
          <p:cNvPr id="8" name="Picture 7" descr="A logo with blue letters&#10;&#10;AI-generated content may be incorrect.">
            <a:extLst>
              <a:ext uri="{FF2B5EF4-FFF2-40B4-BE49-F238E27FC236}">
                <a16:creationId xmlns:a16="http://schemas.microsoft.com/office/drawing/2014/main" id="{EDC9A23C-BA28-70BA-453C-C25DBA7F9B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9286" y="136525"/>
            <a:ext cx="1970314" cy="1007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47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0FAE9-A186-D30B-6975-5CED03992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F4BBF-CF02-98E3-27C7-E0FB9E953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55371"/>
            <a:ext cx="10515600" cy="334667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Beamlines in the AWAKE 2c area – first view</a:t>
            </a:r>
          </a:p>
          <a:p>
            <a:r>
              <a:rPr lang="en-US" dirty="0"/>
              <a:t>Situation at the end of CTD </a:t>
            </a:r>
            <a:r>
              <a:rPr lang="en-US" dirty="0">
                <a:sym typeface="Wingdings" panose="05000000000000000000" pitchFamily="2" charset="2"/>
              </a:rPr>
              <a:t> permanent shielding</a:t>
            </a:r>
          </a:p>
          <a:p>
            <a:r>
              <a:rPr lang="en-US" dirty="0"/>
              <a:t>Beamlines in the AWAKE 2c area – challenges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An example: Racks and rooms in TSG4</a:t>
            </a:r>
          </a:p>
          <a:p>
            <a:r>
              <a:rPr lang="en-US" dirty="0">
                <a:sym typeface="Wingdings" panose="05000000000000000000" pitchFamily="2" charset="2"/>
              </a:rPr>
              <a:t>Integration and equipment design 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94F880-BD11-33DA-1555-BAABC5B2D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Ans Pardons, AWAKE collaboration meeting 25/3/2025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4608EF-C429-5720-5FFE-EDD21CFE0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 descr="A logo with blue letters&#10;&#10;AI-generated content may be incorrect.">
            <a:extLst>
              <a:ext uri="{FF2B5EF4-FFF2-40B4-BE49-F238E27FC236}">
                <a16:creationId xmlns:a16="http://schemas.microsoft.com/office/drawing/2014/main" id="{E94E9A6D-5C56-46C5-73DE-E435D3DDDA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941" y="269422"/>
            <a:ext cx="3145971" cy="160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935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1B41806-D7CC-2B46-2700-6979B58476E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262"/>
          <a:stretch/>
        </p:blipFill>
        <p:spPr>
          <a:xfrm>
            <a:off x="68351" y="489857"/>
            <a:ext cx="12123649" cy="527493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63F206-5E43-B1DB-AE55-117C0E18C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697415"/>
            <a:ext cx="10515600" cy="116058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From “Ground zero”: the situation after CNGS target area dismantling</a:t>
            </a:r>
          </a:p>
          <a:p>
            <a:pPr marL="0" indent="0">
              <a:buNone/>
            </a:pPr>
            <a:r>
              <a:rPr lang="en-US" dirty="0"/>
              <a:t>	to “Ready to go”: the situation before the first beam for AWAKE 2c</a:t>
            </a:r>
            <a:endParaRPr lang="en-GB" dirty="0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E55B3110-7BB2-A289-2109-966EE0F8AEC6}"/>
              </a:ext>
            </a:extLst>
          </p:cNvPr>
          <p:cNvSpPr/>
          <p:nvPr/>
        </p:nvSpPr>
        <p:spPr>
          <a:xfrm>
            <a:off x="7772400" y="1971568"/>
            <a:ext cx="304799" cy="1066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DCDAF320-BB76-35F8-7F66-AE307A7FB567}"/>
              </a:ext>
            </a:extLst>
          </p:cNvPr>
          <p:cNvSpPr/>
          <p:nvPr/>
        </p:nvSpPr>
        <p:spPr>
          <a:xfrm>
            <a:off x="10879016" y="1971568"/>
            <a:ext cx="304799" cy="1066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3B92F47-B19D-EBF4-BC35-62E81DC7F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863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 descr="A diagram of a diagram of a computer&#10;&#10;AI-generated content may be incorrect.">
            <a:extLst>
              <a:ext uri="{FF2B5EF4-FFF2-40B4-BE49-F238E27FC236}">
                <a16:creationId xmlns:a16="http://schemas.microsoft.com/office/drawing/2014/main" id="{90B5B26A-CCBF-FEF5-B43B-423DC7F3F7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08892"/>
            <a:ext cx="11671623" cy="5696729"/>
          </a:xfr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82FB4855-7E69-9B9A-7BFC-8B314C7B9681}"/>
              </a:ext>
            </a:extLst>
          </p:cNvPr>
          <p:cNvGrpSpPr/>
          <p:nvPr/>
        </p:nvGrpSpPr>
        <p:grpSpPr>
          <a:xfrm>
            <a:off x="3645874" y="2168768"/>
            <a:ext cx="6355413" cy="1535722"/>
            <a:chOff x="3645874" y="2168768"/>
            <a:chExt cx="6355413" cy="153572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FD7A11C-6F65-3292-22F8-400776C3346D}"/>
                </a:ext>
              </a:extLst>
            </p:cNvPr>
            <p:cNvSpPr txBox="1"/>
            <p:nvPr/>
          </p:nvSpPr>
          <p:spPr>
            <a:xfrm>
              <a:off x="6797846" y="2168768"/>
              <a:ext cx="3203441" cy="64633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/>
                <a:t>The injection region of Run 2c </a:t>
              </a:r>
              <a:br>
                <a:rPr lang="en-US" dirty="0"/>
              </a:br>
              <a:r>
                <a:rPr lang="en-US" dirty="0"/>
                <a:t>by Michele at 10h50</a:t>
              </a:r>
              <a:endParaRPr lang="en-GB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1EAB16F-1566-AC7A-C64A-E7A27C229437}"/>
                </a:ext>
              </a:extLst>
            </p:cNvPr>
            <p:cNvSpPr/>
            <p:nvPr/>
          </p:nvSpPr>
          <p:spPr>
            <a:xfrm>
              <a:off x="3645874" y="2848709"/>
              <a:ext cx="1219203" cy="85578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9C033CD5-9261-298F-B2B2-21D58000F169}"/>
                </a:ext>
              </a:extLst>
            </p:cNvPr>
            <p:cNvCxnSpPr>
              <a:endCxn id="17" idx="1"/>
            </p:cNvCxnSpPr>
            <p:nvPr/>
          </p:nvCxnSpPr>
          <p:spPr>
            <a:xfrm flipV="1">
              <a:off x="4876800" y="2491934"/>
              <a:ext cx="1921046" cy="7737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C9B703F6-A2CF-3ED4-F90C-66D615089F30}"/>
              </a:ext>
            </a:extLst>
          </p:cNvPr>
          <p:cNvGrpSpPr/>
          <p:nvPr/>
        </p:nvGrpSpPr>
        <p:grpSpPr>
          <a:xfrm>
            <a:off x="1535723" y="425550"/>
            <a:ext cx="5862561" cy="2401908"/>
            <a:chOff x="1535723" y="425550"/>
            <a:chExt cx="5862561" cy="2401908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DE20CA16-C73C-E9E5-9DA4-06AB9884ADB3}"/>
                </a:ext>
              </a:extLst>
            </p:cNvPr>
            <p:cNvGrpSpPr/>
            <p:nvPr/>
          </p:nvGrpSpPr>
          <p:grpSpPr>
            <a:xfrm>
              <a:off x="1535723" y="425550"/>
              <a:ext cx="5862561" cy="2401908"/>
              <a:chOff x="1535723" y="425550"/>
              <a:chExt cx="5862561" cy="2401908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03C94E7-D78F-713D-8250-B078B64B9DE6}"/>
                  </a:ext>
                </a:extLst>
              </p:cNvPr>
              <p:cNvSpPr txBox="1"/>
              <p:nvPr/>
            </p:nvSpPr>
            <p:spPr>
              <a:xfrm>
                <a:off x="3969012" y="425550"/>
                <a:ext cx="3429272" cy="646331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dirty="0"/>
                  <a:t>Update of the electron source(s) </a:t>
                </a:r>
                <a:br>
                  <a:rPr lang="en-US" dirty="0"/>
                </a:br>
                <a:r>
                  <a:rPr lang="en-US" dirty="0"/>
                  <a:t>by Steffen at 9h35</a:t>
                </a:r>
                <a:endParaRPr lang="en-GB" dirty="0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C58A75DF-48CF-D307-3EA5-AFD6F89107CE}"/>
                  </a:ext>
                </a:extLst>
              </p:cNvPr>
              <p:cNvSpPr/>
              <p:nvPr/>
            </p:nvSpPr>
            <p:spPr>
              <a:xfrm>
                <a:off x="3969012" y="1510079"/>
                <a:ext cx="2063262" cy="1317379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502C1724-ACB8-8152-2823-897F5141F8F1}"/>
                  </a:ext>
                </a:extLst>
              </p:cNvPr>
              <p:cNvSpPr/>
              <p:nvPr/>
            </p:nvSpPr>
            <p:spPr>
              <a:xfrm>
                <a:off x="1535723" y="851390"/>
                <a:ext cx="2063262" cy="1317379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5DAD033-D3D8-522B-5350-A2EE0726A6D7}"/>
                </a:ext>
              </a:extLst>
            </p:cNvPr>
            <p:cNvCxnSpPr>
              <a:stCxn id="23" idx="7"/>
              <a:endCxn id="16" idx="1"/>
            </p:cNvCxnSpPr>
            <p:nvPr/>
          </p:nvCxnSpPr>
          <p:spPr>
            <a:xfrm flipV="1">
              <a:off x="3296827" y="748716"/>
              <a:ext cx="672185" cy="2956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FA085F9-40BC-022E-A984-28DDA0B42789}"/>
                </a:ext>
              </a:extLst>
            </p:cNvPr>
            <p:cNvCxnSpPr>
              <a:cxnSpLocks/>
              <a:stCxn id="22" idx="0"/>
              <a:endCxn id="16" idx="2"/>
            </p:cNvCxnSpPr>
            <p:nvPr/>
          </p:nvCxnSpPr>
          <p:spPr>
            <a:xfrm flipV="1">
              <a:off x="5000643" y="1071881"/>
              <a:ext cx="683005" cy="43819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25E5473-493D-B917-BDF3-C0AFCA64E12E}"/>
              </a:ext>
            </a:extLst>
          </p:cNvPr>
          <p:cNvGrpSpPr/>
          <p:nvPr/>
        </p:nvGrpSpPr>
        <p:grpSpPr>
          <a:xfrm>
            <a:off x="0" y="1792070"/>
            <a:ext cx="12192000" cy="3999130"/>
            <a:chOff x="0" y="1792070"/>
            <a:chExt cx="12192000" cy="399913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FE196A7-C57C-5EE3-3F31-B8D2A540BDFA}"/>
                </a:ext>
              </a:extLst>
            </p:cNvPr>
            <p:cNvSpPr txBox="1"/>
            <p:nvPr/>
          </p:nvSpPr>
          <p:spPr>
            <a:xfrm>
              <a:off x="538318" y="3881212"/>
              <a:ext cx="2716065" cy="64633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/>
                <a:t>Run 2c beamlines update</a:t>
              </a:r>
              <a:br>
                <a:rPr lang="en-US" dirty="0"/>
              </a:br>
              <a:r>
                <a:rPr lang="en-US" dirty="0"/>
                <a:t>from Eleonora at 10h15</a:t>
              </a:r>
              <a:endParaRPr lang="en-GB" dirty="0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0F0D192-6023-BA62-A58B-3B2D56FFFA45}"/>
                </a:ext>
              </a:extLst>
            </p:cNvPr>
            <p:cNvGrpSpPr/>
            <p:nvPr/>
          </p:nvGrpSpPr>
          <p:grpSpPr>
            <a:xfrm>
              <a:off x="0" y="1792070"/>
              <a:ext cx="12192000" cy="3999130"/>
              <a:chOff x="0" y="1792070"/>
              <a:chExt cx="12192000" cy="3999130"/>
            </a:xfrm>
          </p:grpSpPr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58E594DC-4EC5-2625-E1A2-1054A4EDF3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1828800"/>
                <a:ext cx="12192000" cy="3962400"/>
              </a:xfrm>
              <a:prstGeom prst="line">
                <a:avLst/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D8644C1-4EE1-BE4B-8B2F-B4F542739AC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409191" y="1792070"/>
                <a:ext cx="572009" cy="460321"/>
              </a:xfrm>
              <a:prstGeom prst="line">
                <a:avLst/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E7EDCE16-F573-98FA-B673-F6B9ED5A2BF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096331" y="2658159"/>
                <a:ext cx="572009" cy="460321"/>
              </a:xfrm>
              <a:prstGeom prst="line">
                <a:avLst/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59F13FA7-1CA6-2B15-791A-4CE4945C7DDF}"/>
              </a:ext>
            </a:extLst>
          </p:cNvPr>
          <p:cNvGrpSpPr/>
          <p:nvPr/>
        </p:nvGrpSpPr>
        <p:grpSpPr>
          <a:xfrm>
            <a:off x="886962" y="2617067"/>
            <a:ext cx="6723701" cy="3940527"/>
            <a:chOff x="886962" y="2617067"/>
            <a:chExt cx="6723701" cy="394052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46D72BF-A431-CA14-707D-03628000D728}"/>
                </a:ext>
              </a:extLst>
            </p:cNvPr>
            <p:cNvSpPr txBox="1"/>
            <p:nvPr/>
          </p:nvSpPr>
          <p:spPr>
            <a:xfrm>
              <a:off x="3254383" y="5911263"/>
              <a:ext cx="2299540" cy="646331"/>
            </a:xfrm>
            <a:prstGeom prst="rect">
              <a:avLst/>
            </a:prstGeom>
            <a:solidFill>
              <a:srgbClr val="E97132">
                <a:alpha val="69804"/>
              </a:srgb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/>
                <a:t>Status of BI for run 2c</a:t>
              </a:r>
              <a:br>
                <a:rPr lang="en-US" dirty="0"/>
              </a:br>
              <a:r>
                <a:rPr lang="en-US" dirty="0"/>
                <a:t>by Collette at 11h10</a:t>
              </a:r>
              <a:endParaRPr lang="en-GB" dirty="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AD5F2E77-C02E-177A-6DFD-151BB09CC7A0}"/>
                </a:ext>
              </a:extLst>
            </p:cNvPr>
            <p:cNvSpPr/>
            <p:nvPr/>
          </p:nvSpPr>
          <p:spPr>
            <a:xfrm rot="1060744">
              <a:off x="886962" y="2617067"/>
              <a:ext cx="6723701" cy="1015328"/>
            </a:xfrm>
            <a:prstGeom prst="rect">
              <a:avLst/>
            </a:prstGeom>
            <a:solidFill>
              <a:srgbClr val="E97132">
                <a:alpha val="49020"/>
              </a:srgb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01923B8E-9B1E-E3B4-3481-01C46852A834}"/>
              </a:ext>
            </a:extLst>
          </p:cNvPr>
          <p:cNvGrpSpPr/>
          <p:nvPr/>
        </p:nvGrpSpPr>
        <p:grpSpPr>
          <a:xfrm>
            <a:off x="5835810" y="4397817"/>
            <a:ext cx="6295262" cy="2167979"/>
            <a:chOff x="5835810" y="4397817"/>
            <a:chExt cx="6295262" cy="2167979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CBD14A3-E7C4-61AC-70DC-B24D661E285B}"/>
                </a:ext>
              </a:extLst>
            </p:cNvPr>
            <p:cNvSpPr txBox="1"/>
            <p:nvPr/>
          </p:nvSpPr>
          <p:spPr>
            <a:xfrm>
              <a:off x="5835810" y="5919465"/>
              <a:ext cx="4499437" cy="646331"/>
            </a:xfrm>
            <a:prstGeom prst="rect">
              <a:avLst/>
            </a:prstGeom>
            <a:solidFill>
              <a:srgbClr val="FFC000">
                <a:alpha val="69804"/>
              </a:srgb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/>
                <a:t>Several presentations on the spectrometer </a:t>
              </a:r>
            </a:p>
            <a:p>
              <a:r>
                <a:rPr lang="en-US" dirty="0"/>
                <a:t>system and experimental diagnostics 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3CFD0815-7217-A429-89ED-E9A8932E7BD3}"/>
                </a:ext>
              </a:extLst>
            </p:cNvPr>
            <p:cNvSpPr/>
            <p:nvPr/>
          </p:nvSpPr>
          <p:spPr>
            <a:xfrm rot="1060744">
              <a:off x="7400419" y="4397817"/>
              <a:ext cx="4730653" cy="1015328"/>
            </a:xfrm>
            <a:prstGeom prst="rect">
              <a:avLst/>
            </a:prstGeom>
            <a:solidFill>
              <a:srgbClr val="FFC000">
                <a:alpha val="49020"/>
              </a:srgb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78CB116-31B2-65C9-A09E-EF87CAE8908D}"/>
              </a:ext>
            </a:extLst>
          </p:cNvPr>
          <p:cNvGrpSpPr/>
          <p:nvPr/>
        </p:nvGrpSpPr>
        <p:grpSpPr>
          <a:xfrm>
            <a:off x="-88034" y="976368"/>
            <a:ext cx="12269148" cy="4910440"/>
            <a:chOff x="-88034" y="976368"/>
            <a:chExt cx="12269148" cy="4910440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5FEACAD6-4B55-BCBC-05FE-0B6C1FD221C7}"/>
                </a:ext>
              </a:extLst>
            </p:cNvPr>
            <p:cNvGrpSpPr/>
            <p:nvPr/>
          </p:nvGrpSpPr>
          <p:grpSpPr>
            <a:xfrm>
              <a:off x="-88034" y="976368"/>
              <a:ext cx="12269148" cy="4910440"/>
              <a:chOff x="-88034" y="976368"/>
              <a:chExt cx="12269148" cy="4910440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9F06C09-6401-605D-1648-6598242A97DF}"/>
                  </a:ext>
                </a:extLst>
              </p:cNvPr>
              <p:cNvSpPr txBox="1"/>
              <p:nvPr/>
            </p:nvSpPr>
            <p:spPr>
              <a:xfrm>
                <a:off x="538318" y="4837090"/>
                <a:ext cx="2251899" cy="646331"/>
              </a:xfrm>
              <a:prstGeom prst="rect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dirty="0"/>
                  <a:t>Laser system update</a:t>
                </a:r>
                <a:br>
                  <a:rPr lang="en-US" dirty="0"/>
                </a:br>
                <a:r>
                  <a:rPr lang="en-US" dirty="0"/>
                  <a:t>from Edu at 9h55</a:t>
                </a:r>
                <a:endParaRPr lang="en-GB" dirty="0"/>
              </a:p>
            </p:txBody>
          </p: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B399E829-D000-15F0-1DB9-D4247B164F11}"/>
                  </a:ext>
                </a:extLst>
              </p:cNvPr>
              <p:cNvGrpSpPr/>
              <p:nvPr/>
            </p:nvGrpSpPr>
            <p:grpSpPr>
              <a:xfrm>
                <a:off x="-88034" y="976368"/>
                <a:ext cx="12269148" cy="4910440"/>
                <a:chOff x="-88034" y="976368"/>
                <a:chExt cx="12269148" cy="4910440"/>
              </a:xfrm>
            </p:grpSpPr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BB4810E7-84E1-A971-942A-A8440A4E4290}"/>
                    </a:ext>
                  </a:extLst>
                </p:cNvPr>
                <p:cNvGrpSpPr/>
                <p:nvPr/>
              </p:nvGrpSpPr>
              <p:grpSpPr>
                <a:xfrm>
                  <a:off x="-88034" y="976368"/>
                  <a:ext cx="10854892" cy="4910440"/>
                  <a:chOff x="17473" y="1058429"/>
                  <a:chExt cx="10854892" cy="4910440"/>
                </a:xfrm>
              </p:grpSpPr>
              <p:grpSp>
                <p:nvGrpSpPr>
                  <p:cNvPr id="49" name="Group 48">
                    <a:extLst>
                      <a:ext uri="{FF2B5EF4-FFF2-40B4-BE49-F238E27FC236}">
                        <a16:creationId xmlns:a16="http://schemas.microsoft.com/office/drawing/2014/main" id="{7BC2CB8A-00B5-EBC0-772C-0EA28F9E799F}"/>
                      </a:ext>
                    </a:extLst>
                  </p:cNvPr>
                  <p:cNvGrpSpPr/>
                  <p:nvPr/>
                </p:nvGrpSpPr>
                <p:grpSpPr>
                  <a:xfrm>
                    <a:off x="648119" y="1058429"/>
                    <a:ext cx="4366012" cy="1395046"/>
                    <a:chOff x="648119" y="1058429"/>
                    <a:chExt cx="4366012" cy="1395046"/>
                  </a:xfrm>
                </p:grpSpPr>
                <p:sp>
                  <p:nvSpPr>
                    <p:cNvPr id="47" name="Freeform: Shape 46">
                      <a:extLst>
                        <a:ext uri="{FF2B5EF4-FFF2-40B4-BE49-F238E27FC236}">
                          <a16:creationId xmlns:a16="http://schemas.microsoft.com/office/drawing/2014/main" id="{3C08D3E9-8867-00D6-D47E-47E9844FB0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8119" y="1371600"/>
                      <a:ext cx="1590989" cy="457200"/>
                    </a:xfrm>
                    <a:custGeom>
                      <a:avLst/>
                      <a:gdLst>
                        <a:gd name="connsiteX0" fmla="*/ 0 w 1852246"/>
                        <a:gd name="connsiteY0" fmla="*/ 58615 h 457200"/>
                        <a:gd name="connsiteX1" fmla="*/ 949569 w 1852246"/>
                        <a:gd name="connsiteY1" fmla="*/ 457200 h 457200"/>
                        <a:gd name="connsiteX2" fmla="*/ 1477107 w 1852246"/>
                        <a:gd name="connsiteY2" fmla="*/ 0 h 457200"/>
                        <a:gd name="connsiteX3" fmla="*/ 1852246 w 1852246"/>
                        <a:gd name="connsiteY3" fmla="*/ 140677 h 457200"/>
                        <a:gd name="connsiteX4" fmla="*/ 1852246 w 1852246"/>
                        <a:gd name="connsiteY4" fmla="*/ 140677 h 457200"/>
                        <a:gd name="connsiteX0" fmla="*/ 0 w 1590989"/>
                        <a:gd name="connsiteY0" fmla="*/ 221900 h 457200"/>
                        <a:gd name="connsiteX1" fmla="*/ 688312 w 1590989"/>
                        <a:gd name="connsiteY1" fmla="*/ 457200 h 457200"/>
                        <a:gd name="connsiteX2" fmla="*/ 1215850 w 1590989"/>
                        <a:gd name="connsiteY2" fmla="*/ 0 h 457200"/>
                        <a:gd name="connsiteX3" fmla="*/ 1590989 w 1590989"/>
                        <a:gd name="connsiteY3" fmla="*/ 140677 h 457200"/>
                        <a:gd name="connsiteX4" fmla="*/ 1590989 w 1590989"/>
                        <a:gd name="connsiteY4" fmla="*/ 140677 h 457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90989" h="457200">
                          <a:moveTo>
                            <a:pt x="0" y="221900"/>
                          </a:moveTo>
                          <a:lnTo>
                            <a:pt x="688312" y="457200"/>
                          </a:lnTo>
                          <a:lnTo>
                            <a:pt x="1215850" y="0"/>
                          </a:lnTo>
                          <a:lnTo>
                            <a:pt x="1590989" y="140677"/>
                          </a:lnTo>
                          <a:lnTo>
                            <a:pt x="1590989" y="140677"/>
                          </a:lnTo>
                        </a:path>
                      </a:pathLst>
                    </a:custGeom>
                    <a:noFill/>
                    <a:ln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" name="Freeform: Shape 47">
                      <a:extLst>
                        <a:ext uri="{FF2B5EF4-FFF2-40B4-BE49-F238E27FC236}">
                          <a16:creationId xmlns:a16="http://schemas.microsoft.com/office/drawing/2014/main" id="{1FB90532-09F8-9AFA-6A2B-4408E77962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33084" y="1058429"/>
                      <a:ext cx="3681047" cy="1395046"/>
                    </a:xfrm>
                    <a:custGeom>
                      <a:avLst/>
                      <a:gdLst>
                        <a:gd name="connsiteX0" fmla="*/ 0 w 3681047"/>
                        <a:gd name="connsiteY0" fmla="*/ 797169 h 1395046"/>
                        <a:gd name="connsiteX1" fmla="*/ 808893 w 3681047"/>
                        <a:gd name="connsiteY1" fmla="*/ 0 h 1395046"/>
                        <a:gd name="connsiteX2" fmla="*/ 3681047 w 3681047"/>
                        <a:gd name="connsiteY2" fmla="*/ 1395046 h 1395046"/>
                        <a:gd name="connsiteX3" fmla="*/ 3681047 w 3681047"/>
                        <a:gd name="connsiteY3" fmla="*/ 1395046 h 13950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681047" h="1395046">
                          <a:moveTo>
                            <a:pt x="0" y="797169"/>
                          </a:moveTo>
                          <a:lnTo>
                            <a:pt x="808893" y="0"/>
                          </a:lnTo>
                          <a:lnTo>
                            <a:pt x="3681047" y="1395046"/>
                          </a:lnTo>
                          <a:lnTo>
                            <a:pt x="3681047" y="1395046"/>
                          </a:lnTo>
                        </a:path>
                      </a:pathLst>
                    </a:custGeom>
                    <a:noFill/>
                    <a:ln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21B76600-90A8-1B4A-166B-BC67098A81A0}"/>
                      </a:ext>
                    </a:extLst>
                  </p:cNvPr>
                  <p:cNvGrpSpPr/>
                  <p:nvPr/>
                </p:nvGrpSpPr>
                <p:grpSpPr>
                  <a:xfrm>
                    <a:off x="17473" y="2355360"/>
                    <a:ext cx="10854892" cy="3613509"/>
                    <a:chOff x="17473" y="2355360"/>
                    <a:chExt cx="10854892" cy="3613509"/>
                  </a:xfrm>
                </p:grpSpPr>
                <p:sp>
                  <p:nvSpPr>
                    <p:cNvPr id="51" name="Oval 50">
                      <a:extLst>
                        <a:ext uri="{FF2B5EF4-FFF2-40B4-BE49-F238E27FC236}">
                          <a16:creationId xmlns:a16="http://schemas.microsoft.com/office/drawing/2014/main" id="{4BDB34EB-8D39-8866-F774-242C7E6953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473" y="2355360"/>
                      <a:ext cx="765571" cy="328246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" name="Oval 51">
                      <a:extLst>
                        <a:ext uri="{FF2B5EF4-FFF2-40B4-BE49-F238E27FC236}">
                          <a16:creationId xmlns:a16="http://schemas.microsoft.com/office/drawing/2014/main" id="{3C9A645E-1C1F-A9BD-FE1D-C7FE6D1DBD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06794" y="5640623"/>
                      <a:ext cx="765571" cy="328246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094423F2-9F5D-9D0D-F960-F07423FB8398}"/>
                    </a:ext>
                  </a:extLst>
                </p:cNvPr>
                <p:cNvSpPr/>
                <p:nvPr/>
              </p:nvSpPr>
              <p:spPr>
                <a:xfrm>
                  <a:off x="261257" y="1524000"/>
                  <a:ext cx="11919857" cy="4256314"/>
                </a:xfrm>
                <a:custGeom>
                  <a:avLst/>
                  <a:gdLst>
                    <a:gd name="connsiteX0" fmla="*/ 272143 w 11919857"/>
                    <a:gd name="connsiteY0" fmla="*/ 0 h 4256314"/>
                    <a:gd name="connsiteX1" fmla="*/ 1034143 w 11919857"/>
                    <a:gd name="connsiteY1" fmla="*/ 261257 h 4256314"/>
                    <a:gd name="connsiteX2" fmla="*/ 0 w 11919857"/>
                    <a:gd name="connsiteY2" fmla="*/ 870857 h 4256314"/>
                    <a:gd name="connsiteX3" fmla="*/ 239486 w 11919857"/>
                    <a:gd name="connsiteY3" fmla="*/ 968829 h 4256314"/>
                    <a:gd name="connsiteX4" fmla="*/ 794657 w 11919857"/>
                    <a:gd name="connsiteY4" fmla="*/ 631371 h 4256314"/>
                    <a:gd name="connsiteX5" fmla="*/ 11919857 w 11919857"/>
                    <a:gd name="connsiteY5" fmla="*/ 4256314 h 4256314"/>
                    <a:gd name="connsiteX6" fmla="*/ 11919857 w 11919857"/>
                    <a:gd name="connsiteY6" fmla="*/ 4256314 h 4256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919857" h="4256314">
                      <a:moveTo>
                        <a:pt x="272143" y="0"/>
                      </a:moveTo>
                      <a:lnTo>
                        <a:pt x="1034143" y="261257"/>
                      </a:lnTo>
                      <a:lnTo>
                        <a:pt x="0" y="870857"/>
                      </a:lnTo>
                      <a:lnTo>
                        <a:pt x="239486" y="968829"/>
                      </a:lnTo>
                      <a:lnTo>
                        <a:pt x="794657" y="631371"/>
                      </a:lnTo>
                      <a:lnTo>
                        <a:pt x="11919857" y="4256314"/>
                      </a:lnTo>
                      <a:lnTo>
                        <a:pt x="11919857" y="4256314"/>
                      </a:lnTo>
                    </a:path>
                  </a:pathLst>
                </a:custGeom>
                <a:noFill/>
                <a:ln w="571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521A406-6358-6971-F7F9-59CC352766E4}"/>
                </a:ext>
              </a:extLst>
            </p:cNvPr>
            <p:cNvSpPr/>
            <p:nvPr/>
          </p:nvSpPr>
          <p:spPr>
            <a:xfrm>
              <a:off x="468086" y="2492829"/>
              <a:ext cx="10167257" cy="3287485"/>
            </a:xfrm>
            <a:custGeom>
              <a:avLst/>
              <a:gdLst>
                <a:gd name="connsiteX0" fmla="*/ 0 w 7064828"/>
                <a:gd name="connsiteY0" fmla="*/ 0 h 2220685"/>
                <a:gd name="connsiteX1" fmla="*/ 6379028 w 7064828"/>
                <a:gd name="connsiteY1" fmla="*/ 2220685 h 2220685"/>
                <a:gd name="connsiteX2" fmla="*/ 7064828 w 7064828"/>
                <a:gd name="connsiteY2" fmla="*/ 1763485 h 2220685"/>
                <a:gd name="connsiteX3" fmla="*/ 7064828 w 7064828"/>
                <a:gd name="connsiteY3" fmla="*/ 1763485 h 2220685"/>
                <a:gd name="connsiteX0" fmla="*/ 0 w 9971314"/>
                <a:gd name="connsiteY0" fmla="*/ 0 h 3287485"/>
                <a:gd name="connsiteX1" fmla="*/ 9971314 w 9971314"/>
                <a:gd name="connsiteY1" fmla="*/ 3287485 h 3287485"/>
                <a:gd name="connsiteX2" fmla="*/ 7064828 w 9971314"/>
                <a:gd name="connsiteY2" fmla="*/ 1763485 h 3287485"/>
                <a:gd name="connsiteX3" fmla="*/ 7064828 w 9971314"/>
                <a:gd name="connsiteY3" fmla="*/ 1763485 h 3287485"/>
                <a:gd name="connsiteX0" fmla="*/ 0 w 9971314"/>
                <a:gd name="connsiteY0" fmla="*/ 0 h 3287485"/>
                <a:gd name="connsiteX1" fmla="*/ 9971314 w 9971314"/>
                <a:gd name="connsiteY1" fmla="*/ 3287485 h 3287485"/>
                <a:gd name="connsiteX2" fmla="*/ 7064828 w 9971314"/>
                <a:gd name="connsiteY2" fmla="*/ 1763485 h 3287485"/>
                <a:gd name="connsiteX3" fmla="*/ 7162799 w 9971314"/>
                <a:gd name="connsiteY3" fmla="*/ 1807028 h 3287485"/>
                <a:gd name="connsiteX0" fmla="*/ 0 w 10167257"/>
                <a:gd name="connsiteY0" fmla="*/ 0 h 3287485"/>
                <a:gd name="connsiteX1" fmla="*/ 9971314 w 10167257"/>
                <a:gd name="connsiteY1" fmla="*/ 3287485 h 3287485"/>
                <a:gd name="connsiteX2" fmla="*/ 10167257 w 10167257"/>
                <a:gd name="connsiteY2" fmla="*/ 2764971 h 3287485"/>
                <a:gd name="connsiteX3" fmla="*/ 7162799 w 10167257"/>
                <a:gd name="connsiteY3" fmla="*/ 1807028 h 3287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67257" h="3287485">
                  <a:moveTo>
                    <a:pt x="0" y="0"/>
                  </a:moveTo>
                  <a:lnTo>
                    <a:pt x="9971314" y="3287485"/>
                  </a:lnTo>
                  <a:lnTo>
                    <a:pt x="10167257" y="2764971"/>
                  </a:lnTo>
                  <a:lnTo>
                    <a:pt x="7162799" y="1807028"/>
                  </a:lnTo>
                </a:path>
              </a:pathLst>
            </a:cu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7" name="Slide Number Placeholder 76">
            <a:extLst>
              <a:ext uri="{FF2B5EF4-FFF2-40B4-BE49-F238E27FC236}">
                <a16:creationId xmlns:a16="http://schemas.microsoft.com/office/drawing/2014/main" id="{F4DEB526-BBBE-91D4-9D40-C400086F9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25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7A2A84-6935-8A21-8D71-1893E9D875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rectangular object with many windows&#10;&#10;AI-generated content may be incorrect.">
            <a:extLst>
              <a:ext uri="{FF2B5EF4-FFF2-40B4-BE49-F238E27FC236}">
                <a16:creationId xmlns:a16="http://schemas.microsoft.com/office/drawing/2014/main" id="{05542E0B-FEBD-DC74-3DEC-04F9A50C75E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6690" b="26747"/>
          <a:stretch/>
        </p:blipFill>
        <p:spPr>
          <a:xfrm>
            <a:off x="41356" y="3087753"/>
            <a:ext cx="12107100" cy="34051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44A43C-4BAA-AE14-246B-0BBF50B80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440"/>
            <a:ext cx="10515600" cy="1325563"/>
          </a:xfrm>
        </p:spPr>
        <p:txBody>
          <a:bodyPr/>
          <a:lstStyle/>
          <a:p>
            <a:r>
              <a:rPr lang="en-US" dirty="0"/>
              <a:t>Integration of main elements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6EF59-3AE3-A8DD-696B-7B7211BE5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4996"/>
            <a:ext cx="11081657" cy="2300061"/>
          </a:xfrm>
        </p:spPr>
        <p:txBody>
          <a:bodyPr>
            <a:normAutofit/>
          </a:bodyPr>
          <a:lstStyle/>
          <a:p>
            <a:r>
              <a:rPr lang="en-US" sz="2400" dirty="0"/>
              <a:t>TT41: proton beam and IR laser beam, as now</a:t>
            </a:r>
          </a:p>
          <a:p>
            <a:r>
              <a:rPr lang="en-US" sz="2400" dirty="0"/>
              <a:t>TSG4: racks, UV laser room, streak rooms</a:t>
            </a:r>
          </a:p>
          <a:p>
            <a:r>
              <a:rPr lang="en-US" sz="2400" dirty="0"/>
              <a:t>TCV4: klystrons</a:t>
            </a:r>
          </a:p>
          <a:p>
            <a:r>
              <a:rPr lang="en-US" sz="2400" dirty="0"/>
              <a:t>TCC4: … everything else (shifted downstream ~40-50m compared to AWAKE 2b)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A96E84-7F2A-9218-305F-DB7606A69C8D}"/>
              </a:ext>
            </a:extLst>
          </p:cNvPr>
          <p:cNvSpPr txBox="1"/>
          <p:nvPr/>
        </p:nvSpPr>
        <p:spPr>
          <a:xfrm>
            <a:off x="2889108" y="6047343"/>
            <a:ext cx="5887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view of AWAKE 2c area, proton beam from right to left 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613146-5137-996C-386F-104540DBCA7A}"/>
              </a:ext>
            </a:extLst>
          </p:cNvPr>
          <p:cNvSpPr txBox="1"/>
          <p:nvPr/>
        </p:nvSpPr>
        <p:spPr>
          <a:xfrm>
            <a:off x="3271159" y="4197636"/>
            <a:ext cx="9470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TCC4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03CDCF-E711-5E2E-482A-2617BD14FF54}"/>
              </a:ext>
            </a:extLst>
          </p:cNvPr>
          <p:cNvSpPr txBox="1"/>
          <p:nvPr/>
        </p:nvSpPr>
        <p:spPr>
          <a:xfrm>
            <a:off x="3320144" y="5422107"/>
            <a:ext cx="9470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TSG4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EDF1B3-B31B-9D8C-51E8-C5ECA398AD8E}"/>
              </a:ext>
            </a:extLst>
          </p:cNvPr>
          <p:cNvSpPr txBox="1"/>
          <p:nvPr/>
        </p:nvSpPr>
        <p:spPr>
          <a:xfrm>
            <a:off x="11435446" y="5422107"/>
            <a:ext cx="9470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TCV4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F72D59-72F6-383F-96AE-848DE750CA83}"/>
              </a:ext>
            </a:extLst>
          </p:cNvPr>
          <p:cNvSpPr txBox="1"/>
          <p:nvPr/>
        </p:nvSpPr>
        <p:spPr>
          <a:xfrm>
            <a:off x="11293932" y="3511969"/>
            <a:ext cx="9470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TT41</a:t>
            </a:r>
            <a:endParaRPr lang="en-GB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70E98A0-BBC8-84A5-7B9B-5AA4C3B2B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834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A7EB3-B254-CA24-97D7-DC8BD7BAD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4"/>
            <a:ext cx="10515600" cy="1325563"/>
          </a:xfrm>
        </p:spPr>
        <p:txBody>
          <a:bodyPr/>
          <a:lstStyle/>
          <a:p>
            <a:r>
              <a:rPr lang="en-US" dirty="0"/>
              <a:t>Situation at the end of CTD (early 2027)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EC134-4E60-71D8-D9C3-CC67072D5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220" y="2356155"/>
            <a:ext cx="5771780" cy="42025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main  deliverable of the CTD project </a:t>
            </a:r>
            <a:br>
              <a:rPr lang="en-US" sz="2400" dirty="0"/>
            </a:br>
            <a:r>
              <a:rPr lang="en-US" sz="2400" dirty="0"/>
              <a:t>is a CNGS target cavern…</a:t>
            </a:r>
          </a:p>
          <a:p>
            <a:r>
              <a:rPr lang="en-US" sz="2400" dirty="0"/>
              <a:t>completely emptied of all material present during CNGS operation</a:t>
            </a:r>
            <a:br>
              <a:rPr lang="en-US" sz="2400" dirty="0"/>
            </a:br>
            <a:r>
              <a:rPr lang="en-US" sz="2400" dirty="0"/>
              <a:t>(except: overhead crane rails)</a:t>
            </a:r>
          </a:p>
          <a:p>
            <a:r>
              <a:rPr lang="en-US" sz="2400" dirty="0"/>
              <a:t>completely decontaminated (CS &lt; 1)</a:t>
            </a:r>
          </a:p>
          <a:p>
            <a:r>
              <a:rPr lang="en-US" sz="2400" dirty="0"/>
              <a:t>classified as a simple controlled radiation area (dose rate ≤ 50µSv/h)</a:t>
            </a:r>
            <a:endParaRPr lang="en-GB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CF2222-77BF-D06A-2F2F-A2D0A2190D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7304" y="3553128"/>
            <a:ext cx="4406496" cy="3304872"/>
          </a:xfrm>
          <a:prstGeom prst="rect">
            <a:avLst/>
          </a:prstGeom>
        </p:spPr>
      </p:pic>
      <p:pic>
        <p:nvPicPr>
          <p:cNvPr id="8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285472E0-8B53-E592-CD9D-3D12808899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5744" y="1331282"/>
            <a:ext cx="1594588" cy="2160000"/>
          </a:xfrm>
          <a:prstGeom prst="rect">
            <a:avLst/>
          </a:prstGeom>
        </p:spPr>
      </p:pic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3DD8C902-E634-30C4-97B5-F9BD796B5D1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2886" y="1331282"/>
            <a:ext cx="2880000" cy="2160000"/>
          </a:xfrm>
          <a:prstGeom prst="rect">
            <a:avLst/>
          </a:prstGeom>
        </p:spPr>
      </p:pic>
      <p:pic>
        <p:nvPicPr>
          <p:cNvPr id="10" name="Picture 9" descr="A picture containing indoor, person, yellow, equipment&#10;&#10;Description automatically generated">
            <a:extLst>
              <a:ext uri="{FF2B5EF4-FFF2-40B4-BE49-F238E27FC236}">
                <a16:creationId xmlns:a16="http://schemas.microsoft.com/office/drawing/2014/main" id="{3EB41736-0415-7276-1271-A417896E8BCF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46" r="10888" b="40599"/>
          <a:stretch/>
        </p:blipFill>
        <p:spPr bwMode="auto">
          <a:xfrm>
            <a:off x="7575118" y="1331281"/>
            <a:ext cx="1636883" cy="21655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78B1280-9F81-8770-204B-3922D3DB0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554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696FA-2FDA-E182-3B57-2170494F9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649" y="114772"/>
            <a:ext cx="10988040" cy="1325563"/>
          </a:xfrm>
        </p:spPr>
        <p:txBody>
          <a:bodyPr/>
          <a:lstStyle/>
          <a:p>
            <a:r>
              <a:rPr lang="en-US" dirty="0"/>
              <a:t>Shielding AWAKE from CNGS remnant radiation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821ED0-614D-B9B1-7097-3F5F3A4FCE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311" y="1445324"/>
            <a:ext cx="10432098" cy="4351338"/>
          </a:xfrm>
        </p:spPr>
        <p:txBody>
          <a:bodyPr>
            <a:normAutofit/>
          </a:bodyPr>
          <a:lstStyle/>
          <a:p>
            <a:r>
              <a:rPr lang="en-US" sz="2000" dirty="0"/>
              <a:t>Keep dose rate ≤ 50µSv/h, s</a:t>
            </a:r>
            <a:r>
              <a:rPr lang="en-US" sz="2000" dirty="0">
                <a:sym typeface="Wingdings" panose="05000000000000000000" pitchFamily="2" charset="2"/>
              </a:rPr>
              <a:t>imple controlled radiation area (classroom course, dosimeter)</a:t>
            </a:r>
            <a:br>
              <a:rPr lang="en-US" sz="2000" dirty="0">
                <a:sym typeface="Wingdings" panose="05000000000000000000" pitchFamily="2" charset="2"/>
              </a:rPr>
            </a:br>
            <a:r>
              <a:rPr lang="en-US" sz="2000" dirty="0">
                <a:sym typeface="Wingdings" panose="05000000000000000000" pitchFamily="2" charset="2"/>
              </a:rPr>
              <a:t>Now: AWAKE is a supervised radiation area, dose rate </a:t>
            </a:r>
            <a:r>
              <a:rPr lang="en-US" sz="2000" dirty="0"/>
              <a:t>≤ </a:t>
            </a:r>
            <a:r>
              <a:rPr lang="en-US" sz="2000" dirty="0">
                <a:sym typeface="Wingdings" panose="05000000000000000000" pitchFamily="2" charset="2"/>
              </a:rPr>
              <a:t>15µSv/h (online course, dosimeter)</a:t>
            </a:r>
          </a:p>
          <a:p>
            <a:r>
              <a:rPr lang="en-US" sz="2000" dirty="0">
                <a:sym typeface="Wingdings" panose="05000000000000000000" pitchFamily="2" charset="2"/>
              </a:rPr>
              <a:t>Even after full CNGS TCC4 dismantling, several areas are &gt; 50µSv/h (simulations)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Install shielding on floor and wall:</a:t>
            </a:r>
            <a:br>
              <a:rPr lang="en-US" sz="2000" dirty="0">
                <a:sym typeface="Wingdings" panose="05000000000000000000" pitchFamily="2" charset="2"/>
              </a:rPr>
            </a:br>
            <a:r>
              <a:rPr lang="en-US" sz="2000" dirty="0">
                <a:sym typeface="Wingdings" panose="05000000000000000000" pitchFamily="2" charset="2"/>
              </a:rPr>
              <a:t>Floor under horn (13mx3m width) and reflector (1mx1m width): 20cm concrete</a:t>
            </a:r>
            <a:br>
              <a:rPr lang="en-US" sz="2000" dirty="0">
                <a:sym typeface="Wingdings" panose="05000000000000000000" pitchFamily="2" charset="2"/>
              </a:rPr>
            </a:br>
            <a:r>
              <a:rPr lang="en-US" sz="2000" dirty="0">
                <a:sym typeface="Wingdings" panose="05000000000000000000" pitchFamily="2" charset="2"/>
              </a:rPr>
              <a:t>Wall next to horn (10mx3m height): 2cm iron</a:t>
            </a: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lvl="1"/>
            <a:endParaRPr lang="en-GB" sz="1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CB908F8-C8EB-9EA2-7CA2-1809BE7B8F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6517" y="3549022"/>
            <a:ext cx="5199056" cy="294385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33ED68D-E82D-7C67-A815-D055A3969268}"/>
              </a:ext>
            </a:extLst>
          </p:cNvPr>
          <p:cNvSpPr txBox="1"/>
          <p:nvPr/>
        </p:nvSpPr>
        <p:spPr>
          <a:xfrm>
            <a:off x="668422" y="6482375"/>
            <a:ext cx="11093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view and transversal view, remnant dose rate superposed on CNGS equipment [C. Ahdida, EDMS 2665333] 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726FE81-CBD4-CA83-337C-97BB7FED6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440" y="3842158"/>
            <a:ext cx="6526060" cy="2550253"/>
          </a:xfrm>
          <a:prstGeom prst="rect">
            <a:avLst/>
          </a:prstGeom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52BEEAD-9D65-06AC-8188-044DE9018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130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9CA92-B8E9-7342-EC53-CF0A77FBC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285"/>
            <a:ext cx="10515600" cy="1325563"/>
          </a:xfrm>
        </p:spPr>
        <p:txBody>
          <a:bodyPr/>
          <a:lstStyle/>
          <a:p>
            <a:r>
              <a:rPr lang="en-US" dirty="0"/>
              <a:t>Shielding near CNGS horn</a:t>
            </a:r>
            <a:endParaRPr lang="en-GB" dirty="0"/>
          </a:p>
        </p:txBody>
      </p:sp>
      <p:pic>
        <p:nvPicPr>
          <p:cNvPr id="4" name="Picture 3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81FF9A6E-A21C-F80A-A0D3-432F8819B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5744" y="1308440"/>
            <a:ext cx="4416145" cy="2489589"/>
          </a:xfrm>
          <a:prstGeom prst="rect">
            <a:avLst/>
          </a:prstGeom>
        </p:spPr>
      </p:pic>
      <p:pic>
        <p:nvPicPr>
          <p:cNvPr id="6" name="Picture 5" descr="A billboard with a sign&#10;&#10;AI-generated content may be incorrect.">
            <a:extLst>
              <a:ext uri="{FF2B5EF4-FFF2-40B4-BE49-F238E27FC236}">
                <a16:creationId xmlns:a16="http://schemas.microsoft.com/office/drawing/2014/main" id="{005C92E4-4D9E-5B77-4597-4C81D358AF3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4945" b="5766"/>
          <a:stretch/>
        </p:blipFill>
        <p:spPr>
          <a:xfrm>
            <a:off x="368657" y="3798029"/>
            <a:ext cx="6898805" cy="26948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7794329-A54E-BF22-237C-2176B51B7362}"/>
              </a:ext>
            </a:extLst>
          </p:cNvPr>
          <p:cNvSpPr txBox="1"/>
          <p:nvPr/>
        </p:nvSpPr>
        <p:spPr>
          <a:xfrm>
            <a:off x="244378" y="2091569"/>
            <a:ext cx="322267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Sheet of 2cm iron on wall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Platform of 20cm concrete </a:t>
            </a:r>
            <a:br>
              <a:rPr lang="en-US" dirty="0"/>
            </a:br>
            <a:r>
              <a:rPr lang="en-US" dirty="0"/>
              <a:t>	blocks on floor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Access ramp to reach </a:t>
            </a:r>
            <a:br>
              <a:rPr lang="en-US" dirty="0"/>
            </a:br>
            <a:r>
              <a:rPr lang="en-US" dirty="0"/>
              <a:t>	concrete platform</a:t>
            </a:r>
            <a:endParaRPr lang="en-GB" dirty="0"/>
          </a:p>
        </p:txBody>
      </p:sp>
      <p:pic>
        <p:nvPicPr>
          <p:cNvPr id="14" name="Content Placeholder 13" descr="Badge 3 outline">
            <a:extLst>
              <a:ext uri="{FF2B5EF4-FFF2-40B4-BE49-F238E27FC236}">
                <a16:creationId xmlns:a16="http://schemas.microsoft.com/office/drawing/2014/main" id="{875122CD-F59F-498F-654E-256A91DEC0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61207" y="1825625"/>
            <a:ext cx="914400" cy="914400"/>
          </a:xfrm>
        </p:spPr>
      </p:pic>
      <p:pic>
        <p:nvPicPr>
          <p:cNvPr id="16" name="Graphic 15" descr="Badge 1 outline">
            <a:extLst>
              <a:ext uri="{FF2B5EF4-FFF2-40B4-BE49-F238E27FC236}">
                <a16:creationId xmlns:a16="http://schemas.microsoft.com/office/drawing/2014/main" id="{104B1CD3-E038-3E19-1DAC-36D0BBCFB8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64925" y="1737303"/>
            <a:ext cx="914400" cy="914400"/>
          </a:xfrm>
          <a:prstGeom prst="rect">
            <a:avLst/>
          </a:prstGeom>
        </p:spPr>
      </p:pic>
      <p:pic>
        <p:nvPicPr>
          <p:cNvPr id="18" name="Graphic 17" descr="Badge outline">
            <a:extLst>
              <a:ext uri="{FF2B5EF4-FFF2-40B4-BE49-F238E27FC236}">
                <a16:creationId xmlns:a16="http://schemas.microsoft.com/office/drawing/2014/main" id="{481045CC-B1CD-A83F-E402-486C2A2A3A5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643610" y="2408070"/>
            <a:ext cx="914400" cy="914400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119BA8B3-A84C-D732-F34A-17625FF1BFDB}"/>
              </a:ext>
            </a:extLst>
          </p:cNvPr>
          <p:cNvSpPr txBox="1">
            <a:spLocks/>
          </p:cNvSpPr>
          <p:nvPr/>
        </p:nvSpPr>
        <p:spPr>
          <a:xfrm>
            <a:off x="7434044" y="1132114"/>
            <a:ext cx="3919756" cy="504484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Interference cable trays, services with iron sheet? </a:t>
            </a:r>
            <a:r>
              <a:rPr lang="en-US" dirty="0">
                <a:sym typeface="Wingdings" panose="05000000000000000000" pitchFamily="2" charset="2"/>
              </a:rPr>
              <a:t> study</a:t>
            </a:r>
          </a:p>
          <a:p>
            <a:r>
              <a:rPr lang="en-GB" dirty="0"/>
              <a:t>Concrete shielding blocks must be stable (long-term) to ensure correct position of supports/elements </a:t>
            </a:r>
            <a:br>
              <a:rPr lang="en-GB" dirty="0"/>
            </a:br>
            <a:r>
              <a:rPr lang="en-GB" dirty="0">
                <a:sym typeface="Wingdings" panose="05000000000000000000" pitchFamily="2" charset="2"/>
              </a:rPr>
              <a:t> investigate different solutions</a:t>
            </a:r>
          </a:p>
          <a:p>
            <a:r>
              <a:rPr lang="en-GB" dirty="0"/>
              <a:t> Ensure safe work conditions </a:t>
            </a:r>
            <a:r>
              <a:rPr lang="en-GB" dirty="0">
                <a:sym typeface="Wingdings" panose="05000000000000000000" pitchFamily="2" charset="2"/>
              </a:rPr>
              <a:t> access ramp and/or steps</a:t>
            </a:r>
            <a:endParaRPr lang="en-GB" dirty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09EC7210-4155-F5E7-FB02-0E3C0CC53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Ans Pardons, AWAKE collaboration meeting 25/3/2025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210596E8-D177-658B-16F0-53CB17264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894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003052-8EDB-AA47-25B4-9977142578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1F254534-0027-443E-890E-D1436EB4C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63405" y="3749758"/>
            <a:ext cx="4519120" cy="2476306"/>
          </a:xfrm>
        </p:spPr>
        <p:txBody>
          <a:bodyPr>
            <a:noAutofit/>
          </a:bodyPr>
          <a:lstStyle/>
          <a:p>
            <a:r>
              <a:rPr lang="en-US" sz="1800" dirty="0"/>
              <a:t>Very dense upstream TCC4 area: access is not straightforward, and the installation procedure is complex and rigid </a:t>
            </a:r>
            <a:br>
              <a:rPr lang="en-US" sz="1800" dirty="0"/>
            </a:br>
            <a:r>
              <a:rPr lang="en-US" sz="1800" dirty="0"/>
              <a:t>(e.g. spectrometer magnets need vehicle as they are too heavy for crane)</a:t>
            </a:r>
          </a:p>
          <a:p>
            <a:r>
              <a:rPr lang="en-US" sz="1800" dirty="0"/>
              <a:t>Keep crane &amp; transport paths free</a:t>
            </a:r>
          </a:p>
          <a:p>
            <a:r>
              <a:rPr lang="en-US" sz="1800" dirty="0"/>
              <a:t>Klystron waveguides from TCV4 to TCC4</a:t>
            </a:r>
          </a:p>
          <a:p>
            <a:r>
              <a:rPr lang="en-US" sz="1800" dirty="0"/>
              <a:t>Many racks in TSG4 (see next slide)</a:t>
            </a:r>
          </a:p>
          <a:p>
            <a:r>
              <a:rPr lang="en-US" sz="1800" dirty="0"/>
              <a:t>Many more challenges….</a:t>
            </a:r>
            <a:endParaRPr lang="en-GB" sz="1800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AB5C61A-CBBD-E1B7-DEB6-EC6106E27319}"/>
              </a:ext>
            </a:extLst>
          </p:cNvPr>
          <p:cNvGrpSpPr/>
          <p:nvPr/>
        </p:nvGrpSpPr>
        <p:grpSpPr>
          <a:xfrm>
            <a:off x="9475" y="3263287"/>
            <a:ext cx="7881361" cy="3575937"/>
            <a:chOff x="9475" y="3263287"/>
            <a:chExt cx="7881361" cy="3575937"/>
          </a:xfrm>
        </p:grpSpPr>
        <p:pic>
          <p:nvPicPr>
            <p:cNvPr id="4" name="Picture 3" descr="A white rectangular object with many windows&#10;&#10;AI-generated content may be incorrect.">
              <a:extLst>
                <a:ext uri="{FF2B5EF4-FFF2-40B4-BE49-F238E27FC236}">
                  <a16:creationId xmlns:a16="http://schemas.microsoft.com/office/drawing/2014/main" id="{759F516E-43DC-D78D-8F49-B4781C6F12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23736" r="60061" b="34148"/>
            <a:stretch/>
          </p:blipFill>
          <p:spPr>
            <a:xfrm>
              <a:off x="9475" y="3263287"/>
              <a:ext cx="6819997" cy="3575937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DC03EA-F004-0D54-5DC8-110AD6DCDF11}"/>
                </a:ext>
              </a:extLst>
            </p:cNvPr>
            <p:cNvSpPr txBox="1"/>
            <p:nvPr/>
          </p:nvSpPr>
          <p:spPr>
            <a:xfrm>
              <a:off x="6922005" y="4365976"/>
              <a:ext cx="94705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TCC4</a:t>
              </a:r>
              <a:endParaRPr lang="en-GB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BDCC387-E878-F173-B06C-9B5B5A793896}"/>
                </a:ext>
              </a:extLst>
            </p:cNvPr>
            <p:cNvSpPr txBox="1"/>
            <p:nvPr/>
          </p:nvSpPr>
          <p:spPr>
            <a:xfrm>
              <a:off x="6943779" y="6009175"/>
              <a:ext cx="94705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TSG4</a:t>
              </a:r>
              <a:endParaRPr lang="en-GB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F85DCA3-9918-AF28-54A6-8DBEF733F3B5}"/>
              </a:ext>
            </a:extLst>
          </p:cNvPr>
          <p:cNvGrpSpPr/>
          <p:nvPr/>
        </p:nvGrpSpPr>
        <p:grpSpPr>
          <a:xfrm>
            <a:off x="163285" y="18776"/>
            <a:ext cx="12077704" cy="6848509"/>
            <a:chOff x="163285" y="18776"/>
            <a:chExt cx="12077704" cy="6848509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768EC74-EF24-0128-C95B-9A60CE92F9C9}"/>
                </a:ext>
              </a:extLst>
            </p:cNvPr>
            <p:cNvSpPr txBox="1"/>
            <p:nvPr/>
          </p:nvSpPr>
          <p:spPr>
            <a:xfrm>
              <a:off x="3152245" y="6497953"/>
              <a:ext cx="5998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Top views of AWAKE 2c area, proton beam from right to left </a:t>
              </a:r>
              <a:endParaRPr lang="en-GB" dirty="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D5AACBC9-6E43-FE14-FBA7-27FE411BBF78}"/>
                </a:ext>
              </a:extLst>
            </p:cNvPr>
            <p:cNvGrpSpPr/>
            <p:nvPr/>
          </p:nvGrpSpPr>
          <p:grpSpPr>
            <a:xfrm>
              <a:off x="163285" y="18776"/>
              <a:ext cx="12077704" cy="3666581"/>
              <a:chOff x="163285" y="18776"/>
              <a:chExt cx="12077704" cy="3666581"/>
            </a:xfrm>
          </p:grpSpPr>
          <p:pic>
            <p:nvPicPr>
              <p:cNvPr id="25" name="Picture 24" descr="A white rectangular object with many windows&#10;&#10;AI-generated content may be incorrect.">
                <a:extLst>
                  <a:ext uri="{FF2B5EF4-FFF2-40B4-BE49-F238E27FC236}">
                    <a16:creationId xmlns:a16="http://schemas.microsoft.com/office/drawing/2014/main" id="{D1096F4A-4D40-A0A6-AF10-67FE0D973C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38380" t="24327" b="35069"/>
              <a:stretch/>
            </p:blipFill>
            <p:spPr>
              <a:xfrm>
                <a:off x="957944" y="18776"/>
                <a:ext cx="11190512" cy="3666581"/>
              </a:xfrm>
              <a:prstGeom prst="rect">
                <a:avLst/>
              </a:prstGeom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9195953-0BE8-3F39-6551-6E7D0049901C}"/>
                  </a:ext>
                </a:extLst>
              </p:cNvPr>
              <p:cNvSpPr txBox="1"/>
              <p:nvPr/>
            </p:nvSpPr>
            <p:spPr>
              <a:xfrm>
                <a:off x="163285" y="1155453"/>
                <a:ext cx="94705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TCC4</a:t>
                </a:r>
                <a:endParaRPr lang="en-GB" dirty="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59A2FBD-D36A-AA2A-A8F0-B387D5E59714}"/>
                  </a:ext>
                </a:extLst>
              </p:cNvPr>
              <p:cNvSpPr txBox="1"/>
              <p:nvPr/>
            </p:nvSpPr>
            <p:spPr>
              <a:xfrm>
                <a:off x="185059" y="2798652"/>
                <a:ext cx="94705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TSG4</a:t>
                </a:r>
                <a:endParaRPr lang="en-GB" dirty="0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1CDF31B-8E9B-0C2C-D6BA-9001B8A07462}"/>
                  </a:ext>
                </a:extLst>
              </p:cNvPr>
              <p:cNvSpPr txBox="1"/>
              <p:nvPr/>
            </p:nvSpPr>
            <p:spPr>
              <a:xfrm>
                <a:off x="11087103" y="3047849"/>
                <a:ext cx="94705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TCV4</a:t>
                </a:r>
                <a:endParaRPr lang="en-GB" dirty="0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942834B-6D21-5419-2103-24F69146E610}"/>
                  </a:ext>
                </a:extLst>
              </p:cNvPr>
              <p:cNvSpPr txBox="1"/>
              <p:nvPr/>
            </p:nvSpPr>
            <p:spPr>
              <a:xfrm>
                <a:off x="11293932" y="148281"/>
                <a:ext cx="94705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TT41</a:t>
                </a:r>
                <a:endParaRPr lang="en-GB" dirty="0"/>
              </a:p>
            </p:txBody>
          </p:sp>
        </p:grpSp>
      </p:grp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78E72E26-C22E-809D-9FB5-9FF8B1F3D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EDC76-1E29-4CF5-B118-0E6F3C80C72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190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1310</TotalTime>
  <Words>864</Words>
  <Application>Microsoft Office PowerPoint</Application>
  <PresentationFormat>Widescreen</PresentationFormat>
  <Paragraphs>114</Paragraphs>
  <Slides>12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Aptos Display</vt:lpstr>
      <vt:lpstr>Arial</vt:lpstr>
      <vt:lpstr>Wingdings</vt:lpstr>
      <vt:lpstr>Office Theme</vt:lpstr>
      <vt:lpstr>Status of Run 2c integration</vt:lpstr>
      <vt:lpstr>Outline</vt:lpstr>
      <vt:lpstr>PowerPoint Presentation</vt:lpstr>
      <vt:lpstr>PowerPoint Presentation</vt:lpstr>
      <vt:lpstr>Integration of main elements</vt:lpstr>
      <vt:lpstr>Situation at the end of CTD (early 2027)</vt:lpstr>
      <vt:lpstr>Shielding AWAKE from CNGS remnant radiation</vt:lpstr>
      <vt:lpstr>Shielding near CNGS horn</vt:lpstr>
      <vt:lpstr>PowerPoint Presentation</vt:lpstr>
      <vt:lpstr>Racks and rooms in TSG4</vt:lpstr>
      <vt:lpstr>Racks and rooms in TSG4</vt:lpstr>
      <vt:lpstr>Integration of AWAKE 2c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Ans Pardons</dc:creator>
  <cp:lastModifiedBy>Ans Pardons</cp:lastModifiedBy>
  <cp:revision>43</cp:revision>
  <dcterms:created xsi:type="dcterms:W3CDTF">2025-03-21T14:59:25Z</dcterms:created>
  <dcterms:modified xsi:type="dcterms:W3CDTF">2025-03-25T08:43:34Z</dcterms:modified>
</cp:coreProperties>
</file>