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5" r:id="rId2"/>
  </p:sldMasterIdLst>
  <p:notesMasterIdLst>
    <p:notesMasterId r:id="rId26"/>
  </p:notesMasterIdLst>
  <p:sldIdLst>
    <p:sldId id="257" r:id="rId3"/>
    <p:sldId id="885" r:id="rId4"/>
    <p:sldId id="1103" r:id="rId5"/>
    <p:sldId id="1104" r:id="rId6"/>
    <p:sldId id="1098" r:id="rId7"/>
    <p:sldId id="1102" r:id="rId8"/>
    <p:sldId id="258" r:id="rId9"/>
    <p:sldId id="1106" r:id="rId10"/>
    <p:sldId id="256" r:id="rId11"/>
    <p:sldId id="1108" r:id="rId12"/>
    <p:sldId id="1109" r:id="rId13"/>
    <p:sldId id="263" r:id="rId14"/>
    <p:sldId id="273" r:id="rId15"/>
    <p:sldId id="261" r:id="rId16"/>
    <p:sldId id="1093" r:id="rId17"/>
    <p:sldId id="933" r:id="rId18"/>
    <p:sldId id="275" r:id="rId19"/>
    <p:sldId id="1107" r:id="rId20"/>
    <p:sldId id="963" r:id="rId21"/>
    <p:sldId id="1110" r:id="rId22"/>
    <p:sldId id="1094" r:id="rId23"/>
    <p:sldId id="317" r:id="rId24"/>
    <p:sldId id="1090" r:id="rId2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980" autoAdjust="0"/>
    <p:restoredTop sz="94660"/>
  </p:normalViewPr>
  <p:slideViewPr>
    <p:cSldViewPr snapToGrid="0">
      <p:cViewPr varScale="1">
        <p:scale>
          <a:sx n="70" d="100"/>
          <a:sy n="70" d="100"/>
        </p:scale>
        <p:origin x="460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B0E1DCB-BF80-45D4-8C56-B1CB5577940F}" type="datetimeFigureOut">
              <a:rPr lang="en-GB" smtClean="0"/>
              <a:t>25/03/2025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57377F0-105B-426F-9FA3-F4579A25EF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694889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BC2FEBE-04E2-2949-ACFA-1F7B99823A82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7256590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C2FEBE-04E2-2949-ACFA-1F7B99823A82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477472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BC2FEBE-04E2-2949-ACFA-1F7B99823A82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10854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AWAKE Review, 28 November 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14898" y="6438203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Steffen Doebert, BE-RF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436444"/>
            <a:ext cx="2743200" cy="365125"/>
          </a:xfrm>
          <a:prstGeom prst="rect">
            <a:avLst/>
          </a:prstGeom>
        </p:spPr>
        <p:txBody>
          <a:bodyPr/>
          <a:lstStyle>
            <a:lvl1pPr algn="r">
              <a:defRPr/>
            </a:lvl1pPr>
          </a:lstStyle>
          <a:p>
            <a:fld id="{3D351EE0-6949-4F2E-8F68-46F7424C488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04229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>
        <p:dissolve/>
      </p:transition>
    </mc:Choice>
    <mc:Fallback xmlns="">
      <p:transition xmlns:p14="http://schemas.microsoft.com/office/powerpoint/2010/main">
        <p:dissolv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AWAKE Review, 28 November 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14898" y="6438203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Steffen Doebert, BE-RF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436444"/>
            <a:ext cx="2743200" cy="365125"/>
          </a:xfrm>
          <a:prstGeom prst="rect">
            <a:avLst/>
          </a:prstGeom>
        </p:spPr>
        <p:txBody>
          <a:bodyPr/>
          <a:lstStyle>
            <a:lvl1pPr algn="r">
              <a:defRPr/>
            </a:lvl1pPr>
          </a:lstStyle>
          <a:p>
            <a:fld id="{3D351EE0-6949-4F2E-8F68-46F7424C488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9517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>
        <p:dissolve/>
      </p:transition>
    </mc:Choice>
    <mc:Fallback xmlns="">
      <p:transition xmlns:p14="http://schemas.microsoft.com/office/powerpoint/2010/main">
        <p:dissolv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AWAKE Review, 28 November 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14898" y="6438203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Steffen Doebert, BE-RF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436444"/>
            <a:ext cx="2743200" cy="365125"/>
          </a:xfrm>
          <a:prstGeom prst="rect">
            <a:avLst/>
          </a:prstGeom>
        </p:spPr>
        <p:txBody>
          <a:bodyPr/>
          <a:lstStyle>
            <a:lvl1pPr algn="r">
              <a:defRPr/>
            </a:lvl1pPr>
          </a:lstStyle>
          <a:p>
            <a:fld id="{3D351EE0-6949-4F2E-8F68-46F7424C488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59238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>
        <p:dissolve/>
      </p:transition>
    </mc:Choice>
    <mc:Fallback xmlns="">
      <p:transition xmlns:p14="http://schemas.microsoft.com/office/powerpoint/2010/main">
        <p:dissolv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2778314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794479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YYYY-MM-DD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 | Reference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350144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525070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3AD9047-491C-4CB9-AE49-11B94B8E19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YYYY-MM-DD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15BFD15-A1BC-4352-AB14-5B5A4925D4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 | Reference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303B7F1-83DF-4B44-9D13-622BDD70D1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969672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YYYY-MM-DD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 | Reference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427E3D5-2194-4AE8-80D4-1FCE73F4D6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2152561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YYYY-MM-DD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 | Reference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79533478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ull page colour or pictu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10B6E0-915E-6A4B-BE3D-83464DDCC0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3F185B5-CF74-D44D-A9E3-83166F096F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YYYY-MM-DD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AD60124-268E-2640-B552-632FCB92FCF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7D4B92-ED84-1D4C-81AB-7D7F79EF892F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Presenter | Presentation Title | Reference</a:t>
            </a:r>
            <a:endParaRPr lang="en-US" dirty="0"/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F1E223B3-FDCC-6949-9C0B-F052B97037C1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D5082788-0C78-F842-A18F-84667EAC7E6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7988" y="6364800"/>
            <a:ext cx="495300" cy="3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321446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AWAKE Review, 28 November 2019</a:t>
            </a:r>
            <a:endParaRPr lang="en-US" dirty="0"/>
          </a:p>
        </p:txBody>
      </p:sp>
      <p:sp>
        <p:nvSpPr>
          <p:cNvPr id="5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436444"/>
            <a:ext cx="2743200" cy="365125"/>
          </a:xfrm>
          <a:prstGeom prst="rect">
            <a:avLst/>
          </a:prstGeom>
        </p:spPr>
        <p:txBody>
          <a:bodyPr/>
          <a:lstStyle>
            <a:lvl1pPr algn="r">
              <a:defRPr/>
            </a:lvl1pPr>
          </a:lstStyle>
          <a:p>
            <a:fld id="{3D351EE0-6949-4F2E-8F68-46F7424C488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81007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>
        <p:dissolve/>
      </p:transition>
    </mc:Choice>
    <mc:Fallback xmlns="">
      <p:transition xmlns:p14="http://schemas.microsoft.com/office/powerpoint/2010/main">
        <p:dissolv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23075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48846"/>
            <a:ext cx="4116387" cy="6249621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YYYY-MM-DD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 | Reference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820088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YYYY-MM-DD</a:t>
            </a:r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 | Reference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06203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YYYY-MM-DD</a:t>
            </a:r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 | Reference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43519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2117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2071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fr-FR"/>
              <a:t>YYYY-MM-DD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 | Reference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027297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fr-FR"/>
              <a:t>YYYY-MM-DD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 | Reference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191773051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fr-FR"/>
              <a:t>YYYY-MM-DD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 | Reference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132916870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fr-FR"/>
              <a:t>YYYY-MM-DD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Presenter | Presentation Title | Reference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C9037A8-3728-274F-ADAC-4D3957FCBA46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20463871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fr-FR"/>
              <a:t>YYYY-MM-DD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 | Reference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169815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fr-FR"/>
              <a:t>YYYY-MM-DD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 | Reference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5213776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fr-FR"/>
              <a:t>YYYY-MM-DD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 | Reference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8531706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AWAKE Review, 28 November 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14898" y="6438203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Steffen Doebert, BE-RF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436444"/>
            <a:ext cx="2743200" cy="365125"/>
          </a:xfrm>
          <a:prstGeom prst="rect">
            <a:avLst/>
          </a:prstGeom>
        </p:spPr>
        <p:txBody>
          <a:bodyPr/>
          <a:lstStyle>
            <a:lvl1pPr algn="r">
              <a:defRPr/>
            </a:lvl1pPr>
          </a:lstStyle>
          <a:p>
            <a:fld id="{3D351EE0-6949-4F2E-8F68-46F7424C488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28515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>
        <p:dissolve/>
      </p:transition>
    </mc:Choice>
    <mc:Fallback xmlns="">
      <p:transition xmlns:p14="http://schemas.microsoft.com/office/powerpoint/2010/main">
        <p:dissolve/>
      </p:transition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fr-FR"/>
              <a:t>YYYY-MM-DD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 | Reference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80241142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YYYY-MM-DD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 | Reference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760719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YYYY-MM-DD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 | Reference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178744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YYYY-MM-DD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 | Reference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2593256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8B92C1EF-B18C-45A8-86B5-D8072DB68F76}"/>
              </a:ext>
            </a:extLst>
          </p:cNvPr>
          <p:cNvGrpSpPr/>
          <p:nvPr userDrawn="1"/>
        </p:nvGrpSpPr>
        <p:grpSpPr>
          <a:xfrm>
            <a:off x="3308104" y="2315864"/>
            <a:ext cx="5575792" cy="1728192"/>
            <a:chOff x="2279576" y="2315864"/>
            <a:chExt cx="5575792" cy="1728192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155196E8-CA32-8449-8B2F-F83D475BC17D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2279576" y="2315864"/>
              <a:ext cx="1728192" cy="1728192"/>
            </a:xfrm>
            <a:prstGeom prst="rect">
              <a:avLst/>
            </a:prstGeom>
          </p:spPr>
        </p:pic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4CC54C32-F50E-42D2-841F-7B2F0AB75DC4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b="44750"/>
            <a:stretch/>
          </p:blipFill>
          <p:spPr bwMode="auto">
            <a:xfrm>
              <a:off x="4336631" y="2493903"/>
              <a:ext cx="3518737" cy="137211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3021491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AWAKE Review, 28 November 2019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14898" y="6438203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Steffen Doebert, BE-RF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436444"/>
            <a:ext cx="2743200" cy="365125"/>
          </a:xfrm>
          <a:prstGeom prst="rect">
            <a:avLst/>
          </a:prstGeom>
        </p:spPr>
        <p:txBody>
          <a:bodyPr/>
          <a:lstStyle>
            <a:lvl1pPr algn="r">
              <a:defRPr/>
            </a:lvl1pPr>
          </a:lstStyle>
          <a:p>
            <a:fld id="{3D351EE0-6949-4F2E-8F68-46F7424C488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85990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>
        <p:dissolve/>
      </p:transition>
    </mc:Choice>
    <mc:Fallback xmlns="">
      <p:transition xmlns:p14="http://schemas.microsoft.com/office/powerpoint/2010/main">
        <p:dissolv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AWAKE Review, 28 November 2019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814898" y="6438203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Steffen Doebert, BE-RF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610600" y="6436444"/>
            <a:ext cx="2743200" cy="365125"/>
          </a:xfrm>
          <a:prstGeom prst="rect">
            <a:avLst/>
          </a:prstGeom>
        </p:spPr>
        <p:txBody>
          <a:bodyPr/>
          <a:lstStyle>
            <a:lvl1pPr algn="r">
              <a:defRPr/>
            </a:lvl1pPr>
          </a:lstStyle>
          <a:p>
            <a:fld id="{3D351EE0-6949-4F2E-8F68-46F7424C488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58253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>
        <p:dissolve/>
      </p:transition>
    </mc:Choice>
    <mc:Fallback xmlns="">
      <p:transition xmlns:p14="http://schemas.microsoft.com/office/powerpoint/2010/main">
        <p:dissolv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AWAKE Review, 28 November 2019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14898" y="6438203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Steffen Doebert, BE-RF</a:t>
            </a:r>
          </a:p>
        </p:txBody>
      </p:sp>
      <p:sp>
        <p:nvSpPr>
          <p:cNvPr id="5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436444"/>
            <a:ext cx="2743200" cy="365125"/>
          </a:xfrm>
          <a:prstGeom prst="rect">
            <a:avLst/>
          </a:prstGeom>
        </p:spPr>
        <p:txBody>
          <a:bodyPr/>
          <a:lstStyle>
            <a:lvl1pPr algn="r">
              <a:defRPr/>
            </a:lvl1pPr>
          </a:lstStyle>
          <a:p>
            <a:fld id="{3D351EE0-6949-4F2E-8F68-46F7424C488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54229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>
        <p:dissolve/>
      </p:transition>
    </mc:Choice>
    <mc:Fallback xmlns="">
      <p:transition xmlns:p14="http://schemas.microsoft.com/office/powerpoint/2010/main">
        <p:dissolv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AWAKE Review, 28 November 2019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814898" y="6438203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Steffen Doebert, BE-RF</a:t>
            </a:r>
          </a:p>
        </p:txBody>
      </p:sp>
      <p:sp>
        <p:nvSpPr>
          <p:cNvPr id="4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436444"/>
            <a:ext cx="2743200" cy="365125"/>
          </a:xfrm>
          <a:prstGeom prst="rect">
            <a:avLst/>
          </a:prstGeom>
        </p:spPr>
        <p:txBody>
          <a:bodyPr/>
          <a:lstStyle>
            <a:lvl1pPr algn="r">
              <a:defRPr/>
            </a:lvl1pPr>
          </a:lstStyle>
          <a:p>
            <a:fld id="{3D351EE0-6949-4F2E-8F68-46F7424C488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90393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>
        <p:dissolve/>
      </p:transition>
    </mc:Choice>
    <mc:Fallback xmlns="">
      <p:transition xmlns:p14="http://schemas.microsoft.com/office/powerpoint/2010/main">
        <p:dissolv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AWAKE Review, 28 November 2019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14898" y="6438203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Steffen Doebert, BE-RF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436444"/>
            <a:ext cx="2743200" cy="365125"/>
          </a:xfrm>
          <a:prstGeom prst="rect">
            <a:avLst/>
          </a:prstGeom>
        </p:spPr>
        <p:txBody>
          <a:bodyPr/>
          <a:lstStyle>
            <a:lvl1pPr algn="r">
              <a:defRPr/>
            </a:lvl1pPr>
          </a:lstStyle>
          <a:p>
            <a:fld id="{3D351EE0-6949-4F2E-8F68-46F7424C488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92882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>
        <p:dissolve/>
      </p:transition>
    </mc:Choice>
    <mc:Fallback xmlns="">
      <p:transition xmlns:p14="http://schemas.microsoft.com/office/powerpoint/2010/main">
        <p:dissolv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AWAKE Review, 28 November 2019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14898" y="6438203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Steffen Doebert, BE-RF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436444"/>
            <a:ext cx="2743200" cy="365125"/>
          </a:xfrm>
          <a:prstGeom prst="rect">
            <a:avLst/>
          </a:prstGeom>
        </p:spPr>
        <p:txBody>
          <a:bodyPr/>
          <a:lstStyle>
            <a:lvl1pPr algn="r">
              <a:defRPr/>
            </a:lvl1pPr>
          </a:lstStyle>
          <a:p>
            <a:fld id="{3D351EE0-6949-4F2E-8F68-46F7424C488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66617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>
        <p:dissolve/>
      </p:transition>
    </mc:Choice>
    <mc:Fallback xmlns="">
      <p:transition xmlns:p14="http://schemas.microsoft.com/office/powerpoint/2010/main">
        <p:dissolv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slideLayout" Target="../slideLayouts/slideLayout25.xml"/><Relationship Id="rId1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15.xml"/><Relationship Id="rId21" Type="http://schemas.openxmlformats.org/officeDocument/2006/relationships/slideLayout" Target="../slideLayouts/slideLayout33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17" Type="http://schemas.openxmlformats.org/officeDocument/2006/relationships/slideLayout" Target="../slideLayouts/slideLayout29.xml"/><Relationship Id="rId25" Type="http://schemas.openxmlformats.org/officeDocument/2006/relationships/image" Target="../media/image3.emf"/><Relationship Id="rId2" Type="http://schemas.openxmlformats.org/officeDocument/2006/relationships/slideLayout" Target="../slideLayouts/slideLayout14.xml"/><Relationship Id="rId16" Type="http://schemas.openxmlformats.org/officeDocument/2006/relationships/slideLayout" Target="../slideLayouts/slideLayout28.xml"/><Relationship Id="rId20" Type="http://schemas.openxmlformats.org/officeDocument/2006/relationships/slideLayout" Target="../slideLayouts/slideLayout32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24" Type="http://schemas.openxmlformats.org/officeDocument/2006/relationships/image" Target="../media/image2.emf"/><Relationship Id="rId5" Type="http://schemas.openxmlformats.org/officeDocument/2006/relationships/slideLayout" Target="../slideLayouts/slideLayout17.xml"/><Relationship Id="rId15" Type="http://schemas.openxmlformats.org/officeDocument/2006/relationships/slideLayout" Target="../slideLayouts/slideLayout27.xml"/><Relationship Id="rId23" Type="http://schemas.openxmlformats.org/officeDocument/2006/relationships/theme" Target="../theme/theme2.xml"/><Relationship Id="rId10" Type="http://schemas.openxmlformats.org/officeDocument/2006/relationships/slideLayout" Target="../slideLayouts/slideLayout22.xml"/><Relationship Id="rId19" Type="http://schemas.openxmlformats.org/officeDocument/2006/relationships/slideLayout" Target="../slideLayouts/slideLayout31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slideLayout" Target="../slideLayouts/slideLayout26.xml"/><Relationship Id="rId22" Type="http://schemas.openxmlformats.org/officeDocument/2006/relationships/slideLayout" Target="../slideLayouts/slideLayout3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9243" y="122171"/>
            <a:ext cx="9871136" cy="71713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199" y="1174060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41255" y="641207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AWAKE Review, 28 November 2019</a:t>
            </a:r>
            <a:endParaRPr lang="en-US" dirty="0"/>
          </a:p>
        </p:txBody>
      </p:sp>
      <p:pic>
        <p:nvPicPr>
          <p:cNvPr id="7" name="Picture 6" descr="AWAKE_white_background.jpg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03437" y="166679"/>
            <a:ext cx="1084856" cy="546044"/>
          </a:xfrm>
          <a:prstGeom prst="rect">
            <a:avLst/>
          </a:prstGeom>
        </p:spPr>
      </p:pic>
      <p:sp>
        <p:nvSpPr>
          <p:cNvPr id="6" name="Slide Number Placeholder 6"/>
          <p:cNvSpPr>
            <a:spLocks noGrp="1"/>
          </p:cNvSpPr>
          <p:nvPr>
            <p:ph type="sldNum" sz="quarter" idx="4"/>
          </p:nvPr>
        </p:nvSpPr>
        <p:spPr>
          <a:xfrm>
            <a:off x="8610600" y="6436444"/>
            <a:ext cx="2743200" cy="365125"/>
          </a:xfrm>
          <a:prstGeom prst="rect">
            <a:avLst/>
          </a:prstGeom>
        </p:spPr>
        <p:txBody>
          <a:bodyPr/>
          <a:lstStyle>
            <a:lvl1pPr algn="r">
              <a:defRPr/>
            </a:lvl1pPr>
          </a:lstStyle>
          <a:p>
            <a:fld id="{3D351EE0-6949-4F2E-8F68-46F7424C488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55298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mc:AlternateContent xmlns:mc="http://schemas.openxmlformats.org/markup-compatibility/2006" xmlns:p14="http://schemas.microsoft.com/office/powerpoint/2010/main">
    <mc:Choice Requires="p14">
      <p:transition p14:dur="200">
        <p:dissolve/>
      </p:transition>
    </mc:Choice>
    <mc:Fallback xmlns="">
      <p:transition xmlns:p14="http://schemas.microsoft.com/office/powerpoint/2010/main">
        <p:dissolve/>
      </p:transition>
    </mc:Fallback>
  </mc:AlternateConten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rgbClr val="1155CC"/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6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rgbClr val="1155CC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6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6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6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287688" y="6378349"/>
            <a:ext cx="82870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r>
              <a:rPr lang="fr-FR"/>
              <a:t>YYYY-MM-DD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83848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83848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/>
              <a:t>Presenter | Presentation Title | Reference</a:t>
            </a:r>
            <a:endParaRPr lang="en-US" dirty="0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BD9C6532-AEDE-354E-83AD-7F67D706DF38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>
            <a:extLst>
              <a:ext uri="{FF2B5EF4-FFF2-40B4-BE49-F238E27FC236}">
                <a16:creationId xmlns:a16="http://schemas.microsoft.com/office/drawing/2014/main" id="{426E9AC2-DB3F-3043-BAF1-FDB172EA2CD8}"/>
              </a:ext>
            </a:extLst>
          </p:cNvPr>
          <p:cNvPicPr>
            <a:picLocks noChangeAspect="1"/>
          </p:cNvPicPr>
          <p:nvPr userDrawn="1"/>
        </p:nvPicPr>
        <p:blipFill>
          <a:blip r:embed="rId24"/>
          <a:stretch>
            <a:fillRect/>
          </a:stretch>
        </p:blipFill>
        <p:spPr>
          <a:xfrm>
            <a:off x="407988" y="6364599"/>
            <a:ext cx="495300" cy="3937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1846A544-82A8-478C-8DA1-1A49D694F9D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58573" b="44750"/>
          <a:stretch/>
        </p:blipFill>
        <p:spPr bwMode="auto">
          <a:xfrm>
            <a:off x="981918" y="6364599"/>
            <a:ext cx="418257" cy="393699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9960323C-FCE7-4F74-A687-BE4805310B87}"/>
              </a:ext>
            </a:extLst>
          </p:cNvPr>
          <p:cNvSpPr txBox="1"/>
          <p:nvPr/>
        </p:nvSpPr>
        <p:spPr bwMode="auto">
          <a:xfrm>
            <a:off x="1318085" y="6395580"/>
            <a:ext cx="86409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900" b="1" dirty="0"/>
              <a:t>E</a:t>
            </a:r>
            <a:r>
              <a:rPr lang="fr-CH" sz="700" b="1" dirty="0"/>
              <a:t>NGINEERING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32872DB-D95D-41FB-8620-43080C482AB9}"/>
              </a:ext>
            </a:extLst>
          </p:cNvPr>
          <p:cNvSpPr txBox="1"/>
          <p:nvPr/>
        </p:nvSpPr>
        <p:spPr bwMode="auto">
          <a:xfrm>
            <a:off x="1318085" y="6510996"/>
            <a:ext cx="1080120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CH" sz="900" b="1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</a:t>
            </a:r>
            <a:r>
              <a:rPr lang="fr-CH" sz="700" b="1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EPARTMENT</a:t>
            </a:r>
            <a:endParaRPr lang="fr-FR" sz="900" b="1" kern="1200" noProof="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381584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  <p:sldLayoutId id="2147483686" r:id="rId11"/>
    <p:sldLayoutId id="2147483687" r:id="rId12"/>
    <p:sldLayoutId id="2147483688" r:id="rId13"/>
    <p:sldLayoutId id="2147483689" r:id="rId14"/>
    <p:sldLayoutId id="2147483690" r:id="rId15"/>
    <p:sldLayoutId id="2147483691" r:id="rId16"/>
    <p:sldLayoutId id="2147483692" r:id="rId17"/>
    <p:sldLayoutId id="2147483693" r:id="rId18"/>
    <p:sldLayoutId id="2147483694" r:id="rId19"/>
    <p:sldLayoutId id="2147483695" r:id="rId20"/>
    <p:sldLayoutId id="2147483696" r:id="rId21"/>
    <p:sldLayoutId id="2147483697" r:id="rId22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>
          <p15:clr>
            <a:srgbClr val="F26B43"/>
          </p15:clr>
        </p15:guide>
        <p15:guide id="2" pos="3840">
          <p15:clr>
            <a:srgbClr val="F26B43"/>
          </p15:clr>
        </p15:guide>
        <p15:guide id="3" pos="7423">
          <p15:clr>
            <a:srgbClr val="F26B43"/>
          </p15:clr>
        </p15:guide>
        <p15:guide id="4" pos="257">
          <p15:clr>
            <a:srgbClr val="F26B43"/>
          </p15:clr>
        </p15:guide>
        <p15:guide id="6" pos="3795">
          <p15:clr>
            <a:srgbClr val="F26B43"/>
          </p15:clr>
        </p15:guide>
        <p15:guide id="7" pos="3885">
          <p15:clr>
            <a:srgbClr val="F26B43"/>
          </p15:clr>
        </p15:guide>
        <p15:guide id="8" pos="5087">
          <p15:clr>
            <a:srgbClr val="F26B43"/>
          </p15:clr>
        </p15:guide>
        <p15:guide id="9" pos="4997">
          <p15:clr>
            <a:srgbClr val="F26B43"/>
          </p15:clr>
        </p15:guide>
        <p15:guide id="10" pos="2683">
          <p15:clr>
            <a:srgbClr val="F26B43"/>
          </p15:clr>
        </p15:guide>
        <p15:guide id="11" pos="2593">
          <p15:clr>
            <a:srgbClr val="F26B43"/>
          </p15:clr>
        </p15:guide>
        <p15:guide id="12" orient="horz" pos="3906">
          <p15:clr>
            <a:srgbClr val="F26B43"/>
          </p15:clr>
        </p15:guide>
        <p15:guide id="13" orient="horz" pos="2409">
          <p15:clr>
            <a:srgbClr val="F26B43"/>
          </p15:clr>
        </p15:guide>
        <p15:guide id="14" orient="horz" pos="913">
          <p15:clr>
            <a:srgbClr val="F26B43"/>
          </p15:clr>
        </p15:guide>
        <p15:guide id="15" orient="horz" pos="1003">
          <p15:clr>
            <a:srgbClr val="F26B43"/>
          </p15:clr>
        </p15:guide>
        <p15:guide id="16" orient="horz" pos="2500">
          <p15:clr>
            <a:srgbClr val="F26B43"/>
          </p15:clr>
        </p15:guide>
        <p15:guide id="17" pos="6312">
          <p15:clr>
            <a:srgbClr val="F26B43"/>
          </p15:clr>
        </p15:guide>
        <p15:guide id="18" pos="622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9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png"/><Relationship Id="rId13" Type="http://schemas.openxmlformats.org/officeDocument/2006/relationships/image" Target="../media/image42.jpg"/><Relationship Id="rId3" Type="http://schemas.openxmlformats.org/officeDocument/2006/relationships/image" Target="../media/image32.jpg"/><Relationship Id="rId7" Type="http://schemas.openxmlformats.org/officeDocument/2006/relationships/image" Target="../media/image36.png"/><Relationship Id="rId12" Type="http://schemas.openxmlformats.org/officeDocument/2006/relationships/image" Target="../media/image41.png"/><Relationship Id="rId17" Type="http://schemas.openxmlformats.org/officeDocument/2006/relationships/image" Target="../media/image46.jpg"/><Relationship Id="rId2" Type="http://schemas.openxmlformats.org/officeDocument/2006/relationships/image" Target="../media/image31.jpeg"/><Relationship Id="rId16" Type="http://schemas.openxmlformats.org/officeDocument/2006/relationships/image" Target="../media/image45.jpg"/><Relationship Id="rId1" Type="http://schemas.openxmlformats.org/officeDocument/2006/relationships/slideLayout" Target="../slideLayouts/slideLayout16.xml"/><Relationship Id="rId6" Type="http://schemas.openxmlformats.org/officeDocument/2006/relationships/image" Target="../media/image35.png"/><Relationship Id="rId11" Type="http://schemas.openxmlformats.org/officeDocument/2006/relationships/image" Target="../media/image40.png"/><Relationship Id="rId5" Type="http://schemas.openxmlformats.org/officeDocument/2006/relationships/image" Target="../media/image34.png"/><Relationship Id="rId15" Type="http://schemas.openxmlformats.org/officeDocument/2006/relationships/image" Target="../media/image44.jpg"/><Relationship Id="rId10" Type="http://schemas.openxmlformats.org/officeDocument/2006/relationships/image" Target="../media/image39.png"/><Relationship Id="rId4" Type="http://schemas.openxmlformats.org/officeDocument/2006/relationships/image" Target="../media/image33.jpg"/><Relationship Id="rId9" Type="http://schemas.openxmlformats.org/officeDocument/2006/relationships/image" Target="../media/image38.png"/><Relationship Id="rId14" Type="http://schemas.openxmlformats.org/officeDocument/2006/relationships/image" Target="../media/image43.jp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7.png"/><Relationship Id="rId4" Type="http://schemas.openxmlformats.org/officeDocument/2006/relationships/image" Target="../media/image10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33979" y="529748"/>
            <a:ext cx="11724041" cy="1266933"/>
          </a:xfrm>
        </p:spPr>
        <p:txBody>
          <a:bodyPr>
            <a:normAutofit/>
          </a:bodyPr>
          <a:lstStyle/>
          <a:p>
            <a:r>
              <a:rPr lang="en-US" sz="4800" dirty="0"/>
              <a:t>Update on the Electron Sources </a:t>
            </a:r>
            <a:br>
              <a:rPr lang="en-US" sz="4800" dirty="0"/>
            </a:br>
            <a:endParaRPr lang="en-US" sz="31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2715341" y="5346764"/>
            <a:ext cx="581422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AWAKE </a:t>
            </a:r>
            <a:r>
              <a:rPr lang="en-US" sz="2000" dirty="0">
                <a:solidFill>
                  <a:prstClr val="white">
                    <a:lumMod val="50000"/>
                  </a:prstClr>
                </a:solidFill>
                <a:latin typeface="Calibri"/>
              </a:rPr>
              <a:t>Collaboration Meeting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: Munich, 24-26.3.2025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Anton Eager, Steffen Doebert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D351EE0-6949-4F2E-8F68-46F7424C488D}" type="slidenum"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943228" y="1070353"/>
            <a:ext cx="8305542" cy="33590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0" lvl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en-GB" sz="2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q"/>
              <a:tabLst/>
              <a:defRPr/>
            </a:pPr>
            <a:r>
              <a:rPr lang="en-GB" sz="2400" b="1" dirty="0">
                <a:solidFill>
                  <a:prstClr val="black"/>
                </a:solidFill>
                <a:latin typeface="Calibri"/>
              </a:rPr>
              <a:t> RF system layout</a:t>
            </a:r>
          </a:p>
          <a:p>
            <a:pPr marL="285750" marR="0" lvl="0" indent="-28575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q"/>
              <a:tabLst/>
              <a:defRPr/>
            </a:pP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Integration status</a:t>
            </a:r>
          </a:p>
          <a:p>
            <a:pPr marL="285750" marR="0" lvl="0" indent="-28575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q"/>
              <a:tabLst/>
              <a:defRPr/>
            </a:pP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Status of key components; Prototyping and Procurement</a:t>
            </a:r>
          </a:p>
          <a:p>
            <a:pPr marL="285750" marR="0" lvl="0" indent="-28575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q"/>
              <a:tabLst/>
              <a:defRPr/>
            </a:pPr>
            <a:r>
              <a:rPr lang="en-GB" sz="2400" b="1" dirty="0">
                <a:solidFill>
                  <a:prstClr val="black"/>
                </a:solidFill>
                <a:latin typeface="Calibri"/>
              </a:rPr>
              <a:t> News from ARTI in CTF2</a:t>
            </a:r>
            <a:endParaRPr kumimoji="0" lang="en-GB" sz="2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q"/>
              <a:tabLst/>
              <a:defRPr/>
            </a:pPr>
            <a:r>
              <a:rPr lang="en-GB" sz="2400" b="1" dirty="0">
                <a:solidFill>
                  <a:prstClr val="black"/>
                </a:solidFill>
                <a:latin typeface="Calibri"/>
              </a:rPr>
              <a:t> Conclusions and Issues</a:t>
            </a:r>
            <a:endParaRPr kumimoji="0" lang="en-GB" sz="2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819121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B3561263-9A06-4966-82B3-E484ACCE66D7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2022799" y="1215249"/>
            <a:ext cx="8146402" cy="4871739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83332428-9F3E-6AC4-087C-86C2821BE633}"/>
              </a:ext>
            </a:extLst>
          </p:cNvPr>
          <p:cNvSpPr txBox="1"/>
          <p:nvPr/>
        </p:nvSpPr>
        <p:spPr>
          <a:xfrm>
            <a:off x="1095492" y="71224"/>
            <a:ext cx="954156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>
                <a:solidFill>
                  <a:srgbClr val="1155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</a:t>
            </a:r>
            <a:r>
              <a:rPr lang="en-GB" sz="3600" b="1" dirty="0" err="1">
                <a:solidFill>
                  <a:srgbClr val="1155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njector</a:t>
            </a:r>
            <a:r>
              <a:rPr lang="en-GB" sz="3600" b="1" dirty="0">
                <a:solidFill>
                  <a:srgbClr val="1155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1, seeding injector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5A466BA-1FF7-4571-EFC3-ED19E99D88F4}"/>
              </a:ext>
            </a:extLst>
          </p:cNvPr>
          <p:cNvSpPr txBox="1"/>
          <p:nvPr/>
        </p:nvSpPr>
        <p:spPr>
          <a:xfrm>
            <a:off x="10247442" y="2290865"/>
            <a:ext cx="171167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As in Run1 with</a:t>
            </a:r>
          </a:p>
          <a:p>
            <a:r>
              <a:rPr lang="en-US" dirty="0"/>
              <a:t> </a:t>
            </a:r>
            <a:r>
              <a:rPr lang="en-US" dirty="0" err="1"/>
              <a:t>CsTe</a:t>
            </a:r>
            <a:r>
              <a:rPr lang="en-US" dirty="0"/>
              <a:t> cathode</a:t>
            </a:r>
            <a:endParaRPr lang="en-GB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F5D9C60-2068-9B4B-BCEC-A7C65DB41DF9}"/>
              </a:ext>
            </a:extLst>
          </p:cNvPr>
          <p:cNvSpPr txBox="1"/>
          <p:nvPr/>
        </p:nvSpPr>
        <p:spPr>
          <a:xfrm>
            <a:off x="409658" y="981003"/>
            <a:ext cx="347472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Injector 1:</a:t>
            </a:r>
          </a:p>
          <a:p>
            <a:r>
              <a:rPr lang="en-US" b="1" dirty="0"/>
              <a:t>All elements are basically known.</a:t>
            </a:r>
          </a:p>
          <a:p>
            <a:r>
              <a:rPr lang="en-US" b="1" dirty="0"/>
              <a:t>Detailed mechanical design of supports and vacuum chambers can/has started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3274644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>
        <p:dissolve/>
      </p:transition>
    </mc:Choice>
    <mc:Fallback xmlns="">
      <p:transition xmlns:p14="http://schemas.microsoft.com/office/powerpoint/2010/main">
        <p:dissolv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15479094-2895-73FC-13D6-9F6BDAEC7356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1194816" y="816864"/>
            <a:ext cx="10497312" cy="4840224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44E89E93-AA69-0B88-0612-880F5C5B0152}"/>
              </a:ext>
            </a:extLst>
          </p:cNvPr>
          <p:cNvSpPr txBox="1"/>
          <p:nvPr/>
        </p:nvSpPr>
        <p:spPr>
          <a:xfrm>
            <a:off x="1095492" y="71224"/>
            <a:ext cx="954156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>
                <a:solidFill>
                  <a:srgbClr val="1155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</a:t>
            </a:r>
            <a:r>
              <a:rPr lang="en-GB" sz="3600" b="1" dirty="0" err="1">
                <a:solidFill>
                  <a:srgbClr val="1155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njector</a:t>
            </a:r>
            <a:r>
              <a:rPr lang="en-GB" sz="3600" b="1" dirty="0">
                <a:solidFill>
                  <a:srgbClr val="1155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2, Probe beam injector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3AB6874-568B-B709-39D8-0164288E5550}"/>
              </a:ext>
            </a:extLst>
          </p:cNvPr>
          <p:cNvSpPr txBox="1"/>
          <p:nvPr/>
        </p:nvSpPr>
        <p:spPr>
          <a:xfrm>
            <a:off x="783370" y="4710165"/>
            <a:ext cx="347472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Injector 2:</a:t>
            </a:r>
          </a:p>
          <a:p>
            <a:r>
              <a:rPr lang="en-US" b="1" dirty="0"/>
              <a:t>Integration has started, still many elements not known in detail.</a:t>
            </a:r>
          </a:p>
          <a:p>
            <a:r>
              <a:rPr lang="en-US" b="1" dirty="0"/>
              <a:t>But a lot of progress !</a:t>
            </a:r>
          </a:p>
        </p:txBody>
      </p:sp>
    </p:spTree>
    <p:extLst>
      <p:ext uri="{BB962C8B-B14F-4D97-AF65-F5344CB8AC3E}">
        <p14:creationId xmlns:p14="http://schemas.microsoft.com/office/powerpoint/2010/main" val="32902413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>
        <p:dissolve/>
      </p:transition>
    </mc:Choice>
    <mc:Fallback xmlns="">
      <p:transition xmlns:p14="http://schemas.microsoft.com/office/powerpoint/2010/main">
        <p:dissolv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machine with many parts&#10;&#10;Description automatically generated with medium confidence">
            <a:extLst>
              <a:ext uri="{FF2B5EF4-FFF2-40B4-BE49-F238E27FC236}">
                <a16:creationId xmlns:a16="http://schemas.microsoft.com/office/drawing/2014/main" id="{DF26CBD4-BE24-2119-C06F-9A06FAD9C30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9424" y="580618"/>
            <a:ext cx="10036642" cy="5658174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45AC49B-605B-D532-6CC0-D497CB521695}"/>
              </a:ext>
            </a:extLst>
          </p:cNvPr>
          <p:cNvSpPr txBox="1">
            <a:spLocks/>
          </p:cNvSpPr>
          <p:nvPr/>
        </p:nvSpPr>
        <p:spPr>
          <a:xfrm>
            <a:off x="307801" y="265698"/>
            <a:ext cx="10742984" cy="459203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rgbClr val="1155CC"/>
                </a:solidFill>
                <a:latin typeface="+mn-lt"/>
                <a:ea typeface="+mj-ea"/>
                <a:cs typeface="+mj-cs"/>
              </a:defRPr>
            </a:lvl1pPr>
          </a:lstStyle>
          <a:p>
            <a:pPr algn="ctr"/>
            <a:r>
              <a:rPr lang="en-US" dirty="0"/>
              <a:t>Current 3D model of Injector 2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E881F0D-E978-7B79-A59A-19B00EA6C78F}"/>
              </a:ext>
            </a:extLst>
          </p:cNvPr>
          <p:cNvSpPr txBox="1"/>
          <p:nvPr/>
        </p:nvSpPr>
        <p:spPr>
          <a:xfrm>
            <a:off x="6933537" y="4993419"/>
            <a:ext cx="441297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Used to study integration and sort out interface with other groups</a:t>
            </a:r>
          </a:p>
          <a:p>
            <a:endParaRPr lang="en-US" dirty="0"/>
          </a:p>
          <a:p>
            <a:r>
              <a:rPr lang="en-US" dirty="0"/>
              <a:t>Currently assuming a copper cathode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615535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>
        <p:dissolve/>
      </p:transition>
    </mc:Choice>
    <mc:Fallback xmlns="">
      <p:transition xmlns:p14="http://schemas.microsoft.com/office/powerpoint/2010/main">
        <p:dissolv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6239767-D0D6-8353-45EF-F78BFF24E4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/>
              <a:t>10.02.2025 Version 1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08D19C7-2BD1-1640-FDB7-F96B9203B5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CLERC Vincent _ BE EA DC</a:t>
            </a:r>
            <a:endParaRPr lang="fr-CH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8A1866A-26B1-E03A-BA66-071EFB8709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6A2C79-DEA9-42AA-B6B4-7C1F1F97AD93}" type="slidenum">
              <a:rPr lang="fr-CH" smtClean="0"/>
              <a:t>13</a:t>
            </a:fld>
            <a:endParaRPr lang="fr-CH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E5F080D-9974-DE69-5BB6-31CB6BC272A9}"/>
              </a:ext>
            </a:extLst>
          </p:cNvPr>
          <p:cNvSpPr txBox="1"/>
          <p:nvPr/>
        </p:nvSpPr>
        <p:spPr>
          <a:xfrm>
            <a:off x="321972" y="309093"/>
            <a:ext cx="1360565" cy="369332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fr-CH" dirty="0">
                <a:solidFill>
                  <a:schemeClr val="tx1"/>
                </a:solidFill>
              </a:rPr>
              <a:t>PROPOSAL C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4AADFCC-B03F-A33E-7A08-55E089EF878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045" y="1558564"/>
            <a:ext cx="11910305" cy="4048860"/>
          </a:xfrm>
          <a:prstGeom prst="rect">
            <a:avLst/>
          </a:prstGeom>
        </p:spPr>
      </p:pic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14DCEC1A-AA39-D1A7-3D83-61AE05F7AE33}"/>
              </a:ext>
            </a:extLst>
          </p:cNvPr>
          <p:cNvCxnSpPr>
            <a:cxnSpLocks/>
          </p:cNvCxnSpPr>
          <p:nvPr/>
        </p:nvCxnSpPr>
        <p:spPr>
          <a:xfrm>
            <a:off x="10020701" y="1415724"/>
            <a:ext cx="0" cy="2060992"/>
          </a:xfrm>
          <a:prstGeom prst="straightConnector1">
            <a:avLst/>
          </a:prstGeom>
          <a:ln w="9525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CE66EE11-B5CB-3E01-A0B1-2F3120939EF9}"/>
              </a:ext>
            </a:extLst>
          </p:cNvPr>
          <p:cNvCxnSpPr>
            <a:cxnSpLocks/>
          </p:cNvCxnSpPr>
          <p:nvPr/>
        </p:nvCxnSpPr>
        <p:spPr>
          <a:xfrm flipH="1" flipV="1">
            <a:off x="4208929" y="3777207"/>
            <a:ext cx="437030" cy="2078987"/>
          </a:xfrm>
          <a:prstGeom prst="straightConnector1">
            <a:avLst/>
          </a:prstGeom>
          <a:ln w="9525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7C871980-1AC7-E01E-CDD0-BF9A7A3239E4}"/>
              </a:ext>
            </a:extLst>
          </p:cNvPr>
          <p:cNvSpPr txBox="1"/>
          <p:nvPr/>
        </p:nvSpPr>
        <p:spPr>
          <a:xfrm>
            <a:off x="9067189" y="1018864"/>
            <a:ext cx="21393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Length: 46 and 49m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7ADF854-FED4-D4AE-D4EF-22462FE5FF9B}"/>
              </a:ext>
            </a:extLst>
          </p:cNvPr>
          <p:cNvSpPr txBox="1"/>
          <p:nvPr/>
        </p:nvSpPr>
        <p:spPr>
          <a:xfrm>
            <a:off x="3936181" y="5797221"/>
            <a:ext cx="16241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Length: 34m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A347C2D-F132-2542-D0AC-0D593598949D}"/>
              </a:ext>
            </a:extLst>
          </p:cNvPr>
          <p:cNvSpPr txBox="1"/>
          <p:nvPr/>
        </p:nvSpPr>
        <p:spPr>
          <a:xfrm>
            <a:off x="4871226" y="3227007"/>
            <a:ext cx="36901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000" dirty="0"/>
              <a:t>90°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4C3F742-7967-F8CB-F072-EE01F6D6C26D}"/>
              </a:ext>
            </a:extLst>
          </p:cNvPr>
          <p:cNvSpPr txBox="1"/>
          <p:nvPr/>
        </p:nvSpPr>
        <p:spPr>
          <a:xfrm>
            <a:off x="6529697" y="3103896"/>
            <a:ext cx="36901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000" dirty="0"/>
              <a:t>90°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9256577-7293-68A7-2DEA-0007686363CC}"/>
              </a:ext>
            </a:extLst>
          </p:cNvPr>
          <p:cNvSpPr txBox="1"/>
          <p:nvPr/>
        </p:nvSpPr>
        <p:spPr>
          <a:xfrm>
            <a:off x="6529697" y="4109439"/>
            <a:ext cx="36901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000" dirty="0"/>
              <a:t>90°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70155B8-72A3-2F5E-771E-FE6A153176F4}"/>
              </a:ext>
            </a:extLst>
          </p:cNvPr>
          <p:cNvSpPr txBox="1"/>
          <p:nvPr/>
        </p:nvSpPr>
        <p:spPr>
          <a:xfrm>
            <a:off x="1095492" y="71224"/>
            <a:ext cx="954156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600" b="1" dirty="0">
                <a:solidFill>
                  <a:srgbClr val="1155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Electron Source Integration status</a:t>
            </a:r>
            <a:br>
              <a:rPr lang="en-GB" sz="3600" b="1" dirty="0">
                <a:solidFill>
                  <a:srgbClr val="1155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GB" sz="3600" b="1" dirty="0">
                <a:solidFill>
                  <a:srgbClr val="1155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Waveguide routing study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38BC375-55F9-F3CD-9C6B-E385CB2445F4}"/>
              </a:ext>
            </a:extLst>
          </p:cNvPr>
          <p:cNvSpPr txBox="1"/>
          <p:nvPr/>
        </p:nvSpPr>
        <p:spPr>
          <a:xfrm>
            <a:off x="2775005" y="1493114"/>
            <a:ext cx="590781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This version is currently our preferred one </a:t>
            </a:r>
            <a:r>
              <a:rPr lang="en-US" dirty="0">
                <a:sym typeface="Wingdings" panose="05000000000000000000" pitchFamily="2" charset="2"/>
              </a:rPr>
              <a:t> base line</a:t>
            </a:r>
            <a:br>
              <a:rPr lang="en-US" dirty="0">
                <a:sym typeface="Wingdings" panose="05000000000000000000" pitchFamily="2" charset="2"/>
              </a:rPr>
            </a:br>
            <a:r>
              <a:rPr lang="en-US" dirty="0">
                <a:sym typeface="Wingdings" panose="05000000000000000000" pitchFamily="2" charset="2"/>
              </a:rPr>
              <a:t>we will study this one in more detail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717013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>
        <p:dissolve/>
      </p:transition>
    </mc:Choice>
    <mc:Fallback xmlns="">
      <p:transition xmlns:p14="http://schemas.microsoft.com/office/powerpoint/2010/main">
        <p:dissolv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8307914-D5E0-1FAF-80FE-AF2BD9950E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/>
              <a:t>10.02.2025 Version 1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B851D95-E896-8C21-06E6-99A028F89A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CLERC Vincent _ BE EA DC</a:t>
            </a:r>
            <a:endParaRPr lang="fr-CH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593A9A6-55A0-07F8-44B2-AF73A8C6F9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6A2C79-DEA9-42AA-B6B4-7C1F1F97AD93}" type="slidenum">
              <a:rPr lang="fr-CH" smtClean="0"/>
              <a:t>14</a:t>
            </a:fld>
            <a:endParaRPr lang="fr-CH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18E58CE-6FFF-9A3D-AAA5-21778DA8CF2A}"/>
              </a:ext>
            </a:extLst>
          </p:cNvPr>
          <p:cNvSpPr txBox="1"/>
          <p:nvPr/>
        </p:nvSpPr>
        <p:spPr>
          <a:xfrm>
            <a:off x="321972" y="309093"/>
            <a:ext cx="1491242" cy="369332"/>
          </a:xfrm>
          <a:prstGeom prst="rect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fr-CH" dirty="0"/>
              <a:t>PROPOSAL B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9A90AC68-5A15-87C5-5BD7-480CD333695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2875" y="1929653"/>
            <a:ext cx="11469684" cy="4426697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98508646-1267-F076-4819-CA8BB433ECF0}"/>
              </a:ext>
            </a:extLst>
          </p:cNvPr>
          <p:cNvSpPr txBox="1"/>
          <p:nvPr/>
        </p:nvSpPr>
        <p:spPr>
          <a:xfrm>
            <a:off x="9295794" y="4110824"/>
            <a:ext cx="6864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/>
              <a:t>K400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D32A81D-A011-3B16-4883-4CDDB3B6B5A8}"/>
              </a:ext>
            </a:extLst>
          </p:cNvPr>
          <p:cNvSpPr txBox="1"/>
          <p:nvPr/>
        </p:nvSpPr>
        <p:spPr>
          <a:xfrm>
            <a:off x="10170973" y="3818720"/>
            <a:ext cx="6864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/>
              <a:t>K300</a:t>
            </a: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E609204B-0806-5348-699E-ECA232015572}"/>
              </a:ext>
            </a:extLst>
          </p:cNvPr>
          <p:cNvCxnSpPr>
            <a:cxnSpLocks/>
          </p:cNvCxnSpPr>
          <p:nvPr/>
        </p:nvCxnSpPr>
        <p:spPr>
          <a:xfrm>
            <a:off x="11043349" y="2694793"/>
            <a:ext cx="0" cy="384583"/>
          </a:xfrm>
          <a:prstGeom prst="straightConnector1">
            <a:avLst/>
          </a:prstGeom>
          <a:ln w="9525">
            <a:solidFill>
              <a:srgbClr val="FF0000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2EC61DF1-E74F-3552-E9A5-FAB5450A32A5}"/>
              </a:ext>
            </a:extLst>
          </p:cNvPr>
          <p:cNvCxnSpPr>
            <a:cxnSpLocks/>
          </p:cNvCxnSpPr>
          <p:nvPr/>
        </p:nvCxnSpPr>
        <p:spPr>
          <a:xfrm>
            <a:off x="5440296" y="3223167"/>
            <a:ext cx="0" cy="595553"/>
          </a:xfrm>
          <a:prstGeom prst="straightConnector1">
            <a:avLst/>
          </a:prstGeom>
          <a:ln w="9525">
            <a:solidFill>
              <a:srgbClr val="FF0000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B3D57D58-B939-0B30-6524-C70A02A60753}"/>
              </a:ext>
            </a:extLst>
          </p:cNvPr>
          <p:cNvCxnSpPr>
            <a:cxnSpLocks/>
          </p:cNvCxnSpPr>
          <p:nvPr/>
        </p:nvCxnSpPr>
        <p:spPr>
          <a:xfrm flipH="1">
            <a:off x="7389159" y="1203512"/>
            <a:ext cx="813547" cy="1452282"/>
          </a:xfrm>
          <a:prstGeom prst="straightConnector1">
            <a:avLst/>
          </a:prstGeom>
          <a:ln w="9525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586C4433-C236-A7F1-03B5-1930EA5BD30A}"/>
              </a:ext>
            </a:extLst>
          </p:cNvPr>
          <p:cNvCxnSpPr>
            <a:cxnSpLocks/>
          </p:cNvCxnSpPr>
          <p:nvPr/>
        </p:nvCxnSpPr>
        <p:spPr>
          <a:xfrm>
            <a:off x="4881282" y="1694329"/>
            <a:ext cx="231184" cy="1596017"/>
          </a:xfrm>
          <a:prstGeom prst="straightConnector1">
            <a:avLst/>
          </a:prstGeom>
          <a:ln w="9525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15982214-EB7B-50F5-8B2A-4ED0A29AC004}"/>
              </a:ext>
            </a:extLst>
          </p:cNvPr>
          <p:cNvSpPr txBox="1"/>
          <p:nvPr/>
        </p:nvSpPr>
        <p:spPr>
          <a:xfrm>
            <a:off x="4108205" y="1447101"/>
            <a:ext cx="146424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200" dirty="0"/>
              <a:t>SLOPE TCC4  3.24 °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5D28787F-0665-F72E-C734-9EE70F8A39A2}"/>
              </a:ext>
            </a:extLst>
          </p:cNvPr>
          <p:cNvSpPr txBox="1"/>
          <p:nvPr/>
        </p:nvSpPr>
        <p:spPr>
          <a:xfrm>
            <a:off x="7654767" y="937537"/>
            <a:ext cx="120866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200" dirty="0"/>
              <a:t>SLOPE TCV4  0°</a:t>
            </a: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9C03F697-CC70-5D4D-2AA7-0A8E44E61F29}"/>
              </a:ext>
            </a:extLst>
          </p:cNvPr>
          <p:cNvSpPr/>
          <p:nvPr/>
        </p:nvSpPr>
        <p:spPr>
          <a:xfrm>
            <a:off x="5773191" y="2824182"/>
            <a:ext cx="332766" cy="336776"/>
          </a:xfrm>
          <a:prstGeom prst="ellipse">
            <a:avLst/>
          </a:prstGeom>
          <a:noFill/>
          <a:ln w="952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91AF53D3-794B-69F5-F4CF-EFC6121C9D57}"/>
              </a:ext>
            </a:extLst>
          </p:cNvPr>
          <p:cNvCxnSpPr>
            <a:cxnSpLocks/>
          </p:cNvCxnSpPr>
          <p:nvPr/>
        </p:nvCxnSpPr>
        <p:spPr>
          <a:xfrm flipH="1">
            <a:off x="5952303" y="1491344"/>
            <a:ext cx="213500" cy="1332838"/>
          </a:xfrm>
          <a:prstGeom prst="straightConnector1">
            <a:avLst/>
          </a:prstGeom>
          <a:ln w="9525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1C184BB8-960A-8430-A45D-FFEA50FD97F2}"/>
              </a:ext>
            </a:extLst>
          </p:cNvPr>
          <p:cNvSpPr txBox="1"/>
          <p:nvPr/>
        </p:nvSpPr>
        <p:spPr>
          <a:xfrm>
            <a:off x="5333718" y="1046841"/>
            <a:ext cx="246221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200" dirty="0"/>
              <a:t>ANGLE DIFFERENCE TO RECOVER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76F13606-4B2A-C397-538C-B77E76AC928B}"/>
              </a:ext>
            </a:extLst>
          </p:cNvPr>
          <p:cNvSpPr txBox="1"/>
          <p:nvPr/>
        </p:nvSpPr>
        <p:spPr>
          <a:xfrm>
            <a:off x="10950645" y="3634054"/>
            <a:ext cx="6864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/>
              <a:t>K300</a:t>
            </a:r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AE8B00BC-969B-8606-93B3-1AA83543F7BE}"/>
              </a:ext>
            </a:extLst>
          </p:cNvPr>
          <p:cNvCxnSpPr>
            <a:cxnSpLocks/>
          </p:cNvCxnSpPr>
          <p:nvPr/>
        </p:nvCxnSpPr>
        <p:spPr>
          <a:xfrm flipH="1">
            <a:off x="9357426" y="1076036"/>
            <a:ext cx="813547" cy="1452282"/>
          </a:xfrm>
          <a:prstGeom prst="straightConnector1">
            <a:avLst/>
          </a:prstGeom>
          <a:ln w="9525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id="{A408C9AB-3625-7585-A107-C60E91213DE7}"/>
              </a:ext>
            </a:extLst>
          </p:cNvPr>
          <p:cNvSpPr txBox="1"/>
          <p:nvPr/>
        </p:nvSpPr>
        <p:spPr>
          <a:xfrm>
            <a:off x="9510385" y="752871"/>
            <a:ext cx="1584088" cy="36933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3C4043"/>
                </a:solidFill>
                <a:latin typeface="Roboto" panose="02000000000000000000" pitchFamily="2" charset="0"/>
              </a:rPr>
              <a:t>N</a:t>
            </a:r>
            <a:r>
              <a:rPr lang="en-GB" b="0" i="0" dirty="0">
                <a:solidFill>
                  <a:srgbClr val="3C4043"/>
                </a:solidFill>
                <a:effectLst/>
                <a:latin typeface="Roboto" panose="02000000000000000000" pitchFamily="2" charset="0"/>
              </a:rPr>
              <a:t>ew crossing</a:t>
            </a:r>
            <a:endParaRPr lang="fr-CH" dirty="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5A6340BD-3F16-2DF3-1960-4360B38DFC8A}"/>
              </a:ext>
            </a:extLst>
          </p:cNvPr>
          <p:cNvSpPr txBox="1"/>
          <p:nvPr/>
        </p:nvSpPr>
        <p:spPr>
          <a:xfrm>
            <a:off x="11300443" y="1642460"/>
            <a:ext cx="5549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/>
              <a:t>2m</a:t>
            </a:r>
          </a:p>
        </p:txBody>
      </p: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6791C252-C2B1-8146-574B-0B6151403CD7}"/>
              </a:ext>
            </a:extLst>
          </p:cNvPr>
          <p:cNvCxnSpPr>
            <a:cxnSpLocks/>
          </p:cNvCxnSpPr>
          <p:nvPr/>
        </p:nvCxnSpPr>
        <p:spPr>
          <a:xfrm flipV="1">
            <a:off x="11043349" y="1929653"/>
            <a:ext cx="534569" cy="978887"/>
          </a:xfrm>
          <a:prstGeom prst="line">
            <a:avLst/>
          </a:prstGeom>
          <a:ln w="9525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TextBox 33">
            <a:extLst>
              <a:ext uri="{FF2B5EF4-FFF2-40B4-BE49-F238E27FC236}">
                <a16:creationId xmlns:a16="http://schemas.microsoft.com/office/drawing/2014/main" id="{7DFEEFE3-5CE5-3DB8-F9C0-47038539FA8B}"/>
              </a:ext>
            </a:extLst>
          </p:cNvPr>
          <p:cNvSpPr txBox="1"/>
          <p:nvPr/>
        </p:nvSpPr>
        <p:spPr>
          <a:xfrm>
            <a:off x="5771656" y="4581128"/>
            <a:ext cx="7501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/>
              <a:t>2.2m</a:t>
            </a:r>
          </a:p>
        </p:txBody>
      </p: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D9809B94-AFBE-476E-BE33-7A03D7AB956F}"/>
              </a:ext>
            </a:extLst>
          </p:cNvPr>
          <p:cNvCxnSpPr>
            <a:cxnSpLocks/>
          </p:cNvCxnSpPr>
          <p:nvPr/>
        </p:nvCxnSpPr>
        <p:spPr>
          <a:xfrm>
            <a:off x="5440296" y="3550781"/>
            <a:ext cx="493095" cy="1093676"/>
          </a:xfrm>
          <a:prstGeom prst="line">
            <a:avLst/>
          </a:prstGeom>
          <a:ln w="9525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3" name="TextBox 42">
            <a:extLst>
              <a:ext uri="{FF2B5EF4-FFF2-40B4-BE49-F238E27FC236}">
                <a16:creationId xmlns:a16="http://schemas.microsoft.com/office/drawing/2014/main" id="{FFBECFA7-B750-8287-D2F0-55D252F81A96}"/>
              </a:ext>
            </a:extLst>
          </p:cNvPr>
          <p:cNvSpPr txBox="1"/>
          <p:nvPr/>
        </p:nvSpPr>
        <p:spPr>
          <a:xfrm>
            <a:off x="1546432" y="999992"/>
            <a:ext cx="280249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200" dirty="0"/>
              <a:t>2 WAVE GUIDE  K400/K300 =&gt; Ø70 mm</a:t>
            </a:r>
            <a:br>
              <a:rPr lang="fr-CH" sz="1200" dirty="0"/>
            </a:br>
            <a:r>
              <a:rPr lang="fr-CH" sz="1200" dirty="0"/>
              <a:t>1 WAVE GUIDE  K300 =&gt; REC 80*42 mm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2FD5417-205E-DD90-CB63-5BEFADD6D887}"/>
              </a:ext>
            </a:extLst>
          </p:cNvPr>
          <p:cNvSpPr txBox="1"/>
          <p:nvPr/>
        </p:nvSpPr>
        <p:spPr>
          <a:xfrm>
            <a:off x="1409080" y="114848"/>
            <a:ext cx="954156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600" b="1" dirty="0">
                <a:solidFill>
                  <a:srgbClr val="1155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Waveguide routing study</a:t>
            </a:r>
          </a:p>
        </p:txBody>
      </p:sp>
    </p:spTree>
    <p:extLst>
      <p:ext uri="{BB962C8B-B14F-4D97-AF65-F5344CB8AC3E}">
        <p14:creationId xmlns:p14="http://schemas.microsoft.com/office/powerpoint/2010/main" val="6453731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>
        <p:dissolve/>
      </p:transition>
    </mc:Choice>
    <mc:Fallback xmlns="">
      <p:transition xmlns:p14="http://schemas.microsoft.com/office/powerpoint/2010/main">
        <p:dissolv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A8AEFF9-6E09-2A12-40EC-94E4774CFC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51EE0-6949-4F2E-8F68-46F7424C488D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B909BB87-88AB-23D2-0B71-AB9C24B30B24}"/>
              </a:ext>
            </a:extLst>
          </p:cNvPr>
          <p:cNvSpPr txBox="1">
            <a:spLocks/>
          </p:cNvSpPr>
          <p:nvPr/>
        </p:nvSpPr>
        <p:spPr>
          <a:xfrm>
            <a:off x="1963101" y="295280"/>
            <a:ext cx="9855928" cy="593445"/>
          </a:xfrm>
          <a:prstGeom prst="rect">
            <a:avLst/>
          </a:prstGeom>
        </p:spPr>
        <p:txBody>
          <a:bodyPr>
            <a:normAutofit fontScale="900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i="0" kern="1200">
                <a:solidFill>
                  <a:srgbClr val="0432FF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US" dirty="0"/>
              <a:t>Key component procurements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665881B-4E81-42E6-9027-1FDF76DDB3D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57332" y="2266345"/>
            <a:ext cx="6706536" cy="4296375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EA8E183-FEDC-A10E-4DD4-E0D0759A329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4467" y="1414371"/>
            <a:ext cx="7354326" cy="44964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63921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>
        <p:dissolve/>
      </p:transition>
    </mc:Choice>
    <mc:Fallback xmlns="">
      <p:transition xmlns:p14="http://schemas.microsoft.com/office/powerpoint/2010/main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070403" y="244831"/>
            <a:ext cx="74075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rgbClr val="1155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First short prototype under construction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07996" y="1223922"/>
            <a:ext cx="4686954" cy="3924848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7846" y="1401148"/>
            <a:ext cx="5353797" cy="4096322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128345" y="5604641"/>
            <a:ext cx="87340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Verify mechanical design, brazing assembly and tolerances needed</a:t>
            </a:r>
          </a:p>
          <a:p>
            <a:r>
              <a:rPr lang="en-GB" dirty="0"/>
              <a:t>Maybe low power RF measurements but no high-power test planned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9477967" y="5265683"/>
            <a:ext cx="22121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C. Capelli, N. Chritin</a:t>
            </a:r>
          </a:p>
        </p:txBody>
      </p:sp>
    </p:spTree>
    <p:extLst>
      <p:ext uri="{BB962C8B-B14F-4D97-AF65-F5344CB8AC3E}">
        <p14:creationId xmlns:p14="http://schemas.microsoft.com/office/powerpoint/2010/main" val="39995494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>
        <p:dissolve/>
      </p:transition>
    </mc:Choice>
    <mc:Fallback xmlns="">
      <p:transition xmlns:p14="http://schemas.microsoft.com/office/powerpoint/2010/main">
        <p:dissolv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4423CD5D-66A9-D8BA-6A2D-F642976A260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2089" y="883112"/>
            <a:ext cx="4805637" cy="5091775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B33D3CFF-457C-9EDE-D253-DBCF206BEB8E}"/>
              </a:ext>
            </a:extLst>
          </p:cNvPr>
          <p:cNvSpPr txBox="1"/>
          <p:nvPr/>
        </p:nvSpPr>
        <p:spPr>
          <a:xfrm>
            <a:off x="1583140" y="304800"/>
            <a:ext cx="94033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chemeClr val="accent5"/>
                </a:solidFill>
                <a:latin typeface="Comic Sans MS" panose="030F0702030302020204" pitchFamily="66" charset="0"/>
              </a:rPr>
              <a:t>AWAKE 12 GHz accelerating structure prototype</a:t>
            </a:r>
            <a:endParaRPr lang="en-GB" sz="2800" b="1" dirty="0">
              <a:solidFill>
                <a:schemeClr val="accent5"/>
              </a:solidFill>
              <a:latin typeface="Comic Sans MS" panose="030F0702030302020204" pitchFamily="66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9CCBEA1-EE42-3F6B-C75F-45B1503E656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45181" y="754352"/>
            <a:ext cx="3810610" cy="5220535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CD521DB2-1261-E082-06E5-519DC6761FF4}"/>
              </a:ext>
            </a:extLst>
          </p:cNvPr>
          <p:cNvSpPr txBox="1"/>
          <p:nvPr/>
        </p:nvSpPr>
        <p:spPr>
          <a:xfrm>
            <a:off x="970059" y="6170212"/>
            <a:ext cx="101220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Mechanical, vacuum and RF measurements done to evaluate prototype, now being cut for further analysis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34406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>
        <p:dissolve/>
      </p:transition>
    </mc:Choice>
    <mc:Fallback xmlns="">
      <p:transition xmlns:p14="http://schemas.microsoft.com/office/powerpoint/2010/main">
        <p:dissolv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D67B22F-B175-F99A-A270-C4F3852A56E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A long tube with white and purple tubes&#10;&#10;AI-generated content may be incorrect.">
            <a:extLst>
              <a:ext uri="{FF2B5EF4-FFF2-40B4-BE49-F238E27FC236}">
                <a16:creationId xmlns:a16="http://schemas.microsoft.com/office/drawing/2014/main" id="{6FBD8276-DC0C-68F4-9BCF-882F64023CB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539" y="1492872"/>
            <a:ext cx="11175939" cy="6300461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0FEA9FCF-EC76-B84D-1A5C-5F35C087F16A}"/>
              </a:ext>
            </a:extLst>
          </p:cNvPr>
          <p:cNvSpPr txBox="1"/>
          <p:nvPr/>
        </p:nvSpPr>
        <p:spPr>
          <a:xfrm>
            <a:off x="9477967" y="5743140"/>
            <a:ext cx="22121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C. Capelli, N. Chritin</a:t>
            </a:r>
          </a:p>
        </p:txBody>
      </p:sp>
      <p:pic>
        <p:nvPicPr>
          <p:cNvPr id="11" name="Picture 10" descr="A long tube with white and purple tubes&#10;&#10;AI-generated content may be incorrect.">
            <a:extLst>
              <a:ext uri="{FF2B5EF4-FFF2-40B4-BE49-F238E27FC236}">
                <a16:creationId xmlns:a16="http://schemas.microsoft.com/office/drawing/2014/main" id="{B5FB6C84-76FC-451A-BE42-8069F843AF2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539" y="1438281"/>
            <a:ext cx="11175939" cy="6300461"/>
          </a:xfrm>
          <a:prstGeom prst="rect">
            <a:avLst/>
          </a:prstGeom>
        </p:spPr>
      </p:pic>
      <p:pic>
        <p:nvPicPr>
          <p:cNvPr id="6" name="Picture 5" descr="A grey metal object with purple pipes&#10;&#10;AI-generated content may be incorrect.">
            <a:extLst>
              <a:ext uri="{FF2B5EF4-FFF2-40B4-BE49-F238E27FC236}">
                <a16:creationId xmlns:a16="http://schemas.microsoft.com/office/drawing/2014/main" id="{43CC108A-A271-6D8A-C32B-679C0BB7745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01" y="709740"/>
            <a:ext cx="6238222" cy="3516674"/>
          </a:xfrm>
          <a:prstGeom prst="rect">
            <a:avLst/>
          </a:prstGeom>
        </p:spPr>
      </p:pic>
      <p:pic>
        <p:nvPicPr>
          <p:cNvPr id="9" name="Picture 8" descr="A close-up of a machine&#10;&#10;AI-generated content may be incorrect.">
            <a:extLst>
              <a:ext uri="{FF2B5EF4-FFF2-40B4-BE49-F238E27FC236}">
                <a16:creationId xmlns:a16="http://schemas.microsoft.com/office/drawing/2014/main" id="{07449212-8324-F029-5903-FD044A4E3BF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6441" y="655149"/>
            <a:ext cx="4728913" cy="2665831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w="0"/>
          </a:sp3d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75FBD988-D32B-0F76-592B-66CD374B2E65}"/>
              </a:ext>
            </a:extLst>
          </p:cNvPr>
          <p:cNvSpPr txBox="1"/>
          <p:nvPr/>
        </p:nvSpPr>
        <p:spPr>
          <a:xfrm>
            <a:off x="2070403" y="244831"/>
            <a:ext cx="74075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rgbClr val="1155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Next prototype and final structure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9AC7F7C-A0B9-3F44-6154-2A824A88860F}"/>
              </a:ext>
            </a:extLst>
          </p:cNvPr>
          <p:cNvSpPr txBox="1"/>
          <p:nvPr/>
        </p:nvSpPr>
        <p:spPr>
          <a:xfrm>
            <a:off x="9445630" y="5770436"/>
            <a:ext cx="22121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C. Capelli, N. Chritin</a:t>
            </a: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93C15CEE-6A1B-E495-DA0C-BF8D0A172D78}"/>
              </a:ext>
            </a:extLst>
          </p:cNvPr>
          <p:cNvCxnSpPr>
            <a:cxnSpLocks/>
          </p:cNvCxnSpPr>
          <p:nvPr/>
        </p:nvCxnSpPr>
        <p:spPr>
          <a:xfrm>
            <a:off x="5901179" y="3035431"/>
            <a:ext cx="3327662" cy="0"/>
          </a:xfrm>
          <a:prstGeom prst="straightConnector1">
            <a:avLst/>
          </a:prstGeom>
          <a:ln w="38100"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311DA8AE-B32D-54D4-544A-C7F8E1CBF826}"/>
              </a:ext>
            </a:extLst>
          </p:cNvPr>
          <p:cNvCxnSpPr>
            <a:cxnSpLocks/>
          </p:cNvCxnSpPr>
          <p:nvPr/>
        </p:nvCxnSpPr>
        <p:spPr>
          <a:xfrm flipV="1">
            <a:off x="2070403" y="4487159"/>
            <a:ext cx="8808129" cy="1971773"/>
          </a:xfrm>
          <a:prstGeom prst="straightConnector1">
            <a:avLst/>
          </a:prstGeom>
          <a:ln w="38100"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4D600972-CC9E-9E46-FFFF-F1402B9FC725}"/>
              </a:ext>
            </a:extLst>
          </p:cNvPr>
          <p:cNvSpPr txBox="1"/>
          <p:nvPr/>
        </p:nvSpPr>
        <p:spPr>
          <a:xfrm>
            <a:off x="6678890" y="3111511"/>
            <a:ext cx="17722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30 cm</a:t>
            </a:r>
            <a:endParaRPr lang="en-GB" b="1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05CA4C7F-754E-1621-FF55-5493A7E574DD}"/>
              </a:ext>
            </a:extLst>
          </p:cNvPr>
          <p:cNvSpPr txBox="1"/>
          <p:nvPr/>
        </p:nvSpPr>
        <p:spPr>
          <a:xfrm rot="20847206">
            <a:off x="6014298" y="5461221"/>
            <a:ext cx="17816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90 cm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41271220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>
        <p:dissolve/>
      </p:transition>
    </mc:Choice>
    <mc:Fallback xmlns="">
      <p:transition>
        <p:dissolv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endParaRPr lang="en-US" sz="3200" b="1" kern="1200">
              <a:solidFill>
                <a:srgbClr val="1155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ea typeface="+mj-ea"/>
              <a:cs typeface="+mj-cs"/>
            </a:endParaRPr>
          </a:p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3200" b="1" kern="1200">
                <a:solidFill>
                  <a:srgbClr val="1155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j-ea"/>
                <a:cs typeface="+mj-cs"/>
              </a:rPr>
              <a:t>ARTI status</a:t>
            </a:r>
          </a:p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endParaRPr lang="en-US" sz="3200" b="1" kern="1200">
              <a:solidFill>
                <a:srgbClr val="1155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ea typeface="+mj-ea"/>
              <a:cs typeface="+mj-cs"/>
            </a:endParaRPr>
          </a:p>
        </p:txBody>
      </p:sp>
      <p:pic>
        <p:nvPicPr>
          <p:cNvPr id="3" name="Picture 2" descr="A machine in a factory&#10;&#10;AI-generated content may be incorrect.">
            <a:extLst>
              <a:ext uri="{FF2B5EF4-FFF2-40B4-BE49-F238E27FC236}">
                <a16:creationId xmlns:a16="http://schemas.microsoft.com/office/drawing/2014/main" id="{A050446A-C766-839F-55A2-47644789E9B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14" b="-3"/>
          <a:stretch/>
        </p:blipFill>
        <p:spPr>
          <a:xfrm>
            <a:off x="5183188" y="987425"/>
            <a:ext cx="6172200" cy="4873625"/>
          </a:xfrm>
          <a:prstGeom prst="rect">
            <a:avLst/>
          </a:prstGeom>
          <a:noFill/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005C235A-17E0-22EF-C705-C626FDE576CE}"/>
              </a:ext>
            </a:extLst>
          </p:cNvPr>
          <p:cNvSpPr txBox="1"/>
          <p:nvPr/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1600" b="1" kern="1200" dirty="0">
                <a:latin typeface="+mn-lt"/>
                <a:ea typeface="+mn-ea"/>
                <a:cs typeface="+mn-cs"/>
              </a:rPr>
              <a:t>RF-gun and diagnostics operational</a:t>
            </a:r>
            <a:br>
              <a:rPr lang="en-US" sz="1600" b="1" kern="1200" dirty="0">
                <a:latin typeface="+mn-lt"/>
                <a:ea typeface="+mn-ea"/>
                <a:cs typeface="+mn-cs"/>
              </a:rPr>
            </a:br>
            <a:endParaRPr lang="en-US" sz="1600" b="1" kern="1200" dirty="0">
              <a:latin typeface="+mn-lt"/>
              <a:ea typeface="+mn-ea"/>
              <a:cs typeface="+mn-cs"/>
            </a:endParaRP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1600" b="1" kern="1200" dirty="0">
                <a:latin typeface="+mn-lt"/>
                <a:ea typeface="+mn-ea"/>
                <a:cs typeface="+mn-cs"/>
              </a:rPr>
              <a:t>Magnets for second phase installed</a:t>
            </a:r>
            <a:br>
              <a:rPr lang="en-US" sz="1600" b="1" kern="1200" dirty="0">
                <a:latin typeface="+mn-lt"/>
                <a:ea typeface="+mn-ea"/>
                <a:cs typeface="+mn-cs"/>
              </a:rPr>
            </a:br>
            <a:endParaRPr lang="en-US" sz="1600" b="1" kern="1200" dirty="0">
              <a:latin typeface="+mn-lt"/>
              <a:ea typeface="+mn-ea"/>
              <a:cs typeface="+mn-cs"/>
            </a:endParaRP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1600" b="1" kern="1200" dirty="0">
                <a:latin typeface="+mn-lt"/>
                <a:ea typeface="+mn-ea"/>
                <a:cs typeface="+mn-cs"/>
              </a:rPr>
              <a:t>Vacuum </a:t>
            </a:r>
            <a:r>
              <a:rPr lang="en-US" sz="1600" b="1" dirty="0"/>
              <a:t>system</a:t>
            </a:r>
            <a:r>
              <a:rPr lang="en-US" sz="1600" b="1" kern="1200" dirty="0">
                <a:latin typeface="+mn-lt"/>
                <a:ea typeface="+mn-ea"/>
                <a:cs typeface="+mn-cs"/>
              </a:rPr>
              <a:t> installed</a:t>
            </a:r>
            <a:br>
              <a:rPr lang="en-US" sz="1600" b="1" kern="1200" dirty="0">
                <a:latin typeface="+mn-lt"/>
                <a:ea typeface="+mn-ea"/>
                <a:cs typeface="+mn-cs"/>
              </a:rPr>
            </a:br>
            <a:endParaRPr lang="en-US" sz="1600" b="1" kern="1200" dirty="0">
              <a:latin typeface="+mn-lt"/>
              <a:ea typeface="+mn-ea"/>
              <a:cs typeface="+mn-cs"/>
            </a:endParaRP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1600" b="1" kern="1200" dirty="0">
                <a:latin typeface="+mn-lt"/>
                <a:ea typeface="+mn-ea"/>
                <a:cs typeface="+mn-cs"/>
              </a:rPr>
              <a:t>Missing the x-band waveguide system</a:t>
            </a:r>
            <a:br>
              <a:rPr lang="en-US" sz="1600" b="1" kern="1200" dirty="0">
                <a:latin typeface="+mn-lt"/>
                <a:ea typeface="+mn-ea"/>
                <a:cs typeface="+mn-cs"/>
              </a:rPr>
            </a:br>
            <a:r>
              <a:rPr lang="en-US" sz="1600" b="1" kern="1200" dirty="0">
                <a:latin typeface="+mn-lt"/>
                <a:ea typeface="+mn-ea"/>
                <a:cs typeface="+mn-cs"/>
              </a:rPr>
              <a:t>and the klystron (still at CPI for repair)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endParaRPr lang="en-US" sz="1600" b="1" kern="1200" dirty="0">
              <a:latin typeface="+mn-lt"/>
              <a:ea typeface="+mn-ea"/>
              <a:cs typeface="+mn-cs"/>
            </a:endParaRP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1600" b="1" kern="1200" dirty="0">
                <a:latin typeface="+mn-lt"/>
                <a:ea typeface="+mn-ea"/>
                <a:cs typeface="+mn-cs"/>
              </a:rPr>
              <a:t>First ‘user’ experiment </a:t>
            </a:r>
            <a:r>
              <a:rPr lang="en-US" sz="1600" b="1" kern="1200" dirty="0" err="1">
                <a:latin typeface="+mn-lt"/>
                <a:ea typeface="+mn-ea"/>
                <a:cs typeface="+mn-cs"/>
              </a:rPr>
              <a:t>sucessful</a:t>
            </a:r>
            <a:r>
              <a:rPr lang="en-US" sz="1600" b="1" kern="1200" dirty="0">
                <a:latin typeface="+mn-lt"/>
                <a:ea typeface="+mn-ea"/>
                <a:cs typeface="+mn-cs"/>
              </a:rPr>
              <a:t>: </a:t>
            </a:r>
            <a:br>
              <a:rPr lang="en-US" sz="1600" b="1" kern="1200" dirty="0">
                <a:latin typeface="+mn-lt"/>
                <a:ea typeface="+mn-ea"/>
                <a:cs typeface="+mn-cs"/>
              </a:rPr>
            </a:br>
            <a:r>
              <a:rPr lang="en-US" sz="1600" b="1" kern="1200" dirty="0">
                <a:latin typeface="+mn-lt"/>
                <a:ea typeface="+mn-ea"/>
                <a:cs typeface="+mn-cs"/>
              </a:rPr>
              <a:t>Vlad’s CBS experiment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endParaRPr lang="en-US" sz="1600" b="1" kern="1200" dirty="0">
              <a:latin typeface="+mn-lt"/>
              <a:ea typeface="+mn-ea"/>
              <a:cs typeface="+mn-cs"/>
            </a:endParaRPr>
          </a:p>
        </p:txBody>
      </p:sp>
      <p:sp>
        <p:nvSpPr>
          <p:cNvPr id="12" name="Slide Number Placeholder 4">
            <a:extLst>
              <a:ext uri="{FF2B5EF4-FFF2-40B4-BE49-F238E27FC236}">
                <a16:creationId xmlns:a16="http://schemas.microsoft.com/office/drawing/2014/main" id="{CF7285DE-B14E-3629-F89A-37B6DFA5ED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436444"/>
            <a:ext cx="2743200" cy="365125"/>
          </a:xfrm>
        </p:spPr>
        <p:txBody>
          <a:bodyPr/>
          <a:lstStyle/>
          <a:p>
            <a:pPr>
              <a:spcAft>
                <a:spcPts val="600"/>
              </a:spcAft>
            </a:pPr>
            <a:fld id="{3D351EE0-6949-4F2E-8F68-46F7424C488D}" type="slidenum">
              <a:rPr lang="en-US" smtClean="0"/>
              <a:pPr>
                <a:spcAft>
                  <a:spcPts val="600"/>
                </a:spcAft>
              </a:pPr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41294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>
        <p:dissolve/>
      </p:transition>
    </mc:Choice>
    <mc:Fallback xmlns="">
      <p:transition>
        <p:dissolv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9770" y="38103"/>
            <a:ext cx="10618507" cy="717134"/>
          </a:xfrm>
        </p:spPr>
        <p:txBody>
          <a:bodyPr>
            <a:normAutofit/>
          </a:bodyPr>
          <a:lstStyle/>
          <a:p>
            <a:r>
              <a:rPr lang="en-US" sz="4000" dirty="0"/>
              <a:t>Parameters</a:t>
            </a:r>
            <a:r>
              <a:rPr lang="en-US" dirty="0"/>
              <a:t> for both injectors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0" name="Table 9"/>
              <p:cNvGraphicFramePr>
                <a:graphicFrameLocks noGrp="1"/>
              </p:cNvGraphicFramePr>
              <p:nvPr/>
            </p:nvGraphicFramePr>
            <p:xfrm>
              <a:off x="300326" y="1591007"/>
              <a:ext cx="11227123" cy="1381876"/>
            </p:xfrm>
            <a:graphic>
              <a:graphicData uri="http://schemas.openxmlformats.org/drawingml/2006/table">
                <a:tbl>
                  <a:tblPr>
                    <a:tableStyleId>{3C2FFA5D-87B4-456A-9821-1D502468CF0F}</a:tableStyleId>
                  </a:tblPr>
                  <a:tblGrid>
                    <a:gridCol w="1573115">
                      <a:extLst>
                        <a:ext uri="{9D8B030D-6E8A-4147-A177-3AD203B41FA5}">
                          <a16:colId xmlns:a16="http://schemas.microsoft.com/office/drawing/2014/main" val="599800641"/>
                        </a:ext>
                      </a:extLst>
                    </a:gridCol>
                    <a:gridCol w="1482051">
                      <a:extLst>
                        <a:ext uri="{9D8B030D-6E8A-4147-A177-3AD203B41FA5}">
                          <a16:colId xmlns:a16="http://schemas.microsoft.com/office/drawing/2014/main" val="3113244596"/>
                        </a:ext>
                      </a:extLst>
                    </a:gridCol>
                    <a:gridCol w="974093">
                      <a:extLst>
                        <a:ext uri="{9D8B030D-6E8A-4147-A177-3AD203B41FA5}">
                          <a16:colId xmlns:a16="http://schemas.microsoft.com/office/drawing/2014/main" val="3039263137"/>
                        </a:ext>
                      </a:extLst>
                    </a:gridCol>
                    <a:gridCol w="1072821">
                      <a:extLst>
                        <a:ext uri="{9D8B030D-6E8A-4147-A177-3AD203B41FA5}">
                          <a16:colId xmlns:a16="http://schemas.microsoft.com/office/drawing/2014/main" val="3052793350"/>
                        </a:ext>
                      </a:extLst>
                    </a:gridCol>
                    <a:gridCol w="1627464">
                      <a:extLst>
                        <a:ext uri="{9D8B030D-6E8A-4147-A177-3AD203B41FA5}">
                          <a16:colId xmlns:a16="http://schemas.microsoft.com/office/drawing/2014/main" val="2272397049"/>
                        </a:ext>
                      </a:extLst>
                    </a:gridCol>
                    <a:gridCol w="1661020">
                      <a:extLst>
                        <a:ext uri="{9D8B030D-6E8A-4147-A177-3AD203B41FA5}">
                          <a16:colId xmlns:a16="http://schemas.microsoft.com/office/drawing/2014/main" val="3375616147"/>
                        </a:ext>
                      </a:extLst>
                    </a:gridCol>
                    <a:gridCol w="1362750">
                      <a:extLst>
                        <a:ext uri="{9D8B030D-6E8A-4147-A177-3AD203B41FA5}">
                          <a16:colId xmlns:a16="http://schemas.microsoft.com/office/drawing/2014/main" val="2268400592"/>
                        </a:ext>
                      </a:extLst>
                    </a:gridCol>
                    <a:gridCol w="1473809">
                      <a:extLst>
                        <a:ext uri="{9D8B030D-6E8A-4147-A177-3AD203B41FA5}">
                          <a16:colId xmlns:a16="http://schemas.microsoft.com/office/drawing/2014/main" val="4150704286"/>
                        </a:ext>
                      </a:extLst>
                    </a:gridCol>
                  </a:tblGrid>
                  <a:tr h="746620"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300"/>
                            </a:spcBef>
                            <a:spcAft>
                              <a:spcPts val="300"/>
                            </a:spcAft>
                          </a:pPr>
                          <a:endParaRPr lang="en-US" sz="1600" b="1" dirty="0"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300"/>
                            </a:spcBef>
                            <a:spcAft>
                              <a:spcPts val="300"/>
                            </a:spcAft>
                          </a:pPr>
                          <a:r>
                            <a:rPr lang="en-GB" sz="1600" b="1" dirty="0"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Beam Energy </a:t>
                          </a:r>
                          <a:endParaRPr lang="en-US" sz="1600" b="1" dirty="0"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300"/>
                            </a:spcBef>
                            <a:spcAft>
                              <a:spcPts val="30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600" b="1" kern="800" dirty="0"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Energy Spread</a:t>
                          </a:r>
                          <a:endParaRPr lang="en-US" sz="1600" b="1" dirty="0"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300"/>
                            </a:spcBef>
                            <a:spcAft>
                              <a:spcPts val="30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600" b="1" dirty="0"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Energy</a:t>
                          </a:r>
                          <a:br>
                            <a:rPr lang="en-US" sz="1600" b="1" dirty="0"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a:br>
                          <a:r>
                            <a:rPr lang="en-US" sz="1600" b="1" dirty="0"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stability</a:t>
                          </a: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300"/>
                            </a:spcBef>
                            <a:spcAft>
                              <a:spcPts val="30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600" b="1" kern="800" dirty="0"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RMS Bunch Length</a:t>
                          </a:r>
                          <a:endParaRPr lang="en-US" sz="1600" b="1" dirty="0"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300"/>
                            </a:spcBef>
                            <a:spcAft>
                              <a:spcPts val="30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600" b="1" kern="800" dirty="0"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Bunch Charge</a:t>
                          </a:r>
                          <a:endParaRPr lang="en-US" sz="1600" b="1" dirty="0"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300"/>
                            </a:spcBef>
                            <a:spcAft>
                              <a:spcPts val="30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600" b="1" kern="800" dirty="0"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Emittance</a:t>
                          </a:r>
                          <a:endParaRPr lang="en-US" sz="1600" b="1" dirty="0"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300"/>
                            </a:spcBef>
                            <a:spcAft>
                              <a:spcPts val="30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600" b="1" dirty="0"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Beam</a:t>
                          </a:r>
                          <a:r>
                            <a:rPr lang="en-US" sz="1600" b="1" baseline="0" dirty="0"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 size</a:t>
                          </a:r>
                          <a:br>
                            <a:rPr lang="en-US" sz="1600" b="1" baseline="0" dirty="0"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a:br>
                          <a:r>
                            <a:rPr lang="en-US" sz="1600" b="1" baseline="0" dirty="0"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plasma focus</a:t>
                          </a:r>
                          <a:endParaRPr lang="en-US" sz="1600" b="1" dirty="0"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3128717682"/>
                      </a:ext>
                    </a:extLst>
                  </a:tr>
                  <a:tr h="317628">
                    <a:tc>
                      <a:txBody>
                        <a:bodyPr/>
                        <a:lstStyle/>
                        <a:p>
                          <a:pPr marL="0" marR="0" lvl="0" indent="0" algn="just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300"/>
                            </a:spcBef>
                            <a:spcAft>
                              <a:spcPts val="30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600" b="1" dirty="0"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Injector 1</a:t>
                          </a: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just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300"/>
                            </a:spcBef>
                            <a:spcAft>
                              <a:spcPts val="30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600" b="1" i="1" smtClean="0">
                                    <a:effectLst>
                                      <a:outerShdw blurRad="38100" dist="38100" dir="2700000" algn="tl">
                                        <a:srgbClr val="000000">
                                          <a:alpha val="43137"/>
                                        </a:srgbClr>
                                      </a:outerShdw>
                                    </a:effectLst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𝟏</m:t>
                                </m:r>
                                <m:r>
                                  <a:rPr lang="en-GB" sz="1600" b="1" i="1" smtClean="0">
                                    <a:effectLst>
                                      <a:outerShdw blurRad="38100" dist="38100" dir="2700000" algn="tl">
                                        <a:srgbClr val="000000">
                                          <a:alpha val="43137"/>
                                        </a:srgbClr>
                                      </a:outerShdw>
                                    </a:effectLst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𝟖</m:t>
                                </m:r>
                                <m:r>
                                  <a:rPr lang="en-GB" sz="1600" b="1" i="1" smtClean="0">
                                    <a:effectLst>
                                      <a:outerShdw blurRad="38100" dist="38100" dir="2700000" algn="tl">
                                        <a:srgbClr val="000000">
                                          <a:alpha val="43137"/>
                                        </a:srgbClr>
                                      </a:outerShdw>
                                    </a:effectLst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.</m:t>
                                </m:r>
                                <m:r>
                                  <a:rPr lang="en-GB" sz="1600" b="1" i="1" smtClean="0">
                                    <a:effectLst>
                                      <a:outerShdw blurRad="38100" dist="38100" dir="2700000" algn="tl">
                                        <a:srgbClr val="000000">
                                          <a:alpha val="43137"/>
                                        </a:srgbClr>
                                      </a:outerShdw>
                                    </a:effectLst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𝟓</m:t>
                                </m:r>
                                <m:r>
                                  <a:rPr lang="en-US" sz="1600" b="1" i="1" smtClean="0">
                                    <a:effectLst>
                                      <a:outerShdw blurRad="38100" dist="38100" dir="2700000" algn="tl">
                                        <a:srgbClr val="000000">
                                          <a:alpha val="43137"/>
                                        </a:srgbClr>
                                      </a:outerShdw>
                                    </a:effectLst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en-US" sz="1600" b="1" i="1">
                                    <a:effectLst>
                                      <a:outerShdw blurRad="38100" dist="38100" dir="2700000" algn="tl">
                                        <a:srgbClr val="000000">
                                          <a:alpha val="43137"/>
                                        </a:srgbClr>
                                      </a:outerShdw>
                                    </a:effectLst>
                                    <a:latin typeface="Cambria Math" panose="02040503050406030204" pitchFamily="18" charset="0"/>
                                  </a:rPr>
                                  <m:t>𝐌𝐞𝐕</m:t>
                                </m:r>
                              </m:oMath>
                            </m:oMathPara>
                          </a14:m>
                          <a:endParaRPr lang="en-US" sz="1600" b="1" dirty="0"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just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300"/>
                            </a:spcBef>
                            <a:spcAft>
                              <a:spcPts val="30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 xmlns:m="http://schemas.openxmlformats.org/officeDocument/2006/math">
                              <m:r>
                                <a:rPr lang="en-US" sz="1600" b="1" i="1" smtClean="0">
                                  <a:solidFill>
                                    <a:schemeClr val="tx1"/>
                                  </a:solidFill>
                                  <a:effectLst>
                                    <a:outerShdw blurRad="38100" dist="38100" dir="2700000" algn="tl">
                                      <a:srgbClr val="000000">
                                        <a:alpha val="43137"/>
                                      </a:srgbClr>
                                    </a:outerShdw>
                                  </a:effectLst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0</m:t>
                              </m:r>
                              <m:r>
                                <a:rPr lang="en-GB" sz="1600" b="1" i="1" smtClean="0">
                                  <a:solidFill>
                                    <a:schemeClr val="tx1"/>
                                  </a:solidFill>
                                  <a:effectLst>
                                    <a:outerShdw blurRad="38100" dist="38100" dir="2700000" algn="tl">
                                      <a:srgbClr val="000000">
                                        <a:alpha val="43137"/>
                                      </a:srgbClr>
                                    </a:outerShdw>
                                  </a:effectLst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.</m:t>
                              </m:r>
                              <m:r>
                                <a:rPr lang="en-GB" sz="1600" b="1" i="0" smtClean="0">
                                  <a:solidFill>
                                    <a:schemeClr val="tx1"/>
                                  </a:solidFill>
                                  <a:effectLst>
                                    <a:outerShdw blurRad="38100" dist="38100" dir="2700000" algn="tl">
                                      <a:srgbClr val="000000">
                                        <a:alpha val="43137"/>
                                      </a:srgbClr>
                                    </a:outerShdw>
                                  </a:effectLst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𝟓</m:t>
                              </m:r>
                              <m:r>
                                <a:rPr lang="en-GB" sz="1600" b="1" i="0" smtClean="0">
                                  <a:solidFill>
                                    <a:schemeClr val="tx1"/>
                                  </a:solidFill>
                                  <a:effectLst>
                                    <a:outerShdw blurRad="38100" dist="38100" dir="2700000" algn="tl">
                                      <a:srgbClr val="000000">
                                        <a:alpha val="43137"/>
                                      </a:srgbClr>
                                    </a:outerShdw>
                                  </a:effectLst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 %</m:t>
                              </m:r>
                            </m:oMath>
                          </a14:m>
                          <a:r>
                            <a:rPr lang="en-US" sz="1600" b="1" dirty="0">
                              <a:solidFill>
                                <a:schemeClr val="tx1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 </a:t>
                          </a: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just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300"/>
                            </a:spcBef>
                            <a:spcAft>
                              <a:spcPts val="30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600" b="1" dirty="0">
                              <a:solidFill>
                                <a:srgbClr val="FF0000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 x 10</a:t>
                          </a:r>
                          <a:r>
                            <a:rPr lang="en-US" sz="1600" b="1" baseline="30000" dirty="0">
                              <a:solidFill>
                                <a:srgbClr val="FF0000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-2</a:t>
                          </a:r>
                          <a:r>
                            <a:rPr lang="en-US" sz="1600" b="1" dirty="0">
                              <a:solidFill>
                                <a:srgbClr val="FF0000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 </a:t>
                          </a: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just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300"/>
                            </a:spcBef>
                            <a:spcAft>
                              <a:spcPts val="30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600" b="1" i="1" smtClean="0">
                                    <a:effectLst>
                                      <a:outerShdw blurRad="38100" dist="38100" dir="2700000" algn="tl">
                                        <a:srgbClr val="000000">
                                          <a:alpha val="43137"/>
                                        </a:srgbClr>
                                      </a:outerShdw>
                                    </a:effectLst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≈</m:t>
                                </m:r>
                                <m:r>
                                  <a:rPr lang="en-US" sz="1600" b="1" i="0" smtClean="0">
                                    <a:effectLst>
                                      <a:outerShdw blurRad="38100" dist="38100" dir="2700000" algn="tl">
                                        <a:srgbClr val="000000">
                                          <a:alpha val="43137"/>
                                        </a:srgbClr>
                                      </a:outerShdw>
                                    </a:effectLst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𝟐</m:t>
                                </m:r>
                                <m:r>
                                  <a:rPr lang="en-GB" sz="1600" b="1" i="0" smtClean="0">
                                    <a:effectLst>
                                      <a:outerShdw blurRad="38100" dist="38100" dir="2700000" algn="tl">
                                        <a:srgbClr val="000000">
                                          <a:alpha val="43137"/>
                                        </a:srgbClr>
                                      </a:outerShdw>
                                    </a:effectLst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−</m:t>
                                </m:r>
                                <m:r>
                                  <a:rPr lang="en-GB" sz="1600" b="1" i="0" smtClean="0">
                                    <a:effectLst>
                                      <a:outerShdw blurRad="38100" dist="38100" dir="2700000" algn="tl">
                                        <a:srgbClr val="000000">
                                          <a:alpha val="43137"/>
                                        </a:srgbClr>
                                      </a:outerShdw>
                                    </a:effectLst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𝟑</m:t>
                                </m:r>
                                <m:r>
                                  <a:rPr lang="en-US" sz="1600" b="1" smtClean="0">
                                    <a:effectLst>
                                      <a:outerShdw blurRad="38100" dist="38100" dir="2700000" algn="tl">
                                        <a:srgbClr val="000000">
                                          <a:alpha val="43137"/>
                                        </a:srgbClr>
                                      </a:outerShdw>
                                    </a:effectLst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en-GB" sz="1600" b="1" i="1" smtClean="0">
                                    <a:effectLst>
                                      <a:outerShdw blurRad="38100" dist="38100" dir="2700000" algn="tl">
                                        <a:srgbClr val="000000">
                                          <a:alpha val="43137"/>
                                        </a:srgbClr>
                                      </a:outerShdw>
                                    </a:effectLst>
                                    <a:latin typeface="Cambria Math" panose="02040503050406030204" pitchFamily="18" charset="0"/>
                                  </a:rPr>
                                  <m:t>𝒑</m:t>
                                </m:r>
                                <m:r>
                                  <a:rPr lang="en-US" sz="1600" b="1" i="1" smtClean="0">
                                    <a:effectLst>
                                      <a:outerShdw blurRad="38100" dist="38100" dir="2700000" algn="tl">
                                        <a:srgbClr val="000000">
                                          <a:alpha val="43137"/>
                                        </a:srgbClr>
                                      </a:outerShdw>
                                    </a:effectLst>
                                    <a:latin typeface="Cambria Math" panose="02040503050406030204" pitchFamily="18" charset="0"/>
                                  </a:rPr>
                                  <m:t>𝐬</m:t>
                                </m:r>
                              </m:oMath>
                            </m:oMathPara>
                          </a14:m>
                          <a:endParaRPr lang="en-US" sz="1600" b="1" dirty="0"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just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300"/>
                            </a:spcBef>
                            <a:spcAft>
                              <a:spcPts val="30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600" b="1" i="0" smtClean="0">
                                    <a:effectLst>
                                      <a:outerShdw blurRad="38100" dist="38100" dir="2700000" algn="tl">
                                        <a:srgbClr val="000000">
                                          <a:alpha val="43137"/>
                                        </a:srgbClr>
                                      </a:outerShdw>
                                    </a:effectLst>
                                    <a:latin typeface="Cambria Math" panose="02040503050406030204" pitchFamily="18" charset="0"/>
                                  </a:rPr>
                                  <m:t>𝟏𝟎𝟎</m:t>
                                </m:r>
                                <m:r>
                                  <a:rPr lang="en-US" sz="1600" b="1">
                                    <a:effectLst>
                                      <a:outerShdw blurRad="38100" dist="38100" dir="2700000" algn="tl">
                                        <a:srgbClr val="000000">
                                          <a:alpha val="43137"/>
                                        </a:srgbClr>
                                      </a:outerShdw>
                                    </a:effectLst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en-GB" sz="1600" b="1" i="0" smtClean="0">
                                    <a:effectLst>
                                      <a:outerShdw blurRad="38100" dist="38100" dir="2700000" algn="tl">
                                        <a:srgbClr val="000000">
                                          <a:alpha val="43137"/>
                                        </a:srgbClr>
                                      </a:outerShdw>
                                    </a:effectLst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r>
                                  <a:rPr lang="en-GB" sz="1600" b="1" i="0" smtClean="0">
                                    <a:effectLst>
                                      <a:outerShdw blurRad="38100" dist="38100" dir="2700000" algn="tl">
                                        <a:srgbClr val="000000">
                                          <a:alpha val="43137"/>
                                        </a:srgbClr>
                                      </a:outerShdw>
                                    </a:effectLst>
                                    <a:latin typeface="Cambria Math" panose="02040503050406030204" pitchFamily="18" charset="0"/>
                                  </a:rPr>
                                  <m:t>𝟔𝟎𝟎</m:t>
                                </m:r>
                                <m:r>
                                  <a:rPr lang="en-GB" sz="1600" b="1" i="0" smtClean="0">
                                    <a:effectLst>
                                      <a:outerShdw blurRad="38100" dist="38100" dir="2700000" algn="tl">
                                        <a:srgbClr val="000000">
                                          <a:alpha val="43137"/>
                                        </a:srgbClr>
                                      </a:outerShdw>
                                    </a:effectLst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en-US" sz="1600" b="1" i="0" smtClean="0">
                                    <a:effectLst>
                                      <a:outerShdw blurRad="38100" dist="38100" dir="2700000" algn="tl">
                                        <a:srgbClr val="000000">
                                          <a:alpha val="43137"/>
                                        </a:srgbClr>
                                      </a:outerShdw>
                                    </a:effectLst>
                                    <a:latin typeface="Cambria Math" panose="02040503050406030204" pitchFamily="18" charset="0"/>
                                  </a:rPr>
                                  <m:t>𝐩</m:t>
                                </m:r>
                                <m:r>
                                  <a:rPr lang="en-US" sz="1600" b="1" i="1">
                                    <a:effectLst>
                                      <a:outerShdw blurRad="38100" dist="38100" dir="2700000" algn="tl">
                                        <a:srgbClr val="000000">
                                          <a:alpha val="43137"/>
                                        </a:srgbClr>
                                      </a:outerShdw>
                                    </a:effectLst>
                                    <a:latin typeface="Cambria Math" panose="02040503050406030204" pitchFamily="18" charset="0"/>
                                  </a:rPr>
                                  <m:t>𝐂</m:t>
                                </m:r>
                              </m:oMath>
                            </m:oMathPara>
                          </a14:m>
                          <a:endParaRPr lang="en-US" sz="1600" b="1" dirty="0"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300"/>
                            </a:spcBef>
                            <a:spcAft>
                              <a:spcPts val="30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600" b="1" dirty="0">
                              <a:solidFill>
                                <a:schemeClr val="tx1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</a:rPr>
                            <a:t>2</a:t>
                          </a:r>
                          <a:r>
                            <a:rPr lang="en-US" sz="1600" b="1" baseline="0" dirty="0">
                              <a:solidFill>
                                <a:schemeClr val="tx1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</a:rPr>
                            <a:t> - 5</a:t>
                          </a:r>
                          <a14:m>
                            <m:oMath xmlns:m="http://schemas.openxmlformats.org/officeDocument/2006/math">
                              <m:r>
                                <a:rPr lang="en-US" sz="1600" b="1" smtClean="0">
                                  <a:solidFill>
                                    <a:schemeClr val="tx1"/>
                                  </a:solidFill>
                                  <a:effectLst>
                                    <a:outerShdw blurRad="38100" dist="38100" dir="2700000" algn="tl">
                                      <a:srgbClr val="000000">
                                        <a:alpha val="43137"/>
                                      </a:srgbClr>
                                    </a:outerShdw>
                                  </a:effectLst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l-GR" sz="1600" b="1" i="1" smtClean="0">
                                  <a:solidFill>
                                    <a:schemeClr val="tx1"/>
                                  </a:solidFill>
                                  <a:effectLst>
                                    <a:outerShdw blurRad="38100" dist="38100" dir="2700000" algn="tl">
                                      <a:srgbClr val="000000">
                                        <a:alpha val="43137"/>
                                      </a:srgbClr>
                                    </a:outerShdw>
                                  </a:effectLst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𝝁</m:t>
                              </m:r>
                              <m:r>
                                <a:rPr lang="en-US" sz="1600" b="1" i="1" smtClean="0">
                                  <a:solidFill>
                                    <a:schemeClr val="tx1"/>
                                  </a:solidFill>
                                  <a:effectLst>
                                    <a:outerShdw blurRad="38100" dist="38100" dir="2700000" algn="tl">
                                      <a:srgbClr val="000000">
                                        <a:alpha val="43137"/>
                                      </a:srgbClr>
                                    </a:outerShdw>
                                  </a:effectLst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𝒎</m:t>
                              </m:r>
                            </m:oMath>
                          </a14:m>
                          <a:endParaRPr lang="en-US" sz="1600" b="1" dirty="0">
                            <a:solidFill>
                              <a:schemeClr val="tx1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just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300"/>
                            </a:spcBef>
                            <a:spcAft>
                              <a:spcPts val="30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600" b="1" i="1" smtClean="0">
                                    <a:solidFill>
                                      <a:schemeClr val="tx1"/>
                                    </a:solidFill>
                                    <a:effectLst>
                                      <a:outerShdw blurRad="38100" dist="38100" dir="2700000" algn="tl">
                                        <a:srgbClr val="000000">
                                          <a:alpha val="43137"/>
                                        </a:srgbClr>
                                      </a:outerShdw>
                                    </a:effectLst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~</m:t>
                                </m:r>
                                <m:r>
                                  <a:rPr lang="en-GB" sz="1600" b="1" i="1" smtClean="0">
                                    <a:solidFill>
                                      <a:schemeClr val="tx1"/>
                                    </a:solidFill>
                                    <a:effectLst>
                                      <a:outerShdw blurRad="38100" dist="38100" dir="2700000" algn="tl">
                                        <a:srgbClr val="000000">
                                          <a:alpha val="43137"/>
                                        </a:srgbClr>
                                      </a:outerShdw>
                                    </a:effectLst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 </m:t>
                                </m:r>
                                <m:r>
                                  <a:rPr lang="en-GB" sz="1600" b="1" i="1" smtClean="0">
                                    <a:solidFill>
                                      <a:schemeClr val="tx1"/>
                                    </a:solidFill>
                                    <a:effectLst>
                                      <a:outerShdw blurRad="38100" dist="38100" dir="2700000" algn="tl">
                                        <a:srgbClr val="000000">
                                          <a:alpha val="43137"/>
                                        </a:srgbClr>
                                      </a:outerShdw>
                                    </a:effectLst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𝟏𝟗𝟎</m:t>
                                </m:r>
                                <m:r>
                                  <a:rPr lang="en-GB" sz="1600" b="1" i="1" smtClean="0">
                                    <a:solidFill>
                                      <a:schemeClr val="tx1"/>
                                    </a:solidFill>
                                    <a:effectLst>
                                      <a:outerShdw blurRad="38100" dist="38100" dir="2700000" algn="tl">
                                        <a:srgbClr val="000000">
                                          <a:alpha val="43137"/>
                                        </a:srgbClr>
                                      </a:outerShdw>
                                    </a:effectLst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 µ</m:t>
                                </m:r>
                                <m:r>
                                  <a:rPr lang="en-US" sz="1600" b="1" i="1" smtClean="0">
                                    <a:solidFill>
                                      <a:schemeClr val="tx1"/>
                                    </a:solidFill>
                                    <a:effectLst>
                                      <a:outerShdw blurRad="38100" dist="38100" dir="2700000" algn="tl">
                                        <a:srgbClr val="000000">
                                          <a:alpha val="43137"/>
                                        </a:srgbClr>
                                      </a:outerShdw>
                                    </a:effectLst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m:t>𝒎</m:t>
                                </m:r>
                              </m:oMath>
                            </m:oMathPara>
                          </a14:m>
                          <a:endParaRPr lang="en-US" sz="1600" b="1" dirty="0">
                            <a:solidFill>
                              <a:schemeClr val="tx1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val="198993669"/>
                      </a:ext>
                    </a:extLst>
                  </a:tr>
                  <a:tr h="317628">
                    <a:tc>
                      <a:txBody>
                        <a:bodyPr/>
                        <a:lstStyle/>
                        <a:p>
                          <a:pPr marL="0" marR="0" lvl="0" indent="0" algn="just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300"/>
                            </a:spcBef>
                            <a:spcAft>
                              <a:spcPts val="30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600" b="1" dirty="0">
                              <a:solidFill>
                                <a:schemeClr val="tx1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Injector 2</a:t>
                          </a: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just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300"/>
                            </a:spcBef>
                            <a:spcAft>
                              <a:spcPts val="30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600" b="1" i="1" smtClean="0">
                                    <a:solidFill>
                                      <a:schemeClr val="tx1"/>
                                    </a:solidFill>
                                    <a:effectLst>
                                      <a:outerShdw blurRad="38100" dist="38100" dir="2700000" algn="tl">
                                        <a:srgbClr val="000000">
                                          <a:alpha val="43137"/>
                                        </a:srgbClr>
                                      </a:outerShdw>
                                    </a:effectLst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𝟏</m:t>
                                </m:r>
                                <m:r>
                                  <a:rPr lang="en-GB" sz="1600" b="1" i="1" smtClean="0">
                                    <a:solidFill>
                                      <a:schemeClr val="tx1"/>
                                    </a:solidFill>
                                    <a:effectLst>
                                      <a:outerShdw blurRad="38100" dist="38100" dir="2700000" algn="tl">
                                        <a:srgbClr val="000000">
                                          <a:alpha val="43137"/>
                                        </a:srgbClr>
                                      </a:outerShdw>
                                    </a:effectLst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𝟓</m:t>
                                </m:r>
                                <m:r>
                                  <a:rPr lang="en-US" sz="1600" b="1" i="1" smtClean="0">
                                    <a:solidFill>
                                      <a:schemeClr val="tx1"/>
                                    </a:solidFill>
                                    <a:effectLst>
                                      <a:outerShdw blurRad="38100" dist="38100" dir="2700000" algn="tl">
                                        <a:srgbClr val="000000">
                                          <a:alpha val="43137"/>
                                        </a:srgbClr>
                                      </a:outerShdw>
                                    </a:effectLst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𝟎</m:t>
                                </m:r>
                                <m:r>
                                  <a:rPr lang="en-US" sz="1600" b="1" i="1" smtClean="0">
                                    <a:solidFill>
                                      <a:schemeClr val="tx1"/>
                                    </a:solidFill>
                                    <a:effectLst>
                                      <a:outerShdw blurRad="38100" dist="38100" dir="2700000" algn="tl">
                                        <a:srgbClr val="000000">
                                          <a:alpha val="43137"/>
                                        </a:srgbClr>
                                      </a:outerShdw>
                                    </a:effectLst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en-US" sz="1600" b="1" i="1">
                                    <a:solidFill>
                                      <a:schemeClr val="tx1"/>
                                    </a:solidFill>
                                    <a:effectLst>
                                      <a:outerShdw blurRad="38100" dist="38100" dir="2700000" algn="tl">
                                        <a:srgbClr val="000000">
                                          <a:alpha val="43137"/>
                                        </a:srgbClr>
                                      </a:outerShdw>
                                    </a:effectLst>
                                    <a:latin typeface="Cambria Math" panose="02040503050406030204" pitchFamily="18" charset="0"/>
                                  </a:rPr>
                                  <m:t>𝐌𝐞𝐕</m:t>
                                </m:r>
                              </m:oMath>
                            </m:oMathPara>
                          </a14:m>
                          <a:endParaRPr lang="en-US" sz="1600" b="1" dirty="0">
                            <a:solidFill>
                              <a:schemeClr val="tx1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just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300"/>
                            </a:spcBef>
                            <a:spcAft>
                              <a:spcPts val="30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 xmlns:m="http://schemas.openxmlformats.org/officeDocument/2006/math">
                              <m:r>
                                <a:rPr lang="en-US" sz="1600" b="1" i="1" smtClean="0">
                                  <a:solidFill>
                                    <a:schemeClr val="tx1"/>
                                  </a:solidFill>
                                  <a:effectLst>
                                    <a:outerShdw blurRad="38100" dist="38100" dir="2700000" algn="tl">
                                      <a:srgbClr val="000000">
                                        <a:alpha val="43137"/>
                                      </a:srgbClr>
                                    </a:outerShdw>
                                  </a:effectLst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0</m:t>
                              </m:r>
                              <m:r>
                                <a:rPr lang="en-GB" sz="1600" b="1" i="1" smtClean="0">
                                  <a:solidFill>
                                    <a:schemeClr val="tx1"/>
                                  </a:solidFill>
                                  <a:effectLst>
                                    <a:outerShdw blurRad="38100" dist="38100" dir="2700000" algn="tl">
                                      <a:srgbClr val="000000">
                                        <a:alpha val="43137"/>
                                      </a:srgbClr>
                                    </a:outerShdw>
                                  </a:effectLst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.</m:t>
                              </m:r>
                              <m:r>
                                <a:rPr lang="en-GB" sz="1600" b="1" i="1" smtClean="0">
                                  <a:solidFill>
                                    <a:schemeClr val="tx1"/>
                                  </a:solidFill>
                                  <a:effectLst>
                                    <a:outerShdw blurRad="38100" dist="38100" dir="2700000" algn="tl">
                                      <a:srgbClr val="000000">
                                        <a:alpha val="43137"/>
                                      </a:srgbClr>
                                    </a:outerShdw>
                                  </a:effectLst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𝟐</m:t>
                              </m:r>
                              <m:r>
                                <a:rPr lang="en-GB" sz="1600" b="1" i="0" smtClean="0">
                                  <a:solidFill>
                                    <a:schemeClr val="tx1"/>
                                  </a:solidFill>
                                  <a:effectLst>
                                    <a:outerShdw blurRad="38100" dist="38100" dir="2700000" algn="tl">
                                      <a:srgbClr val="000000">
                                        <a:alpha val="43137"/>
                                      </a:srgbClr>
                                    </a:outerShdw>
                                  </a:effectLst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 %</m:t>
                              </m:r>
                            </m:oMath>
                          </a14:m>
                          <a:r>
                            <a:rPr lang="en-US" sz="1600" b="1" dirty="0">
                              <a:solidFill>
                                <a:schemeClr val="tx1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 </a:t>
                          </a: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just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300"/>
                            </a:spcBef>
                            <a:spcAft>
                              <a:spcPts val="30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600" b="1" dirty="0">
                              <a:solidFill>
                                <a:srgbClr val="FF0000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 x 10</a:t>
                          </a:r>
                          <a:r>
                            <a:rPr lang="en-US" sz="1600" b="1" baseline="30000" dirty="0">
                              <a:solidFill>
                                <a:srgbClr val="FF0000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-3</a:t>
                          </a:r>
                          <a:r>
                            <a:rPr lang="en-US" sz="1600" b="1" dirty="0">
                              <a:solidFill>
                                <a:srgbClr val="FF0000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 </a:t>
                          </a: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just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300"/>
                            </a:spcBef>
                            <a:spcAft>
                              <a:spcPts val="30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600" b="1" i="1" smtClean="0">
                                    <a:solidFill>
                                      <a:schemeClr val="tx1"/>
                                    </a:solidFill>
                                    <a:effectLst>
                                      <a:outerShdw blurRad="38100" dist="38100" dir="2700000" algn="tl">
                                        <a:srgbClr val="000000">
                                          <a:alpha val="43137"/>
                                        </a:srgbClr>
                                      </a:outerShdw>
                                    </a:effectLst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≈</m:t>
                                </m:r>
                                <m:r>
                                  <a:rPr lang="en-US" sz="1600" b="1" i="0" smtClean="0">
                                    <a:solidFill>
                                      <a:schemeClr val="tx1"/>
                                    </a:solidFill>
                                    <a:effectLst>
                                      <a:outerShdw blurRad="38100" dist="38100" dir="2700000" algn="tl">
                                        <a:srgbClr val="000000">
                                          <a:alpha val="43137"/>
                                        </a:srgbClr>
                                      </a:outerShdw>
                                    </a:effectLst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𝟐</m:t>
                                </m:r>
                                <m:r>
                                  <a:rPr lang="en-US" sz="1600" b="1" i="1" smtClean="0">
                                    <a:solidFill>
                                      <a:schemeClr val="tx1"/>
                                    </a:solidFill>
                                    <a:effectLst>
                                      <a:outerShdw blurRad="38100" dist="38100" dir="2700000" algn="tl">
                                        <a:srgbClr val="000000">
                                          <a:alpha val="43137"/>
                                        </a:srgbClr>
                                      </a:outerShdw>
                                    </a:effectLst>
                                    <a:latin typeface="Cambria Math" panose="02040503050406030204" pitchFamily="18" charset="0"/>
                                  </a:rPr>
                                  <m:t>𝟎𝟎</m:t>
                                </m:r>
                                <m:r>
                                  <a:rPr lang="en-GB" sz="1600" b="1" i="0" smtClean="0">
                                    <a:solidFill>
                                      <a:schemeClr val="tx1"/>
                                    </a:solidFill>
                                    <a:effectLst>
                                      <a:outerShdw blurRad="38100" dist="38100" dir="2700000" algn="tl">
                                        <a:srgbClr val="000000">
                                          <a:alpha val="43137"/>
                                        </a:srgbClr>
                                      </a:outerShdw>
                                    </a:effectLst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r>
                                  <a:rPr lang="en-GB" sz="1600" b="1" i="0" smtClean="0">
                                    <a:solidFill>
                                      <a:schemeClr val="tx1"/>
                                    </a:solidFill>
                                    <a:effectLst>
                                      <a:outerShdw blurRad="38100" dist="38100" dir="2700000" algn="tl">
                                        <a:srgbClr val="000000">
                                          <a:alpha val="43137"/>
                                        </a:srgbClr>
                                      </a:outerShdw>
                                    </a:effectLst>
                                    <a:latin typeface="Cambria Math" panose="02040503050406030204" pitchFamily="18" charset="0"/>
                                  </a:rPr>
                                  <m:t>𝟑𝟎𝟎</m:t>
                                </m:r>
                                <m:r>
                                  <a:rPr lang="en-US" sz="1600" b="1" smtClean="0">
                                    <a:solidFill>
                                      <a:schemeClr val="tx1"/>
                                    </a:solidFill>
                                    <a:effectLst>
                                      <a:outerShdw blurRad="38100" dist="38100" dir="2700000" algn="tl">
                                        <a:srgbClr val="000000">
                                          <a:alpha val="43137"/>
                                        </a:srgbClr>
                                      </a:outerShdw>
                                    </a:effectLst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en-US" sz="1600" b="1" i="1" smtClean="0">
                                    <a:solidFill>
                                      <a:schemeClr val="tx1"/>
                                    </a:solidFill>
                                    <a:effectLst>
                                      <a:outerShdw blurRad="38100" dist="38100" dir="2700000" algn="tl">
                                        <a:srgbClr val="000000">
                                          <a:alpha val="43137"/>
                                        </a:srgbClr>
                                      </a:outerShdw>
                                    </a:effectLst>
                                    <a:latin typeface="Cambria Math" panose="02040503050406030204" pitchFamily="18" charset="0"/>
                                  </a:rPr>
                                  <m:t>𝐟𝐬</m:t>
                                </m:r>
                              </m:oMath>
                            </m:oMathPara>
                          </a14:m>
                          <a:endParaRPr lang="en-US" sz="1600" b="1" dirty="0">
                            <a:solidFill>
                              <a:schemeClr val="tx1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just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300"/>
                            </a:spcBef>
                            <a:spcAft>
                              <a:spcPts val="30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600" b="1" i="0" smtClean="0">
                                    <a:solidFill>
                                      <a:schemeClr val="tx1"/>
                                    </a:solidFill>
                                    <a:effectLst>
                                      <a:outerShdw blurRad="38100" dist="38100" dir="2700000" algn="tl">
                                        <a:srgbClr val="000000">
                                          <a:alpha val="43137"/>
                                        </a:srgbClr>
                                      </a:outerShdw>
                                    </a:effectLst>
                                    <a:latin typeface="Cambria Math" panose="02040503050406030204" pitchFamily="18" charset="0"/>
                                  </a:rPr>
                                  <m:t>𝟏𝟎𝟎</m:t>
                                </m:r>
                                <m:r>
                                  <a:rPr lang="en-US" sz="1600" b="1">
                                    <a:solidFill>
                                      <a:schemeClr val="tx1"/>
                                    </a:solidFill>
                                    <a:effectLst>
                                      <a:outerShdw blurRad="38100" dist="38100" dir="2700000" algn="tl">
                                        <a:srgbClr val="000000">
                                          <a:alpha val="43137"/>
                                        </a:srgbClr>
                                      </a:outerShdw>
                                    </a:effectLst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en-US" sz="1600" b="1" i="0" smtClean="0">
                                    <a:solidFill>
                                      <a:schemeClr val="tx1"/>
                                    </a:solidFill>
                                    <a:effectLst>
                                      <a:outerShdw blurRad="38100" dist="38100" dir="2700000" algn="tl">
                                        <a:srgbClr val="000000">
                                          <a:alpha val="43137"/>
                                        </a:srgbClr>
                                      </a:outerShdw>
                                    </a:effectLst>
                                    <a:latin typeface="Cambria Math" panose="02040503050406030204" pitchFamily="18" charset="0"/>
                                  </a:rPr>
                                  <m:t>𝐩</m:t>
                                </m:r>
                                <m:r>
                                  <a:rPr lang="en-US" sz="1600" b="1" i="1">
                                    <a:solidFill>
                                      <a:schemeClr val="tx1"/>
                                    </a:solidFill>
                                    <a:effectLst>
                                      <a:outerShdw blurRad="38100" dist="38100" dir="2700000" algn="tl">
                                        <a:srgbClr val="000000">
                                          <a:alpha val="43137"/>
                                        </a:srgbClr>
                                      </a:outerShdw>
                                    </a:effectLst>
                                    <a:latin typeface="Cambria Math" panose="02040503050406030204" pitchFamily="18" charset="0"/>
                                  </a:rPr>
                                  <m:t>𝐂</m:t>
                                </m:r>
                              </m:oMath>
                            </m:oMathPara>
                          </a14:m>
                          <a:endParaRPr lang="en-US" sz="1600" b="1" dirty="0">
                            <a:solidFill>
                              <a:schemeClr val="tx1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300"/>
                            </a:spcBef>
                            <a:spcAft>
                              <a:spcPts val="30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600" b="1" dirty="0">
                              <a:solidFill>
                                <a:schemeClr val="tx1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</a:rPr>
                            <a:t>2</a:t>
                          </a:r>
                          <a:r>
                            <a:rPr lang="en-US" sz="1600" b="1" baseline="0" dirty="0">
                              <a:solidFill>
                                <a:schemeClr val="tx1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</a:rPr>
                            <a:t> </a:t>
                          </a:r>
                          <a14:m>
                            <m:oMath xmlns:m="http://schemas.openxmlformats.org/officeDocument/2006/math">
                              <m:r>
                                <a:rPr lang="en-US" sz="1600" b="1" smtClean="0">
                                  <a:solidFill>
                                    <a:schemeClr val="tx1"/>
                                  </a:solidFill>
                                  <a:effectLst>
                                    <a:outerShdw blurRad="38100" dist="38100" dir="2700000" algn="tl">
                                      <a:srgbClr val="000000">
                                        <a:alpha val="43137"/>
                                      </a:srgbClr>
                                    </a:outerShdw>
                                  </a:effectLst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l-GR" sz="1600" b="1" i="1" smtClean="0">
                                  <a:solidFill>
                                    <a:schemeClr val="tx1"/>
                                  </a:solidFill>
                                  <a:effectLst>
                                    <a:outerShdw blurRad="38100" dist="38100" dir="2700000" algn="tl">
                                      <a:srgbClr val="000000">
                                        <a:alpha val="43137"/>
                                      </a:srgbClr>
                                    </a:outerShdw>
                                  </a:effectLst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𝝁</m:t>
                              </m:r>
                              <m:r>
                                <a:rPr lang="en-US" sz="1600" b="1" i="1" smtClean="0">
                                  <a:solidFill>
                                    <a:schemeClr val="tx1"/>
                                  </a:solidFill>
                                  <a:effectLst>
                                    <a:outerShdw blurRad="38100" dist="38100" dir="2700000" algn="tl">
                                      <a:srgbClr val="000000">
                                        <a:alpha val="43137"/>
                                      </a:srgbClr>
                                    </a:outerShdw>
                                  </a:effectLst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𝒎</m:t>
                              </m:r>
                            </m:oMath>
                          </a14:m>
                          <a:endParaRPr lang="en-US" sz="1600" b="1" dirty="0">
                            <a:solidFill>
                              <a:schemeClr val="tx1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just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300"/>
                            </a:spcBef>
                            <a:spcAft>
                              <a:spcPts val="30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sz="1600" b="1" i="1" smtClean="0">
                                    <a:solidFill>
                                      <a:srgbClr val="FF0000"/>
                                    </a:solidFill>
                                    <a:effectLst>
                                      <a:outerShdw blurRad="38100" dist="38100" dir="2700000" algn="tl">
                                        <a:srgbClr val="000000">
                                          <a:alpha val="43137"/>
                                        </a:srgbClr>
                                      </a:outerShdw>
                                    </a:effectLst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 </m:t>
                                </m:r>
                                <m:r>
                                  <a:rPr lang="en-GB" sz="1600" b="1" i="1" smtClean="0">
                                    <a:solidFill>
                                      <a:srgbClr val="FF0000"/>
                                    </a:solidFill>
                                    <a:effectLst>
                                      <a:outerShdw blurRad="38100" dist="38100" dir="2700000" algn="tl">
                                        <a:srgbClr val="000000">
                                          <a:alpha val="43137"/>
                                        </a:srgbClr>
                                      </a:outerShdw>
                                    </a:effectLst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𝟓</m:t>
                                </m:r>
                                <m:r>
                                  <a:rPr lang="en-GB" sz="1600" b="1" i="1" smtClean="0">
                                    <a:solidFill>
                                      <a:srgbClr val="FF0000"/>
                                    </a:solidFill>
                                    <a:effectLst>
                                      <a:outerShdw blurRad="38100" dist="38100" dir="2700000" algn="tl">
                                        <a:srgbClr val="000000">
                                          <a:alpha val="43137"/>
                                        </a:srgbClr>
                                      </a:outerShdw>
                                    </a:effectLst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.</m:t>
                                </m:r>
                                <m:r>
                                  <a:rPr lang="en-GB" sz="1600" b="1" i="1" smtClean="0">
                                    <a:solidFill>
                                      <a:srgbClr val="FF0000"/>
                                    </a:solidFill>
                                    <a:effectLst>
                                      <a:outerShdw blurRad="38100" dist="38100" dir="2700000" algn="tl">
                                        <a:srgbClr val="000000">
                                          <a:alpha val="43137"/>
                                        </a:srgbClr>
                                      </a:outerShdw>
                                    </a:effectLst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𝟕𝟓</m:t>
                                </m:r>
                                <m:r>
                                  <a:rPr lang="en-GB" sz="1600" b="1" i="1" smtClean="0">
                                    <a:solidFill>
                                      <a:srgbClr val="FF0000"/>
                                    </a:solidFill>
                                    <a:effectLst>
                                      <a:outerShdw blurRad="38100" dist="38100" dir="2700000" algn="tl">
                                        <a:srgbClr val="000000">
                                          <a:alpha val="43137"/>
                                        </a:srgbClr>
                                      </a:outerShdw>
                                    </a:effectLst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 µ</m:t>
                                </m:r>
                                <m:r>
                                  <a:rPr lang="en-US" sz="1600" b="1" i="1" smtClean="0">
                                    <a:solidFill>
                                      <a:srgbClr val="FF0000"/>
                                    </a:solidFill>
                                    <a:effectLst>
                                      <a:outerShdw blurRad="38100" dist="38100" dir="2700000" algn="tl">
                                        <a:srgbClr val="000000">
                                          <a:alpha val="43137"/>
                                        </a:srgbClr>
                                      </a:outerShdw>
                                    </a:effectLst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m:t>𝒎</m:t>
                                </m:r>
                              </m:oMath>
                            </m:oMathPara>
                          </a14:m>
                          <a:endParaRPr lang="en-US" sz="1600" b="1" dirty="0">
                            <a:solidFill>
                              <a:srgbClr val="FF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val="2094433262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0" name="Table 9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597278361"/>
                  </p:ext>
                </p:extLst>
              </p:nvPr>
            </p:nvGraphicFramePr>
            <p:xfrm>
              <a:off x="300326" y="1591007"/>
              <a:ext cx="11227123" cy="1381876"/>
            </p:xfrm>
            <a:graphic>
              <a:graphicData uri="http://schemas.openxmlformats.org/drawingml/2006/table">
                <a:tbl>
                  <a:tblPr>
                    <a:tableStyleId>{3C2FFA5D-87B4-456A-9821-1D502468CF0F}</a:tableStyleId>
                  </a:tblPr>
                  <a:tblGrid>
                    <a:gridCol w="1573115">
                      <a:extLst>
                        <a:ext uri="{9D8B030D-6E8A-4147-A177-3AD203B41FA5}">
                          <a16:colId xmlns:a16="http://schemas.microsoft.com/office/drawing/2014/main" val="599800641"/>
                        </a:ext>
                      </a:extLst>
                    </a:gridCol>
                    <a:gridCol w="1482051">
                      <a:extLst>
                        <a:ext uri="{9D8B030D-6E8A-4147-A177-3AD203B41FA5}">
                          <a16:colId xmlns:a16="http://schemas.microsoft.com/office/drawing/2014/main" val="3113244596"/>
                        </a:ext>
                      </a:extLst>
                    </a:gridCol>
                    <a:gridCol w="974093">
                      <a:extLst>
                        <a:ext uri="{9D8B030D-6E8A-4147-A177-3AD203B41FA5}">
                          <a16:colId xmlns:a16="http://schemas.microsoft.com/office/drawing/2014/main" val="3039263137"/>
                        </a:ext>
                      </a:extLst>
                    </a:gridCol>
                    <a:gridCol w="1072821">
                      <a:extLst>
                        <a:ext uri="{9D8B030D-6E8A-4147-A177-3AD203B41FA5}">
                          <a16:colId xmlns:a16="http://schemas.microsoft.com/office/drawing/2014/main" val="3052793350"/>
                        </a:ext>
                      </a:extLst>
                    </a:gridCol>
                    <a:gridCol w="1627464">
                      <a:extLst>
                        <a:ext uri="{9D8B030D-6E8A-4147-A177-3AD203B41FA5}">
                          <a16:colId xmlns:a16="http://schemas.microsoft.com/office/drawing/2014/main" val="2272397049"/>
                        </a:ext>
                      </a:extLst>
                    </a:gridCol>
                    <a:gridCol w="1661020">
                      <a:extLst>
                        <a:ext uri="{9D8B030D-6E8A-4147-A177-3AD203B41FA5}">
                          <a16:colId xmlns:a16="http://schemas.microsoft.com/office/drawing/2014/main" val="3375616147"/>
                        </a:ext>
                      </a:extLst>
                    </a:gridCol>
                    <a:gridCol w="1362750">
                      <a:extLst>
                        <a:ext uri="{9D8B030D-6E8A-4147-A177-3AD203B41FA5}">
                          <a16:colId xmlns:a16="http://schemas.microsoft.com/office/drawing/2014/main" val="2268400592"/>
                        </a:ext>
                      </a:extLst>
                    </a:gridCol>
                    <a:gridCol w="1473809">
                      <a:extLst>
                        <a:ext uri="{9D8B030D-6E8A-4147-A177-3AD203B41FA5}">
                          <a16:colId xmlns:a16="http://schemas.microsoft.com/office/drawing/2014/main" val="4150704286"/>
                        </a:ext>
                      </a:extLst>
                    </a:gridCol>
                  </a:tblGrid>
                  <a:tr h="746620"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300"/>
                            </a:spcBef>
                            <a:spcAft>
                              <a:spcPts val="300"/>
                            </a:spcAft>
                          </a:pPr>
                          <a:endParaRPr lang="en-US" sz="1600" b="1" dirty="0"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300"/>
                            </a:spcBef>
                            <a:spcAft>
                              <a:spcPts val="300"/>
                            </a:spcAft>
                          </a:pPr>
                          <a:r>
                            <a:rPr lang="en-GB" sz="1600" b="1" dirty="0"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Beam Energy </a:t>
                          </a:r>
                          <a:endParaRPr lang="en-US" sz="1600" b="1" dirty="0"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300"/>
                            </a:spcBef>
                            <a:spcAft>
                              <a:spcPts val="30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600" b="1" kern="800" dirty="0"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Energy Spread</a:t>
                          </a:r>
                          <a:endParaRPr lang="en-US" sz="1600" b="1" dirty="0"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300"/>
                            </a:spcBef>
                            <a:spcAft>
                              <a:spcPts val="30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600" b="1" dirty="0"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Energy</a:t>
                          </a:r>
                          <a:br>
                            <a:rPr lang="en-US" sz="1600" b="1" dirty="0"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a:br>
                          <a:r>
                            <a:rPr lang="en-US" sz="1600" b="1" dirty="0"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stability</a:t>
                          </a: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300"/>
                            </a:spcBef>
                            <a:spcAft>
                              <a:spcPts val="30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600" b="1" kern="800" dirty="0"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RMS Bunch Length</a:t>
                          </a:r>
                          <a:endParaRPr lang="en-US" sz="1600" b="1" dirty="0"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300"/>
                            </a:spcBef>
                            <a:spcAft>
                              <a:spcPts val="30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600" b="1" kern="800" dirty="0"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Bunch Charge</a:t>
                          </a:r>
                          <a:endParaRPr lang="en-US" sz="1600" b="1" dirty="0"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300"/>
                            </a:spcBef>
                            <a:spcAft>
                              <a:spcPts val="30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600" b="1" kern="800" dirty="0"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Emittance</a:t>
                          </a:r>
                          <a:endParaRPr lang="en-US" sz="1600" b="1" dirty="0"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300"/>
                            </a:spcBef>
                            <a:spcAft>
                              <a:spcPts val="30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600" b="1" dirty="0"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Beam</a:t>
                          </a:r>
                          <a:r>
                            <a:rPr lang="en-US" sz="1600" b="1" baseline="0" dirty="0"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 size</a:t>
                          </a:r>
                          <a:br>
                            <a:rPr lang="en-US" sz="1600" b="1" baseline="0" dirty="0"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a:br>
                          <a:r>
                            <a:rPr lang="en-US" sz="1600" b="1" baseline="0" dirty="0"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plasma focus</a:t>
                          </a:r>
                          <a:endParaRPr lang="en-US" sz="1600" b="1" dirty="0"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3128717682"/>
                      </a:ext>
                    </a:extLst>
                  </a:tr>
                  <a:tr h="317628">
                    <a:tc>
                      <a:txBody>
                        <a:bodyPr/>
                        <a:lstStyle/>
                        <a:p>
                          <a:pPr marL="0" marR="0" lvl="0" indent="0" algn="just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300"/>
                            </a:spcBef>
                            <a:spcAft>
                              <a:spcPts val="30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600" b="1" dirty="0"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Injector 1</a:t>
                          </a: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 anchor="ctr">
                        <a:blipFill>
                          <a:blip r:embed="rId3"/>
                          <a:stretch>
                            <a:fillRect l="-106584" t="-250943" r="-552675" b="-13207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 anchor="ctr">
                        <a:blipFill>
                          <a:blip r:embed="rId3"/>
                          <a:stretch>
                            <a:fillRect l="-313750" t="-250943" r="-739375" b="-13207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just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300"/>
                            </a:spcBef>
                            <a:spcAft>
                              <a:spcPts val="30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600" b="1" dirty="0">
                              <a:solidFill>
                                <a:srgbClr val="FF0000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 x 10</a:t>
                          </a:r>
                          <a:r>
                            <a:rPr lang="en-US" sz="1600" b="1" baseline="30000" dirty="0">
                              <a:solidFill>
                                <a:srgbClr val="FF0000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-2</a:t>
                          </a:r>
                          <a:r>
                            <a:rPr lang="en-US" sz="1600" b="1" dirty="0">
                              <a:solidFill>
                                <a:srgbClr val="FF0000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 </a:t>
                          </a: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 anchor="ctr">
                        <a:blipFill>
                          <a:blip r:embed="rId3"/>
                          <a:stretch>
                            <a:fillRect l="-313858" t="-250943" r="-277154" b="-13207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 anchor="ctr">
                        <a:blipFill>
                          <a:blip r:embed="rId3"/>
                          <a:stretch>
                            <a:fillRect l="-404762" t="-250943" r="-171062" b="-13207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 anchor="ctr">
                        <a:blipFill>
                          <a:blip r:embed="rId3"/>
                          <a:stretch>
                            <a:fillRect l="-617937" t="-250943" r="-109417" b="-13207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 anchor="ctr">
                        <a:blipFill>
                          <a:blip r:embed="rId3"/>
                          <a:stretch>
                            <a:fillRect l="-661570" t="-250943" r="-826" b="-132075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98993669"/>
                      </a:ext>
                    </a:extLst>
                  </a:tr>
                  <a:tr h="317628">
                    <a:tc>
                      <a:txBody>
                        <a:bodyPr/>
                        <a:lstStyle/>
                        <a:p>
                          <a:pPr marL="0" marR="0" lvl="0" indent="0" algn="just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300"/>
                            </a:spcBef>
                            <a:spcAft>
                              <a:spcPts val="30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600" b="1" dirty="0">
                              <a:solidFill>
                                <a:schemeClr val="tx1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Injector 2</a:t>
                          </a: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 anchor="ctr">
                        <a:blipFill>
                          <a:blip r:embed="rId3"/>
                          <a:stretch>
                            <a:fillRect l="-106584" t="-357692" r="-552675" b="-3461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 anchor="ctr">
                        <a:blipFill>
                          <a:blip r:embed="rId3"/>
                          <a:stretch>
                            <a:fillRect l="-313750" t="-357692" r="-739375" b="-3461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just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300"/>
                            </a:spcBef>
                            <a:spcAft>
                              <a:spcPts val="30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600" b="1" dirty="0">
                              <a:solidFill>
                                <a:srgbClr val="FF0000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 x 10</a:t>
                          </a:r>
                          <a:r>
                            <a:rPr lang="en-US" sz="1600" b="1" baseline="30000" dirty="0">
                              <a:solidFill>
                                <a:srgbClr val="FF0000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-3</a:t>
                          </a:r>
                          <a:r>
                            <a:rPr lang="en-US" sz="1600" b="1" dirty="0">
                              <a:solidFill>
                                <a:srgbClr val="FF0000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 </a:t>
                          </a: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 anchor="ctr">
                        <a:blipFill>
                          <a:blip r:embed="rId3"/>
                          <a:stretch>
                            <a:fillRect l="-313858" t="-357692" r="-277154" b="-3461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 anchor="ctr">
                        <a:blipFill>
                          <a:blip r:embed="rId3"/>
                          <a:stretch>
                            <a:fillRect l="-404762" t="-357692" r="-171062" b="-3461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 anchor="ctr">
                        <a:blipFill>
                          <a:blip r:embed="rId3"/>
                          <a:stretch>
                            <a:fillRect l="-617937" t="-357692" r="-109417" b="-3461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 anchor="ctr">
                        <a:blipFill>
                          <a:blip r:embed="rId3"/>
                          <a:stretch>
                            <a:fillRect l="-661570" t="-357692" r="-826" b="-34615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094433262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6" name="TextBox 5"/>
          <p:cNvSpPr txBox="1"/>
          <p:nvPr/>
        </p:nvSpPr>
        <p:spPr>
          <a:xfrm>
            <a:off x="789540" y="1033827"/>
            <a:ext cx="1073790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Working documents held by Rebecca (Injector 2, EDMS 2378918) and John (Injector 1, EDMS 2417022,2588263) </a:t>
            </a:r>
            <a:br>
              <a:rPr lang="en-GB" dirty="0"/>
            </a:b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8610600" y="6436444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r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D351EE0-6949-4F2E-8F68-46F7424C488D}" type="slidenum">
              <a:rPr lang="en-US" smtClean="0"/>
              <a:pPr/>
              <a:t>2</a:t>
            </a:fld>
            <a:endParaRPr lang="en-US"/>
          </a:p>
        </p:txBody>
      </p:sp>
      <p:pic>
        <p:nvPicPr>
          <p:cNvPr id="7" name="Content Placeholder 5">
            <a:extLst>
              <a:ext uri="{FF2B5EF4-FFF2-40B4-BE49-F238E27FC236}">
                <a16:creationId xmlns:a16="http://schemas.microsoft.com/office/drawing/2014/main" id="{BD47F6A1-4441-486B-BC3A-79F2CA5B2784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2677" y="3299524"/>
            <a:ext cx="10515600" cy="168517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B0D88B4F-73CC-0026-E88D-BD7CBB539BA6}"/>
              </a:ext>
            </a:extLst>
          </p:cNvPr>
          <p:cNvSpPr txBox="1"/>
          <p:nvPr/>
        </p:nvSpPr>
        <p:spPr>
          <a:xfrm>
            <a:off x="559024" y="4910350"/>
            <a:ext cx="10453644" cy="1600438"/>
          </a:xfrm>
          <a:prstGeom prst="rect">
            <a:avLst/>
          </a:prstGeom>
          <a:noFill/>
        </p:spPr>
        <p:txBody>
          <a:bodyPr wrap="square" numCol="1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en-GB" sz="1400" b="1" dirty="0"/>
              <a:t>Flexibility in the beam parameters which can be delivered keeping good energy spread and emittance</a:t>
            </a:r>
            <a:br>
              <a:rPr lang="en-GB" sz="1400" b="1" dirty="0"/>
            </a:br>
            <a:r>
              <a:rPr lang="en-GB" sz="1400" b="1" dirty="0"/>
              <a:t>Energy: +- 10%, Charge: up to 400 </a:t>
            </a:r>
            <a:r>
              <a:rPr lang="en-GB" sz="1400" b="1" dirty="0" err="1"/>
              <a:t>pC</a:t>
            </a:r>
            <a:r>
              <a:rPr lang="en-GB" sz="1400" b="1" dirty="0"/>
              <a:t>, Bunch length: 0.2-1 </a:t>
            </a:r>
            <a:r>
              <a:rPr lang="en-GB" sz="1400" b="1" dirty="0" err="1"/>
              <a:t>ps</a:t>
            </a:r>
            <a:r>
              <a:rPr lang="en-GB" sz="1400" b="1" dirty="0"/>
              <a:t>, beam size : see transport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GB" sz="1400" b="1" dirty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GB" sz="1400" b="1" dirty="0"/>
              <a:t>Constraint space for hardware</a:t>
            </a:r>
            <a:br>
              <a:rPr lang="en-GB" sz="1400" b="1" dirty="0"/>
            </a:br>
            <a:endParaRPr lang="en-GB" sz="1400" b="1" dirty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GB" sz="1400" b="1" dirty="0"/>
              <a:t>Excellent timing stability and synchronisation with laser and self-modulation device; ~ 30 fs stability</a:t>
            </a:r>
          </a:p>
          <a:p>
            <a:endParaRPr lang="en-GB" sz="1400" b="1" dirty="0"/>
          </a:p>
        </p:txBody>
      </p:sp>
    </p:spTree>
    <p:extLst>
      <p:ext uri="{BB962C8B-B14F-4D97-AF65-F5344CB8AC3E}">
        <p14:creationId xmlns:p14="http://schemas.microsoft.com/office/powerpoint/2010/main" val="7599222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>
        <p:dissolve/>
      </p:transition>
    </mc:Choice>
    <mc:Fallback xmlns="">
      <p:transition xmlns:p14="http://schemas.microsoft.com/office/powerpoint/2010/main">
        <p:dissolv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AA2F949-3133-681D-F9CB-20FE75DD343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82C0A207-57E0-F09C-07CE-4E45E422D8E4}"/>
              </a:ext>
            </a:extLst>
          </p:cNvPr>
          <p:cNvSpPr txBox="1"/>
          <p:nvPr/>
        </p:nvSpPr>
        <p:spPr>
          <a:xfrm>
            <a:off x="1610065" y="56431"/>
            <a:ext cx="8971869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endParaRPr lang="en-US" sz="3200" b="1" kern="1200" dirty="0">
              <a:solidFill>
                <a:srgbClr val="1155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ea typeface="+mj-ea"/>
              <a:cs typeface="+mj-cs"/>
            </a:endParaRPr>
          </a:p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3200" b="1" dirty="0">
                <a:solidFill>
                  <a:srgbClr val="1155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j-ea"/>
                <a:cs typeface="+mj-cs"/>
              </a:rPr>
              <a:t>User Experiment Compton Back Scattering</a:t>
            </a:r>
            <a:endParaRPr lang="en-US" sz="3200" b="1" kern="1200" dirty="0">
              <a:solidFill>
                <a:srgbClr val="1155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ea typeface="+mj-ea"/>
              <a:cs typeface="+mj-cs"/>
            </a:endParaRPr>
          </a:p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endParaRPr lang="en-US" sz="3200" b="1" kern="1200" dirty="0">
              <a:solidFill>
                <a:srgbClr val="1155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ea typeface="+mj-ea"/>
              <a:cs typeface="+mj-cs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3F21824-4853-7ADB-F42A-2EB821A5B06E}"/>
              </a:ext>
            </a:extLst>
          </p:cNvPr>
          <p:cNvSpPr txBox="1"/>
          <p:nvPr/>
        </p:nvSpPr>
        <p:spPr>
          <a:xfrm>
            <a:off x="2135913" y="1156314"/>
            <a:ext cx="10251159" cy="13924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b="1" dirty="0"/>
              <a:t>First user experiment with quite demanding stability requirements:</a:t>
            </a:r>
            <a:endParaRPr lang="en-US" b="1" kern="1200" dirty="0">
              <a:latin typeface="+mn-lt"/>
              <a:ea typeface="+mn-ea"/>
              <a:cs typeface="+mn-cs"/>
            </a:endParaRP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b="1" kern="1200" dirty="0">
                <a:latin typeface="+mn-lt"/>
                <a:ea typeface="+mn-ea"/>
                <a:cs typeface="+mn-cs"/>
              </a:rPr>
              <a:t>Vlad Musat, time delay scan to detect photons in an MCP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endParaRPr lang="en-US" sz="1600" b="1" kern="1200" dirty="0">
              <a:latin typeface="+mn-lt"/>
              <a:ea typeface="+mn-ea"/>
              <a:cs typeface="+mn-cs"/>
            </a:endParaRPr>
          </a:p>
        </p:txBody>
      </p:sp>
      <p:sp>
        <p:nvSpPr>
          <p:cNvPr id="12" name="Slide Number Placeholder 4">
            <a:extLst>
              <a:ext uri="{FF2B5EF4-FFF2-40B4-BE49-F238E27FC236}">
                <a16:creationId xmlns:a16="http://schemas.microsoft.com/office/drawing/2014/main" id="{CEF3B6E4-B7D2-7665-77C1-B34ECCBF94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436444"/>
            <a:ext cx="2743200" cy="365125"/>
          </a:xfrm>
        </p:spPr>
        <p:txBody>
          <a:bodyPr/>
          <a:lstStyle/>
          <a:p>
            <a:pPr>
              <a:spcAft>
                <a:spcPts val="600"/>
              </a:spcAft>
            </a:pPr>
            <a:fld id="{3D351EE0-6949-4F2E-8F68-46F7424C488D}" type="slidenum">
              <a:rPr lang="en-US" smtClean="0"/>
              <a:pPr>
                <a:spcAft>
                  <a:spcPts val="600"/>
                </a:spcAft>
              </a:pPr>
              <a:t>20</a:t>
            </a:fld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A592614-4401-A5E9-ECF0-131ABB7077B9}"/>
              </a:ext>
            </a:extLst>
          </p:cNvPr>
          <p:cNvSpPr txBox="1"/>
          <p:nvPr/>
        </p:nvSpPr>
        <p:spPr>
          <a:xfrm rot="20095922">
            <a:off x="5282329" y="4377101"/>
            <a:ext cx="2946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preliminary</a:t>
            </a:r>
            <a:endParaRPr lang="en-GB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95398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>
        <p:dissolve/>
      </p:transition>
    </mc:Choice>
    <mc:Fallback xmlns="">
      <p:transition>
        <p:dissolv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33979" y="538171"/>
            <a:ext cx="11724041" cy="1266933"/>
          </a:xfrm>
        </p:spPr>
        <p:txBody>
          <a:bodyPr>
            <a:normAutofit/>
          </a:bodyPr>
          <a:lstStyle/>
          <a:p>
            <a:r>
              <a:rPr lang="en-US" sz="4800" dirty="0"/>
              <a:t>Conclusion and Issues</a:t>
            </a:r>
            <a:br>
              <a:rPr lang="en-US" sz="4800" dirty="0"/>
            </a:br>
            <a:endParaRPr lang="en-US" sz="3100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D351EE0-6949-4F2E-8F68-46F7424C488D}" type="slidenum"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21</a:t>
            </a:fld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438087" y="740041"/>
            <a:ext cx="9315823" cy="5159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q"/>
              <a:tabLst/>
              <a:defRPr/>
            </a:pPr>
            <a:r>
              <a:rPr lang="en-GB" sz="2400" b="1" dirty="0">
                <a:solidFill>
                  <a:prstClr val="black"/>
                </a:solidFill>
                <a:latin typeface="Calibri"/>
              </a:rPr>
              <a:t>Purchasing of key components has started</a:t>
            </a:r>
          </a:p>
          <a:p>
            <a:pPr marL="285750" marR="0" lvl="0" indent="-285750" algn="l" defTabSz="914400" rtl="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q"/>
              <a:tabLst/>
              <a:defRPr/>
            </a:pPr>
            <a:r>
              <a:rPr lang="en-GB" sz="2400" b="1" dirty="0">
                <a:solidFill>
                  <a:prstClr val="black"/>
                </a:solidFill>
                <a:latin typeface="Calibri"/>
              </a:rPr>
              <a:t>Integration studies and detailed mechanical designs are progressing</a:t>
            </a:r>
            <a:endParaRPr kumimoji="0" lang="en-GB" sz="2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q"/>
              <a:tabLst/>
              <a:defRPr/>
            </a:pPr>
            <a:r>
              <a:rPr lang="en-GB" sz="2400" b="1" dirty="0">
                <a:solidFill>
                  <a:prstClr val="black"/>
                </a:solidFill>
                <a:latin typeface="Calibri"/>
              </a:rPr>
              <a:t>Keeping the schedule will remain a challenge</a:t>
            </a:r>
            <a:endParaRPr kumimoji="0" lang="en-GB" sz="2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R="0" lvl="0" algn="l" defTabSz="914400" rtl="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lang="en-GB" sz="2400" b="1" dirty="0">
              <a:solidFill>
                <a:prstClr val="black"/>
              </a:solidFill>
              <a:latin typeface="Calibri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q"/>
              <a:tabLst/>
              <a:defRPr/>
            </a:pPr>
            <a:r>
              <a:rPr lang="en-GB" sz="2400" b="1" dirty="0">
                <a:solidFill>
                  <a:prstClr val="black"/>
                </a:solidFill>
                <a:latin typeface="Calibri"/>
              </a:rPr>
              <a:t>Due to x-band klystron delay need to rethink CTF2 prototype strategy</a:t>
            </a:r>
          </a:p>
          <a:p>
            <a:pPr marL="285750" marR="0" lvl="0" indent="-285750" algn="l" defTabSz="914400" rtl="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q"/>
              <a:tabLst/>
              <a:defRPr/>
            </a:pP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Need to develop detailed construction and commissioning schedule</a:t>
            </a:r>
          </a:p>
        </p:txBody>
      </p:sp>
    </p:spTree>
    <p:extLst>
      <p:ext uri="{BB962C8B-B14F-4D97-AF65-F5344CB8AC3E}">
        <p14:creationId xmlns:p14="http://schemas.microsoft.com/office/powerpoint/2010/main" val="26787977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ED5376EF-90B4-4C0F-A2D9-8EF50E0591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0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2024-11-07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6E9E4A5-D9EE-4764-B97A-BA936F4AE2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V.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Sibué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EN-MME-FW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7F5EDB0-4596-4A1B-B42E-2D997757ED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22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8EA7B18-4951-B64F-8939-2A02817BBC4C}"/>
              </a:ext>
            </a:extLst>
          </p:cNvPr>
          <p:cNvSpPr txBox="1"/>
          <p:nvPr/>
        </p:nvSpPr>
        <p:spPr>
          <a:xfrm>
            <a:off x="256202" y="48835"/>
            <a:ext cx="4925066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2400" b="1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Structure </a:t>
            </a:r>
            <a:r>
              <a:rPr kumimoji="0" lang="fr-CH" sz="2400" b="1" i="0" u="none" strike="noStrike" kern="1200" cap="none" spc="0" normalizeH="0" baseline="0" noProof="0" dirty="0" err="1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Awake</a:t>
            </a:r>
            <a:r>
              <a:rPr kumimoji="0" lang="fr-CH" sz="2400" b="1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- 3 </a:t>
            </a:r>
            <a:r>
              <a:rPr kumimoji="0" lang="fr-CH" sz="2400" b="1" i="0" u="none" strike="noStrike" kern="1200" cap="none" spc="0" normalizeH="0" baseline="0" noProof="0" dirty="0" err="1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brazing</a:t>
            </a:r>
            <a:r>
              <a:rPr kumimoji="0" lang="fr-CH" sz="2400" b="1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fr-CH" sz="2400" b="1" i="0" u="none" strike="noStrike" kern="1200" cap="none" spc="0" normalizeH="0" baseline="0" noProof="0" dirty="0" err="1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steps</a:t>
            </a:r>
            <a:endParaRPr kumimoji="0" lang="fr-CH" sz="2400" b="1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3" name="Picture 2" descr="A close-up of a machine&#10;&#10;Description automatically generated">
            <a:extLst>
              <a:ext uri="{FF2B5EF4-FFF2-40B4-BE49-F238E27FC236}">
                <a16:creationId xmlns:a16="http://schemas.microsoft.com/office/drawing/2014/main" id="{94BA68EA-98C7-E118-DFC8-A859D54A02C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-277768" y="1457800"/>
            <a:ext cx="2976330" cy="2232248"/>
          </a:xfrm>
          <a:prstGeom prst="rect">
            <a:avLst/>
          </a:prstGeom>
        </p:spPr>
      </p:pic>
      <p:pic>
        <p:nvPicPr>
          <p:cNvPr id="5" name="Picture 4" descr="A machine with a round metal object&#10;&#10;Description automatically generated with medium confidence">
            <a:extLst>
              <a:ext uri="{FF2B5EF4-FFF2-40B4-BE49-F238E27FC236}">
                <a16:creationId xmlns:a16="http://schemas.microsoft.com/office/drawing/2014/main" id="{535CBBC3-74C7-22DC-89F0-CACD6B3D392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6672248" y="3530947"/>
            <a:ext cx="3119818" cy="2339863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7EC3E9A5-99E2-7D3C-07F2-938F6AC26B6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>
            <a:off x="9381679" y="759215"/>
            <a:ext cx="3168352" cy="2376264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820EB524-21E1-8D2F-01E8-50680010194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16200000">
            <a:off x="2751542" y="3334551"/>
            <a:ext cx="1251072" cy="1788418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3E3B434C-5DD5-D72C-5B19-13A64ED47E8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16200000">
            <a:off x="4493269" y="4293097"/>
            <a:ext cx="1833259" cy="1911159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18301817-F845-07D0-6860-79EDA00255D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rot="5400000">
            <a:off x="2795864" y="2068792"/>
            <a:ext cx="1019465" cy="1585181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56AC79E8-51F0-70BD-5715-9382083F2ED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468410" y="629549"/>
            <a:ext cx="1781966" cy="1586682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F9F51AF9-50D8-361E-BDD6-40E42312A18D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11706" y="4331812"/>
            <a:ext cx="1347985" cy="1833260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AAB11BC4-4FDD-050B-249B-C0B0CC25E277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1172789" y="4958894"/>
            <a:ext cx="820291" cy="889611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A6DE0722-F9CE-EF30-A880-74793661CF6E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9550821" y="5026244"/>
            <a:ext cx="1009675" cy="763339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F265606F-F9C7-C01E-189E-F5168978391B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0144183" y="3580617"/>
            <a:ext cx="1228376" cy="956267"/>
          </a:xfrm>
          <a:prstGeom prst="rect">
            <a:avLst/>
          </a:prstGeom>
        </p:spPr>
      </p:pic>
      <p:sp>
        <p:nvSpPr>
          <p:cNvPr id="34" name="TextBox 33">
            <a:extLst>
              <a:ext uri="{FF2B5EF4-FFF2-40B4-BE49-F238E27FC236}">
                <a16:creationId xmlns:a16="http://schemas.microsoft.com/office/drawing/2014/main" id="{DA26FA90-D654-AEC7-7AC9-E782DDB38CA2}"/>
              </a:ext>
            </a:extLst>
          </p:cNvPr>
          <p:cNvSpPr txBox="1"/>
          <p:nvPr/>
        </p:nvSpPr>
        <p:spPr>
          <a:xfrm>
            <a:off x="3126479" y="4895168"/>
            <a:ext cx="538609" cy="110799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7200" b="1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+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747A4748-A6D5-A6C2-D808-140509E5332A}"/>
              </a:ext>
            </a:extLst>
          </p:cNvPr>
          <p:cNvSpPr txBox="1"/>
          <p:nvPr/>
        </p:nvSpPr>
        <p:spPr>
          <a:xfrm>
            <a:off x="1897016" y="5710005"/>
            <a:ext cx="256480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1800" b="1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x5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7AD98DA2-AD41-F36B-E2CB-DC9D4D28F1A9}"/>
              </a:ext>
            </a:extLst>
          </p:cNvPr>
          <p:cNvSpPr txBox="1"/>
          <p:nvPr/>
        </p:nvSpPr>
        <p:spPr>
          <a:xfrm>
            <a:off x="4016091" y="4631334"/>
            <a:ext cx="256480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1800" b="1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x2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930CADC7-7BE0-CECE-F13F-5B34C1C8CF21}"/>
              </a:ext>
            </a:extLst>
          </p:cNvPr>
          <p:cNvSpPr txBox="1"/>
          <p:nvPr/>
        </p:nvSpPr>
        <p:spPr>
          <a:xfrm>
            <a:off x="3792134" y="3401884"/>
            <a:ext cx="1141338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Machining</a:t>
            </a:r>
            <a:endParaRPr kumimoji="0" lang="fr-CH" sz="1800" b="1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91EC3B11-7715-807E-1131-0371D840C092}"/>
              </a:ext>
            </a:extLst>
          </p:cNvPr>
          <p:cNvSpPr txBox="1"/>
          <p:nvPr/>
        </p:nvSpPr>
        <p:spPr>
          <a:xfrm>
            <a:off x="4098188" y="2258503"/>
            <a:ext cx="846386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Brazing</a:t>
            </a:r>
            <a:endParaRPr kumimoji="0" lang="fr-CH" sz="1800" b="1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36660C5F-AD44-EFB2-72AD-0886EFAD26A1}"/>
              </a:ext>
            </a:extLst>
          </p:cNvPr>
          <p:cNvSpPr txBox="1"/>
          <p:nvPr/>
        </p:nvSpPr>
        <p:spPr>
          <a:xfrm>
            <a:off x="11216450" y="4355516"/>
            <a:ext cx="256480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1800" b="1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x4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0A6DCA2E-9196-22D5-4B99-CA263F47E5C5}"/>
              </a:ext>
            </a:extLst>
          </p:cNvPr>
          <p:cNvSpPr txBox="1"/>
          <p:nvPr/>
        </p:nvSpPr>
        <p:spPr>
          <a:xfrm>
            <a:off x="10038186" y="5812037"/>
            <a:ext cx="256480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1800" b="1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x8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804E35E2-61BF-063E-0F87-3914E4E9C2B9}"/>
              </a:ext>
            </a:extLst>
          </p:cNvPr>
          <p:cNvSpPr txBox="1"/>
          <p:nvPr/>
        </p:nvSpPr>
        <p:spPr>
          <a:xfrm>
            <a:off x="11762199" y="5785370"/>
            <a:ext cx="256480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1800" b="1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x2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ECD9903C-3510-CF17-26F5-BFABBF2FA9CD}"/>
              </a:ext>
            </a:extLst>
          </p:cNvPr>
          <p:cNvSpPr txBox="1"/>
          <p:nvPr/>
        </p:nvSpPr>
        <p:spPr>
          <a:xfrm>
            <a:off x="10669959" y="4487277"/>
            <a:ext cx="538609" cy="110799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7200" b="1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+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C153214B-4E53-CEF4-D3FB-1FE7640C0FCB}"/>
              </a:ext>
            </a:extLst>
          </p:cNvPr>
          <p:cNvSpPr txBox="1"/>
          <p:nvPr/>
        </p:nvSpPr>
        <p:spPr>
          <a:xfrm>
            <a:off x="270740" y="784580"/>
            <a:ext cx="1788951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1600" b="1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AgCuPb10 : 850°C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2C2CC0E3-40EC-E011-E585-6448A773FAC7}"/>
              </a:ext>
            </a:extLst>
          </p:cNvPr>
          <p:cNvSpPr txBox="1"/>
          <p:nvPr/>
        </p:nvSpPr>
        <p:spPr>
          <a:xfrm>
            <a:off x="7382666" y="2871374"/>
            <a:ext cx="1675139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1600" b="1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AgCuPb5 : 810°C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2914F07A-2670-7B54-A84F-28F60A5BCBC4}"/>
              </a:ext>
            </a:extLst>
          </p:cNvPr>
          <p:cNvSpPr txBox="1"/>
          <p:nvPr/>
        </p:nvSpPr>
        <p:spPr>
          <a:xfrm>
            <a:off x="10212063" y="110390"/>
            <a:ext cx="1300036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1600" b="1" i="0" u="none" strike="noStrike" kern="1200" cap="none" spc="0" normalizeH="0" baseline="0" noProof="0" dirty="0" err="1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AgCu</a:t>
            </a:r>
            <a:r>
              <a:rPr kumimoji="0" lang="fr-CH" sz="1600" b="1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: 780°C</a:t>
            </a:r>
          </a:p>
        </p:txBody>
      </p:sp>
      <p:pic>
        <p:nvPicPr>
          <p:cNvPr id="50" name="Picture 49" descr="A close-up of a metal object&#10;&#10;Description automatically generated">
            <a:extLst>
              <a:ext uri="{FF2B5EF4-FFF2-40B4-BE49-F238E27FC236}">
                <a16:creationId xmlns:a16="http://schemas.microsoft.com/office/drawing/2014/main" id="{F94B021B-8DBE-07B2-AA40-4D8A47ABF545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 rot="5400000">
            <a:off x="5062512" y="358063"/>
            <a:ext cx="2764487" cy="2073366"/>
          </a:xfrm>
          <a:prstGeom prst="rect">
            <a:avLst/>
          </a:prstGeom>
        </p:spPr>
      </p:pic>
      <p:sp>
        <p:nvSpPr>
          <p:cNvPr id="51" name="Arrow: Curved Right 50">
            <a:extLst>
              <a:ext uri="{FF2B5EF4-FFF2-40B4-BE49-F238E27FC236}">
                <a16:creationId xmlns:a16="http://schemas.microsoft.com/office/drawing/2014/main" id="{1C18F5F1-72C6-8937-99A7-C9C47541572F}"/>
              </a:ext>
            </a:extLst>
          </p:cNvPr>
          <p:cNvSpPr/>
          <p:nvPr/>
        </p:nvSpPr>
        <p:spPr>
          <a:xfrm>
            <a:off x="5375920" y="3068960"/>
            <a:ext cx="578187" cy="1179790"/>
          </a:xfrm>
          <a:prstGeom prst="curved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CH" sz="1800" b="0" i="0" u="none" strike="noStrike" kern="1200" cap="none" spc="0" normalizeH="0" baseline="0" noProof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3" name="Arrow: Curved Up 52">
            <a:extLst>
              <a:ext uri="{FF2B5EF4-FFF2-40B4-BE49-F238E27FC236}">
                <a16:creationId xmlns:a16="http://schemas.microsoft.com/office/drawing/2014/main" id="{1C307CDB-136C-12CA-D0A0-7E6DBD7C5E09}"/>
              </a:ext>
            </a:extLst>
          </p:cNvPr>
          <p:cNvSpPr/>
          <p:nvPr/>
        </p:nvSpPr>
        <p:spPr>
          <a:xfrm rot="16200000">
            <a:off x="5963230" y="3337504"/>
            <a:ext cx="1141848" cy="546762"/>
          </a:xfrm>
          <a:prstGeom prst="curvedUp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CH" sz="1800" b="0" i="0" u="none" strike="noStrike" kern="1200" cap="none" spc="0" normalizeH="0" baseline="0" noProof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55" name="Picture 54" descr="A close-up of metal pieces&#10;&#10;Description automatically generated">
            <a:extLst>
              <a:ext uri="{FF2B5EF4-FFF2-40B4-BE49-F238E27FC236}">
                <a16:creationId xmlns:a16="http://schemas.microsoft.com/office/drawing/2014/main" id="{9FED34AB-F529-8D5B-871F-5502DD993584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 rot="5400000">
            <a:off x="7124706" y="1114359"/>
            <a:ext cx="1899106" cy="1424330"/>
          </a:xfrm>
          <a:prstGeom prst="rect">
            <a:avLst/>
          </a:prstGeom>
        </p:spPr>
      </p:pic>
      <p:pic>
        <p:nvPicPr>
          <p:cNvPr id="57" name="Picture 56" descr="A close up of a metal piece&#10;&#10;Description automatically generated">
            <a:extLst>
              <a:ext uri="{FF2B5EF4-FFF2-40B4-BE49-F238E27FC236}">
                <a16:creationId xmlns:a16="http://schemas.microsoft.com/office/drawing/2014/main" id="{B804DEAB-3BCB-BDAE-8AC1-E6007F07D146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 rot="5400000">
            <a:off x="8488942" y="1339170"/>
            <a:ext cx="1346232" cy="1009674"/>
          </a:xfrm>
          <a:prstGeom prst="rect">
            <a:avLst/>
          </a:prstGeom>
        </p:spPr>
      </p:pic>
      <p:pic>
        <p:nvPicPr>
          <p:cNvPr id="59" name="Picture 58" descr="A close-up of a circular object&#10;&#10;Description automatically generated">
            <a:extLst>
              <a:ext uri="{FF2B5EF4-FFF2-40B4-BE49-F238E27FC236}">
                <a16:creationId xmlns:a16="http://schemas.microsoft.com/office/drawing/2014/main" id="{69C5DF6D-A4FC-85F3-9E29-2236C74E706C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8622869" y="48835"/>
            <a:ext cx="1018254" cy="763691"/>
          </a:xfrm>
          <a:prstGeom prst="rect">
            <a:avLst/>
          </a:prstGeom>
        </p:spPr>
      </p:pic>
      <p:pic>
        <p:nvPicPr>
          <p:cNvPr id="63" name="Picture 62" descr="A close-up of a metal object&#10;&#10;Description automatically generated">
            <a:extLst>
              <a:ext uri="{FF2B5EF4-FFF2-40B4-BE49-F238E27FC236}">
                <a16:creationId xmlns:a16="http://schemas.microsoft.com/office/drawing/2014/main" id="{A687CCB4-CBDD-BAF2-FFA2-ED1C08929E83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7477552" y="12501"/>
            <a:ext cx="1145317" cy="8589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112718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TextBox 106"/>
          <p:cNvSpPr txBox="1"/>
          <p:nvPr/>
        </p:nvSpPr>
        <p:spPr>
          <a:xfrm>
            <a:off x="579248" y="4821195"/>
            <a:ext cx="698661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Total Energy 100- 160 MeV, 10 Hz rep. rate, single bunch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Will use </a:t>
            </a:r>
            <a:r>
              <a:rPr lang="en-GB" dirty="0">
                <a:solidFill>
                  <a:srgbClr val="FF0000"/>
                </a:solidFill>
              </a:rPr>
              <a:t>CLIC developed x-band components </a:t>
            </a:r>
            <a:r>
              <a:rPr lang="en-GB" dirty="0"/>
              <a:t>as much as possible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Multiple RF-power configurations studied</a:t>
            </a:r>
          </a:p>
        </p:txBody>
      </p:sp>
      <p:cxnSp>
        <p:nvCxnSpPr>
          <p:cNvPr id="6" name="Straight Connector 5"/>
          <p:cNvCxnSpPr>
            <a:cxnSpLocks/>
          </p:cNvCxnSpPr>
          <p:nvPr/>
        </p:nvCxnSpPr>
        <p:spPr>
          <a:xfrm flipV="1">
            <a:off x="1675639" y="3618411"/>
            <a:ext cx="5615173" cy="8985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6780" y="2976419"/>
            <a:ext cx="1077323" cy="120425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00045" y="3337811"/>
            <a:ext cx="749019" cy="45932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72427" y="3358720"/>
            <a:ext cx="1261869" cy="578027"/>
          </a:xfrm>
          <a:prstGeom prst="rect">
            <a:avLst/>
          </a:prstGeom>
        </p:spPr>
      </p:pic>
      <p:cxnSp>
        <p:nvCxnSpPr>
          <p:cNvPr id="20" name="Straight Connector 19"/>
          <p:cNvCxnSpPr>
            <a:cxnSpLocks/>
          </p:cNvCxnSpPr>
          <p:nvPr/>
        </p:nvCxnSpPr>
        <p:spPr>
          <a:xfrm flipH="1">
            <a:off x="5971024" y="3625631"/>
            <a:ext cx="2639576" cy="3529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Rectangle 20"/>
          <p:cNvSpPr/>
          <p:nvPr/>
        </p:nvSpPr>
        <p:spPr>
          <a:xfrm>
            <a:off x="7632689" y="3471154"/>
            <a:ext cx="117651" cy="33008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/>
          <p:cNvSpPr/>
          <p:nvPr/>
        </p:nvSpPr>
        <p:spPr>
          <a:xfrm>
            <a:off x="7882551" y="3464097"/>
            <a:ext cx="121052" cy="33008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Rectangle 22"/>
          <p:cNvSpPr/>
          <p:nvPr/>
        </p:nvSpPr>
        <p:spPr>
          <a:xfrm>
            <a:off x="8156029" y="3464097"/>
            <a:ext cx="117651" cy="33008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TextBox 31"/>
          <p:cNvSpPr txBox="1"/>
          <p:nvPr/>
        </p:nvSpPr>
        <p:spPr>
          <a:xfrm>
            <a:off x="2230334" y="2976419"/>
            <a:ext cx="1169581" cy="2095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/>
              <a:t>Solenoid</a:t>
            </a:r>
          </a:p>
        </p:txBody>
      </p:sp>
      <p:pic>
        <p:nvPicPr>
          <p:cNvPr id="36" name="Picture 3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70821" y="3358720"/>
            <a:ext cx="1261869" cy="578027"/>
          </a:xfrm>
          <a:prstGeom prst="rect">
            <a:avLst/>
          </a:prstGeom>
        </p:spPr>
      </p:pic>
      <p:grpSp>
        <p:nvGrpSpPr>
          <p:cNvPr id="46" name="Group 45"/>
          <p:cNvGrpSpPr/>
          <p:nvPr/>
        </p:nvGrpSpPr>
        <p:grpSpPr>
          <a:xfrm>
            <a:off x="2158436" y="3150652"/>
            <a:ext cx="369332" cy="298020"/>
            <a:chOff x="3154812" y="2336846"/>
            <a:chExt cx="497947" cy="394015"/>
          </a:xfrm>
        </p:grpSpPr>
        <p:sp>
          <p:nvSpPr>
            <p:cNvPr id="40" name="Rectangle 39"/>
            <p:cNvSpPr/>
            <p:nvPr/>
          </p:nvSpPr>
          <p:spPr>
            <a:xfrm>
              <a:off x="3271706" y="2466363"/>
              <a:ext cx="209725" cy="159391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5" name="TextBox 44"/>
            <p:cNvSpPr txBox="1"/>
            <p:nvPr/>
          </p:nvSpPr>
          <p:spPr>
            <a:xfrm rot="5400000">
              <a:off x="3206778" y="2284880"/>
              <a:ext cx="394015" cy="49794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b="1" dirty="0"/>
                <a:t>X</a:t>
              </a:r>
            </a:p>
          </p:txBody>
        </p:sp>
      </p:grpSp>
      <p:grpSp>
        <p:nvGrpSpPr>
          <p:cNvPr id="48" name="Group 47"/>
          <p:cNvGrpSpPr/>
          <p:nvPr/>
        </p:nvGrpSpPr>
        <p:grpSpPr>
          <a:xfrm>
            <a:off x="2423573" y="3152414"/>
            <a:ext cx="369332" cy="296262"/>
            <a:chOff x="3160423" y="2339171"/>
            <a:chExt cx="497947" cy="391690"/>
          </a:xfrm>
        </p:grpSpPr>
        <p:sp>
          <p:nvSpPr>
            <p:cNvPr id="49" name="Rectangle 48"/>
            <p:cNvSpPr/>
            <p:nvPr/>
          </p:nvSpPr>
          <p:spPr>
            <a:xfrm>
              <a:off x="3271706" y="2466363"/>
              <a:ext cx="209725" cy="159391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0" name="TextBox 49"/>
            <p:cNvSpPr txBox="1"/>
            <p:nvPr/>
          </p:nvSpPr>
          <p:spPr>
            <a:xfrm rot="5400000">
              <a:off x="3213552" y="2286042"/>
              <a:ext cx="391690" cy="49794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b="1" dirty="0"/>
                <a:t>X</a:t>
              </a:r>
            </a:p>
          </p:txBody>
        </p:sp>
      </p:grpSp>
      <p:grpSp>
        <p:nvGrpSpPr>
          <p:cNvPr id="51" name="Group 50"/>
          <p:cNvGrpSpPr/>
          <p:nvPr/>
        </p:nvGrpSpPr>
        <p:grpSpPr>
          <a:xfrm>
            <a:off x="3254546" y="3158091"/>
            <a:ext cx="273937" cy="270076"/>
            <a:chOff x="3266277" y="2346682"/>
            <a:chExt cx="369332" cy="357070"/>
          </a:xfrm>
        </p:grpSpPr>
        <p:sp>
          <p:nvSpPr>
            <p:cNvPr id="52" name="Rectangle 51"/>
            <p:cNvSpPr/>
            <p:nvPr/>
          </p:nvSpPr>
          <p:spPr>
            <a:xfrm>
              <a:off x="3271706" y="2466363"/>
              <a:ext cx="209725" cy="159391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3" name="TextBox 52"/>
            <p:cNvSpPr txBox="1"/>
            <p:nvPr/>
          </p:nvSpPr>
          <p:spPr>
            <a:xfrm rot="5400000">
              <a:off x="3272408" y="2340551"/>
              <a:ext cx="35707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b="1" dirty="0"/>
                <a:t>X</a:t>
              </a:r>
            </a:p>
          </p:txBody>
        </p:sp>
      </p:grpSp>
      <p:grpSp>
        <p:nvGrpSpPr>
          <p:cNvPr id="54" name="Group 53"/>
          <p:cNvGrpSpPr/>
          <p:nvPr/>
        </p:nvGrpSpPr>
        <p:grpSpPr>
          <a:xfrm>
            <a:off x="3529423" y="3164624"/>
            <a:ext cx="273937" cy="270076"/>
            <a:chOff x="3266846" y="2355725"/>
            <a:chExt cx="369332" cy="357070"/>
          </a:xfrm>
        </p:grpSpPr>
        <p:sp>
          <p:nvSpPr>
            <p:cNvPr id="55" name="Rectangle 54"/>
            <p:cNvSpPr/>
            <p:nvPr/>
          </p:nvSpPr>
          <p:spPr>
            <a:xfrm>
              <a:off x="3271706" y="2466363"/>
              <a:ext cx="209725" cy="159391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6" name="TextBox 55"/>
            <p:cNvSpPr txBox="1"/>
            <p:nvPr/>
          </p:nvSpPr>
          <p:spPr>
            <a:xfrm rot="5400000">
              <a:off x="3272977" y="2349594"/>
              <a:ext cx="35707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b="1" dirty="0"/>
                <a:t>X</a:t>
              </a:r>
            </a:p>
          </p:txBody>
        </p:sp>
      </p:grpSp>
      <p:grpSp>
        <p:nvGrpSpPr>
          <p:cNvPr id="57" name="Group 56"/>
          <p:cNvGrpSpPr/>
          <p:nvPr/>
        </p:nvGrpSpPr>
        <p:grpSpPr>
          <a:xfrm>
            <a:off x="3787265" y="3160687"/>
            <a:ext cx="273937" cy="270076"/>
            <a:chOff x="3267879" y="2355770"/>
            <a:chExt cx="369332" cy="357070"/>
          </a:xfrm>
        </p:grpSpPr>
        <p:sp>
          <p:nvSpPr>
            <p:cNvPr id="58" name="Rectangle 57"/>
            <p:cNvSpPr/>
            <p:nvPr/>
          </p:nvSpPr>
          <p:spPr>
            <a:xfrm>
              <a:off x="3271706" y="2466363"/>
              <a:ext cx="209725" cy="159391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9" name="TextBox 58"/>
            <p:cNvSpPr txBox="1"/>
            <p:nvPr/>
          </p:nvSpPr>
          <p:spPr>
            <a:xfrm rot="5400000">
              <a:off x="3274010" y="2349639"/>
              <a:ext cx="35707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b="1" dirty="0"/>
                <a:t>X</a:t>
              </a:r>
            </a:p>
          </p:txBody>
        </p:sp>
      </p:grpSp>
      <p:grpSp>
        <p:nvGrpSpPr>
          <p:cNvPr id="60" name="Group 59"/>
          <p:cNvGrpSpPr/>
          <p:nvPr/>
        </p:nvGrpSpPr>
        <p:grpSpPr>
          <a:xfrm>
            <a:off x="3954546" y="3158091"/>
            <a:ext cx="369332" cy="275060"/>
            <a:chOff x="3134115" y="2346679"/>
            <a:chExt cx="497947" cy="363659"/>
          </a:xfrm>
        </p:grpSpPr>
        <p:sp>
          <p:nvSpPr>
            <p:cNvPr id="61" name="Rectangle 60"/>
            <p:cNvSpPr/>
            <p:nvPr/>
          </p:nvSpPr>
          <p:spPr>
            <a:xfrm>
              <a:off x="3271706" y="2466363"/>
              <a:ext cx="209725" cy="159391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2" name="TextBox 61"/>
            <p:cNvSpPr txBox="1"/>
            <p:nvPr/>
          </p:nvSpPr>
          <p:spPr>
            <a:xfrm rot="5400000">
              <a:off x="3201259" y="2279535"/>
              <a:ext cx="363659" cy="49794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b="1" dirty="0"/>
                <a:t>X</a:t>
              </a:r>
            </a:p>
          </p:txBody>
        </p:sp>
      </p:grpSp>
      <p:grpSp>
        <p:nvGrpSpPr>
          <p:cNvPr id="63" name="Group 62"/>
          <p:cNvGrpSpPr/>
          <p:nvPr/>
        </p:nvGrpSpPr>
        <p:grpSpPr>
          <a:xfrm>
            <a:off x="4213317" y="3164624"/>
            <a:ext cx="369332" cy="284047"/>
            <a:chOff x="3131149" y="2355318"/>
            <a:chExt cx="497948" cy="375541"/>
          </a:xfrm>
        </p:grpSpPr>
        <p:sp>
          <p:nvSpPr>
            <p:cNvPr id="64" name="Rectangle 63"/>
            <p:cNvSpPr/>
            <p:nvPr/>
          </p:nvSpPr>
          <p:spPr>
            <a:xfrm>
              <a:off x="3271706" y="2466363"/>
              <a:ext cx="209725" cy="159391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5" name="TextBox 64"/>
            <p:cNvSpPr txBox="1"/>
            <p:nvPr/>
          </p:nvSpPr>
          <p:spPr>
            <a:xfrm rot="5400000">
              <a:off x="3192352" y="2294115"/>
              <a:ext cx="375541" cy="4979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b="1" dirty="0"/>
                <a:t>X</a:t>
              </a:r>
            </a:p>
          </p:txBody>
        </p:sp>
      </p:grpSp>
      <p:grpSp>
        <p:nvGrpSpPr>
          <p:cNvPr id="66" name="Group 65"/>
          <p:cNvGrpSpPr/>
          <p:nvPr/>
        </p:nvGrpSpPr>
        <p:grpSpPr>
          <a:xfrm>
            <a:off x="2137380" y="3766553"/>
            <a:ext cx="369332" cy="297904"/>
            <a:chOff x="3143897" y="2337002"/>
            <a:chExt cx="497947" cy="393862"/>
          </a:xfrm>
        </p:grpSpPr>
        <p:sp>
          <p:nvSpPr>
            <p:cNvPr id="67" name="Rectangle 66"/>
            <p:cNvSpPr/>
            <p:nvPr/>
          </p:nvSpPr>
          <p:spPr>
            <a:xfrm>
              <a:off x="3271706" y="2466363"/>
              <a:ext cx="209725" cy="159391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8" name="TextBox 67"/>
            <p:cNvSpPr txBox="1"/>
            <p:nvPr/>
          </p:nvSpPr>
          <p:spPr>
            <a:xfrm rot="5400000">
              <a:off x="3195940" y="2284959"/>
              <a:ext cx="393862" cy="49794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b="1" dirty="0"/>
                <a:t>X</a:t>
              </a:r>
            </a:p>
          </p:txBody>
        </p:sp>
      </p:grpSp>
      <p:grpSp>
        <p:nvGrpSpPr>
          <p:cNvPr id="69" name="Group 68"/>
          <p:cNvGrpSpPr/>
          <p:nvPr/>
        </p:nvGrpSpPr>
        <p:grpSpPr>
          <a:xfrm>
            <a:off x="2404708" y="3766552"/>
            <a:ext cx="369332" cy="297905"/>
            <a:chOff x="3152462" y="2337000"/>
            <a:chExt cx="497947" cy="393863"/>
          </a:xfrm>
        </p:grpSpPr>
        <p:sp>
          <p:nvSpPr>
            <p:cNvPr id="70" name="Rectangle 69"/>
            <p:cNvSpPr/>
            <p:nvPr/>
          </p:nvSpPr>
          <p:spPr>
            <a:xfrm>
              <a:off x="3271706" y="2466363"/>
              <a:ext cx="209725" cy="159391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1" name="TextBox 70"/>
            <p:cNvSpPr txBox="1"/>
            <p:nvPr/>
          </p:nvSpPr>
          <p:spPr>
            <a:xfrm rot="5400000">
              <a:off x="3204504" y="2284958"/>
              <a:ext cx="393863" cy="49794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b="1" dirty="0"/>
                <a:t>X</a:t>
              </a:r>
            </a:p>
          </p:txBody>
        </p:sp>
      </p:grpSp>
      <p:grpSp>
        <p:nvGrpSpPr>
          <p:cNvPr id="72" name="Group 71"/>
          <p:cNvGrpSpPr/>
          <p:nvPr/>
        </p:nvGrpSpPr>
        <p:grpSpPr>
          <a:xfrm>
            <a:off x="3245608" y="3775608"/>
            <a:ext cx="274699" cy="270076"/>
            <a:chOff x="3271706" y="2348973"/>
            <a:chExt cx="370360" cy="357070"/>
          </a:xfrm>
        </p:grpSpPr>
        <p:sp>
          <p:nvSpPr>
            <p:cNvPr id="73" name="Rectangle 72"/>
            <p:cNvSpPr/>
            <p:nvPr/>
          </p:nvSpPr>
          <p:spPr>
            <a:xfrm>
              <a:off x="3271706" y="2466363"/>
              <a:ext cx="209725" cy="159391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4" name="TextBox 73"/>
            <p:cNvSpPr txBox="1"/>
            <p:nvPr/>
          </p:nvSpPr>
          <p:spPr>
            <a:xfrm rot="5400000">
              <a:off x="3278865" y="2342842"/>
              <a:ext cx="35707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b="1" dirty="0"/>
                <a:t>X</a:t>
              </a:r>
            </a:p>
          </p:txBody>
        </p:sp>
      </p:grpSp>
      <p:grpSp>
        <p:nvGrpSpPr>
          <p:cNvPr id="75" name="Group 74"/>
          <p:cNvGrpSpPr/>
          <p:nvPr/>
        </p:nvGrpSpPr>
        <p:grpSpPr>
          <a:xfrm>
            <a:off x="3517415" y="3780175"/>
            <a:ext cx="273937" cy="270076"/>
            <a:chOff x="3266106" y="2355011"/>
            <a:chExt cx="369332" cy="357070"/>
          </a:xfrm>
        </p:grpSpPr>
        <p:sp>
          <p:nvSpPr>
            <p:cNvPr id="76" name="Rectangle 75"/>
            <p:cNvSpPr/>
            <p:nvPr/>
          </p:nvSpPr>
          <p:spPr>
            <a:xfrm>
              <a:off x="3271706" y="2466363"/>
              <a:ext cx="209725" cy="159391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7" name="TextBox 76"/>
            <p:cNvSpPr txBox="1"/>
            <p:nvPr/>
          </p:nvSpPr>
          <p:spPr>
            <a:xfrm rot="5400000">
              <a:off x="3272237" y="2348880"/>
              <a:ext cx="35707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b="1" dirty="0"/>
                <a:t>X</a:t>
              </a:r>
            </a:p>
          </p:txBody>
        </p:sp>
      </p:grpSp>
      <p:grpSp>
        <p:nvGrpSpPr>
          <p:cNvPr id="78" name="Group 77"/>
          <p:cNvGrpSpPr/>
          <p:nvPr/>
        </p:nvGrpSpPr>
        <p:grpSpPr>
          <a:xfrm>
            <a:off x="3780031" y="3775608"/>
            <a:ext cx="273937" cy="270076"/>
            <a:chOff x="3268318" y="2348973"/>
            <a:chExt cx="369332" cy="357070"/>
          </a:xfrm>
        </p:grpSpPr>
        <p:sp>
          <p:nvSpPr>
            <p:cNvPr id="79" name="Rectangle 78"/>
            <p:cNvSpPr/>
            <p:nvPr/>
          </p:nvSpPr>
          <p:spPr>
            <a:xfrm>
              <a:off x="3271706" y="2466363"/>
              <a:ext cx="209725" cy="159391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0" name="TextBox 79"/>
            <p:cNvSpPr txBox="1"/>
            <p:nvPr/>
          </p:nvSpPr>
          <p:spPr>
            <a:xfrm rot="5400000">
              <a:off x="3274449" y="2342842"/>
              <a:ext cx="35707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b="1" dirty="0"/>
                <a:t>X</a:t>
              </a:r>
            </a:p>
          </p:txBody>
        </p:sp>
      </p:grpSp>
      <p:grpSp>
        <p:nvGrpSpPr>
          <p:cNvPr id="81" name="Group 80"/>
          <p:cNvGrpSpPr/>
          <p:nvPr/>
        </p:nvGrpSpPr>
        <p:grpSpPr>
          <a:xfrm>
            <a:off x="4030676" y="3780175"/>
            <a:ext cx="273937" cy="270076"/>
            <a:chOff x="3254231" y="2355011"/>
            <a:chExt cx="369332" cy="357070"/>
          </a:xfrm>
        </p:grpSpPr>
        <p:sp>
          <p:nvSpPr>
            <p:cNvPr id="82" name="Rectangle 81"/>
            <p:cNvSpPr/>
            <p:nvPr/>
          </p:nvSpPr>
          <p:spPr>
            <a:xfrm>
              <a:off x="3271706" y="2466363"/>
              <a:ext cx="209725" cy="159391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3" name="TextBox 82"/>
            <p:cNvSpPr txBox="1"/>
            <p:nvPr/>
          </p:nvSpPr>
          <p:spPr>
            <a:xfrm rot="5400000">
              <a:off x="3260362" y="2348880"/>
              <a:ext cx="35707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b="1" dirty="0"/>
                <a:t>X</a:t>
              </a:r>
            </a:p>
          </p:txBody>
        </p:sp>
      </p:grpSp>
      <p:grpSp>
        <p:nvGrpSpPr>
          <p:cNvPr id="84" name="Group 83"/>
          <p:cNvGrpSpPr/>
          <p:nvPr/>
        </p:nvGrpSpPr>
        <p:grpSpPr>
          <a:xfrm>
            <a:off x="4296187" y="3780175"/>
            <a:ext cx="273937" cy="270076"/>
            <a:chOff x="3260346" y="2355011"/>
            <a:chExt cx="369332" cy="357070"/>
          </a:xfrm>
        </p:grpSpPr>
        <p:sp>
          <p:nvSpPr>
            <p:cNvPr id="85" name="Rectangle 84"/>
            <p:cNvSpPr/>
            <p:nvPr/>
          </p:nvSpPr>
          <p:spPr>
            <a:xfrm>
              <a:off x="3271706" y="2466363"/>
              <a:ext cx="209725" cy="159391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6" name="TextBox 85"/>
            <p:cNvSpPr txBox="1"/>
            <p:nvPr/>
          </p:nvSpPr>
          <p:spPr>
            <a:xfrm rot="5400000">
              <a:off x="3266477" y="2348880"/>
              <a:ext cx="35707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b="1" dirty="0"/>
                <a:t>X</a:t>
              </a:r>
            </a:p>
          </p:txBody>
        </p:sp>
      </p:grpSp>
      <p:sp>
        <p:nvSpPr>
          <p:cNvPr id="87" name="Isosceles Triangle 86"/>
          <p:cNvSpPr/>
          <p:nvPr/>
        </p:nvSpPr>
        <p:spPr>
          <a:xfrm rot="10800000">
            <a:off x="940032" y="1360022"/>
            <a:ext cx="740440" cy="596445"/>
          </a:xfrm>
          <a:prstGeom prst="triangl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8" name="Isosceles Triangle 87"/>
          <p:cNvSpPr/>
          <p:nvPr/>
        </p:nvSpPr>
        <p:spPr>
          <a:xfrm rot="10800000">
            <a:off x="4166141" y="1406485"/>
            <a:ext cx="740440" cy="596445"/>
          </a:xfrm>
          <a:prstGeom prst="triangl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9" name="Isosceles Triangle 88"/>
          <p:cNvSpPr/>
          <p:nvPr/>
        </p:nvSpPr>
        <p:spPr>
          <a:xfrm rot="10800000">
            <a:off x="2178322" y="1381269"/>
            <a:ext cx="740440" cy="596445"/>
          </a:xfrm>
          <a:prstGeom prst="triangl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91" name="Straight Connector 90"/>
          <p:cNvCxnSpPr>
            <a:cxnSpLocks/>
          </p:cNvCxnSpPr>
          <p:nvPr/>
        </p:nvCxnSpPr>
        <p:spPr>
          <a:xfrm>
            <a:off x="1305418" y="1946961"/>
            <a:ext cx="0" cy="916816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Straight Connector 93"/>
          <p:cNvCxnSpPr>
            <a:cxnSpLocks/>
            <a:stCxn id="89" idx="0"/>
          </p:cNvCxnSpPr>
          <p:nvPr/>
        </p:nvCxnSpPr>
        <p:spPr>
          <a:xfrm flipH="1">
            <a:off x="2540261" y="1977714"/>
            <a:ext cx="8280" cy="894098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Straight Connector 94"/>
          <p:cNvCxnSpPr>
            <a:cxnSpLocks/>
          </p:cNvCxnSpPr>
          <p:nvPr/>
        </p:nvCxnSpPr>
        <p:spPr>
          <a:xfrm flipH="1">
            <a:off x="4536361" y="1988216"/>
            <a:ext cx="2031" cy="725665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1" name="Oval 100"/>
          <p:cNvSpPr/>
          <p:nvPr/>
        </p:nvSpPr>
        <p:spPr>
          <a:xfrm>
            <a:off x="4544011" y="1977714"/>
            <a:ext cx="214056" cy="237936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2" name="TextBox 101"/>
          <p:cNvSpPr txBox="1"/>
          <p:nvPr/>
        </p:nvSpPr>
        <p:spPr>
          <a:xfrm>
            <a:off x="477906" y="957551"/>
            <a:ext cx="158823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/>
              <a:t>7-10 MW, S-band</a:t>
            </a:r>
          </a:p>
        </p:txBody>
      </p:sp>
      <p:sp>
        <p:nvSpPr>
          <p:cNvPr id="103" name="TextBox 102"/>
          <p:cNvSpPr txBox="1"/>
          <p:nvPr/>
        </p:nvSpPr>
        <p:spPr>
          <a:xfrm>
            <a:off x="2159165" y="927831"/>
            <a:ext cx="158823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/>
              <a:t>5-10 MW, x-band</a:t>
            </a:r>
          </a:p>
        </p:txBody>
      </p:sp>
      <p:sp>
        <p:nvSpPr>
          <p:cNvPr id="104" name="TextBox 103"/>
          <p:cNvSpPr txBox="1"/>
          <p:nvPr/>
        </p:nvSpPr>
        <p:spPr>
          <a:xfrm>
            <a:off x="6202348" y="2472872"/>
            <a:ext cx="294925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/>
              <a:t>Possibly long waveguides 30 m</a:t>
            </a:r>
          </a:p>
          <a:p>
            <a:r>
              <a:rPr lang="en-GB" sz="1400" b="1" dirty="0"/>
              <a:t>Round or double height WG needed</a:t>
            </a:r>
          </a:p>
          <a:p>
            <a:endParaRPr lang="en-GB" sz="1400" b="1" dirty="0"/>
          </a:p>
        </p:txBody>
      </p:sp>
      <p:sp>
        <p:nvSpPr>
          <p:cNvPr id="105" name="TextBox 104"/>
          <p:cNvSpPr txBox="1"/>
          <p:nvPr/>
        </p:nvSpPr>
        <p:spPr>
          <a:xfrm>
            <a:off x="4838121" y="1842447"/>
            <a:ext cx="1735990" cy="2327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/>
              <a:t>PC, 160 -200 MW</a:t>
            </a:r>
          </a:p>
        </p:txBody>
      </p:sp>
      <p:sp>
        <p:nvSpPr>
          <p:cNvPr id="106" name="TextBox 105"/>
          <p:cNvSpPr txBox="1"/>
          <p:nvPr/>
        </p:nvSpPr>
        <p:spPr>
          <a:xfrm>
            <a:off x="4022698" y="970926"/>
            <a:ext cx="173599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/>
              <a:t>25 / 50 MW, x-band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735683" y="3915213"/>
            <a:ext cx="255512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 3 structures at 55 MV/m</a:t>
            </a:r>
          </a:p>
        </p:txBody>
      </p:sp>
      <p:sp>
        <p:nvSpPr>
          <p:cNvPr id="90" name="Oval 89"/>
          <p:cNvSpPr/>
          <p:nvPr/>
        </p:nvSpPr>
        <p:spPr>
          <a:xfrm>
            <a:off x="1328450" y="1913697"/>
            <a:ext cx="214056" cy="237936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2" name="TextBox 91"/>
          <p:cNvSpPr txBox="1"/>
          <p:nvPr/>
        </p:nvSpPr>
        <p:spPr>
          <a:xfrm>
            <a:off x="4736" y="1839932"/>
            <a:ext cx="1735990" cy="2327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/>
              <a:t>PC, 15 -20 MW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61C2FA6-F230-A996-C66F-D179D4E3124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29901" y="3358720"/>
            <a:ext cx="1261869" cy="578027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926579B1-A25B-E357-B40F-9E208AE4D274}"/>
              </a:ext>
            </a:extLst>
          </p:cNvPr>
          <p:cNvSpPr txBox="1"/>
          <p:nvPr/>
        </p:nvSpPr>
        <p:spPr>
          <a:xfrm>
            <a:off x="894953" y="2874987"/>
            <a:ext cx="977120" cy="20951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1200" b="1" dirty="0"/>
              <a:t>Solenoid</a:t>
            </a: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A21A3BF6-D5C3-70C9-7DD2-BA03EE106D09}"/>
              </a:ext>
            </a:extLst>
          </p:cNvPr>
          <p:cNvCxnSpPr>
            <a:cxnSpLocks/>
          </p:cNvCxnSpPr>
          <p:nvPr/>
        </p:nvCxnSpPr>
        <p:spPr>
          <a:xfrm>
            <a:off x="3336350" y="2695341"/>
            <a:ext cx="0" cy="43857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B7A6D9A2-1F86-2564-F64B-950EAEC40B48}"/>
              </a:ext>
            </a:extLst>
          </p:cNvPr>
          <p:cNvCxnSpPr>
            <a:cxnSpLocks/>
          </p:cNvCxnSpPr>
          <p:nvPr/>
        </p:nvCxnSpPr>
        <p:spPr>
          <a:xfrm flipH="1">
            <a:off x="3311330" y="2694997"/>
            <a:ext cx="2732607" cy="344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AC4020B6-613E-747E-8056-C3111BFACBEC}"/>
              </a:ext>
            </a:extLst>
          </p:cNvPr>
          <p:cNvCxnSpPr/>
          <p:nvPr/>
        </p:nvCxnSpPr>
        <p:spPr>
          <a:xfrm flipH="1">
            <a:off x="6041905" y="2681125"/>
            <a:ext cx="1" cy="626298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8E6FFF69-38F8-673B-6C2C-1978F83FD6D1}"/>
              </a:ext>
            </a:extLst>
          </p:cNvPr>
          <p:cNvCxnSpPr/>
          <p:nvPr/>
        </p:nvCxnSpPr>
        <p:spPr>
          <a:xfrm flipH="1">
            <a:off x="4718628" y="2697451"/>
            <a:ext cx="1" cy="626298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Oval 26">
            <a:extLst>
              <a:ext uri="{FF2B5EF4-FFF2-40B4-BE49-F238E27FC236}">
                <a16:creationId xmlns:a16="http://schemas.microsoft.com/office/drawing/2014/main" id="{264E5776-F0E1-0972-4BAD-F7B60AEDA780}"/>
              </a:ext>
            </a:extLst>
          </p:cNvPr>
          <p:cNvSpPr/>
          <p:nvPr/>
        </p:nvSpPr>
        <p:spPr>
          <a:xfrm>
            <a:off x="3695275" y="2571057"/>
            <a:ext cx="255784" cy="262238"/>
          </a:xfrm>
          <a:prstGeom prst="ellipse">
            <a:avLst/>
          </a:prstGeom>
          <a:solidFill>
            <a:schemeClr val="bg1"/>
          </a:solidFill>
          <a:ln w="381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F4A1B7DB-BCE9-EBFC-BD89-8584328DC3DC}"/>
              </a:ext>
            </a:extLst>
          </p:cNvPr>
          <p:cNvCxnSpPr/>
          <p:nvPr/>
        </p:nvCxnSpPr>
        <p:spPr>
          <a:xfrm flipH="1" flipV="1">
            <a:off x="3677123" y="2430411"/>
            <a:ext cx="273937" cy="484215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8A28BA2A-8159-C600-86B5-A4D9ECF0CD1B}"/>
              </a:ext>
            </a:extLst>
          </p:cNvPr>
          <p:cNvSpPr txBox="1"/>
          <p:nvPr/>
        </p:nvSpPr>
        <p:spPr>
          <a:xfrm>
            <a:off x="3345227" y="2034344"/>
            <a:ext cx="804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A, </a:t>
            </a:r>
            <a:r>
              <a:rPr lang="en-GB" b="1" dirty="0">
                <a:latin typeface="Symbol" panose="05050102010706020507" pitchFamily="18" charset="2"/>
              </a:rPr>
              <a:t>j</a:t>
            </a:r>
            <a:endParaRPr lang="en-GB" b="1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EB5AC080-242D-F945-A7F2-2BC57AA30B5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5400000">
            <a:off x="8377052" y="2501750"/>
            <a:ext cx="4170789" cy="2598973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21C1C6EA-2D33-0038-C01C-4CF66CABF1A8}"/>
              </a:ext>
            </a:extLst>
          </p:cNvPr>
          <p:cNvSpPr txBox="1"/>
          <p:nvPr/>
        </p:nvSpPr>
        <p:spPr>
          <a:xfrm>
            <a:off x="9050865" y="1299958"/>
            <a:ext cx="267669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/>
              <a:t>Klystron layout on the tunnel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DE7CBD2A-D50F-F540-74F6-AA9769A0C118}"/>
              </a:ext>
            </a:extLst>
          </p:cNvPr>
          <p:cNvSpPr txBox="1">
            <a:spLocks/>
          </p:cNvSpPr>
          <p:nvPr/>
        </p:nvSpPr>
        <p:spPr>
          <a:xfrm>
            <a:off x="849243" y="122171"/>
            <a:ext cx="9855928" cy="593445"/>
          </a:xfrm>
          <a:prstGeom prst="rect">
            <a:avLst/>
          </a:prstGeom>
        </p:spPr>
        <p:txBody>
          <a:bodyPr>
            <a:normAutofit fontScale="900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i="0" kern="1200">
                <a:solidFill>
                  <a:srgbClr val="0432FF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US" dirty="0"/>
              <a:t>150 MeV injector – RF layout</a:t>
            </a:r>
          </a:p>
        </p:txBody>
      </p:sp>
      <p:sp>
        <p:nvSpPr>
          <p:cNvPr id="19" name="Date Placeholder 18">
            <a:extLst>
              <a:ext uri="{FF2B5EF4-FFF2-40B4-BE49-F238E27FC236}">
                <a16:creationId xmlns:a16="http://schemas.microsoft.com/office/drawing/2014/main" id="{09048D20-8E1B-67F5-50CF-214AC51805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5/02/2024</a:t>
            </a:r>
          </a:p>
        </p:txBody>
      </p:sp>
      <p:sp>
        <p:nvSpPr>
          <p:cNvPr id="24" name="Footer Placeholder 23">
            <a:extLst>
              <a:ext uri="{FF2B5EF4-FFF2-40B4-BE49-F238E27FC236}">
                <a16:creationId xmlns:a16="http://schemas.microsoft.com/office/drawing/2014/main" id="{7AA71B75-9B67-99AB-31B9-1FC8DD0D24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AWAKE Review</a:t>
            </a:r>
          </a:p>
        </p:txBody>
      </p:sp>
      <p:sp>
        <p:nvSpPr>
          <p:cNvPr id="28" name="Slide Number Placeholder 27">
            <a:extLst>
              <a:ext uri="{FF2B5EF4-FFF2-40B4-BE49-F238E27FC236}">
                <a16:creationId xmlns:a16="http://schemas.microsoft.com/office/drawing/2014/main" id="{1736E310-F8D5-ACA0-C969-3B76B01740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51EE0-6949-4F2E-8F68-46F7424C488D}" type="slidenum">
              <a:rPr lang="en-US" smtClean="0"/>
              <a:pPr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99719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>
        <p:dissolve/>
      </p:transition>
    </mc:Choice>
    <mc:Fallback xmlns="">
      <p:transition xmlns:p14="http://schemas.microsoft.com/office/powerpoint/2010/main">
        <p:dissolv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ontent Placeholder 5">
            <a:extLst>
              <a:ext uri="{FF2B5EF4-FFF2-40B4-BE49-F238E27FC236}">
                <a16:creationId xmlns:a16="http://schemas.microsoft.com/office/drawing/2014/main" id="{FA1837B6-171E-435D-1DA1-3B75516C45D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4577" y="3578924"/>
            <a:ext cx="10515600" cy="168517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0AD737EB-8DAB-3EC5-5AEE-17EF29FE0956}"/>
              </a:ext>
            </a:extLst>
          </p:cNvPr>
          <p:cNvSpPr txBox="1"/>
          <p:nvPr/>
        </p:nvSpPr>
        <p:spPr>
          <a:xfrm>
            <a:off x="3458818" y="224117"/>
            <a:ext cx="566132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accent1">
                    <a:lumMod val="75000"/>
                  </a:schemeClr>
                </a:solidFill>
                <a:latin typeface="Comic Sans MS" panose="030F0702030302020204" pitchFamily="66" charset="0"/>
              </a:rPr>
              <a:t>S-Band RF System Layout</a:t>
            </a:r>
            <a:endParaRPr lang="en-GB" sz="3200" b="1" dirty="0">
              <a:solidFill>
                <a:schemeClr val="accent1">
                  <a:lumMod val="75000"/>
                </a:schemeClr>
              </a:solidFill>
              <a:latin typeface="Comic Sans MS" panose="030F0702030302020204" pitchFamily="66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345CAB1-BD90-15E6-6C5C-8B25BC19C935}"/>
              </a:ext>
            </a:extLst>
          </p:cNvPr>
          <p:cNvSpPr txBox="1"/>
          <p:nvPr/>
        </p:nvSpPr>
        <p:spPr>
          <a:xfrm>
            <a:off x="3993211" y="5447747"/>
            <a:ext cx="48025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~ 20 m difference for injection points = 67 ns</a:t>
            </a:r>
          </a:p>
          <a:p>
            <a:r>
              <a:rPr lang="en-US" dirty="0"/>
              <a:t>Could be powered by the same rf pulse</a:t>
            </a:r>
            <a:endParaRPr lang="en-GB" dirty="0"/>
          </a:p>
        </p:txBody>
      </p:sp>
      <p:sp>
        <p:nvSpPr>
          <p:cNvPr id="20" name="Isosceles Triangle 19">
            <a:extLst>
              <a:ext uri="{FF2B5EF4-FFF2-40B4-BE49-F238E27FC236}">
                <a16:creationId xmlns:a16="http://schemas.microsoft.com/office/drawing/2014/main" id="{23E3CFC6-45A0-F08B-C63F-D5DBBD4325A8}"/>
              </a:ext>
            </a:extLst>
          </p:cNvPr>
          <p:cNvSpPr/>
          <p:nvPr/>
        </p:nvSpPr>
        <p:spPr>
          <a:xfrm rot="10800000">
            <a:off x="1972780" y="1174408"/>
            <a:ext cx="740440" cy="596445"/>
          </a:xfrm>
          <a:prstGeom prst="triangl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D1343A44-216A-A655-1382-416AF152E54C}"/>
              </a:ext>
            </a:extLst>
          </p:cNvPr>
          <p:cNvCxnSpPr>
            <a:cxnSpLocks/>
          </p:cNvCxnSpPr>
          <p:nvPr/>
        </p:nvCxnSpPr>
        <p:spPr>
          <a:xfrm flipH="1">
            <a:off x="2343000" y="2091789"/>
            <a:ext cx="2031" cy="725665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FDDEA0FD-6E7F-1BC7-5C12-A97E73A9EBCA}"/>
              </a:ext>
            </a:extLst>
          </p:cNvPr>
          <p:cNvSpPr txBox="1"/>
          <p:nvPr/>
        </p:nvSpPr>
        <p:spPr>
          <a:xfrm>
            <a:off x="1621049" y="794629"/>
            <a:ext cx="173599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/>
              <a:t>S-band, 45 MW</a:t>
            </a: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D96FCCA5-CF12-81EF-B614-B11F99406783}"/>
              </a:ext>
            </a:extLst>
          </p:cNvPr>
          <p:cNvCxnSpPr>
            <a:cxnSpLocks/>
            <a:stCxn id="28" idx="4"/>
          </p:cNvCxnSpPr>
          <p:nvPr/>
        </p:nvCxnSpPr>
        <p:spPr>
          <a:xfrm>
            <a:off x="2343000" y="2842778"/>
            <a:ext cx="0" cy="1214801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1C2E8A97-3569-0D1A-85FC-D6CDE06ED7C8}"/>
              </a:ext>
            </a:extLst>
          </p:cNvPr>
          <p:cNvCxnSpPr>
            <a:cxnSpLocks/>
          </p:cNvCxnSpPr>
          <p:nvPr/>
        </p:nvCxnSpPr>
        <p:spPr>
          <a:xfrm flipH="1">
            <a:off x="2470892" y="2721234"/>
            <a:ext cx="2826278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AF288C64-2AFB-74EC-B031-4ABDCFD4E168}"/>
              </a:ext>
            </a:extLst>
          </p:cNvPr>
          <p:cNvCxnSpPr>
            <a:cxnSpLocks/>
          </p:cNvCxnSpPr>
          <p:nvPr/>
        </p:nvCxnSpPr>
        <p:spPr>
          <a:xfrm>
            <a:off x="5297170" y="2720890"/>
            <a:ext cx="0" cy="1319692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13A96457-76ED-AB03-1B31-9F4F81C24DF9}"/>
              </a:ext>
            </a:extLst>
          </p:cNvPr>
          <p:cNvCxnSpPr/>
          <p:nvPr/>
        </p:nvCxnSpPr>
        <p:spPr>
          <a:xfrm flipH="1">
            <a:off x="2785603" y="3437491"/>
            <a:ext cx="1" cy="626298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Oval 27">
            <a:extLst>
              <a:ext uri="{FF2B5EF4-FFF2-40B4-BE49-F238E27FC236}">
                <a16:creationId xmlns:a16="http://schemas.microsoft.com/office/drawing/2014/main" id="{62D7111E-5487-3F82-FB0A-359BC594457D}"/>
              </a:ext>
            </a:extLst>
          </p:cNvPr>
          <p:cNvSpPr/>
          <p:nvPr/>
        </p:nvSpPr>
        <p:spPr>
          <a:xfrm>
            <a:off x="2215108" y="2580540"/>
            <a:ext cx="255784" cy="262238"/>
          </a:xfrm>
          <a:prstGeom prst="ellipse">
            <a:avLst/>
          </a:prstGeom>
          <a:solidFill>
            <a:schemeClr val="bg1"/>
          </a:solidFill>
          <a:ln w="381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BA23DA34-6F0E-5683-2248-60D8C6B23A09}"/>
              </a:ext>
            </a:extLst>
          </p:cNvPr>
          <p:cNvCxnSpPr/>
          <p:nvPr/>
        </p:nvCxnSpPr>
        <p:spPr>
          <a:xfrm flipH="1" flipV="1">
            <a:off x="2174982" y="2434755"/>
            <a:ext cx="273937" cy="484215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D8D61BCA-949A-834B-DB64-CE9E5E5A857D}"/>
              </a:ext>
            </a:extLst>
          </p:cNvPr>
          <p:cNvSpPr txBox="1"/>
          <p:nvPr/>
        </p:nvSpPr>
        <p:spPr>
          <a:xfrm>
            <a:off x="2352076" y="2268696"/>
            <a:ext cx="2739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A</a:t>
            </a: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A8A08FCC-CE5A-2C67-12E3-B042B9718A02}"/>
              </a:ext>
            </a:extLst>
          </p:cNvPr>
          <p:cNvSpPr/>
          <p:nvPr/>
        </p:nvSpPr>
        <p:spPr>
          <a:xfrm>
            <a:off x="4046162" y="2589771"/>
            <a:ext cx="255784" cy="262238"/>
          </a:xfrm>
          <a:prstGeom prst="ellipse">
            <a:avLst/>
          </a:prstGeom>
          <a:solidFill>
            <a:schemeClr val="bg1"/>
          </a:solidFill>
          <a:ln w="381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003311B3-4305-E1DE-A234-A37EE9E81E65}"/>
              </a:ext>
            </a:extLst>
          </p:cNvPr>
          <p:cNvCxnSpPr/>
          <p:nvPr/>
        </p:nvCxnSpPr>
        <p:spPr>
          <a:xfrm flipH="1" flipV="1">
            <a:off x="4049982" y="2469017"/>
            <a:ext cx="273937" cy="484215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>
            <a:extLst>
              <a:ext uri="{FF2B5EF4-FFF2-40B4-BE49-F238E27FC236}">
                <a16:creationId xmlns:a16="http://schemas.microsoft.com/office/drawing/2014/main" id="{350C72AC-7DE4-BDDC-AFC5-34026202018D}"/>
              </a:ext>
            </a:extLst>
          </p:cNvPr>
          <p:cNvSpPr txBox="1"/>
          <p:nvPr/>
        </p:nvSpPr>
        <p:spPr>
          <a:xfrm>
            <a:off x="4260693" y="2195404"/>
            <a:ext cx="2838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latin typeface="Symbol" panose="05050102010706020507" pitchFamily="18" charset="2"/>
              </a:rPr>
              <a:t>j</a:t>
            </a:r>
            <a:endParaRPr lang="en-GB" b="1" dirty="0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E9B5206A-3B71-F597-3AA3-016D3D81AD61}"/>
              </a:ext>
            </a:extLst>
          </p:cNvPr>
          <p:cNvSpPr txBox="1"/>
          <p:nvPr/>
        </p:nvSpPr>
        <p:spPr>
          <a:xfrm>
            <a:off x="5402427" y="2957247"/>
            <a:ext cx="173599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/>
              <a:t>15 MW, SW</a:t>
            </a:r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A45B681B-27CF-2945-48FE-791D585F9381}"/>
              </a:ext>
            </a:extLst>
          </p:cNvPr>
          <p:cNvSpPr/>
          <p:nvPr/>
        </p:nvSpPr>
        <p:spPr>
          <a:xfrm>
            <a:off x="2193135" y="1809393"/>
            <a:ext cx="255784" cy="262238"/>
          </a:xfrm>
          <a:prstGeom prst="ellipse">
            <a:avLst/>
          </a:prstGeom>
          <a:solidFill>
            <a:schemeClr val="bg1"/>
          </a:solidFill>
          <a:ln w="381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26483107-74BE-8779-789A-4C0C03697664}"/>
              </a:ext>
            </a:extLst>
          </p:cNvPr>
          <p:cNvSpPr txBox="1"/>
          <p:nvPr/>
        </p:nvSpPr>
        <p:spPr>
          <a:xfrm>
            <a:off x="2489044" y="1777666"/>
            <a:ext cx="133648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/>
              <a:t>circulator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A9165A89-A8E8-5789-3F2E-64C21A6AAEDA}"/>
              </a:ext>
            </a:extLst>
          </p:cNvPr>
          <p:cNvSpPr txBox="1"/>
          <p:nvPr/>
        </p:nvSpPr>
        <p:spPr>
          <a:xfrm>
            <a:off x="1233204" y="3400623"/>
            <a:ext cx="10871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/>
              <a:t>10 MW, SW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3C115405-973E-FB86-75F1-8F82D7F6CFD0}"/>
              </a:ext>
            </a:extLst>
          </p:cNvPr>
          <p:cNvSpPr txBox="1"/>
          <p:nvPr/>
        </p:nvSpPr>
        <p:spPr>
          <a:xfrm>
            <a:off x="2974482" y="3400623"/>
            <a:ext cx="10871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/>
              <a:t>10 MW, TW</a:t>
            </a:r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F682BDC6-ECFF-0B9F-E2EC-E28CB81D829E}"/>
              </a:ext>
            </a:extLst>
          </p:cNvPr>
          <p:cNvSpPr/>
          <p:nvPr/>
        </p:nvSpPr>
        <p:spPr>
          <a:xfrm>
            <a:off x="2489045" y="3297982"/>
            <a:ext cx="255784" cy="262238"/>
          </a:xfrm>
          <a:prstGeom prst="ellipse">
            <a:avLst/>
          </a:prstGeom>
          <a:solidFill>
            <a:schemeClr val="bg1"/>
          </a:solidFill>
          <a:ln w="381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5A694918-1466-CB2D-CB80-FD9D8A07A947}"/>
              </a:ext>
            </a:extLst>
          </p:cNvPr>
          <p:cNvCxnSpPr/>
          <p:nvPr/>
        </p:nvCxnSpPr>
        <p:spPr>
          <a:xfrm flipH="1" flipV="1">
            <a:off x="2492865" y="3177228"/>
            <a:ext cx="273937" cy="484215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Box 44">
            <a:extLst>
              <a:ext uri="{FF2B5EF4-FFF2-40B4-BE49-F238E27FC236}">
                <a16:creationId xmlns:a16="http://schemas.microsoft.com/office/drawing/2014/main" id="{4EDB1D44-4850-D6B3-78DB-8C76A4DF349E}"/>
              </a:ext>
            </a:extLst>
          </p:cNvPr>
          <p:cNvSpPr txBox="1"/>
          <p:nvPr/>
        </p:nvSpPr>
        <p:spPr>
          <a:xfrm>
            <a:off x="2703576" y="2903615"/>
            <a:ext cx="2838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latin typeface="Symbol" panose="05050102010706020507" pitchFamily="18" charset="2"/>
              </a:rPr>
              <a:t>j</a:t>
            </a:r>
            <a:endParaRPr lang="en-GB" b="1" dirty="0"/>
          </a:p>
        </p:txBody>
      </p: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113E3E16-1A02-C2AD-5933-DD7384BBDC71}"/>
              </a:ext>
            </a:extLst>
          </p:cNvPr>
          <p:cNvCxnSpPr>
            <a:cxnSpLocks/>
            <a:stCxn id="43" idx="2"/>
          </p:cNvCxnSpPr>
          <p:nvPr/>
        </p:nvCxnSpPr>
        <p:spPr>
          <a:xfrm flipH="1">
            <a:off x="2357636" y="3429101"/>
            <a:ext cx="131409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>
            <a:extLst>
              <a:ext uri="{FF2B5EF4-FFF2-40B4-BE49-F238E27FC236}">
                <a16:creationId xmlns:a16="http://schemas.microsoft.com/office/drawing/2014/main" id="{A944D320-5281-4685-7117-FFA1A7CF008B}"/>
              </a:ext>
            </a:extLst>
          </p:cNvPr>
          <p:cNvSpPr txBox="1"/>
          <p:nvPr/>
        </p:nvSpPr>
        <p:spPr>
          <a:xfrm>
            <a:off x="6276184" y="987193"/>
            <a:ext cx="4959009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We propose now to use a single high-power klystron to power all 3 GHz cavities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>
                <a:solidFill>
                  <a:srgbClr val="00B050"/>
                </a:solidFill>
              </a:rPr>
              <a:t>less waveguides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>
                <a:solidFill>
                  <a:srgbClr val="00B050"/>
                </a:solidFill>
              </a:rPr>
              <a:t>same rf source and timing jitter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>
                <a:solidFill>
                  <a:srgbClr val="00B050"/>
                </a:solidFill>
              </a:rPr>
              <a:t>easier to maintain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>
                <a:solidFill>
                  <a:srgbClr val="FF0000"/>
                </a:solidFill>
              </a:rPr>
              <a:t>Coupling of the operation of the two injectors</a:t>
            </a:r>
            <a:endParaRPr lang="en-GB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29737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Connector 5"/>
          <p:cNvCxnSpPr>
            <a:cxnSpLocks/>
          </p:cNvCxnSpPr>
          <p:nvPr/>
        </p:nvCxnSpPr>
        <p:spPr>
          <a:xfrm flipV="1">
            <a:off x="2839203" y="3521306"/>
            <a:ext cx="5615173" cy="8985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0344" y="2879314"/>
            <a:ext cx="1077323" cy="120425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63609" y="3240706"/>
            <a:ext cx="749019" cy="45932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35991" y="3261615"/>
            <a:ext cx="1261869" cy="578027"/>
          </a:xfrm>
          <a:prstGeom prst="rect">
            <a:avLst/>
          </a:prstGeom>
        </p:spPr>
      </p:pic>
      <p:cxnSp>
        <p:nvCxnSpPr>
          <p:cNvPr id="20" name="Straight Connector 19"/>
          <p:cNvCxnSpPr>
            <a:cxnSpLocks/>
          </p:cNvCxnSpPr>
          <p:nvPr/>
        </p:nvCxnSpPr>
        <p:spPr>
          <a:xfrm flipH="1">
            <a:off x="7134588" y="3528526"/>
            <a:ext cx="2639576" cy="3529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Rectangle 20"/>
          <p:cNvSpPr/>
          <p:nvPr/>
        </p:nvSpPr>
        <p:spPr>
          <a:xfrm>
            <a:off x="8796253" y="3374049"/>
            <a:ext cx="117651" cy="33008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/>
          <p:cNvSpPr/>
          <p:nvPr/>
        </p:nvSpPr>
        <p:spPr>
          <a:xfrm>
            <a:off x="9046115" y="3366992"/>
            <a:ext cx="121052" cy="33008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Rectangle 22"/>
          <p:cNvSpPr/>
          <p:nvPr/>
        </p:nvSpPr>
        <p:spPr>
          <a:xfrm>
            <a:off x="9319593" y="3366992"/>
            <a:ext cx="117651" cy="33008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TextBox 31"/>
          <p:cNvSpPr txBox="1"/>
          <p:nvPr/>
        </p:nvSpPr>
        <p:spPr>
          <a:xfrm>
            <a:off x="3393898" y="2879314"/>
            <a:ext cx="1169581" cy="2095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/>
              <a:t>Solenoid</a:t>
            </a:r>
          </a:p>
        </p:txBody>
      </p:sp>
      <p:pic>
        <p:nvPicPr>
          <p:cNvPr id="36" name="Picture 3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34385" y="3261615"/>
            <a:ext cx="1261869" cy="578027"/>
          </a:xfrm>
          <a:prstGeom prst="rect">
            <a:avLst/>
          </a:prstGeom>
        </p:spPr>
      </p:pic>
      <p:grpSp>
        <p:nvGrpSpPr>
          <p:cNvPr id="46" name="Group 45"/>
          <p:cNvGrpSpPr/>
          <p:nvPr/>
        </p:nvGrpSpPr>
        <p:grpSpPr>
          <a:xfrm>
            <a:off x="3322000" y="3053547"/>
            <a:ext cx="369332" cy="298020"/>
            <a:chOff x="3154812" y="2336846"/>
            <a:chExt cx="497947" cy="394015"/>
          </a:xfrm>
        </p:grpSpPr>
        <p:sp>
          <p:nvSpPr>
            <p:cNvPr id="40" name="Rectangle 39"/>
            <p:cNvSpPr/>
            <p:nvPr/>
          </p:nvSpPr>
          <p:spPr>
            <a:xfrm>
              <a:off x="3271706" y="2466363"/>
              <a:ext cx="209725" cy="159391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5" name="TextBox 44"/>
            <p:cNvSpPr txBox="1"/>
            <p:nvPr/>
          </p:nvSpPr>
          <p:spPr>
            <a:xfrm rot="5400000">
              <a:off x="3206778" y="2284880"/>
              <a:ext cx="394015" cy="49794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b="1" dirty="0"/>
                <a:t>X</a:t>
              </a:r>
            </a:p>
          </p:txBody>
        </p:sp>
      </p:grpSp>
      <p:grpSp>
        <p:nvGrpSpPr>
          <p:cNvPr id="48" name="Group 47"/>
          <p:cNvGrpSpPr/>
          <p:nvPr/>
        </p:nvGrpSpPr>
        <p:grpSpPr>
          <a:xfrm>
            <a:off x="3587137" y="3055309"/>
            <a:ext cx="369332" cy="296262"/>
            <a:chOff x="3160423" y="2339171"/>
            <a:chExt cx="497947" cy="391690"/>
          </a:xfrm>
        </p:grpSpPr>
        <p:sp>
          <p:nvSpPr>
            <p:cNvPr id="49" name="Rectangle 48"/>
            <p:cNvSpPr/>
            <p:nvPr/>
          </p:nvSpPr>
          <p:spPr>
            <a:xfrm>
              <a:off x="3271706" y="2466363"/>
              <a:ext cx="209725" cy="159391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0" name="TextBox 49"/>
            <p:cNvSpPr txBox="1"/>
            <p:nvPr/>
          </p:nvSpPr>
          <p:spPr>
            <a:xfrm rot="5400000">
              <a:off x="3213552" y="2286042"/>
              <a:ext cx="391690" cy="49794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b="1" dirty="0"/>
                <a:t>X</a:t>
              </a:r>
            </a:p>
          </p:txBody>
        </p:sp>
      </p:grpSp>
      <p:grpSp>
        <p:nvGrpSpPr>
          <p:cNvPr id="51" name="Group 50"/>
          <p:cNvGrpSpPr/>
          <p:nvPr/>
        </p:nvGrpSpPr>
        <p:grpSpPr>
          <a:xfrm>
            <a:off x="4418110" y="3060986"/>
            <a:ext cx="273937" cy="270076"/>
            <a:chOff x="3266277" y="2346682"/>
            <a:chExt cx="369332" cy="357070"/>
          </a:xfrm>
        </p:grpSpPr>
        <p:sp>
          <p:nvSpPr>
            <p:cNvPr id="52" name="Rectangle 51"/>
            <p:cNvSpPr/>
            <p:nvPr/>
          </p:nvSpPr>
          <p:spPr>
            <a:xfrm>
              <a:off x="3271706" y="2466363"/>
              <a:ext cx="209725" cy="159391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3" name="TextBox 52"/>
            <p:cNvSpPr txBox="1"/>
            <p:nvPr/>
          </p:nvSpPr>
          <p:spPr>
            <a:xfrm rot="5400000">
              <a:off x="3272408" y="2340551"/>
              <a:ext cx="35707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b="1" dirty="0"/>
                <a:t>X</a:t>
              </a:r>
            </a:p>
          </p:txBody>
        </p:sp>
      </p:grpSp>
      <p:grpSp>
        <p:nvGrpSpPr>
          <p:cNvPr id="54" name="Group 53"/>
          <p:cNvGrpSpPr/>
          <p:nvPr/>
        </p:nvGrpSpPr>
        <p:grpSpPr>
          <a:xfrm>
            <a:off x="4692987" y="3067519"/>
            <a:ext cx="273937" cy="270076"/>
            <a:chOff x="3266846" y="2355725"/>
            <a:chExt cx="369332" cy="357070"/>
          </a:xfrm>
        </p:grpSpPr>
        <p:sp>
          <p:nvSpPr>
            <p:cNvPr id="55" name="Rectangle 54"/>
            <p:cNvSpPr/>
            <p:nvPr/>
          </p:nvSpPr>
          <p:spPr>
            <a:xfrm>
              <a:off x="3271706" y="2466363"/>
              <a:ext cx="209725" cy="159391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6" name="TextBox 55"/>
            <p:cNvSpPr txBox="1"/>
            <p:nvPr/>
          </p:nvSpPr>
          <p:spPr>
            <a:xfrm rot="5400000">
              <a:off x="3272977" y="2349594"/>
              <a:ext cx="35707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b="1" dirty="0"/>
                <a:t>X</a:t>
              </a:r>
            </a:p>
          </p:txBody>
        </p:sp>
      </p:grpSp>
      <p:grpSp>
        <p:nvGrpSpPr>
          <p:cNvPr id="57" name="Group 56"/>
          <p:cNvGrpSpPr/>
          <p:nvPr/>
        </p:nvGrpSpPr>
        <p:grpSpPr>
          <a:xfrm>
            <a:off x="4950829" y="3063582"/>
            <a:ext cx="273937" cy="270076"/>
            <a:chOff x="3267879" y="2355770"/>
            <a:chExt cx="369332" cy="357070"/>
          </a:xfrm>
        </p:grpSpPr>
        <p:sp>
          <p:nvSpPr>
            <p:cNvPr id="58" name="Rectangle 57"/>
            <p:cNvSpPr/>
            <p:nvPr/>
          </p:nvSpPr>
          <p:spPr>
            <a:xfrm>
              <a:off x="3271706" y="2466363"/>
              <a:ext cx="209725" cy="159391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9" name="TextBox 58"/>
            <p:cNvSpPr txBox="1"/>
            <p:nvPr/>
          </p:nvSpPr>
          <p:spPr>
            <a:xfrm rot="5400000">
              <a:off x="3274010" y="2349639"/>
              <a:ext cx="35707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b="1" dirty="0"/>
                <a:t>X</a:t>
              </a:r>
            </a:p>
          </p:txBody>
        </p:sp>
      </p:grpSp>
      <p:grpSp>
        <p:nvGrpSpPr>
          <p:cNvPr id="60" name="Group 59"/>
          <p:cNvGrpSpPr/>
          <p:nvPr/>
        </p:nvGrpSpPr>
        <p:grpSpPr>
          <a:xfrm>
            <a:off x="5118110" y="3060986"/>
            <a:ext cx="369332" cy="275060"/>
            <a:chOff x="3134115" y="2346679"/>
            <a:chExt cx="497947" cy="363659"/>
          </a:xfrm>
        </p:grpSpPr>
        <p:sp>
          <p:nvSpPr>
            <p:cNvPr id="61" name="Rectangle 60"/>
            <p:cNvSpPr/>
            <p:nvPr/>
          </p:nvSpPr>
          <p:spPr>
            <a:xfrm>
              <a:off x="3271706" y="2466363"/>
              <a:ext cx="209725" cy="159391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2" name="TextBox 61"/>
            <p:cNvSpPr txBox="1"/>
            <p:nvPr/>
          </p:nvSpPr>
          <p:spPr>
            <a:xfrm rot="5400000">
              <a:off x="3201259" y="2279535"/>
              <a:ext cx="363659" cy="49794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b="1" dirty="0"/>
                <a:t>X</a:t>
              </a:r>
            </a:p>
          </p:txBody>
        </p:sp>
      </p:grpSp>
      <p:grpSp>
        <p:nvGrpSpPr>
          <p:cNvPr id="63" name="Group 62"/>
          <p:cNvGrpSpPr/>
          <p:nvPr/>
        </p:nvGrpSpPr>
        <p:grpSpPr>
          <a:xfrm>
            <a:off x="5376881" y="3067519"/>
            <a:ext cx="369332" cy="284047"/>
            <a:chOff x="3131149" y="2355318"/>
            <a:chExt cx="497948" cy="375541"/>
          </a:xfrm>
        </p:grpSpPr>
        <p:sp>
          <p:nvSpPr>
            <p:cNvPr id="64" name="Rectangle 63"/>
            <p:cNvSpPr/>
            <p:nvPr/>
          </p:nvSpPr>
          <p:spPr>
            <a:xfrm>
              <a:off x="3271706" y="2466363"/>
              <a:ext cx="209725" cy="159391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5" name="TextBox 64"/>
            <p:cNvSpPr txBox="1"/>
            <p:nvPr/>
          </p:nvSpPr>
          <p:spPr>
            <a:xfrm rot="5400000">
              <a:off x="3192352" y="2294115"/>
              <a:ext cx="375541" cy="4979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b="1" dirty="0"/>
                <a:t>X</a:t>
              </a:r>
            </a:p>
          </p:txBody>
        </p:sp>
      </p:grpSp>
      <p:grpSp>
        <p:nvGrpSpPr>
          <p:cNvPr id="66" name="Group 65"/>
          <p:cNvGrpSpPr/>
          <p:nvPr/>
        </p:nvGrpSpPr>
        <p:grpSpPr>
          <a:xfrm>
            <a:off x="3300944" y="3669448"/>
            <a:ext cx="369332" cy="297904"/>
            <a:chOff x="3143897" y="2337002"/>
            <a:chExt cx="497947" cy="393862"/>
          </a:xfrm>
        </p:grpSpPr>
        <p:sp>
          <p:nvSpPr>
            <p:cNvPr id="67" name="Rectangle 66"/>
            <p:cNvSpPr/>
            <p:nvPr/>
          </p:nvSpPr>
          <p:spPr>
            <a:xfrm>
              <a:off x="3271706" y="2466363"/>
              <a:ext cx="209725" cy="159391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8" name="TextBox 67"/>
            <p:cNvSpPr txBox="1"/>
            <p:nvPr/>
          </p:nvSpPr>
          <p:spPr>
            <a:xfrm rot="5400000">
              <a:off x="3195940" y="2284959"/>
              <a:ext cx="393862" cy="49794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b="1" dirty="0"/>
                <a:t>X</a:t>
              </a:r>
            </a:p>
          </p:txBody>
        </p:sp>
      </p:grpSp>
      <p:grpSp>
        <p:nvGrpSpPr>
          <p:cNvPr id="69" name="Group 68"/>
          <p:cNvGrpSpPr/>
          <p:nvPr/>
        </p:nvGrpSpPr>
        <p:grpSpPr>
          <a:xfrm>
            <a:off x="3568272" y="3669447"/>
            <a:ext cx="369332" cy="297905"/>
            <a:chOff x="3152462" y="2337000"/>
            <a:chExt cx="497947" cy="393863"/>
          </a:xfrm>
        </p:grpSpPr>
        <p:sp>
          <p:nvSpPr>
            <p:cNvPr id="70" name="Rectangle 69"/>
            <p:cNvSpPr/>
            <p:nvPr/>
          </p:nvSpPr>
          <p:spPr>
            <a:xfrm>
              <a:off x="3271706" y="2466363"/>
              <a:ext cx="209725" cy="159391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1" name="TextBox 70"/>
            <p:cNvSpPr txBox="1"/>
            <p:nvPr/>
          </p:nvSpPr>
          <p:spPr>
            <a:xfrm rot="5400000">
              <a:off x="3204504" y="2284958"/>
              <a:ext cx="393863" cy="49794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b="1" dirty="0"/>
                <a:t>X</a:t>
              </a:r>
            </a:p>
          </p:txBody>
        </p:sp>
      </p:grpSp>
      <p:grpSp>
        <p:nvGrpSpPr>
          <p:cNvPr id="72" name="Group 71"/>
          <p:cNvGrpSpPr/>
          <p:nvPr/>
        </p:nvGrpSpPr>
        <p:grpSpPr>
          <a:xfrm>
            <a:off x="4409172" y="3678503"/>
            <a:ext cx="274699" cy="270076"/>
            <a:chOff x="3271706" y="2348973"/>
            <a:chExt cx="370360" cy="357070"/>
          </a:xfrm>
        </p:grpSpPr>
        <p:sp>
          <p:nvSpPr>
            <p:cNvPr id="73" name="Rectangle 72"/>
            <p:cNvSpPr/>
            <p:nvPr/>
          </p:nvSpPr>
          <p:spPr>
            <a:xfrm>
              <a:off x="3271706" y="2466363"/>
              <a:ext cx="209725" cy="159391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4" name="TextBox 73"/>
            <p:cNvSpPr txBox="1"/>
            <p:nvPr/>
          </p:nvSpPr>
          <p:spPr>
            <a:xfrm rot="5400000">
              <a:off x="3278865" y="2342842"/>
              <a:ext cx="35707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b="1" dirty="0"/>
                <a:t>X</a:t>
              </a:r>
            </a:p>
          </p:txBody>
        </p:sp>
      </p:grpSp>
      <p:grpSp>
        <p:nvGrpSpPr>
          <p:cNvPr id="75" name="Group 74"/>
          <p:cNvGrpSpPr/>
          <p:nvPr/>
        </p:nvGrpSpPr>
        <p:grpSpPr>
          <a:xfrm>
            <a:off x="4680979" y="3683070"/>
            <a:ext cx="273937" cy="270076"/>
            <a:chOff x="3266106" y="2355011"/>
            <a:chExt cx="369332" cy="357070"/>
          </a:xfrm>
        </p:grpSpPr>
        <p:sp>
          <p:nvSpPr>
            <p:cNvPr id="76" name="Rectangle 75"/>
            <p:cNvSpPr/>
            <p:nvPr/>
          </p:nvSpPr>
          <p:spPr>
            <a:xfrm>
              <a:off x="3271706" y="2466363"/>
              <a:ext cx="209725" cy="159391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7" name="TextBox 76"/>
            <p:cNvSpPr txBox="1"/>
            <p:nvPr/>
          </p:nvSpPr>
          <p:spPr>
            <a:xfrm rot="5400000">
              <a:off x="3272237" y="2348880"/>
              <a:ext cx="35707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b="1" dirty="0"/>
                <a:t>X</a:t>
              </a:r>
            </a:p>
          </p:txBody>
        </p:sp>
      </p:grpSp>
      <p:grpSp>
        <p:nvGrpSpPr>
          <p:cNvPr id="78" name="Group 77"/>
          <p:cNvGrpSpPr/>
          <p:nvPr/>
        </p:nvGrpSpPr>
        <p:grpSpPr>
          <a:xfrm>
            <a:off x="4943595" y="3678503"/>
            <a:ext cx="273937" cy="270076"/>
            <a:chOff x="3268318" y="2348973"/>
            <a:chExt cx="369332" cy="357070"/>
          </a:xfrm>
        </p:grpSpPr>
        <p:sp>
          <p:nvSpPr>
            <p:cNvPr id="79" name="Rectangle 78"/>
            <p:cNvSpPr/>
            <p:nvPr/>
          </p:nvSpPr>
          <p:spPr>
            <a:xfrm>
              <a:off x="3271706" y="2466363"/>
              <a:ext cx="209725" cy="159391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0" name="TextBox 79"/>
            <p:cNvSpPr txBox="1"/>
            <p:nvPr/>
          </p:nvSpPr>
          <p:spPr>
            <a:xfrm rot="5400000">
              <a:off x="3274449" y="2342842"/>
              <a:ext cx="35707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b="1" dirty="0"/>
                <a:t>X</a:t>
              </a:r>
            </a:p>
          </p:txBody>
        </p:sp>
      </p:grpSp>
      <p:grpSp>
        <p:nvGrpSpPr>
          <p:cNvPr id="81" name="Group 80"/>
          <p:cNvGrpSpPr/>
          <p:nvPr/>
        </p:nvGrpSpPr>
        <p:grpSpPr>
          <a:xfrm>
            <a:off x="5194240" y="3683070"/>
            <a:ext cx="273937" cy="270076"/>
            <a:chOff x="3254231" y="2355011"/>
            <a:chExt cx="369332" cy="357070"/>
          </a:xfrm>
        </p:grpSpPr>
        <p:sp>
          <p:nvSpPr>
            <p:cNvPr id="82" name="Rectangle 81"/>
            <p:cNvSpPr/>
            <p:nvPr/>
          </p:nvSpPr>
          <p:spPr>
            <a:xfrm>
              <a:off x="3271706" y="2466363"/>
              <a:ext cx="209725" cy="159391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3" name="TextBox 82"/>
            <p:cNvSpPr txBox="1"/>
            <p:nvPr/>
          </p:nvSpPr>
          <p:spPr>
            <a:xfrm rot="5400000">
              <a:off x="3260362" y="2348880"/>
              <a:ext cx="35707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b="1" dirty="0"/>
                <a:t>X</a:t>
              </a:r>
            </a:p>
          </p:txBody>
        </p:sp>
      </p:grpSp>
      <p:grpSp>
        <p:nvGrpSpPr>
          <p:cNvPr id="84" name="Group 83"/>
          <p:cNvGrpSpPr/>
          <p:nvPr/>
        </p:nvGrpSpPr>
        <p:grpSpPr>
          <a:xfrm>
            <a:off x="5459751" y="3683070"/>
            <a:ext cx="273937" cy="270076"/>
            <a:chOff x="3260346" y="2355011"/>
            <a:chExt cx="369332" cy="357070"/>
          </a:xfrm>
        </p:grpSpPr>
        <p:sp>
          <p:nvSpPr>
            <p:cNvPr id="85" name="Rectangle 84"/>
            <p:cNvSpPr/>
            <p:nvPr/>
          </p:nvSpPr>
          <p:spPr>
            <a:xfrm>
              <a:off x="3271706" y="2466363"/>
              <a:ext cx="209725" cy="159391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6" name="TextBox 85"/>
            <p:cNvSpPr txBox="1"/>
            <p:nvPr/>
          </p:nvSpPr>
          <p:spPr>
            <a:xfrm rot="5400000">
              <a:off x="3266477" y="2348880"/>
              <a:ext cx="35707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b="1" dirty="0"/>
                <a:t>X</a:t>
              </a:r>
            </a:p>
          </p:txBody>
        </p:sp>
      </p:grpSp>
      <p:sp>
        <p:nvSpPr>
          <p:cNvPr id="88" name="Isosceles Triangle 87"/>
          <p:cNvSpPr/>
          <p:nvPr/>
        </p:nvSpPr>
        <p:spPr>
          <a:xfrm rot="10800000">
            <a:off x="6061085" y="1296420"/>
            <a:ext cx="740440" cy="596445"/>
          </a:xfrm>
          <a:prstGeom prst="triangl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9" name="Isosceles Triangle 88"/>
          <p:cNvSpPr/>
          <p:nvPr/>
        </p:nvSpPr>
        <p:spPr>
          <a:xfrm rot="10800000">
            <a:off x="4297624" y="1290019"/>
            <a:ext cx="740440" cy="596445"/>
          </a:xfrm>
          <a:prstGeom prst="triangl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91" name="Straight Connector 90"/>
          <p:cNvCxnSpPr>
            <a:cxnSpLocks/>
          </p:cNvCxnSpPr>
          <p:nvPr/>
        </p:nvCxnSpPr>
        <p:spPr>
          <a:xfrm>
            <a:off x="2468982" y="1849856"/>
            <a:ext cx="0" cy="916816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Straight Connector 93"/>
          <p:cNvCxnSpPr>
            <a:cxnSpLocks/>
            <a:stCxn id="89" idx="0"/>
          </p:cNvCxnSpPr>
          <p:nvPr/>
        </p:nvCxnSpPr>
        <p:spPr>
          <a:xfrm flipH="1">
            <a:off x="4655856" y="1886464"/>
            <a:ext cx="11988" cy="1465102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Straight Connector 94"/>
          <p:cNvCxnSpPr>
            <a:cxnSpLocks/>
          </p:cNvCxnSpPr>
          <p:nvPr/>
        </p:nvCxnSpPr>
        <p:spPr>
          <a:xfrm flipH="1">
            <a:off x="6431305" y="1873185"/>
            <a:ext cx="2031" cy="725665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1" name="Oval 100"/>
          <p:cNvSpPr/>
          <p:nvPr/>
        </p:nvSpPr>
        <p:spPr>
          <a:xfrm>
            <a:off x="6487701" y="1865445"/>
            <a:ext cx="214056" cy="237936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2" name="TextBox 101"/>
          <p:cNvSpPr txBox="1"/>
          <p:nvPr/>
        </p:nvSpPr>
        <p:spPr>
          <a:xfrm>
            <a:off x="1641470" y="1402803"/>
            <a:ext cx="158823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/>
              <a:t>15 MW, S-band</a:t>
            </a:r>
          </a:p>
        </p:txBody>
      </p:sp>
      <p:sp>
        <p:nvSpPr>
          <p:cNvPr id="103" name="TextBox 102"/>
          <p:cNvSpPr txBox="1"/>
          <p:nvPr/>
        </p:nvSpPr>
        <p:spPr>
          <a:xfrm>
            <a:off x="3865851" y="859210"/>
            <a:ext cx="158823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/>
              <a:t>25 MW, x-band</a:t>
            </a:r>
          </a:p>
        </p:txBody>
      </p:sp>
      <p:sp>
        <p:nvSpPr>
          <p:cNvPr id="104" name="TextBox 103"/>
          <p:cNvSpPr txBox="1"/>
          <p:nvPr/>
        </p:nvSpPr>
        <p:spPr>
          <a:xfrm>
            <a:off x="7365912" y="2375767"/>
            <a:ext cx="294925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/>
              <a:t>Long waveguides 40-50 m</a:t>
            </a:r>
          </a:p>
          <a:p>
            <a:r>
              <a:rPr lang="en-GB" sz="1400" b="1" dirty="0"/>
              <a:t>Round or double height WG needed</a:t>
            </a:r>
          </a:p>
          <a:p>
            <a:endParaRPr lang="en-GB" sz="1400" b="1" dirty="0"/>
          </a:p>
        </p:txBody>
      </p:sp>
      <p:sp>
        <p:nvSpPr>
          <p:cNvPr id="105" name="TextBox 104"/>
          <p:cNvSpPr txBox="1"/>
          <p:nvPr/>
        </p:nvSpPr>
        <p:spPr>
          <a:xfrm>
            <a:off x="6433096" y="2110601"/>
            <a:ext cx="173599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/>
              <a:t>PC, 120-130 MW</a:t>
            </a:r>
          </a:p>
        </p:txBody>
      </p:sp>
      <p:sp>
        <p:nvSpPr>
          <p:cNvPr id="106" name="TextBox 105"/>
          <p:cNvSpPr txBox="1"/>
          <p:nvPr/>
        </p:nvSpPr>
        <p:spPr>
          <a:xfrm>
            <a:off x="5966388" y="858657"/>
            <a:ext cx="173599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/>
              <a:t> 50 MW, x-band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899247" y="3818108"/>
            <a:ext cx="255512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 3 structures at 55 MV/m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61C2FA6-F230-A996-C66F-D179D4E3124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93465" y="3261615"/>
            <a:ext cx="1261869" cy="578027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926579B1-A25B-E357-B40F-9E208AE4D274}"/>
              </a:ext>
            </a:extLst>
          </p:cNvPr>
          <p:cNvSpPr txBox="1"/>
          <p:nvPr/>
        </p:nvSpPr>
        <p:spPr>
          <a:xfrm>
            <a:off x="2058517" y="2777882"/>
            <a:ext cx="977120" cy="20951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1200" b="1" dirty="0"/>
              <a:t>Solenoid</a:t>
            </a: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A21A3BF6-D5C3-70C9-7DD2-BA03EE106D09}"/>
              </a:ext>
            </a:extLst>
          </p:cNvPr>
          <p:cNvCxnSpPr>
            <a:cxnSpLocks/>
          </p:cNvCxnSpPr>
          <p:nvPr/>
        </p:nvCxnSpPr>
        <p:spPr>
          <a:xfrm>
            <a:off x="3551296" y="2548825"/>
            <a:ext cx="0" cy="43857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B7A6D9A2-1F86-2564-F64B-950EAEC40B48}"/>
              </a:ext>
            </a:extLst>
          </p:cNvPr>
          <p:cNvCxnSpPr>
            <a:cxnSpLocks/>
          </p:cNvCxnSpPr>
          <p:nvPr/>
        </p:nvCxnSpPr>
        <p:spPr>
          <a:xfrm flipH="1">
            <a:off x="5872623" y="2581708"/>
            <a:ext cx="1353745" cy="8117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AC4020B6-613E-747E-8056-C3111BFACBEC}"/>
              </a:ext>
            </a:extLst>
          </p:cNvPr>
          <p:cNvCxnSpPr/>
          <p:nvPr/>
        </p:nvCxnSpPr>
        <p:spPr>
          <a:xfrm flipH="1">
            <a:off x="7205469" y="2584020"/>
            <a:ext cx="1" cy="626298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8E6FFF69-38F8-673B-6C2C-1978F83FD6D1}"/>
              </a:ext>
            </a:extLst>
          </p:cNvPr>
          <p:cNvCxnSpPr/>
          <p:nvPr/>
        </p:nvCxnSpPr>
        <p:spPr>
          <a:xfrm flipH="1">
            <a:off x="5882192" y="2600346"/>
            <a:ext cx="1" cy="626298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Oval 26">
            <a:extLst>
              <a:ext uri="{FF2B5EF4-FFF2-40B4-BE49-F238E27FC236}">
                <a16:creationId xmlns:a16="http://schemas.microsoft.com/office/drawing/2014/main" id="{264E5776-F0E1-0972-4BAD-F7B60AEDA780}"/>
              </a:ext>
            </a:extLst>
          </p:cNvPr>
          <p:cNvSpPr/>
          <p:nvPr/>
        </p:nvSpPr>
        <p:spPr>
          <a:xfrm>
            <a:off x="3883355" y="2416379"/>
            <a:ext cx="255784" cy="262238"/>
          </a:xfrm>
          <a:prstGeom prst="ellipse">
            <a:avLst/>
          </a:prstGeom>
          <a:solidFill>
            <a:schemeClr val="bg1"/>
          </a:solidFill>
          <a:ln w="381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F4A1B7DB-BCE9-EBFC-BD89-8584328DC3DC}"/>
              </a:ext>
            </a:extLst>
          </p:cNvPr>
          <p:cNvCxnSpPr/>
          <p:nvPr/>
        </p:nvCxnSpPr>
        <p:spPr>
          <a:xfrm flipH="1" flipV="1">
            <a:off x="3879071" y="2259409"/>
            <a:ext cx="273937" cy="484215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8A28BA2A-8159-C600-86B5-A4D9ECF0CD1B}"/>
              </a:ext>
            </a:extLst>
          </p:cNvPr>
          <p:cNvSpPr txBox="1"/>
          <p:nvPr/>
        </p:nvSpPr>
        <p:spPr>
          <a:xfrm>
            <a:off x="3587137" y="1913052"/>
            <a:ext cx="804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A, </a:t>
            </a:r>
            <a:r>
              <a:rPr lang="en-GB" b="1" dirty="0">
                <a:latin typeface="Symbol" panose="05050102010706020507" pitchFamily="18" charset="2"/>
              </a:rPr>
              <a:t>j</a:t>
            </a:r>
            <a:endParaRPr lang="en-GB" b="1" dirty="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DE7CBD2A-D50F-F540-74F6-AA9769A0C118}"/>
              </a:ext>
            </a:extLst>
          </p:cNvPr>
          <p:cNvSpPr txBox="1">
            <a:spLocks/>
          </p:cNvSpPr>
          <p:nvPr/>
        </p:nvSpPr>
        <p:spPr>
          <a:xfrm>
            <a:off x="849243" y="122171"/>
            <a:ext cx="9855928" cy="593445"/>
          </a:xfrm>
          <a:prstGeom prst="rect">
            <a:avLst/>
          </a:prstGeom>
        </p:spPr>
        <p:txBody>
          <a:bodyPr>
            <a:normAutofit fontScale="900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i="0" kern="1200">
                <a:solidFill>
                  <a:srgbClr val="0432FF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US" dirty="0"/>
              <a:t>150 MeV injector – RF layout</a:t>
            </a:r>
          </a:p>
        </p:txBody>
      </p:sp>
      <p:sp>
        <p:nvSpPr>
          <p:cNvPr id="19" name="Date Placeholder 18">
            <a:extLst>
              <a:ext uri="{FF2B5EF4-FFF2-40B4-BE49-F238E27FC236}">
                <a16:creationId xmlns:a16="http://schemas.microsoft.com/office/drawing/2014/main" id="{09048D20-8E1B-67F5-50CF-214AC51805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5/02/2024</a:t>
            </a:r>
          </a:p>
        </p:txBody>
      </p:sp>
      <p:sp>
        <p:nvSpPr>
          <p:cNvPr id="28" name="Slide Number Placeholder 27">
            <a:extLst>
              <a:ext uri="{FF2B5EF4-FFF2-40B4-BE49-F238E27FC236}">
                <a16:creationId xmlns:a16="http://schemas.microsoft.com/office/drawing/2014/main" id="{1736E310-F8D5-ACA0-C969-3B76B01740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51EE0-6949-4F2E-8F68-46F7424C488D}" type="slidenum">
              <a:rPr lang="en-US" smtClean="0"/>
              <a:pPr/>
              <a:t>4</a:t>
            </a:fld>
            <a:endParaRPr lang="en-US"/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EA6D39CA-9BCC-C95A-B653-2870FB45296B}"/>
              </a:ext>
            </a:extLst>
          </p:cNvPr>
          <p:cNvCxnSpPr>
            <a:cxnSpLocks/>
          </p:cNvCxnSpPr>
          <p:nvPr/>
        </p:nvCxnSpPr>
        <p:spPr>
          <a:xfrm flipH="1" flipV="1">
            <a:off x="3526232" y="2555720"/>
            <a:ext cx="1117300" cy="5698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Oval 15">
            <a:extLst>
              <a:ext uri="{FF2B5EF4-FFF2-40B4-BE49-F238E27FC236}">
                <a16:creationId xmlns:a16="http://schemas.microsoft.com/office/drawing/2014/main" id="{E915A2CA-FD52-31A6-46D7-971E4C415670}"/>
              </a:ext>
            </a:extLst>
          </p:cNvPr>
          <p:cNvSpPr/>
          <p:nvPr/>
        </p:nvSpPr>
        <p:spPr>
          <a:xfrm>
            <a:off x="4690019" y="2058293"/>
            <a:ext cx="214056" cy="237936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CBAEF46B-3265-22E7-2727-D72CFF5D95B7}"/>
              </a:ext>
            </a:extLst>
          </p:cNvPr>
          <p:cNvSpPr txBox="1"/>
          <p:nvPr/>
        </p:nvSpPr>
        <p:spPr>
          <a:xfrm>
            <a:off x="4692155" y="2295010"/>
            <a:ext cx="173599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/>
              <a:t>PC, 90 MW</a:t>
            </a:r>
          </a:p>
        </p:txBody>
      </p:sp>
      <p:cxnSp>
        <p:nvCxnSpPr>
          <p:cNvPr id="2" name="Straight Connector 1">
            <a:extLst>
              <a:ext uri="{FF2B5EF4-FFF2-40B4-BE49-F238E27FC236}">
                <a16:creationId xmlns:a16="http://schemas.microsoft.com/office/drawing/2014/main" id="{37F5A038-A51F-18A6-33B8-4791F78B5EC8}"/>
              </a:ext>
            </a:extLst>
          </p:cNvPr>
          <p:cNvCxnSpPr>
            <a:cxnSpLocks/>
          </p:cNvCxnSpPr>
          <p:nvPr/>
        </p:nvCxnSpPr>
        <p:spPr>
          <a:xfrm flipH="1">
            <a:off x="1132835" y="1869126"/>
            <a:ext cx="1353745" cy="8117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Oval 10">
            <a:extLst>
              <a:ext uri="{FF2B5EF4-FFF2-40B4-BE49-F238E27FC236}">
                <a16:creationId xmlns:a16="http://schemas.microsoft.com/office/drawing/2014/main" id="{BA0C6D93-DCDE-B9DB-F18A-6A16DC811E26}"/>
              </a:ext>
            </a:extLst>
          </p:cNvPr>
          <p:cNvSpPr/>
          <p:nvPr/>
        </p:nvSpPr>
        <p:spPr>
          <a:xfrm>
            <a:off x="1200211" y="1761746"/>
            <a:ext cx="255784" cy="262238"/>
          </a:xfrm>
          <a:prstGeom prst="ellipse">
            <a:avLst/>
          </a:prstGeom>
          <a:solidFill>
            <a:schemeClr val="bg1"/>
          </a:solidFill>
          <a:ln w="381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92F73990-8D63-9213-EA13-A07717C6221D}"/>
              </a:ext>
            </a:extLst>
          </p:cNvPr>
          <p:cNvCxnSpPr/>
          <p:nvPr/>
        </p:nvCxnSpPr>
        <p:spPr>
          <a:xfrm flipH="1" flipV="1">
            <a:off x="1195927" y="1604776"/>
            <a:ext cx="273937" cy="484215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9CDA41B2-BCB5-A873-A7DC-E8406A6E0A07}"/>
              </a:ext>
            </a:extLst>
          </p:cNvPr>
          <p:cNvSpPr txBox="1"/>
          <p:nvPr/>
        </p:nvSpPr>
        <p:spPr>
          <a:xfrm>
            <a:off x="1100046" y="1235444"/>
            <a:ext cx="4052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 </a:t>
            </a:r>
            <a:r>
              <a:rPr lang="en-GB" b="1" dirty="0">
                <a:latin typeface="Symbol" panose="05050102010706020507" pitchFamily="18" charset="2"/>
              </a:rPr>
              <a:t>j</a:t>
            </a:r>
            <a:endParaRPr lang="en-GB" b="1" dirty="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4946A229-C376-6B3C-885B-3F2EA41952A6}"/>
              </a:ext>
            </a:extLst>
          </p:cNvPr>
          <p:cNvSpPr txBox="1"/>
          <p:nvPr/>
        </p:nvSpPr>
        <p:spPr>
          <a:xfrm>
            <a:off x="1256306" y="4611757"/>
            <a:ext cx="753994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This solution gives a bit more margin in 12 GHz power and makes optimal use of contributed equipment from CLIC (cost savings)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76493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>
        <p:dissolve/>
      </p:transition>
    </mc:Choice>
    <mc:Fallback xmlns="">
      <p:transition>
        <p:dissolv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451DA4B-37CD-6D5D-112C-11DFD7D127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/>
              <a:t>25.02.2025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3B2672A-C536-CA31-F3DC-0F58D37141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/>
              <a:t>CLERC Vincent _ BE-EA-DC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041D779-9FB5-96CE-25EA-7AC40CE5D2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4932A7-CFC4-4510-BF43-6D6F5A2FA01D}" type="slidenum">
              <a:rPr lang="fr-CH" smtClean="0"/>
              <a:t>5</a:t>
            </a:fld>
            <a:endParaRPr lang="fr-CH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B818591-6C8B-534A-6383-C3F254635BEC}"/>
              </a:ext>
            </a:extLst>
          </p:cNvPr>
          <p:cNvSpPr txBox="1"/>
          <p:nvPr/>
        </p:nvSpPr>
        <p:spPr>
          <a:xfrm>
            <a:off x="454288" y="716380"/>
            <a:ext cx="27366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/>
              <a:t>Study K400 + K400 + K300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C32F872-190A-0FD5-2486-0F3F8B88906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08858" y="1199269"/>
            <a:ext cx="7231219" cy="4443383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67BBF319-621E-5A0D-3B7C-48A0DAF9E93F}"/>
              </a:ext>
            </a:extLst>
          </p:cNvPr>
          <p:cNvSpPr txBox="1"/>
          <p:nvPr/>
        </p:nvSpPr>
        <p:spPr>
          <a:xfrm>
            <a:off x="6096000" y="4220207"/>
            <a:ext cx="21146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0" i="0" dirty="0">
                <a:solidFill>
                  <a:srgbClr val="3C4043"/>
                </a:solidFill>
                <a:effectLst/>
                <a:latin typeface="Roboto" panose="02000000000000000000" pitchFamily="2" charset="0"/>
              </a:rPr>
              <a:t>Transport passage</a:t>
            </a:r>
            <a:endParaRPr lang="fr-CH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1B05F31-6DF1-39A7-170D-314E19D26BAE}"/>
              </a:ext>
            </a:extLst>
          </p:cNvPr>
          <p:cNvSpPr txBox="1"/>
          <p:nvPr/>
        </p:nvSpPr>
        <p:spPr>
          <a:xfrm>
            <a:off x="1071638" y="54672"/>
            <a:ext cx="954156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600" b="1" dirty="0">
                <a:solidFill>
                  <a:srgbClr val="1155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Integration constraints and status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F1F1DF8-129B-EDAB-14E6-9FF631BE1CF6}"/>
              </a:ext>
            </a:extLst>
          </p:cNvPr>
          <p:cNvSpPr txBox="1"/>
          <p:nvPr/>
        </p:nvSpPr>
        <p:spPr>
          <a:xfrm>
            <a:off x="1741336" y="5642652"/>
            <a:ext cx="80864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We try to find positions for the equipment which allows to change the klystrons with a reasonable effort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921674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>
        <p:dissolve/>
      </p:transition>
    </mc:Choice>
    <mc:Fallback xmlns="">
      <p:transition xmlns:p14="http://schemas.microsoft.com/office/powerpoint/2010/main">
        <p:dissolv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C970864-2605-9158-0E8A-8FF0C70D99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/>
              <a:t>25.02.2025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250147A-E15A-012C-2FBF-E7B17F5CDE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/>
              <a:t>CLERC Vincent _ BE-EA-DC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FCE184F-0895-76D7-47B4-CEF716B5F9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4932A7-CFC4-4510-BF43-6D6F5A2FA01D}" type="slidenum">
              <a:rPr lang="fr-CH" smtClean="0"/>
              <a:t>6</a:t>
            </a:fld>
            <a:endParaRPr lang="fr-CH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8ACCECD-727D-6A42-5069-A0DEA09B5FC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5353" y="1446730"/>
            <a:ext cx="11802885" cy="2714144"/>
          </a:xfrm>
          <a:prstGeom prst="rect">
            <a:avLst/>
          </a:prstGeom>
        </p:spPr>
      </p:pic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F9B7C36F-6BBD-5D9B-4AE4-940F93253271}"/>
              </a:ext>
            </a:extLst>
          </p:cNvPr>
          <p:cNvCxnSpPr/>
          <p:nvPr/>
        </p:nvCxnSpPr>
        <p:spPr>
          <a:xfrm>
            <a:off x="6615953" y="1862418"/>
            <a:ext cx="0" cy="2238935"/>
          </a:xfrm>
          <a:prstGeom prst="straightConnector1">
            <a:avLst/>
          </a:prstGeom>
          <a:ln w="9525">
            <a:solidFill>
              <a:srgbClr val="FF0000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BA311623-6A0D-15BE-62F3-0A70300D922A}"/>
              </a:ext>
            </a:extLst>
          </p:cNvPr>
          <p:cNvSpPr txBox="1"/>
          <p:nvPr/>
        </p:nvSpPr>
        <p:spPr>
          <a:xfrm>
            <a:off x="6096000" y="4160874"/>
            <a:ext cx="106311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200" b="0" i="0" dirty="0">
                <a:solidFill>
                  <a:srgbClr val="3C4043"/>
                </a:solidFill>
                <a:effectLst/>
                <a:latin typeface="Roboto" panose="02000000000000000000" pitchFamily="2" charset="0"/>
              </a:rPr>
              <a:t>Height under</a:t>
            </a:r>
            <a:br>
              <a:rPr lang="en-GB" sz="1200" b="0" i="0" dirty="0">
                <a:solidFill>
                  <a:srgbClr val="3C4043"/>
                </a:solidFill>
                <a:effectLst/>
                <a:latin typeface="Roboto" panose="02000000000000000000" pitchFamily="2" charset="0"/>
              </a:rPr>
            </a:br>
            <a:r>
              <a:rPr lang="en-GB" sz="1200" b="0" i="0" dirty="0">
                <a:solidFill>
                  <a:srgbClr val="3C4043"/>
                </a:solidFill>
                <a:effectLst/>
                <a:latin typeface="Roboto" panose="02000000000000000000" pitchFamily="2" charset="0"/>
              </a:rPr>
              <a:t>beams</a:t>
            </a:r>
            <a:endParaRPr lang="fr-CH" sz="1200" dirty="0"/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FB673552-12FD-6B4A-73AB-3287D1E6BAAD}"/>
              </a:ext>
            </a:extLst>
          </p:cNvPr>
          <p:cNvCxnSpPr>
            <a:cxnSpLocks/>
          </p:cNvCxnSpPr>
          <p:nvPr/>
        </p:nvCxnSpPr>
        <p:spPr>
          <a:xfrm flipH="1">
            <a:off x="8879983" y="1589814"/>
            <a:ext cx="505" cy="258304"/>
          </a:xfrm>
          <a:prstGeom prst="straightConnector1">
            <a:avLst/>
          </a:prstGeom>
          <a:ln w="9525">
            <a:solidFill>
              <a:srgbClr val="FF0000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D7AAF7FD-8B8D-00C3-EBF5-FE0FDEB8DE66}"/>
              </a:ext>
            </a:extLst>
          </p:cNvPr>
          <p:cNvSpPr txBox="1"/>
          <p:nvPr/>
        </p:nvSpPr>
        <p:spPr>
          <a:xfrm>
            <a:off x="8253771" y="659300"/>
            <a:ext cx="71365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200" b="0" i="0" dirty="0">
                <a:solidFill>
                  <a:srgbClr val="3C4043"/>
                </a:solidFill>
                <a:effectLst/>
                <a:latin typeface="Roboto" panose="02000000000000000000" pitchFamily="2" charset="0"/>
              </a:rPr>
              <a:t>Height</a:t>
            </a:r>
            <a:br>
              <a:rPr lang="en-GB" sz="1200" b="0" i="0" dirty="0">
                <a:solidFill>
                  <a:srgbClr val="3C4043"/>
                </a:solidFill>
                <a:effectLst/>
                <a:latin typeface="Roboto" panose="02000000000000000000" pitchFamily="2" charset="0"/>
              </a:rPr>
            </a:br>
            <a:r>
              <a:rPr lang="en-GB" sz="1200" b="0" i="0" dirty="0">
                <a:solidFill>
                  <a:srgbClr val="3C4043"/>
                </a:solidFill>
                <a:effectLst/>
                <a:latin typeface="Roboto" panose="02000000000000000000" pitchFamily="2" charset="0"/>
              </a:rPr>
              <a:t>beams</a:t>
            </a:r>
            <a:br>
              <a:rPr lang="en-GB" sz="1200" b="0" i="0" dirty="0">
                <a:solidFill>
                  <a:srgbClr val="3C4043"/>
                </a:solidFill>
                <a:effectLst/>
                <a:latin typeface="Roboto" panose="02000000000000000000" pitchFamily="2" charset="0"/>
              </a:rPr>
            </a:br>
            <a:r>
              <a:rPr lang="en-GB" sz="1200" b="0" i="0" dirty="0">
                <a:solidFill>
                  <a:srgbClr val="3C4043"/>
                </a:solidFill>
                <a:effectLst/>
                <a:latin typeface="Roboto" panose="02000000000000000000" pitchFamily="2" charset="0"/>
              </a:rPr>
              <a:t>240mm</a:t>
            </a:r>
            <a:endParaRPr lang="fr-CH" sz="1200" dirty="0"/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4B3B06AC-2635-7FF8-84EE-85C97F43DC64}"/>
              </a:ext>
            </a:extLst>
          </p:cNvPr>
          <p:cNvCxnSpPr/>
          <p:nvPr/>
        </p:nvCxnSpPr>
        <p:spPr>
          <a:xfrm flipH="1" flipV="1">
            <a:off x="8706118" y="1281448"/>
            <a:ext cx="173865" cy="308366"/>
          </a:xfrm>
          <a:prstGeom prst="line">
            <a:avLst/>
          </a:prstGeom>
          <a:ln w="9525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240FCBE2-D808-42A9-A03D-185596726CD3}"/>
              </a:ext>
            </a:extLst>
          </p:cNvPr>
          <p:cNvCxnSpPr>
            <a:cxnSpLocks/>
          </p:cNvCxnSpPr>
          <p:nvPr/>
        </p:nvCxnSpPr>
        <p:spPr>
          <a:xfrm>
            <a:off x="3130072" y="1795876"/>
            <a:ext cx="5934" cy="1552631"/>
          </a:xfrm>
          <a:prstGeom prst="straightConnector1">
            <a:avLst/>
          </a:prstGeom>
          <a:ln w="9525">
            <a:solidFill>
              <a:srgbClr val="FF0000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699B7AE0-9FDA-F112-8CC0-A105FD1B56EE}"/>
              </a:ext>
            </a:extLst>
          </p:cNvPr>
          <p:cNvCxnSpPr>
            <a:cxnSpLocks/>
          </p:cNvCxnSpPr>
          <p:nvPr/>
        </p:nvCxnSpPr>
        <p:spPr>
          <a:xfrm flipV="1">
            <a:off x="3120981" y="1255690"/>
            <a:ext cx="2146" cy="538040"/>
          </a:xfrm>
          <a:prstGeom prst="line">
            <a:avLst/>
          </a:prstGeom>
          <a:ln w="9525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9581EFB9-8141-4C3D-6AE4-C14EF9F482B2}"/>
              </a:ext>
            </a:extLst>
          </p:cNvPr>
          <p:cNvSpPr txBox="1"/>
          <p:nvPr/>
        </p:nvSpPr>
        <p:spPr>
          <a:xfrm>
            <a:off x="2806829" y="1004449"/>
            <a:ext cx="77457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200" dirty="0"/>
              <a:t>1860mm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4DD220E2-E1B3-0641-7ACE-27F9F1591934}"/>
              </a:ext>
            </a:extLst>
          </p:cNvPr>
          <p:cNvSpPr txBox="1"/>
          <p:nvPr/>
        </p:nvSpPr>
        <p:spPr>
          <a:xfrm>
            <a:off x="6615953" y="2786137"/>
            <a:ext cx="77457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200" dirty="0"/>
              <a:t>2750mm</a:t>
            </a:r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CC9CE30D-4DF0-709B-29D5-C651A91D1E8E}"/>
              </a:ext>
            </a:extLst>
          </p:cNvPr>
          <p:cNvCxnSpPr>
            <a:cxnSpLocks/>
          </p:cNvCxnSpPr>
          <p:nvPr/>
        </p:nvCxnSpPr>
        <p:spPr>
          <a:xfrm>
            <a:off x="9457891" y="1793730"/>
            <a:ext cx="0" cy="1635270"/>
          </a:xfrm>
          <a:prstGeom prst="straightConnector1">
            <a:avLst/>
          </a:prstGeom>
          <a:ln w="9525">
            <a:solidFill>
              <a:srgbClr val="FF0000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1B8929D6-1687-F331-88F9-B027EE187031}"/>
              </a:ext>
            </a:extLst>
          </p:cNvPr>
          <p:cNvCxnSpPr>
            <a:cxnSpLocks/>
          </p:cNvCxnSpPr>
          <p:nvPr/>
        </p:nvCxnSpPr>
        <p:spPr>
          <a:xfrm flipV="1">
            <a:off x="9462185" y="1142948"/>
            <a:ext cx="441100" cy="656495"/>
          </a:xfrm>
          <a:prstGeom prst="line">
            <a:avLst/>
          </a:prstGeom>
          <a:ln w="9525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0024CB9C-7EF7-3F32-5866-59B59E4B53C9}"/>
              </a:ext>
            </a:extLst>
          </p:cNvPr>
          <p:cNvSpPr txBox="1"/>
          <p:nvPr/>
        </p:nvSpPr>
        <p:spPr>
          <a:xfrm>
            <a:off x="9594914" y="879341"/>
            <a:ext cx="77457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200" dirty="0"/>
              <a:t>1890mm</a:t>
            </a:r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6B8D60B4-F1DB-CD1A-3E21-83CB96B3516B}"/>
              </a:ext>
            </a:extLst>
          </p:cNvPr>
          <p:cNvCxnSpPr>
            <a:cxnSpLocks/>
          </p:cNvCxnSpPr>
          <p:nvPr/>
        </p:nvCxnSpPr>
        <p:spPr>
          <a:xfrm flipV="1">
            <a:off x="9338254" y="659300"/>
            <a:ext cx="119637" cy="1063880"/>
          </a:xfrm>
          <a:prstGeom prst="line">
            <a:avLst/>
          </a:prstGeom>
          <a:ln w="9525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TextBox 28">
            <a:extLst>
              <a:ext uri="{FF2B5EF4-FFF2-40B4-BE49-F238E27FC236}">
                <a16:creationId xmlns:a16="http://schemas.microsoft.com/office/drawing/2014/main" id="{2E16E239-2E5B-C994-867F-A187EB4DD8FE}"/>
              </a:ext>
            </a:extLst>
          </p:cNvPr>
          <p:cNvSpPr txBox="1"/>
          <p:nvPr/>
        </p:nvSpPr>
        <p:spPr>
          <a:xfrm>
            <a:off x="9167552" y="411074"/>
            <a:ext cx="81464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b="0" i="0" dirty="0">
                <a:solidFill>
                  <a:srgbClr val="3C4043"/>
                </a:solidFill>
                <a:effectLst/>
                <a:latin typeface="Roboto" panose="02000000000000000000" pitchFamily="2" charset="0"/>
              </a:rPr>
              <a:t>Fire hose</a:t>
            </a:r>
            <a:endParaRPr lang="fr-CH" sz="1200" dirty="0"/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484DA729-8F46-5D98-1695-6ABE29261B4B}"/>
              </a:ext>
            </a:extLst>
          </p:cNvPr>
          <p:cNvCxnSpPr>
            <a:cxnSpLocks/>
          </p:cNvCxnSpPr>
          <p:nvPr/>
        </p:nvCxnSpPr>
        <p:spPr>
          <a:xfrm>
            <a:off x="8706118" y="3409870"/>
            <a:ext cx="751773" cy="0"/>
          </a:xfrm>
          <a:prstGeom prst="line">
            <a:avLst/>
          </a:prstGeom>
          <a:ln w="9525">
            <a:solidFill>
              <a:srgbClr val="FF0000"/>
            </a:solidFill>
            <a:prstDash val="dash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E945668B-AB1F-5653-F105-77EC173CC037}"/>
              </a:ext>
            </a:extLst>
          </p:cNvPr>
          <p:cNvCxnSpPr>
            <a:cxnSpLocks/>
          </p:cNvCxnSpPr>
          <p:nvPr/>
        </p:nvCxnSpPr>
        <p:spPr>
          <a:xfrm>
            <a:off x="3774016" y="3573843"/>
            <a:ext cx="701392" cy="0"/>
          </a:xfrm>
          <a:prstGeom prst="straightConnector1">
            <a:avLst/>
          </a:prstGeom>
          <a:ln w="9525">
            <a:solidFill>
              <a:srgbClr val="FF0000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TextBox 32">
            <a:extLst>
              <a:ext uri="{FF2B5EF4-FFF2-40B4-BE49-F238E27FC236}">
                <a16:creationId xmlns:a16="http://schemas.microsoft.com/office/drawing/2014/main" id="{7AE612EA-46E9-FAE0-27C3-5B7775C1C233}"/>
              </a:ext>
            </a:extLst>
          </p:cNvPr>
          <p:cNvSpPr txBox="1"/>
          <p:nvPr/>
        </p:nvSpPr>
        <p:spPr>
          <a:xfrm>
            <a:off x="3785576" y="3681566"/>
            <a:ext cx="609462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CH" sz="1000" dirty="0"/>
              <a:t>900mm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6D2964E-6AC0-715C-4821-24CAD28A61FC}"/>
              </a:ext>
            </a:extLst>
          </p:cNvPr>
          <p:cNvSpPr txBox="1"/>
          <p:nvPr/>
        </p:nvSpPr>
        <p:spPr>
          <a:xfrm>
            <a:off x="1095492" y="71224"/>
            <a:ext cx="954156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600" b="1" dirty="0">
                <a:solidFill>
                  <a:srgbClr val="1155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Integration constraints</a:t>
            </a:r>
          </a:p>
        </p:txBody>
      </p:sp>
    </p:spTree>
    <p:extLst>
      <p:ext uri="{BB962C8B-B14F-4D97-AF65-F5344CB8AC3E}">
        <p14:creationId xmlns:p14="http://schemas.microsoft.com/office/powerpoint/2010/main" val="28678489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>
        <p:dissolve/>
      </p:transition>
    </mc:Choice>
    <mc:Fallback xmlns="">
      <p:transition xmlns:p14="http://schemas.microsoft.com/office/powerpoint/2010/main">
        <p:dissolv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9E066FD-5791-D40F-899C-B4C625A8B2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/>
              <a:t>25.02.2025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16CB0FA-2F8D-1D5A-E35C-178D8EE372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/>
              <a:t>CLERC Vincent _ BE-EA-DC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08A5AE8-46F2-76D6-1D10-8AD26CE58C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4932A7-CFC4-4510-BF43-6D6F5A2FA01D}" type="slidenum">
              <a:rPr lang="fr-CH" smtClean="0"/>
              <a:t>7</a:t>
            </a:fld>
            <a:endParaRPr lang="fr-CH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2286DA2-D256-D8E7-DADF-FDECB99941B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67911" y="654171"/>
            <a:ext cx="9118145" cy="5549657"/>
          </a:xfrm>
          <a:prstGeom prst="rect">
            <a:avLst/>
          </a:prstGeom>
        </p:spPr>
      </p:pic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C8DD0278-0A5E-5236-E851-0919ABC8863A}"/>
              </a:ext>
            </a:extLst>
          </p:cNvPr>
          <p:cNvCxnSpPr/>
          <p:nvPr/>
        </p:nvCxnSpPr>
        <p:spPr>
          <a:xfrm>
            <a:off x="4262907" y="3332700"/>
            <a:ext cx="431442" cy="0"/>
          </a:xfrm>
          <a:prstGeom prst="straightConnector1">
            <a:avLst/>
          </a:prstGeom>
          <a:ln w="9525">
            <a:solidFill>
              <a:srgbClr val="FF0000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60753247-3EFE-AB48-6240-AA888A43D92A}"/>
              </a:ext>
            </a:extLst>
          </p:cNvPr>
          <p:cNvCxnSpPr/>
          <p:nvPr/>
        </p:nvCxnSpPr>
        <p:spPr>
          <a:xfrm>
            <a:off x="4462530" y="3332700"/>
            <a:ext cx="0" cy="2179458"/>
          </a:xfrm>
          <a:prstGeom prst="line">
            <a:avLst/>
          </a:prstGeom>
          <a:ln w="9525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F76A74C0-C02E-F934-27B6-0B31913BE8F4}"/>
              </a:ext>
            </a:extLst>
          </p:cNvPr>
          <p:cNvSpPr txBox="1"/>
          <p:nvPr/>
        </p:nvSpPr>
        <p:spPr>
          <a:xfrm>
            <a:off x="3499707" y="5512158"/>
            <a:ext cx="1957844" cy="64633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GB" sz="1200" dirty="0"/>
              <a:t>900mm</a:t>
            </a:r>
            <a:br>
              <a:rPr lang="en-GB" sz="1200" dirty="0"/>
            </a:br>
            <a:r>
              <a:rPr lang="en-GB" sz="1200" dirty="0"/>
              <a:t>space for dismantling</a:t>
            </a:r>
            <a:br>
              <a:rPr lang="en-GB" sz="1200" dirty="0"/>
            </a:br>
            <a:r>
              <a:rPr lang="en-GB" sz="1200" dirty="0"/>
              <a:t>with existing crane (level 1)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9DE91D0A-7911-E5F1-684F-E769F9924360}"/>
              </a:ext>
            </a:extLst>
          </p:cNvPr>
          <p:cNvSpPr/>
          <p:nvPr/>
        </p:nvSpPr>
        <p:spPr>
          <a:xfrm>
            <a:off x="4262907" y="2929944"/>
            <a:ext cx="431442" cy="357412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FE9DA65D-A3B4-3623-FAAB-5A3F2AD00950}"/>
              </a:ext>
            </a:extLst>
          </p:cNvPr>
          <p:cNvSpPr/>
          <p:nvPr/>
        </p:nvSpPr>
        <p:spPr>
          <a:xfrm>
            <a:off x="7721958" y="2704563"/>
            <a:ext cx="365974" cy="404087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3" name="Arrow: Right 12">
            <a:extLst>
              <a:ext uri="{FF2B5EF4-FFF2-40B4-BE49-F238E27FC236}">
                <a16:creationId xmlns:a16="http://schemas.microsoft.com/office/drawing/2014/main" id="{DC47F5B8-63B1-8306-CF01-23831781D448}"/>
              </a:ext>
            </a:extLst>
          </p:cNvPr>
          <p:cNvSpPr/>
          <p:nvPr/>
        </p:nvSpPr>
        <p:spPr>
          <a:xfrm>
            <a:off x="4198512" y="3002967"/>
            <a:ext cx="128789" cy="105683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4" name="Arrow: Right 13">
            <a:extLst>
              <a:ext uri="{FF2B5EF4-FFF2-40B4-BE49-F238E27FC236}">
                <a16:creationId xmlns:a16="http://schemas.microsoft.com/office/drawing/2014/main" id="{C9DF7C82-ABDA-9736-FE69-ADF2BFB8616E}"/>
              </a:ext>
            </a:extLst>
          </p:cNvPr>
          <p:cNvSpPr/>
          <p:nvPr/>
        </p:nvSpPr>
        <p:spPr>
          <a:xfrm rot="10800000">
            <a:off x="4630540" y="3002966"/>
            <a:ext cx="128789" cy="105683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5" name="Arrow: Right 14">
            <a:extLst>
              <a:ext uri="{FF2B5EF4-FFF2-40B4-BE49-F238E27FC236}">
                <a16:creationId xmlns:a16="http://schemas.microsoft.com/office/drawing/2014/main" id="{E9F1C4B7-F4FD-B1D7-E803-8DA196041532}"/>
              </a:ext>
            </a:extLst>
          </p:cNvPr>
          <p:cNvSpPr/>
          <p:nvPr/>
        </p:nvSpPr>
        <p:spPr>
          <a:xfrm rot="16200000">
            <a:off x="7840550" y="3067674"/>
            <a:ext cx="128789" cy="105683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F59218D3-0210-5041-F895-047BC70F1331}"/>
              </a:ext>
            </a:extLst>
          </p:cNvPr>
          <p:cNvCxnSpPr>
            <a:cxnSpLocks/>
          </p:cNvCxnSpPr>
          <p:nvPr/>
        </p:nvCxnSpPr>
        <p:spPr>
          <a:xfrm>
            <a:off x="8100810" y="2922257"/>
            <a:ext cx="1275010" cy="7687"/>
          </a:xfrm>
          <a:prstGeom prst="line">
            <a:avLst/>
          </a:prstGeom>
          <a:ln w="9525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ADF8DA5A-7910-913A-EE10-E59D33B7BAAD}"/>
              </a:ext>
            </a:extLst>
          </p:cNvPr>
          <p:cNvSpPr txBox="1"/>
          <p:nvPr/>
        </p:nvSpPr>
        <p:spPr>
          <a:xfrm>
            <a:off x="9388698" y="2606778"/>
            <a:ext cx="2244653" cy="64633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GB" sz="1200" dirty="0"/>
              <a:t>Space for dismantling</a:t>
            </a:r>
            <a:br>
              <a:rPr lang="en-GB" sz="1200" dirty="0"/>
            </a:br>
            <a:r>
              <a:rPr lang="en-GB" sz="1200" dirty="0"/>
              <a:t>with new crane</a:t>
            </a:r>
            <a:br>
              <a:rPr lang="en-GB" sz="1200" dirty="0"/>
            </a:br>
            <a:r>
              <a:rPr lang="en-GB" sz="1200" dirty="0"/>
              <a:t>( level 1 or between the beams)</a:t>
            </a: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1CB8B27A-B116-6A3B-CB9B-79E7784FF233}"/>
              </a:ext>
            </a:extLst>
          </p:cNvPr>
          <p:cNvCxnSpPr>
            <a:cxnSpLocks/>
          </p:cNvCxnSpPr>
          <p:nvPr/>
        </p:nvCxnSpPr>
        <p:spPr>
          <a:xfrm>
            <a:off x="3697941" y="3058432"/>
            <a:ext cx="180619" cy="0"/>
          </a:xfrm>
          <a:prstGeom prst="straightConnector1">
            <a:avLst/>
          </a:prstGeom>
          <a:ln w="9525">
            <a:solidFill>
              <a:srgbClr val="FF0000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B9704076-38FB-77A0-7D53-68ACD8CB8113}"/>
              </a:ext>
            </a:extLst>
          </p:cNvPr>
          <p:cNvCxnSpPr>
            <a:cxnSpLocks/>
          </p:cNvCxnSpPr>
          <p:nvPr/>
        </p:nvCxnSpPr>
        <p:spPr>
          <a:xfrm>
            <a:off x="5094194" y="3056120"/>
            <a:ext cx="180619" cy="0"/>
          </a:xfrm>
          <a:prstGeom prst="straightConnector1">
            <a:avLst/>
          </a:prstGeom>
          <a:ln w="9525">
            <a:solidFill>
              <a:srgbClr val="FF0000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D85A556D-A429-28AD-687F-73561D39255D}"/>
              </a:ext>
            </a:extLst>
          </p:cNvPr>
          <p:cNvSpPr txBox="1"/>
          <p:nvPr/>
        </p:nvSpPr>
        <p:spPr>
          <a:xfrm>
            <a:off x="3003062" y="2922257"/>
            <a:ext cx="609462" cy="24622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CH" sz="1000" dirty="0"/>
              <a:t>540mm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298F579E-D92B-A83D-81FC-6DD42F5BB45F}"/>
              </a:ext>
            </a:extLst>
          </p:cNvPr>
          <p:cNvSpPr txBox="1"/>
          <p:nvPr/>
        </p:nvSpPr>
        <p:spPr>
          <a:xfrm>
            <a:off x="5344732" y="2954515"/>
            <a:ext cx="609462" cy="24622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CH" sz="1000" dirty="0"/>
              <a:t>500mm</a:t>
            </a:r>
          </a:p>
        </p:txBody>
      </p:sp>
    </p:spTree>
    <p:extLst>
      <p:ext uri="{BB962C8B-B14F-4D97-AF65-F5344CB8AC3E}">
        <p14:creationId xmlns:p14="http://schemas.microsoft.com/office/powerpoint/2010/main" val="42335486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>
        <p:dissolve/>
      </p:transition>
    </mc:Choice>
    <mc:Fallback xmlns="">
      <p:transition xmlns:p14="http://schemas.microsoft.com/office/powerpoint/2010/main">
        <p:dissolv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8260E61-D3C7-E68E-DD81-7711AAE45B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/>
              <a:t>25.02.2025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7D6BCD8-C0DA-F543-1C7B-D49DD3602A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/>
              <a:t>CLERC Vincent _ BE-EA-DC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1CC85BE-6CB9-74E4-5A41-0B707A6F39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4932A7-CFC4-4510-BF43-6D6F5A2FA01D}" type="slidenum">
              <a:rPr lang="fr-CH" smtClean="0"/>
              <a:t>8</a:t>
            </a:fld>
            <a:endParaRPr lang="fr-CH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685037C-4C4D-C533-1C67-1293C33B811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28275" y="444053"/>
            <a:ext cx="9303234" cy="5711867"/>
          </a:xfrm>
          <a:prstGeom prst="rect">
            <a:avLst/>
          </a:prstGeom>
        </p:spPr>
      </p:pic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A4CD22A2-9E2A-415C-B066-1471CF28BDD2}"/>
              </a:ext>
            </a:extLst>
          </p:cNvPr>
          <p:cNvCxnSpPr/>
          <p:nvPr/>
        </p:nvCxnSpPr>
        <p:spPr>
          <a:xfrm>
            <a:off x="927279" y="1906073"/>
            <a:ext cx="1725769" cy="972355"/>
          </a:xfrm>
          <a:prstGeom prst="straightConnector1">
            <a:avLst/>
          </a:prstGeom>
          <a:ln w="9525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F8A6A4DA-ADAB-EF56-4ADD-7F04F7261D9D}"/>
              </a:ext>
            </a:extLst>
          </p:cNvPr>
          <p:cNvSpPr txBox="1"/>
          <p:nvPr/>
        </p:nvSpPr>
        <p:spPr>
          <a:xfrm>
            <a:off x="286927" y="1667359"/>
            <a:ext cx="1102546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GB" sz="1200" dirty="0"/>
              <a:t>Existing crane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2D5F1E81-9855-EBD4-33CF-EBF987EC1570}"/>
              </a:ext>
            </a:extLst>
          </p:cNvPr>
          <p:cNvSpPr/>
          <p:nvPr/>
        </p:nvSpPr>
        <p:spPr>
          <a:xfrm>
            <a:off x="3986011" y="2768958"/>
            <a:ext cx="431442" cy="357412"/>
          </a:xfrm>
          <a:prstGeom prst="rect">
            <a:avLst/>
          </a:prstGeom>
          <a:solidFill>
            <a:srgbClr val="FFC000">
              <a:alpha val="36000"/>
            </a:srgbClr>
          </a:solidFill>
          <a:ln>
            <a:solidFill>
              <a:srgbClr val="FFC000">
                <a:alpha val="20000"/>
              </a:srgb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F1B6EEFF-F268-4BAA-3EFB-0A50BB634BBC}"/>
              </a:ext>
            </a:extLst>
          </p:cNvPr>
          <p:cNvSpPr/>
          <p:nvPr/>
        </p:nvSpPr>
        <p:spPr>
          <a:xfrm>
            <a:off x="7505574" y="2543577"/>
            <a:ext cx="365974" cy="404087"/>
          </a:xfrm>
          <a:prstGeom prst="rect">
            <a:avLst/>
          </a:prstGeom>
          <a:solidFill>
            <a:srgbClr val="FFC000">
              <a:alpha val="36000"/>
            </a:srgbClr>
          </a:solidFill>
          <a:ln>
            <a:solidFill>
              <a:srgbClr val="FFC000">
                <a:alpha val="20000"/>
              </a:srgb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3D7A1E35-992B-D29D-A1C1-2C64C986DA30}"/>
              </a:ext>
            </a:extLst>
          </p:cNvPr>
          <p:cNvSpPr/>
          <p:nvPr/>
        </p:nvSpPr>
        <p:spPr>
          <a:xfrm>
            <a:off x="7651376" y="2427194"/>
            <a:ext cx="123173" cy="972355"/>
          </a:xfrm>
          <a:prstGeom prst="rect">
            <a:avLst/>
          </a:prstGeom>
        </p:spPr>
        <p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74CC886E-561C-D477-8AA5-1B886D22A4B5}"/>
              </a:ext>
            </a:extLst>
          </p:cNvPr>
          <p:cNvCxnSpPr>
            <a:cxnSpLocks/>
            <a:stCxn id="14" idx="1"/>
            <a:endCxn id="12" idx="3"/>
          </p:cNvCxnSpPr>
          <p:nvPr/>
        </p:nvCxnSpPr>
        <p:spPr>
          <a:xfrm flipH="1" flipV="1">
            <a:off x="7774549" y="2913372"/>
            <a:ext cx="3132590" cy="212998"/>
          </a:xfrm>
          <a:prstGeom prst="straightConnector1">
            <a:avLst/>
          </a:prstGeom>
          <a:ln w="9525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9D284B19-E453-47E8-1507-6E1D125870A2}"/>
              </a:ext>
            </a:extLst>
          </p:cNvPr>
          <p:cNvSpPr txBox="1"/>
          <p:nvPr/>
        </p:nvSpPr>
        <p:spPr>
          <a:xfrm>
            <a:off x="10907139" y="2987870"/>
            <a:ext cx="893322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GB" sz="1200" dirty="0"/>
              <a:t>New crane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9270A5D-7E94-314F-30A5-CE92CD88E580}"/>
              </a:ext>
            </a:extLst>
          </p:cNvPr>
          <p:cNvSpPr txBox="1"/>
          <p:nvPr/>
        </p:nvSpPr>
        <p:spPr>
          <a:xfrm>
            <a:off x="2986919" y="4539804"/>
            <a:ext cx="3190297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GB" sz="1200" b="0" i="0" dirty="0">
                <a:solidFill>
                  <a:srgbClr val="3C4043"/>
                </a:solidFill>
                <a:effectLst/>
                <a:latin typeface="Roboto" panose="02000000000000000000" pitchFamily="2" charset="0"/>
              </a:rPr>
              <a:t>The position of the K400 can be optimized </a:t>
            </a:r>
            <a:br>
              <a:rPr lang="en-GB" sz="1200" b="0" i="0" dirty="0">
                <a:solidFill>
                  <a:srgbClr val="3C4043"/>
                </a:solidFill>
                <a:effectLst/>
                <a:latin typeface="Roboto" panose="02000000000000000000" pitchFamily="2" charset="0"/>
              </a:rPr>
            </a:br>
            <a:r>
              <a:rPr lang="en-GB" sz="1200" b="0" i="0" dirty="0">
                <a:solidFill>
                  <a:srgbClr val="3C4043"/>
                </a:solidFill>
                <a:effectLst/>
                <a:latin typeface="Roboto" panose="02000000000000000000" pitchFamily="2" charset="0"/>
              </a:rPr>
              <a:t>if it is possible to shift the existing crane.</a:t>
            </a:r>
            <a:endParaRPr lang="fr-CH" sz="1200" dirty="0"/>
          </a:p>
        </p:txBody>
      </p:sp>
      <p:sp>
        <p:nvSpPr>
          <p:cNvPr id="18" name="Arrow: Right 17">
            <a:extLst>
              <a:ext uri="{FF2B5EF4-FFF2-40B4-BE49-F238E27FC236}">
                <a16:creationId xmlns:a16="http://schemas.microsoft.com/office/drawing/2014/main" id="{916F5B24-6751-B977-031A-75196B83864C}"/>
              </a:ext>
            </a:extLst>
          </p:cNvPr>
          <p:cNvSpPr/>
          <p:nvPr/>
        </p:nvSpPr>
        <p:spPr>
          <a:xfrm rot="16200000">
            <a:off x="5194872" y="2582750"/>
            <a:ext cx="365974" cy="225381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71B66924-AD2D-6DC2-7F6F-139EDDAD7533}"/>
              </a:ext>
            </a:extLst>
          </p:cNvPr>
          <p:cNvCxnSpPr>
            <a:cxnSpLocks/>
          </p:cNvCxnSpPr>
          <p:nvPr/>
        </p:nvCxnSpPr>
        <p:spPr>
          <a:xfrm flipH="1">
            <a:off x="4989538" y="2878428"/>
            <a:ext cx="403023" cy="1661376"/>
          </a:xfrm>
          <a:prstGeom prst="line">
            <a:avLst/>
          </a:prstGeom>
          <a:ln w="9525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224980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>
        <p:dissolve/>
      </p:transition>
    </mc:Choice>
    <mc:Fallback xmlns="">
      <p:transition xmlns:p14="http://schemas.microsoft.com/office/powerpoint/2010/main">
        <p:dissolv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866C52DA-890F-5ED0-0BDC-3B10491EE061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357809" y="1138415"/>
            <a:ext cx="10644527" cy="5111309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E31C11B7-1363-C826-3B63-BC36078EE3E4}"/>
              </a:ext>
            </a:extLst>
          </p:cNvPr>
          <p:cNvSpPr txBox="1"/>
          <p:nvPr/>
        </p:nvSpPr>
        <p:spPr>
          <a:xfrm>
            <a:off x="1095492" y="71224"/>
            <a:ext cx="954156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600" b="1" dirty="0">
                <a:solidFill>
                  <a:srgbClr val="1155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Electron Source Integration status</a:t>
            </a:r>
          </a:p>
        </p:txBody>
      </p:sp>
    </p:spTree>
    <p:extLst>
      <p:ext uri="{BB962C8B-B14F-4D97-AF65-F5344CB8AC3E}">
        <p14:creationId xmlns:p14="http://schemas.microsoft.com/office/powerpoint/2010/main" val="38528537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>
        <p:dissolve/>
      </p:transition>
    </mc:Choice>
    <mc:Fallback xmlns="">
      <p:transition xmlns:p14="http://schemas.microsoft.com/office/powerpoint/2010/main">
        <p:dissolve/>
      </p:transition>
    </mc:Fallback>
  </mc:AlternateContent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1" id="{0A22DD23-9704-4E03-A13F-CF67C670CC02}" vid="{0604311A-A1EF-46B6-8E1A-47A72DCF208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1865</TotalTime>
  <Words>1042</Words>
  <Application>Microsoft Office PowerPoint</Application>
  <PresentationFormat>Widescreen</PresentationFormat>
  <Paragraphs>247</Paragraphs>
  <Slides>23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23</vt:i4>
      </vt:variant>
    </vt:vector>
  </HeadingPairs>
  <TitlesOfParts>
    <vt:vector size="34" baseType="lpstr">
      <vt:lpstr>Aptos</vt:lpstr>
      <vt:lpstr>Arial</vt:lpstr>
      <vt:lpstr>Calibri</vt:lpstr>
      <vt:lpstr>Cambria Math</vt:lpstr>
      <vt:lpstr>Comic Sans MS</vt:lpstr>
      <vt:lpstr>Roboto</vt:lpstr>
      <vt:lpstr>Symbol</vt:lpstr>
      <vt:lpstr>Times New Roman</vt:lpstr>
      <vt:lpstr>Wingdings</vt:lpstr>
      <vt:lpstr>1_Office Theme</vt:lpstr>
      <vt:lpstr>Office Theme</vt:lpstr>
      <vt:lpstr>Update on the Electron Sources  </vt:lpstr>
      <vt:lpstr>Parameters for both injectors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Conclusion and Issues 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Steffen Doebert</dc:creator>
  <cp:lastModifiedBy>Steffen Doebert</cp:lastModifiedBy>
  <cp:revision>24</cp:revision>
  <dcterms:created xsi:type="dcterms:W3CDTF">2024-11-04T08:49:31Z</dcterms:created>
  <dcterms:modified xsi:type="dcterms:W3CDTF">2025-03-25T10:01:13Z</dcterms:modified>
</cp:coreProperties>
</file>