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33"/>
  </p:notesMasterIdLst>
  <p:sldIdLst>
    <p:sldId id="256" r:id="rId5"/>
    <p:sldId id="323" r:id="rId6"/>
    <p:sldId id="989" r:id="rId7"/>
    <p:sldId id="992" r:id="rId8"/>
    <p:sldId id="316" r:id="rId9"/>
    <p:sldId id="984" r:id="rId10"/>
    <p:sldId id="326" r:id="rId11"/>
    <p:sldId id="998" r:id="rId12"/>
    <p:sldId id="994" r:id="rId13"/>
    <p:sldId id="995" r:id="rId14"/>
    <p:sldId id="336" r:id="rId15"/>
    <p:sldId id="337" r:id="rId16"/>
    <p:sldId id="338" r:id="rId17"/>
    <p:sldId id="997" r:id="rId18"/>
    <p:sldId id="348" r:id="rId19"/>
    <p:sldId id="339" r:id="rId20"/>
    <p:sldId id="345" r:id="rId21"/>
    <p:sldId id="340" r:id="rId22"/>
    <p:sldId id="999" r:id="rId23"/>
    <p:sldId id="1000" r:id="rId24"/>
    <p:sldId id="341" r:id="rId25"/>
    <p:sldId id="259" r:id="rId26"/>
    <p:sldId id="330" r:id="rId27"/>
    <p:sldId id="366" r:id="rId28"/>
    <p:sldId id="342" r:id="rId29"/>
    <p:sldId id="343" r:id="rId30"/>
    <p:sldId id="993" r:id="rId31"/>
    <p:sldId id="264" r:id="rId32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70"/>
  </p:normalViewPr>
  <p:slideViewPr>
    <p:cSldViewPr>
      <p:cViewPr varScale="1">
        <p:scale>
          <a:sx n="147" d="100"/>
          <a:sy n="147" d="100"/>
        </p:scale>
        <p:origin x="744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AD08C-B181-4817-98AA-60EACEA0665C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99C9C-B117-4A00-A412-494F5924B0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834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2742D-81C3-1442-84EF-4BF5B0427690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07906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2742D-81C3-1442-84EF-4BF5B0427690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996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24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705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25/03/2025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25/03/2025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fr-FR"/>
              <a:t>25/03/2025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18296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724385" y="4597293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9192344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6085478" y="4509120"/>
            <a:ext cx="1267142" cy="12467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F4CAA-E2DC-FE4C-F2C4-0C520E5C5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2DEFF-F631-401E-506B-468229966B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172EF-8EF3-DE27-7983-21D7A61DD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BF07E-D85A-4756-A46F-142FB1A3E0E9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69C37-C703-C5DD-0F23-455300680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CAB70-B786-2F16-4222-009859B1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F305-5CF9-44DA-94D2-9BFA4A9D1F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298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25/03/2025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32.png"/><Relationship Id="rId4" Type="http://schemas.openxmlformats.org/officeDocument/2006/relationships/image" Target="../media/image3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jpg"/><Relationship Id="rId4" Type="http://schemas.openxmlformats.org/officeDocument/2006/relationships/image" Target="../media/image50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75732" y="1741758"/>
            <a:ext cx="7824524" cy="1826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i="1" dirty="0"/>
              <a:t>Laser system update</a:t>
            </a:r>
            <a:br>
              <a:rPr lang="en-US" sz="4400" i="1" dirty="0"/>
            </a:br>
            <a:endParaRPr lang="en-GB" i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5732" y="3810002"/>
            <a:ext cx="7450667" cy="105915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400" dirty="0"/>
              <a:t>Eduardo Granados (SY-STI)</a:t>
            </a:r>
          </a:p>
          <a:p>
            <a:pPr>
              <a:lnSpc>
                <a:spcPct val="150000"/>
              </a:lnSpc>
              <a:defRPr/>
            </a:pPr>
            <a:r>
              <a:rPr lang="en-US" sz="1200" i="1" dirty="0"/>
              <a:t>On behalf of the SY-STI-LP section</a:t>
            </a:r>
            <a:endParaRPr lang="en-US" sz="1300" i="1" dirty="0"/>
          </a:p>
          <a:p>
            <a:pPr>
              <a:lnSpc>
                <a:spcPct val="150000"/>
              </a:lnSpc>
              <a:defRPr/>
            </a:pPr>
            <a:endParaRPr lang="en-US" sz="1800" dirty="0"/>
          </a:p>
          <a:p>
            <a:pPr>
              <a:lnSpc>
                <a:spcPct val="150000"/>
              </a:lnSpc>
              <a:defRPr/>
            </a:pPr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2E047-34A8-C87F-F2D8-15EC4C6A7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 point plasma cell 1 &amp; 2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1D9B81-8047-2914-61AF-18705673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068FA-07DB-0D2B-B0F9-7C2ED03A4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DF0927-8BE8-3E69-27E7-F18BC2B9A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92" y="1772816"/>
            <a:ext cx="7680176" cy="39712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A07F1A-40DE-ECCA-21F7-A7A33F925C3E}"/>
              </a:ext>
            </a:extLst>
          </p:cNvPr>
          <p:cNvSpPr txBox="1"/>
          <p:nvPr/>
        </p:nvSpPr>
        <p:spPr>
          <a:xfrm>
            <a:off x="3575720" y="3191176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Motorized waveplate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5ABD5F-749A-65B6-7748-7AAC7051BE77}"/>
              </a:ext>
            </a:extLst>
          </p:cNvPr>
          <p:cNvSpPr txBox="1"/>
          <p:nvPr/>
        </p:nvSpPr>
        <p:spPr>
          <a:xfrm>
            <a:off x="3575720" y="399441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Polarizer</a:t>
            </a:r>
            <a:endParaRPr lang="en-GB" sz="12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6D6FAC9-AEFD-4728-222F-2450AC72C43C}"/>
              </a:ext>
            </a:extLst>
          </p:cNvPr>
          <p:cNvCxnSpPr>
            <a:stCxn id="5" idx="3"/>
          </p:cNvCxnSpPr>
          <p:nvPr/>
        </p:nvCxnSpPr>
        <p:spPr bwMode="auto">
          <a:xfrm flipV="1">
            <a:off x="4655840" y="3284984"/>
            <a:ext cx="576064" cy="1370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1C714EB-528E-8331-24B4-3A71E3536E72}"/>
              </a:ext>
            </a:extLst>
          </p:cNvPr>
          <p:cNvCxnSpPr>
            <a:cxnSpLocks/>
          </p:cNvCxnSpPr>
          <p:nvPr/>
        </p:nvCxnSpPr>
        <p:spPr bwMode="auto">
          <a:xfrm flipV="1">
            <a:off x="4600547" y="3852705"/>
            <a:ext cx="775373" cy="2448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B69A431-B20C-BE46-4334-275CAA8C1FF2}"/>
              </a:ext>
            </a:extLst>
          </p:cNvPr>
          <p:cNvSpPr txBox="1"/>
          <p:nvPr/>
        </p:nvSpPr>
        <p:spPr>
          <a:xfrm>
            <a:off x="7029344" y="2008566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Beam position</a:t>
            </a:r>
            <a:endParaRPr lang="en-GB" sz="1000" dirty="0"/>
          </a:p>
        </p:txBody>
      </p:sp>
      <p:sp>
        <p:nvSpPr>
          <p:cNvPr id="13" name="Chord 12">
            <a:extLst>
              <a:ext uri="{FF2B5EF4-FFF2-40B4-BE49-F238E27FC236}">
                <a16:creationId xmlns:a16="http://schemas.microsoft.com/office/drawing/2014/main" id="{B465AB63-27E9-3D8D-70B7-90E4D3D49A8F}"/>
              </a:ext>
            </a:extLst>
          </p:cNvPr>
          <p:cNvSpPr/>
          <p:nvPr/>
        </p:nvSpPr>
        <p:spPr bwMode="auto">
          <a:xfrm rot="16200000">
            <a:off x="6889329" y="2717856"/>
            <a:ext cx="208444" cy="208444"/>
          </a:xfrm>
          <a:prstGeom prst="chord">
            <a:avLst>
              <a:gd name="adj1" fmla="val 21064069"/>
              <a:gd name="adj2" fmla="val 1127052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hord 13">
            <a:extLst>
              <a:ext uri="{FF2B5EF4-FFF2-40B4-BE49-F238E27FC236}">
                <a16:creationId xmlns:a16="http://schemas.microsoft.com/office/drawing/2014/main" id="{1A7661EA-9563-7841-75E2-8AAEBB7D3B02}"/>
              </a:ext>
            </a:extLst>
          </p:cNvPr>
          <p:cNvSpPr/>
          <p:nvPr/>
        </p:nvSpPr>
        <p:spPr bwMode="auto">
          <a:xfrm rot="10800000">
            <a:off x="6241132" y="2070833"/>
            <a:ext cx="208444" cy="208444"/>
          </a:xfrm>
          <a:prstGeom prst="chord">
            <a:avLst>
              <a:gd name="adj1" fmla="val 21064069"/>
              <a:gd name="adj2" fmla="val 1127052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F3FD4C0-B4CD-5387-8E43-98105EA417F8}"/>
              </a:ext>
            </a:extLst>
          </p:cNvPr>
          <p:cNvSpPr/>
          <p:nvPr/>
        </p:nvSpPr>
        <p:spPr bwMode="auto">
          <a:xfrm rot="1089980" flipV="1">
            <a:off x="6343163" y="1915181"/>
            <a:ext cx="664404" cy="208444"/>
          </a:xfrm>
          <a:custGeom>
            <a:avLst/>
            <a:gdLst>
              <a:gd name="connsiteX0" fmla="*/ 664404 w 664404"/>
              <a:gd name="connsiteY0" fmla="*/ 323850 h 386319"/>
              <a:gd name="connsiteX1" fmla="*/ 64329 w 664404"/>
              <a:gd name="connsiteY1" fmla="*/ 361950 h 386319"/>
              <a:gd name="connsiteX2" fmla="*/ 45279 w 664404"/>
              <a:gd name="connsiteY2" fmla="*/ 0 h 386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4404" h="386319">
                <a:moveTo>
                  <a:pt x="664404" y="323850"/>
                </a:moveTo>
                <a:cubicBezTo>
                  <a:pt x="415960" y="369887"/>
                  <a:pt x="167516" y="415925"/>
                  <a:pt x="64329" y="361950"/>
                </a:cubicBezTo>
                <a:cubicBezTo>
                  <a:pt x="-38858" y="307975"/>
                  <a:pt x="3210" y="153987"/>
                  <a:pt x="45279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A5C9162-BC6E-AB46-71C8-45CCF24554A4}"/>
              </a:ext>
            </a:extLst>
          </p:cNvPr>
          <p:cNvSpPr/>
          <p:nvPr/>
        </p:nvSpPr>
        <p:spPr bwMode="auto">
          <a:xfrm flipV="1">
            <a:off x="7151407" y="2231829"/>
            <a:ext cx="322046" cy="591379"/>
          </a:xfrm>
          <a:custGeom>
            <a:avLst/>
            <a:gdLst>
              <a:gd name="connsiteX0" fmla="*/ 161925 w 375360"/>
              <a:gd name="connsiteY0" fmla="*/ 1345531 h 1345531"/>
              <a:gd name="connsiteX1" fmla="*/ 371475 w 375360"/>
              <a:gd name="connsiteY1" fmla="*/ 193006 h 1345531"/>
              <a:gd name="connsiteX2" fmla="*/ 0 w 375360"/>
              <a:gd name="connsiteY2" fmla="*/ 12031 h 134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5360" h="1345531">
                <a:moveTo>
                  <a:pt x="161925" y="1345531"/>
                </a:moveTo>
                <a:cubicBezTo>
                  <a:pt x="280193" y="880393"/>
                  <a:pt x="398462" y="415256"/>
                  <a:pt x="371475" y="193006"/>
                </a:cubicBezTo>
                <a:cubicBezTo>
                  <a:pt x="344488" y="-29244"/>
                  <a:pt x="172244" y="-8607"/>
                  <a:pt x="0" y="12031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C36AE6ED-5248-E28F-6A6E-23F389EB9ED5}"/>
              </a:ext>
            </a:extLst>
          </p:cNvPr>
          <p:cNvSpPr/>
          <p:nvPr/>
        </p:nvSpPr>
        <p:spPr bwMode="auto">
          <a:xfrm>
            <a:off x="8616280" y="3605783"/>
            <a:ext cx="504056" cy="136199"/>
          </a:xfrm>
          <a:prstGeom prst="rightArrow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BAA31AC-2F5D-7655-F041-A18C20F9D5CD}"/>
              </a:ext>
            </a:extLst>
          </p:cNvPr>
          <p:cNvSpPr/>
          <p:nvPr/>
        </p:nvSpPr>
        <p:spPr bwMode="auto">
          <a:xfrm>
            <a:off x="2767930" y="2758058"/>
            <a:ext cx="504056" cy="136199"/>
          </a:xfrm>
          <a:prstGeom prst="rightArrow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90217C8-106F-8A5C-BFEA-5AD97FB6CE11}"/>
              </a:ext>
            </a:extLst>
          </p:cNvPr>
          <p:cNvSpPr/>
          <p:nvPr/>
        </p:nvSpPr>
        <p:spPr bwMode="auto">
          <a:xfrm rot="5400000">
            <a:off x="5234905" y="4634484"/>
            <a:ext cx="504056" cy="136199"/>
          </a:xfrm>
          <a:prstGeom prst="rightArrow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2ACE3D-63AB-C41D-28FB-BC2EE6552BFF}"/>
              </a:ext>
            </a:extLst>
          </p:cNvPr>
          <p:cNvSpPr txBox="1"/>
          <p:nvPr/>
        </p:nvSpPr>
        <p:spPr>
          <a:xfrm>
            <a:off x="6044307" y="3097384"/>
            <a:ext cx="69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50:50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2B4594-F149-3DF4-2752-0FAB5411626D}"/>
              </a:ext>
            </a:extLst>
          </p:cNvPr>
          <p:cNvSpPr txBox="1"/>
          <p:nvPr/>
        </p:nvSpPr>
        <p:spPr>
          <a:xfrm>
            <a:off x="4831412" y="1565703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HR mirror</a:t>
            </a:r>
            <a:endParaRPr lang="en-GB" sz="12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391ACD1-C757-926B-AF6C-9D536660E17F}"/>
              </a:ext>
            </a:extLst>
          </p:cNvPr>
          <p:cNvCxnSpPr>
            <a:cxnSpLocks/>
          </p:cNvCxnSpPr>
          <p:nvPr/>
        </p:nvCxnSpPr>
        <p:spPr bwMode="auto">
          <a:xfrm>
            <a:off x="5486933" y="1896974"/>
            <a:ext cx="90541" cy="7888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530CD80-AC26-806D-CAE7-02E9BF577CCD}"/>
              </a:ext>
            </a:extLst>
          </p:cNvPr>
          <p:cNvSpPr txBox="1"/>
          <p:nvPr/>
        </p:nvSpPr>
        <p:spPr>
          <a:xfrm>
            <a:off x="5779257" y="4249764"/>
            <a:ext cx="12142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Feedthroughs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06149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A2A15-D4F6-AB8B-22AE-D66E252E0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Interconnecting boxes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22C88-6042-1F39-14DC-B63962910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AF015F-A104-4ADB-E829-295E7B3C5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475DEF-9404-9261-4370-9F70B10FB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76" y="1556792"/>
            <a:ext cx="4061428" cy="3429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2392606-D790-AAE4-BA6E-5764D85D2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56" y="1628800"/>
            <a:ext cx="3653779" cy="31409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270E6EC-1B8E-CB66-84D7-5583BF1BE4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4045" y="1772816"/>
            <a:ext cx="3764822" cy="3212976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3DB86E5-D46D-03AA-5CE2-FFE178DC39C4}"/>
              </a:ext>
            </a:extLst>
          </p:cNvPr>
          <p:cNvSpPr txBox="1"/>
          <p:nvPr/>
        </p:nvSpPr>
        <p:spPr>
          <a:xfrm>
            <a:off x="551384" y="5057800"/>
            <a:ext cx="10919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Meeting with Stretcher, design proposal discussed -&gt; requested quote for 15 of these boxes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 is too tight, needs to be enlarged by 10 cm in each direction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On-going discussion with vacuum team (Maria Carmen) to sectorize beamlines and pumping requirements. Simulations indicate 10</a:t>
            </a:r>
            <a:r>
              <a:rPr lang="en-US" baseline="30000" dirty="0"/>
              <a:t>-5</a:t>
            </a:r>
            <a:r>
              <a:rPr lang="en-US" dirty="0"/>
              <a:t> </a:t>
            </a:r>
            <a:r>
              <a:rPr lang="en-US" dirty="0" err="1"/>
              <a:t>mBar</a:t>
            </a:r>
            <a:r>
              <a:rPr lang="en-US" dirty="0"/>
              <a:t> achievable.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198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2E047-34A8-C87F-F2D8-15EC4C6A7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Interconnecting boxes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1D9B81-8047-2914-61AF-18705673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068FA-07DB-0D2B-B0F9-7C2ED03A4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A650AA-5EE7-EBAD-0F38-9B95972D5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669" y="1271592"/>
            <a:ext cx="6543675" cy="4762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6ABF0E-54B8-A37A-40C1-9BCFA48CC416}"/>
              </a:ext>
            </a:extLst>
          </p:cNvPr>
          <p:cNvSpPr txBox="1"/>
          <p:nvPr/>
        </p:nvSpPr>
        <p:spPr>
          <a:xfrm>
            <a:off x="7536160" y="1344518"/>
            <a:ext cx="41367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Simpler design being proposed by N. Chritin.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Requires welding 2 halves of the chamber.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Advantages include larger inner space for optical mounts, potentially lower cost (estimate underway).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Construction in 2026?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Integration of controls and diagnostics to be discussed with BE-CEM and SY-BI (+cabling).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610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95AA5-8C52-B940-F0A5-3078B528F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Distances and locations for compressor to be adjusted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C4B54A-EDFE-6785-E654-F1ECB2F71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70827-4A0A-20AA-4D6A-2FF304BD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F6F2409-3002-E0E3-0870-A5BDA78E69DE}"/>
              </a:ext>
            </a:extLst>
          </p:cNvPr>
          <p:cNvGrpSpPr/>
          <p:nvPr/>
        </p:nvGrpSpPr>
        <p:grpSpPr>
          <a:xfrm>
            <a:off x="479376" y="1936015"/>
            <a:ext cx="11473891" cy="2777570"/>
            <a:chOff x="-1590526" y="1756897"/>
            <a:chExt cx="14928989" cy="361397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27BFD46-B329-ACD0-C0A6-2965255A7F69}"/>
                </a:ext>
              </a:extLst>
            </p:cNvPr>
            <p:cNvGrpSpPr/>
            <p:nvPr/>
          </p:nvGrpSpPr>
          <p:grpSpPr>
            <a:xfrm>
              <a:off x="-1590526" y="2331948"/>
              <a:ext cx="3585046" cy="810833"/>
              <a:chOff x="1329854" y="1629809"/>
              <a:chExt cx="3585046" cy="81083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F18859E-2D56-06B8-A57B-1E4CEAABFB5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447" r="18697"/>
              <a:stretch/>
            </p:blipFill>
            <p:spPr>
              <a:xfrm>
                <a:off x="1329854" y="1670152"/>
                <a:ext cx="1608328" cy="77049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5388211-AABC-2C41-D159-BB45D5E166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2070" r="15343"/>
              <a:stretch/>
            </p:blipFill>
            <p:spPr>
              <a:xfrm>
                <a:off x="3260912" y="1629809"/>
                <a:ext cx="1653988" cy="716059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8A449F1-30D3-ED24-56C2-A09A1F464976}"/>
                  </a:ext>
                </a:extLst>
              </p:cNvPr>
              <p:cNvSpPr txBox="1"/>
              <p:nvPr/>
            </p:nvSpPr>
            <p:spPr>
              <a:xfrm>
                <a:off x="2931459" y="1929653"/>
                <a:ext cx="407130" cy="3203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…</a:t>
                </a:r>
                <a:endParaRPr lang="en-GB" sz="1000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3109CED-0904-7D8B-FF3D-A92DAF3ADBD5}"/>
                </a:ext>
              </a:extLst>
            </p:cNvPr>
            <p:cNvSpPr txBox="1"/>
            <p:nvPr/>
          </p:nvSpPr>
          <p:spPr>
            <a:xfrm>
              <a:off x="1966879" y="2358742"/>
              <a:ext cx="407130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…</a:t>
              </a:r>
              <a:endParaRPr lang="en-GB" sz="1000" dirty="0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E8BA329-E42D-AA64-E7A4-3A81613AB4CE}"/>
                </a:ext>
              </a:extLst>
            </p:cNvPr>
            <p:cNvGrpSpPr/>
            <p:nvPr/>
          </p:nvGrpSpPr>
          <p:grpSpPr>
            <a:xfrm>
              <a:off x="2302024" y="2319248"/>
              <a:ext cx="3585046" cy="810833"/>
              <a:chOff x="1329854" y="1629809"/>
              <a:chExt cx="3585046" cy="810833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40271051-7B66-F679-D6D9-14CE045B51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447" r="18697"/>
              <a:stretch/>
            </p:blipFill>
            <p:spPr>
              <a:xfrm>
                <a:off x="1329854" y="1670152"/>
                <a:ext cx="1608328" cy="77049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498288A-C89D-3DD4-6539-9A9273F6A49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2070" r="15343"/>
              <a:stretch/>
            </p:blipFill>
            <p:spPr>
              <a:xfrm>
                <a:off x="3260912" y="1629809"/>
                <a:ext cx="1653988" cy="716059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4EA68E9-FD9B-1FD3-1489-E788F3DBA2F3}"/>
                  </a:ext>
                </a:extLst>
              </p:cNvPr>
              <p:cNvSpPr txBox="1"/>
              <p:nvPr/>
            </p:nvSpPr>
            <p:spPr>
              <a:xfrm>
                <a:off x="2931459" y="1929653"/>
                <a:ext cx="407130" cy="3203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…</a:t>
                </a:r>
                <a:endParaRPr lang="en-GB" sz="1000" dirty="0"/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735E522-1F4C-47BA-D557-2C52331C9759}"/>
                </a:ext>
              </a:extLst>
            </p:cNvPr>
            <p:cNvCxnSpPr/>
            <p:nvPr/>
          </p:nvCxnSpPr>
          <p:spPr>
            <a:xfrm>
              <a:off x="-615330" y="2861139"/>
              <a:ext cx="0" cy="482600"/>
            </a:xfrm>
            <a:prstGeom prst="line">
              <a:avLst/>
            </a:prstGeom>
            <a:ln w="63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FB47CB7-061A-214A-796C-8409527A10B9}"/>
                </a:ext>
              </a:extLst>
            </p:cNvPr>
            <p:cNvCxnSpPr>
              <a:cxnSpLocks/>
            </p:cNvCxnSpPr>
            <p:nvPr/>
          </p:nvCxnSpPr>
          <p:spPr>
            <a:xfrm>
              <a:off x="940420" y="2854789"/>
              <a:ext cx="0" cy="717550"/>
            </a:xfrm>
            <a:prstGeom prst="line">
              <a:avLst/>
            </a:prstGeom>
            <a:ln w="63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570BE35-4EB4-7C3D-0358-88DBE4CFBFFA}"/>
                </a:ext>
              </a:extLst>
            </p:cNvPr>
            <p:cNvCxnSpPr>
              <a:cxnSpLocks/>
            </p:cNvCxnSpPr>
            <p:nvPr/>
          </p:nvCxnSpPr>
          <p:spPr>
            <a:xfrm>
              <a:off x="3270870" y="2907831"/>
              <a:ext cx="0" cy="664508"/>
            </a:xfrm>
            <a:prstGeom prst="line">
              <a:avLst/>
            </a:prstGeom>
            <a:ln w="63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6A825C-588C-582D-5486-5BDEEBE83139}"/>
                </a:ext>
              </a:extLst>
            </p:cNvPr>
            <p:cNvCxnSpPr>
              <a:cxnSpLocks/>
            </p:cNvCxnSpPr>
            <p:nvPr/>
          </p:nvCxnSpPr>
          <p:spPr>
            <a:xfrm>
              <a:off x="4826620" y="1986280"/>
              <a:ext cx="0" cy="1684020"/>
            </a:xfrm>
            <a:prstGeom prst="line">
              <a:avLst/>
            </a:prstGeom>
            <a:ln w="63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9" name="Connector: Elbow 18">
              <a:extLst>
                <a:ext uri="{FF2B5EF4-FFF2-40B4-BE49-F238E27FC236}">
                  <a16:creationId xmlns:a16="http://schemas.microsoft.com/office/drawing/2014/main" id="{CA77A091-3C0D-467A-4479-EC620C6F6896}"/>
                </a:ext>
              </a:extLst>
            </p:cNvPr>
            <p:cNvCxnSpPr>
              <a:cxnSpLocks/>
            </p:cNvCxnSpPr>
            <p:nvPr/>
          </p:nvCxnSpPr>
          <p:spPr>
            <a:xfrm>
              <a:off x="2157797" y="2854789"/>
              <a:ext cx="1097714" cy="425450"/>
            </a:xfrm>
            <a:prstGeom prst="bentConnector3">
              <a:avLst>
                <a:gd name="adj1" fmla="val 36116"/>
              </a:avLst>
            </a:prstGeom>
            <a:ln w="63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nector: Elbow 19">
              <a:extLst>
                <a:ext uri="{FF2B5EF4-FFF2-40B4-BE49-F238E27FC236}">
                  <a16:creationId xmlns:a16="http://schemas.microsoft.com/office/drawing/2014/main" id="{906B93A2-BA7B-25F9-D020-6F139D54FFFB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934071" y="2854787"/>
              <a:ext cx="1223727" cy="425452"/>
            </a:xfrm>
            <a:prstGeom prst="bentConnector3">
              <a:avLst>
                <a:gd name="adj1" fmla="val 36508"/>
              </a:avLst>
            </a:prstGeom>
            <a:ln w="63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650013E-E34D-CA82-7A59-93B16DA64C84}"/>
                </a:ext>
              </a:extLst>
            </p:cNvPr>
            <p:cNvCxnSpPr/>
            <p:nvPr/>
          </p:nvCxnSpPr>
          <p:spPr>
            <a:xfrm flipH="1">
              <a:off x="-615330" y="3280239"/>
              <a:ext cx="1549401" cy="0"/>
            </a:xfrm>
            <a:prstGeom prst="straightConnector1">
              <a:avLst/>
            </a:prstGeom>
            <a:ln w="63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330A03C-3ED3-DAA0-341D-57AA181D957F}"/>
                </a:ext>
              </a:extLst>
            </p:cNvPr>
            <p:cNvCxnSpPr/>
            <p:nvPr/>
          </p:nvCxnSpPr>
          <p:spPr>
            <a:xfrm flipH="1">
              <a:off x="3277219" y="3280239"/>
              <a:ext cx="1549401" cy="0"/>
            </a:xfrm>
            <a:prstGeom prst="straightConnector1">
              <a:avLst/>
            </a:prstGeom>
            <a:ln w="63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F56285C-472C-E87E-1070-0DDBEDF835AC}"/>
                </a:ext>
              </a:extLst>
            </p:cNvPr>
            <p:cNvSpPr txBox="1"/>
            <p:nvPr/>
          </p:nvSpPr>
          <p:spPr>
            <a:xfrm>
              <a:off x="-135596" y="3300968"/>
              <a:ext cx="609445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20 m</a:t>
              </a:r>
              <a:endParaRPr lang="en-GB" sz="10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9B07545-A237-0B3E-71B9-175F0F99E3AA}"/>
                </a:ext>
              </a:extLst>
            </p:cNvPr>
            <p:cNvSpPr txBox="1"/>
            <p:nvPr/>
          </p:nvSpPr>
          <p:spPr>
            <a:xfrm>
              <a:off x="1790117" y="2850641"/>
              <a:ext cx="609445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20 m</a:t>
              </a:r>
              <a:endParaRPr lang="en-GB" sz="10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D281C5A-8D5B-1E0F-261C-910F93329C61}"/>
                </a:ext>
              </a:extLst>
            </p:cNvPr>
            <p:cNvSpPr txBox="1"/>
            <p:nvPr/>
          </p:nvSpPr>
          <p:spPr>
            <a:xfrm>
              <a:off x="3766171" y="3284160"/>
              <a:ext cx="609445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20 m</a:t>
              </a:r>
              <a:endParaRPr lang="en-GB" sz="10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B111B15-5152-83B2-5FA4-85DAB229397C}"/>
                </a:ext>
              </a:extLst>
            </p:cNvPr>
            <p:cNvSpPr txBox="1"/>
            <p:nvPr/>
          </p:nvSpPr>
          <p:spPr>
            <a:xfrm>
              <a:off x="-1580516" y="1770008"/>
              <a:ext cx="978615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Periscope</a:t>
              </a:r>
              <a:endParaRPr lang="en-GB" sz="1000" dirty="0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27BEC23-2806-660A-C8B7-69158E84EB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184" r="17588" b="14924"/>
            <a:stretch/>
          </p:blipFill>
          <p:spPr>
            <a:xfrm>
              <a:off x="6169832" y="2317245"/>
              <a:ext cx="1605058" cy="926403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9518E0E-A145-2F1E-75F5-D53692B52AC5}"/>
                </a:ext>
              </a:extLst>
            </p:cNvPr>
            <p:cNvSpPr txBox="1"/>
            <p:nvPr/>
          </p:nvSpPr>
          <p:spPr>
            <a:xfrm>
              <a:off x="5827964" y="2358742"/>
              <a:ext cx="407130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…</a:t>
              </a:r>
              <a:endParaRPr lang="en-GB" sz="10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849039E-123C-0E8C-4B2C-671AA10D8DD7}"/>
                </a:ext>
              </a:extLst>
            </p:cNvPr>
            <p:cNvSpPr txBox="1"/>
            <p:nvPr/>
          </p:nvSpPr>
          <p:spPr>
            <a:xfrm rot="5400000">
              <a:off x="6653871" y="3274481"/>
              <a:ext cx="407130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…</a:t>
              </a:r>
              <a:endParaRPr lang="en-GB" sz="1000" dirty="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6714027-743C-CD62-A2B7-F521E0268BE9}"/>
                </a:ext>
              </a:extLst>
            </p:cNvPr>
            <p:cNvGrpSpPr/>
            <p:nvPr/>
          </p:nvGrpSpPr>
          <p:grpSpPr>
            <a:xfrm rot="10800000">
              <a:off x="2376959" y="3925478"/>
              <a:ext cx="3574071" cy="1045960"/>
              <a:chOff x="1340829" y="1629809"/>
              <a:chExt cx="3574071" cy="1045960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7EAE4790-F956-C24F-FEE8-36699F0373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447" r="18697"/>
              <a:stretch/>
            </p:blipFill>
            <p:spPr>
              <a:xfrm flipV="1">
                <a:off x="1340829" y="1914983"/>
                <a:ext cx="1608328" cy="760786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D8C8E304-973E-636A-9D13-EBE4B1A838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2070" r="15343"/>
              <a:stretch/>
            </p:blipFill>
            <p:spPr>
              <a:xfrm>
                <a:off x="3260912" y="1629809"/>
                <a:ext cx="1653988" cy="716059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00C272C-E947-EF83-B321-584B80B483B6}"/>
                  </a:ext>
                </a:extLst>
              </p:cNvPr>
              <p:cNvSpPr txBox="1"/>
              <p:nvPr/>
            </p:nvSpPr>
            <p:spPr>
              <a:xfrm>
                <a:off x="2918811" y="1954137"/>
                <a:ext cx="407130" cy="3203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…</a:t>
                </a:r>
                <a:endParaRPr lang="en-GB" sz="1000" dirty="0"/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EF1A2F0-61F8-AE3D-083D-AA49D0CAD287}"/>
                </a:ext>
              </a:extLst>
            </p:cNvPr>
            <p:cNvSpPr/>
            <p:nvPr/>
          </p:nvSpPr>
          <p:spPr>
            <a:xfrm>
              <a:off x="6018882" y="3670300"/>
              <a:ext cx="1756008" cy="121284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CD143A0-5BC0-1505-2159-AB3DDE7D8358}"/>
                </a:ext>
              </a:extLst>
            </p:cNvPr>
            <p:cNvSpPr txBox="1"/>
            <p:nvPr/>
          </p:nvSpPr>
          <p:spPr>
            <a:xfrm>
              <a:off x="6253383" y="3838300"/>
              <a:ext cx="1208105" cy="520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Periscope to optical table</a:t>
              </a:r>
              <a:endParaRPr lang="en-GB" sz="1000" dirty="0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7B2BC11D-FF59-215E-117E-D0D7B99F59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0421" y="3428531"/>
              <a:ext cx="2315090" cy="0"/>
            </a:xfrm>
            <a:prstGeom prst="straightConnector1">
              <a:avLst/>
            </a:prstGeom>
            <a:ln w="63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B99E573-B743-F046-BF85-C58E67ADB4E8}"/>
                </a:ext>
              </a:extLst>
            </p:cNvPr>
            <p:cNvSpPr txBox="1"/>
            <p:nvPr/>
          </p:nvSpPr>
          <p:spPr>
            <a:xfrm>
              <a:off x="1743695" y="3425949"/>
              <a:ext cx="747102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19.6 m</a:t>
              </a:r>
              <a:endParaRPr lang="en-GB" sz="1000" dirty="0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90A1F58-8392-869F-8469-F00D0F90F3FC}"/>
                </a:ext>
              </a:extLst>
            </p:cNvPr>
            <p:cNvCxnSpPr/>
            <p:nvPr/>
          </p:nvCxnSpPr>
          <p:spPr>
            <a:xfrm>
              <a:off x="6795121" y="2943349"/>
              <a:ext cx="0" cy="482600"/>
            </a:xfrm>
            <a:prstGeom prst="line">
              <a:avLst/>
            </a:prstGeom>
            <a:ln w="63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860DA77-6E00-0F5E-349C-06698D490F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6620" y="3286589"/>
              <a:ext cx="1959610" cy="8029"/>
            </a:xfrm>
            <a:prstGeom prst="straightConnector1">
              <a:avLst/>
            </a:prstGeom>
            <a:ln w="63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256D1EC-9498-53B7-EA5A-E0BE2C2D5A6E}"/>
                </a:ext>
              </a:extLst>
            </p:cNvPr>
            <p:cNvSpPr txBox="1"/>
            <p:nvPr/>
          </p:nvSpPr>
          <p:spPr>
            <a:xfrm>
              <a:off x="5522813" y="2996783"/>
              <a:ext cx="615701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~5 m</a:t>
              </a:r>
              <a:endParaRPr lang="en-GB" sz="100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81857E6-81AD-ED94-0648-BBAEF2F919A7}"/>
                </a:ext>
              </a:extLst>
            </p:cNvPr>
            <p:cNvSpPr/>
            <p:nvPr/>
          </p:nvSpPr>
          <p:spPr>
            <a:xfrm>
              <a:off x="4865990" y="3512356"/>
              <a:ext cx="1178156" cy="1423062"/>
            </a:xfrm>
            <a:custGeom>
              <a:avLst/>
              <a:gdLst>
                <a:gd name="connsiteX0" fmla="*/ 0 w 1994181"/>
                <a:gd name="connsiteY0" fmla="*/ 99128 h 1603177"/>
                <a:gd name="connsiteX1" fmla="*/ 1783080 w 1994181"/>
                <a:gd name="connsiteY1" fmla="*/ 83888 h 1603177"/>
                <a:gd name="connsiteX2" fmla="*/ 1798320 w 1994181"/>
                <a:gd name="connsiteY2" fmla="*/ 1005908 h 1603177"/>
                <a:gd name="connsiteX3" fmla="*/ 327660 w 1994181"/>
                <a:gd name="connsiteY3" fmla="*/ 1524068 h 1603177"/>
                <a:gd name="connsiteX4" fmla="*/ 121920 w 1994181"/>
                <a:gd name="connsiteY4" fmla="*/ 1592648 h 160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4181" h="1603177">
                  <a:moveTo>
                    <a:pt x="0" y="99128"/>
                  </a:moveTo>
                  <a:cubicBezTo>
                    <a:pt x="741680" y="15943"/>
                    <a:pt x="1483360" y="-67242"/>
                    <a:pt x="1783080" y="83888"/>
                  </a:cubicBezTo>
                  <a:cubicBezTo>
                    <a:pt x="2082800" y="235018"/>
                    <a:pt x="2040890" y="765878"/>
                    <a:pt x="1798320" y="1005908"/>
                  </a:cubicBezTo>
                  <a:cubicBezTo>
                    <a:pt x="1555750" y="1245938"/>
                    <a:pt x="607060" y="1426278"/>
                    <a:pt x="327660" y="1524068"/>
                  </a:cubicBezTo>
                  <a:cubicBezTo>
                    <a:pt x="48260" y="1621858"/>
                    <a:pt x="85090" y="1607253"/>
                    <a:pt x="121920" y="1592648"/>
                  </a:cubicBezTo>
                </a:path>
              </a:pathLst>
            </a:custGeom>
            <a:noFill/>
            <a:ln w="9525"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2C35CA6-6C96-E30B-4DA6-346FBE9E9ABD}"/>
                </a:ext>
              </a:extLst>
            </p:cNvPr>
            <p:cNvSpPr txBox="1"/>
            <p:nvPr/>
          </p:nvSpPr>
          <p:spPr>
            <a:xfrm>
              <a:off x="5343699" y="4798140"/>
              <a:ext cx="617788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17 m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97A67C2-1A43-1BF7-275D-41DE33D1C7D5}"/>
                </a:ext>
              </a:extLst>
            </p:cNvPr>
            <p:cNvCxnSpPr>
              <a:cxnSpLocks/>
            </p:cNvCxnSpPr>
            <p:nvPr/>
          </p:nvCxnSpPr>
          <p:spPr>
            <a:xfrm>
              <a:off x="4979020" y="4377220"/>
              <a:ext cx="0" cy="768819"/>
            </a:xfrm>
            <a:prstGeom prst="line">
              <a:avLst/>
            </a:prstGeom>
            <a:ln w="63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32DFB78-DD41-E9F4-B73A-80AA5C007CAA}"/>
                </a:ext>
              </a:extLst>
            </p:cNvPr>
            <p:cNvCxnSpPr>
              <a:cxnSpLocks/>
            </p:cNvCxnSpPr>
            <p:nvPr/>
          </p:nvCxnSpPr>
          <p:spPr>
            <a:xfrm>
              <a:off x="3400410" y="4556822"/>
              <a:ext cx="0" cy="664508"/>
            </a:xfrm>
            <a:prstGeom prst="line">
              <a:avLst/>
            </a:prstGeom>
            <a:ln w="63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BB17139C-3D10-4011-DCAD-89B6A0F692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0410" y="5039611"/>
              <a:ext cx="1578610" cy="0"/>
            </a:xfrm>
            <a:prstGeom prst="straightConnector1">
              <a:avLst/>
            </a:prstGeom>
            <a:ln w="63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8677181-9826-D7C1-4490-63C279517F85}"/>
                </a:ext>
              </a:extLst>
            </p:cNvPr>
            <p:cNvSpPr txBox="1"/>
            <p:nvPr/>
          </p:nvSpPr>
          <p:spPr>
            <a:xfrm>
              <a:off x="3852123" y="5050504"/>
              <a:ext cx="617788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14 m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98D56D3-8F7C-F7A6-B34C-A092D0D6B445}"/>
                </a:ext>
              </a:extLst>
            </p:cNvPr>
            <p:cNvSpPr txBox="1"/>
            <p:nvPr/>
          </p:nvSpPr>
          <p:spPr>
            <a:xfrm>
              <a:off x="2180161" y="5050504"/>
              <a:ext cx="526017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7 m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938ABBEA-8654-6E92-3948-D2D67EE65222}"/>
                </a:ext>
              </a:extLst>
            </p:cNvPr>
            <p:cNvSpPr/>
            <p:nvPr/>
          </p:nvSpPr>
          <p:spPr>
            <a:xfrm>
              <a:off x="11079" y="4101774"/>
              <a:ext cx="1756007" cy="121284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7DB6181-EBB5-D529-626B-B13155401483}"/>
                </a:ext>
              </a:extLst>
            </p:cNvPr>
            <p:cNvSpPr txBox="1"/>
            <p:nvPr/>
          </p:nvSpPr>
          <p:spPr>
            <a:xfrm>
              <a:off x="261458" y="4486927"/>
              <a:ext cx="13763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Compressor 1</a:t>
              </a:r>
            </a:p>
            <a:p>
              <a:r>
                <a:rPr lang="en-US" sz="1000" dirty="0"/>
                <a:t>Optical table</a:t>
              </a:r>
              <a:endParaRPr lang="en-GB" sz="100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C0703D7-A203-9043-DDDD-5E2B3F2B46E4}"/>
                </a:ext>
              </a:extLst>
            </p:cNvPr>
            <p:cNvSpPr txBox="1"/>
            <p:nvPr/>
          </p:nvSpPr>
          <p:spPr>
            <a:xfrm rot="10800000">
              <a:off x="1884317" y="4629251"/>
              <a:ext cx="407130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…</a:t>
              </a:r>
              <a:endParaRPr lang="en-GB" sz="1000" dirty="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1648DFB-EB1D-6D84-902C-39B8402B9FC9}"/>
                </a:ext>
              </a:extLst>
            </p:cNvPr>
            <p:cNvGrpSpPr/>
            <p:nvPr/>
          </p:nvGrpSpPr>
          <p:grpSpPr>
            <a:xfrm rot="10800000">
              <a:off x="8038647" y="2583259"/>
              <a:ext cx="3582101" cy="1054969"/>
              <a:chOff x="1321930" y="1117126"/>
              <a:chExt cx="3582101" cy="1054969"/>
            </a:xfrm>
          </p:grpSpPr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E915B009-DF39-E80E-3022-04346D3D7E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447" r="18697"/>
              <a:stretch/>
            </p:blipFill>
            <p:spPr>
              <a:xfrm>
                <a:off x="1321930" y="1117126"/>
                <a:ext cx="1608328" cy="770489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508CE12A-4438-FCD0-D8F1-B6B778A284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2070" r="15343"/>
              <a:stretch/>
            </p:blipFill>
            <p:spPr>
              <a:xfrm flipV="1">
                <a:off x="3250044" y="1459344"/>
                <a:ext cx="1653987" cy="712751"/>
              </a:xfrm>
              <a:prstGeom prst="rect">
                <a:avLst/>
              </a:prstGeom>
            </p:spPr>
          </p:pic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F5B6738-8BBC-3E08-9191-50775EAFADBF}"/>
                  </a:ext>
                </a:extLst>
              </p:cNvPr>
              <p:cNvSpPr txBox="1"/>
              <p:nvPr/>
            </p:nvSpPr>
            <p:spPr>
              <a:xfrm>
                <a:off x="2910887" y="1401110"/>
                <a:ext cx="407130" cy="3203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…</a:t>
                </a:r>
                <a:endParaRPr lang="en-GB" sz="1000" dirty="0"/>
              </a:p>
            </p:txBody>
          </p:sp>
        </p:grp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A4632CD8-7A29-F26D-9AE9-596C83D042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6620" y="2090373"/>
              <a:ext cx="4251960" cy="0"/>
            </a:xfrm>
            <a:prstGeom prst="straightConnector1">
              <a:avLst/>
            </a:prstGeom>
            <a:ln w="63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AE5A409-1EEC-F7B2-703D-BA087698368C}"/>
                </a:ext>
              </a:extLst>
            </p:cNvPr>
            <p:cNvSpPr txBox="1"/>
            <p:nvPr/>
          </p:nvSpPr>
          <p:spPr>
            <a:xfrm>
              <a:off x="6464716" y="1756897"/>
              <a:ext cx="755445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16.4 m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D41BD65-21F8-7D76-299B-1A79D09D9437}"/>
                </a:ext>
              </a:extLst>
            </p:cNvPr>
            <p:cNvSpPr txBox="1"/>
            <p:nvPr/>
          </p:nvSpPr>
          <p:spPr>
            <a:xfrm>
              <a:off x="7715785" y="2619091"/>
              <a:ext cx="407130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…</a:t>
              </a:r>
              <a:endParaRPr lang="en-GB" sz="1000" dirty="0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68751CD-F33E-57BF-E1B3-AE37F72CFAC5}"/>
                </a:ext>
              </a:extLst>
            </p:cNvPr>
            <p:cNvCxnSpPr>
              <a:cxnSpLocks/>
            </p:cNvCxnSpPr>
            <p:nvPr/>
          </p:nvCxnSpPr>
          <p:spPr>
            <a:xfrm>
              <a:off x="9078580" y="1961748"/>
              <a:ext cx="0" cy="1684020"/>
            </a:xfrm>
            <a:prstGeom prst="line">
              <a:avLst/>
            </a:prstGeom>
            <a:ln w="63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A4CF9DDC-1EF4-83C8-F011-BAD9CC0E302D}"/>
                </a:ext>
              </a:extLst>
            </p:cNvPr>
            <p:cNvCxnSpPr>
              <a:cxnSpLocks/>
            </p:cNvCxnSpPr>
            <p:nvPr/>
          </p:nvCxnSpPr>
          <p:spPr>
            <a:xfrm>
              <a:off x="10648300" y="2019750"/>
              <a:ext cx="0" cy="708324"/>
            </a:xfrm>
            <a:prstGeom prst="line">
              <a:avLst/>
            </a:prstGeom>
            <a:ln w="63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FF0A0A52-30A6-A3E2-D060-8F9D471C48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62070" y="2105911"/>
              <a:ext cx="1578610" cy="0"/>
            </a:xfrm>
            <a:prstGeom prst="straightConnector1">
              <a:avLst/>
            </a:prstGeom>
            <a:ln w="63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46C46F1-01ED-BC38-6EAB-0DC76C0994A1}"/>
                </a:ext>
              </a:extLst>
            </p:cNvPr>
            <p:cNvSpPr txBox="1"/>
            <p:nvPr/>
          </p:nvSpPr>
          <p:spPr>
            <a:xfrm>
              <a:off x="9482708" y="1780653"/>
              <a:ext cx="617788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14 m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788AC47-0B4F-3BC5-C5B4-5472DC6B961B}"/>
                </a:ext>
              </a:extLst>
            </p:cNvPr>
            <p:cNvSpPr/>
            <p:nvPr/>
          </p:nvSpPr>
          <p:spPr>
            <a:xfrm>
              <a:off x="11582456" y="3089385"/>
              <a:ext cx="1756007" cy="121284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7855924-5E99-2A5E-FB49-B3DB3CE4E69D}"/>
                </a:ext>
              </a:extLst>
            </p:cNvPr>
            <p:cNvSpPr txBox="1"/>
            <p:nvPr/>
          </p:nvSpPr>
          <p:spPr>
            <a:xfrm>
              <a:off x="11766008" y="3268895"/>
              <a:ext cx="146233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Periscope to optical table</a:t>
              </a:r>
            </a:p>
            <a:p>
              <a:r>
                <a:rPr lang="en-US" sz="1000" dirty="0"/>
                <a:t>Compressor 2</a:t>
              </a:r>
              <a:endParaRPr lang="en-GB" sz="1000" dirty="0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BEA96DD-BFA1-4184-D37D-D14C88561854}"/>
                </a:ext>
              </a:extLst>
            </p:cNvPr>
            <p:cNvCxnSpPr>
              <a:cxnSpLocks/>
            </p:cNvCxnSpPr>
            <p:nvPr/>
          </p:nvCxnSpPr>
          <p:spPr>
            <a:xfrm>
              <a:off x="12218020" y="2025646"/>
              <a:ext cx="0" cy="708324"/>
            </a:xfrm>
            <a:prstGeom prst="line">
              <a:avLst/>
            </a:prstGeom>
            <a:ln w="63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71D7E3F0-A7CA-F87A-CA71-1279634870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31790" y="2111807"/>
              <a:ext cx="1578610" cy="0"/>
            </a:xfrm>
            <a:prstGeom prst="straightConnector1">
              <a:avLst/>
            </a:prstGeom>
            <a:ln w="63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5C69C69-0E44-1394-D6B6-08E66E63745C}"/>
                </a:ext>
              </a:extLst>
            </p:cNvPr>
            <p:cNvSpPr txBox="1"/>
            <p:nvPr/>
          </p:nvSpPr>
          <p:spPr>
            <a:xfrm>
              <a:off x="11052428" y="1786548"/>
              <a:ext cx="526017" cy="320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7 m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C284584C-B783-A934-C5F8-22932B9B4401}"/>
              </a:ext>
            </a:extLst>
          </p:cNvPr>
          <p:cNvCxnSpPr>
            <a:cxnSpLocks/>
            <a:stCxn id="49" idx="3"/>
          </p:cNvCxnSpPr>
          <p:nvPr/>
        </p:nvCxnSpPr>
        <p:spPr bwMode="auto">
          <a:xfrm flipV="1">
            <a:off x="3059918" y="3970231"/>
            <a:ext cx="1249326" cy="234048"/>
          </a:xfrm>
          <a:prstGeom prst="bentConnector3">
            <a:avLst>
              <a:gd name="adj1" fmla="val 84600"/>
            </a:avLst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DB9FE392-A1B1-6F40-E84D-3008B14FA988}"/>
              </a:ext>
            </a:extLst>
          </p:cNvPr>
          <p:cNvSpPr/>
          <p:nvPr/>
        </p:nvSpPr>
        <p:spPr bwMode="auto">
          <a:xfrm>
            <a:off x="4472608" y="3948434"/>
            <a:ext cx="909678" cy="8578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09A7117-5ED5-9145-617F-319D53B283E0}"/>
              </a:ext>
            </a:extLst>
          </p:cNvPr>
          <p:cNvSpPr/>
          <p:nvPr/>
        </p:nvSpPr>
        <p:spPr bwMode="auto">
          <a:xfrm>
            <a:off x="1365680" y="2753474"/>
            <a:ext cx="909678" cy="8578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0A1200B-9B13-834E-69BE-E5AA7F87D695}"/>
              </a:ext>
            </a:extLst>
          </p:cNvPr>
          <p:cNvSpPr/>
          <p:nvPr/>
        </p:nvSpPr>
        <p:spPr bwMode="auto">
          <a:xfrm>
            <a:off x="4372721" y="2755016"/>
            <a:ext cx="909678" cy="8578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375030A-419F-845E-D879-9C671C97DD25}"/>
              </a:ext>
            </a:extLst>
          </p:cNvPr>
          <p:cNvSpPr/>
          <p:nvPr/>
        </p:nvSpPr>
        <p:spPr bwMode="auto">
          <a:xfrm>
            <a:off x="8850210" y="2947549"/>
            <a:ext cx="909678" cy="8578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1498615-7A78-C785-14E8-28FC90D0B315}"/>
              </a:ext>
            </a:extLst>
          </p:cNvPr>
          <p:cNvSpPr/>
          <p:nvPr/>
        </p:nvSpPr>
        <p:spPr bwMode="auto">
          <a:xfrm>
            <a:off x="1097428" y="4273406"/>
            <a:ext cx="612882" cy="10549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9C3F61B-EE70-56E2-D781-72BA51F40420}"/>
              </a:ext>
            </a:extLst>
          </p:cNvPr>
          <p:cNvSpPr/>
          <p:nvPr/>
        </p:nvSpPr>
        <p:spPr bwMode="auto">
          <a:xfrm rot="5400000">
            <a:off x="685259" y="4695254"/>
            <a:ext cx="932151" cy="9678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C1FEB01A-B306-F535-C73D-497EA6B674B5}"/>
              </a:ext>
            </a:extLst>
          </p:cNvPr>
          <p:cNvSpPr/>
          <p:nvPr/>
        </p:nvSpPr>
        <p:spPr bwMode="auto">
          <a:xfrm rot="5400000">
            <a:off x="844892" y="5377633"/>
            <a:ext cx="612882" cy="10549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A1AFCCF-D9CC-A733-B020-E5716EB7F1F1}"/>
              </a:ext>
            </a:extLst>
          </p:cNvPr>
          <p:cNvSpPr/>
          <p:nvPr/>
        </p:nvSpPr>
        <p:spPr bwMode="auto">
          <a:xfrm>
            <a:off x="1097428" y="5631326"/>
            <a:ext cx="1830220" cy="10549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6A2694C-12A1-8E5F-4A48-14BC22B36FAC}"/>
              </a:ext>
            </a:extLst>
          </p:cNvPr>
          <p:cNvSpPr/>
          <p:nvPr/>
        </p:nvSpPr>
        <p:spPr bwMode="auto">
          <a:xfrm rot="5400000">
            <a:off x="2716588" y="5498333"/>
            <a:ext cx="307522" cy="10549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27B64A2-779A-3B9E-E0F1-EC632E8CC06C}"/>
              </a:ext>
            </a:extLst>
          </p:cNvPr>
          <p:cNvSpPr txBox="1"/>
          <p:nvPr/>
        </p:nvSpPr>
        <p:spPr>
          <a:xfrm>
            <a:off x="1137337" y="4005863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1.55 m</a:t>
            </a:r>
            <a:endParaRPr lang="en-GB" sz="1000" b="1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9E4D275-3457-B516-79BE-360B4A7EAC88}"/>
              </a:ext>
            </a:extLst>
          </p:cNvPr>
          <p:cNvSpPr txBox="1"/>
          <p:nvPr/>
        </p:nvSpPr>
        <p:spPr>
          <a:xfrm>
            <a:off x="495166" y="4620533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0.4 m</a:t>
            </a:r>
            <a:endParaRPr lang="en-GB" sz="1000" b="1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C8288C6-ED0C-3276-E8D2-AFA434D74E42}"/>
              </a:ext>
            </a:extLst>
          </p:cNvPr>
          <p:cNvSpPr txBox="1"/>
          <p:nvPr/>
        </p:nvSpPr>
        <p:spPr>
          <a:xfrm>
            <a:off x="528781" y="5307270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0.7 m</a:t>
            </a:r>
            <a:endParaRPr lang="en-GB" sz="1000" b="1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C60A645-BCC1-7959-5078-4D14F7B4E6B9}"/>
              </a:ext>
            </a:extLst>
          </p:cNvPr>
          <p:cNvSpPr txBox="1"/>
          <p:nvPr/>
        </p:nvSpPr>
        <p:spPr>
          <a:xfrm>
            <a:off x="1739559" y="5381396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4.7 m</a:t>
            </a:r>
            <a:endParaRPr lang="en-GB" sz="1000" b="1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EC6C1BA-7978-6B05-4E7A-F3B242E8B367}"/>
              </a:ext>
            </a:extLst>
          </p:cNvPr>
          <p:cNvSpPr/>
          <p:nvPr/>
        </p:nvSpPr>
        <p:spPr bwMode="auto">
          <a:xfrm rot="5400000">
            <a:off x="2716588" y="5288796"/>
            <a:ext cx="307522" cy="10549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939A34-7935-0038-8475-EFF2A6EBB53F}"/>
              </a:ext>
            </a:extLst>
          </p:cNvPr>
          <p:cNvSpPr txBox="1"/>
          <p:nvPr/>
        </p:nvSpPr>
        <p:spPr>
          <a:xfrm>
            <a:off x="2889948" y="5482561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0.3 m</a:t>
            </a:r>
            <a:endParaRPr lang="en-GB" sz="1000" b="1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E102723-134C-4920-C3A9-472C48A1DBB6}"/>
              </a:ext>
            </a:extLst>
          </p:cNvPr>
          <p:cNvSpPr txBox="1"/>
          <p:nvPr/>
        </p:nvSpPr>
        <p:spPr>
          <a:xfrm>
            <a:off x="2923098" y="5211785"/>
            <a:ext cx="404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 m</a:t>
            </a:r>
            <a:endParaRPr lang="en-GB" sz="1000" b="1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96C24C2-9915-FA14-2841-C6520B207318}"/>
              </a:ext>
            </a:extLst>
          </p:cNvPr>
          <p:cNvSpPr/>
          <p:nvPr/>
        </p:nvSpPr>
        <p:spPr bwMode="auto">
          <a:xfrm rot="5400000">
            <a:off x="2728857" y="5056892"/>
            <a:ext cx="307522" cy="10549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7E75A5B-FE6A-62CC-2338-0161130B0950}"/>
              </a:ext>
            </a:extLst>
          </p:cNvPr>
          <p:cNvSpPr txBox="1"/>
          <p:nvPr/>
        </p:nvSpPr>
        <p:spPr>
          <a:xfrm>
            <a:off x="2307524" y="4922936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0.3 m</a:t>
            </a:r>
            <a:endParaRPr lang="en-GB" sz="1000" b="1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E3667DC-2FCC-1F38-563A-4FB4B3E85163}"/>
              </a:ext>
            </a:extLst>
          </p:cNvPr>
          <p:cNvSpPr/>
          <p:nvPr/>
        </p:nvSpPr>
        <p:spPr bwMode="auto">
          <a:xfrm>
            <a:off x="2828220" y="4969490"/>
            <a:ext cx="1830220" cy="10549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30285CF-E3EA-FD27-74DE-CB2D56E3A660}"/>
              </a:ext>
            </a:extLst>
          </p:cNvPr>
          <p:cNvSpPr txBox="1"/>
          <p:nvPr/>
        </p:nvSpPr>
        <p:spPr>
          <a:xfrm>
            <a:off x="3472862" y="5046046"/>
            <a:ext cx="4748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27 m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D7CC25B-7938-95B5-3AEA-EC19CA8F4370}"/>
              </a:ext>
            </a:extLst>
          </p:cNvPr>
          <p:cNvSpPr txBox="1"/>
          <p:nvPr/>
        </p:nvSpPr>
        <p:spPr>
          <a:xfrm>
            <a:off x="2632944" y="6002692"/>
            <a:ext cx="4748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36 m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600D9408-1E4B-D5E6-AB41-982536A78BD7}"/>
              </a:ext>
            </a:extLst>
          </p:cNvPr>
          <p:cNvSpPr/>
          <p:nvPr/>
        </p:nvSpPr>
        <p:spPr>
          <a:xfrm>
            <a:off x="4669060" y="4913023"/>
            <a:ext cx="1349605" cy="246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4C72BC3-C6E9-094E-72C0-0218AB96FD04}"/>
              </a:ext>
            </a:extLst>
          </p:cNvPr>
          <p:cNvSpPr/>
          <p:nvPr/>
        </p:nvSpPr>
        <p:spPr bwMode="auto">
          <a:xfrm>
            <a:off x="2762094" y="4904710"/>
            <a:ext cx="229376" cy="43351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39CC4B5-E27E-FB05-82BB-E4C1F1073EF7}"/>
              </a:ext>
            </a:extLst>
          </p:cNvPr>
          <p:cNvSpPr txBox="1"/>
          <p:nvPr/>
        </p:nvSpPr>
        <p:spPr>
          <a:xfrm>
            <a:off x="2210490" y="4683467"/>
            <a:ext cx="14506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Merging chamber 1</a:t>
            </a:r>
            <a:endParaRPr lang="en-GB" sz="1000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440D983-A42D-1CC0-1580-2DD80382375D}"/>
              </a:ext>
            </a:extLst>
          </p:cNvPr>
          <p:cNvSpPr/>
          <p:nvPr/>
        </p:nvSpPr>
        <p:spPr bwMode="auto">
          <a:xfrm>
            <a:off x="9048330" y="3702284"/>
            <a:ext cx="1560902" cy="12237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E288C180-DDEE-DA21-7595-A0A15EED3E42}"/>
              </a:ext>
            </a:extLst>
          </p:cNvPr>
          <p:cNvSpPr/>
          <p:nvPr/>
        </p:nvSpPr>
        <p:spPr bwMode="auto">
          <a:xfrm rot="5400000">
            <a:off x="8794638" y="3966964"/>
            <a:ext cx="612882" cy="10549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B084F97-2122-2436-9C15-22B1B19BF1F6}"/>
              </a:ext>
            </a:extLst>
          </p:cNvPr>
          <p:cNvSpPr/>
          <p:nvPr/>
        </p:nvSpPr>
        <p:spPr bwMode="auto">
          <a:xfrm rot="5400000">
            <a:off x="8625529" y="4595175"/>
            <a:ext cx="932151" cy="9678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33CB1AD-CCCA-82B0-63E9-7C44AB39FD32}"/>
              </a:ext>
            </a:extLst>
          </p:cNvPr>
          <p:cNvSpPr/>
          <p:nvPr/>
        </p:nvSpPr>
        <p:spPr bwMode="auto">
          <a:xfrm>
            <a:off x="7323608" y="5006219"/>
            <a:ext cx="1830220" cy="10549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3DCE19D2-6AB1-3E50-A973-321E6A18029D}"/>
              </a:ext>
            </a:extLst>
          </p:cNvPr>
          <p:cNvSpPr/>
          <p:nvPr/>
        </p:nvSpPr>
        <p:spPr>
          <a:xfrm>
            <a:off x="6048798" y="4910083"/>
            <a:ext cx="1349605" cy="246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488279D-084A-38C1-5461-633860E3D974}"/>
              </a:ext>
            </a:extLst>
          </p:cNvPr>
          <p:cNvSpPr txBox="1"/>
          <p:nvPr/>
        </p:nvSpPr>
        <p:spPr>
          <a:xfrm>
            <a:off x="9573743" y="3824663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7.6 m</a:t>
            </a:r>
            <a:endParaRPr lang="en-GB" sz="1000" b="1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0158D79-3568-A1F6-E2BF-13FBA31DF649}"/>
              </a:ext>
            </a:extLst>
          </p:cNvPr>
          <p:cNvSpPr txBox="1"/>
          <p:nvPr/>
        </p:nvSpPr>
        <p:spPr>
          <a:xfrm>
            <a:off x="8525529" y="3928661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0.6 m</a:t>
            </a:r>
            <a:endParaRPr lang="en-GB" sz="1000" b="1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522BD3D-AAE0-A17B-E702-77804588BED0}"/>
              </a:ext>
            </a:extLst>
          </p:cNvPr>
          <p:cNvSpPr txBox="1"/>
          <p:nvPr/>
        </p:nvSpPr>
        <p:spPr>
          <a:xfrm>
            <a:off x="9139995" y="4583585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1.6 m</a:t>
            </a:r>
            <a:endParaRPr lang="en-GB" sz="1000" b="1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53BE072-2561-FE10-EC35-BA5A4F340038}"/>
              </a:ext>
            </a:extLst>
          </p:cNvPr>
          <p:cNvSpPr txBox="1"/>
          <p:nvPr/>
        </p:nvSpPr>
        <p:spPr>
          <a:xfrm>
            <a:off x="8021077" y="5135175"/>
            <a:ext cx="4748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25 m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1E13659-C8C7-132F-4D26-FB5587BEE3A2}"/>
              </a:ext>
            </a:extLst>
          </p:cNvPr>
          <p:cNvSpPr txBox="1"/>
          <p:nvPr/>
        </p:nvSpPr>
        <p:spPr>
          <a:xfrm>
            <a:off x="9035605" y="6000872"/>
            <a:ext cx="4748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35 m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F76EF13-42EC-39EC-18BD-64C076B2C346}"/>
              </a:ext>
            </a:extLst>
          </p:cNvPr>
          <p:cNvSpPr txBox="1"/>
          <p:nvPr/>
        </p:nvSpPr>
        <p:spPr>
          <a:xfrm>
            <a:off x="5055867" y="5206264"/>
            <a:ext cx="928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Plasma 1</a:t>
            </a:r>
            <a:endParaRPr lang="en-GB" sz="1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12F2E94-C76D-6B73-3954-C25A582536BE}"/>
              </a:ext>
            </a:extLst>
          </p:cNvPr>
          <p:cNvSpPr txBox="1"/>
          <p:nvPr/>
        </p:nvSpPr>
        <p:spPr>
          <a:xfrm>
            <a:off x="6316980" y="5215117"/>
            <a:ext cx="928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Plasma 2</a:t>
            </a:r>
            <a:endParaRPr lang="en-GB" sz="1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E024B-0687-38E2-1FE3-BC683BCE73FB}"/>
              </a:ext>
            </a:extLst>
          </p:cNvPr>
          <p:cNvSpPr txBox="1"/>
          <p:nvPr/>
        </p:nvSpPr>
        <p:spPr>
          <a:xfrm>
            <a:off x="874956" y="2134734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 = 10 m</a:t>
            </a:r>
            <a:endParaRPr lang="en-GB" sz="10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AB09B8D-C576-0B47-C15C-D2164E31A996}"/>
              </a:ext>
            </a:extLst>
          </p:cNvPr>
          <p:cNvSpPr txBox="1"/>
          <p:nvPr/>
        </p:nvSpPr>
        <p:spPr>
          <a:xfrm>
            <a:off x="2112557" y="2126994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 = 10 m</a:t>
            </a:r>
            <a:endParaRPr lang="en-GB" sz="1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1014440-8D32-69D4-5566-BC3D4545D127}"/>
              </a:ext>
            </a:extLst>
          </p:cNvPr>
          <p:cNvSpPr txBox="1"/>
          <p:nvPr/>
        </p:nvSpPr>
        <p:spPr>
          <a:xfrm>
            <a:off x="3823071" y="2101221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 = 10 m</a:t>
            </a:r>
            <a:endParaRPr lang="en-GB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0F0C931-FE49-04F2-0893-FE1817D31E8D}"/>
              </a:ext>
            </a:extLst>
          </p:cNvPr>
          <p:cNvSpPr txBox="1"/>
          <p:nvPr/>
        </p:nvSpPr>
        <p:spPr>
          <a:xfrm>
            <a:off x="5195351" y="2174158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 = 10 m</a:t>
            </a:r>
            <a:endParaRPr lang="en-GB" sz="10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5D99AED-80F6-65D9-A769-D8AAC99B6DD1}"/>
              </a:ext>
            </a:extLst>
          </p:cNvPr>
          <p:cNvSpPr txBox="1"/>
          <p:nvPr/>
        </p:nvSpPr>
        <p:spPr>
          <a:xfrm>
            <a:off x="8310695" y="2267612"/>
            <a:ext cx="5790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 = 7 m</a:t>
            </a:r>
            <a:endParaRPr lang="en-GB" sz="1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B33C857-8DF8-7B1A-6BA3-130BF438F51B}"/>
              </a:ext>
            </a:extLst>
          </p:cNvPr>
          <p:cNvSpPr txBox="1"/>
          <p:nvPr/>
        </p:nvSpPr>
        <p:spPr>
          <a:xfrm>
            <a:off x="9650071" y="2510099"/>
            <a:ext cx="5790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 = 7 m</a:t>
            </a:r>
            <a:endParaRPr lang="en-GB" sz="10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B76101B-85D6-B2A2-D513-B8786E73700C}"/>
              </a:ext>
            </a:extLst>
          </p:cNvPr>
          <p:cNvSpPr txBox="1"/>
          <p:nvPr/>
        </p:nvSpPr>
        <p:spPr>
          <a:xfrm>
            <a:off x="5265883" y="3335223"/>
            <a:ext cx="5790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 = 7 m</a:t>
            </a:r>
            <a:endParaRPr lang="en-GB" sz="10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4B7AE29-E0B9-2B36-2739-60DA83ABB472}"/>
              </a:ext>
            </a:extLst>
          </p:cNvPr>
          <p:cNvSpPr txBox="1"/>
          <p:nvPr/>
        </p:nvSpPr>
        <p:spPr>
          <a:xfrm>
            <a:off x="4019741" y="3598415"/>
            <a:ext cx="5790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 = 7 m</a:t>
            </a:r>
            <a:endParaRPr lang="en-GB" sz="100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9BCD938-F1D4-4EBD-FF1B-2CF23ED1C812}"/>
              </a:ext>
            </a:extLst>
          </p:cNvPr>
          <p:cNvSpPr txBox="1"/>
          <p:nvPr/>
        </p:nvSpPr>
        <p:spPr>
          <a:xfrm>
            <a:off x="5055867" y="6409293"/>
            <a:ext cx="4889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Design is not fixed yet due to spectrometer magnet position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01901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CB546-AAD7-4675-A4C3-47F1382E3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Compressors optical tables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CFA88C-F800-4D90-34C5-5C32DAA16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2A1E8F-9CB4-D3FB-5BCF-3CDC204AF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EF6E5D-F7E1-EA53-65FC-D286B7A58197}"/>
              </a:ext>
            </a:extLst>
          </p:cNvPr>
          <p:cNvSpPr/>
          <p:nvPr/>
        </p:nvSpPr>
        <p:spPr>
          <a:xfrm>
            <a:off x="2911785" y="1702248"/>
            <a:ext cx="7200000" cy="360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CA80FF7-7A26-6853-E4F8-872EBC19B409}"/>
              </a:ext>
            </a:extLst>
          </p:cNvPr>
          <p:cNvGrpSpPr/>
          <p:nvPr/>
        </p:nvGrpSpPr>
        <p:grpSpPr>
          <a:xfrm>
            <a:off x="2911785" y="1065620"/>
            <a:ext cx="7200000" cy="636628"/>
            <a:chOff x="2432205" y="992372"/>
            <a:chExt cx="7200000" cy="63662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40F0EE0-CD81-2A77-BC38-7670B19F012D}"/>
                </a:ext>
              </a:extLst>
            </p:cNvPr>
            <p:cNvCxnSpPr/>
            <p:nvPr/>
          </p:nvCxnSpPr>
          <p:spPr>
            <a:xfrm flipV="1">
              <a:off x="2432205" y="992372"/>
              <a:ext cx="0" cy="636628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3BE469F-C931-2667-9702-9344712FC00A}"/>
                </a:ext>
              </a:extLst>
            </p:cNvPr>
            <p:cNvCxnSpPr/>
            <p:nvPr/>
          </p:nvCxnSpPr>
          <p:spPr>
            <a:xfrm flipV="1">
              <a:off x="9632205" y="992372"/>
              <a:ext cx="0" cy="636628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C827CB2-1E49-8BA9-8F2C-DCC2094CF547}"/>
                </a:ext>
              </a:extLst>
            </p:cNvPr>
            <p:cNvCxnSpPr/>
            <p:nvPr/>
          </p:nvCxnSpPr>
          <p:spPr>
            <a:xfrm>
              <a:off x="2432205" y="1310686"/>
              <a:ext cx="7200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14C2381-322E-5DC0-80F6-4CDF450FA60F}"/>
              </a:ext>
            </a:extLst>
          </p:cNvPr>
          <p:cNvSpPr txBox="1"/>
          <p:nvPr/>
        </p:nvSpPr>
        <p:spPr>
          <a:xfrm>
            <a:off x="6129013" y="1028779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m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8ABDF90-A7DC-0509-6EC5-FA984F19EAFB}"/>
              </a:ext>
            </a:extLst>
          </p:cNvPr>
          <p:cNvGrpSpPr/>
          <p:nvPr/>
        </p:nvGrpSpPr>
        <p:grpSpPr>
          <a:xfrm rot="16200000">
            <a:off x="794366" y="3178173"/>
            <a:ext cx="3600001" cy="636628"/>
            <a:chOff x="2432205" y="992372"/>
            <a:chExt cx="7200000" cy="63662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4ADC9F5-F003-9F0A-97FD-B22C40E7A6AC}"/>
                </a:ext>
              </a:extLst>
            </p:cNvPr>
            <p:cNvCxnSpPr/>
            <p:nvPr/>
          </p:nvCxnSpPr>
          <p:spPr>
            <a:xfrm flipV="1">
              <a:off x="2432205" y="992372"/>
              <a:ext cx="0" cy="636628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AC330E1-9DF2-152C-F27A-7AA5C29E2921}"/>
                </a:ext>
              </a:extLst>
            </p:cNvPr>
            <p:cNvCxnSpPr/>
            <p:nvPr/>
          </p:nvCxnSpPr>
          <p:spPr>
            <a:xfrm flipV="1">
              <a:off x="9632205" y="992372"/>
              <a:ext cx="0" cy="636628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34080A6-8CB1-9281-2760-B0A0CC124431}"/>
                </a:ext>
              </a:extLst>
            </p:cNvPr>
            <p:cNvCxnSpPr/>
            <p:nvPr/>
          </p:nvCxnSpPr>
          <p:spPr>
            <a:xfrm>
              <a:off x="2432205" y="1310686"/>
              <a:ext cx="7200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57AA454-DD06-8BCC-9925-B8D8EED32DFB}"/>
              </a:ext>
            </a:extLst>
          </p:cNvPr>
          <p:cNvSpPr txBox="1"/>
          <p:nvPr/>
        </p:nvSpPr>
        <p:spPr>
          <a:xfrm rot="16200000">
            <a:off x="2068451" y="3311821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m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4E58DA-D741-FAE4-8C72-07F69D6772F1}"/>
              </a:ext>
            </a:extLst>
          </p:cNvPr>
          <p:cNvSpPr/>
          <p:nvPr/>
        </p:nvSpPr>
        <p:spPr>
          <a:xfrm>
            <a:off x="2276582" y="4340449"/>
            <a:ext cx="96113" cy="72301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3ED367-2DD4-DA84-004A-9C3D05890548}"/>
              </a:ext>
            </a:extLst>
          </p:cNvPr>
          <p:cNvSpPr/>
          <p:nvPr/>
        </p:nvSpPr>
        <p:spPr>
          <a:xfrm>
            <a:off x="2159663" y="4456961"/>
            <a:ext cx="116838" cy="4789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0BE53A-E71A-98C3-185C-E7A1334B84CE}"/>
              </a:ext>
            </a:extLst>
          </p:cNvPr>
          <p:cNvSpPr txBox="1"/>
          <p:nvPr/>
        </p:nvSpPr>
        <p:spPr>
          <a:xfrm>
            <a:off x="767408" y="4340449"/>
            <a:ext cx="1277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To compressor </a:t>
            </a:r>
            <a:endParaRPr lang="en-GB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18799B2-497C-B66F-1099-4170422D0D3C}"/>
              </a:ext>
            </a:extLst>
          </p:cNvPr>
          <p:cNvCxnSpPr>
            <a:cxnSpLocks/>
          </p:cNvCxnSpPr>
          <p:nvPr/>
        </p:nvCxnSpPr>
        <p:spPr>
          <a:xfrm flipH="1">
            <a:off x="839511" y="4696416"/>
            <a:ext cx="489230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69E21CF-564C-71D2-AFC6-9595F587794B}"/>
              </a:ext>
            </a:extLst>
          </p:cNvPr>
          <p:cNvCxnSpPr/>
          <p:nvPr/>
        </p:nvCxnSpPr>
        <p:spPr>
          <a:xfrm flipH="1">
            <a:off x="8818602" y="4729031"/>
            <a:ext cx="24116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AAE618A-C637-D6EB-BE4B-8734C084C401}"/>
              </a:ext>
            </a:extLst>
          </p:cNvPr>
          <p:cNvSpPr txBox="1"/>
          <p:nvPr/>
        </p:nvSpPr>
        <p:spPr>
          <a:xfrm>
            <a:off x="10296083" y="4861026"/>
            <a:ext cx="529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Input</a:t>
            </a:r>
          </a:p>
          <a:p>
            <a:r>
              <a:rPr lang="en-US" sz="1200" dirty="0"/>
              <a:t>point</a:t>
            </a:r>
            <a:endParaRPr lang="en-GB" sz="12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5D0437B-B739-CE97-BEDE-EC72AF0A278E}"/>
              </a:ext>
            </a:extLst>
          </p:cNvPr>
          <p:cNvGrpSpPr/>
          <p:nvPr/>
        </p:nvGrpSpPr>
        <p:grpSpPr>
          <a:xfrm rot="8100000">
            <a:off x="4025304" y="2196115"/>
            <a:ext cx="283535" cy="147084"/>
            <a:chOff x="4940595" y="5876260"/>
            <a:chExt cx="567070" cy="29416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93B9904-B813-B3D4-F829-E480A98669BB}"/>
                </a:ext>
              </a:extLst>
            </p:cNvPr>
            <p:cNvSpPr/>
            <p:nvPr/>
          </p:nvSpPr>
          <p:spPr>
            <a:xfrm>
              <a:off x="5018567" y="5876260"/>
              <a:ext cx="404038" cy="92149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BF5C7B9-CCF7-1361-9DE6-F92065DCA494}"/>
                </a:ext>
              </a:extLst>
            </p:cNvPr>
            <p:cNvSpPr/>
            <p:nvPr/>
          </p:nvSpPr>
          <p:spPr>
            <a:xfrm>
              <a:off x="4940595" y="5968409"/>
              <a:ext cx="567070" cy="9214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148390E8-7577-29E4-284F-01808B365187}"/>
                </a:ext>
              </a:extLst>
            </p:cNvPr>
            <p:cNvSpPr/>
            <p:nvPr/>
          </p:nvSpPr>
          <p:spPr>
            <a:xfrm>
              <a:off x="4965404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91760F2D-D5D1-1315-A1A5-7D8D878B9070}"/>
                </a:ext>
              </a:extLst>
            </p:cNvPr>
            <p:cNvSpPr/>
            <p:nvPr/>
          </p:nvSpPr>
          <p:spPr>
            <a:xfrm>
              <a:off x="5369442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A534D8E-7ED5-5F52-F77F-3A3C95B9DDE3}"/>
              </a:ext>
            </a:extLst>
          </p:cNvPr>
          <p:cNvGrpSpPr/>
          <p:nvPr/>
        </p:nvGrpSpPr>
        <p:grpSpPr>
          <a:xfrm rot="18900000">
            <a:off x="7337321" y="2980055"/>
            <a:ext cx="283535" cy="147084"/>
            <a:chOff x="4940595" y="5876260"/>
            <a:chExt cx="567070" cy="294168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714DC2B-F455-40F3-C627-BCF1D1DBB4C5}"/>
                </a:ext>
              </a:extLst>
            </p:cNvPr>
            <p:cNvSpPr/>
            <p:nvPr/>
          </p:nvSpPr>
          <p:spPr>
            <a:xfrm>
              <a:off x="5018567" y="5876260"/>
              <a:ext cx="404038" cy="92149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A773606-EF74-770C-C136-0991F6DC42E3}"/>
                </a:ext>
              </a:extLst>
            </p:cNvPr>
            <p:cNvSpPr/>
            <p:nvPr/>
          </p:nvSpPr>
          <p:spPr>
            <a:xfrm>
              <a:off x="4940595" y="5968409"/>
              <a:ext cx="567070" cy="9214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EB7286F4-02FB-6515-0C22-6E0E6DD124A4}"/>
                </a:ext>
              </a:extLst>
            </p:cNvPr>
            <p:cNvSpPr/>
            <p:nvPr/>
          </p:nvSpPr>
          <p:spPr>
            <a:xfrm>
              <a:off x="4965404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439D1418-EFB9-8E2B-5151-3D86921482F3}"/>
                </a:ext>
              </a:extLst>
            </p:cNvPr>
            <p:cNvSpPr/>
            <p:nvPr/>
          </p:nvSpPr>
          <p:spPr>
            <a:xfrm>
              <a:off x="5369442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A245BDC-02EA-AEDB-1318-18F2AFB68F05}"/>
              </a:ext>
            </a:extLst>
          </p:cNvPr>
          <p:cNvCxnSpPr>
            <a:cxnSpLocks/>
          </p:cNvCxnSpPr>
          <p:nvPr/>
        </p:nvCxnSpPr>
        <p:spPr>
          <a:xfrm flipH="1">
            <a:off x="8890629" y="2305984"/>
            <a:ext cx="9956" cy="24338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036B507-ACC1-303E-B019-72E57AD3858A}"/>
              </a:ext>
            </a:extLst>
          </p:cNvPr>
          <p:cNvCxnSpPr>
            <a:cxnSpLocks/>
            <a:stCxn id="42" idx="0"/>
            <a:endCxn id="24" idx="0"/>
          </p:cNvCxnSpPr>
          <p:nvPr/>
        </p:nvCxnSpPr>
        <p:spPr>
          <a:xfrm flipH="1">
            <a:off x="4220326" y="2305984"/>
            <a:ext cx="4688497" cy="144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8722761-E06D-8709-3BB4-D223579F2FF7}"/>
              </a:ext>
            </a:extLst>
          </p:cNvPr>
          <p:cNvGrpSpPr/>
          <p:nvPr/>
        </p:nvGrpSpPr>
        <p:grpSpPr>
          <a:xfrm rot="2700000">
            <a:off x="8706350" y="4719498"/>
            <a:ext cx="283535" cy="147084"/>
            <a:chOff x="4940595" y="5876260"/>
            <a:chExt cx="567070" cy="294168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C516AEB-2371-6EBF-044B-C2E0200F6805}"/>
                </a:ext>
              </a:extLst>
            </p:cNvPr>
            <p:cNvSpPr/>
            <p:nvPr/>
          </p:nvSpPr>
          <p:spPr>
            <a:xfrm>
              <a:off x="5018567" y="5876260"/>
              <a:ext cx="404038" cy="92149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26B9EA3-1E4A-B851-F737-680EB89BE9F8}"/>
                </a:ext>
              </a:extLst>
            </p:cNvPr>
            <p:cNvSpPr/>
            <p:nvPr/>
          </p:nvSpPr>
          <p:spPr>
            <a:xfrm>
              <a:off x="4940595" y="5968409"/>
              <a:ext cx="567070" cy="9214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53912A79-FF8F-C2B2-05F2-F2C127C6AD4F}"/>
                </a:ext>
              </a:extLst>
            </p:cNvPr>
            <p:cNvSpPr/>
            <p:nvPr/>
          </p:nvSpPr>
          <p:spPr>
            <a:xfrm>
              <a:off x="4965404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56EA2ADE-7E2E-5959-F339-BC85E0E4F4BE}"/>
                </a:ext>
              </a:extLst>
            </p:cNvPr>
            <p:cNvSpPr/>
            <p:nvPr/>
          </p:nvSpPr>
          <p:spPr>
            <a:xfrm>
              <a:off x="5369442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3B22961-F184-CA76-5FDA-FFBC3C8CF032}"/>
              </a:ext>
            </a:extLst>
          </p:cNvPr>
          <p:cNvCxnSpPr>
            <a:cxnSpLocks/>
          </p:cNvCxnSpPr>
          <p:nvPr/>
        </p:nvCxnSpPr>
        <p:spPr>
          <a:xfrm>
            <a:off x="5736881" y="3017883"/>
            <a:ext cx="0" cy="16785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2949F55-3530-5863-7A94-B0ED81226382}"/>
              </a:ext>
            </a:extLst>
          </p:cNvPr>
          <p:cNvGrpSpPr/>
          <p:nvPr/>
        </p:nvGrpSpPr>
        <p:grpSpPr>
          <a:xfrm rot="13500000">
            <a:off x="8817805" y="2179187"/>
            <a:ext cx="283535" cy="147084"/>
            <a:chOff x="4940595" y="5876260"/>
            <a:chExt cx="567070" cy="294168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3043413-E977-A25D-07BB-BE3A8B2BD53D}"/>
                </a:ext>
              </a:extLst>
            </p:cNvPr>
            <p:cNvSpPr/>
            <p:nvPr/>
          </p:nvSpPr>
          <p:spPr>
            <a:xfrm>
              <a:off x="5018567" y="5876260"/>
              <a:ext cx="404038" cy="92149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AE2698C-9317-C671-713B-8FF9BCF79962}"/>
                </a:ext>
              </a:extLst>
            </p:cNvPr>
            <p:cNvSpPr/>
            <p:nvPr/>
          </p:nvSpPr>
          <p:spPr>
            <a:xfrm>
              <a:off x="4940595" y="5968409"/>
              <a:ext cx="567070" cy="9214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80CEF95C-5FF6-2C79-5273-55C255908058}"/>
                </a:ext>
              </a:extLst>
            </p:cNvPr>
            <p:cNvSpPr/>
            <p:nvPr/>
          </p:nvSpPr>
          <p:spPr>
            <a:xfrm>
              <a:off x="4965404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Isosceles Triangle 44">
              <a:extLst>
                <a:ext uri="{FF2B5EF4-FFF2-40B4-BE49-F238E27FC236}">
                  <a16:creationId xmlns:a16="http://schemas.microsoft.com/office/drawing/2014/main" id="{5AE9B7C1-BD82-58CA-F5A5-5004826CA118}"/>
                </a:ext>
              </a:extLst>
            </p:cNvPr>
            <p:cNvSpPr/>
            <p:nvPr/>
          </p:nvSpPr>
          <p:spPr>
            <a:xfrm>
              <a:off x="5369442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4A84221-645C-E3DF-4C69-7412D7C24B76}"/>
              </a:ext>
            </a:extLst>
          </p:cNvPr>
          <p:cNvCxnSpPr>
            <a:cxnSpLocks/>
          </p:cNvCxnSpPr>
          <p:nvPr/>
        </p:nvCxnSpPr>
        <p:spPr>
          <a:xfrm>
            <a:off x="4214023" y="2320981"/>
            <a:ext cx="0" cy="3231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B06E5D2-BF8F-7973-36AF-85419C823223}"/>
              </a:ext>
            </a:extLst>
          </p:cNvPr>
          <p:cNvGrpSpPr/>
          <p:nvPr/>
        </p:nvGrpSpPr>
        <p:grpSpPr>
          <a:xfrm rot="2700000">
            <a:off x="4018634" y="2628168"/>
            <a:ext cx="283535" cy="147084"/>
            <a:chOff x="4940595" y="5876260"/>
            <a:chExt cx="567070" cy="29416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5EAAF83-0B6B-C7F5-62DF-C2225961B382}"/>
                </a:ext>
              </a:extLst>
            </p:cNvPr>
            <p:cNvSpPr/>
            <p:nvPr/>
          </p:nvSpPr>
          <p:spPr>
            <a:xfrm>
              <a:off x="5018567" y="5876260"/>
              <a:ext cx="404038" cy="92149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9EBF3887-FD31-4DE0-3C1F-02137D11B955}"/>
                </a:ext>
              </a:extLst>
            </p:cNvPr>
            <p:cNvSpPr/>
            <p:nvPr/>
          </p:nvSpPr>
          <p:spPr>
            <a:xfrm>
              <a:off x="4940595" y="5968409"/>
              <a:ext cx="567070" cy="9214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CE44E446-0EB2-DD2B-B1AA-7AA0AE9E1958}"/>
                </a:ext>
              </a:extLst>
            </p:cNvPr>
            <p:cNvSpPr/>
            <p:nvPr/>
          </p:nvSpPr>
          <p:spPr>
            <a:xfrm>
              <a:off x="4965404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70511B9B-8B18-1F97-8BCA-D921C9503F99}"/>
                </a:ext>
              </a:extLst>
            </p:cNvPr>
            <p:cNvSpPr/>
            <p:nvPr/>
          </p:nvSpPr>
          <p:spPr>
            <a:xfrm>
              <a:off x="5369442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42C839E-9868-A225-132D-E1AF970DE6D0}"/>
              </a:ext>
            </a:extLst>
          </p:cNvPr>
          <p:cNvCxnSpPr>
            <a:cxnSpLocks/>
            <a:stCxn id="54" idx="0"/>
            <a:endCxn id="48" idx="0"/>
          </p:cNvCxnSpPr>
          <p:nvPr/>
        </p:nvCxnSpPr>
        <p:spPr>
          <a:xfrm flipH="1" flipV="1">
            <a:off x="4211151" y="2648456"/>
            <a:ext cx="3218871" cy="46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D5A6C04-1BA6-96EA-90C6-E3609BC0DF83}"/>
              </a:ext>
            </a:extLst>
          </p:cNvPr>
          <p:cNvGrpSpPr/>
          <p:nvPr/>
        </p:nvGrpSpPr>
        <p:grpSpPr>
          <a:xfrm rot="13500000">
            <a:off x="7339004" y="2526274"/>
            <a:ext cx="283535" cy="147084"/>
            <a:chOff x="4940595" y="5876260"/>
            <a:chExt cx="567070" cy="294168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0710C7B-3CBF-31C3-5333-FB4FD2F6F0A3}"/>
                </a:ext>
              </a:extLst>
            </p:cNvPr>
            <p:cNvSpPr/>
            <p:nvPr/>
          </p:nvSpPr>
          <p:spPr>
            <a:xfrm>
              <a:off x="5018567" y="5876260"/>
              <a:ext cx="404038" cy="92149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3A98CFA-E8C7-889E-1A97-1BE0420FA009}"/>
                </a:ext>
              </a:extLst>
            </p:cNvPr>
            <p:cNvSpPr/>
            <p:nvPr/>
          </p:nvSpPr>
          <p:spPr>
            <a:xfrm>
              <a:off x="4940595" y="5968409"/>
              <a:ext cx="567070" cy="9214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76151C49-66E0-F303-CF09-23EB16937D32}"/>
                </a:ext>
              </a:extLst>
            </p:cNvPr>
            <p:cNvSpPr/>
            <p:nvPr/>
          </p:nvSpPr>
          <p:spPr>
            <a:xfrm>
              <a:off x="4965404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Isosceles Triangle 56">
              <a:extLst>
                <a:ext uri="{FF2B5EF4-FFF2-40B4-BE49-F238E27FC236}">
                  <a16:creationId xmlns:a16="http://schemas.microsoft.com/office/drawing/2014/main" id="{3BBC0F48-F3EB-CBB5-3E1E-696EBB226111}"/>
                </a:ext>
              </a:extLst>
            </p:cNvPr>
            <p:cNvSpPr/>
            <p:nvPr/>
          </p:nvSpPr>
          <p:spPr>
            <a:xfrm>
              <a:off x="5369442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B285132-C807-DEBF-64D4-1A66064FE9BA}"/>
              </a:ext>
            </a:extLst>
          </p:cNvPr>
          <p:cNvCxnSpPr>
            <a:cxnSpLocks/>
            <a:stCxn id="54" idx="0"/>
            <a:endCxn id="29" idx="0"/>
          </p:cNvCxnSpPr>
          <p:nvPr/>
        </p:nvCxnSpPr>
        <p:spPr>
          <a:xfrm flipH="1">
            <a:off x="7425834" y="2653071"/>
            <a:ext cx="4188" cy="3497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EFBF175-EFED-CF6E-66C2-96712F3D79CF}"/>
              </a:ext>
            </a:extLst>
          </p:cNvPr>
          <p:cNvCxnSpPr>
            <a:cxnSpLocks/>
          </p:cNvCxnSpPr>
          <p:nvPr/>
        </p:nvCxnSpPr>
        <p:spPr>
          <a:xfrm flipH="1">
            <a:off x="5739961" y="3017883"/>
            <a:ext cx="169271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3545CB3-0913-2DFC-6628-2C4657579E6B}"/>
              </a:ext>
            </a:extLst>
          </p:cNvPr>
          <p:cNvGrpSpPr/>
          <p:nvPr/>
        </p:nvGrpSpPr>
        <p:grpSpPr>
          <a:xfrm rot="8100000">
            <a:off x="5553082" y="2887517"/>
            <a:ext cx="283535" cy="147084"/>
            <a:chOff x="4940595" y="5876260"/>
            <a:chExt cx="567070" cy="294168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8E42A41-0BC5-99AD-4475-168C34F4C533}"/>
                </a:ext>
              </a:extLst>
            </p:cNvPr>
            <p:cNvSpPr/>
            <p:nvPr/>
          </p:nvSpPr>
          <p:spPr>
            <a:xfrm>
              <a:off x="5018567" y="5876260"/>
              <a:ext cx="404038" cy="92149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45FC8E7-FD02-77E1-4624-BBD6999445F2}"/>
                </a:ext>
              </a:extLst>
            </p:cNvPr>
            <p:cNvSpPr/>
            <p:nvPr/>
          </p:nvSpPr>
          <p:spPr>
            <a:xfrm>
              <a:off x="4940595" y="5968409"/>
              <a:ext cx="567070" cy="9214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31594041-904B-1639-6B62-5493E74AC2E7}"/>
                </a:ext>
              </a:extLst>
            </p:cNvPr>
            <p:cNvSpPr/>
            <p:nvPr/>
          </p:nvSpPr>
          <p:spPr>
            <a:xfrm>
              <a:off x="4965404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Isosceles Triangle 63">
              <a:extLst>
                <a:ext uri="{FF2B5EF4-FFF2-40B4-BE49-F238E27FC236}">
                  <a16:creationId xmlns:a16="http://schemas.microsoft.com/office/drawing/2014/main" id="{AE33FA4C-FECA-EB51-D8DD-A99F305AB010}"/>
                </a:ext>
              </a:extLst>
            </p:cNvPr>
            <p:cNvSpPr/>
            <p:nvPr/>
          </p:nvSpPr>
          <p:spPr>
            <a:xfrm>
              <a:off x="5369442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BFD0F72-E21C-C83A-08AA-53AC4A75F70E}"/>
              </a:ext>
            </a:extLst>
          </p:cNvPr>
          <p:cNvGrpSpPr/>
          <p:nvPr/>
        </p:nvGrpSpPr>
        <p:grpSpPr>
          <a:xfrm rot="18900000">
            <a:off x="5654579" y="4654862"/>
            <a:ext cx="283535" cy="147084"/>
            <a:chOff x="4940595" y="5876260"/>
            <a:chExt cx="567070" cy="294168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80DF2463-798C-DFE7-E99E-8B2802D69934}"/>
                </a:ext>
              </a:extLst>
            </p:cNvPr>
            <p:cNvSpPr/>
            <p:nvPr/>
          </p:nvSpPr>
          <p:spPr>
            <a:xfrm>
              <a:off x="5018567" y="5876260"/>
              <a:ext cx="404038" cy="92149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5AA2BD8-811C-B6C3-8C01-648925349CD7}"/>
                </a:ext>
              </a:extLst>
            </p:cNvPr>
            <p:cNvSpPr/>
            <p:nvPr/>
          </p:nvSpPr>
          <p:spPr>
            <a:xfrm>
              <a:off x="4940595" y="5968409"/>
              <a:ext cx="567070" cy="9214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29A78B2F-DDD5-42AC-C030-8DB82F96A7D8}"/>
                </a:ext>
              </a:extLst>
            </p:cNvPr>
            <p:cNvSpPr/>
            <p:nvPr/>
          </p:nvSpPr>
          <p:spPr>
            <a:xfrm>
              <a:off x="4965404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id="{15FD91C6-F960-FEDB-6DEE-1B4DFD1F0AF9}"/>
                </a:ext>
              </a:extLst>
            </p:cNvPr>
            <p:cNvSpPr/>
            <p:nvPr/>
          </p:nvSpPr>
          <p:spPr>
            <a:xfrm>
              <a:off x="5369442" y="6078279"/>
              <a:ext cx="106326" cy="92149"/>
            </a:xfrm>
            <a:prstGeom prst="triangl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28DCBCA7-EDC7-2A7B-2727-30B7D53FA2F4}"/>
              </a:ext>
            </a:extLst>
          </p:cNvPr>
          <p:cNvSpPr/>
          <p:nvPr/>
        </p:nvSpPr>
        <p:spPr>
          <a:xfrm>
            <a:off x="3676436" y="4493124"/>
            <a:ext cx="70159" cy="38675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Flowchart: Collate 70">
            <a:extLst>
              <a:ext uri="{FF2B5EF4-FFF2-40B4-BE49-F238E27FC236}">
                <a16:creationId xmlns:a16="http://schemas.microsoft.com/office/drawing/2014/main" id="{FD5EAC66-6D31-B46A-794E-4681CD2FC32F}"/>
              </a:ext>
            </a:extLst>
          </p:cNvPr>
          <p:cNvSpPr/>
          <p:nvPr/>
        </p:nvSpPr>
        <p:spPr>
          <a:xfrm>
            <a:off x="3853553" y="4497227"/>
            <a:ext cx="63795" cy="382647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E641396-DD0E-87F3-F3EA-19F94840BB25}"/>
              </a:ext>
            </a:extLst>
          </p:cNvPr>
          <p:cNvSpPr/>
          <p:nvPr/>
        </p:nvSpPr>
        <p:spPr>
          <a:xfrm>
            <a:off x="4930063" y="4535640"/>
            <a:ext cx="45719" cy="3028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1F4E873-1BD6-5A3E-5E56-B1930A62CC44}"/>
              </a:ext>
            </a:extLst>
          </p:cNvPr>
          <p:cNvSpPr/>
          <p:nvPr/>
        </p:nvSpPr>
        <p:spPr>
          <a:xfrm rot="3328121">
            <a:off x="4636910" y="4535377"/>
            <a:ext cx="45719" cy="3028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E9D3421-D45F-92D4-665A-7CC7841536BC}"/>
              </a:ext>
            </a:extLst>
          </p:cNvPr>
          <p:cNvSpPr/>
          <p:nvPr/>
        </p:nvSpPr>
        <p:spPr>
          <a:xfrm>
            <a:off x="3378724" y="4297917"/>
            <a:ext cx="839514" cy="77972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E5B34C4-D38A-F190-E798-507A14AB7B59}"/>
              </a:ext>
            </a:extLst>
          </p:cNvPr>
          <p:cNvSpPr/>
          <p:nvPr/>
        </p:nvSpPr>
        <p:spPr>
          <a:xfrm>
            <a:off x="4358277" y="4288275"/>
            <a:ext cx="839514" cy="77972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FBB36B2-9A2E-0AB7-F012-9E604CCFCF34}"/>
              </a:ext>
            </a:extLst>
          </p:cNvPr>
          <p:cNvSpPr txBox="1"/>
          <p:nvPr/>
        </p:nvSpPr>
        <p:spPr>
          <a:xfrm>
            <a:off x="3401056" y="3781582"/>
            <a:ext cx="857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Motorized telescope</a:t>
            </a:r>
            <a:endParaRPr lang="en-GB" sz="12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48CD994-24CD-24C0-671E-162822DC6403}"/>
              </a:ext>
            </a:extLst>
          </p:cNvPr>
          <p:cNvSpPr txBox="1"/>
          <p:nvPr/>
        </p:nvSpPr>
        <p:spPr>
          <a:xfrm>
            <a:off x="4308593" y="3778988"/>
            <a:ext cx="921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Motorized attenuator</a:t>
            </a:r>
            <a:endParaRPr lang="en-GB" sz="1200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0A7C391A-3307-4FE9-65BD-F012927E90C8}"/>
              </a:ext>
            </a:extLst>
          </p:cNvPr>
          <p:cNvSpPr/>
          <p:nvPr/>
        </p:nvSpPr>
        <p:spPr>
          <a:xfrm>
            <a:off x="5437280" y="2752459"/>
            <a:ext cx="607764" cy="2320563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C2FBA38-0429-7AEC-2665-0798540E6AA0}"/>
              </a:ext>
            </a:extLst>
          </p:cNvPr>
          <p:cNvSpPr txBox="1"/>
          <p:nvPr/>
        </p:nvSpPr>
        <p:spPr>
          <a:xfrm>
            <a:off x="6100185" y="4393376"/>
            <a:ext cx="921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Motorized beam positioning</a:t>
            </a:r>
            <a:endParaRPr lang="en-GB" sz="1200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716F5C2-B212-0400-150D-03842573C98A}"/>
              </a:ext>
            </a:extLst>
          </p:cNvPr>
          <p:cNvSpPr/>
          <p:nvPr/>
        </p:nvSpPr>
        <p:spPr>
          <a:xfrm>
            <a:off x="3874537" y="2031275"/>
            <a:ext cx="603598" cy="92915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3AAEA36-4DD0-B400-C9F7-390FE6BCCCB1}"/>
              </a:ext>
            </a:extLst>
          </p:cNvPr>
          <p:cNvSpPr/>
          <p:nvPr/>
        </p:nvSpPr>
        <p:spPr>
          <a:xfrm>
            <a:off x="3039375" y="2426884"/>
            <a:ext cx="2397901" cy="13633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B2AF1C3-E9B0-E90A-EAC3-6FB05F5DD3EB}"/>
              </a:ext>
            </a:extLst>
          </p:cNvPr>
          <p:cNvSpPr/>
          <p:nvPr/>
        </p:nvSpPr>
        <p:spPr>
          <a:xfrm>
            <a:off x="6220890" y="2756251"/>
            <a:ext cx="2397901" cy="13633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A42D10D-150A-8C4F-3721-4705586327DC}"/>
              </a:ext>
            </a:extLst>
          </p:cNvPr>
          <p:cNvSpPr/>
          <p:nvPr/>
        </p:nvSpPr>
        <p:spPr>
          <a:xfrm>
            <a:off x="7145837" y="2359837"/>
            <a:ext cx="603598" cy="92915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3F19542-7FCE-B820-A6F2-10F327CBB27C}"/>
              </a:ext>
            </a:extLst>
          </p:cNvPr>
          <p:cNvSpPr txBox="1"/>
          <p:nvPr/>
        </p:nvSpPr>
        <p:spPr>
          <a:xfrm>
            <a:off x="2985774" y="1946439"/>
            <a:ext cx="921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Motorized delay 1</a:t>
            </a:r>
            <a:endParaRPr lang="en-GB" sz="120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3F77A5E-A1F5-FA16-2FEB-2DD172FCD50E}"/>
              </a:ext>
            </a:extLst>
          </p:cNvPr>
          <p:cNvSpPr txBox="1"/>
          <p:nvPr/>
        </p:nvSpPr>
        <p:spPr>
          <a:xfrm>
            <a:off x="7712167" y="2880451"/>
            <a:ext cx="921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Motorized delay 2</a:t>
            </a:r>
            <a:endParaRPr lang="en-GB" sz="1200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8E5DF074-C6FA-F87D-AA94-8F0650D9A181}"/>
              </a:ext>
            </a:extLst>
          </p:cNvPr>
          <p:cNvSpPr/>
          <p:nvPr/>
        </p:nvSpPr>
        <p:spPr>
          <a:xfrm>
            <a:off x="8658974" y="2049258"/>
            <a:ext cx="549450" cy="3023763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D78A366-D1DD-C40C-45A3-0DAE6A701C37}"/>
              </a:ext>
            </a:extLst>
          </p:cNvPr>
          <p:cNvSpPr txBox="1"/>
          <p:nvPr/>
        </p:nvSpPr>
        <p:spPr>
          <a:xfrm>
            <a:off x="9181146" y="2115603"/>
            <a:ext cx="921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Motorized beam positioning</a:t>
            </a:r>
            <a:endParaRPr lang="en-GB" sz="1200" dirty="0"/>
          </a:p>
        </p:txBody>
      </p:sp>
      <p:sp>
        <p:nvSpPr>
          <p:cNvPr id="88" name="Flowchart: Collate 87">
            <a:extLst>
              <a:ext uri="{FF2B5EF4-FFF2-40B4-BE49-F238E27FC236}">
                <a16:creationId xmlns:a16="http://schemas.microsoft.com/office/drawing/2014/main" id="{4E6FB82F-1759-113C-1C7A-B2091EF9ACE7}"/>
              </a:ext>
            </a:extLst>
          </p:cNvPr>
          <p:cNvSpPr/>
          <p:nvPr/>
        </p:nvSpPr>
        <p:spPr>
          <a:xfrm>
            <a:off x="4620992" y="2218349"/>
            <a:ext cx="63794" cy="205349"/>
          </a:xfrm>
          <a:prstGeom prst="flowChartCollat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9" name="Flowchart: Collate 88">
            <a:extLst>
              <a:ext uri="{FF2B5EF4-FFF2-40B4-BE49-F238E27FC236}">
                <a16:creationId xmlns:a16="http://schemas.microsoft.com/office/drawing/2014/main" id="{E5F957FF-9165-19AC-16D5-DB06CBF4F067}"/>
              </a:ext>
            </a:extLst>
          </p:cNvPr>
          <p:cNvSpPr/>
          <p:nvPr/>
        </p:nvSpPr>
        <p:spPr>
          <a:xfrm>
            <a:off x="8515903" y="2216402"/>
            <a:ext cx="63794" cy="205349"/>
          </a:xfrm>
          <a:prstGeom prst="flowChartCollat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0" name="Flowchart: Collate 89">
            <a:extLst>
              <a:ext uri="{FF2B5EF4-FFF2-40B4-BE49-F238E27FC236}">
                <a16:creationId xmlns:a16="http://schemas.microsoft.com/office/drawing/2014/main" id="{88939EEC-C762-5234-3E6E-13A0D37C5201}"/>
              </a:ext>
            </a:extLst>
          </p:cNvPr>
          <p:cNvSpPr/>
          <p:nvPr/>
        </p:nvSpPr>
        <p:spPr>
          <a:xfrm>
            <a:off x="5298230" y="4596566"/>
            <a:ext cx="63794" cy="205349"/>
          </a:xfrm>
          <a:prstGeom prst="flowChartCollat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1" name="Flowchart: Collate 90">
            <a:extLst>
              <a:ext uri="{FF2B5EF4-FFF2-40B4-BE49-F238E27FC236}">
                <a16:creationId xmlns:a16="http://schemas.microsoft.com/office/drawing/2014/main" id="{A95632C3-84BA-92A0-0BB8-BB2CF3EEE8BB}"/>
              </a:ext>
            </a:extLst>
          </p:cNvPr>
          <p:cNvSpPr/>
          <p:nvPr/>
        </p:nvSpPr>
        <p:spPr>
          <a:xfrm>
            <a:off x="3039375" y="4596393"/>
            <a:ext cx="63794" cy="205349"/>
          </a:xfrm>
          <a:prstGeom prst="flowChartCollat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4E8B5709-188F-0C78-9304-0F9FD6B92303}"/>
              </a:ext>
            </a:extLst>
          </p:cNvPr>
          <p:cNvSpPr/>
          <p:nvPr/>
        </p:nvSpPr>
        <p:spPr>
          <a:xfrm rot="8364647">
            <a:off x="9631722" y="4588303"/>
            <a:ext cx="45719" cy="30288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32EA1A33-9777-84F4-8F3B-EEABDE0B39C1}"/>
              </a:ext>
            </a:extLst>
          </p:cNvPr>
          <p:cNvCxnSpPr>
            <a:cxnSpLocks/>
            <a:stCxn id="101" idx="2"/>
            <a:endCxn id="92" idx="1"/>
          </p:cNvCxnSpPr>
          <p:nvPr/>
        </p:nvCxnSpPr>
        <p:spPr>
          <a:xfrm>
            <a:off x="9665325" y="3558774"/>
            <a:ext cx="6616" cy="11660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DD757583-C993-60FD-C716-49A3E52EB4D9}"/>
              </a:ext>
            </a:extLst>
          </p:cNvPr>
          <p:cNvSpPr/>
          <p:nvPr/>
        </p:nvSpPr>
        <p:spPr>
          <a:xfrm rot="8198217">
            <a:off x="9660109" y="3929679"/>
            <a:ext cx="45719" cy="30288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D53D822-F5ED-1F2C-35F1-C6CAD9F999B3}"/>
              </a:ext>
            </a:extLst>
          </p:cNvPr>
          <p:cNvCxnSpPr>
            <a:cxnSpLocks/>
            <a:stCxn id="94" idx="3"/>
            <a:endCxn id="99" idx="3"/>
          </p:cNvCxnSpPr>
          <p:nvPr/>
        </p:nvCxnSpPr>
        <p:spPr>
          <a:xfrm flipH="1">
            <a:off x="8121158" y="4096817"/>
            <a:ext cx="1545191" cy="31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5C7E56DF-7544-ECB4-AC01-3F8356D7B323}"/>
              </a:ext>
            </a:extLst>
          </p:cNvPr>
          <p:cNvSpPr txBox="1"/>
          <p:nvPr/>
        </p:nvSpPr>
        <p:spPr>
          <a:xfrm>
            <a:off x="9171979" y="4866318"/>
            <a:ext cx="921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Pick-off</a:t>
            </a:r>
            <a:endParaRPr lang="en-GB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69E9256-0C95-49D4-09F7-32CBE7163AB1}"/>
              </a:ext>
            </a:extLst>
          </p:cNvPr>
          <p:cNvSpPr txBox="1"/>
          <p:nvPr/>
        </p:nvSpPr>
        <p:spPr>
          <a:xfrm>
            <a:off x="9566646" y="3803803"/>
            <a:ext cx="921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Splitter</a:t>
            </a:r>
            <a:endParaRPr lang="en-GB" sz="1200" dirty="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C69F406-9F1C-A6F2-DDD3-B37427544CD5}"/>
              </a:ext>
            </a:extLst>
          </p:cNvPr>
          <p:cNvSpPr/>
          <p:nvPr/>
        </p:nvSpPr>
        <p:spPr>
          <a:xfrm>
            <a:off x="7749435" y="3949900"/>
            <a:ext cx="157286" cy="3035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07FB4068-EEA4-8B56-8D98-8274B82264B0}"/>
              </a:ext>
            </a:extLst>
          </p:cNvPr>
          <p:cNvSpPr/>
          <p:nvPr/>
        </p:nvSpPr>
        <p:spPr>
          <a:xfrm>
            <a:off x="7905057" y="4024364"/>
            <a:ext cx="216101" cy="1511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87D6CCB-D845-50B3-5DC2-6D3E52C7E361}"/>
              </a:ext>
            </a:extLst>
          </p:cNvPr>
          <p:cNvSpPr txBox="1"/>
          <p:nvPr/>
        </p:nvSpPr>
        <p:spPr>
          <a:xfrm>
            <a:off x="7069205" y="4004536"/>
            <a:ext cx="921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CCD</a:t>
            </a:r>
            <a:endParaRPr lang="en-GB" sz="1200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F682471-27B9-DCE9-19CF-24442159F1B3}"/>
              </a:ext>
            </a:extLst>
          </p:cNvPr>
          <p:cNvSpPr/>
          <p:nvPr/>
        </p:nvSpPr>
        <p:spPr>
          <a:xfrm>
            <a:off x="9557274" y="3407622"/>
            <a:ext cx="216101" cy="1511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6E1C8C0-FD3C-E0BE-D9D2-BEBE1A9782E0}"/>
              </a:ext>
            </a:extLst>
          </p:cNvPr>
          <p:cNvSpPr txBox="1"/>
          <p:nvPr/>
        </p:nvSpPr>
        <p:spPr>
          <a:xfrm>
            <a:off x="9179644" y="2945742"/>
            <a:ext cx="921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Power meter</a:t>
            </a:r>
            <a:endParaRPr lang="en-GB" sz="1200" dirty="0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FE902EEE-E794-FAF9-045B-721B63DD876E}"/>
              </a:ext>
            </a:extLst>
          </p:cNvPr>
          <p:cNvGrpSpPr/>
          <p:nvPr/>
        </p:nvGrpSpPr>
        <p:grpSpPr>
          <a:xfrm>
            <a:off x="3071272" y="2884500"/>
            <a:ext cx="2321205" cy="368310"/>
            <a:chOff x="2432205" y="992372"/>
            <a:chExt cx="7200000" cy="636628"/>
          </a:xfrm>
        </p:grpSpPr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D6305CE7-C820-51B1-DCF9-5C07E22B7B43}"/>
                </a:ext>
              </a:extLst>
            </p:cNvPr>
            <p:cNvCxnSpPr/>
            <p:nvPr/>
          </p:nvCxnSpPr>
          <p:spPr>
            <a:xfrm flipV="1">
              <a:off x="2432205" y="992372"/>
              <a:ext cx="0" cy="636628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7C8D90B6-312F-217F-4D06-5F8E964699F0}"/>
                </a:ext>
              </a:extLst>
            </p:cNvPr>
            <p:cNvCxnSpPr/>
            <p:nvPr/>
          </p:nvCxnSpPr>
          <p:spPr>
            <a:xfrm flipV="1">
              <a:off x="9632205" y="992372"/>
              <a:ext cx="0" cy="636628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C26E7467-8C43-28D5-8425-B92595B735E0}"/>
                </a:ext>
              </a:extLst>
            </p:cNvPr>
            <p:cNvCxnSpPr/>
            <p:nvPr/>
          </p:nvCxnSpPr>
          <p:spPr>
            <a:xfrm>
              <a:off x="2432205" y="1310686"/>
              <a:ext cx="7200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36E817B-21A9-BBF4-B947-F6BCF2F34DC4}"/>
              </a:ext>
            </a:extLst>
          </p:cNvPr>
          <p:cNvGrpSpPr/>
          <p:nvPr/>
        </p:nvGrpSpPr>
        <p:grpSpPr>
          <a:xfrm>
            <a:off x="6274158" y="3342116"/>
            <a:ext cx="2321205" cy="368310"/>
            <a:chOff x="2432205" y="992372"/>
            <a:chExt cx="7200000" cy="636628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900F9CEF-D221-CEEA-0D97-8B5EE9BFD64C}"/>
                </a:ext>
              </a:extLst>
            </p:cNvPr>
            <p:cNvCxnSpPr/>
            <p:nvPr/>
          </p:nvCxnSpPr>
          <p:spPr>
            <a:xfrm flipV="1">
              <a:off x="2432205" y="992372"/>
              <a:ext cx="0" cy="636628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B621312-5429-675D-499F-333D6FAB0848}"/>
                </a:ext>
              </a:extLst>
            </p:cNvPr>
            <p:cNvCxnSpPr/>
            <p:nvPr/>
          </p:nvCxnSpPr>
          <p:spPr>
            <a:xfrm flipV="1">
              <a:off x="9632205" y="992372"/>
              <a:ext cx="0" cy="636628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06B7A9C8-AE8C-CF0F-E2A6-88EE2CC00BDF}"/>
                </a:ext>
              </a:extLst>
            </p:cNvPr>
            <p:cNvCxnSpPr/>
            <p:nvPr/>
          </p:nvCxnSpPr>
          <p:spPr>
            <a:xfrm>
              <a:off x="2432205" y="1310686"/>
              <a:ext cx="7200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63AA3FE8-183C-19D2-FDBF-1059DF72E67D}"/>
              </a:ext>
            </a:extLst>
          </p:cNvPr>
          <p:cNvSpPr txBox="1"/>
          <p:nvPr/>
        </p:nvSpPr>
        <p:spPr>
          <a:xfrm>
            <a:off x="3886829" y="3079904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0.6 m</a:t>
            </a:r>
            <a:endParaRPr lang="en-GB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898E1D84-B717-2128-00A9-4306249BA223}"/>
              </a:ext>
            </a:extLst>
          </p:cNvPr>
          <p:cNvSpPr txBox="1"/>
          <p:nvPr/>
        </p:nvSpPr>
        <p:spPr>
          <a:xfrm>
            <a:off x="7131051" y="3493411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0.6 m</a:t>
            </a:r>
            <a:endParaRPr lang="en-GB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5408CB8-E45E-357B-5A23-229A39C6570B}"/>
              </a:ext>
            </a:extLst>
          </p:cNvPr>
          <p:cNvSpPr txBox="1"/>
          <p:nvPr/>
        </p:nvSpPr>
        <p:spPr>
          <a:xfrm>
            <a:off x="1903733" y="5443901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output</a:t>
            </a:r>
          </a:p>
          <a:p>
            <a:pPr algn="ctr"/>
            <a:r>
              <a:rPr lang="en-US" sz="1200" dirty="0"/>
              <a:t>point</a:t>
            </a:r>
            <a:endParaRPr lang="en-GB" sz="1200" dirty="0"/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43698272-4552-2C7C-E291-0DAE8F3BD3EB}"/>
              </a:ext>
            </a:extLst>
          </p:cNvPr>
          <p:cNvCxnSpPr>
            <a:cxnSpLocks/>
            <a:stCxn id="113" idx="3"/>
          </p:cNvCxnSpPr>
          <p:nvPr/>
        </p:nvCxnSpPr>
        <p:spPr>
          <a:xfrm flipV="1">
            <a:off x="2532431" y="4693944"/>
            <a:ext cx="379354" cy="9807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D86CC505-19A0-0098-4549-EFA46EF96ABD}"/>
              </a:ext>
            </a:extLst>
          </p:cNvPr>
          <p:cNvCxnSpPr>
            <a:stCxn id="22" idx="1"/>
          </p:cNvCxnSpPr>
          <p:nvPr/>
        </p:nvCxnSpPr>
        <p:spPr>
          <a:xfrm flipH="1" flipV="1">
            <a:off x="10152961" y="4751875"/>
            <a:ext cx="143122" cy="3399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2DD32B8B-7AB7-CABE-F7BA-0A9DA465D0A8}"/>
              </a:ext>
            </a:extLst>
          </p:cNvPr>
          <p:cNvSpPr txBox="1"/>
          <p:nvPr/>
        </p:nvSpPr>
        <p:spPr>
          <a:xfrm>
            <a:off x="3153731" y="5473003"/>
            <a:ext cx="6925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Nominal optical beam path from input to output point = 0.33+ 0.68 + 1.3 + 0.08 + 0.9 + 0.08 + 0.5 + 0.5 +  0.8 = 5.17 m  </a:t>
            </a:r>
            <a:endParaRPr lang="en-GB" sz="10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4800919-3098-F9E9-A81B-B80FBC0CDD39}"/>
              </a:ext>
            </a:extLst>
          </p:cNvPr>
          <p:cNvSpPr txBox="1"/>
          <p:nvPr/>
        </p:nvSpPr>
        <p:spPr>
          <a:xfrm>
            <a:off x="3162198" y="5693186"/>
            <a:ext cx="2775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Minimum path length = 5.17 – 4*0.3 = 3.97 m</a:t>
            </a:r>
          </a:p>
          <a:p>
            <a:r>
              <a:rPr lang="en-US" sz="1000" dirty="0"/>
              <a:t>Maximum path length = 5.17 + 4*0.3 = 6.37 m</a:t>
            </a:r>
            <a:endParaRPr lang="en-GB" sz="10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4292BE4-BED9-2303-54BC-98B2CC56CE9E}"/>
              </a:ext>
            </a:extLst>
          </p:cNvPr>
          <p:cNvSpPr txBox="1"/>
          <p:nvPr/>
        </p:nvSpPr>
        <p:spPr>
          <a:xfrm>
            <a:off x="6241472" y="5828147"/>
            <a:ext cx="23567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Delay range (total) = 2.4 m (+/- 3.6 ns)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149453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FC6CE-6F25-9F0F-23DD-11C6DC7A8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‘Time 0’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0E9CCD-BFB9-2705-02C1-8A7B3E8F2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5F866-4055-92D1-F6DC-4448668AB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15</a:t>
            </a:fld>
            <a:endParaRPr lang="en-US" dirty="0"/>
          </a:p>
        </p:txBody>
      </p:sp>
      <p:pic>
        <p:nvPicPr>
          <p:cNvPr id="7" name="Picture 6" descr="A diagram of a voltage measurement&#10;&#10;Description automatically generated with medium confidence">
            <a:extLst>
              <a:ext uri="{FF2B5EF4-FFF2-40B4-BE49-F238E27FC236}">
                <a16:creationId xmlns:a16="http://schemas.microsoft.com/office/drawing/2014/main" id="{DB1A1A56-DFFA-0C52-4BAE-29EC25246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106" y="1492583"/>
            <a:ext cx="6480720" cy="43901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B593C3-3217-139F-FB73-92C805154F3B}"/>
              </a:ext>
            </a:extLst>
          </p:cNvPr>
          <p:cNvSpPr txBox="1"/>
          <p:nvPr/>
        </p:nvSpPr>
        <p:spPr>
          <a:xfrm>
            <a:off x="6600056" y="6388055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Patric Muggli</a:t>
            </a:r>
            <a:endParaRPr lang="en-GB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386580B-234B-3B43-C14F-93B2E805C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1556792"/>
            <a:ext cx="4066028" cy="228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9F1C6D-D56F-436A-B3EF-6823EB883A2E}"/>
              </a:ext>
            </a:extLst>
          </p:cNvPr>
          <p:cNvSpPr txBox="1"/>
          <p:nvPr/>
        </p:nvSpPr>
        <p:spPr>
          <a:xfrm>
            <a:off x="479376" y="4077072"/>
            <a:ext cx="4085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Defining delays:</a:t>
            </a:r>
          </a:p>
          <a:p>
            <a:r>
              <a:rPr lang="en-US" dirty="0"/>
              <a:t>Rather than ‘time of arrival’, we take spatial distance between beams at a particular time </a:t>
            </a:r>
            <a:r>
              <a:rPr lang="en-US" dirty="0" err="1"/>
              <a:t>wrt</a:t>
            </a:r>
            <a:r>
              <a:rPr lang="en-US" dirty="0"/>
              <a:t> to a known position.</a:t>
            </a:r>
            <a:endParaRPr lang="en-GB" dirty="0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E3834F78-8916-CBF9-F671-B1BFFC8C7631}"/>
              </a:ext>
            </a:extLst>
          </p:cNvPr>
          <p:cNvSpPr/>
          <p:nvPr/>
        </p:nvSpPr>
        <p:spPr bwMode="auto">
          <a:xfrm>
            <a:off x="2279576" y="5373216"/>
            <a:ext cx="216024" cy="3600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03FFC7-FBD2-9B01-0EEE-A9404D88363D}"/>
              </a:ext>
            </a:extLst>
          </p:cNvPr>
          <p:cNvSpPr txBox="1"/>
          <p:nvPr/>
        </p:nvSpPr>
        <p:spPr>
          <a:xfrm>
            <a:off x="407368" y="5802509"/>
            <a:ext cx="4714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Final specification of delay stage ranges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3AD0AB-7D74-694E-B85E-EAB760911851}"/>
              </a:ext>
            </a:extLst>
          </p:cNvPr>
          <p:cNvSpPr txBox="1"/>
          <p:nvPr/>
        </p:nvSpPr>
        <p:spPr>
          <a:xfrm>
            <a:off x="7211761" y="1114994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‘picture’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172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EC7427-89A9-10E0-83A7-B0EF6FD42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8DCD3-6E14-47F0-3C0F-0DDE946C1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focusing geometry into </a:t>
            </a:r>
            <a:r>
              <a:rPr lang="en-US" dirty="0" err="1"/>
              <a:t>vapour</a:t>
            </a:r>
            <a:r>
              <a:rPr lang="en-US" dirty="0"/>
              <a:t> source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D5126D-F656-A1FF-5950-E19EAFBDB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50893C-2D2B-9644-BA21-D09EC14A4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5860F7-3BF8-0BDC-192B-9C16498A4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58" y="1759052"/>
            <a:ext cx="6476407" cy="38884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1CEDBE-4D5F-372F-0071-8D1354DBD9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3603" y="1485208"/>
            <a:ext cx="2763011" cy="20722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14C453-1F0E-3BFE-930A-8F5EDC44E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3604" y="3920779"/>
            <a:ext cx="2763010" cy="20722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CCE771-C178-9DDD-C4F2-24322924416B}"/>
              </a:ext>
            </a:extLst>
          </p:cNvPr>
          <p:cNvSpPr txBox="1"/>
          <p:nvPr/>
        </p:nvSpPr>
        <p:spPr>
          <a:xfrm>
            <a:off x="6260435" y="1192001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Compressor output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145241-402F-B8D6-1FDA-7908A0AAA288}"/>
              </a:ext>
            </a:extLst>
          </p:cNvPr>
          <p:cNvSpPr txBox="1"/>
          <p:nvPr/>
        </p:nvSpPr>
        <p:spPr>
          <a:xfrm>
            <a:off x="6260435" y="3666007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vapor source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9386D1-317A-3E8E-D35E-4186118FD607}"/>
              </a:ext>
            </a:extLst>
          </p:cNvPr>
          <p:cNvSpPr txBox="1"/>
          <p:nvPr/>
        </p:nvSpPr>
        <p:spPr>
          <a:xfrm>
            <a:off x="9078773" y="1192001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vapor source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3E4D5D-4DDE-16F0-36B4-B950AF0578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0139" y="1516462"/>
            <a:ext cx="2748272" cy="202014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68A34D-7E9B-3AAB-5A1F-89580A97292F}"/>
              </a:ext>
            </a:extLst>
          </p:cNvPr>
          <p:cNvSpPr txBox="1"/>
          <p:nvPr/>
        </p:nvSpPr>
        <p:spPr>
          <a:xfrm>
            <a:off x="1693916" y="1574386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focusing geometry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81050E7-9A89-2875-0CBD-C685740D166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3708" r="15455"/>
          <a:stretch/>
        </p:blipFill>
        <p:spPr>
          <a:xfrm>
            <a:off x="9160676" y="3920779"/>
            <a:ext cx="2087197" cy="207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390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3B6BB-FB58-9F3F-2572-641A5C81E1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02A14-4B20-FDE3-BEAD-56DC82B1E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 of the merging chamber #1 in run 2c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0277D6-BEFE-ED2E-5655-1225DF084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1ED56-0B1D-6C56-00DA-13F34800E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B41C5D-3C31-011B-EBD2-85C7C02B701E}"/>
              </a:ext>
            </a:extLst>
          </p:cNvPr>
          <p:cNvSpPr txBox="1"/>
          <p:nvPr/>
        </p:nvSpPr>
        <p:spPr>
          <a:xfrm>
            <a:off x="460629" y="3905910"/>
            <a:ext cx="1340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Nicolas Chritin</a:t>
            </a:r>
            <a:endParaRPr lang="en-GB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3F39F77-31BB-341D-602B-C701801CE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340768"/>
            <a:ext cx="6120680" cy="255968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A61A27C-69FB-3F31-EDE8-D274C68F0253}"/>
              </a:ext>
            </a:extLst>
          </p:cNvPr>
          <p:cNvSpPr txBox="1"/>
          <p:nvPr/>
        </p:nvSpPr>
        <p:spPr>
          <a:xfrm>
            <a:off x="1983910" y="3900453"/>
            <a:ext cx="3640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distance = ~ </a:t>
            </a:r>
            <a:r>
              <a:rPr lang="en-US" b="1" dirty="0"/>
              <a:t>27 m</a:t>
            </a:r>
          </a:p>
          <a:p>
            <a:pPr algn="ctr"/>
            <a:r>
              <a:rPr lang="en-US" b="1" dirty="0"/>
              <a:t>(+5 meters compared to run2b)</a:t>
            </a:r>
            <a:endParaRPr lang="en-GB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CDE2AC-7B74-639A-B83D-2843B9BDF688}"/>
              </a:ext>
            </a:extLst>
          </p:cNvPr>
          <p:cNvSpPr txBox="1"/>
          <p:nvPr/>
        </p:nvSpPr>
        <p:spPr>
          <a:xfrm>
            <a:off x="4804791" y="3391765"/>
            <a:ext cx="18774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Vapour</a:t>
            </a:r>
            <a:r>
              <a:rPr lang="en-US" dirty="0"/>
              <a:t> source 1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34895C-1E2F-1251-0599-6FF719A6363F}"/>
              </a:ext>
            </a:extLst>
          </p:cNvPr>
          <p:cNvSpPr txBox="1"/>
          <p:nvPr/>
        </p:nvSpPr>
        <p:spPr>
          <a:xfrm>
            <a:off x="695400" y="3244334"/>
            <a:ext cx="23006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Merging chamber #1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39791FE-0CA9-2941-90C5-F2C0693A56DB}"/>
              </a:ext>
            </a:extLst>
          </p:cNvPr>
          <p:cNvCxnSpPr/>
          <p:nvPr/>
        </p:nvCxnSpPr>
        <p:spPr bwMode="auto">
          <a:xfrm flipH="1" flipV="1">
            <a:off x="1199456" y="2060848"/>
            <a:ext cx="646259" cy="118348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8BFB0EF-3170-76F7-F071-FDAB8F842AE8}"/>
              </a:ext>
            </a:extLst>
          </p:cNvPr>
          <p:cNvCxnSpPr>
            <a:cxnSpLocks/>
          </p:cNvCxnSpPr>
          <p:nvPr/>
        </p:nvCxnSpPr>
        <p:spPr bwMode="auto">
          <a:xfrm flipV="1">
            <a:off x="6166195" y="2276872"/>
            <a:ext cx="433861" cy="110862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028" name="Picture 4">
            <a:extLst>
              <a:ext uri="{FF2B5EF4-FFF2-40B4-BE49-F238E27FC236}">
                <a16:creationId xmlns:a16="http://schemas.microsoft.com/office/drawing/2014/main" id="{7C19DAC8-C54F-9C07-65AA-08FDA6770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910" y="1340768"/>
            <a:ext cx="2728501" cy="468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DEEB6EA6-3070-8419-C328-F44B0BBB4E2F}"/>
              </a:ext>
            </a:extLst>
          </p:cNvPr>
          <p:cNvSpPr/>
          <p:nvPr/>
        </p:nvSpPr>
        <p:spPr bwMode="auto">
          <a:xfrm>
            <a:off x="9731335" y="1556792"/>
            <a:ext cx="576064" cy="720080"/>
          </a:xfrm>
          <a:prstGeom prst="ellips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DA7DE6-80CE-2A16-D425-C85236BCFEE7}"/>
              </a:ext>
            </a:extLst>
          </p:cNvPr>
          <p:cNvCxnSpPr/>
          <p:nvPr/>
        </p:nvCxnSpPr>
        <p:spPr bwMode="auto">
          <a:xfrm>
            <a:off x="10121812" y="2061681"/>
            <a:ext cx="397113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D25F05F-0B0C-EA84-A811-59F92D06C4E3}"/>
              </a:ext>
            </a:extLst>
          </p:cNvPr>
          <p:cNvCxnSpPr/>
          <p:nvPr/>
        </p:nvCxnSpPr>
        <p:spPr bwMode="auto">
          <a:xfrm>
            <a:off x="9984432" y="2833846"/>
            <a:ext cx="397113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D69AF59-EFBD-0495-38D4-FD32A57609D0}"/>
              </a:ext>
            </a:extLst>
          </p:cNvPr>
          <p:cNvSpPr txBox="1"/>
          <p:nvPr/>
        </p:nvSpPr>
        <p:spPr>
          <a:xfrm>
            <a:off x="9891882" y="252340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m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E095495-965E-1E17-572D-3FCA4F35BED7}"/>
              </a:ext>
            </a:extLst>
          </p:cNvPr>
          <p:cNvSpPr txBox="1"/>
          <p:nvPr/>
        </p:nvSpPr>
        <p:spPr>
          <a:xfrm>
            <a:off x="4655840" y="6435213"/>
            <a:ext cx="74917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https://www.sciencedirect.com/science/article/pii/S0168900223000840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56533A-F6BF-046A-DACD-8EFD55BF7EBF}"/>
              </a:ext>
            </a:extLst>
          </p:cNvPr>
          <p:cNvSpPr txBox="1"/>
          <p:nvPr/>
        </p:nvSpPr>
        <p:spPr>
          <a:xfrm>
            <a:off x="455522" y="5575853"/>
            <a:ext cx="6930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/>
              <a:t>Confirmation of the position of the merging chamber #1 necessary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4208917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2860A-FF37-DE9D-3923-7156E6AC5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C4B1F-181A-5BD8-0273-46327E506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Merging chamber #2 mirror footprint and focusing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F4B15A-08A9-C58D-FA9A-CBD89C2D9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FAE518-BE70-D646-4893-E1833C6B8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18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C5521D-7D46-AA6E-D97C-346BD2F48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916832"/>
            <a:ext cx="4779235" cy="358442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F3D5924-EAA5-098C-9EB9-CD1F6F7813C7}"/>
              </a:ext>
            </a:extLst>
          </p:cNvPr>
          <p:cNvCxnSpPr>
            <a:cxnSpLocks/>
          </p:cNvCxnSpPr>
          <p:nvPr/>
        </p:nvCxnSpPr>
        <p:spPr bwMode="auto">
          <a:xfrm>
            <a:off x="1789312" y="2255813"/>
            <a:ext cx="0" cy="2808312"/>
          </a:xfrm>
          <a:prstGeom prst="line">
            <a:avLst/>
          </a:prstGeom>
          <a:ln w="1905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309D57C-35BD-F065-4100-0C4E4A0C72B1}"/>
              </a:ext>
            </a:extLst>
          </p:cNvPr>
          <p:cNvSpPr txBox="1"/>
          <p:nvPr/>
        </p:nvSpPr>
        <p:spPr>
          <a:xfrm>
            <a:off x="1158246" y="1545715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Mirror position</a:t>
            </a:r>
            <a:endParaRPr lang="en-GB" sz="14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C92F9B4-614E-10AD-360C-0320E216D68B}"/>
              </a:ext>
            </a:extLst>
          </p:cNvPr>
          <p:cNvCxnSpPr>
            <a:cxnSpLocks/>
          </p:cNvCxnSpPr>
          <p:nvPr/>
        </p:nvCxnSpPr>
        <p:spPr bwMode="auto">
          <a:xfrm>
            <a:off x="3175573" y="2255813"/>
            <a:ext cx="0" cy="2808312"/>
          </a:xfrm>
          <a:prstGeom prst="line">
            <a:avLst/>
          </a:prstGeom>
          <a:ln w="1905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84EF7CE-95C9-3243-91C0-5F23E46F5C3F}"/>
              </a:ext>
            </a:extLst>
          </p:cNvPr>
          <p:cNvSpPr txBox="1"/>
          <p:nvPr/>
        </p:nvSpPr>
        <p:spPr>
          <a:xfrm>
            <a:off x="2957736" y="1588756"/>
            <a:ext cx="987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Vapor source</a:t>
            </a:r>
            <a:endParaRPr lang="en-GB" sz="14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55E7A49-5058-54E5-76B0-2DC0F60B98E0}"/>
              </a:ext>
            </a:extLst>
          </p:cNvPr>
          <p:cNvCxnSpPr>
            <a:cxnSpLocks/>
          </p:cNvCxnSpPr>
          <p:nvPr/>
        </p:nvCxnSpPr>
        <p:spPr bwMode="auto">
          <a:xfrm>
            <a:off x="3733528" y="2255813"/>
            <a:ext cx="0" cy="2808312"/>
          </a:xfrm>
          <a:prstGeom prst="line">
            <a:avLst/>
          </a:prstGeom>
          <a:ln w="1905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C9D9C64-1B6C-1BAF-DD24-D27E34112D67}"/>
              </a:ext>
            </a:extLst>
          </p:cNvPr>
          <p:cNvCxnSpPr/>
          <p:nvPr/>
        </p:nvCxnSpPr>
        <p:spPr bwMode="auto">
          <a:xfrm>
            <a:off x="1849672" y="2615853"/>
            <a:ext cx="1255904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188F411-6E0D-6E0D-83DD-7D811E32C22D}"/>
              </a:ext>
            </a:extLst>
          </p:cNvPr>
          <p:cNvSpPr txBox="1"/>
          <p:nvPr/>
        </p:nvSpPr>
        <p:spPr>
          <a:xfrm>
            <a:off x="2133629" y="2255813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30 m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AD4685F-BA48-4F6D-F740-AAE276C71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87" y="2390136"/>
            <a:ext cx="3565319" cy="267398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307AB7F-B3BC-35AD-1538-1B5FDBAC4FE0}"/>
              </a:ext>
            </a:extLst>
          </p:cNvPr>
          <p:cNvSpPr txBox="1"/>
          <p:nvPr/>
        </p:nvSpPr>
        <p:spPr>
          <a:xfrm>
            <a:off x="5135876" y="2096359"/>
            <a:ext cx="2938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Laser footprint on merging chamber mirror</a:t>
            </a:r>
            <a:endParaRPr lang="en-GB" sz="14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7FE78F8-8829-03C6-D880-FF51654F97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4273" y="1458793"/>
            <a:ext cx="3028196" cy="227114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790E368-DAEF-0BFA-95BB-977307E7EC70}"/>
              </a:ext>
            </a:extLst>
          </p:cNvPr>
          <p:cNvSpPr txBox="1"/>
          <p:nvPr/>
        </p:nvSpPr>
        <p:spPr>
          <a:xfrm>
            <a:off x="9618255" y="1288547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Horizontal</a:t>
            </a:r>
            <a:endParaRPr lang="en-GB" sz="1400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5436933-C1F5-78C3-B8D5-D93CA402A4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8538" y="3925771"/>
            <a:ext cx="2979666" cy="223475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62C0F73-65A8-FB34-4547-CB3EA735F7C7}"/>
              </a:ext>
            </a:extLst>
          </p:cNvPr>
          <p:cNvSpPr txBox="1"/>
          <p:nvPr/>
        </p:nvSpPr>
        <p:spPr>
          <a:xfrm>
            <a:off x="9722449" y="3746298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Vertical</a:t>
            </a:r>
            <a:endParaRPr lang="en-GB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FB40D52-FC66-51C0-4064-4A320EA3F435}"/>
              </a:ext>
            </a:extLst>
          </p:cNvPr>
          <p:cNvSpPr txBox="1"/>
          <p:nvPr/>
        </p:nvSpPr>
        <p:spPr>
          <a:xfrm>
            <a:off x="450729" y="5740399"/>
            <a:ext cx="7900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Input beam needs to be magnified by 5/4x → 60% increase in pulse energy at the compressor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28578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ECDCE-F522-2664-BDB4-E25E552BB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IR beam transport and focusing simulations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D1C285-01C6-6BEA-67A2-758C95AB2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E0469F-7E99-DD5E-37CB-CA3EFE29C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19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D27CE26-6487-E93A-7A07-39BAB1555642}"/>
              </a:ext>
            </a:extLst>
          </p:cNvPr>
          <p:cNvGrpSpPr/>
          <p:nvPr/>
        </p:nvGrpSpPr>
        <p:grpSpPr>
          <a:xfrm>
            <a:off x="695400" y="1268760"/>
            <a:ext cx="10441161" cy="3131890"/>
            <a:chOff x="767408" y="1340768"/>
            <a:chExt cx="10441161" cy="313189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06E79D-D65F-7FED-B112-961F89AAF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081" r="6279"/>
            <a:stretch/>
          </p:blipFill>
          <p:spPr>
            <a:xfrm>
              <a:off x="767408" y="1340768"/>
              <a:ext cx="10441161" cy="3131890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92EC297-854D-7980-8A15-D291FDBA0E05}"/>
                </a:ext>
              </a:extLst>
            </p:cNvPr>
            <p:cNvSpPr/>
            <p:nvPr/>
          </p:nvSpPr>
          <p:spPr bwMode="auto">
            <a:xfrm>
              <a:off x="1775521" y="2532770"/>
              <a:ext cx="72008" cy="648072"/>
            </a:xfrm>
            <a:prstGeom prst="ellips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124A1FA-14D5-41CF-151C-B90B42317970}"/>
                </a:ext>
              </a:extLst>
            </p:cNvPr>
            <p:cNvSpPr/>
            <p:nvPr/>
          </p:nvSpPr>
          <p:spPr bwMode="auto">
            <a:xfrm>
              <a:off x="2772404" y="2532770"/>
              <a:ext cx="72008" cy="648072"/>
            </a:xfrm>
            <a:prstGeom prst="ellips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10095D4-CB15-DBDC-17C9-3D6EB981A5EB}"/>
                </a:ext>
              </a:extLst>
            </p:cNvPr>
            <p:cNvSpPr/>
            <p:nvPr/>
          </p:nvSpPr>
          <p:spPr bwMode="auto">
            <a:xfrm>
              <a:off x="3769287" y="2532770"/>
              <a:ext cx="72008" cy="648072"/>
            </a:xfrm>
            <a:prstGeom prst="ellips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10D4811-C544-6FE6-1AEB-EF8F0DB1E495}"/>
                </a:ext>
              </a:extLst>
            </p:cNvPr>
            <p:cNvSpPr/>
            <p:nvPr/>
          </p:nvSpPr>
          <p:spPr bwMode="auto">
            <a:xfrm>
              <a:off x="4766170" y="2532770"/>
              <a:ext cx="72008" cy="648072"/>
            </a:xfrm>
            <a:prstGeom prst="ellips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5FDD52-3DAF-7245-C80F-6346D3D5E705}"/>
                </a:ext>
              </a:extLst>
            </p:cNvPr>
            <p:cNvSpPr/>
            <p:nvPr/>
          </p:nvSpPr>
          <p:spPr bwMode="auto">
            <a:xfrm>
              <a:off x="5626595" y="2532770"/>
              <a:ext cx="72008" cy="648072"/>
            </a:xfrm>
            <a:prstGeom prst="ellips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A32A9B3-82FD-1AB7-67BE-525FBFDB97A5}"/>
                </a:ext>
              </a:extLst>
            </p:cNvPr>
            <p:cNvSpPr/>
            <p:nvPr/>
          </p:nvSpPr>
          <p:spPr bwMode="auto">
            <a:xfrm>
              <a:off x="6248895" y="2532770"/>
              <a:ext cx="72008" cy="648072"/>
            </a:xfrm>
            <a:prstGeom prst="ellips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D95DF8D-613C-0339-EAE1-2F592FCF8F6D}"/>
                </a:ext>
              </a:extLst>
            </p:cNvPr>
            <p:cNvSpPr/>
            <p:nvPr/>
          </p:nvSpPr>
          <p:spPr bwMode="auto">
            <a:xfrm>
              <a:off x="6600057" y="1900697"/>
              <a:ext cx="271138" cy="1872208"/>
            </a:xfrm>
            <a:prstGeom prst="rect">
              <a:avLst/>
            </a:prstGeom>
            <a:noFill/>
            <a:ln w="9525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0185D59-843D-75EF-F1FD-18C24B127DD7}"/>
                </a:ext>
              </a:extLst>
            </p:cNvPr>
            <p:cNvSpPr/>
            <p:nvPr/>
          </p:nvSpPr>
          <p:spPr bwMode="auto">
            <a:xfrm>
              <a:off x="8994379" y="2746239"/>
              <a:ext cx="500400" cy="207640"/>
            </a:xfrm>
            <a:prstGeom prst="rect">
              <a:avLst/>
            </a:prstGeom>
            <a:noFill/>
            <a:ln w="9525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5624C79-8086-56BB-3936-07E3C52A7F45}"/>
                </a:ext>
              </a:extLst>
            </p:cNvPr>
            <p:cNvCxnSpPr/>
            <p:nvPr/>
          </p:nvCxnSpPr>
          <p:spPr bwMode="auto">
            <a:xfrm>
              <a:off x="3317281" y="2203587"/>
              <a:ext cx="0" cy="122413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E9B6262-D20B-B45E-C00F-884297C5AF0F}"/>
                </a:ext>
              </a:extLst>
            </p:cNvPr>
            <p:cNvCxnSpPr/>
            <p:nvPr/>
          </p:nvCxnSpPr>
          <p:spPr bwMode="auto">
            <a:xfrm>
              <a:off x="5254031" y="2178187"/>
              <a:ext cx="0" cy="122413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EEFE0FD-D5B7-2D48-6FA1-152F1C8D50F6}"/>
                </a:ext>
              </a:extLst>
            </p:cNvPr>
            <p:cNvCxnSpPr/>
            <p:nvPr/>
          </p:nvCxnSpPr>
          <p:spPr bwMode="auto">
            <a:xfrm>
              <a:off x="6695481" y="2171837"/>
              <a:ext cx="0" cy="122413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A34EAA7-1BFB-E237-E66E-64DF4D60B3E0}"/>
                </a:ext>
              </a:extLst>
            </p:cNvPr>
            <p:cNvSpPr txBox="1"/>
            <p:nvPr/>
          </p:nvSpPr>
          <p:spPr>
            <a:xfrm>
              <a:off x="1883173" y="1900697"/>
              <a:ext cx="10486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1</a:t>
              </a:r>
              <a:r>
                <a:rPr lang="en-US" sz="1200" baseline="30000" dirty="0">
                  <a:solidFill>
                    <a:schemeClr val="bg1"/>
                  </a:solidFill>
                </a:rPr>
                <a:t>st</a:t>
              </a:r>
              <a:r>
                <a:rPr lang="en-US" sz="1200" dirty="0">
                  <a:solidFill>
                    <a:schemeClr val="bg1"/>
                  </a:solidFill>
                </a:rPr>
                <a:t> telescope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C5517A3-FC42-A558-D44B-F7057FE8B3BC}"/>
                </a:ext>
              </a:extLst>
            </p:cNvPr>
            <p:cNvSpPr txBox="1"/>
            <p:nvPr/>
          </p:nvSpPr>
          <p:spPr>
            <a:xfrm>
              <a:off x="3741536" y="1926588"/>
              <a:ext cx="10839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2</a:t>
              </a:r>
              <a:r>
                <a:rPr lang="en-US" sz="1200" baseline="30000" dirty="0">
                  <a:solidFill>
                    <a:schemeClr val="bg1"/>
                  </a:solidFill>
                </a:rPr>
                <a:t>nd</a:t>
              </a:r>
              <a:r>
                <a:rPr lang="en-US" sz="1200" dirty="0">
                  <a:solidFill>
                    <a:schemeClr val="bg1"/>
                  </a:solidFill>
                </a:rPr>
                <a:t> telescope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C6B0980-D5BC-DB6D-3662-51F6E5E1B05E}"/>
                </a:ext>
              </a:extLst>
            </p:cNvPr>
            <p:cNvSpPr txBox="1"/>
            <p:nvPr/>
          </p:nvSpPr>
          <p:spPr>
            <a:xfrm>
              <a:off x="5396158" y="1926588"/>
              <a:ext cx="1104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3rd telescope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C2E62C4-7E2E-759F-7319-F95AE2D7BEE5}"/>
                </a:ext>
              </a:extLst>
            </p:cNvPr>
            <p:cNvSpPr txBox="1"/>
            <p:nvPr/>
          </p:nvSpPr>
          <p:spPr>
            <a:xfrm>
              <a:off x="6290094" y="1608248"/>
              <a:ext cx="8226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expander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DAB10B0-8A6F-A2EE-72D4-6A1BF4F4ACEB}"/>
                </a:ext>
              </a:extLst>
            </p:cNvPr>
            <p:cNvSpPr txBox="1"/>
            <p:nvPr/>
          </p:nvSpPr>
          <p:spPr>
            <a:xfrm>
              <a:off x="6500948" y="3814246"/>
              <a:ext cx="10198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Compressor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D80347B-723D-6162-F4FB-D3C2FE15B8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60097" y="2171837"/>
              <a:ext cx="0" cy="1642409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0B3A369-C227-5D4D-E44E-A19C5B40D28C}"/>
                </a:ext>
              </a:extLst>
            </p:cNvPr>
            <p:cNvSpPr txBox="1"/>
            <p:nvPr/>
          </p:nvSpPr>
          <p:spPr>
            <a:xfrm>
              <a:off x="8645765" y="2277694"/>
              <a:ext cx="1181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Vapour</a:t>
              </a:r>
              <a:r>
                <a:rPr lang="en-US" sz="1200" dirty="0">
                  <a:solidFill>
                    <a:schemeClr val="bg1"/>
                  </a:solidFill>
                </a:rPr>
                <a:t> source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06507C30-8218-31BC-C43C-3EA81A0684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421" r="10851"/>
          <a:stretch/>
        </p:blipFill>
        <p:spPr>
          <a:xfrm>
            <a:off x="9755491" y="4525094"/>
            <a:ext cx="1750713" cy="156820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E5289CA-EE5A-7D1A-8AF7-D2B3A0AB851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380" r="10851"/>
          <a:stretch/>
        </p:blipFill>
        <p:spPr>
          <a:xfrm>
            <a:off x="407368" y="4551618"/>
            <a:ext cx="1701393" cy="154167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F25CA424-F104-D944-B923-34CBCA6954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3016" y="4402063"/>
            <a:ext cx="1732342" cy="18281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028DB3C-D2FA-17C1-EC90-18988109882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2539" r="10851"/>
          <a:stretch/>
        </p:blipFill>
        <p:spPr>
          <a:xfrm>
            <a:off x="7900053" y="4506623"/>
            <a:ext cx="1620742" cy="1586673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A5E555D-B645-0181-AFC5-120E4C99F0A8}"/>
              </a:ext>
            </a:extLst>
          </p:cNvPr>
          <p:cNvCxnSpPr>
            <a:cxnSpLocks/>
          </p:cNvCxnSpPr>
          <p:nvPr/>
        </p:nvCxnSpPr>
        <p:spPr bwMode="auto">
          <a:xfrm flipV="1">
            <a:off x="1304925" y="4086225"/>
            <a:ext cx="0" cy="4286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4C3A0EA-4DBD-A1CA-B34D-8AC281B360DB}"/>
              </a:ext>
            </a:extLst>
          </p:cNvPr>
          <p:cNvCxnSpPr>
            <a:cxnSpLocks/>
          </p:cNvCxnSpPr>
          <p:nvPr/>
        </p:nvCxnSpPr>
        <p:spPr bwMode="auto">
          <a:xfrm flipV="1">
            <a:off x="6888089" y="4122993"/>
            <a:ext cx="0" cy="4286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F09BDCE-C1DD-6E47-5E99-83AB4DB6E64B}"/>
              </a:ext>
            </a:extLst>
          </p:cNvPr>
          <p:cNvCxnSpPr>
            <a:cxnSpLocks/>
          </p:cNvCxnSpPr>
          <p:nvPr/>
        </p:nvCxnSpPr>
        <p:spPr bwMode="auto">
          <a:xfrm flipV="1">
            <a:off x="8721463" y="3086100"/>
            <a:ext cx="346337" cy="14655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8620C7-7D94-8643-E7AE-20275D84EC24}"/>
              </a:ext>
            </a:extLst>
          </p:cNvPr>
          <p:cNvCxnSpPr>
            <a:cxnSpLocks/>
          </p:cNvCxnSpPr>
          <p:nvPr/>
        </p:nvCxnSpPr>
        <p:spPr bwMode="auto">
          <a:xfrm flipV="1">
            <a:off x="10745714" y="4094418"/>
            <a:ext cx="0" cy="4286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109F840-C5EA-FE64-638D-6692151727EB}"/>
              </a:ext>
            </a:extLst>
          </p:cNvPr>
          <p:cNvSpPr txBox="1"/>
          <p:nvPr/>
        </p:nvSpPr>
        <p:spPr>
          <a:xfrm>
            <a:off x="4757068" y="3541860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Split point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8A2E9D-0F41-7AFD-BED6-F5B10B60D050}"/>
              </a:ext>
            </a:extLst>
          </p:cNvPr>
          <p:cNvSpPr txBox="1"/>
          <p:nvPr/>
        </p:nvSpPr>
        <p:spPr>
          <a:xfrm rot="5400000">
            <a:off x="963165" y="3426528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Laser room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3C46AF7-47EE-E197-BA37-2A5BFD476FFE}"/>
              </a:ext>
            </a:extLst>
          </p:cNvPr>
          <p:cNvSpPr txBox="1"/>
          <p:nvPr/>
        </p:nvSpPr>
        <p:spPr>
          <a:xfrm>
            <a:off x="1916949" y="2074831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 = 10 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D2C73BD-27C1-FBDB-1FB0-FFEB51E18ED4}"/>
              </a:ext>
            </a:extLst>
          </p:cNvPr>
          <p:cNvSpPr txBox="1"/>
          <p:nvPr/>
        </p:nvSpPr>
        <p:spPr>
          <a:xfrm>
            <a:off x="3785469" y="2081016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 = 10 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3CAB7ED-2D95-DE26-534B-EE0FBFF2CB53}"/>
              </a:ext>
            </a:extLst>
          </p:cNvPr>
          <p:cNvSpPr txBox="1"/>
          <p:nvPr/>
        </p:nvSpPr>
        <p:spPr>
          <a:xfrm>
            <a:off x="5561123" y="2082615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 = 7 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10EFA08-A03E-F06E-6DD4-D0639311B6F2}"/>
              </a:ext>
            </a:extLst>
          </p:cNvPr>
          <p:cNvSpPr txBox="1"/>
          <p:nvPr/>
        </p:nvSpPr>
        <p:spPr>
          <a:xfrm>
            <a:off x="7004600" y="1551690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 = 50 m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70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FA063-E99B-19B4-9F40-6F6BA1E3A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1D152D-0A79-FA99-3B09-224D6F92A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AD8CB-EA07-A2EB-DDC1-6C7BA435B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7E2316B-5669-9261-10A4-8E14D2D4B1A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6263" y="1340768"/>
            <a:ext cx="10968567" cy="4821904"/>
          </a:xfrm>
        </p:spPr>
        <p:txBody>
          <a:bodyPr>
            <a:normAutofit/>
          </a:bodyPr>
          <a:lstStyle/>
          <a:p>
            <a:r>
              <a:rPr lang="en-US" dirty="0"/>
              <a:t>Photoinjector status – February 2025</a:t>
            </a:r>
          </a:p>
          <a:p>
            <a:r>
              <a:rPr lang="en-US" dirty="0"/>
              <a:t>Run 2c laser beamline design status:</a:t>
            </a:r>
          </a:p>
          <a:p>
            <a:pPr lvl="1"/>
            <a:r>
              <a:rPr lang="en-US" dirty="0"/>
              <a:t>IR beamlines:</a:t>
            </a:r>
          </a:p>
          <a:p>
            <a:pPr lvl="2"/>
            <a:r>
              <a:rPr lang="en-US" dirty="0"/>
              <a:t>Transport (cubes)</a:t>
            </a:r>
          </a:p>
          <a:p>
            <a:pPr lvl="2"/>
            <a:r>
              <a:rPr lang="en-US" dirty="0"/>
              <a:t>Compressor #2</a:t>
            </a:r>
          </a:p>
          <a:p>
            <a:pPr lvl="2"/>
            <a:r>
              <a:rPr lang="en-US" dirty="0"/>
              <a:t>Integration</a:t>
            </a:r>
          </a:p>
          <a:p>
            <a:pPr lvl="2"/>
            <a:r>
              <a:rPr lang="en-US" dirty="0"/>
              <a:t>Merging chamber #2 position and new focusing arrangement</a:t>
            </a:r>
          </a:p>
          <a:p>
            <a:pPr lvl="1"/>
            <a:r>
              <a:rPr lang="en-US" dirty="0"/>
              <a:t>UV beamlines:</a:t>
            </a:r>
          </a:p>
          <a:p>
            <a:pPr lvl="2"/>
            <a:r>
              <a:rPr lang="en-US" dirty="0"/>
              <a:t>Stretcher design</a:t>
            </a:r>
          </a:p>
        </p:txBody>
      </p:sp>
    </p:spTree>
    <p:extLst>
      <p:ext uri="{BB962C8B-B14F-4D97-AF65-F5344CB8AC3E}">
        <p14:creationId xmlns:p14="http://schemas.microsoft.com/office/powerpoint/2010/main" val="22237708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E8F70-401E-D4CD-925A-185DF5EC8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IR beam transport and focusing simulations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181DB-1848-4A72-969B-2FD754BC0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8C60F-1D28-CDC0-39E0-EE1C582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BDAAFF-5B80-C080-C128-ADC83F855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03" y="3590332"/>
            <a:ext cx="3432381" cy="25742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2A2B23-856F-2AE6-8C9A-5D25208FA2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539" r="10851"/>
          <a:stretch/>
        </p:blipFill>
        <p:spPr>
          <a:xfrm>
            <a:off x="3477878" y="3617795"/>
            <a:ext cx="2616291" cy="25612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32E886-582C-D4B6-8671-0DF4A00486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745" y="1153773"/>
            <a:ext cx="3294506" cy="24216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92B241-5BEE-5A88-5A7A-0DC676C8CD8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708" r="15455"/>
          <a:stretch/>
        </p:blipFill>
        <p:spPr>
          <a:xfrm>
            <a:off x="3503712" y="1184190"/>
            <a:ext cx="2426892" cy="24095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B769D16-C3BF-5ECA-F9BB-501631180DC3}"/>
              </a:ext>
            </a:extLst>
          </p:cNvPr>
          <p:cNvSpPr txBox="1"/>
          <p:nvPr/>
        </p:nvSpPr>
        <p:spPr>
          <a:xfrm>
            <a:off x="767408" y="1344823"/>
            <a:ext cx="1292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Current Run 2b (39.5 m focal) 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4E5725-1C20-1414-6FEE-94DC89A45342}"/>
              </a:ext>
            </a:extLst>
          </p:cNvPr>
          <p:cNvSpPr txBox="1"/>
          <p:nvPr/>
        </p:nvSpPr>
        <p:spPr>
          <a:xfrm>
            <a:off x="706316" y="3862422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Design Run 2c (50 m focal) </a:t>
            </a:r>
            <a:endParaRPr lang="en-GB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D9DE6C4-6289-E707-2C3F-907A9576FD43}"/>
              </a:ext>
            </a:extLst>
          </p:cNvPr>
          <p:cNvSpPr txBox="1"/>
          <p:nvPr/>
        </p:nvSpPr>
        <p:spPr>
          <a:xfrm>
            <a:off x="7320136" y="4869160"/>
            <a:ext cx="34996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Fluence calculation on optics.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Tolerances and apertures.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Pointing stability simulation.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6E6D95-6E63-2244-CAE9-B281C83F6645}"/>
              </a:ext>
            </a:extLst>
          </p:cNvPr>
          <p:cNvSpPr txBox="1"/>
          <p:nvPr/>
        </p:nvSpPr>
        <p:spPr>
          <a:xfrm>
            <a:off x="7608168" y="4404655"/>
            <a:ext cx="38164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https://cds.cern.ch/record/2868829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9CB0469-B504-345A-7301-28DD60A37679}"/>
              </a:ext>
            </a:extLst>
          </p:cNvPr>
          <p:cNvGrpSpPr/>
          <p:nvPr/>
        </p:nvGrpSpPr>
        <p:grpSpPr>
          <a:xfrm>
            <a:off x="6744072" y="1344823"/>
            <a:ext cx="4042231" cy="3073459"/>
            <a:chOff x="6744072" y="1344823"/>
            <a:chExt cx="4042231" cy="307345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C92DF74-37DD-6B50-2FF1-402D3D1C0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25863" y="1400210"/>
              <a:ext cx="3960440" cy="3018072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E027F29-4375-837D-ED70-8BD608E79350}"/>
                </a:ext>
              </a:extLst>
            </p:cNvPr>
            <p:cNvSpPr/>
            <p:nvPr/>
          </p:nvSpPr>
          <p:spPr bwMode="auto">
            <a:xfrm>
              <a:off x="6744072" y="1344823"/>
              <a:ext cx="432048" cy="46166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8186225-431C-6F12-194A-B800AA4DF181}"/>
              </a:ext>
            </a:extLst>
          </p:cNvPr>
          <p:cNvSpPr txBox="1"/>
          <p:nvPr/>
        </p:nvSpPr>
        <p:spPr>
          <a:xfrm>
            <a:off x="8089126" y="1234017"/>
            <a:ext cx="19616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SPS vibration analysis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68860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6A2AEC7-D3BD-530C-9E05-DD14AC7981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180"/>
          <a:stretch/>
        </p:blipFill>
        <p:spPr>
          <a:xfrm>
            <a:off x="5520089" y="1124743"/>
            <a:ext cx="5745467" cy="32111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C3DB49-3B71-177B-7229-B530EE9D5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Compressor #2 – nearly identical to existing </a:t>
            </a:r>
            <a:r>
              <a:rPr lang="en-US" dirty="0" err="1"/>
              <a:t>compresor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1F28E-50DF-43FA-C8E0-38B5952B3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E1B551-82C4-3504-50E1-21BAF3070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68E3E5-ED66-8924-190C-44E3C4A00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412776"/>
            <a:ext cx="4965284" cy="42256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3AC899-1EDB-4F5A-1250-E9828B2BCB7B}"/>
              </a:ext>
            </a:extLst>
          </p:cNvPr>
          <p:cNvSpPr txBox="1"/>
          <p:nvPr/>
        </p:nvSpPr>
        <p:spPr>
          <a:xfrm>
            <a:off x="5381533" y="4640937"/>
            <a:ext cx="5904656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Cost ~ 330 </a:t>
            </a:r>
            <a:r>
              <a:rPr lang="en-US" sz="1400" dirty="0" err="1"/>
              <a:t>kCHF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Vacuum chamber diameter: 1200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Open aperture &gt; 50 mm.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Pulse duration &lt; 120fs (for an amplified spectrum &gt; 12nm FWHM)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Efficiency &gt; 66%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Delivery ~ 6-8 months (by the end of 2025)</a:t>
            </a:r>
          </a:p>
        </p:txBody>
      </p:sp>
    </p:spTree>
    <p:extLst>
      <p:ext uri="{BB962C8B-B14F-4D97-AF65-F5344CB8AC3E}">
        <p14:creationId xmlns:p14="http://schemas.microsoft.com/office/powerpoint/2010/main" val="705831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AWAKE run 2c photoinjector laser</a:t>
            </a: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22</a:t>
            </a:fld>
            <a:endParaRPr lang="en-GB"/>
          </a:p>
        </p:txBody>
      </p: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6FA56DDA-3DF6-3CEC-ABBB-E722228EB765}"/>
              </a:ext>
            </a:extLst>
          </p:cNvPr>
          <p:cNvGrpSpPr/>
          <p:nvPr/>
        </p:nvGrpSpPr>
        <p:grpSpPr>
          <a:xfrm>
            <a:off x="407368" y="1158500"/>
            <a:ext cx="9350876" cy="4949840"/>
            <a:chOff x="2423592" y="1170104"/>
            <a:chExt cx="9350876" cy="4949840"/>
          </a:xfrm>
        </p:grpSpPr>
        <p:pic>
          <p:nvPicPr>
            <p:cNvPr id="275" name="Picture 274">
              <a:extLst>
                <a:ext uri="{FF2B5EF4-FFF2-40B4-BE49-F238E27FC236}">
                  <a16:creationId xmlns:a16="http://schemas.microsoft.com/office/drawing/2014/main" id="{A95D8878-3B1D-79C3-15CC-8BCF7EC40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23592" y="1170104"/>
              <a:ext cx="8904808" cy="4949840"/>
            </a:xfrm>
            <a:prstGeom prst="rect">
              <a:avLst/>
            </a:prstGeom>
          </p:spPr>
        </p:pic>
        <p:pic>
          <p:nvPicPr>
            <p:cNvPr id="281" name="Picture 280">
              <a:extLst>
                <a:ext uri="{FF2B5EF4-FFF2-40B4-BE49-F238E27FC236}">
                  <a16:creationId xmlns:a16="http://schemas.microsoft.com/office/drawing/2014/main" id="{7AA9B168-792C-EA81-0AA4-D2F4CA7591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305" t="56416" r="18918" b="13091"/>
            <a:stretch/>
          </p:blipFill>
          <p:spPr>
            <a:xfrm>
              <a:off x="11126396" y="3729336"/>
              <a:ext cx="648072" cy="648073"/>
            </a:xfrm>
            <a:prstGeom prst="rect">
              <a:avLst/>
            </a:prstGeom>
          </p:spPr>
        </p:pic>
        <p:pic>
          <p:nvPicPr>
            <p:cNvPr id="282" name="Image 115" descr="Une image contenant sombre&#10;&#10;Description générée automatiquement">
              <a:extLst>
                <a:ext uri="{FF2B5EF4-FFF2-40B4-BE49-F238E27FC236}">
                  <a16:creationId xmlns:a16="http://schemas.microsoft.com/office/drawing/2014/main" id="{A85B6343-422E-C727-311A-18FAF03188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043" b="9304"/>
            <a:stretch/>
          </p:blipFill>
          <p:spPr>
            <a:xfrm>
              <a:off x="3798094" y="4180830"/>
              <a:ext cx="608806" cy="607070"/>
            </a:xfrm>
            <a:prstGeom prst="rect">
              <a:avLst/>
            </a:prstGeom>
          </p:spPr>
        </p:pic>
        <p:cxnSp>
          <p:nvCxnSpPr>
            <p:cNvPr id="284" name="Straight Arrow Connector 283">
              <a:extLst>
                <a:ext uri="{FF2B5EF4-FFF2-40B4-BE49-F238E27FC236}">
                  <a16:creationId xmlns:a16="http://schemas.microsoft.com/office/drawing/2014/main" id="{EC03B834-C51C-BE17-3BD7-A0DA024E158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912424" y="4088676"/>
              <a:ext cx="1147756" cy="21602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86" name="Straight Arrow Connector 285">
              <a:extLst>
                <a:ext uri="{FF2B5EF4-FFF2-40B4-BE49-F238E27FC236}">
                  <a16:creationId xmlns:a16="http://schemas.microsoft.com/office/drawing/2014/main" id="{BAAB2EBF-1FF9-7A0D-88BD-C63C72FABE5D}"/>
                </a:ext>
              </a:extLst>
            </p:cNvPr>
            <p:cNvCxnSpPr>
              <a:cxnSpLocks/>
              <a:stCxn id="282" idx="1"/>
            </p:cNvCxnSpPr>
            <p:nvPr/>
          </p:nvCxnSpPr>
          <p:spPr bwMode="auto">
            <a:xfrm flipH="1">
              <a:off x="3143672" y="4484365"/>
              <a:ext cx="654422" cy="2475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35DB6EBB-E59B-54BC-E557-115E05206438}"/>
                </a:ext>
              </a:extLst>
            </p:cNvPr>
            <p:cNvSpPr txBox="1"/>
            <p:nvPr/>
          </p:nvSpPr>
          <p:spPr>
            <a:xfrm>
              <a:off x="2545624" y="4585811"/>
              <a:ext cx="1130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Photocathode</a:t>
              </a:r>
              <a:endParaRPr lang="en-GB" sz="1200" dirty="0"/>
            </a:p>
          </p:txBody>
        </p: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DA9DF230-2998-5AC1-E6D2-22789500D547}"/>
              </a:ext>
            </a:extLst>
          </p:cNvPr>
          <p:cNvSpPr/>
          <p:nvPr/>
        </p:nvSpPr>
        <p:spPr bwMode="auto">
          <a:xfrm>
            <a:off x="3649738" y="4497516"/>
            <a:ext cx="1800200" cy="189376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F2E262A9-8DC7-3357-6E76-676A728EF13F}"/>
              </a:ext>
            </a:extLst>
          </p:cNvPr>
          <p:cNvSpPr/>
          <p:nvPr/>
        </p:nvSpPr>
        <p:spPr bwMode="auto">
          <a:xfrm>
            <a:off x="3650904" y="4713036"/>
            <a:ext cx="1800200" cy="1356866"/>
          </a:xfrm>
          <a:prstGeom prst="rect">
            <a:avLst/>
          </a:prstGeom>
          <a:noFill/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9A19AE0-788D-C04F-A73A-5A3F9FDDE76E}"/>
              </a:ext>
            </a:extLst>
          </p:cNvPr>
          <p:cNvSpPr txBox="1"/>
          <p:nvPr/>
        </p:nvSpPr>
        <p:spPr bwMode="auto">
          <a:xfrm>
            <a:off x="2994766" y="5299438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257 nm</a:t>
            </a:r>
            <a:endParaRPr lang="en-GB" sz="1200" dirty="0"/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581325B6-C7AC-ECE7-FB9F-525306985BFD}"/>
              </a:ext>
            </a:extLst>
          </p:cNvPr>
          <p:cNvSpPr txBox="1"/>
          <p:nvPr/>
        </p:nvSpPr>
        <p:spPr bwMode="auto">
          <a:xfrm>
            <a:off x="2994766" y="4450530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515 nm</a:t>
            </a:r>
            <a:endParaRPr lang="en-GB" sz="1200" dirty="0"/>
          </a:p>
        </p:txBody>
      </p:sp>
      <p:pic>
        <p:nvPicPr>
          <p:cNvPr id="299" name="Picture 298" descr="A picture containing indoor, engineering, steel, wheel&#10;&#10;Description automatically generated">
            <a:extLst>
              <a:ext uri="{FF2B5EF4-FFF2-40B4-BE49-F238E27FC236}">
                <a16:creationId xmlns:a16="http://schemas.microsoft.com/office/drawing/2014/main" id="{DBBEE8ED-6E5A-4A74-D71E-56FF00488D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4352" y="1549364"/>
            <a:ext cx="2459765" cy="1844824"/>
          </a:xfrm>
          <a:prstGeom prst="rect">
            <a:avLst/>
          </a:prstGeom>
        </p:spPr>
      </p:pic>
      <p:cxnSp>
        <p:nvCxnSpPr>
          <p:cNvPr id="303" name="Straight Connector 302">
            <a:extLst>
              <a:ext uri="{FF2B5EF4-FFF2-40B4-BE49-F238E27FC236}">
                <a16:creationId xmlns:a16="http://schemas.microsoft.com/office/drawing/2014/main" id="{6D2803C4-E31D-A266-7DD9-B5FAD0511777}"/>
              </a:ext>
            </a:extLst>
          </p:cNvPr>
          <p:cNvCxnSpPr>
            <a:cxnSpLocks/>
          </p:cNvCxnSpPr>
          <p:nvPr/>
        </p:nvCxnSpPr>
        <p:spPr bwMode="auto">
          <a:xfrm flipH="1">
            <a:off x="5807968" y="1844824"/>
            <a:ext cx="4176464" cy="319972"/>
          </a:xfrm>
          <a:prstGeom prst="line">
            <a:avLst/>
          </a:prstGeom>
          <a:ln w="635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>
            <a:extLst>
              <a:ext uri="{FF2B5EF4-FFF2-40B4-BE49-F238E27FC236}">
                <a16:creationId xmlns:a16="http://schemas.microsoft.com/office/drawing/2014/main" id="{913B25EC-6A23-A27E-D2CB-E6C0EEE1E6FB}"/>
              </a:ext>
            </a:extLst>
          </p:cNvPr>
          <p:cNvCxnSpPr>
            <a:cxnSpLocks/>
          </p:cNvCxnSpPr>
          <p:nvPr/>
        </p:nvCxnSpPr>
        <p:spPr bwMode="auto">
          <a:xfrm flipH="1">
            <a:off x="9043956" y="3140268"/>
            <a:ext cx="2452644" cy="2929634"/>
          </a:xfrm>
          <a:prstGeom prst="line">
            <a:avLst/>
          </a:prstGeom>
          <a:ln w="635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8" name="TextBox 307">
            <a:extLst>
              <a:ext uri="{FF2B5EF4-FFF2-40B4-BE49-F238E27FC236}">
                <a16:creationId xmlns:a16="http://schemas.microsoft.com/office/drawing/2014/main" id="{F0128B2E-DA14-FA02-9C8D-5B2DE6EC4F49}"/>
              </a:ext>
            </a:extLst>
          </p:cNvPr>
          <p:cNvSpPr txBox="1"/>
          <p:nvPr/>
        </p:nvSpPr>
        <p:spPr bwMode="auto">
          <a:xfrm>
            <a:off x="9454551" y="1294528"/>
            <a:ext cx="2034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Dedicated laminar flow tent</a:t>
            </a:r>
            <a:endParaRPr lang="en-GB" sz="1200" dirty="0"/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C562E9DE-6F3B-E881-7E43-99CC65B1210C}"/>
              </a:ext>
            </a:extLst>
          </p:cNvPr>
          <p:cNvSpPr txBox="1"/>
          <p:nvPr/>
        </p:nvSpPr>
        <p:spPr>
          <a:xfrm>
            <a:off x="9544916" y="4652254"/>
            <a:ext cx="1981633" cy="116955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Conversion efficiency: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IR to green ~60%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Green to UV ~30%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Overall ~ </a:t>
            </a:r>
            <a:r>
              <a:rPr lang="en-US" sz="1400" b="1" dirty="0"/>
              <a:t>18%</a:t>
            </a:r>
            <a:endParaRPr lang="en-GB" sz="14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25ED3-9642-C3FC-5F2E-7322F836E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UV beamlines for run 2c: New photoinjector laser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973719-3C4C-2E64-8ECB-DA6A9E7C8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527E40-C564-33F9-B195-6BEC093BF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23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DD23EA1-C703-066F-6DBB-89E99E101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50" y="1412776"/>
            <a:ext cx="4414654" cy="345638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DA088E0-B12F-EB5A-4DBE-984FA92E6E5B}"/>
              </a:ext>
            </a:extLst>
          </p:cNvPr>
          <p:cNvSpPr txBox="1"/>
          <p:nvPr/>
        </p:nvSpPr>
        <p:spPr>
          <a:xfrm>
            <a:off x="3547800" y="3068960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265.5 fs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41370A-F87D-DC3E-6CDA-09392224AE5C}"/>
              </a:ext>
            </a:extLst>
          </p:cNvPr>
          <p:cNvSpPr txBox="1"/>
          <p:nvPr/>
        </p:nvSpPr>
        <p:spPr>
          <a:xfrm>
            <a:off x="1916108" y="3384058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</a:rPr>
              <a:t>540 fs</a:t>
            </a:r>
            <a:endParaRPr lang="en-GB" sz="1400" dirty="0">
              <a:solidFill>
                <a:srgbClr val="FFC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60BE13C-8FFA-E0E3-ABA1-56327BD180D2}"/>
              </a:ext>
            </a:extLst>
          </p:cNvPr>
          <p:cNvSpPr txBox="1"/>
          <p:nvPr/>
        </p:nvSpPr>
        <p:spPr>
          <a:xfrm>
            <a:off x="1890313" y="2968143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775.7 fs</a:t>
            </a:r>
            <a:endParaRPr lang="en-GB" sz="1400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B0193BF-4015-C93D-19C2-0444C898B592}"/>
              </a:ext>
            </a:extLst>
          </p:cNvPr>
          <p:cNvCxnSpPr>
            <a:cxnSpLocks/>
          </p:cNvCxnSpPr>
          <p:nvPr/>
        </p:nvCxnSpPr>
        <p:spPr bwMode="auto">
          <a:xfrm>
            <a:off x="2333559" y="3275920"/>
            <a:ext cx="504056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8D9060B-1011-BD8B-ADBC-6268B5BE6CF0}"/>
              </a:ext>
            </a:extLst>
          </p:cNvPr>
          <p:cNvCxnSpPr>
            <a:cxnSpLocks/>
          </p:cNvCxnSpPr>
          <p:nvPr/>
        </p:nvCxnSpPr>
        <p:spPr bwMode="auto">
          <a:xfrm>
            <a:off x="2516480" y="3672413"/>
            <a:ext cx="360040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A632409-0863-294E-22B1-CD061BDBC598}"/>
              </a:ext>
            </a:extLst>
          </p:cNvPr>
          <p:cNvCxnSpPr>
            <a:cxnSpLocks/>
          </p:cNvCxnSpPr>
          <p:nvPr/>
        </p:nvCxnSpPr>
        <p:spPr bwMode="auto">
          <a:xfrm flipH="1">
            <a:off x="3293726" y="3384058"/>
            <a:ext cx="423664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7BFEEDA-EED5-70C8-D4D8-58C0B014BF8D}"/>
              </a:ext>
            </a:extLst>
          </p:cNvPr>
          <p:cNvSpPr txBox="1"/>
          <p:nvPr/>
        </p:nvSpPr>
        <p:spPr>
          <a:xfrm>
            <a:off x="475250" y="4980220"/>
            <a:ext cx="11089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dirty="0"/>
              <a:t>The UV pulse energy was reduced to 65 </a:t>
            </a:r>
            <a:r>
              <a:rPr lang="en-US" dirty="0" err="1"/>
              <a:t>uJ</a:t>
            </a:r>
            <a:r>
              <a:rPr lang="en-US" dirty="0"/>
              <a:t> (by a factor of 6.2) when the longer IR pulse was used.</a:t>
            </a:r>
          </a:p>
          <a:p>
            <a:pPr marL="285750" indent="-285750">
              <a:buClr>
                <a:schemeClr val="bg2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dirty="0"/>
              <a:t>For the 775 fs pulse, the energy delivered on the cathode was around 35 </a:t>
            </a:r>
            <a:r>
              <a:rPr lang="en-US" dirty="0" err="1"/>
              <a:t>uJ</a:t>
            </a:r>
            <a:r>
              <a:rPr lang="en-US" dirty="0"/>
              <a:t>. The energy stability was better, going to below 1% RMS on cathode</a:t>
            </a:r>
            <a:endParaRPr lang="en-GB" dirty="0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358A169-598A-9751-C2A5-99E77529C1A7}"/>
              </a:ext>
            </a:extLst>
          </p:cNvPr>
          <p:cNvGraphicFramePr>
            <a:graphicFrameLocks noGrp="1"/>
          </p:cNvGraphicFramePr>
          <p:nvPr/>
        </p:nvGraphicFramePr>
        <p:xfrm>
          <a:off x="5470996" y="2169482"/>
          <a:ext cx="64087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6237">
                  <a:extLst>
                    <a:ext uri="{9D8B030D-6E8A-4147-A177-3AD203B41FA5}">
                      <a16:colId xmlns:a16="http://schemas.microsoft.com/office/drawing/2014/main" val="1758311340"/>
                    </a:ext>
                  </a:extLst>
                </a:gridCol>
                <a:gridCol w="2136237">
                  <a:extLst>
                    <a:ext uri="{9D8B030D-6E8A-4147-A177-3AD203B41FA5}">
                      <a16:colId xmlns:a16="http://schemas.microsoft.com/office/drawing/2014/main" val="577680226"/>
                    </a:ext>
                  </a:extLst>
                </a:gridCol>
                <a:gridCol w="2136237">
                  <a:extLst>
                    <a:ext uri="{9D8B030D-6E8A-4147-A177-3AD203B41FA5}">
                      <a16:colId xmlns:a16="http://schemas.microsoft.com/office/drawing/2014/main" val="1395087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Motor position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IR pulse duration*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UV pulse duration*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847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163400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151 fs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265.5 fs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34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143300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2100 fs (negative chirp)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540 fs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45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183300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2310 fs (positive chirp)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775.7 fs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730144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7B8FB818-131A-994E-8BC0-1B63ED6ED10A}"/>
              </a:ext>
            </a:extLst>
          </p:cNvPr>
          <p:cNvSpPr txBox="1"/>
          <p:nvPr/>
        </p:nvSpPr>
        <p:spPr>
          <a:xfrm>
            <a:off x="5969041" y="3755212"/>
            <a:ext cx="4321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Deconvolved values are given at FWHM for Gaussian fits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28393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FA9DDB-D2EC-1CF8-B9CE-C1A2DF903086}"/>
              </a:ext>
            </a:extLst>
          </p:cNvPr>
          <p:cNvSpPr txBox="1"/>
          <p:nvPr/>
        </p:nvSpPr>
        <p:spPr>
          <a:xfrm>
            <a:off x="189503" y="1242257"/>
            <a:ext cx="5559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700 </a:t>
            </a:r>
            <a:r>
              <a:rPr lang="en-US" sz="1600" b="1" dirty="0" err="1"/>
              <a:t>pC</a:t>
            </a:r>
            <a:r>
              <a:rPr lang="en-US" sz="1600" b="1" dirty="0"/>
              <a:t> bunch charge!!! </a:t>
            </a:r>
            <a:r>
              <a:rPr lang="en-GB" sz="16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775.7 fs (FWHM) UV pulse length</a:t>
            </a:r>
          </a:p>
          <a:p>
            <a:r>
              <a:rPr lang="en-US" sz="1600" dirty="0"/>
              <a:t> </a:t>
            </a:r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AE6997-1C4B-B294-78AC-6606E29EE99A}"/>
              </a:ext>
            </a:extLst>
          </p:cNvPr>
          <p:cNvSpPr txBox="1"/>
          <p:nvPr/>
        </p:nvSpPr>
        <p:spPr>
          <a:xfrm>
            <a:off x="6002968" y="1242257"/>
            <a:ext cx="6155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Again 700 </a:t>
            </a:r>
            <a:r>
              <a:rPr lang="en-US" sz="1600" b="1" dirty="0" err="1"/>
              <a:t>pC</a:t>
            </a:r>
            <a:r>
              <a:rPr lang="en-US" sz="1600" b="1" dirty="0"/>
              <a:t> bunch charge </a:t>
            </a:r>
            <a:r>
              <a:rPr lang="en-US" sz="1600" dirty="0"/>
              <a:t>265.5 </a:t>
            </a:r>
            <a:r>
              <a:rPr lang="en-GB" sz="16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fs (FWHM) UV pulse length</a:t>
            </a:r>
          </a:p>
          <a:p>
            <a:r>
              <a:rPr lang="en-US" sz="1600" dirty="0"/>
              <a:t> 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D6C380F-326D-3C40-9EE7-7FBAB0953422}" type="slidenum">
              <a:rPr lang="en-GB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3EA7FC6-3E5E-4F73-BB65-57B59D39BB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3072" y="5301208"/>
            <a:ext cx="11448928" cy="79549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Clr>
                <a:schemeClr val="bg2"/>
              </a:buClr>
            </a:pPr>
            <a:r>
              <a:rPr lang="en-US" sz="1600" dirty="0"/>
              <a:t>Better stability with longer UV pulse, stability improves from 5% to 1% RMS</a:t>
            </a:r>
          </a:p>
          <a:p>
            <a:pPr>
              <a:lnSpc>
                <a:spcPct val="150000"/>
              </a:lnSpc>
              <a:spcBef>
                <a:spcPts val="600"/>
              </a:spcBef>
              <a:buClr>
                <a:schemeClr val="bg2"/>
              </a:buClr>
            </a:pPr>
            <a:r>
              <a:rPr lang="en-US" sz="1600" dirty="0"/>
              <a:t>Likely due to lower B-integral with longer pulse</a:t>
            </a:r>
          </a:p>
          <a:p>
            <a:pPr>
              <a:lnSpc>
                <a:spcPct val="150000"/>
              </a:lnSpc>
              <a:spcBef>
                <a:spcPts val="600"/>
              </a:spcBef>
              <a:buClr>
                <a:schemeClr val="bg2"/>
              </a:buClr>
            </a:pPr>
            <a:endParaRPr lang="en-US" sz="1600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4E8E463A-4E9B-B7DB-67CA-79F4A54DCB32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93381D4-F870-40C7-B064-26B7095B2FA2}" type="datetime1">
              <a:rPr lang="en-GB" smtClean="0"/>
              <a:pPr>
                <a:defRPr/>
              </a:pPr>
              <a:t>25/03/2025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362C7B23-303A-37CD-E116-E4CDD5105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UV beamlines for run 2c: New photoinjector laser</a:t>
            </a:r>
            <a:endParaRPr lang="en-GB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5850BA-2421-0BBA-D6D0-92DAA6AF2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4813" y="1539000"/>
            <a:ext cx="4339802" cy="378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09316BB-271A-DA73-09FB-7211EA2B29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231" y="1539000"/>
            <a:ext cx="4340594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578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894A5-5491-4087-EBB8-438A411AA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UV pulse duration tunability at constant energy: UV stretcher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94AE50-5171-0927-220D-3845D5D22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73309C-2FFD-7BD0-3284-516FA9947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4A3E4A-19EB-F235-1A8A-8C1482CE07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006"/>
          <a:stretch/>
        </p:blipFill>
        <p:spPr>
          <a:xfrm>
            <a:off x="46931" y="1614892"/>
            <a:ext cx="4787262" cy="27735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9799ED-ACF8-C318-6370-3FAF74578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370" y="3601908"/>
            <a:ext cx="2999105" cy="25958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1819C81-588C-820D-A72A-774A50008C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6711" y="3657503"/>
            <a:ext cx="2999105" cy="250945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E2CE75D-7254-4A9F-61BF-7150F2EABC60}"/>
              </a:ext>
            </a:extLst>
          </p:cNvPr>
          <p:cNvSpPr txBox="1"/>
          <p:nvPr/>
        </p:nvSpPr>
        <p:spPr>
          <a:xfrm>
            <a:off x="7896200" y="6384055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Anahita Omoumi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36F299-2AC7-C536-5D9D-21A64736EB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1904" y="1333816"/>
            <a:ext cx="5679143" cy="21619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954782-8037-8ABE-611A-3D3A180B7C67}"/>
              </a:ext>
            </a:extLst>
          </p:cNvPr>
          <p:cNvSpPr txBox="1"/>
          <p:nvPr/>
        </p:nvSpPr>
        <p:spPr>
          <a:xfrm>
            <a:off x="1704113" y="1368523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Grating 1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933446-3469-7CA0-60E9-84CCE7BE98B1}"/>
              </a:ext>
            </a:extLst>
          </p:cNvPr>
          <p:cNvSpPr txBox="1"/>
          <p:nvPr/>
        </p:nvSpPr>
        <p:spPr>
          <a:xfrm>
            <a:off x="1693769" y="3721982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Grating 2</a:t>
            </a:r>
            <a:endParaRPr lang="en-GB" sz="14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49EC176-9FA7-9B9E-309F-9854EAF5053C}"/>
              </a:ext>
            </a:extLst>
          </p:cNvPr>
          <p:cNvCxnSpPr>
            <a:cxnSpLocks/>
          </p:cNvCxnSpPr>
          <p:nvPr/>
        </p:nvCxnSpPr>
        <p:spPr bwMode="auto">
          <a:xfrm flipH="1">
            <a:off x="1629883" y="1646012"/>
            <a:ext cx="355737" cy="2766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9CC5B2-4ED8-91C0-8AB8-06A67DB20C30}"/>
              </a:ext>
            </a:extLst>
          </p:cNvPr>
          <p:cNvCxnSpPr>
            <a:cxnSpLocks/>
          </p:cNvCxnSpPr>
          <p:nvPr/>
        </p:nvCxnSpPr>
        <p:spPr bwMode="auto">
          <a:xfrm flipV="1">
            <a:off x="2614214" y="3601908"/>
            <a:ext cx="621310" cy="2401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E8B1931-C300-5F5A-B3EC-A3FCB65D0B4E}"/>
              </a:ext>
            </a:extLst>
          </p:cNvPr>
          <p:cNvSpPr txBox="1"/>
          <p:nvPr/>
        </p:nvSpPr>
        <p:spPr>
          <a:xfrm>
            <a:off x="3937657" y="3721982"/>
            <a:ext cx="970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Hollow prism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253898-6C9C-5ED6-D43C-79C54E8A5EBF}"/>
              </a:ext>
            </a:extLst>
          </p:cNvPr>
          <p:cNvSpPr txBox="1"/>
          <p:nvPr/>
        </p:nvSpPr>
        <p:spPr>
          <a:xfrm>
            <a:off x="1029697" y="3035614"/>
            <a:ext cx="1182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Translation stage</a:t>
            </a:r>
            <a:endParaRPr lang="en-GB" sz="14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D449833-ECAF-FA4D-D8E8-4B1D3FB97AFE}"/>
              </a:ext>
            </a:extLst>
          </p:cNvPr>
          <p:cNvCxnSpPr>
            <a:cxnSpLocks/>
          </p:cNvCxnSpPr>
          <p:nvPr/>
        </p:nvCxnSpPr>
        <p:spPr bwMode="auto">
          <a:xfrm flipV="1">
            <a:off x="2114807" y="3029741"/>
            <a:ext cx="325755" cy="1364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986DA514-C601-5D1B-40C2-55DCCC13971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68762" b="52313"/>
          <a:stretch/>
        </p:blipFill>
        <p:spPr>
          <a:xfrm>
            <a:off x="331665" y="4627264"/>
            <a:ext cx="2360045" cy="150702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BC6CFEC-0C36-7AC4-6F51-9E86BC3B2C4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8648" r="68762" b="4625"/>
          <a:stretch/>
        </p:blipFill>
        <p:spPr>
          <a:xfrm>
            <a:off x="2794484" y="4653029"/>
            <a:ext cx="2360045" cy="116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4035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DC30F-82BB-D3B4-5970-5C38499DE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UV stretcher – pulse duration at stretched point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1388AF-E998-1655-E2A0-66832E20C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31E429-BC1B-312E-F80E-1531C35A5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AEC517-8BA2-CF3E-8701-DFA2201D1A8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At L = 89 cm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FDD967-C244-05C2-AF92-77C06ECD9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65" y="1910982"/>
            <a:ext cx="11193437" cy="36962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921137-479B-1CAE-6A56-68AA6BD460D0}"/>
              </a:ext>
            </a:extLst>
          </p:cNvPr>
          <p:cNvSpPr txBox="1"/>
          <p:nvPr/>
        </p:nvSpPr>
        <p:spPr>
          <a:xfrm>
            <a:off x="8845095" y="6384181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Anahita Omoumi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8D6F19-A8D2-30E6-3CDF-13D882C143BF}"/>
              </a:ext>
            </a:extLst>
          </p:cNvPr>
          <p:cNvSpPr txBox="1"/>
          <p:nvPr/>
        </p:nvSpPr>
        <p:spPr>
          <a:xfrm>
            <a:off x="1703512" y="2060848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~ 200 fs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14CD67-6FFD-D33C-14CD-3377B5377679}"/>
              </a:ext>
            </a:extLst>
          </p:cNvPr>
          <p:cNvSpPr txBox="1"/>
          <p:nvPr/>
        </p:nvSpPr>
        <p:spPr>
          <a:xfrm>
            <a:off x="8944482" y="2060848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Output ~ 10 </a:t>
            </a:r>
            <a:r>
              <a:rPr lang="en-US" dirty="0" err="1"/>
              <a:t>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2401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AE02A-86C6-7A86-3313-10208C244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update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0BB25F-3C1C-2095-E7B2-0CFD649DE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8EFCA4-BDA2-0D7A-32E7-EB465F73D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D17070-2FF9-3400-EA21-98B6E170C5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340768"/>
            <a:ext cx="10968567" cy="482190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</a:pPr>
            <a:r>
              <a:rPr lang="en-US" sz="2200" b="1" dirty="0"/>
              <a:t>Photoinjector:</a:t>
            </a:r>
          </a:p>
          <a:p>
            <a:pPr lvl="1"/>
            <a:r>
              <a:rPr lang="en-US" sz="1600" dirty="0"/>
              <a:t>Current cathode to remain in place at least until May, then option to replace with rejuvenated Cs2Te.</a:t>
            </a:r>
          </a:p>
          <a:p>
            <a:pPr lvl="1"/>
            <a:r>
              <a:rPr lang="en-US" sz="1600" dirty="0"/>
              <a:t>Copper cathode to be installed in June after last run.</a:t>
            </a:r>
          </a:p>
          <a:p>
            <a:pPr>
              <a:lnSpc>
                <a:spcPct val="100000"/>
              </a:lnSpc>
            </a:pPr>
            <a:r>
              <a:rPr lang="en-US" sz="2200" b="1" dirty="0"/>
              <a:t>IR beams</a:t>
            </a:r>
            <a:endParaRPr lang="en-US" sz="2200" dirty="0"/>
          </a:p>
          <a:p>
            <a:pPr lvl="1"/>
            <a:r>
              <a:rPr lang="en-US" sz="1800" dirty="0"/>
              <a:t>Timing resolution required for synchronization -&gt; Development of specific optical/electronic diagnostics </a:t>
            </a:r>
            <a:r>
              <a:rPr lang="en-US" sz="1800" b="1" dirty="0"/>
              <a:t>-&gt; received quote from Light conversion to provide 75 MHz reference signal from laser.</a:t>
            </a:r>
          </a:p>
          <a:p>
            <a:pPr lvl="1"/>
            <a:r>
              <a:rPr lang="en-US" sz="1800" dirty="0"/>
              <a:t>2</a:t>
            </a:r>
            <a:r>
              <a:rPr lang="en-US" sz="1800" baseline="30000" dirty="0"/>
              <a:t>nd</a:t>
            </a:r>
            <a:r>
              <a:rPr lang="en-US" sz="1800" dirty="0"/>
              <a:t> Compressor vessel design -&gt; check integration of provided design</a:t>
            </a:r>
            <a:endParaRPr lang="en-US" sz="1800" b="1" dirty="0"/>
          </a:p>
          <a:p>
            <a:pPr lvl="1"/>
            <a:r>
              <a:rPr lang="en-US" sz="1800" dirty="0"/>
              <a:t>Pulse energy required in each cell? -&gt; increase in spot size by 5/4 means that energy can be increased by 56% in each arm keeping fluence constant. -&gt; </a:t>
            </a:r>
            <a:r>
              <a:rPr lang="en-US" sz="1800" b="1" dirty="0"/>
              <a:t>Estimation of beam pointing stability needed</a:t>
            </a:r>
          </a:p>
          <a:p>
            <a:pPr lvl="1"/>
            <a:r>
              <a:rPr lang="en-US" sz="1800" dirty="0"/>
              <a:t>Where is time 0? i.e. where is the crossing of the 2 IR beams exactly? What is the angle? </a:t>
            </a:r>
            <a:r>
              <a:rPr lang="en-US" sz="1800" b="1" dirty="0"/>
              <a:t>Discussions ongoing</a:t>
            </a:r>
            <a:endParaRPr lang="en-US" sz="1800" dirty="0"/>
          </a:p>
          <a:p>
            <a:r>
              <a:rPr lang="en-US" sz="2200" b="1" dirty="0"/>
              <a:t>UV beams</a:t>
            </a:r>
            <a:endParaRPr lang="en-US" sz="2200" dirty="0"/>
          </a:p>
          <a:p>
            <a:pPr lvl="1"/>
            <a:r>
              <a:rPr lang="en-US" sz="1800" dirty="0"/>
              <a:t>Pulse duration tunability capabilities, ranges? Variable compressor/stretcher? </a:t>
            </a:r>
            <a:r>
              <a:rPr lang="en-US" sz="1800" b="1" dirty="0"/>
              <a:t>Different pulse durations for each e- gun?</a:t>
            </a:r>
            <a:r>
              <a:rPr lang="en-US" sz="1800" dirty="0"/>
              <a:t> </a:t>
            </a:r>
            <a:endParaRPr lang="en-US" sz="1800" b="1" dirty="0"/>
          </a:p>
          <a:p>
            <a:pPr lvl="1"/>
            <a:r>
              <a:rPr lang="en-US" sz="1800" dirty="0"/>
              <a:t>Pulse shaping in transverse/longitudinal capabilities? -&gt; </a:t>
            </a:r>
            <a:r>
              <a:rPr lang="en-US" sz="1800" b="1" dirty="0"/>
              <a:t>Replicate capabilities existing in run 2a,b but keep the design open for future upgrades.</a:t>
            </a:r>
          </a:p>
          <a:p>
            <a:pPr lvl="1"/>
            <a:r>
              <a:rPr lang="en-US" sz="1800" b="1" dirty="0"/>
              <a:t>Procurement of control components started</a:t>
            </a:r>
          </a:p>
          <a:p>
            <a:r>
              <a:rPr lang="en-US" sz="2400" b="1" dirty="0"/>
              <a:t>Diagnostic lines</a:t>
            </a:r>
          </a:p>
          <a:p>
            <a:pPr lvl="1"/>
            <a:r>
              <a:rPr lang="en-US" sz="1800" dirty="0"/>
              <a:t>Specification required</a:t>
            </a:r>
          </a:p>
        </p:txBody>
      </p:sp>
    </p:spTree>
    <p:extLst>
      <p:ext uri="{BB962C8B-B14F-4D97-AF65-F5344CB8AC3E}">
        <p14:creationId xmlns:p14="http://schemas.microsoft.com/office/powerpoint/2010/main" val="12021040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6456040" y="2636912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</a:t>
            </a:r>
          </a:p>
          <a:p>
            <a:pPr algn="r">
              <a:defRPr/>
            </a:pPr>
            <a:r>
              <a:rPr lang="en-GB" dirty="0"/>
              <a:t>your attention!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56234-AC62-D569-1434-1A3F3434D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in February 2025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164BE0-EA73-B724-BB2C-B296931CF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886989-835D-3255-374A-3C638E13B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40B55B-7875-3A39-227A-4ECB7561695E}"/>
              </a:ext>
            </a:extLst>
          </p:cNvPr>
          <p:cNvSpPr txBox="1"/>
          <p:nvPr/>
        </p:nvSpPr>
        <p:spPr>
          <a:xfrm>
            <a:off x="627684" y="1167302"/>
            <a:ext cx="10229372" cy="17799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During summer 2024, the UV telescope was readjusted to increase the available laser fluence on cathode (in order to mitigate the photocathode aging).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maximum attainable fluence on cathode was increased by a factor of &gt;2x by reducing the spot size (iris open).</a:t>
            </a:r>
            <a:endParaRPr lang="en-US" sz="1800" dirty="0"/>
          </a:p>
        </p:txBody>
      </p:sp>
      <p:pic>
        <p:nvPicPr>
          <p:cNvPr id="32" name="Picture 31" descr="zoom">
            <a:extLst>
              <a:ext uri="{FF2B5EF4-FFF2-40B4-BE49-F238E27FC236}">
                <a16:creationId xmlns:a16="http://schemas.microsoft.com/office/drawing/2014/main" id="{0EDD81D1-CD85-BAC1-A337-4F95EEFE18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28" t="19517" r="12169" b="12061"/>
          <a:stretch/>
        </p:blipFill>
        <p:spPr bwMode="auto">
          <a:xfrm>
            <a:off x="3374158" y="3781392"/>
            <a:ext cx="2822104" cy="24138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zoom">
            <a:extLst>
              <a:ext uri="{FF2B5EF4-FFF2-40B4-BE49-F238E27FC236}">
                <a16:creationId xmlns:a16="http://schemas.microsoft.com/office/drawing/2014/main" id="{3A7DC935-D7C1-8F45-E9C3-9154738EC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96" t="20945" r="12169" b="13361"/>
          <a:stretch/>
        </p:blipFill>
        <p:spPr bwMode="auto">
          <a:xfrm>
            <a:off x="6339874" y="3830856"/>
            <a:ext cx="2879513" cy="24162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zoom">
            <a:extLst>
              <a:ext uri="{FF2B5EF4-FFF2-40B4-BE49-F238E27FC236}">
                <a16:creationId xmlns:a16="http://schemas.microsoft.com/office/drawing/2014/main" id="{57F64B06-EBF6-5440-080A-653F9B9A504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4" t="12318" r="12168" b="6427"/>
          <a:stretch/>
        </p:blipFill>
        <p:spPr bwMode="auto">
          <a:xfrm>
            <a:off x="9346491" y="3852793"/>
            <a:ext cx="2232248" cy="2312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4565D83-C4E7-5CD2-017A-DE83B89B86FD}"/>
              </a:ext>
            </a:extLst>
          </p:cNvPr>
          <p:cNvSpPr txBox="1"/>
          <p:nvPr/>
        </p:nvSpPr>
        <p:spPr>
          <a:xfrm>
            <a:off x="4353817" y="3516193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Iris open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340EC7-325E-0548-BD9A-464F39CB3068}"/>
              </a:ext>
            </a:extLst>
          </p:cNvPr>
          <p:cNvSpPr txBox="1"/>
          <p:nvPr/>
        </p:nvSpPr>
        <p:spPr>
          <a:xfrm>
            <a:off x="7032104" y="3516193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mm diameter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F27B6CB-304B-691B-A7B9-B4D659C0F052}"/>
              </a:ext>
            </a:extLst>
          </p:cNvPr>
          <p:cNvSpPr txBox="1"/>
          <p:nvPr/>
        </p:nvSpPr>
        <p:spPr>
          <a:xfrm>
            <a:off x="9583951" y="3516193"/>
            <a:ext cx="205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~0.5 mm diameter</a:t>
            </a:r>
            <a:endParaRPr lang="en-GB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D6E233ED-4B34-9568-72AF-2EAEA74991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360" y="4008352"/>
            <a:ext cx="2489031" cy="2081470"/>
          </a:xfrm>
          <a:prstGeom prst="rect">
            <a:avLst/>
          </a:prstGeom>
        </p:spPr>
      </p:pic>
      <p:sp>
        <p:nvSpPr>
          <p:cNvPr id="40" name="Arrow: Right 39">
            <a:extLst>
              <a:ext uri="{FF2B5EF4-FFF2-40B4-BE49-F238E27FC236}">
                <a16:creationId xmlns:a16="http://schemas.microsoft.com/office/drawing/2014/main" id="{08E58CD6-5792-E78B-B0E6-31153A12AD76}"/>
              </a:ext>
            </a:extLst>
          </p:cNvPr>
          <p:cNvSpPr/>
          <p:nvPr/>
        </p:nvSpPr>
        <p:spPr bwMode="auto">
          <a:xfrm>
            <a:off x="2959977" y="4809076"/>
            <a:ext cx="268964" cy="3651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B957C75-ADFD-31F5-6E04-71DB70F61432}"/>
              </a:ext>
            </a:extLst>
          </p:cNvPr>
          <p:cNvSpPr txBox="1"/>
          <p:nvPr/>
        </p:nvSpPr>
        <p:spPr>
          <a:xfrm>
            <a:off x="534704" y="3668127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 telescope setting</a:t>
            </a:r>
            <a:endParaRPr lang="en-GB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479673-ADC4-364A-CAFA-EE02988016B6}"/>
              </a:ext>
            </a:extLst>
          </p:cNvPr>
          <p:cNvSpPr txBox="1"/>
          <p:nvPr/>
        </p:nvSpPr>
        <p:spPr>
          <a:xfrm>
            <a:off x="6161410" y="3012553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Setting since summer 2024</a:t>
            </a:r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0F25280-DF26-E5A5-CC42-17FBF9A96EDF}"/>
              </a:ext>
            </a:extLst>
          </p:cNvPr>
          <p:cNvSpPr/>
          <p:nvPr/>
        </p:nvSpPr>
        <p:spPr bwMode="auto">
          <a:xfrm>
            <a:off x="3287688" y="3457948"/>
            <a:ext cx="8496944" cy="2737336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898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09ACE-899A-15FC-F03A-99DB2D79C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in February 2025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6CAE78-1D25-9367-2006-C7A142206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85FCA-BE3B-4C1A-733A-36B3C8DFE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2F949B-76E8-BC14-95DB-0EB295A3FE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58" y="1089361"/>
            <a:ext cx="4000500" cy="2998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37CD79-0FDC-F713-5659-CF54A7849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63" y="1089361"/>
            <a:ext cx="4000000" cy="2998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C054D8-6C1F-1F7D-FCAC-A8E7F8C932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590" y="1128731"/>
            <a:ext cx="4000786" cy="29984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101414D-DD27-1DF6-C934-799055005C0D}"/>
              </a:ext>
            </a:extLst>
          </p:cNvPr>
          <p:cNvCxnSpPr/>
          <p:nvPr/>
        </p:nvCxnSpPr>
        <p:spPr bwMode="auto">
          <a:xfrm>
            <a:off x="941299" y="2811068"/>
            <a:ext cx="3096344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6794A5A-8BB0-B905-FB1A-F3B44BE0B2E9}"/>
              </a:ext>
            </a:extLst>
          </p:cNvPr>
          <p:cNvSpPr txBox="1"/>
          <p:nvPr/>
        </p:nvSpPr>
        <p:spPr>
          <a:xfrm>
            <a:off x="342730" y="4352357"/>
            <a:ext cx="1150287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Compare the laser energy needed to produce a 300 </a:t>
            </a:r>
            <a:r>
              <a:rPr lang="en-US" sz="1800" dirty="0" err="1"/>
              <a:t>pC</a:t>
            </a:r>
            <a:r>
              <a:rPr lang="en-US" sz="1800" dirty="0"/>
              <a:t> electron bunch: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/>
              <a:t>Raised from </a:t>
            </a:r>
            <a:r>
              <a:rPr lang="en-US" b="1" dirty="0"/>
              <a:t>50 – 100 </a:t>
            </a:r>
            <a:r>
              <a:rPr lang="en-US" b="1" dirty="0" err="1"/>
              <a:t>nJ</a:t>
            </a:r>
            <a:r>
              <a:rPr lang="en-US" b="1" dirty="0"/>
              <a:t> to 500 – 1500 </a:t>
            </a:r>
            <a:r>
              <a:rPr lang="en-US" b="1" dirty="0" err="1"/>
              <a:t>nJ</a:t>
            </a:r>
            <a:r>
              <a:rPr lang="en-US" b="1" dirty="0"/>
              <a:t> </a:t>
            </a:r>
            <a:r>
              <a:rPr lang="en-US" dirty="0"/>
              <a:t>(a factor of </a:t>
            </a:r>
            <a:r>
              <a:rPr lang="en-US" b="1" u="sng" dirty="0"/>
              <a:t>10x – 15x</a:t>
            </a:r>
            <a:r>
              <a:rPr lang="en-US" dirty="0"/>
              <a:t> higher laser pulse energies are required to produce the same electron bunch charge).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QE has decreased from ~8% to around ~0.4% (factor of 20x, both measured in the PHIN RF gun)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Saturation fluence increased from 4 µJ/cm</a:t>
            </a:r>
            <a:r>
              <a:rPr lang="en-US" baseline="30000" dirty="0"/>
              <a:t>2</a:t>
            </a:r>
            <a:r>
              <a:rPr lang="en-US" dirty="0"/>
              <a:t> to ~30 µJ/cm</a:t>
            </a:r>
            <a:r>
              <a:rPr lang="en-US" baseline="30000" dirty="0"/>
              <a:t>2</a:t>
            </a:r>
            <a:r>
              <a:rPr lang="en-US" dirty="0"/>
              <a:t>, possibly due to aging / exposure to contaminants.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929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50919-6013-4E4A-B37B-6C03BE232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table and conclusions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BB5FE2-9043-42AC-B4E3-065E929EF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6498DA-482D-4568-B2E4-5EC372B71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AC7FE554-98B5-EB9D-8C10-2AA91B4B986D}"/>
              </a:ext>
            </a:extLst>
          </p:cNvPr>
          <p:cNvGraphicFramePr>
            <a:graphicFrameLocks noGrp="1"/>
          </p:cNvGraphicFramePr>
          <p:nvPr/>
        </p:nvGraphicFramePr>
        <p:xfrm>
          <a:off x="1055440" y="1346752"/>
          <a:ext cx="986509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4182">
                  <a:extLst>
                    <a:ext uri="{9D8B030D-6E8A-4147-A177-3AD203B41FA5}">
                      <a16:colId xmlns:a16="http://schemas.microsoft.com/office/drawing/2014/main" val="3529430909"/>
                    </a:ext>
                  </a:extLst>
                </a:gridCol>
                <a:gridCol w="1644182">
                  <a:extLst>
                    <a:ext uri="{9D8B030D-6E8A-4147-A177-3AD203B41FA5}">
                      <a16:colId xmlns:a16="http://schemas.microsoft.com/office/drawing/2014/main" val="2046431824"/>
                    </a:ext>
                  </a:extLst>
                </a:gridCol>
                <a:gridCol w="1644182">
                  <a:extLst>
                    <a:ext uri="{9D8B030D-6E8A-4147-A177-3AD203B41FA5}">
                      <a16:colId xmlns:a16="http://schemas.microsoft.com/office/drawing/2014/main" val="2733421430"/>
                    </a:ext>
                  </a:extLst>
                </a:gridCol>
                <a:gridCol w="1644182">
                  <a:extLst>
                    <a:ext uri="{9D8B030D-6E8A-4147-A177-3AD203B41FA5}">
                      <a16:colId xmlns:a16="http://schemas.microsoft.com/office/drawing/2014/main" val="3797639002"/>
                    </a:ext>
                  </a:extLst>
                </a:gridCol>
                <a:gridCol w="1644182">
                  <a:extLst>
                    <a:ext uri="{9D8B030D-6E8A-4147-A177-3AD203B41FA5}">
                      <a16:colId xmlns:a16="http://schemas.microsoft.com/office/drawing/2014/main" val="2603398725"/>
                    </a:ext>
                  </a:extLst>
                </a:gridCol>
                <a:gridCol w="1644182">
                  <a:extLst>
                    <a:ext uri="{9D8B030D-6E8A-4147-A177-3AD203B41FA5}">
                      <a16:colId xmlns:a16="http://schemas.microsoft.com/office/drawing/2014/main" val="33044252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324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0.4%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5.5% (used)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393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Saturated QE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0.15%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566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Saturation fluence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30 </a:t>
                      </a:r>
                      <a:r>
                        <a:rPr lang="en-US" b="1" dirty="0" err="1"/>
                        <a:t>uJ</a:t>
                      </a:r>
                      <a:r>
                        <a:rPr lang="en-US" b="1" dirty="0"/>
                        <a:t>/cm</a:t>
                      </a:r>
                      <a:r>
                        <a:rPr lang="en-US" b="1" baseline="30000" dirty="0"/>
                        <a:t>2</a:t>
                      </a:r>
                      <a:endParaRPr lang="en-GB" b="1" baseline="30000" dirty="0"/>
                    </a:p>
                    <a:p>
                      <a:endParaRPr lang="en-GB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 </a:t>
                      </a:r>
                      <a:r>
                        <a:rPr lang="en-US" dirty="0" err="1"/>
                        <a:t>uJ</a:t>
                      </a:r>
                      <a:r>
                        <a:rPr lang="en-US" dirty="0"/>
                        <a:t>/cm</a:t>
                      </a:r>
                      <a:r>
                        <a:rPr lang="en-US" baseline="30000" dirty="0"/>
                        <a:t>2</a:t>
                      </a:r>
                      <a:endParaRPr lang="en-GB" baseline="30000" dirty="0"/>
                    </a:p>
                    <a:p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&lt;5 </a:t>
                      </a:r>
                      <a:r>
                        <a:rPr lang="en-US" dirty="0" err="1"/>
                        <a:t>uJ</a:t>
                      </a:r>
                      <a:r>
                        <a:rPr lang="en-US" dirty="0"/>
                        <a:t>/cm</a:t>
                      </a:r>
                      <a:r>
                        <a:rPr lang="en-US" baseline="30000" dirty="0"/>
                        <a:t>2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 </a:t>
                      </a:r>
                      <a:r>
                        <a:rPr lang="en-US" dirty="0" err="1"/>
                        <a:t>uJ</a:t>
                      </a:r>
                      <a:r>
                        <a:rPr lang="en-US" dirty="0"/>
                        <a:t>/cm</a:t>
                      </a:r>
                      <a:r>
                        <a:rPr lang="en-US" baseline="30000" dirty="0"/>
                        <a:t>2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 </a:t>
                      </a:r>
                      <a:r>
                        <a:rPr lang="en-US" dirty="0" err="1"/>
                        <a:t>uJ</a:t>
                      </a:r>
                      <a:r>
                        <a:rPr lang="en-US" dirty="0"/>
                        <a:t>/cm</a:t>
                      </a:r>
                      <a:r>
                        <a:rPr lang="en-US" baseline="30000" dirty="0"/>
                        <a:t>2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617063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8CDF1B7-6C5D-4261-2F7E-236B7678BD8D}"/>
              </a:ext>
            </a:extLst>
          </p:cNvPr>
          <p:cNvSpPr txBox="1"/>
          <p:nvPr/>
        </p:nvSpPr>
        <p:spPr>
          <a:xfrm>
            <a:off x="767406" y="3147160"/>
            <a:ext cx="10441160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In the current condition, the maximum bunch charge attainable is </a:t>
            </a:r>
            <a:r>
              <a:rPr lang="en-US" sz="1800" b="1" dirty="0"/>
              <a:t>600 </a:t>
            </a:r>
            <a:r>
              <a:rPr lang="en-US" sz="1800" b="1" dirty="0" err="1"/>
              <a:t>pC</a:t>
            </a:r>
            <a:r>
              <a:rPr lang="en-US" sz="1800" b="1" dirty="0"/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No signs of exposure to air (vacuum level through the entire period indicate no leaks).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safest option would be to use this cathode until an intervention is scheduled in May (between runs).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Intervention in May (if required):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Bringing the photocathode transport carrier to AWAKE (with rejuvenated photocathode #217 with QE ~10%, alongside new copper photocathode for June tests).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Requires baking of the SAS (24 hours) after connecting transport carrier to manipulator chamber.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Replace photocathode # with photocathode #217.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Conditioning work (1-2 days).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242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742" y="-74202"/>
            <a:ext cx="10515600" cy="1325563"/>
          </a:xfrm>
        </p:spPr>
        <p:txBody>
          <a:bodyPr/>
          <a:lstStyle/>
          <a:p>
            <a:r>
              <a:rPr lang="en-GB" dirty="0"/>
              <a:t>Laser beams concept for Run 2c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6</a:t>
            </a:fld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54A783B-D92A-44FB-8A48-1DA8A238167D}"/>
              </a:ext>
            </a:extLst>
          </p:cNvPr>
          <p:cNvSpPr/>
          <p:nvPr/>
        </p:nvSpPr>
        <p:spPr bwMode="auto">
          <a:xfrm>
            <a:off x="2207568" y="1493781"/>
            <a:ext cx="2088232" cy="1224136"/>
          </a:xfrm>
          <a:prstGeom prst="rect">
            <a:avLst/>
          </a:prstGeom>
          <a:solidFill>
            <a:srgbClr val="A40000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Existing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Ti:Sapphire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 laser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97DC4B3-C375-4EE8-B4FD-54645707018E}"/>
              </a:ext>
            </a:extLst>
          </p:cNvPr>
          <p:cNvSpPr/>
          <p:nvPr/>
        </p:nvSpPr>
        <p:spPr bwMode="auto">
          <a:xfrm>
            <a:off x="7704227" y="1493781"/>
            <a:ext cx="2088232" cy="1224136"/>
          </a:xfrm>
          <a:prstGeom prst="rect">
            <a:avLst/>
          </a:prstGeom>
          <a:solidFill>
            <a:srgbClr val="5197CC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New laser for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photo-injectors  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D537BA0-7FD2-46FC-A27B-57C0BCB9E3EA}"/>
              </a:ext>
            </a:extLst>
          </p:cNvPr>
          <p:cNvSpPr txBox="1"/>
          <p:nvPr/>
        </p:nvSpPr>
        <p:spPr>
          <a:xfrm>
            <a:off x="1148841" y="2011134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TSG40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395CEA3-B8A9-4DBA-9E3B-B680CBAB9795}"/>
              </a:ext>
            </a:extLst>
          </p:cNvPr>
          <p:cNvSpPr txBox="1"/>
          <p:nvPr/>
        </p:nvSpPr>
        <p:spPr>
          <a:xfrm>
            <a:off x="10080491" y="1967349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TSG4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716F660-16EA-4469-A48A-76B41982BA0E}"/>
              </a:ext>
            </a:extLst>
          </p:cNvPr>
          <p:cNvSpPr/>
          <p:nvPr/>
        </p:nvSpPr>
        <p:spPr bwMode="auto">
          <a:xfrm>
            <a:off x="3152011" y="2717917"/>
            <a:ext cx="144016" cy="1503171"/>
          </a:xfrm>
          <a:prstGeom prst="rect">
            <a:avLst/>
          </a:prstGeom>
          <a:solidFill>
            <a:srgbClr val="A40000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A036B81-1FBC-4DA2-82EB-A9A41F92002A}"/>
              </a:ext>
            </a:extLst>
          </p:cNvPr>
          <p:cNvSpPr txBox="1"/>
          <p:nvPr/>
        </p:nvSpPr>
        <p:spPr>
          <a:xfrm>
            <a:off x="1212962" y="3237343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TT41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D801559-BCE3-49F7-9F4E-8DAEEB92C99E}"/>
              </a:ext>
            </a:extLst>
          </p:cNvPr>
          <p:cNvSpPr/>
          <p:nvPr/>
        </p:nvSpPr>
        <p:spPr bwMode="auto">
          <a:xfrm rot="16200000">
            <a:off x="3150913" y="3469502"/>
            <a:ext cx="144016" cy="1503171"/>
          </a:xfrm>
          <a:prstGeom prst="rect">
            <a:avLst/>
          </a:prstGeom>
          <a:solidFill>
            <a:srgbClr val="A40000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4EEAC8D-E29D-4195-84BA-368F643177E8}"/>
              </a:ext>
            </a:extLst>
          </p:cNvPr>
          <p:cNvSpPr txBox="1"/>
          <p:nvPr/>
        </p:nvSpPr>
        <p:spPr>
          <a:xfrm>
            <a:off x="1212962" y="4419514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TCC4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586E638-2DC7-4D08-88C1-DF9D69F2175E}"/>
              </a:ext>
            </a:extLst>
          </p:cNvPr>
          <p:cNvSpPr/>
          <p:nvPr/>
        </p:nvSpPr>
        <p:spPr bwMode="auto">
          <a:xfrm>
            <a:off x="2463766" y="4149079"/>
            <a:ext cx="144016" cy="1503171"/>
          </a:xfrm>
          <a:prstGeom prst="rect">
            <a:avLst/>
          </a:prstGeom>
          <a:solidFill>
            <a:srgbClr val="A40000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1F6CDFE-72B5-4CA9-8E7A-21AC2B832436}"/>
              </a:ext>
            </a:extLst>
          </p:cNvPr>
          <p:cNvSpPr/>
          <p:nvPr/>
        </p:nvSpPr>
        <p:spPr bwMode="auto">
          <a:xfrm>
            <a:off x="3839766" y="4158798"/>
            <a:ext cx="144016" cy="1503171"/>
          </a:xfrm>
          <a:prstGeom prst="rect">
            <a:avLst/>
          </a:prstGeom>
          <a:solidFill>
            <a:srgbClr val="A40000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C662E62-79BF-4F7B-9AEA-1A91D3B8C1AA}"/>
              </a:ext>
            </a:extLst>
          </p:cNvPr>
          <p:cNvCxnSpPr/>
          <p:nvPr/>
        </p:nvCxnSpPr>
        <p:spPr bwMode="auto">
          <a:xfrm>
            <a:off x="1079491" y="2924944"/>
            <a:ext cx="3720365" cy="0"/>
          </a:xfrm>
          <a:prstGeom prst="line">
            <a:avLst/>
          </a:prstGeom>
          <a:noFill/>
          <a:ln w="9525" cap="flat" cmpd="sng" algn="ctr">
            <a:solidFill>
              <a:srgbClr val="5197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BC2A4CA-CA71-44A9-8EB2-709ADCB84283}"/>
              </a:ext>
            </a:extLst>
          </p:cNvPr>
          <p:cNvCxnSpPr/>
          <p:nvPr/>
        </p:nvCxnSpPr>
        <p:spPr bwMode="auto">
          <a:xfrm>
            <a:off x="1128002" y="3861048"/>
            <a:ext cx="3720365" cy="0"/>
          </a:xfrm>
          <a:prstGeom prst="line">
            <a:avLst/>
          </a:prstGeom>
          <a:noFill/>
          <a:ln w="9525" cap="flat" cmpd="sng" algn="ctr">
            <a:solidFill>
              <a:srgbClr val="5197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C55EA08E-5DB6-4E8F-904C-E064FE73E8C6}"/>
              </a:ext>
            </a:extLst>
          </p:cNvPr>
          <p:cNvSpPr/>
          <p:nvPr/>
        </p:nvSpPr>
        <p:spPr bwMode="auto">
          <a:xfrm>
            <a:off x="2103726" y="5014877"/>
            <a:ext cx="864096" cy="568686"/>
          </a:xfrm>
          <a:prstGeom prst="rect">
            <a:avLst/>
          </a:prstGeom>
          <a:solidFill>
            <a:srgbClr val="A40000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Compressor 1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2F3310B-2AA6-439F-B5C9-3DA7579C2D17}"/>
              </a:ext>
            </a:extLst>
          </p:cNvPr>
          <p:cNvSpPr/>
          <p:nvPr/>
        </p:nvSpPr>
        <p:spPr bwMode="auto">
          <a:xfrm>
            <a:off x="3479726" y="5020554"/>
            <a:ext cx="864096" cy="568686"/>
          </a:xfrm>
          <a:prstGeom prst="rect">
            <a:avLst/>
          </a:prstGeom>
          <a:solidFill>
            <a:srgbClr val="A40000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Compressor 2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AD05078-C510-4921-9FC0-E93831AC3E76}"/>
              </a:ext>
            </a:extLst>
          </p:cNvPr>
          <p:cNvSpPr/>
          <p:nvPr/>
        </p:nvSpPr>
        <p:spPr bwMode="auto">
          <a:xfrm>
            <a:off x="1991544" y="5733256"/>
            <a:ext cx="1068891" cy="14401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EF2929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4190C85-056A-4980-BFA8-779CF8B0AE5F}"/>
              </a:ext>
            </a:extLst>
          </p:cNvPr>
          <p:cNvSpPr/>
          <p:nvPr/>
        </p:nvSpPr>
        <p:spPr bwMode="auto">
          <a:xfrm>
            <a:off x="3377328" y="5733256"/>
            <a:ext cx="1068891" cy="14401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EF2929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513199A-95D8-44D2-96BE-D158939E898D}"/>
              </a:ext>
            </a:extLst>
          </p:cNvPr>
          <p:cNvSpPr txBox="1"/>
          <p:nvPr/>
        </p:nvSpPr>
        <p:spPr>
          <a:xfrm>
            <a:off x="2181473" y="5908757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Rb cell 1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ECE5A5C-636C-4862-8696-3326F2D2EB11}"/>
              </a:ext>
            </a:extLst>
          </p:cNvPr>
          <p:cNvSpPr txBox="1"/>
          <p:nvPr/>
        </p:nvSpPr>
        <p:spPr>
          <a:xfrm>
            <a:off x="3562839" y="5898099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Rb cell 2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993B23C-0238-4AFF-B2A2-9E5E7F212E66}"/>
              </a:ext>
            </a:extLst>
          </p:cNvPr>
          <p:cNvSpPr/>
          <p:nvPr/>
        </p:nvSpPr>
        <p:spPr bwMode="auto">
          <a:xfrm>
            <a:off x="2939193" y="3957576"/>
            <a:ext cx="540533" cy="568686"/>
          </a:xfrm>
          <a:prstGeom prst="rect">
            <a:avLst/>
          </a:prstGeom>
          <a:solidFill>
            <a:srgbClr val="A40000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Split / Delay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7F544AA-F82C-400A-8029-E7793560CA03}"/>
              </a:ext>
            </a:extLst>
          </p:cNvPr>
          <p:cNvSpPr/>
          <p:nvPr/>
        </p:nvSpPr>
        <p:spPr bwMode="auto">
          <a:xfrm>
            <a:off x="8673594" y="2713880"/>
            <a:ext cx="144016" cy="1503171"/>
          </a:xfrm>
          <a:prstGeom prst="rect">
            <a:avLst/>
          </a:prstGeom>
          <a:solidFill>
            <a:srgbClr val="5197CC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E776F02-0650-438C-9B1C-F66A20F63F6C}"/>
              </a:ext>
            </a:extLst>
          </p:cNvPr>
          <p:cNvCxnSpPr/>
          <p:nvPr/>
        </p:nvCxnSpPr>
        <p:spPr bwMode="auto">
          <a:xfrm>
            <a:off x="7272179" y="2924944"/>
            <a:ext cx="3720365" cy="0"/>
          </a:xfrm>
          <a:prstGeom prst="line">
            <a:avLst/>
          </a:prstGeom>
          <a:noFill/>
          <a:ln w="9525" cap="flat" cmpd="sng" algn="ctr">
            <a:solidFill>
              <a:srgbClr val="5197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8BCF7744-AF94-47F2-B275-D2EBC0AFC36A}"/>
              </a:ext>
            </a:extLst>
          </p:cNvPr>
          <p:cNvSpPr txBox="1"/>
          <p:nvPr/>
        </p:nvSpPr>
        <p:spPr>
          <a:xfrm>
            <a:off x="10080489" y="3260576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TSG42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0CB1D68-05A3-4FE3-AF04-1FF313089C44}"/>
              </a:ext>
            </a:extLst>
          </p:cNvPr>
          <p:cNvSpPr/>
          <p:nvPr/>
        </p:nvSpPr>
        <p:spPr bwMode="auto">
          <a:xfrm rot="16200000">
            <a:off x="8260921" y="3660359"/>
            <a:ext cx="144013" cy="969366"/>
          </a:xfrm>
          <a:prstGeom prst="rect">
            <a:avLst/>
          </a:prstGeom>
          <a:solidFill>
            <a:srgbClr val="5197CC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07B10B7-C8E5-45B9-8208-07A334A94E6A}"/>
              </a:ext>
            </a:extLst>
          </p:cNvPr>
          <p:cNvSpPr/>
          <p:nvPr/>
        </p:nvSpPr>
        <p:spPr bwMode="auto">
          <a:xfrm rot="16200000">
            <a:off x="8784347" y="4078774"/>
            <a:ext cx="144017" cy="2016222"/>
          </a:xfrm>
          <a:prstGeom prst="rect">
            <a:avLst/>
          </a:prstGeom>
          <a:solidFill>
            <a:srgbClr val="5197CC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0187A2A4-16DA-4BBF-99F7-2DCA60FD0C0E}"/>
              </a:ext>
            </a:extLst>
          </p:cNvPr>
          <p:cNvSpPr/>
          <p:nvPr/>
        </p:nvSpPr>
        <p:spPr bwMode="auto">
          <a:xfrm>
            <a:off x="7848879" y="4073035"/>
            <a:ext cx="127830" cy="1364832"/>
          </a:xfrm>
          <a:prstGeom prst="rect">
            <a:avLst/>
          </a:prstGeom>
          <a:solidFill>
            <a:srgbClr val="5197CC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51BFE84-0992-46E1-9C81-CF496FCB7950}"/>
              </a:ext>
            </a:extLst>
          </p:cNvPr>
          <p:cNvSpPr/>
          <p:nvPr/>
        </p:nvSpPr>
        <p:spPr bwMode="auto">
          <a:xfrm>
            <a:off x="7492157" y="5478570"/>
            <a:ext cx="864096" cy="568686"/>
          </a:xfrm>
          <a:prstGeom prst="rect">
            <a:avLst/>
          </a:prstGeom>
          <a:solidFill>
            <a:srgbClr val="0C377B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e- gun 1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6B7C8D3-B2A3-4615-830B-1A1A58615FC0}"/>
              </a:ext>
            </a:extLst>
          </p:cNvPr>
          <p:cNvSpPr/>
          <p:nvPr/>
        </p:nvSpPr>
        <p:spPr bwMode="auto">
          <a:xfrm>
            <a:off x="9392245" y="5437867"/>
            <a:ext cx="864096" cy="568686"/>
          </a:xfrm>
          <a:prstGeom prst="rect">
            <a:avLst/>
          </a:prstGeom>
          <a:solidFill>
            <a:srgbClr val="0C377B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e- gun 2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6F6CE76-8E96-4F98-AE95-414EE7F90B13}"/>
              </a:ext>
            </a:extLst>
          </p:cNvPr>
          <p:cNvSpPr/>
          <p:nvPr/>
        </p:nvSpPr>
        <p:spPr bwMode="auto">
          <a:xfrm>
            <a:off x="9824293" y="5014875"/>
            <a:ext cx="127830" cy="364053"/>
          </a:xfrm>
          <a:prstGeom prst="rect">
            <a:avLst/>
          </a:prstGeom>
          <a:solidFill>
            <a:srgbClr val="5197CC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C66E3708-C2E1-4DBE-9DC7-0C3E47FB627B}"/>
              </a:ext>
            </a:extLst>
          </p:cNvPr>
          <p:cNvSpPr/>
          <p:nvPr/>
        </p:nvSpPr>
        <p:spPr bwMode="auto">
          <a:xfrm>
            <a:off x="7667751" y="4751886"/>
            <a:ext cx="540533" cy="568686"/>
          </a:xfrm>
          <a:prstGeom prst="rect">
            <a:avLst/>
          </a:prstGeom>
          <a:solidFill>
            <a:srgbClr val="5197CC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Split / Delay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1714681-DA46-4FE5-BAE7-01636FA53500}"/>
              </a:ext>
            </a:extLst>
          </p:cNvPr>
          <p:cNvCxnSpPr/>
          <p:nvPr/>
        </p:nvCxnSpPr>
        <p:spPr bwMode="auto">
          <a:xfrm>
            <a:off x="7272178" y="3869883"/>
            <a:ext cx="3720365" cy="0"/>
          </a:xfrm>
          <a:prstGeom prst="line">
            <a:avLst/>
          </a:prstGeom>
          <a:noFill/>
          <a:ln w="9525" cap="flat" cmpd="sng" algn="ctr">
            <a:solidFill>
              <a:srgbClr val="5197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683442AB-76DF-4488-B11B-877C237FEC2D}"/>
              </a:ext>
            </a:extLst>
          </p:cNvPr>
          <p:cNvSpPr txBox="1"/>
          <p:nvPr/>
        </p:nvSpPr>
        <p:spPr>
          <a:xfrm>
            <a:off x="10123771" y="4381195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TCC4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CDD03858-D0BE-4E90-B150-2861017BED20}"/>
              </a:ext>
            </a:extLst>
          </p:cNvPr>
          <p:cNvSpPr/>
          <p:nvPr/>
        </p:nvSpPr>
        <p:spPr bwMode="auto">
          <a:xfrm>
            <a:off x="5564931" y="1313601"/>
            <a:ext cx="963117" cy="603231"/>
          </a:xfrm>
          <a:prstGeom prst="rect">
            <a:avLst/>
          </a:prstGeom>
          <a:solidFill>
            <a:srgbClr val="4F9A06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RF ref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2" name="Arrow: Right 40">
            <a:extLst>
              <a:ext uri="{FF2B5EF4-FFF2-40B4-BE49-F238E27FC236}">
                <a16:creationId xmlns:a16="http://schemas.microsoft.com/office/drawing/2014/main" id="{0FF4E2E2-8CE7-489C-A497-7C8A89673B3D}"/>
              </a:ext>
            </a:extLst>
          </p:cNvPr>
          <p:cNvSpPr/>
          <p:nvPr/>
        </p:nvSpPr>
        <p:spPr bwMode="auto">
          <a:xfrm>
            <a:off x="7011373" y="1549556"/>
            <a:ext cx="461750" cy="158488"/>
          </a:xfrm>
          <a:prstGeom prst="rightArrow">
            <a:avLst/>
          </a:prstGeom>
          <a:gradFill>
            <a:gsLst>
              <a:gs pos="0">
                <a:srgbClr val="4F9A06">
                  <a:tint val="73000"/>
                  <a:satMod val="150000"/>
                </a:srgbClr>
              </a:gs>
              <a:gs pos="25000">
                <a:srgbClr val="4F9A06">
                  <a:tint val="96000"/>
                  <a:shade val="80000"/>
                  <a:satMod val="105000"/>
                </a:srgbClr>
              </a:gs>
              <a:gs pos="38000">
                <a:srgbClr val="4F9A06">
                  <a:tint val="96000"/>
                  <a:shade val="59000"/>
                  <a:satMod val="120000"/>
                </a:srgbClr>
              </a:gs>
              <a:gs pos="55000">
                <a:srgbClr val="4F9A06">
                  <a:shade val="57000"/>
                  <a:satMod val="120000"/>
                </a:srgbClr>
              </a:gs>
              <a:gs pos="80000">
                <a:srgbClr val="4F9A06">
                  <a:shade val="56000"/>
                  <a:satMod val="145000"/>
                </a:srgbClr>
              </a:gs>
              <a:gs pos="88000">
                <a:srgbClr val="4F9A06">
                  <a:shade val="63000"/>
                  <a:satMod val="160000"/>
                </a:srgbClr>
              </a:gs>
              <a:gs pos="100000">
                <a:srgbClr val="4F9A06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F9A06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3" name="Arrow: Right 41">
            <a:extLst>
              <a:ext uri="{FF2B5EF4-FFF2-40B4-BE49-F238E27FC236}">
                <a16:creationId xmlns:a16="http://schemas.microsoft.com/office/drawing/2014/main" id="{60263CC8-DB1D-4ACC-9E12-EE485CBEF482}"/>
              </a:ext>
            </a:extLst>
          </p:cNvPr>
          <p:cNvSpPr/>
          <p:nvPr/>
        </p:nvSpPr>
        <p:spPr bwMode="auto">
          <a:xfrm rot="10800000">
            <a:off x="4511823" y="1541447"/>
            <a:ext cx="477044" cy="166596"/>
          </a:xfrm>
          <a:prstGeom prst="rightArrow">
            <a:avLst/>
          </a:prstGeom>
          <a:gradFill>
            <a:gsLst>
              <a:gs pos="0">
                <a:srgbClr val="4F9A06">
                  <a:tint val="73000"/>
                  <a:satMod val="150000"/>
                </a:srgbClr>
              </a:gs>
              <a:gs pos="25000">
                <a:srgbClr val="4F9A06">
                  <a:tint val="96000"/>
                  <a:shade val="80000"/>
                  <a:satMod val="105000"/>
                </a:srgbClr>
              </a:gs>
              <a:gs pos="38000">
                <a:srgbClr val="4F9A06">
                  <a:tint val="96000"/>
                  <a:shade val="59000"/>
                  <a:satMod val="120000"/>
                </a:srgbClr>
              </a:gs>
              <a:gs pos="55000">
                <a:srgbClr val="4F9A06">
                  <a:shade val="57000"/>
                  <a:satMod val="120000"/>
                </a:srgbClr>
              </a:gs>
              <a:gs pos="80000">
                <a:srgbClr val="4F9A06">
                  <a:shade val="56000"/>
                  <a:satMod val="145000"/>
                </a:srgbClr>
              </a:gs>
              <a:gs pos="88000">
                <a:srgbClr val="4F9A06">
                  <a:shade val="63000"/>
                  <a:satMod val="160000"/>
                </a:srgbClr>
              </a:gs>
              <a:gs pos="100000">
                <a:srgbClr val="4F9A06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F9A06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4" name="Arrow: Right 42">
            <a:extLst>
              <a:ext uri="{FF2B5EF4-FFF2-40B4-BE49-F238E27FC236}">
                <a16:creationId xmlns:a16="http://schemas.microsoft.com/office/drawing/2014/main" id="{8382A6D6-58A1-45A4-9C01-A46EC5C7488B}"/>
              </a:ext>
            </a:extLst>
          </p:cNvPr>
          <p:cNvSpPr/>
          <p:nvPr/>
        </p:nvSpPr>
        <p:spPr bwMode="auto">
          <a:xfrm>
            <a:off x="4571686" y="2458729"/>
            <a:ext cx="515316" cy="168466"/>
          </a:xfrm>
          <a:prstGeom prst="rightArrow">
            <a:avLst/>
          </a:prstGeom>
          <a:gradFill>
            <a:gsLst>
              <a:gs pos="0">
                <a:srgbClr val="4C4C4C">
                  <a:tint val="73000"/>
                  <a:satMod val="150000"/>
                </a:srgbClr>
              </a:gs>
              <a:gs pos="25000">
                <a:srgbClr val="4C4C4C">
                  <a:tint val="96000"/>
                  <a:shade val="80000"/>
                  <a:satMod val="105000"/>
                </a:srgbClr>
              </a:gs>
              <a:gs pos="38000">
                <a:srgbClr val="4C4C4C">
                  <a:tint val="96000"/>
                  <a:shade val="59000"/>
                  <a:satMod val="120000"/>
                </a:srgbClr>
              </a:gs>
              <a:gs pos="55000">
                <a:srgbClr val="4C4C4C">
                  <a:shade val="57000"/>
                  <a:satMod val="120000"/>
                </a:srgbClr>
              </a:gs>
              <a:gs pos="80000">
                <a:srgbClr val="4C4C4C">
                  <a:shade val="56000"/>
                  <a:satMod val="145000"/>
                </a:srgbClr>
              </a:gs>
              <a:gs pos="88000">
                <a:srgbClr val="4C4C4C">
                  <a:shade val="63000"/>
                  <a:satMod val="160000"/>
                </a:srgbClr>
              </a:gs>
              <a:gs pos="100000">
                <a:srgbClr val="4C4C4C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C4C4C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52AF599-190C-44D5-9449-E4EEB364E6EE}"/>
              </a:ext>
            </a:extLst>
          </p:cNvPr>
          <p:cNvSpPr txBox="1"/>
          <p:nvPr/>
        </p:nvSpPr>
        <p:spPr>
          <a:xfrm>
            <a:off x="4286578" y="2179893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SYNC 10 Hz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67E89ECB-FE4A-4870-8C48-D84476E978BB}"/>
              </a:ext>
            </a:extLst>
          </p:cNvPr>
          <p:cNvSpPr/>
          <p:nvPr/>
        </p:nvSpPr>
        <p:spPr bwMode="auto">
          <a:xfrm>
            <a:off x="5591944" y="2368126"/>
            <a:ext cx="871065" cy="395762"/>
          </a:xfrm>
          <a:prstGeom prst="rect">
            <a:avLst/>
          </a:prstGeom>
          <a:solidFill>
            <a:srgbClr val="4C4C4C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f*300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7" name="Arrow: Right 45">
            <a:extLst>
              <a:ext uri="{FF2B5EF4-FFF2-40B4-BE49-F238E27FC236}">
                <a16:creationId xmlns:a16="http://schemas.microsoft.com/office/drawing/2014/main" id="{E1FD304C-854F-49E0-B49B-A95D9ADE2A2B}"/>
              </a:ext>
            </a:extLst>
          </p:cNvPr>
          <p:cNvSpPr/>
          <p:nvPr/>
        </p:nvSpPr>
        <p:spPr bwMode="auto">
          <a:xfrm>
            <a:off x="7044009" y="2451818"/>
            <a:ext cx="416968" cy="182288"/>
          </a:xfrm>
          <a:prstGeom prst="rightArrow">
            <a:avLst/>
          </a:prstGeom>
          <a:gradFill>
            <a:gsLst>
              <a:gs pos="0">
                <a:srgbClr val="4C4C4C">
                  <a:tint val="73000"/>
                  <a:satMod val="150000"/>
                </a:srgbClr>
              </a:gs>
              <a:gs pos="25000">
                <a:srgbClr val="4C4C4C">
                  <a:tint val="96000"/>
                  <a:shade val="80000"/>
                  <a:satMod val="105000"/>
                </a:srgbClr>
              </a:gs>
              <a:gs pos="38000">
                <a:srgbClr val="4C4C4C">
                  <a:tint val="96000"/>
                  <a:shade val="59000"/>
                  <a:satMod val="120000"/>
                </a:srgbClr>
              </a:gs>
              <a:gs pos="55000">
                <a:srgbClr val="4C4C4C">
                  <a:shade val="57000"/>
                  <a:satMod val="120000"/>
                </a:srgbClr>
              </a:gs>
              <a:gs pos="80000">
                <a:srgbClr val="4C4C4C">
                  <a:shade val="56000"/>
                  <a:satMod val="145000"/>
                </a:srgbClr>
              </a:gs>
              <a:gs pos="88000">
                <a:srgbClr val="4C4C4C">
                  <a:shade val="63000"/>
                  <a:satMod val="160000"/>
                </a:srgbClr>
              </a:gs>
              <a:gs pos="100000">
                <a:srgbClr val="4C4C4C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C4C4C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9C86763-AA44-4373-A18C-D47F95775B6D}"/>
              </a:ext>
            </a:extLst>
          </p:cNvPr>
          <p:cNvSpPr txBox="1"/>
          <p:nvPr/>
        </p:nvSpPr>
        <p:spPr>
          <a:xfrm>
            <a:off x="6708627" y="2169766"/>
            <a:ext cx="1047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SYNC 3 kHz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98AD60C-528B-448C-AAD6-FBFBA5133214}"/>
              </a:ext>
            </a:extLst>
          </p:cNvPr>
          <p:cNvSpPr txBox="1"/>
          <p:nvPr/>
        </p:nvSpPr>
        <p:spPr>
          <a:xfrm>
            <a:off x="4440003" y="1262190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3 GHz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C45C4BD-41FF-4A11-8D4F-B84513C2F176}"/>
              </a:ext>
            </a:extLst>
          </p:cNvPr>
          <p:cNvSpPr txBox="1"/>
          <p:nvPr/>
        </p:nvSpPr>
        <p:spPr>
          <a:xfrm>
            <a:off x="6904325" y="1274879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4C4C4C"/>
                </a:solidFill>
                <a:latin typeface="Arial"/>
                <a:cs typeface="Arial"/>
              </a:rPr>
              <a:t>3 GHz</a:t>
            </a:r>
            <a:endParaRPr lang="en-GB" sz="1200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pic>
        <p:nvPicPr>
          <p:cNvPr id="102" name="Picture 4" descr="Label PNG Images Transparent Background | PNG Play">
            <a:extLst>
              <a:ext uri="{FF2B5EF4-FFF2-40B4-BE49-F238E27FC236}">
                <a16:creationId xmlns:a16="http://schemas.microsoft.com/office/drawing/2014/main" id="{5C61DFFC-8E21-43CF-A34C-53C12F754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815" y="3116448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 descr="Label PNG Images Transparent Background | PNG Play">
            <a:extLst>
              <a:ext uri="{FF2B5EF4-FFF2-40B4-BE49-F238E27FC236}">
                <a16:creationId xmlns:a16="http://schemas.microsoft.com/office/drawing/2014/main" id="{60C07A61-1FB2-40FD-805B-A6F969106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144" y="4315116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4" descr="Label PNG Images Transparent Background | PNG Play">
            <a:extLst>
              <a:ext uri="{FF2B5EF4-FFF2-40B4-BE49-F238E27FC236}">
                <a16:creationId xmlns:a16="http://schemas.microsoft.com/office/drawing/2014/main" id="{9D835426-BC28-4336-B479-D7717C629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936" y="4756906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4" descr="Label PNG Images Transparent Background | PNG Play">
            <a:extLst>
              <a:ext uri="{FF2B5EF4-FFF2-40B4-BE49-F238E27FC236}">
                <a16:creationId xmlns:a16="http://schemas.microsoft.com/office/drawing/2014/main" id="{5CBB466A-A56D-4EAC-9EFA-33A9BA24D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8211" y="2368126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Label PNG Images Transparent Background | PNG Play">
            <a:extLst>
              <a:ext uri="{FF2B5EF4-FFF2-40B4-BE49-F238E27FC236}">
                <a16:creationId xmlns:a16="http://schemas.microsoft.com/office/drawing/2014/main" id="{8EEC2A68-DEBF-4170-9FBF-EFF51F53A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5357" y="3191701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4" descr="Label PNG Images Transparent Background | PNG Play">
            <a:extLst>
              <a:ext uri="{FF2B5EF4-FFF2-40B4-BE49-F238E27FC236}">
                <a16:creationId xmlns:a16="http://schemas.microsoft.com/office/drawing/2014/main" id="{53739392-7ADE-47DE-BD14-FDBEB9E14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033" y="4524714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4" descr="Label PNG Images Transparent Background | PNG Play">
            <a:extLst>
              <a:ext uri="{FF2B5EF4-FFF2-40B4-BE49-F238E27FC236}">
                <a16:creationId xmlns:a16="http://schemas.microsoft.com/office/drawing/2014/main" id="{00ABD6B4-7B28-4ED3-B62D-287B919C6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0202" y="5375619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4254E816-E971-4EB7-9D92-FC79A6D59647}"/>
              </a:ext>
            </a:extLst>
          </p:cNvPr>
          <p:cNvSpPr txBox="1"/>
          <p:nvPr/>
        </p:nvSpPr>
        <p:spPr>
          <a:xfrm>
            <a:off x="2525509" y="1102429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kern="0" dirty="0">
                <a:solidFill>
                  <a:srgbClr val="4C4C4C"/>
                </a:solidFill>
                <a:latin typeface="Arial"/>
                <a:cs typeface="Arial"/>
              </a:rPr>
              <a:t>IR beamlines</a:t>
            </a:r>
            <a:endParaRPr lang="en-GB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9E4AF69-A374-4BC4-9C6F-4AEBF515AFAF}"/>
              </a:ext>
            </a:extLst>
          </p:cNvPr>
          <p:cNvSpPr txBox="1"/>
          <p:nvPr/>
        </p:nvSpPr>
        <p:spPr>
          <a:xfrm>
            <a:off x="7968208" y="1105821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kern="0" dirty="0">
                <a:solidFill>
                  <a:srgbClr val="4C4C4C"/>
                </a:solidFill>
                <a:latin typeface="Arial"/>
                <a:cs typeface="Arial"/>
              </a:rPr>
              <a:t>UV beamlines</a:t>
            </a:r>
            <a:endParaRPr lang="en-GB" kern="0" dirty="0">
              <a:solidFill>
                <a:srgbClr val="4C4C4C"/>
              </a:solidFill>
              <a:latin typeface="Arial"/>
              <a:cs typeface="Arial"/>
            </a:endParaRPr>
          </a:p>
        </p:txBody>
      </p:sp>
      <p:pic>
        <p:nvPicPr>
          <p:cNvPr id="111" name="Picture 4" descr="Label PNG Images Transparent Background | PNG Play">
            <a:extLst>
              <a:ext uri="{FF2B5EF4-FFF2-40B4-BE49-F238E27FC236}">
                <a16:creationId xmlns:a16="http://schemas.microsoft.com/office/drawing/2014/main" id="{60C07A61-1FB2-40FD-805B-A6F969106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159" y="3994234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5F5EA56-EA76-A8EA-2B2A-3A136474B0E9}"/>
              </a:ext>
            </a:extLst>
          </p:cNvPr>
          <p:cNvSpPr/>
          <p:nvPr/>
        </p:nvSpPr>
        <p:spPr bwMode="auto">
          <a:xfrm>
            <a:off x="1148841" y="2996952"/>
            <a:ext cx="3976275" cy="3220290"/>
          </a:xfrm>
          <a:prstGeom prst="rect">
            <a:avLst/>
          </a:prstGeom>
          <a:noFill/>
          <a:ln w="381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469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A648-19F8-7F7C-6FBC-A1CB67320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 beamlines for plasma cells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B36575-7A81-9719-F0B9-BF9B1594F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A7834-2B19-0D61-B3CB-67227E21B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D23DC31F-C10C-CAB2-9B6A-7D66D27865A7}"/>
              </a:ext>
            </a:extLst>
          </p:cNvPr>
          <p:cNvGrpSpPr/>
          <p:nvPr/>
        </p:nvGrpSpPr>
        <p:grpSpPr>
          <a:xfrm>
            <a:off x="630518" y="5534830"/>
            <a:ext cx="1450227" cy="661839"/>
            <a:chOff x="578907" y="5969333"/>
            <a:chExt cx="1450227" cy="661839"/>
          </a:xfrm>
        </p:grpSpPr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42AC6DB2-842E-FB18-2D94-3397AF0999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3454" y="6082097"/>
              <a:ext cx="190259" cy="1"/>
            </a:xfrm>
            <a:prstGeom prst="line">
              <a:avLst/>
            </a:prstGeom>
            <a:noFill/>
            <a:ln w="9525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6F1B8A44-E504-C0C2-0E6B-0392546CCE22}"/>
                </a:ext>
              </a:extLst>
            </p:cNvPr>
            <p:cNvSpPr txBox="1"/>
            <p:nvPr/>
          </p:nvSpPr>
          <p:spPr>
            <a:xfrm>
              <a:off x="804017" y="5969333"/>
              <a:ext cx="10695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Stretched pulse</a:t>
              </a:r>
            </a:p>
          </p:txBody>
        </p: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B4A98A33-4B43-5CB4-8557-775A8792D30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8907" y="6294040"/>
              <a:ext cx="187801" cy="208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FC7E4EB2-E26F-A458-CA8B-F78510D525D6}"/>
                </a:ext>
              </a:extLst>
            </p:cNvPr>
            <p:cNvSpPr txBox="1"/>
            <p:nvPr/>
          </p:nvSpPr>
          <p:spPr>
            <a:xfrm>
              <a:off x="780074" y="6170929"/>
              <a:ext cx="12490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Compressed pulse</a:t>
              </a:r>
            </a:p>
          </p:txBody>
        </p:sp>
        <p:cxnSp>
          <p:nvCxnSpPr>
            <p:cNvPr id="261" name="Straight Connector 260">
              <a:extLst>
                <a:ext uri="{FF2B5EF4-FFF2-40B4-BE49-F238E27FC236}">
                  <a16:creationId xmlns:a16="http://schemas.microsoft.com/office/drawing/2014/main" id="{74411BA0-4740-58EF-F7FF-2E2E5ECF40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0996" y="6508062"/>
              <a:ext cx="190259" cy="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FB531F5B-F1B8-B952-EABE-8436B2856888}"/>
                </a:ext>
              </a:extLst>
            </p:cNvPr>
            <p:cNvSpPr txBox="1"/>
            <p:nvPr/>
          </p:nvSpPr>
          <p:spPr>
            <a:xfrm>
              <a:off x="800591" y="6384951"/>
              <a:ext cx="7906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Mirror leak</a:t>
              </a:r>
            </a:p>
          </p:txBody>
        </p:sp>
      </p:grpSp>
      <p:sp>
        <p:nvSpPr>
          <p:cNvPr id="264" name="Rectangle 263">
            <a:extLst>
              <a:ext uri="{FF2B5EF4-FFF2-40B4-BE49-F238E27FC236}">
                <a16:creationId xmlns:a16="http://schemas.microsoft.com/office/drawing/2014/main" id="{61FEC1BB-5FA3-FDC4-D3B3-EB1B66A2E0BE}"/>
              </a:ext>
            </a:extLst>
          </p:cNvPr>
          <p:cNvSpPr/>
          <p:nvPr/>
        </p:nvSpPr>
        <p:spPr>
          <a:xfrm>
            <a:off x="10595168" y="4230113"/>
            <a:ext cx="133157" cy="13947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65" name="Straight Arrow Connector 264">
            <a:extLst>
              <a:ext uri="{FF2B5EF4-FFF2-40B4-BE49-F238E27FC236}">
                <a16:creationId xmlns:a16="http://schemas.microsoft.com/office/drawing/2014/main" id="{5BF35C00-D1C3-D418-01E6-014E109DC204}"/>
              </a:ext>
            </a:extLst>
          </p:cNvPr>
          <p:cNvCxnSpPr>
            <a:cxnSpLocks/>
          </p:cNvCxnSpPr>
          <p:nvPr/>
        </p:nvCxnSpPr>
        <p:spPr>
          <a:xfrm>
            <a:off x="1075979" y="1635371"/>
            <a:ext cx="466275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5EBD7C48-53B0-9A59-759E-EFF680F57CCD}"/>
              </a:ext>
            </a:extLst>
          </p:cNvPr>
          <p:cNvCxnSpPr>
            <a:cxnSpLocks/>
          </p:cNvCxnSpPr>
          <p:nvPr/>
        </p:nvCxnSpPr>
        <p:spPr>
          <a:xfrm>
            <a:off x="6169015" y="1635371"/>
            <a:ext cx="5215160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267" name="Straight Arrow Connector 266">
            <a:extLst>
              <a:ext uri="{FF2B5EF4-FFF2-40B4-BE49-F238E27FC236}">
                <a16:creationId xmlns:a16="http://schemas.microsoft.com/office/drawing/2014/main" id="{02A57AE7-AE60-CC1A-DBEB-35268F4A9BC8}"/>
              </a:ext>
            </a:extLst>
          </p:cNvPr>
          <p:cNvCxnSpPr/>
          <p:nvPr/>
        </p:nvCxnSpPr>
        <p:spPr>
          <a:xfrm flipV="1">
            <a:off x="1295094" y="4906237"/>
            <a:ext cx="2984166" cy="1996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268" name="Rectangle 267">
            <a:extLst>
              <a:ext uri="{FF2B5EF4-FFF2-40B4-BE49-F238E27FC236}">
                <a16:creationId xmlns:a16="http://schemas.microsoft.com/office/drawing/2014/main" id="{937EF1E3-261A-3A85-E4A3-7FB90C76F4B1}"/>
              </a:ext>
            </a:extLst>
          </p:cNvPr>
          <p:cNvSpPr/>
          <p:nvPr/>
        </p:nvSpPr>
        <p:spPr>
          <a:xfrm>
            <a:off x="7849695" y="3666676"/>
            <a:ext cx="1945204" cy="13305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AD966F00-EA8A-DD8F-8CB5-B2161047CFAD}"/>
              </a:ext>
            </a:extLst>
          </p:cNvPr>
          <p:cNvGrpSpPr/>
          <p:nvPr/>
        </p:nvGrpSpPr>
        <p:grpSpPr>
          <a:xfrm rot="5400000">
            <a:off x="7699412" y="3496540"/>
            <a:ext cx="664266" cy="443732"/>
            <a:chOff x="2025887" y="1705347"/>
            <a:chExt cx="521487" cy="348355"/>
          </a:xfrm>
        </p:grpSpPr>
        <p:sp>
          <p:nvSpPr>
            <p:cNvPr id="501" name="Rectangle 500">
              <a:extLst>
                <a:ext uri="{FF2B5EF4-FFF2-40B4-BE49-F238E27FC236}">
                  <a16:creationId xmlns:a16="http://schemas.microsoft.com/office/drawing/2014/main" id="{4B9BA472-CB7C-8177-C132-FCC5474222B5}"/>
                </a:ext>
              </a:extLst>
            </p:cNvPr>
            <p:cNvSpPr/>
            <p:nvPr/>
          </p:nvSpPr>
          <p:spPr>
            <a:xfrm>
              <a:off x="2048640" y="1791731"/>
              <a:ext cx="479862" cy="158695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2" name="Oval 501">
              <a:extLst>
                <a:ext uri="{FF2B5EF4-FFF2-40B4-BE49-F238E27FC236}">
                  <a16:creationId xmlns:a16="http://schemas.microsoft.com/office/drawing/2014/main" id="{3435B2A1-2AB1-C596-2136-87A2C1A6C495}"/>
                </a:ext>
              </a:extLst>
            </p:cNvPr>
            <p:cNvSpPr/>
            <p:nvPr/>
          </p:nvSpPr>
          <p:spPr>
            <a:xfrm>
              <a:off x="2118726" y="1705347"/>
              <a:ext cx="348355" cy="34835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3" name="Rectangle 502">
              <a:extLst>
                <a:ext uri="{FF2B5EF4-FFF2-40B4-BE49-F238E27FC236}">
                  <a16:creationId xmlns:a16="http://schemas.microsoft.com/office/drawing/2014/main" id="{E7B0BE85-8D1E-7456-8AF8-7F7090E3D0A0}"/>
                </a:ext>
              </a:extLst>
            </p:cNvPr>
            <p:cNvSpPr/>
            <p:nvPr/>
          </p:nvSpPr>
          <p:spPr>
            <a:xfrm>
              <a:off x="2025887" y="178030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4" name="Rectangle 503">
              <a:extLst>
                <a:ext uri="{FF2B5EF4-FFF2-40B4-BE49-F238E27FC236}">
                  <a16:creationId xmlns:a16="http://schemas.microsoft.com/office/drawing/2014/main" id="{E408F7DB-90D1-61DE-084A-672F3B5512C3}"/>
                </a:ext>
              </a:extLst>
            </p:cNvPr>
            <p:cNvSpPr/>
            <p:nvPr/>
          </p:nvSpPr>
          <p:spPr>
            <a:xfrm>
              <a:off x="2501655" y="177813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70" name="Rectangle 269">
            <a:extLst>
              <a:ext uri="{FF2B5EF4-FFF2-40B4-BE49-F238E27FC236}">
                <a16:creationId xmlns:a16="http://schemas.microsoft.com/office/drawing/2014/main" id="{7CFAA3CD-6414-18FB-0C32-D3D6B5A5D788}"/>
              </a:ext>
            </a:extLst>
          </p:cNvPr>
          <p:cNvSpPr/>
          <p:nvPr/>
        </p:nvSpPr>
        <p:spPr>
          <a:xfrm>
            <a:off x="2450839" y="3672945"/>
            <a:ext cx="1945204" cy="13305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9E527A2A-4617-B53E-7C0C-155B462966CA}"/>
              </a:ext>
            </a:extLst>
          </p:cNvPr>
          <p:cNvGrpSpPr/>
          <p:nvPr/>
        </p:nvGrpSpPr>
        <p:grpSpPr>
          <a:xfrm rot="5400000">
            <a:off x="3820747" y="3498811"/>
            <a:ext cx="664266" cy="443732"/>
            <a:chOff x="2025887" y="1705347"/>
            <a:chExt cx="521487" cy="348355"/>
          </a:xfrm>
        </p:grpSpPr>
        <p:sp>
          <p:nvSpPr>
            <p:cNvPr id="497" name="Rectangle 496">
              <a:extLst>
                <a:ext uri="{FF2B5EF4-FFF2-40B4-BE49-F238E27FC236}">
                  <a16:creationId xmlns:a16="http://schemas.microsoft.com/office/drawing/2014/main" id="{9381960B-D20D-0E6B-8163-35805E889131}"/>
                </a:ext>
              </a:extLst>
            </p:cNvPr>
            <p:cNvSpPr/>
            <p:nvPr/>
          </p:nvSpPr>
          <p:spPr>
            <a:xfrm>
              <a:off x="2048640" y="1791731"/>
              <a:ext cx="479862" cy="158695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8" name="Oval 497">
              <a:extLst>
                <a:ext uri="{FF2B5EF4-FFF2-40B4-BE49-F238E27FC236}">
                  <a16:creationId xmlns:a16="http://schemas.microsoft.com/office/drawing/2014/main" id="{93B0ADC2-8F24-D30C-49B8-FF1B67B59ADB}"/>
                </a:ext>
              </a:extLst>
            </p:cNvPr>
            <p:cNvSpPr/>
            <p:nvPr/>
          </p:nvSpPr>
          <p:spPr>
            <a:xfrm>
              <a:off x="2118726" y="1705347"/>
              <a:ext cx="348355" cy="34835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9" name="Rectangle 498">
              <a:extLst>
                <a:ext uri="{FF2B5EF4-FFF2-40B4-BE49-F238E27FC236}">
                  <a16:creationId xmlns:a16="http://schemas.microsoft.com/office/drawing/2014/main" id="{F36120AA-06FE-E585-F989-42495A7AF6E6}"/>
                </a:ext>
              </a:extLst>
            </p:cNvPr>
            <p:cNvSpPr/>
            <p:nvPr/>
          </p:nvSpPr>
          <p:spPr>
            <a:xfrm>
              <a:off x="2025887" y="178030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0" name="Rectangle 499">
              <a:extLst>
                <a:ext uri="{FF2B5EF4-FFF2-40B4-BE49-F238E27FC236}">
                  <a16:creationId xmlns:a16="http://schemas.microsoft.com/office/drawing/2014/main" id="{E4809469-4123-F902-362C-9DB1BA1F33C8}"/>
                </a:ext>
              </a:extLst>
            </p:cNvPr>
            <p:cNvSpPr/>
            <p:nvPr/>
          </p:nvSpPr>
          <p:spPr>
            <a:xfrm>
              <a:off x="2501655" y="177813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72" name="Rectangle 271">
            <a:extLst>
              <a:ext uri="{FF2B5EF4-FFF2-40B4-BE49-F238E27FC236}">
                <a16:creationId xmlns:a16="http://schemas.microsoft.com/office/drawing/2014/main" id="{F1ADC87B-D9B4-E44D-2443-8D84F07CA2BB}"/>
              </a:ext>
            </a:extLst>
          </p:cNvPr>
          <p:cNvSpPr/>
          <p:nvPr/>
        </p:nvSpPr>
        <p:spPr>
          <a:xfrm>
            <a:off x="1587751" y="4224785"/>
            <a:ext cx="133157" cy="13947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B61F98CA-3B9E-6503-BB50-BB1EC34B1267}"/>
              </a:ext>
            </a:extLst>
          </p:cNvPr>
          <p:cNvSpPr/>
          <p:nvPr/>
        </p:nvSpPr>
        <p:spPr>
          <a:xfrm>
            <a:off x="10210170" y="3835225"/>
            <a:ext cx="384204" cy="63476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1926FC7E-5A2E-F325-D1E8-AE26C117E707}"/>
              </a:ext>
            </a:extLst>
          </p:cNvPr>
          <p:cNvSpPr/>
          <p:nvPr/>
        </p:nvSpPr>
        <p:spPr>
          <a:xfrm>
            <a:off x="9794029" y="3532646"/>
            <a:ext cx="417724" cy="65379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3D7FCD33-08C4-9365-2584-F6EEDD579802}"/>
              </a:ext>
            </a:extLst>
          </p:cNvPr>
          <p:cNvSpPr/>
          <p:nvPr/>
        </p:nvSpPr>
        <p:spPr>
          <a:xfrm>
            <a:off x="1719719" y="3838743"/>
            <a:ext cx="316330" cy="63476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E576289D-DEA2-7811-36DD-BD2DB4470E8D}"/>
              </a:ext>
            </a:extLst>
          </p:cNvPr>
          <p:cNvSpPr/>
          <p:nvPr/>
        </p:nvSpPr>
        <p:spPr>
          <a:xfrm>
            <a:off x="2034879" y="3551261"/>
            <a:ext cx="417724" cy="65379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BEEC24F6-1EAE-28A3-0407-CC90A3CC0DC0}"/>
              </a:ext>
            </a:extLst>
          </p:cNvPr>
          <p:cNvGrpSpPr/>
          <p:nvPr/>
        </p:nvGrpSpPr>
        <p:grpSpPr>
          <a:xfrm>
            <a:off x="5227148" y="2106060"/>
            <a:ext cx="391592" cy="261585"/>
            <a:chOff x="2025887" y="1705347"/>
            <a:chExt cx="521487" cy="348355"/>
          </a:xfrm>
        </p:grpSpPr>
        <p:sp>
          <p:nvSpPr>
            <p:cNvPr id="493" name="Rectangle 492">
              <a:extLst>
                <a:ext uri="{FF2B5EF4-FFF2-40B4-BE49-F238E27FC236}">
                  <a16:creationId xmlns:a16="http://schemas.microsoft.com/office/drawing/2014/main" id="{CA7CA56C-4949-282A-A3E9-1AF65A92D396}"/>
                </a:ext>
              </a:extLst>
            </p:cNvPr>
            <p:cNvSpPr/>
            <p:nvPr/>
          </p:nvSpPr>
          <p:spPr>
            <a:xfrm>
              <a:off x="2048640" y="1791731"/>
              <a:ext cx="479862" cy="158695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4" name="Oval 493">
              <a:extLst>
                <a:ext uri="{FF2B5EF4-FFF2-40B4-BE49-F238E27FC236}">
                  <a16:creationId xmlns:a16="http://schemas.microsoft.com/office/drawing/2014/main" id="{0BB6D2F9-0F03-3401-0E2B-7ACF17B7CC34}"/>
                </a:ext>
              </a:extLst>
            </p:cNvPr>
            <p:cNvSpPr/>
            <p:nvPr/>
          </p:nvSpPr>
          <p:spPr>
            <a:xfrm>
              <a:off x="2118726" y="1705347"/>
              <a:ext cx="348355" cy="34835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5" name="Rectangle 494">
              <a:extLst>
                <a:ext uri="{FF2B5EF4-FFF2-40B4-BE49-F238E27FC236}">
                  <a16:creationId xmlns:a16="http://schemas.microsoft.com/office/drawing/2014/main" id="{33439E54-DBDF-CD61-5EE6-8FCB26F23B44}"/>
                </a:ext>
              </a:extLst>
            </p:cNvPr>
            <p:cNvSpPr/>
            <p:nvPr/>
          </p:nvSpPr>
          <p:spPr>
            <a:xfrm>
              <a:off x="2025887" y="178030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6" name="Rectangle 495">
              <a:extLst>
                <a:ext uri="{FF2B5EF4-FFF2-40B4-BE49-F238E27FC236}">
                  <a16:creationId xmlns:a16="http://schemas.microsoft.com/office/drawing/2014/main" id="{87A1DC3F-EA43-FBE7-2C47-13EB5735E2B6}"/>
                </a:ext>
              </a:extLst>
            </p:cNvPr>
            <p:cNvSpPr/>
            <p:nvPr/>
          </p:nvSpPr>
          <p:spPr>
            <a:xfrm>
              <a:off x="2501655" y="177813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78" name="Oval 277">
            <a:extLst>
              <a:ext uri="{FF2B5EF4-FFF2-40B4-BE49-F238E27FC236}">
                <a16:creationId xmlns:a16="http://schemas.microsoft.com/office/drawing/2014/main" id="{6F713672-CEB6-A48A-4E20-2B724D729F24}"/>
              </a:ext>
            </a:extLst>
          </p:cNvPr>
          <p:cNvSpPr/>
          <p:nvPr/>
        </p:nvSpPr>
        <p:spPr>
          <a:xfrm>
            <a:off x="5405759" y="2140525"/>
            <a:ext cx="45719" cy="186451"/>
          </a:xfrm>
          <a:prstGeom prst="ellipse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9E8BF585-4A77-B22C-F532-2A705A8A52E6}"/>
              </a:ext>
            </a:extLst>
          </p:cNvPr>
          <p:cNvGrpSpPr/>
          <p:nvPr/>
        </p:nvGrpSpPr>
        <p:grpSpPr>
          <a:xfrm>
            <a:off x="4888776" y="3017103"/>
            <a:ext cx="391592" cy="261585"/>
            <a:chOff x="2025887" y="1705347"/>
            <a:chExt cx="521487" cy="348355"/>
          </a:xfrm>
        </p:grpSpPr>
        <p:sp>
          <p:nvSpPr>
            <p:cNvPr id="489" name="Rectangle 488">
              <a:extLst>
                <a:ext uri="{FF2B5EF4-FFF2-40B4-BE49-F238E27FC236}">
                  <a16:creationId xmlns:a16="http://schemas.microsoft.com/office/drawing/2014/main" id="{D9C1146F-D759-EA96-44FF-04CF67A00BF7}"/>
                </a:ext>
              </a:extLst>
            </p:cNvPr>
            <p:cNvSpPr/>
            <p:nvPr/>
          </p:nvSpPr>
          <p:spPr>
            <a:xfrm>
              <a:off x="2048640" y="1791731"/>
              <a:ext cx="479862" cy="158695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0" name="Oval 489">
              <a:extLst>
                <a:ext uri="{FF2B5EF4-FFF2-40B4-BE49-F238E27FC236}">
                  <a16:creationId xmlns:a16="http://schemas.microsoft.com/office/drawing/2014/main" id="{3C5A4A4D-6759-B21F-5648-B6FE378A4D5E}"/>
                </a:ext>
              </a:extLst>
            </p:cNvPr>
            <p:cNvSpPr/>
            <p:nvPr/>
          </p:nvSpPr>
          <p:spPr>
            <a:xfrm>
              <a:off x="2118726" y="1705347"/>
              <a:ext cx="348355" cy="34835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1" name="Rectangle 490">
              <a:extLst>
                <a:ext uri="{FF2B5EF4-FFF2-40B4-BE49-F238E27FC236}">
                  <a16:creationId xmlns:a16="http://schemas.microsoft.com/office/drawing/2014/main" id="{13843340-A5EE-F66E-705C-F0213223CC74}"/>
                </a:ext>
              </a:extLst>
            </p:cNvPr>
            <p:cNvSpPr/>
            <p:nvPr/>
          </p:nvSpPr>
          <p:spPr>
            <a:xfrm>
              <a:off x="2025887" y="178030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2" name="Rectangle 491">
              <a:extLst>
                <a:ext uri="{FF2B5EF4-FFF2-40B4-BE49-F238E27FC236}">
                  <a16:creationId xmlns:a16="http://schemas.microsoft.com/office/drawing/2014/main" id="{CFD4E4EB-DCF9-1C2F-C943-7A11DCC3DE6B}"/>
                </a:ext>
              </a:extLst>
            </p:cNvPr>
            <p:cNvSpPr/>
            <p:nvPr/>
          </p:nvSpPr>
          <p:spPr>
            <a:xfrm>
              <a:off x="2501655" y="177813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490125B5-DC3E-5661-692B-17615C2A5F6E}"/>
              </a:ext>
            </a:extLst>
          </p:cNvPr>
          <p:cNvGrpSpPr/>
          <p:nvPr/>
        </p:nvGrpSpPr>
        <p:grpSpPr>
          <a:xfrm>
            <a:off x="1807777" y="3013582"/>
            <a:ext cx="391592" cy="261585"/>
            <a:chOff x="2025887" y="1705347"/>
            <a:chExt cx="521487" cy="348355"/>
          </a:xfrm>
        </p:grpSpPr>
        <p:sp>
          <p:nvSpPr>
            <p:cNvPr id="485" name="Rectangle 484">
              <a:extLst>
                <a:ext uri="{FF2B5EF4-FFF2-40B4-BE49-F238E27FC236}">
                  <a16:creationId xmlns:a16="http://schemas.microsoft.com/office/drawing/2014/main" id="{A6D189C1-23DC-C345-70CF-6AB91CD66A98}"/>
                </a:ext>
              </a:extLst>
            </p:cNvPr>
            <p:cNvSpPr/>
            <p:nvPr/>
          </p:nvSpPr>
          <p:spPr>
            <a:xfrm>
              <a:off x="2048640" y="1791731"/>
              <a:ext cx="479862" cy="158695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6" name="Oval 485">
              <a:extLst>
                <a:ext uri="{FF2B5EF4-FFF2-40B4-BE49-F238E27FC236}">
                  <a16:creationId xmlns:a16="http://schemas.microsoft.com/office/drawing/2014/main" id="{8C166BB0-FC3A-1D99-12CA-33B38699FEA0}"/>
                </a:ext>
              </a:extLst>
            </p:cNvPr>
            <p:cNvSpPr/>
            <p:nvPr/>
          </p:nvSpPr>
          <p:spPr>
            <a:xfrm>
              <a:off x="2118726" y="1705347"/>
              <a:ext cx="348355" cy="34835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7" name="Rectangle 486">
              <a:extLst>
                <a:ext uri="{FF2B5EF4-FFF2-40B4-BE49-F238E27FC236}">
                  <a16:creationId xmlns:a16="http://schemas.microsoft.com/office/drawing/2014/main" id="{3FC5199E-F153-138B-7313-6F4232CFC83E}"/>
                </a:ext>
              </a:extLst>
            </p:cNvPr>
            <p:cNvSpPr/>
            <p:nvPr/>
          </p:nvSpPr>
          <p:spPr>
            <a:xfrm>
              <a:off x="2025887" y="178030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8" name="Rectangle 487">
              <a:extLst>
                <a:ext uri="{FF2B5EF4-FFF2-40B4-BE49-F238E27FC236}">
                  <a16:creationId xmlns:a16="http://schemas.microsoft.com/office/drawing/2014/main" id="{8EFCC99F-CDBE-F437-53FB-A6058B468AD4}"/>
                </a:ext>
              </a:extLst>
            </p:cNvPr>
            <p:cNvSpPr/>
            <p:nvPr/>
          </p:nvSpPr>
          <p:spPr>
            <a:xfrm>
              <a:off x="2501655" y="177813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C01AF3F3-3D8C-E07D-0EE9-5927FF34E5A7}"/>
              </a:ext>
            </a:extLst>
          </p:cNvPr>
          <p:cNvGrpSpPr/>
          <p:nvPr/>
        </p:nvGrpSpPr>
        <p:grpSpPr>
          <a:xfrm>
            <a:off x="10250438" y="2095671"/>
            <a:ext cx="391592" cy="261585"/>
            <a:chOff x="2025887" y="1705347"/>
            <a:chExt cx="521487" cy="348355"/>
          </a:xfrm>
        </p:grpSpPr>
        <p:sp>
          <p:nvSpPr>
            <p:cNvPr id="481" name="Rectangle 480">
              <a:extLst>
                <a:ext uri="{FF2B5EF4-FFF2-40B4-BE49-F238E27FC236}">
                  <a16:creationId xmlns:a16="http://schemas.microsoft.com/office/drawing/2014/main" id="{D28ABF48-88A6-1FA8-6F59-6488FF1B1D92}"/>
                </a:ext>
              </a:extLst>
            </p:cNvPr>
            <p:cNvSpPr/>
            <p:nvPr/>
          </p:nvSpPr>
          <p:spPr>
            <a:xfrm>
              <a:off x="2048640" y="1791731"/>
              <a:ext cx="479862" cy="158695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2" name="Oval 481">
              <a:extLst>
                <a:ext uri="{FF2B5EF4-FFF2-40B4-BE49-F238E27FC236}">
                  <a16:creationId xmlns:a16="http://schemas.microsoft.com/office/drawing/2014/main" id="{6ADB34C8-5803-9913-2F77-7059350C1ACD}"/>
                </a:ext>
              </a:extLst>
            </p:cNvPr>
            <p:cNvSpPr/>
            <p:nvPr/>
          </p:nvSpPr>
          <p:spPr>
            <a:xfrm>
              <a:off x="2118726" y="1705347"/>
              <a:ext cx="348355" cy="34835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3" name="Rectangle 482">
              <a:extLst>
                <a:ext uri="{FF2B5EF4-FFF2-40B4-BE49-F238E27FC236}">
                  <a16:creationId xmlns:a16="http://schemas.microsoft.com/office/drawing/2014/main" id="{F1C783F5-CA2E-2DBC-CF9A-045A94FF0C96}"/>
                </a:ext>
              </a:extLst>
            </p:cNvPr>
            <p:cNvSpPr/>
            <p:nvPr/>
          </p:nvSpPr>
          <p:spPr>
            <a:xfrm>
              <a:off x="2025887" y="178030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4" name="Rectangle 483">
              <a:extLst>
                <a:ext uri="{FF2B5EF4-FFF2-40B4-BE49-F238E27FC236}">
                  <a16:creationId xmlns:a16="http://schemas.microsoft.com/office/drawing/2014/main" id="{094F448F-5A8B-48F0-AB3E-6B36679A0881}"/>
                </a:ext>
              </a:extLst>
            </p:cNvPr>
            <p:cNvSpPr/>
            <p:nvPr/>
          </p:nvSpPr>
          <p:spPr>
            <a:xfrm>
              <a:off x="2501655" y="177813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57A93AC9-8FD0-1074-DD8F-2127FA054F45}"/>
              </a:ext>
            </a:extLst>
          </p:cNvPr>
          <p:cNvGrpSpPr/>
          <p:nvPr/>
        </p:nvGrpSpPr>
        <p:grpSpPr>
          <a:xfrm>
            <a:off x="7167932" y="2095118"/>
            <a:ext cx="391592" cy="261585"/>
            <a:chOff x="2025887" y="1705347"/>
            <a:chExt cx="521487" cy="348355"/>
          </a:xfrm>
        </p:grpSpPr>
        <p:sp>
          <p:nvSpPr>
            <p:cNvPr id="477" name="Rectangle 476">
              <a:extLst>
                <a:ext uri="{FF2B5EF4-FFF2-40B4-BE49-F238E27FC236}">
                  <a16:creationId xmlns:a16="http://schemas.microsoft.com/office/drawing/2014/main" id="{F76A2A5C-E52F-BE50-FBDF-61D0475CA831}"/>
                </a:ext>
              </a:extLst>
            </p:cNvPr>
            <p:cNvSpPr/>
            <p:nvPr/>
          </p:nvSpPr>
          <p:spPr>
            <a:xfrm>
              <a:off x="2048640" y="1791731"/>
              <a:ext cx="479862" cy="158695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8" name="Oval 477">
              <a:extLst>
                <a:ext uri="{FF2B5EF4-FFF2-40B4-BE49-F238E27FC236}">
                  <a16:creationId xmlns:a16="http://schemas.microsoft.com/office/drawing/2014/main" id="{E26CEE68-206D-0E9D-1145-CFF13EB58CC4}"/>
                </a:ext>
              </a:extLst>
            </p:cNvPr>
            <p:cNvSpPr/>
            <p:nvPr/>
          </p:nvSpPr>
          <p:spPr>
            <a:xfrm>
              <a:off x="2118726" y="1705347"/>
              <a:ext cx="348355" cy="34835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9" name="Rectangle 478">
              <a:extLst>
                <a:ext uri="{FF2B5EF4-FFF2-40B4-BE49-F238E27FC236}">
                  <a16:creationId xmlns:a16="http://schemas.microsoft.com/office/drawing/2014/main" id="{B91DAA8E-0127-9F8B-E338-2FF6347AFD70}"/>
                </a:ext>
              </a:extLst>
            </p:cNvPr>
            <p:cNvSpPr/>
            <p:nvPr/>
          </p:nvSpPr>
          <p:spPr>
            <a:xfrm>
              <a:off x="2025887" y="178030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0" name="Rectangle 479">
              <a:extLst>
                <a:ext uri="{FF2B5EF4-FFF2-40B4-BE49-F238E27FC236}">
                  <a16:creationId xmlns:a16="http://schemas.microsoft.com/office/drawing/2014/main" id="{B135BB23-E687-E6E7-16FB-5578BBFE757F}"/>
                </a:ext>
              </a:extLst>
            </p:cNvPr>
            <p:cNvSpPr/>
            <p:nvPr/>
          </p:nvSpPr>
          <p:spPr>
            <a:xfrm>
              <a:off x="2501655" y="177813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DCEFA101-DB35-FABC-9BB7-3180FAE85608}"/>
              </a:ext>
            </a:extLst>
          </p:cNvPr>
          <p:cNvGrpSpPr/>
          <p:nvPr/>
        </p:nvGrpSpPr>
        <p:grpSpPr>
          <a:xfrm>
            <a:off x="3874419" y="2095118"/>
            <a:ext cx="391592" cy="261585"/>
            <a:chOff x="2025887" y="1705347"/>
            <a:chExt cx="521487" cy="348355"/>
          </a:xfrm>
        </p:grpSpPr>
        <p:sp>
          <p:nvSpPr>
            <p:cNvPr id="473" name="Rectangle 472">
              <a:extLst>
                <a:ext uri="{FF2B5EF4-FFF2-40B4-BE49-F238E27FC236}">
                  <a16:creationId xmlns:a16="http://schemas.microsoft.com/office/drawing/2014/main" id="{A30AECA0-2E84-E006-A00A-C78882F657C6}"/>
                </a:ext>
              </a:extLst>
            </p:cNvPr>
            <p:cNvSpPr/>
            <p:nvPr/>
          </p:nvSpPr>
          <p:spPr>
            <a:xfrm>
              <a:off x="2048640" y="1791731"/>
              <a:ext cx="479862" cy="158695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4" name="Oval 473">
              <a:extLst>
                <a:ext uri="{FF2B5EF4-FFF2-40B4-BE49-F238E27FC236}">
                  <a16:creationId xmlns:a16="http://schemas.microsoft.com/office/drawing/2014/main" id="{AE081195-782D-3720-911E-42304CA946BF}"/>
                </a:ext>
              </a:extLst>
            </p:cNvPr>
            <p:cNvSpPr/>
            <p:nvPr/>
          </p:nvSpPr>
          <p:spPr>
            <a:xfrm>
              <a:off x="2118726" y="1705347"/>
              <a:ext cx="348355" cy="34835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5" name="Rectangle 474">
              <a:extLst>
                <a:ext uri="{FF2B5EF4-FFF2-40B4-BE49-F238E27FC236}">
                  <a16:creationId xmlns:a16="http://schemas.microsoft.com/office/drawing/2014/main" id="{AA0DCCB7-717B-0FD8-A8C6-907CCB229F8E}"/>
                </a:ext>
              </a:extLst>
            </p:cNvPr>
            <p:cNvSpPr/>
            <p:nvPr/>
          </p:nvSpPr>
          <p:spPr>
            <a:xfrm>
              <a:off x="2025887" y="178030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6" name="Rectangle 475">
              <a:extLst>
                <a:ext uri="{FF2B5EF4-FFF2-40B4-BE49-F238E27FC236}">
                  <a16:creationId xmlns:a16="http://schemas.microsoft.com/office/drawing/2014/main" id="{CAD2E4F0-A860-F7AB-007F-131714E90F01}"/>
                </a:ext>
              </a:extLst>
            </p:cNvPr>
            <p:cNvSpPr/>
            <p:nvPr/>
          </p:nvSpPr>
          <p:spPr>
            <a:xfrm>
              <a:off x="2501655" y="177813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50BAC99A-2C93-2855-4DFC-63EDEBC2D987}"/>
              </a:ext>
            </a:extLst>
          </p:cNvPr>
          <p:cNvGrpSpPr/>
          <p:nvPr/>
        </p:nvGrpSpPr>
        <p:grpSpPr>
          <a:xfrm>
            <a:off x="2540655" y="2093821"/>
            <a:ext cx="391592" cy="261585"/>
            <a:chOff x="2025887" y="1705347"/>
            <a:chExt cx="521487" cy="348355"/>
          </a:xfrm>
        </p:grpSpPr>
        <p:sp>
          <p:nvSpPr>
            <p:cNvPr id="469" name="Rectangle 468">
              <a:extLst>
                <a:ext uri="{FF2B5EF4-FFF2-40B4-BE49-F238E27FC236}">
                  <a16:creationId xmlns:a16="http://schemas.microsoft.com/office/drawing/2014/main" id="{4CA3CB50-E80F-10C1-1255-E4FFE39C6E43}"/>
                </a:ext>
              </a:extLst>
            </p:cNvPr>
            <p:cNvSpPr/>
            <p:nvPr/>
          </p:nvSpPr>
          <p:spPr>
            <a:xfrm>
              <a:off x="2048640" y="1791731"/>
              <a:ext cx="479862" cy="158695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0" name="Oval 469">
              <a:extLst>
                <a:ext uri="{FF2B5EF4-FFF2-40B4-BE49-F238E27FC236}">
                  <a16:creationId xmlns:a16="http://schemas.microsoft.com/office/drawing/2014/main" id="{BA99D59B-A954-6152-80C0-AF8913511ADF}"/>
                </a:ext>
              </a:extLst>
            </p:cNvPr>
            <p:cNvSpPr/>
            <p:nvPr/>
          </p:nvSpPr>
          <p:spPr>
            <a:xfrm>
              <a:off x="2118726" y="1705347"/>
              <a:ext cx="348355" cy="34835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1" name="Rectangle 470">
              <a:extLst>
                <a:ext uri="{FF2B5EF4-FFF2-40B4-BE49-F238E27FC236}">
                  <a16:creationId xmlns:a16="http://schemas.microsoft.com/office/drawing/2014/main" id="{E8A9A5C5-3ADC-E8CA-AFDB-5BD203C44F27}"/>
                </a:ext>
              </a:extLst>
            </p:cNvPr>
            <p:cNvSpPr/>
            <p:nvPr/>
          </p:nvSpPr>
          <p:spPr>
            <a:xfrm>
              <a:off x="2025887" y="178030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2" name="Rectangle 471">
              <a:extLst>
                <a:ext uri="{FF2B5EF4-FFF2-40B4-BE49-F238E27FC236}">
                  <a16:creationId xmlns:a16="http://schemas.microsoft.com/office/drawing/2014/main" id="{0493F4B7-D8EC-7B7D-0C6A-BE510DD54AAC}"/>
                </a:ext>
              </a:extLst>
            </p:cNvPr>
            <p:cNvSpPr/>
            <p:nvPr/>
          </p:nvSpPr>
          <p:spPr>
            <a:xfrm>
              <a:off x="2501655" y="177813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678257BE-9844-4964-3C1F-CC548FD4E026}"/>
              </a:ext>
            </a:extLst>
          </p:cNvPr>
          <p:cNvGrpSpPr/>
          <p:nvPr/>
        </p:nvGrpSpPr>
        <p:grpSpPr>
          <a:xfrm>
            <a:off x="1225380" y="2099999"/>
            <a:ext cx="391592" cy="261585"/>
            <a:chOff x="2025887" y="1705347"/>
            <a:chExt cx="521487" cy="348355"/>
          </a:xfrm>
        </p:grpSpPr>
        <p:sp>
          <p:nvSpPr>
            <p:cNvPr id="465" name="Rectangle 464">
              <a:extLst>
                <a:ext uri="{FF2B5EF4-FFF2-40B4-BE49-F238E27FC236}">
                  <a16:creationId xmlns:a16="http://schemas.microsoft.com/office/drawing/2014/main" id="{EC6612C3-1FFF-8EC5-427D-495DF8434BA7}"/>
                </a:ext>
              </a:extLst>
            </p:cNvPr>
            <p:cNvSpPr/>
            <p:nvPr/>
          </p:nvSpPr>
          <p:spPr>
            <a:xfrm>
              <a:off x="2048640" y="1791731"/>
              <a:ext cx="479862" cy="158695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6" name="Oval 465">
              <a:extLst>
                <a:ext uri="{FF2B5EF4-FFF2-40B4-BE49-F238E27FC236}">
                  <a16:creationId xmlns:a16="http://schemas.microsoft.com/office/drawing/2014/main" id="{7D3D2F9C-6410-F7DE-02F6-D7A177DBA9BB}"/>
                </a:ext>
              </a:extLst>
            </p:cNvPr>
            <p:cNvSpPr/>
            <p:nvPr/>
          </p:nvSpPr>
          <p:spPr>
            <a:xfrm>
              <a:off x="2118726" y="1705347"/>
              <a:ext cx="348355" cy="34835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7" name="Rectangle 466">
              <a:extLst>
                <a:ext uri="{FF2B5EF4-FFF2-40B4-BE49-F238E27FC236}">
                  <a16:creationId xmlns:a16="http://schemas.microsoft.com/office/drawing/2014/main" id="{0067CD09-0C30-F57A-3ABC-495D696FED9A}"/>
                </a:ext>
              </a:extLst>
            </p:cNvPr>
            <p:cNvSpPr/>
            <p:nvPr/>
          </p:nvSpPr>
          <p:spPr>
            <a:xfrm>
              <a:off x="2025887" y="178030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8" name="Rectangle 467">
              <a:extLst>
                <a:ext uri="{FF2B5EF4-FFF2-40B4-BE49-F238E27FC236}">
                  <a16:creationId xmlns:a16="http://schemas.microsoft.com/office/drawing/2014/main" id="{B788DA05-9E0D-1CAF-0BF3-4746518EBD3C}"/>
                </a:ext>
              </a:extLst>
            </p:cNvPr>
            <p:cNvSpPr/>
            <p:nvPr/>
          </p:nvSpPr>
          <p:spPr>
            <a:xfrm>
              <a:off x="2501655" y="1778139"/>
              <a:ext cx="45719" cy="19359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59D132D0-2864-10E6-25A0-6897D3009387}"/>
              </a:ext>
            </a:extLst>
          </p:cNvPr>
          <p:cNvGrpSpPr/>
          <p:nvPr/>
        </p:nvGrpSpPr>
        <p:grpSpPr>
          <a:xfrm>
            <a:off x="4245196" y="2130788"/>
            <a:ext cx="1011018" cy="199948"/>
            <a:chOff x="7436651" y="2492343"/>
            <a:chExt cx="2771879" cy="199948"/>
          </a:xfrm>
        </p:grpSpPr>
        <p:sp>
          <p:nvSpPr>
            <p:cNvPr id="462" name="Rectangle 461">
              <a:extLst>
                <a:ext uri="{FF2B5EF4-FFF2-40B4-BE49-F238E27FC236}">
                  <a16:creationId xmlns:a16="http://schemas.microsoft.com/office/drawing/2014/main" id="{D1638355-3B7F-104A-730B-096C2D3F264E}"/>
                </a:ext>
              </a:extLst>
            </p:cNvPr>
            <p:cNvSpPr/>
            <p:nvPr/>
          </p:nvSpPr>
          <p:spPr>
            <a:xfrm>
              <a:off x="7461569" y="2530789"/>
              <a:ext cx="2715853" cy="11335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3" name="Rectangle 462">
              <a:extLst>
                <a:ext uri="{FF2B5EF4-FFF2-40B4-BE49-F238E27FC236}">
                  <a16:creationId xmlns:a16="http://schemas.microsoft.com/office/drawing/2014/main" id="{058AFF7B-8F68-E10C-5A66-2D5C511CEE13}"/>
                </a:ext>
              </a:extLst>
            </p:cNvPr>
            <p:cNvSpPr/>
            <p:nvPr/>
          </p:nvSpPr>
          <p:spPr>
            <a:xfrm>
              <a:off x="7436651" y="2492343"/>
              <a:ext cx="45719" cy="196188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4" name="Rectangle 463">
              <a:extLst>
                <a:ext uri="{FF2B5EF4-FFF2-40B4-BE49-F238E27FC236}">
                  <a16:creationId xmlns:a16="http://schemas.microsoft.com/office/drawing/2014/main" id="{FB8E3C9E-4090-1AA7-BA81-82B7500ECEE5}"/>
                </a:ext>
              </a:extLst>
            </p:cNvPr>
            <p:cNvSpPr/>
            <p:nvPr/>
          </p:nvSpPr>
          <p:spPr>
            <a:xfrm>
              <a:off x="10162811" y="2496103"/>
              <a:ext cx="45719" cy="196188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6B2250F-45C0-BF50-B518-361E87740C2A}"/>
              </a:ext>
            </a:extLst>
          </p:cNvPr>
          <p:cNvGrpSpPr/>
          <p:nvPr/>
        </p:nvGrpSpPr>
        <p:grpSpPr>
          <a:xfrm>
            <a:off x="2893376" y="2126165"/>
            <a:ext cx="1011018" cy="199948"/>
            <a:chOff x="7436651" y="2492343"/>
            <a:chExt cx="2771879" cy="199948"/>
          </a:xfrm>
        </p:grpSpPr>
        <p:sp>
          <p:nvSpPr>
            <p:cNvPr id="459" name="Rectangle 458">
              <a:extLst>
                <a:ext uri="{FF2B5EF4-FFF2-40B4-BE49-F238E27FC236}">
                  <a16:creationId xmlns:a16="http://schemas.microsoft.com/office/drawing/2014/main" id="{2DB25612-2F9F-49B4-DA29-7B3E762A144C}"/>
                </a:ext>
              </a:extLst>
            </p:cNvPr>
            <p:cNvSpPr/>
            <p:nvPr/>
          </p:nvSpPr>
          <p:spPr>
            <a:xfrm>
              <a:off x="7461569" y="2530789"/>
              <a:ext cx="2715853" cy="11335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0" name="Rectangle 459">
              <a:extLst>
                <a:ext uri="{FF2B5EF4-FFF2-40B4-BE49-F238E27FC236}">
                  <a16:creationId xmlns:a16="http://schemas.microsoft.com/office/drawing/2014/main" id="{99D0FA9A-FE0E-7D47-6B6C-D17C451BEE79}"/>
                </a:ext>
              </a:extLst>
            </p:cNvPr>
            <p:cNvSpPr/>
            <p:nvPr/>
          </p:nvSpPr>
          <p:spPr>
            <a:xfrm>
              <a:off x="7436651" y="2492343"/>
              <a:ext cx="45719" cy="196188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1" name="Rectangle 460">
              <a:extLst>
                <a:ext uri="{FF2B5EF4-FFF2-40B4-BE49-F238E27FC236}">
                  <a16:creationId xmlns:a16="http://schemas.microsoft.com/office/drawing/2014/main" id="{3926B05E-B964-D8C2-F2C3-8B79A760D8D3}"/>
                </a:ext>
              </a:extLst>
            </p:cNvPr>
            <p:cNvSpPr/>
            <p:nvPr/>
          </p:nvSpPr>
          <p:spPr>
            <a:xfrm>
              <a:off x="10162811" y="2496103"/>
              <a:ext cx="45719" cy="196188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88" name="Oval 287">
            <a:extLst>
              <a:ext uri="{FF2B5EF4-FFF2-40B4-BE49-F238E27FC236}">
                <a16:creationId xmlns:a16="http://schemas.microsoft.com/office/drawing/2014/main" id="{D3EB5298-D532-3700-AA31-FE542DF257FA}"/>
              </a:ext>
            </a:extLst>
          </p:cNvPr>
          <p:cNvSpPr/>
          <p:nvPr/>
        </p:nvSpPr>
        <p:spPr>
          <a:xfrm>
            <a:off x="4054704" y="2125426"/>
            <a:ext cx="45719" cy="186451"/>
          </a:xfrm>
          <a:prstGeom prst="ellipse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B9077CD4-B231-BF67-B5C4-FDCAB661673F}"/>
              </a:ext>
            </a:extLst>
          </p:cNvPr>
          <p:cNvGrpSpPr/>
          <p:nvPr/>
        </p:nvGrpSpPr>
        <p:grpSpPr>
          <a:xfrm>
            <a:off x="1568844" y="2128633"/>
            <a:ext cx="1011018" cy="199948"/>
            <a:chOff x="7436651" y="2492343"/>
            <a:chExt cx="2771879" cy="199948"/>
          </a:xfrm>
        </p:grpSpPr>
        <p:sp>
          <p:nvSpPr>
            <p:cNvPr id="456" name="Rectangle 455">
              <a:extLst>
                <a:ext uri="{FF2B5EF4-FFF2-40B4-BE49-F238E27FC236}">
                  <a16:creationId xmlns:a16="http://schemas.microsoft.com/office/drawing/2014/main" id="{E3161DF8-4644-E2E4-383E-12B1609C49DE}"/>
                </a:ext>
              </a:extLst>
            </p:cNvPr>
            <p:cNvSpPr/>
            <p:nvPr/>
          </p:nvSpPr>
          <p:spPr>
            <a:xfrm>
              <a:off x="7461569" y="2530789"/>
              <a:ext cx="2715853" cy="11335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7" name="Rectangle 456">
              <a:extLst>
                <a:ext uri="{FF2B5EF4-FFF2-40B4-BE49-F238E27FC236}">
                  <a16:creationId xmlns:a16="http://schemas.microsoft.com/office/drawing/2014/main" id="{713AD83D-9DC2-2F37-4833-CA8D24EF53A6}"/>
                </a:ext>
              </a:extLst>
            </p:cNvPr>
            <p:cNvSpPr/>
            <p:nvPr/>
          </p:nvSpPr>
          <p:spPr>
            <a:xfrm>
              <a:off x="7436651" y="2492343"/>
              <a:ext cx="45719" cy="196188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8" name="Rectangle 457">
              <a:extLst>
                <a:ext uri="{FF2B5EF4-FFF2-40B4-BE49-F238E27FC236}">
                  <a16:creationId xmlns:a16="http://schemas.microsoft.com/office/drawing/2014/main" id="{F702E4A4-4EDC-9D39-7079-9F09A2257CDC}"/>
                </a:ext>
              </a:extLst>
            </p:cNvPr>
            <p:cNvSpPr/>
            <p:nvPr/>
          </p:nvSpPr>
          <p:spPr>
            <a:xfrm>
              <a:off x="10162811" y="2496103"/>
              <a:ext cx="45719" cy="196188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90" name="Oval 289">
            <a:extLst>
              <a:ext uri="{FF2B5EF4-FFF2-40B4-BE49-F238E27FC236}">
                <a16:creationId xmlns:a16="http://schemas.microsoft.com/office/drawing/2014/main" id="{E9F581D4-F8A4-9305-0B18-B9B7787F6963}"/>
              </a:ext>
            </a:extLst>
          </p:cNvPr>
          <p:cNvSpPr/>
          <p:nvPr/>
        </p:nvSpPr>
        <p:spPr>
          <a:xfrm>
            <a:off x="1399624" y="2133501"/>
            <a:ext cx="45719" cy="186451"/>
          </a:xfrm>
          <a:prstGeom prst="ellipse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1" name="Oval 290">
            <a:extLst>
              <a:ext uri="{FF2B5EF4-FFF2-40B4-BE49-F238E27FC236}">
                <a16:creationId xmlns:a16="http://schemas.microsoft.com/office/drawing/2014/main" id="{42B21BFC-24AA-DAAA-BD38-CC4B29E39586}"/>
              </a:ext>
            </a:extLst>
          </p:cNvPr>
          <p:cNvSpPr/>
          <p:nvPr/>
        </p:nvSpPr>
        <p:spPr>
          <a:xfrm>
            <a:off x="2718061" y="2134770"/>
            <a:ext cx="45719" cy="186451"/>
          </a:xfrm>
          <a:prstGeom prst="ellipse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E7567274-C650-3B90-92C0-8C2F9F06C92C}"/>
              </a:ext>
            </a:extLst>
          </p:cNvPr>
          <p:cNvGrpSpPr/>
          <p:nvPr/>
        </p:nvGrpSpPr>
        <p:grpSpPr>
          <a:xfrm>
            <a:off x="2152201" y="3043741"/>
            <a:ext cx="2771879" cy="199948"/>
            <a:chOff x="7436651" y="2492343"/>
            <a:chExt cx="2771879" cy="199948"/>
          </a:xfrm>
        </p:grpSpPr>
        <p:sp>
          <p:nvSpPr>
            <p:cNvPr id="453" name="Rectangle 452">
              <a:extLst>
                <a:ext uri="{FF2B5EF4-FFF2-40B4-BE49-F238E27FC236}">
                  <a16:creationId xmlns:a16="http://schemas.microsoft.com/office/drawing/2014/main" id="{CD710646-F766-B929-FEE1-8235C54EC5AF}"/>
                </a:ext>
              </a:extLst>
            </p:cNvPr>
            <p:cNvSpPr/>
            <p:nvPr/>
          </p:nvSpPr>
          <p:spPr>
            <a:xfrm>
              <a:off x="7461569" y="2530789"/>
              <a:ext cx="2715853" cy="11335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4" name="Rectangle 453">
              <a:extLst>
                <a:ext uri="{FF2B5EF4-FFF2-40B4-BE49-F238E27FC236}">
                  <a16:creationId xmlns:a16="http://schemas.microsoft.com/office/drawing/2014/main" id="{C8774913-C89F-228E-64CC-9FF15AFF4FC9}"/>
                </a:ext>
              </a:extLst>
            </p:cNvPr>
            <p:cNvSpPr/>
            <p:nvPr/>
          </p:nvSpPr>
          <p:spPr>
            <a:xfrm>
              <a:off x="7436651" y="2492343"/>
              <a:ext cx="45719" cy="196188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5" name="Rectangle 454">
              <a:extLst>
                <a:ext uri="{FF2B5EF4-FFF2-40B4-BE49-F238E27FC236}">
                  <a16:creationId xmlns:a16="http://schemas.microsoft.com/office/drawing/2014/main" id="{C30414E7-994F-9A97-91F5-825BDA50B8EA}"/>
                </a:ext>
              </a:extLst>
            </p:cNvPr>
            <p:cNvSpPr/>
            <p:nvPr/>
          </p:nvSpPr>
          <p:spPr>
            <a:xfrm>
              <a:off x="10162811" y="2496103"/>
              <a:ext cx="45719" cy="196188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93" name="Oval 292">
            <a:extLst>
              <a:ext uri="{FF2B5EF4-FFF2-40B4-BE49-F238E27FC236}">
                <a16:creationId xmlns:a16="http://schemas.microsoft.com/office/drawing/2014/main" id="{BEB0AECB-DFAC-276A-9A48-85AF821FDDA0}"/>
              </a:ext>
            </a:extLst>
          </p:cNvPr>
          <p:cNvSpPr/>
          <p:nvPr/>
        </p:nvSpPr>
        <p:spPr>
          <a:xfrm>
            <a:off x="1982982" y="3048609"/>
            <a:ext cx="45719" cy="186451"/>
          </a:xfrm>
          <a:prstGeom prst="ellipse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4" name="Oval 293">
            <a:extLst>
              <a:ext uri="{FF2B5EF4-FFF2-40B4-BE49-F238E27FC236}">
                <a16:creationId xmlns:a16="http://schemas.microsoft.com/office/drawing/2014/main" id="{4E7246A1-82FC-1E6A-5BC0-730746122C19}"/>
              </a:ext>
            </a:extLst>
          </p:cNvPr>
          <p:cNvSpPr/>
          <p:nvPr/>
        </p:nvSpPr>
        <p:spPr>
          <a:xfrm>
            <a:off x="5068212" y="3050319"/>
            <a:ext cx="45719" cy="186451"/>
          </a:xfrm>
          <a:prstGeom prst="ellipse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9ABB4B9F-453E-DE68-465D-EF513BA34E07}"/>
              </a:ext>
            </a:extLst>
          </p:cNvPr>
          <p:cNvGrpSpPr/>
          <p:nvPr/>
        </p:nvGrpSpPr>
        <p:grpSpPr>
          <a:xfrm>
            <a:off x="7515845" y="2124284"/>
            <a:ext cx="2771879" cy="199948"/>
            <a:chOff x="7436651" y="2492343"/>
            <a:chExt cx="2771879" cy="199948"/>
          </a:xfrm>
        </p:grpSpPr>
        <p:sp>
          <p:nvSpPr>
            <p:cNvPr id="450" name="Rectangle 449">
              <a:extLst>
                <a:ext uri="{FF2B5EF4-FFF2-40B4-BE49-F238E27FC236}">
                  <a16:creationId xmlns:a16="http://schemas.microsoft.com/office/drawing/2014/main" id="{688BA635-6366-60E9-3E93-CD7357970F85}"/>
                </a:ext>
              </a:extLst>
            </p:cNvPr>
            <p:cNvSpPr/>
            <p:nvPr/>
          </p:nvSpPr>
          <p:spPr>
            <a:xfrm>
              <a:off x="7461569" y="2530789"/>
              <a:ext cx="2715853" cy="113354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1" name="Rectangle 450">
              <a:extLst>
                <a:ext uri="{FF2B5EF4-FFF2-40B4-BE49-F238E27FC236}">
                  <a16:creationId xmlns:a16="http://schemas.microsoft.com/office/drawing/2014/main" id="{E519D728-BDCA-D068-225E-7185CCCC3C7B}"/>
                </a:ext>
              </a:extLst>
            </p:cNvPr>
            <p:cNvSpPr/>
            <p:nvPr/>
          </p:nvSpPr>
          <p:spPr>
            <a:xfrm>
              <a:off x="7436651" y="2492343"/>
              <a:ext cx="45719" cy="196188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2" name="Rectangle 451">
              <a:extLst>
                <a:ext uri="{FF2B5EF4-FFF2-40B4-BE49-F238E27FC236}">
                  <a16:creationId xmlns:a16="http://schemas.microsoft.com/office/drawing/2014/main" id="{BFAB893E-876C-35D9-B513-53E672CD15B3}"/>
                </a:ext>
              </a:extLst>
            </p:cNvPr>
            <p:cNvSpPr/>
            <p:nvPr/>
          </p:nvSpPr>
          <p:spPr>
            <a:xfrm>
              <a:off x="10162811" y="2496103"/>
              <a:ext cx="45719" cy="196188"/>
            </a:xfrm>
            <a:prstGeom prst="rect">
              <a:avLst/>
            </a:prstGeom>
            <a:gradFill flip="none" rotWithShape="1">
              <a:gsLst>
                <a:gs pos="0">
                  <a:srgbClr val="A5A5A5">
                    <a:lumMod val="0"/>
                    <a:lumOff val="100000"/>
                  </a:srgbClr>
                </a:gs>
                <a:gs pos="35000">
                  <a:srgbClr val="A5A5A5">
                    <a:lumMod val="0"/>
                    <a:lumOff val="100000"/>
                  </a:srgbClr>
                </a:gs>
                <a:gs pos="100000">
                  <a:srgbClr val="A5A5A5">
                    <a:lumMod val="100000"/>
                  </a:srgbClr>
                </a:gs>
              </a:gsLst>
              <a:lin ang="16200000" scaled="1"/>
              <a:tileRect/>
            </a:gradFill>
            <a:ln w="635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96" name="Oval 295">
            <a:extLst>
              <a:ext uri="{FF2B5EF4-FFF2-40B4-BE49-F238E27FC236}">
                <a16:creationId xmlns:a16="http://schemas.microsoft.com/office/drawing/2014/main" id="{2775A1C1-1B56-F5B2-A91A-5F5320A4F4E4}"/>
              </a:ext>
            </a:extLst>
          </p:cNvPr>
          <p:cNvSpPr/>
          <p:nvPr/>
        </p:nvSpPr>
        <p:spPr>
          <a:xfrm>
            <a:off x="7346626" y="2129152"/>
            <a:ext cx="45719" cy="186451"/>
          </a:xfrm>
          <a:prstGeom prst="ellipse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2648335D-6262-48C1-23FA-0E367E7E0C4D}"/>
              </a:ext>
            </a:extLst>
          </p:cNvPr>
          <p:cNvSpPr/>
          <p:nvPr/>
        </p:nvSpPr>
        <p:spPr>
          <a:xfrm>
            <a:off x="10431856" y="2130862"/>
            <a:ext cx="45719" cy="186451"/>
          </a:xfrm>
          <a:prstGeom prst="ellipse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05176C0B-1515-DA4B-0FBF-D356AC26D59B}"/>
              </a:ext>
            </a:extLst>
          </p:cNvPr>
          <p:cNvSpPr txBox="1"/>
          <p:nvPr/>
        </p:nvSpPr>
        <p:spPr>
          <a:xfrm>
            <a:off x="5738735" y="2034392"/>
            <a:ext cx="498004" cy="37878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55027C8D-8FB6-123B-F5F1-59AFE8800A5C}"/>
              </a:ext>
            </a:extLst>
          </p:cNvPr>
          <p:cNvSpPr txBox="1"/>
          <p:nvPr/>
        </p:nvSpPr>
        <p:spPr>
          <a:xfrm>
            <a:off x="6277188" y="2687897"/>
            <a:ext cx="728495" cy="5891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281ED9D1-094E-9C31-7217-55267EDA09E8}"/>
              </a:ext>
            </a:extLst>
          </p:cNvPr>
          <p:cNvGrpSpPr/>
          <p:nvPr/>
        </p:nvGrpSpPr>
        <p:grpSpPr>
          <a:xfrm rot="5400000">
            <a:off x="11148551" y="3433741"/>
            <a:ext cx="477052" cy="339803"/>
            <a:chOff x="4305011" y="1507525"/>
            <a:chExt cx="477052" cy="339803"/>
          </a:xfrm>
        </p:grpSpPr>
        <p:sp>
          <p:nvSpPr>
            <p:cNvPr id="447" name="Rectangle 446">
              <a:extLst>
                <a:ext uri="{FF2B5EF4-FFF2-40B4-BE49-F238E27FC236}">
                  <a16:creationId xmlns:a16="http://schemas.microsoft.com/office/drawing/2014/main" id="{D0155186-A172-BECC-C265-12857474ECAA}"/>
                </a:ext>
              </a:extLst>
            </p:cNvPr>
            <p:cNvSpPr/>
            <p:nvPr/>
          </p:nvSpPr>
          <p:spPr>
            <a:xfrm>
              <a:off x="4305011" y="1507525"/>
              <a:ext cx="477052" cy="33980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8" name="Oval 447">
              <a:extLst>
                <a:ext uri="{FF2B5EF4-FFF2-40B4-BE49-F238E27FC236}">
                  <a16:creationId xmlns:a16="http://schemas.microsoft.com/office/drawing/2014/main" id="{A2DC5D7B-DF9D-9408-EEFD-17415BCD1A8B}"/>
                </a:ext>
              </a:extLst>
            </p:cNvPr>
            <p:cNvSpPr/>
            <p:nvPr/>
          </p:nvSpPr>
          <p:spPr>
            <a:xfrm>
              <a:off x="4618957" y="1587657"/>
              <a:ext cx="45719" cy="185343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9" name="Flowchart: Collate 448">
              <a:extLst>
                <a:ext uri="{FF2B5EF4-FFF2-40B4-BE49-F238E27FC236}">
                  <a16:creationId xmlns:a16="http://schemas.microsoft.com/office/drawing/2014/main" id="{E7972EC6-F17A-AE75-054E-99B5DAB6B63F}"/>
                </a:ext>
              </a:extLst>
            </p:cNvPr>
            <p:cNvSpPr/>
            <p:nvPr/>
          </p:nvSpPr>
          <p:spPr>
            <a:xfrm>
              <a:off x="4423719" y="1581665"/>
              <a:ext cx="45719" cy="185335"/>
            </a:xfrm>
            <a:prstGeom prst="flowChartCollate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01" name="TextBox 300">
            <a:extLst>
              <a:ext uri="{FF2B5EF4-FFF2-40B4-BE49-F238E27FC236}">
                <a16:creationId xmlns:a16="http://schemas.microsoft.com/office/drawing/2014/main" id="{3A6A6DA4-6803-5A81-3873-37361DF77860}"/>
              </a:ext>
            </a:extLst>
          </p:cNvPr>
          <p:cNvSpPr txBox="1"/>
          <p:nvPr/>
        </p:nvSpPr>
        <p:spPr>
          <a:xfrm rot="16200000">
            <a:off x="10661310" y="3416332"/>
            <a:ext cx="715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Beam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expander</a:t>
            </a:r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95B727A6-E14B-E03D-E2EB-5BC7AB3A7728}"/>
              </a:ext>
            </a:extLst>
          </p:cNvPr>
          <p:cNvSpPr/>
          <p:nvPr/>
        </p:nvSpPr>
        <p:spPr>
          <a:xfrm>
            <a:off x="1157087" y="4073298"/>
            <a:ext cx="453081" cy="45308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3" name="Oval 302">
            <a:extLst>
              <a:ext uri="{FF2B5EF4-FFF2-40B4-BE49-F238E27FC236}">
                <a16:creationId xmlns:a16="http://schemas.microsoft.com/office/drawing/2014/main" id="{7AF8CBC7-5D2E-812A-A5C8-4F3935CACAB3}"/>
              </a:ext>
            </a:extLst>
          </p:cNvPr>
          <p:cNvSpPr/>
          <p:nvPr/>
        </p:nvSpPr>
        <p:spPr>
          <a:xfrm>
            <a:off x="10666883" y="4069201"/>
            <a:ext cx="453081" cy="45308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4" name="Rectangle 303">
            <a:extLst>
              <a:ext uri="{FF2B5EF4-FFF2-40B4-BE49-F238E27FC236}">
                <a16:creationId xmlns:a16="http://schemas.microsoft.com/office/drawing/2014/main" id="{F714C274-1608-9AC3-4C0D-0D884783A511}"/>
              </a:ext>
            </a:extLst>
          </p:cNvPr>
          <p:cNvSpPr/>
          <p:nvPr/>
        </p:nvSpPr>
        <p:spPr>
          <a:xfrm>
            <a:off x="4389649" y="3666419"/>
            <a:ext cx="1598141" cy="131806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F483A9DC-AA26-A5FB-5991-83B09B06F7F7}"/>
              </a:ext>
            </a:extLst>
          </p:cNvPr>
          <p:cNvSpPr/>
          <p:nvPr/>
        </p:nvSpPr>
        <p:spPr>
          <a:xfrm>
            <a:off x="6201976" y="3666419"/>
            <a:ext cx="1598141" cy="131806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06" name="Straight Arrow Connector 305">
            <a:extLst>
              <a:ext uri="{FF2B5EF4-FFF2-40B4-BE49-F238E27FC236}">
                <a16:creationId xmlns:a16="http://schemas.microsoft.com/office/drawing/2014/main" id="{B41AE4B2-6D6F-61F0-EC62-1991E97271D7}"/>
              </a:ext>
            </a:extLst>
          </p:cNvPr>
          <p:cNvCxnSpPr>
            <a:cxnSpLocks/>
            <a:endCxn id="304" idx="1"/>
          </p:cNvCxnSpPr>
          <p:nvPr/>
        </p:nvCxnSpPr>
        <p:spPr>
          <a:xfrm>
            <a:off x="2249871" y="3732322"/>
            <a:ext cx="2139778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7" name="Straight Arrow Connector 306">
            <a:extLst>
              <a:ext uri="{FF2B5EF4-FFF2-40B4-BE49-F238E27FC236}">
                <a16:creationId xmlns:a16="http://schemas.microsoft.com/office/drawing/2014/main" id="{6A4DFC14-DDB1-8B3B-C082-CC426AC339F7}"/>
              </a:ext>
            </a:extLst>
          </p:cNvPr>
          <p:cNvCxnSpPr>
            <a:cxnSpLocks/>
            <a:endCxn id="305" idx="3"/>
          </p:cNvCxnSpPr>
          <p:nvPr/>
        </p:nvCxnSpPr>
        <p:spPr>
          <a:xfrm flipH="1">
            <a:off x="7800117" y="3732322"/>
            <a:ext cx="2197441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8" name="Straight Connector 307">
            <a:extLst>
              <a:ext uri="{FF2B5EF4-FFF2-40B4-BE49-F238E27FC236}">
                <a16:creationId xmlns:a16="http://schemas.microsoft.com/office/drawing/2014/main" id="{B46449D0-D487-6D5A-47A8-35DCC4C1BFCB}"/>
              </a:ext>
            </a:extLst>
          </p:cNvPr>
          <p:cNvCxnSpPr>
            <a:cxnSpLocks/>
          </p:cNvCxnSpPr>
          <p:nvPr/>
        </p:nvCxnSpPr>
        <p:spPr>
          <a:xfrm flipV="1">
            <a:off x="1870931" y="3988005"/>
            <a:ext cx="0" cy="320967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309" name="Straight Connector 308">
            <a:extLst>
              <a:ext uri="{FF2B5EF4-FFF2-40B4-BE49-F238E27FC236}">
                <a16:creationId xmlns:a16="http://schemas.microsoft.com/office/drawing/2014/main" id="{DD329FC9-F1C0-FFD4-51D5-0BA2183E3FCC}"/>
              </a:ext>
            </a:extLst>
          </p:cNvPr>
          <p:cNvCxnSpPr>
            <a:cxnSpLocks/>
            <a:endCxn id="311" idx="1"/>
          </p:cNvCxnSpPr>
          <p:nvPr/>
        </p:nvCxnSpPr>
        <p:spPr>
          <a:xfrm>
            <a:off x="1870931" y="3139510"/>
            <a:ext cx="475434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10" name="Straight Connector 309">
            <a:extLst>
              <a:ext uri="{FF2B5EF4-FFF2-40B4-BE49-F238E27FC236}">
                <a16:creationId xmlns:a16="http://schemas.microsoft.com/office/drawing/2014/main" id="{925173A7-92F8-2C8B-C3BF-600E8B0371F1}"/>
              </a:ext>
            </a:extLst>
          </p:cNvPr>
          <p:cNvCxnSpPr/>
          <p:nvPr/>
        </p:nvCxnSpPr>
        <p:spPr>
          <a:xfrm>
            <a:off x="6129893" y="2212443"/>
            <a:ext cx="418894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311" name="Rectangle 310">
            <a:extLst>
              <a:ext uri="{FF2B5EF4-FFF2-40B4-BE49-F238E27FC236}">
                <a16:creationId xmlns:a16="http://schemas.microsoft.com/office/drawing/2014/main" id="{C062DD59-76C5-B09D-9D80-71383ADB7652}"/>
              </a:ext>
            </a:extLst>
          </p:cNvPr>
          <p:cNvSpPr/>
          <p:nvPr/>
        </p:nvSpPr>
        <p:spPr>
          <a:xfrm rot="2700000">
            <a:off x="6618577" y="3071899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2" name="Rectangle 311">
            <a:extLst>
              <a:ext uri="{FF2B5EF4-FFF2-40B4-BE49-F238E27FC236}">
                <a16:creationId xmlns:a16="http://schemas.microsoft.com/office/drawing/2014/main" id="{699094BB-3873-611E-C5FB-4E569960CD9F}"/>
              </a:ext>
            </a:extLst>
          </p:cNvPr>
          <p:cNvSpPr/>
          <p:nvPr/>
        </p:nvSpPr>
        <p:spPr>
          <a:xfrm rot="18900000">
            <a:off x="6073620" y="2128668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3" name="Rectangle 312">
            <a:extLst>
              <a:ext uri="{FF2B5EF4-FFF2-40B4-BE49-F238E27FC236}">
                <a16:creationId xmlns:a16="http://schemas.microsoft.com/office/drawing/2014/main" id="{6E4AF0B0-478F-3EF2-FFD7-1D47FFA99D3B}"/>
              </a:ext>
            </a:extLst>
          </p:cNvPr>
          <p:cNvSpPr/>
          <p:nvPr/>
        </p:nvSpPr>
        <p:spPr>
          <a:xfrm rot="18900000">
            <a:off x="6039071" y="2741750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4" name="Rectangle 313">
            <a:extLst>
              <a:ext uri="{FF2B5EF4-FFF2-40B4-BE49-F238E27FC236}">
                <a16:creationId xmlns:a16="http://schemas.microsoft.com/office/drawing/2014/main" id="{A43A356D-7F59-530D-7E68-42A5E8B5BCEC}"/>
              </a:ext>
            </a:extLst>
          </p:cNvPr>
          <p:cNvSpPr/>
          <p:nvPr/>
        </p:nvSpPr>
        <p:spPr>
          <a:xfrm rot="18900000">
            <a:off x="6618577" y="2712459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5" name="Straight Connector 314">
            <a:extLst>
              <a:ext uri="{FF2B5EF4-FFF2-40B4-BE49-F238E27FC236}">
                <a16:creationId xmlns:a16="http://schemas.microsoft.com/office/drawing/2014/main" id="{5F37AF83-C4BD-B440-EF6C-E4209B0B374D}"/>
              </a:ext>
            </a:extLst>
          </p:cNvPr>
          <p:cNvCxnSpPr>
            <a:stCxn id="311" idx="1"/>
            <a:endCxn id="314" idx="1"/>
          </p:cNvCxnSpPr>
          <p:nvPr/>
        </p:nvCxnSpPr>
        <p:spPr>
          <a:xfrm flipV="1">
            <a:off x="6625272" y="2812398"/>
            <a:ext cx="1" cy="327112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cxnSp>
        <p:nvCxnSpPr>
          <p:cNvPr id="316" name="Straight Connector 315">
            <a:extLst>
              <a:ext uri="{FF2B5EF4-FFF2-40B4-BE49-F238E27FC236}">
                <a16:creationId xmlns:a16="http://schemas.microsoft.com/office/drawing/2014/main" id="{F2096834-B24C-DDFA-D0D9-4411D91A741F}"/>
              </a:ext>
            </a:extLst>
          </p:cNvPr>
          <p:cNvCxnSpPr>
            <a:cxnSpLocks/>
            <a:stCxn id="314" idx="1"/>
            <a:endCxn id="313" idx="3"/>
          </p:cNvCxnSpPr>
          <p:nvPr/>
        </p:nvCxnSpPr>
        <p:spPr>
          <a:xfrm flipH="1" flipV="1">
            <a:off x="6078095" y="2809361"/>
            <a:ext cx="547178" cy="3037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cxnSp>
        <p:nvCxnSpPr>
          <p:cNvPr id="317" name="Straight Connector 316">
            <a:extLst>
              <a:ext uri="{FF2B5EF4-FFF2-40B4-BE49-F238E27FC236}">
                <a16:creationId xmlns:a16="http://schemas.microsoft.com/office/drawing/2014/main" id="{76F6200E-4D19-3DD0-9C17-F05D1DC4ABF4}"/>
              </a:ext>
            </a:extLst>
          </p:cNvPr>
          <p:cNvCxnSpPr>
            <a:cxnSpLocks/>
            <a:stCxn id="312" idx="1"/>
            <a:endCxn id="313" idx="3"/>
          </p:cNvCxnSpPr>
          <p:nvPr/>
        </p:nvCxnSpPr>
        <p:spPr>
          <a:xfrm flipH="1">
            <a:off x="6078095" y="2228607"/>
            <a:ext cx="2221" cy="580754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cxnSp>
        <p:nvCxnSpPr>
          <p:cNvPr id="318" name="Straight Connector 317">
            <a:extLst>
              <a:ext uri="{FF2B5EF4-FFF2-40B4-BE49-F238E27FC236}">
                <a16:creationId xmlns:a16="http://schemas.microsoft.com/office/drawing/2014/main" id="{88A4BB82-0D0B-F204-36C9-C8E9766A652C}"/>
              </a:ext>
            </a:extLst>
          </p:cNvPr>
          <p:cNvCxnSpPr>
            <a:cxnSpLocks/>
          </p:cNvCxnSpPr>
          <p:nvPr/>
        </p:nvCxnSpPr>
        <p:spPr>
          <a:xfrm>
            <a:off x="1298401" y="2228607"/>
            <a:ext cx="4798078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19" name="Straight Connector 318">
            <a:extLst>
              <a:ext uri="{FF2B5EF4-FFF2-40B4-BE49-F238E27FC236}">
                <a16:creationId xmlns:a16="http://schemas.microsoft.com/office/drawing/2014/main" id="{11BA8933-8185-329B-7205-6F55729FCD27}"/>
              </a:ext>
            </a:extLst>
          </p:cNvPr>
          <p:cNvCxnSpPr>
            <a:cxnSpLocks/>
            <a:stCxn id="392" idx="3"/>
          </p:cNvCxnSpPr>
          <p:nvPr/>
        </p:nvCxnSpPr>
        <p:spPr>
          <a:xfrm flipV="1">
            <a:off x="1075979" y="1476348"/>
            <a:ext cx="0" cy="762822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320" name="TextBox 319">
            <a:extLst>
              <a:ext uri="{FF2B5EF4-FFF2-40B4-BE49-F238E27FC236}">
                <a16:creationId xmlns:a16="http://schemas.microsoft.com/office/drawing/2014/main" id="{165AFECD-1041-E8E2-FFBD-A31A5426485B}"/>
              </a:ext>
            </a:extLst>
          </p:cNvPr>
          <p:cNvSpPr txBox="1"/>
          <p:nvPr/>
        </p:nvSpPr>
        <p:spPr>
          <a:xfrm>
            <a:off x="4563387" y="3345486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Plasma cell 1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21" name="TextBox 320">
            <a:extLst>
              <a:ext uri="{FF2B5EF4-FFF2-40B4-BE49-F238E27FC236}">
                <a16:creationId xmlns:a16="http://schemas.microsoft.com/office/drawing/2014/main" id="{CA5B8E81-5EDF-AC65-5612-0B1AD51DDFAA}"/>
              </a:ext>
            </a:extLst>
          </p:cNvPr>
          <p:cNvSpPr txBox="1"/>
          <p:nvPr/>
        </p:nvSpPr>
        <p:spPr>
          <a:xfrm>
            <a:off x="6382767" y="334394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Plasma cell 2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77C6FFF5-0985-0B37-2D4D-E9AC0DE5C6E3}"/>
              </a:ext>
            </a:extLst>
          </p:cNvPr>
          <p:cNvSpPr/>
          <p:nvPr/>
        </p:nvSpPr>
        <p:spPr>
          <a:xfrm rot="2700000">
            <a:off x="2201267" y="3648548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3" name="Rectangle 322">
            <a:extLst>
              <a:ext uri="{FF2B5EF4-FFF2-40B4-BE49-F238E27FC236}">
                <a16:creationId xmlns:a16="http://schemas.microsoft.com/office/drawing/2014/main" id="{1BE42F21-89EB-1DED-2185-81DA23D65853}"/>
              </a:ext>
            </a:extLst>
          </p:cNvPr>
          <p:cNvSpPr/>
          <p:nvPr/>
        </p:nvSpPr>
        <p:spPr>
          <a:xfrm rot="2700000">
            <a:off x="2231924" y="3935380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4" name="Rectangle 323">
            <a:extLst>
              <a:ext uri="{FF2B5EF4-FFF2-40B4-BE49-F238E27FC236}">
                <a16:creationId xmlns:a16="http://schemas.microsoft.com/office/drawing/2014/main" id="{CCF348B4-1FA9-2C14-D0DB-5B4182B63349}"/>
              </a:ext>
            </a:extLst>
          </p:cNvPr>
          <p:cNvSpPr/>
          <p:nvPr/>
        </p:nvSpPr>
        <p:spPr>
          <a:xfrm rot="2700000">
            <a:off x="1842227" y="3902116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7332B6DA-52B7-C763-74D3-FD650C66D671}"/>
              </a:ext>
            </a:extLst>
          </p:cNvPr>
          <p:cNvCxnSpPr>
            <a:cxnSpLocks/>
            <a:endCxn id="323" idx="1"/>
          </p:cNvCxnSpPr>
          <p:nvPr/>
        </p:nvCxnSpPr>
        <p:spPr>
          <a:xfrm flipH="1">
            <a:off x="2238619" y="4002991"/>
            <a:ext cx="910132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C96796E4-2346-A036-1D7C-98A27DDAF5A2}"/>
              </a:ext>
            </a:extLst>
          </p:cNvPr>
          <p:cNvCxnSpPr>
            <a:cxnSpLocks/>
            <a:stCxn id="323" idx="1"/>
            <a:endCxn id="322" idx="3"/>
          </p:cNvCxnSpPr>
          <p:nvPr/>
        </p:nvCxnSpPr>
        <p:spPr>
          <a:xfrm flipV="1">
            <a:off x="2238619" y="3748487"/>
            <a:ext cx="1671" cy="254504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327" name="Rectangle 326">
            <a:extLst>
              <a:ext uri="{FF2B5EF4-FFF2-40B4-BE49-F238E27FC236}">
                <a16:creationId xmlns:a16="http://schemas.microsoft.com/office/drawing/2014/main" id="{45371894-6BC3-C4B4-4B3D-304A023FA6FD}"/>
              </a:ext>
            </a:extLst>
          </p:cNvPr>
          <p:cNvSpPr/>
          <p:nvPr/>
        </p:nvSpPr>
        <p:spPr>
          <a:xfrm rot="18900000">
            <a:off x="4164960" y="3639512"/>
            <a:ext cx="45719" cy="167549"/>
          </a:xfrm>
          <a:prstGeom prst="rect">
            <a:avLst/>
          </a:prstGeom>
          <a:noFill/>
          <a:ln w="12700" cap="flat" cmpd="sng" algn="ctr">
            <a:solidFill>
              <a:srgbClr val="A6A6A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8" name="Rectangle 327">
            <a:extLst>
              <a:ext uri="{FF2B5EF4-FFF2-40B4-BE49-F238E27FC236}">
                <a16:creationId xmlns:a16="http://schemas.microsoft.com/office/drawing/2014/main" id="{550EDA45-8325-3EC1-1FEF-28D1A3977E82}"/>
              </a:ext>
            </a:extLst>
          </p:cNvPr>
          <p:cNvSpPr/>
          <p:nvPr/>
        </p:nvSpPr>
        <p:spPr>
          <a:xfrm rot="18900000">
            <a:off x="4164960" y="3457500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29" name="Straight Connector 328">
            <a:extLst>
              <a:ext uri="{FF2B5EF4-FFF2-40B4-BE49-F238E27FC236}">
                <a16:creationId xmlns:a16="http://schemas.microsoft.com/office/drawing/2014/main" id="{D8C16B96-7BC7-F057-D42E-A771052353CF}"/>
              </a:ext>
            </a:extLst>
          </p:cNvPr>
          <p:cNvCxnSpPr>
            <a:cxnSpLocks/>
            <a:stCxn id="327" idx="1"/>
            <a:endCxn id="328" idx="1"/>
          </p:cNvCxnSpPr>
          <p:nvPr/>
        </p:nvCxnSpPr>
        <p:spPr>
          <a:xfrm flipV="1">
            <a:off x="4171656" y="3557439"/>
            <a:ext cx="0" cy="182012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0" name="Straight Connector 329">
            <a:extLst>
              <a:ext uri="{FF2B5EF4-FFF2-40B4-BE49-F238E27FC236}">
                <a16:creationId xmlns:a16="http://schemas.microsoft.com/office/drawing/2014/main" id="{A5E0E03C-E717-82FF-49D3-4FFAD8B4AC15}"/>
              </a:ext>
            </a:extLst>
          </p:cNvPr>
          <p:cNvCxnSpPr>
            <a:cxnSpLocks/>
          </p:cNvCxnSpPr>
          <p:nvPr/>
        </p:nvCxnSpPr>
        <p:spPr>
          <a:xfrm flipV="1">
            <a:off x="4165478" y="3727844"/>
            <a:ext cx="1671" cy="443297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331" name="Rectangle 330">
            <a:extLst>
              <a:ext uri="{FF2B5EF4-FFF2-40B4-BE49-F238E27FC236}">
                <a16:creationId xmlns:a16="http://schemas.microsoft.com/office/drawing/2014/main" id="{D5D8C370-C91B-F769-125C-566176324EB8}"/>
              </a:ext>
            </a:extLst>
          </p:cNvPr>
          <p:cNvSpPr/>
          <p:nvPr/>
        </p:nvSpPr>
        <p:spPr>
          <a:xfrm rot="2700000">
            <a:off x="1858391" y="4234309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37ED8728-A5CF-6DCF-CBF2-8B58045D66F7}"/>
              </a:ext>
            </a:extLst>
          </p:cNvPr>
          <p:cNvCxnSpPr>
            <a:cxnSpLocks/>
            <a:stCxn id="331" idx="1"/>
            <a:endCxn id="302" idx="6"/>
          </p:cNvCxnSpPr>
          <p:nvPr/>
        </p:nvCxnSpPr>
        <p:spPr>
          <a:xfrm flipH="1" flipV="1">
            <a:off x="1610168" y="4299839"/>
            <a:ext cx="254918" cy="2081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333" name="Rectangle 332">
            <a:extLst>
              <a:ext uri="{FF2B5EF4-FFF2-40B4-BE49-F238E27FC236}">
                <a16:creationId xmlns:a16="http://schemas.microsoft.com/office/drawing/2014/main" id="{AD610E8F-F5A1-8E1A-FEA8-E1CDD05FAD25}"/>
              </a:ext>
            </a:extLst>
          </p:cNvPr>
          <p:cNvSpPr/>
          <p:nvPr/>
        </p:nvSpPr>
        <p:spPr>
          <a:xfrm rot="18900000">
            <a:off x="3166004" y="3909747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4" name="Rectangle 333">
            <a:extLst>
              <a:ext uri="{FF2B5EF4-FFF2-40B4-BE49-F238E27FC236}">
                <a16:creationId xmlns:a16="http://schemas.microsoft.com/office/drawing/2014/main" id="{69BD8F6C-4D51-DF17-FA79-12596EDFA32C}"/>
              </a:ext>
            </a:extLst>
          </p:cNvPr>
          <p:cNvSpPr/>
          <p:nvPr/>
        </p:nvSpPr>
        <p:spPr>
          <a:xfrm rot="18900000">
            <a:off x="3125889" y="4482208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19B69F0F-17DE-0C23-B38A-76AC4668F196}"/>
              </a:ext>
            </a:extLst>
          </p:cNvPr>
          <p:cNvCxnSpPr>
            <a:cxnSpLocks/>
          </p:cNvCxnSpPr>
          <p:nvPr/>
        </p:nvCxnSpPr>
        <p:spPr>
          <a:xfrm flipV="1">
            <a:off x="3148749" y="3985891"/>
            <a:ext cx="0" cy="540488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cxnSp>
        <p:nvCxnSpPr>
          <p:cNvPr id="336" name="Straight Arrow Connector 335">
            <a:extLst>
              <a:ext uri="{FF2B5EF4-FFF2-40B4-BE49-F238E27FC236}">
                <a16:creationId xmlns:a16="http://schemas.microsoft.com/office/drawing/2014/main" id="{8BC7F4FF-C2B2-2404-E772-CF58275A0571}"/>
              </a:ext>
            </a:extLst>
          </p:cNvPr>
          <p:cNvCxnSpPr>
            <a:cxnSpLocks/>
          </p:cNvCxnSpPr>
          <p:nvPr/>
        </p:nvCxnSpPr>
        <p:spPr>
          <a:xfrm>
            <a:off x="3148748" y="4526379"/>
            <a:ext cx="730156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dash"/>
            <a:miter lim="800000"/>
            <a:tailEnd type="triangle"/>
          </a:ln>
          <a:effectLst/>
        </p:spPr>
      </p:cxnSp>
      <p:sp>
        <p:nvSpPr>
          <p:cNvPr id="337" name="TextBox 336">
            <a:extLst>
              <a:ext uri="{FF2B5EF4-FFF2-40B4-BE49-F238E27FC236}">
                <a16:creationId xmlns:a16="http://schemas.microsoft.com/office/drawing/2014/main" id="{2F9FC007-5DD2-CECA-FF9E-A09125FCDB63}"/>
              </a:ext>
            </a:extLst>
          </p:cNvPr>
          <p:cNvSpPr txBox="1"/>
          <p:nvPr/>
        </p:nvSpPr>
        <p:spPr>
          <a:xfrm>
            <a:off x="3903616" y="4199823"/>
            <a:ext cx="974426" cy="46166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Diagnostics PC1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32561EBE-BC07-9EAD-F035-2B3A069BFA94}"/>
              </a:ext>
            </a:extLst>
          </p:cNvPr>
          <p:cNvSpPr txBox="1"/>
          <p:nvPr/>
        </p:nvSpPr>
        <p:spPr>
          <a:xfrm>
            <a:off x="3232820" y="4318083"/>
            <a:ext cx="546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Virtual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9" name="Rectangle 338">
            <a:extLst>
              <a:ext uri="{FF2B5EF4-FFF2-40B4-BE49-F238E27FC236}">
                <a16:creationId xmlns:a16="http://schemas.microsoft.com/office/drawing/2014/main" id="{D24EB2C1-8A21-FB85-36EA-1A7EA4A1844B}"/>
              </a:ext>
            </a:extLst>
          </p:cNvPr>
          <p:cNvSpPr/>
          <p:nvPr/>
        </p:nvSpPr>
        <p:spPr>
          <a:xfrm rot="2700000">
            <a:off x="7995954" y="3435267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0" name="Rectangle 339">
            <a:extLst>
              <a:ext uri="{FF2B5EF4-FFF2-40B4-BE49-F238E27FC236}">
                <a16:creationId xmlns:a16="http://schemas.microsoft.com/office/drawing/2014/main" id="{F6C1C32C-B1C3-766F-1E67-FBC597108DE6}"/>
              </a:ext>
            </a:extLst>
          </p:cNvPr>
          <p:cNvSpPr/>
          <p:nvPr/>
        </p:nvSpPr>
        <p:spPr>
          <a:xfrm rot="2700000">
            <a:off x="8002131" y="3627558"/>
            <a:ext cx="45719" cy="167549"/>
          </a:xfrm>
          <a:prstGeom prst="rect">
            <a:avLst/>
          </a:prstGeom>
          <a:noFill/>
          <a:ln w="12700" cap="flat" cmpd="sng" algn="ctr">
            <a:solidFill>
              <a:srgbClr val="A6A6A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CD9F9110-26BE-B6D6-6AD1-D1C114CDAF3E}"/>
              </a:ext>
            </a:extLst>
          </p:cNvPr>
          <p:cNvCxnSpPr>
            <a:cxnSpLocks/>
          </p:cNvCxnSpPr>
          <p:nvPr/>
        </p:nvCxnSpPr>
        <p:spPr>
          <a:xfrm flipV="1">
            <a:off x="8024990" y="3535956"/>
            <a:ext cx="0" cy="182012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5AACE76E-2443-7130-4378-AC5AC1C307CC}"/>
              </a:ext>
            </a:extLst>
          </p:cNvPr>
          <p:cNvCxnSpPr>
            <a:cxnSpLocks/>
          </p:cNvCxnSpPr>
          <p:nvPr/>
        </p:nvCxnSpPr>
        <p:spPr>
          <a:xfrm flipV="1">
            <a:off x="8022617" y="3729904"/>
            <a:ext cx="1671" cy="443297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343" name="TextBox 342">
            <a:extLst>
              <a:ext uri="{FF2B5EF4-FFF2-40B4-BE49-F238E27FC236}">
                <a16:creationId xmlns:a16="http://schemas.microsoft.com/office/drawing/2014/main" id="{CDC8D0F2-7254-B8E0-58B4-46DDD280146C}"/>
              </a:ext>
            </a:extLst>
          </p:cNvPr>
          <p:cNvSpPr txBox="1"/>
          <p:nvPr/>
        </p:nvSpPr>
        <p:spPr>
          <a:xfrm>
            <a:off x="7262688" y="4187555"/>
            <a:ext cx="974426" cy="46166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Diagnostics PC2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44" name="Isosceles Triangle 343">
            <a:extLst>
              <a:ext uri="{FF2B5EF4-FFF2-40B4-BE49-F238E27FC236}">
                <a16:creationId xmlns:a16="http://schemas.microsoft.com/office/drawing/2014/main" id="{A7FFB043-DAEE-ED7C-3366-18D593273608}"/>
              </a:ext>
            </a:extLst>
          </p:cNvPr>
          <p:cNvSpPr/>
          <p:nvPr/>
        </p:nvSpPr>
        <p:spPr>
          <a:xfrm rot="10800000">
            <a:off x="5991834" y="3434164"/>
            <a:ext cx="205540" cy="176398"/>
          </a:xfrm>
          <a:prstGeom prst="triangle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C0AAD318-9DB9-A8FE-C6BD-BDE6021CD7E6}"/>
              </a:ext>
            </a:extLst>
          </p:cNvPr>
          <p:cNvCxnSpPr>
            <a:cxnSpLocks/>
            <a:stCxn id="305" idx="1"/>
            <a:endCxn id="304" idx="3"/>
          </p:cNvCxnSpPr>
          <p:nvPr/>
        </p:nvCxnSpPr>
        <p:spPr>
          <a:xfrm flipH="1">
            <a:off x="5987790" y="3732322"/>
            <a:ext cx="21418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346" name="Isosceles Triangle 345">
            <a:extLst>
              <a:ext uri="{FF2B5EF4-FFF2-40B4-BE49-F238E27FC236}">
                <a16:creationId xmlns:a16="http://schemas.microsoft.com/office/drawing/2014/main" id="{A445D893-E75C-D37A-9EAC-A9FFDC21DDF0}"/>
              </a:ext>
            </a:extLst>
          </p:cNvPr>
          <p:cNvSpPr/>
          <p:nvPr/>
        </p:nvSpPr>
        <p:spPr>
          <a:xfrm rot="10800000">
            <a:off x="5990042" y="3635930"/>
            <a:ext cx="205540" cy="176398"/>
          </a:xfrm>
          <a:prstGeom prst="triangle">
            <a:avLst/>
          </a:prstGeom>
          <a:solidFill>
            <a:sysClr val="window" lastClr="FFFFFF"/>
          </a:solidFill>
          <a:ln w="12700" cap="flat" cmpd="sng" algn="ctr">
            <a:solidFill>
              <a:srgbClr val="A6A6A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47" name="Straight Connector 346">
            <a:extLst>
              <a:ext uri="{FF2B5EF4-FFF2-40B4-BE49-F238E27FC236}">
                <a16:creationId xmlns:a16="http://schemas.microsoft.com/office/drawing/2014/main" id="{7C6214F1-C438-D4C1-34EB-82ED217659F4}"/>
              </a:ext>
            </a:extLst>
          </p:cNvPr>
          <p:cNvCxnSpPr>
            <a:cxnSpLocks/>
          </p:cNvCxnSpPr>
          <p:nvPr/>
        </p:nvCxnSpPr>
        <p:spPr>
          <a:xfrm flipV="1">
            <a:off x="6039276" y="3729970"/>
            <a:ext cx="1671" cy="443297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348" name="Straight Connector 347">
            <a:extLst>
              <a:ext uri="{FF2B5EF4-FFF2-40B4-BE49-F238E27FC236}">
                <a16:creationId xmlns:a16="http://schemas.microsoft.com/office/drawing/2014/main" id="{702E9A7F-B17C-9C0A-C03A-C754DEA2F87C}"/>
              </a:ext>
            </a:extLst>
          </p:cNvPr>
          <p:cNvCxnSpPr>
            <a:cxnSpLocks/>
          </p:cNvCxnSpPr>
          <p:nvPr/>
        </p:nvCxnSpPr>
        <p:spPr>
          <a:xfrm flipV="1">
            <a:off x="6143657" y="3731732"/>
            <a:ext cx="1671" cy="443297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349" name="TextBox 348">
            <a:extLst>
              <a:ext uri="{FF2B5EF4-FFF2-40B4-BE49-F238E27FC236}">
                <a16:creationId xmlns:a16="http://schemas.microsoft.com/office/drawing/2014/main" id="{72CA8F49-56D7-36F5-EEE4-3F185FA5A335}"/>
              </a:ext>
            </a:extLst>
          </p:cNvPr>
          <p:cNvSpPr txBox="1"/>
          <p:nvPr/>
        </p:nvSpPr>
        <p:spPr>
          <a:xfrm>
            <a:off x="5442038" y="4171141"/>
            <a:ext cx="1271459" cy="64633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Diagnostics spatiotemporal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overlap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621D3DCE-2FDA-44AF-3576-9166A7C73F33}"/>
              </a:ext>
            </a:extLst>
          </p:cNvPr>
          <p:cNvCxnSpPr>
            <a:cxnSpLocks/>
          </p:cNvCxnSpPr>
          <p:nvPr/>
        </p:nvCxnSpPr>
        <p:spPr>
          <a:xfrm flipV="1">
            <a:off x="6092811" y="3535956"/>
            <a:ext cx="0" cy="182012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51" name="Rectangle 350">
            <a:extLst>
              <a:ext uri="{FF2B5EF4-FFF2-40B4-BE49-F238E27FC236}">
                <a16:creationId xmlns:a16="http://schemas.microsoft.com/office/drawing/2014/main" id="{07DCDF15-C3DA-C82D-6540-DB907592CC0F}"/>
              </a:ext>
            </a:extLst>
          </p:cNvPr>
          <p:cNvSpPr/>
          <p:nvPr/>
        </p:nvSpPr>
        <p:spPr>
          <a:xfrm rot="18900000">
            <a:off x="9999568" y="3631448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2" name="Rectangle 351">
            <a:extLst>
              <a:ext uri="{FF2B5EF4-FFF2-40B4-BE49-F238E27FC236}">
                <a16:creationId xmlns:a16="http://schemas.microsoft.com/office/drawing/2014/main" id="{EC043BEB-D5E9-957B-197B-6F172C724E2B}"/>
              </a:ext>
            </a:extLst>
          </p:cNvPr>
          <p:cNvSpPr/>
          <p:nvPr/>
        </p:nvSpPr>
        <p:spPr>
          <a:xfrm rot="18900000">
            <a:off x="9966474" y="3918281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7EE27452-04C7-4652-319E-4238D7E8829C}"/>
              </a:ext>
            </a:extLst>
          </p:cNvPr>
          <p:cNvCxnSpPr>
            <a:cxnSpLocks/>
            <a:stCxn id="352" idx="3"/>
            <a:endCxn id="351" idx="1"/>
          </p:cNvCxnSpPr>
          <p:nvPr/>
        </p:nvCxnSpPr>
        <p:spPr>
          <a:xfrm flipV="1">
            <a:off x="10005498" y="3731387"/>
            <a:ext cx="766" cy="25450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DFE01D7A-E962-0860-419E-1AF0D05CC0F3}"/>
              </a:ext>
            </a:extLst>
          </p:cNvPr>
          <p:cNvCxnSpPr>
            <a:cxnSpLocks/>
            <a:stCxn id="352" idx="3"/>
          </p:cNvCxnSpPr>
          <p:nvPr/>
        </p:nvCxnSpPr>
        <p:spPr>
          <a:xfrm flipH="1" flipV="1">
            <a:off x="9138786" y="3984956"/>
            <a:ext cx="866712" cy="936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sp>
        <p:nvSpPr>
          <p:cNvPr id="355" name="Rectangle 354">
            <a:extLst>
              <a:ext uri="{FF2B5EF4-FFF2-40B4-BE49-F238E27FC236}">
                <a16:creationId xmlns:a16="http://schemas.microsoft.com/office/drawing/2014/main" id="{0554B449-C441-D08D-72EC-4E0DABF5E957}"/>
              </a:ext>
            </a:extLst>
          </p:cNvPr>
          <p:cNvSpPr/>
          <p:nvPr/>
        </p:nvSpPr>
        <p:spPr>
          <a:xfrm rot="2700000">
            <a:off x="9097965" y="3888238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770704CC-6233-F3CF-FB6E-6F75E6C5AE7D}"/>
              </a:ext>
            </a:extLst>
          </p:cNvPr>
          <p:cNvSpPr/>
          <p:nvPr/>
        </p:nvSpPr>
        <p:spPr>
          <a:xfrm rot="2700000">
            <a:off x="9139592" y="4485430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57" name="Straight Connector 356">
            <a:extLst>
              <a:ext uri="{FF2B5EF4-FFF2-40B4-BE49-F238E27FC236}">
                <a16:creationId xmlns:a16="http://schemas.microsoft.com/office/drawing/2014/main" id="{398E7003-D535-DDF0-0AA5-AFE2093E9B48}"/>
              </a:ext>
            </a:extLst>
          </p:cNvPr>
          <p:cNvCxnSpPr>
            <a:cxnSpLocks/>
            <a:stCxn id="356" idx="1"/>
            <a:endCxn id="355" idx="3"/>
          </p:cNvCxnSpPr>
          <p:nvPr/>
        </p:nvCxnSpPr>
        <p:spPr>
          <a:xfrm flipH="1" flipV="1">
            <a:off x="9136988" y="3988177"/>
            <a:ext cx="9299" cy="564864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cxnSp>
        <p:nvCxnSpPr>
          <p:cNvPr id="358" name="Straight Arrow Connector 357">
            <a:extLst>
              <a:ext uri="{FF2B5EF4-FFF2-40B4-BE49-F238E27FC236}">
                <a16:creationId xmlns:a16="http://schemas.microsoft.com/office/drawing/2014/main" id="{00F0AFD3-5AB8-7EA7-DDC5-B01139261BB8}"/>
              </a:ext>
            </a:extLst>
          </p:cNvPr>
          <p:cNvCxnSpPr>
            <a:cxnSpLocks/>
            <a:stCxn id="356" idx="1"/>
          </p:cNvCxnSpPr>
          <p:nvPr/>
        </p:nvCxnSpPr>
        <p:spPr>
          <a:xfrm flipH="1">
            <a:off x="8245054" y="4553041"/>
            <a:ext cx="901233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  <a:tailEnd type="triangle"/>
          </a:ln>
          <a:effectLst/>
        </p:spPr>
      </p:cxnSp>
      <p:sp>
        <p:nvSpPr>
          <p:cNvPr id="359" name="Rectangle 358">
            <a:extLst>
              <a:ext uri="{FF2B5EF4-FFF2-40B4-BE49-F238E27FC236}">
                <a16:creationId xmlns:a16="http://schemas.microsoft.com/office/drawing/2014/main" id="{C3795737-F7FC-542C-32BF-F9592A80C4BD}"/>
              </a:ext>
            </a:extLst>
          </p:cNvPr>
          <p:cNvSpPr/>
          <p:nvPr/>
        </p:nvSpPr>
        <p:spPr>
          <a:xfrm rot="18900000">
            <a:off x="10391364" y="3888237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0" name="Rectangle 359">
            <a:extLst>
              <a:ext uri="{FF2B5EF4-FFF2-40B4-BE49-F238E27FC236}">
                <a16:creationId xmlns:a16="http://schemas.microsoft.com/office/drawing/2014/main" id="{56E6E818-48AE-73F0-9778-454AE4818CFE}"/>
              </a:ext>
            </a:extLst>
          </p:cNvPr>
          <p:cNvSpPr/>
          <p:nvPr/>
        </p:nvSpPr>
        <p:spPr>
          <a:xfrm rot="18900000">
            <a:off x="10361367" y="4227084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B9B0E3CC-1F6B-2432-7F2A-642A2FBD1B15}"/>
              </a:ext>
            </a:extLst>
          </p:cNvPr>
          <p:cNvCxnSpPr>
            <a:cxnSpLocks/>
            <a:stCxn id="360" idx="3"/>
            <a:endCxn id="359" idx="1"/>
          </p:cNvCxnSpPr>
          <p:nvPr/>
        </p:nvCxnSpPr>
        <p:spPr>
          <a:xfrm flipH="1" flipV="1">
            <a:off x="10398060" y="3988176"/>
            <a:ext cx="2331" cy="306519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AA861BAE-A10D-08AD-4386-A10C5B465B5E}"/>
              </a:ext>
            </a:extLst>
          </p:cNvPr>
          <p:cNvCxnSpPr>
            <a:cxnSpLocks/>
            <a:stCxn id="303" idx="2"/>
            <a:endCxn id="360" idx="3"/>
          </p:cNvCxnSpPr>
          <p:nvPr/>
        </p:nvCxnSpPr>
        <p:spPr>
          <a:xfrm flipH="1" flipV="1">
            <a:off x="10400391" y="4294695"/>
            <a:ext cx="266492" cy="1047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363" name="Rectangle 362">
            <a:extLst>
              <a:ext uri="{FF2B5EF4-FFF2-40B4-BE49-F238E27FC236}">
                <a16:creationId xmlns:a16="http://schemas.microsoft.com/office/drawing/2014/main" id="{743690F3-9F1E-D245-7FB7-160FC2C32027}"/>
              </a:ext>
            </a:extLst>
          </p:cNvPr>
          <p:cNvSpPr/>
          <p:nvPr/>
        </p:nvSpPr>
        <p:spPr>
          <a:xfrm rot="18900000">
            <a:off x="827394" y="4233261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4" name="Rectangle 363">
            <a:extLst>
              <a:ext uri="{FF2B5EF4-FFF2-40B4-BE49-F238E27FC236}">
                <a16:creationId xmlns:a16="http://schemas.microsoft.com/office/drawing/2014/main" id="{9916EAE6-FF8C-897C-31CA-B9669ED3CB7A}"/>
              </a:ext>
            </a:extLst>
          </p:cNvPr>
          <p:cNvSpPr/>
          <p:nvPr/>
        </p:nvSpPr>
        <p:spPr>
          <a:xfrm rot="2700000">
            <a:off x="830570" y="3038455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E033CDF9-5305-CF2E-5C4C-01B044AFFD03}"/>
              </a:ext>
            </a:extLst>
          </p:cNvPr>
          <p:cNvCxnSpPr>
            <a:cxnSpLocks/>
            <a:stCxn id="302" idx="2"/>
            <a:endCxn id="363" idx="3"/>
          </p:cNvCxnSpPr>
          <p:nvPr/>
        </p:nvCxnSpPr>
        <p:spPr>
          <a:xfrm flipH="1">
            <a:off x="866418" y="4299839"/>
            <a:ext cx="290669" cy="1033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FA4E66BA-2654-E9A5-2C43-1E23741860C8}"/>
              </a:ext>
            </a:extLst>
          </p:cNvPr>
          <p:cNvCxnSpPr>
            <a:cxnSpLocks/>
            <a:stCxn id="364" idx="3"/>
            <a:endCxn id="311" idx="1"/>
          </p:cNvCxnSpPr>
          <p:nvPr/>
        </p:nvCxnSpPr>
        <p:spPr>
          <a:xfrm>
            <a:off x="869593" y="3138394"/>
            <a:ext cx="5755679" cy="1116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367" name="TextBox 366">
            <a:extLst>
              <a:ext uri="{FF2B5EF4-FFF2-40B4-BE49-F238E27FC236}">
                <a16:creationId xmlns:a16="http://schemas.microsoft.com/office/drawing/2014/main" id="{97AF4D4D-42E4-71D1-2E45-BBAE494C20AE}"/>
              </a:ext>
            </a:extLst>
          </p:cNvPr>
          <p:cNvSpPr txBox="1"/>
          <p:nvPr/>
        </p:nvSpPr>
        <p:spPr>
          <a:xfrm>
            <a:off x="941820" y="4506127"/>
            <a:ext cx="9877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Compressor 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68" name="Straight Connector 367">
            <a:extLst>
              <a:ext uri="{FF2B5EF4-FFF2-40B4-BE49-F238E27FC236}">
                <a16:creationId xmlns:a16="http://schemas.microsoft.com/office/drawing/2014/main" id="{D34DFE27-CD32-7D5B-0D35-015E4B061D8C}"/>
              </a:ext>
            </a:extLst>
          </p:cNvPr>
          <p:cNvCxnSpPr>
            <a:cxnSpLocks/>
            <a:stCxn id="363" idx="3"/>
          </p:cNvCxnSpPr>
          <p:nvPr/>
        </p:nvCxnSpPr>
        <p:spPr>
          <a:xfrm flipH="1">
            <a:off x="859268" y="4300872"/>
            <a:ext cx="7150" cy="417321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dash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935290DB-9621-F35E-46F0-F6258A020955}"/>
              </a:ext>
            </a:extLst>
          </p:cNvPr>
          <p:cNvCxnSpPr>
            <a:cxnSpLocks/>
            <a:stCxn id="364" idx="3"/>
          </p:cNvCxnSpPr>
          <p:nvPr/>
        </p:nvCxnSpPr>
        <p:spPr>
          <a:xfrm flipH="1">
            <a:off x="564422" y="3138394"/>
            <a:ext cx="305171" cy="17279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dash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370" name="TextBox 369">
            <a:extLst>
              <a:ext uri="{FF2B5EF4-FFF2-40B4-BE49-F238E27FC236}">
                <a16:creationId xmlns:a16="http://schemas.microsoft.com/office/drawing/2014/main" id="{6D777878-7B2B-1E57-EECC-4FF28DD7AFC9}"/>
              </a:ext>
            </a:extLst>
          </p:cNvPr>
          <p:cNvSpPr txBox="1"/>
          <p:nvPr/>
        </p:nvSpPr>
        <p:spPr>
          <a:xfrm rot="16200000">
            <a:off x="652811" y="4818477"/>
            <a:ext cx="416012" cy="2154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CCD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781B63A8-9B95-AAD8-FB7B-55CE6AEC51C6}"/>
              </a:ext>
            </a:extLst>
          </p:cNvPr>
          <p:cNvSpPr txBox="1"/>
          <p:nvPr/>
        </p:nvSpPr>
        <p:spPr>
          <a:xfrm rot="16200000">
            <a:off x="250278" y="3043535"/>
            <a:ext cx="416012" cy="2154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CCD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173D25FA-4044-648C-29EF-E258CE17B7B4}"/>
              </a:ext>
            </a:extLst>
          </p:cNvPr>
          <p:cNvGrpSpPr/>
          <p:nvPr/>
        </p:nvGrpSpPr>
        <p:grpSpPr>
          <a:xfrm rot="5400000">
            <a:off x="621975" y="3566749"/>
            <a:ext cx="477052" cy="339803"/>
            <a:chOff x="4305011" y="1507525"/>
            <a:chExt cx="477052" cy="339803"/>
          </a:xfrm>
        </p:grpSpPr>
        <p:sp>
          <p:nvSpPr>
            <p:cNvPr id="444" name="Rectangle 443">
              <a:extLst>
                <a:ext uri="{FF2B5EF4-FFF2-40B4-BE49-F238E27FC236}">
                  <a16:creationId xmlns:a16="http://schemas.microsoft.com/office/drawing/2014/main" id="{0F2079E1-C6CF-FDA6-EE72-408E3EF51E85}"/>
                </a:ext>
              </a:extLst>
            </p:cNvPr>
            <p:cNvSpPr/>
            <p:nvPr/>
          </p:nvSpPr>
          <p:spPr>
            <a:xfrm>
              <a:off x="4305011" y="1507525"/>
              <a:ext cx="477052" cy="33980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5" name="Oval 444">
              <a:extLst>
                <a:ext uri="{FF2B5EF4-FFF2-40B4-BE49-F238E27FC236}">
                  <a16:creationId xmlns:a16="http://schemas.microsoft.com/office/drawing/2014/main" id="{44EA5139-B278-88B1-7BE3-1A2CDC8907BD}"/>
                </a:ext>
              </a:extLst>
            </p:cNvPr>
            <p:cNvSpPr/>
            <p:nvPr/>
          </p:nvSpPr>
          <p:spPr>
            <a:xfrm>
              <a:off x="4618957" y="1587657"/>
              <a:ext cx="45719" cy="185343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6" name="Flowchart: Collate 445">
              <a:extLst>
                <a:ext uri="{FF2B5EF4-FFF2-40B4-BE49-F238E27FC236}">
                  <a16:creationId xmlns:a16="http://schemas.microsoft.com/office/drawing/2014/main" id="{0BDDA062-A0B5-FF9D-A37E-D13A155C234A}"/>
                </a:ext>
              </a:extLst>
            </p:cNvPr>
            <p:cNvSpPr/>
            <p:nvPr/>
          </p:nvSpPr>
          <p:spPr>
            <a:xfrm>
              <a:off x="4423719" y="1581665"/>
              <a:ext cx="45719" cy="185335"/>
            </a:xfrm>
            <a:prstGeom prst="flowChartCollate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73" name="Straight Connector 372">
            <a:extLst>
              <a:ext uri="{FF2B5EF4-FFF2-40B4-BE49-F238E27FC236}">
                <a16:creationId xmlns:a16="http://schemas.microsoft.com/office/drawing/2014/main" id="{C9743573-C1D7-EABA-17E2-E0F3CD7E18C7}"/>
              </a:ext>
            </a:extLst>
          </p:cNvPr>
          <p:cNvCxnSpPr>
            <a:cxnSpLocks/>
            <a:stCxn id="364" idx="3"/>
            <a:endCxn id="363" idx="3"/>
          </p:cNvCxnSpPr>
          <p:nvPr/>
        </p:nvCxnSpPr>
        <p:spPr>
          <a:xfrm flipH="1">
            <a:off x="866418" y="3138394"/>
            <a:ext cx="3175" cy="1162478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374" name="TextBox 373">
            <a:extLst>
              <a:ext uri="{FF2B5EF4-FFF2-40B4-BE49-F238E27FC236}">
                <a16:creationId xmlns:a16="http://schemas.microsoft.com/office/drawing/2014/main" id="{04C6C18F-1852-7E6A-078B-E8DC4B9DC12F}"/>
              </a:ext>
            </a:extLst>
          </p:cNvPr>
          <p:cNvSpPr txBox="1"/>
          <p:nvPr/>
        </p:nvSpPr>
        <p:spPr>
          <a:xfrm rot="16200000">
            <a:off x="134734" y="3549340"/>
            <a:ext cx="715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Beam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expander</a:t>
            </a:r>
          </a:p>
        </p:txBody>
      </p:sp>
      <p:sp>
        <p:nvSpPr>
          <p:cNvPr id="375" name="Rectangle 374">
            <a:extLst>
              <a:ext uri="{FF2B5EF4-FFF2-40B4-BE49-F238E27FC236}">
                <a16:creationId xmlns:a16="http://schemas.microsoft.com/office/drawing/2014/main" id="{62BC4E99-5A4B-F145-66D8-71E3A7B85837}"/>
              </a:ext>
            </a:extLst>
          </p:cNvPr>
          <p:cNvSpPr/>
          <p:nvPr/>
        </p:nvSpPr>
        <p:spPr>
          <a:xfrm rot="2700000">
            <a:off x="11385212" y="4227084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76" name="Straight Connector 375">
            <a:extLst>
              <a:ext uri="{FF2B5EF4-FFF2-40B4-BE49-F238E27FC236}">
                <a16:creationId xmlns:a16="http://schemas.microsoft.com/office/drawing/2014/main" id="{ECD952E3-96B5-DB08-9E46-936686CAD426}"/>
              </a:ext>
            </a:extLst>
          </p:cNvPr>
          <p:cNvCxnSpPr>
            <a:cxnSpLocks/>
            <a:stCxn id="377" idx="1"/>
            <a:endCxn id="375" idx="1"/>
          </p:cNvCxnSpPr>
          <p:nvPr/>
        </p:nvCxnSpPr>
        <p:spPr>
          <a:xfrm>
            <a:off x="11391400" y="2219908"/>
            <a:ext cx="507" cy="2074787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377" name="Rectangle 376">
            <a:extLst>
              <a:ext uri="{FF2B5EF4-FFF2-40B4-BE49-F238E27FC236}">
                <a16:creationId xmlns:a16="http://schemas.microsoft.com/office/drawing/2014/main" id="{89F10E41-79AF-A42F-465F-60A95ED3405B}"/>
              </a:ext>
            </a:extLst>
          </p:cNvPr>
          <p:cNvSpPr/>
          <p:nvPr/>
        </p:nvSpPr>
        <p:spPr>
          <a:xfrm rot="18900000">
            <a:off x="11384704" y="2119969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78" name="Straight Connector 377">
            <a:extLst>
              <a:ext uri="{FF2B5EF4-FFF2-40B4-BE49-F238E27FC236}">
                <a16:creationId xmlns:a16="http://schemas.microsoft.com/office/drawing/2014/main" id="{CD04EDE7-6E0D-1478-EABD-F72EF1987810}"/>
              </a:ext>
            </a:extLst>
          </p:cNvPr>
          <p:cNvCxnSpPr>
            <a:cxnSpLocks/>
            <a:stCxn id="375" idx="1"/>
            <a:endCxn id="303" idx="6"/>
          </p:cNvCxnSpPr>
          <p:nvPr/>
        </p:nvCxnSpPr>
        <p:spPr>
          <a:xfrm flipH="1">
            <a:off x="11119964" y="4294695"/>
            <a:ext cx="271943" cy="1047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A115B8D-5397-C25B-B6AA-84E5D073C09B}"/>
              </a:ext>
            </a:extLst>
          </p:cNvPr>
          <p:cNvCxnSpPr>
            <a:cxnSpLocks/>
            <a:stCxn id="392" idx="3"/>
            <a:endCxn id="377" idx="1"/>
          </p:cNvCxnSpPr>
          <p:nvPr/>
        </p:nvCxnSpPr>
        <p:spPr>
          <a:xfrm flipV="1">
            <a:off x="1075979" y="2219908"/>
            <a:ext cx="10315421" cy="19262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9E151619-2A58-06D9-19F6-CE1216F66EF9}"/>
              </a:ext>
            </a:extLst>
          </p:cNvPr>
          <p:cNvCxnSpPr>
            <a:cxnSpLocks/>
            <a:stCxn id="324" idx="3"/>
            <a:endCxn id="323" idx="1"/>
          </p:cNvCxnSpPr>
          <p:nvPr/>
        </p:nvCxnSpPr>
        <p:spPr>
          <a:xfrm>
            <a:off x="1881250" y="4002055"/>
            <a:ext cx="357369" cy="936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381" name="TextBox 380">
            <a:extLst>
              <a:ext uri="{FF2B5EF4-FFF2-40B4-BE49-F238E27FC236}">
                <a16:creationId xmlns:a16="http://schemas.microsoft.com/office/drawing/2014/main" id="{8313F17B-DB19-BB35-1831-57CAB660C397}"/>
              </a:ext>
            </a:extLst>
          </p:cNvPr>
          <p:cNvSpPr txBox="1"/>
          <p:nvPr/>
        </p:nvSpPr>
        <p:spPr>
          <a:xfrm>
            <a:off x="10344390" y="4518138"/>
            <a:ext cx="9877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Compressor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962499D3-2853-C321-0605-40149DD6B580}"/>
              </a:ext>
            </a:extLst>
          </p:cNvPr>
          <p:cNvCxnSpPr>
            <a:cxnSpLocks/>
          </p:cNvCxnSpPr>
          <p:nvPr/>
        </p:nvCxnSpPr>
        <p:spPr>
          <a:xfrm flipH="1">
            <a:off x="11386105" y="4304691"/>
            <a:ext cx="7150" cy="417321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dash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383" name="TextBox 382">
            <a:extLst>
              <a:ext uri="{FF2B5EF4-FFF2-40B4-BE49-F238E27FC236}">
                <a16:creationId xmlns:a16="http://schemas.microsoft.com/office/drawing/2014/main" id="{19332C75-B89D-33CB-C508-B35B474971CD}"/>
              </a:ext>
            </a:extLst>
          </p:cNvPr>
          <p:cNvSpPr txBox="1"/>
          <p:nvPr/>
        </p:nvSpPr>
        <p:spPr>
          <a:xfrm rot="16200000">
            <a:off x="11166339" y="4818477"/>
            <a:ext cx="416012" cy="2154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CCD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84" name="TextBox 383">
            <a:extLst>
              <a:ext uri="{FF2B5EF4-FFF2-40B4-BE49-F238E27FC236}">
                <a16:creationId xmlns:a16="http://schemas.microsoft.com/office/drawing/2014/main" id="{B126EDA4-6337-D6EF-C05F-EC3B610306D6}"/>
              </a:ext>
            </a:extLst>
          </p:cNvPr>
          <p:cNvSpPr txBox="1"/>
          <p:nvPr/>
        </p:nvSpPr>
        <p:spPr>
          <a:xfrm>
            <a:off x="8378857" y="4322227"/>
            <a:ext cx="546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Virtual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85" name="Straight Connector 384">
            <a:extLst>
              <a:ext uri="{FF2B5EF4-FFF2-40B4-BE49-F238E27FC236}">
                <a16:creationId xmlns:a16="http://schemas.microsoft.com/office/drawing/2014/main" id="{D2AA5453-1EBA-67CD-023D-D47C71D72C8F}"/>
              </a:ext>
            </a:extLst>
          </p:cNvPr>
          <p:cNvCxnSpPr>
            <a:cxnSpLocks/>
            <a:stCxn id="359" idx="1"/>
            <a:endCxn id="352" idx="3"/>
          </p:cNvCxnSpPr>
          <p:nvPr/>
        </p:nvCxnSpPr>
        <p:spPr>
          <a:xfrm flipH="1" flipV="1">
            <a:off x="10005498" y="3985892"/>
            <a:ext cx="392562" cy="2284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386" name="Straight Connector 385">
            <a:extLst>
              <a:ext uri="{FF2B5EF4-FFF2-40B4-BE49-F238E27FC236}">
                <a16:creationId xmlns:a16="http://schemas.microsoft.com/office/drawing/2014/main" id="{72834339-3A58-AC2F-BD76-A668E73FBE86}"/>
              </a:ext>
            </a:extLst>
          </p:cNvPr>
          <p:cNvCxnSpPr>
            <a:cxnSpLocks/>
            <a:stCxn id="377" idx="1"/>
          </p:cNvCxnSpPr>
          <p:nvPr/>
        </p:nvCxnSpPr>
        <p:spPr>
          <a:xfrm>
            <a:off x="11391400" y="2219908"/>
            <a:ext cx="290789" cy="8699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dash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387" name="TextBox 386">
            <a:extLst>
              <a:ext uri="{FF2B5EF4-FFF2-40B4-BE49-F238E27FC236}">
                <a16:creationId xmlns:a16="http://schemas.microsoft.com/office/drawing/2014/main" id="{3D83A2B7-1FEB-51D1-BFC3-351FA62323F1}"/>
              </a:ext>
            </a:extLst>
          </p:cNvPr>
          <p:cNvSpPr txBox="1"/>
          <p:nvPr/>
        </p:nvSpPr>
        <p:spPr>
          <a:xfrm rot="16200000">
            <a:off x="11583963" y="2120885"/>
            <a:ext cx="416012" cy="2154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CCD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88" name="Straight Connector 387">
            <a:extLst>
              <a:ext uri="{FF2B5EF4-FFF2-40B4-BE49-F238E27FC236}">
                <a16:creationId xmlns:a16="http://schemas.microsoft.com/office/drawing/2014/main" id="{C18137F8-155B-6211-4726-B130B693921A}"/>
              </a:ext>
            </a:extLst>
          </p:cNvPr>
          <p:cNvCxnSpPr>
            <a:cxnSpLocks/>
            <a:endCxn id="331" idx="1"/>
          </p:cNvCxnSpPr>
          <p:nvPr/>
        </p:nvCxnSpPr>
        <p:spPr>
          <a:xfrm flipH="1" flipV="1">
            <a:off x="1865086" y="4301920"/>
            <a:ext cx="784313" cy="87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miter lim="800000"/>
            <a:headEnd type="arrow" w="med" len="med"/>
            <a:tailEnd type="none" w="med" len="med"/>
          </a:ln>
          <a:effectLst/>
        </p:spPr>
      </p:cxnSp>
      <p:sp>
        <p:nvSpPr>
          <p:cNvPr id="389" name="TextBox 388">
            <a:extLst>
              <a:ext uri="{FF2B5EF4-FFF2-40B4-BE49-F238E27FC236}">
                <a16:creationId xmlns:a16="http://schemas.microsoft.com/office/drawing/2014/main" id="{850E4E5D-0E69-9707-CAC2-232B35285342}"/>
              </a:ext>
            </a:extLst>
          </p:cNvPr>
          <p:cNvSpPr txBox="1"/>
          <p:nvPr/>
        </p:nvSpPr>
        <p:spPr>
          <a:xfrm rot="16200000">
            <a:off x="2552392" y="4241719"/>
            <a:ext cx="416012" cy="2154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CCD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90" name="Straight Connector 389">
            <a:extLst>
              <a:ext uri="{FF2B5EF4-FFF2-40B4-BE49-F238E27FC236}">
                <a16:creationId xmlns:a16="http://schemas.microsoft.com/office/drawing/2014/main" id="{C535F856-881D-D739-15D3-172DC85C0532}"/>
              </a:ext>
            </a:extLst>
          </p:cNvPr>
          <p:cNvCxnSpPr>
            <a:cxnSpLocks/>
            <a:stCxn id="391" idx="2"/>
            <a:endCxn id="360" idx="3"/>
          </p:cNvCxnSpPr>
          <p:nvPr/>
        </p:nvCxnSpPr>
        <p:spPr>
          <a:xfrm>
            <a:off x="9582769" y="4291943"/>
            <a:ext cx="817622" cy="2752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miter lim="800000"/>
            <a:headEnd type="arrow" w="med" len="med"/>
            <a:tailEnd type="none" w="med" len="med"/>
          </a:ln>
          <a:effectLst/>
        </p:spPr>
      </p:cxnSp>
      <p:sp>
        <p:nvSpPr>
          <p:cNvPr id="391" name="TextBox 390">
            <a:extLst>
              <a:ext uri="{FF2B5EF4-FFF2-40B4-BE49-F238E27FC236}">
                <a16:creationId xmlns:a16="http://schemas.microsoft.com/office/drawing/2014/main" id="{BFCF4D37-4B2C-DFCB-1C2F-D4D4919B5E68}"/>
              </a:ext>
            </a:extLst>
          </p:cNvPr>
          <p:cNvSpPr txBox="1"/>
          <p:nvPr/>
        </p:nvSpPr>
        <p:spPr>
          <a:xfrm rot="16200000">
            <a:off x="9267041" y="4184221"/>
            <a:ext cx="416012" cy="2154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CCD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92" name="Rectangle 391">
            <a:extLst>
              <a:ext uri="{FF2B5EF4-FFF2-40B4-BE49-F238E27FC236}">
                <a16:creationId xmlns:a16="http://schemas.microsoft.com/office/drawing/2014/main" id="{7FEED0CD-FD79-5FEA-79CB-EC1508441478}"/>
              </a:ext>
            </a:extLst>
          </p:cNvPr>
          <p:cNvSpPr/>
          <p:nvPr/>
        </p:nvSpPr>
        <p:spPr>
          <a:xfrm rot="18900000">
            <a:off x="1036955" y="2171559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3" name="TextBox 392">
            <a:extLst>
              <a:ext uri="{FF2B5EF4-FFF2-40B4-BE49-F238E27FC236}">
                <a16:creationId xmlns:a16="http://schemas.microsoft.com/office/drawing/2014/main" id="{0EE90625-5A33-8653-41D8-416B477143DE}"/>
              </a:ext>
            </a:extLst>
          </p:cNvPr>
          <p:cNvSpPr txBox="1"/>
          <p:nvPr/>
        </p:nvSpPr>
        <p:spPr>
          <a:xfrm>
            <a:off x="6973357" y="2836090"/>
            <a:ext cx="8579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Delay stage</a:t>
            </a:r>
          </a:p>
        </p:txBody>
      </p:sp>
      <p:grpSp>
        <p:nvGrpSpPr>
          <p:cNvPr id="394" name="Group 393">
            <a:extLst>
              <a:ext uri="{FF2B5EF4-FFF2-40B4-BE49-F238E27FC236}">
                <a16:creationId xmlns:a16="http://schemas.microsoft.com/office/drawing/2014/main" id="{0A946B54-0F80-BF3F-A3DE-B5DF5101F32C}"/>
              </a:ext>
            </a:extLst>
          </p:cNvPr>
          <p:cNvGrpSpPr/>
          <p:nvPr/>
        </p:nvGrpSpPr>
        <p:grpSpPr>
          <a:xfrm>
            <a:off x="1904821" y="1965994"/>
            <a:ext cx="429779" cy="492895"/>
            <a:chOff x="3319376" y="2335427"/>
            <a:chExt cx="429779" cy="492895"/>
          </a:xfrm>
        </p:grpSpPr>
        <p:grpSp>
          <p:nvGrpSpPr>
            <p:cNvPr id="438" name="Group 437">
              <a:extLst>
                <a:ext uri="{FF2B5EF4-FFF2-40B4-BE49-F238E27FC236}">
                  <a16:creationId xmlns:a16="http://schemas.microsoft.com/office/drawing/2014/main" id="{63E8730C-875E-2B3A-4908-BD173ED0BBD8}"/>
                </a:ext>
              </a:extLst>
            </p:cNvPr>
            <p:cNvGrpSpPr/>
            <p:nvPr/>
          </p:nvGrpSpPr>
          <p:grpSpPr>
            <a:xfrm rot="2302233">
              <a:off x="3490822" y="2385574"/>
              <a:ext cx="47368" cy="409827"/>
              <a:chOff x="4670854" y="1573432"/>
              <a:chExt cx="47368" cy="409827"/>
            </a:xfrm>
          </p:grpSpPr>
          <p:sp>
            <p:nvSpPr>
              <p:cNvPr id="441" name="Rectangle 440">
                <a:extLst>
                  <a:ext uri="{FF2B5EF4-FFF2-40B4-BE49-F238E27FC236}">
                    <a16:creationId xmlns:a16="http://schemas.microsoft.com/office/drawing/2014/main" id="{8F30A412-87AC-4C3E-3776-2D033456A0D8}"/>
                  </a:ext>
                </a:extLst>
              </p:cNvPr>
              <p:cNvSpPr/>
              <p:nvPr/>
            </p:nvSpPr>
            <p:spPr>
              <a:xfrm>
                <a:off x="4670854" y="1573432"/>
                <a:ext cx="47358" cy="408889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9D2BF5B7-B7E1-1817-5B4E-66729CA73D4B}"/>
                  </a:ext>
                </a:extLst>
              </p:cNvPr>
              <p:cNvCxnSpPr/>
              <p:nvPr/>
            </p:nvCxnSpPr>
            <p:spPr>
              <a:xfrm>
                <a:off x="4670854" y="1575486"/>
                <a:ext cx="0" cy="40777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D741C4DE-A1A6-A41B-C8A0-5FC55E4C187E}"/>
                  </a:ext>
                </a:extLst>
              </p:cNvPr>
              <p:cNvCxnSpPr/>
              <p:nvPr/>
            </p:nvCxnSpPr>
            <p:spPr>
              <a:xfrm>
                <a:off x="4718222" y="1573432"/>
                <a:ext cx="0" cy="40777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39" name="Rectangle 438">
              <a:extLst>
                <a:ext uri="{FF2B5EF4-FFF2-40B4-BE49-F238E27FC236}">
                  <a16:creationId xmlns:a16="http://schemas.microsoft.com/office/drawing/2014/main" id="{C4F6C175-08F4-5DC7-F172-BD3E833475AF}"/>
                </a:ext>
              </a:extLst>
            </p:cNvPr>
            <p:cNvSpPr/>
            <p:nvPr/>
          </p:nvSpPr>
          <p:spPr>
            <a:xfrm>
              <a:off x="3533712" y="2335427"/>
              <a:ext cx="215443" cy="1174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0" name="Rectangle 439">
              <a:extLst>
                <a:ext uri="{FF2B5EF4-FFF2-40B4-BE49-F238E27FC236}">
                  <a16:creationId xmlns:a16="http://schemas.microsoft.com/office/drawing/2014/main" id="{D66F7559-257A-760C-FD14-98D527FEEB1E}"/>
                </a:ext>
              </a:extLst>
            </p:cNvPr>
            <p:cNvSpPr/>
            <p:nvPr/>
          </p:nvSpPr>
          <p:spPr>
            <a:xfrm>
              <a:off x="3319376" y="2710839"/>
              <a:ext cx="215443" cy="1174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95" name="TextBox 394">
            <a:extLst>
              <a:ext uri="{FF2B5EF4-FFF2-40B4-BE49-F238E27FC236}">
                <a16:creationId xmlns:a16="http://schemas.microsoft.com/office/drawing/2014/main" id="{1A97AFF1-0786-CF58-093A-4229C622403E}"/>
              </a:ext>
            </a:extLst>
          </p:cNvPr>
          <p:cNvSpPr txBox="1"/>
          <p:nvPr/>
        </p:nvSpPr>
        <p:spPr>
          <a:xfrm>
            <a:off x="618125" y="1124744"/>
            <a:ext cx="1500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Laser (at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~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15 m)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A115BA77-3C7D-D6AB-EB0A-E16588A86294}"/>
              </a:ext>
            </a:extLst>
          </p:cNvPr>
          <p:cNvSpPr txBox="1"/>
          <p:nvPr/>
        </p:nvSpPr>
        <p:spPr>
          <a:xfrm>
            <a:off x="5488719" y="1727794"/>
            <a:ext cx="10647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Variable splitter</a:t>
            </a:r>
          </a:p>
        </p:txBody>
      </p:sp>
      <p:sp>
        <p:nvSpPr>
          <p:cNvPr id="397" name="Rectangle 396">
            <a:extLst>
              <a:ext uri="{FF2B5EF4-FFF2-40B4-BE49-F238E27FC236}">
                <a16:creationId xmlns:a16="http://schemas.microsoft.com/office/drawing/2014/main" id="{194536EB-2C4D-8018-F2E8-134BA4E7DA2D}"/>
              </a:ext>
            </a:extLst>
          </p:cNvPr>
          <p:cNvSpPr/>
          <p:nvPr/>
        </p:nvSpPr>
        <p:spPr>
          <a:xfrm>
            <a:off x="5837553" y="2137040"/>
            <a:ext cx="45719" cy="167549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8" name="TextBox 397">
            <a:extLst>
              <a:ext uri="{FF2B5EF4-FFF2-40B4-BE49-F238E27FC236}">
                <a16:creationId xmlns:a16="http://schemas.microsoft.com/office/drawing/2014/main" id="{A013026E-C7AE-4BEA-C1B0-A476E5223CC4}"/>
              </a:ext>
            </a:extLst>
          </p:cNvPr>
          <p:cNvSpPr txBox="1"/>
          <p:nvPr/>
        </p:nvSpPr>
        <p:spPr>
          <a:xfrm>
            <a:off x="3073346" y="1476348"/>
            <a:ext cx="582211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63 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99" name="TextBox 398">
            <a:extLst>
              <a:ext uri="{FF2B5EF4-FFF2-40B4-BE49-F238E27FC236}">
                <a16:creationId xmlns:a16="http://schemas.microsoft.com/office/drawing/2014/main" id="{F9F1B03E-BF5E-D919-BBBF-4BBE37548752}"/>
              </a:ext>
            </a:extLst>
          </p:cNvPr>
          <p:cNvSpPr txBox="1"/>
          <p:nvPr/>
        </p:nvSpPr>
        <p:spPr>
          <a:xfrm>
            <a:off x="8529761" y="1486534"/>
            <a:ext cx="686406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~46 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00" name="TextBox 399">
            <a:extLst>
              <a:ext uri="{FF2B5EF4-FFF2-40B4-BE49-F238E27FC236}">
                <a16:creationId xmlns:a16="http://schemas.microsoft.com/office/drawing/2014/main" id="{E8864C0B-906A-5AEE-1332-59BDA2AB9F9E}"/>
              </a:ext>
            </a:extLst>
          </p:cNvPr>
          <p:cNvSpPr txBox="1"/>
          <p:nvPr/>
        </p:nvSpPr>
        <p:spPr>
          <a:xfrm>
            <a:off x="3170405" y="2630501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~46 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401" name="Group 400">
            <a:extLst>
              <a:ext uri="{FF2B5EF4-FFF2-40B4-BE49-F238E27FC236}">
                <a16:creationId xmlns:a16="http://schemas.microsoft.com/office/drawing/2014/main" id="{AB6E5D86-A1F0-D07D-0042-30DE4D483C0A}"/>
              </a:ext>
            </a:extLst>
          </p:cNvPr>
          <p:cNvGrpSpPr/>
          <p:nvPr/>
        </p:nvGrpSpPr>
        <p:grpSpPr>
          <a:xfrm>
            <a:off x="3194373" y="1968497"/>
            <a:ext cx="429779" cy="492895"/>
            <a:chOff x="3319376" y="2335427"/>
            <a:chExt cx="429779" cy="492895"/>
          </a:xfrm>
        </p:grpSpPr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7D0E3A69-0461-0896-727A-F2EF41546E2D}"/>
                </a:ext>
              </a:extLst>
            </p:cNvPr>
            <p:cNvGrpSpPr/>
            <p:nvPr/>
          </p:nvGrpSpPr>
          <p:grpSpPr>
            <a:xfrm rot="2302233">
              <a:off x="3490822" y="2385574"/>
              <a:ext cx="47368" cy="409827"/>
              <a:chOff x="4670854" y="1573432"/>
              <a:chExt cx="47368" cy="409827"/>
            </a:xfrm>
          </p:grpSpPr>
          <p:sp>
            <p:nvSpPr>
              <p:cNvPr id="435" name="Rectangle 434">
                <a:extLst>
                  <a:ext uri="{FF2B5EF4-FFF2-40B4-BE49-F238E27FC236}">
                    <a16:creationId xmlns:a16="http://schemas.microsoft.com/office/drawing/2014/main" id="{111F096B-D1D8-6654-8D33-114C655FB7AD}"/>
                  </a:ext>
                </a:extLst>
              </p:cNvPr>
              <p:cNvSpPr/>
              <p:nvPr/>
            </p:nvSpPr>
            <p:spPr>
              <a:xfrm>
                <a:off x="4670854" y="1573432"/>
                <a:ext cx="47358" cy="408889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CB8AB549-8ADE-D8CF-F884-5DFC6BF957F6}"/>
                  </a:ext>
                </a:extLst>
              </p:cNvPr>
              <p:cNvCxnSpPr/>
              <p:nvPr/>
            </p:nvCxnSpPr>
            <p:spPr>
              <a:xfrm>
                <a:off x="4670854" y="1575486"/>
                <a:ext cx="0" cy="40777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62CC1EEA-160B-096C-CA16-E4422143C631}"/>
                  </a:ext>
                </a:extLst>
              </p:cNvPr>
              <p:cNvCxnSpPr/>
              <p:nvPr/>
            </p:nvCxnSpPr>
            <p:spPr>
              <a:xfrm>
                <a:off x="4718222" y="1573432"/>
                <a:ext cx="0" cy="40777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33" name="Rectangle 432">
              <a:extLst>
                <a:ext uri="{FF2B5EF4-FFF2-40B4-BE49-F238E27FC236}">
                  <a16:creationId xmlns:a16="http://schemas.microsoft.com/office/drawing/2014/main" id="{C5F8C7D3-09A0-A001-92B1-71F85BF164BF}"/>
                </a:ext>
              </a:extLst>
            </p:cNvPr>
            <p:cNvSpPr/>
            <p:nvPr/>
          </p:nvSpPr>
          <p:spPr>
            <a:xfrm>
              <a:off x="3533712" y="2335427"/>
              <a:ext cx="215443" cy="1174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4" name="Rectangle 433">
              <a:extLst>
                <a:ext uri="{FF2B5EF4-FFF2-40B4-BE49-F238E27FC236}">
                  <a16:creationId xmlns:a16="http://schemas.microsoft.com/office/drawing/2014/main" id="{8EBB3C4C-A86B-A00C-EB35-9F328D857F47}"/>
                </a:ext>
              </a:extLst>
            </p:cNvPr>
            <p:cNvSpPr/>
            <p:nvPr/>
          </p:nvSpPr>
          <p:spPr>
            <a:xfrm>
              <a:off x="3319376" y="2710839"/>
              <a:ext cx="215443" cy="1174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284B42FD-6D93-DE74-189C-8A091EF61C40}"/>
              </a:ext>
            </a:extLst>
          </p:cNvPr>
          <p:cNvGrpSpPr/>
          <p:nvPr/>
        </p:nvGrpSpPr>
        <p:grpSpPr>
          <a:xfrm>
            <a:off x="4558399" y="1986194"/>
            <a:ext cx="429779" cy="492895"/>
            <a:chOff x="3319376" y="2335427"/>
            <a:chExt cx="429779" cy="492895"/>
          </a:xfrm>
        </p:grpSpPr>
        <p:grpSp>
          <p:nvGrpSpPr>
            <p:cNvPr id="426" name="Group 425">
              <a:extLst>
                <a:ext uri="{FF2B5EF4-FFF2-40B4-BE49-F238E27FC236}">
                  <a16:creationId xmlns:a16="http://schemas.microsoft.com/office/drawing/2014/main" id="{2532DDD5-5E68-8E20-6141-79F1526AB1AC}"/>
                </a:ext>
              </a:extLst>
            </p:cNvPr>
            <p:cNvGrpSpPr/>
            <p:nvPr/>
          </p:nvGrpSpPr>
          <p:grpSpPr>
            <a:xfrm rot="2302233">
              <a:off x="3490822" y="2385574"/>
              <a:ext cx="47368" cy="409827"/>
              <a:chOff x="4670854" y="1573432"/>
              <a:chExt cx="47368" cy="409827"/>
            </a:xfrm>
          </p:grpSpPr>
          <p:sp>
            <p:nvSpPr>
              <p:cNvPr id="429" name="Rectangle 428">
                <a:extLst>
                  <a:ext uri="{FF2B5EF4-FFF2-40B4-BE49-F238E27FC236}">
                    <a16:creationId xmlns:a16="http://schemas.microsoft.com/office/drawing/2014/main" id="{A35C6615-93E7-40F0-CB98-2BA92FEC2E4B}"/>
                  </a:ext>
                </a:extLst>
              </p:cNvPr>
              <p:cNvSpPr/>
              <p:nvPr/>
            </p:nvSpPr>
            <p:spPr>
              <a:xfrm>
                <a:off x="4670854" y="1573432"/>
                <a:ext cx="47358" cy="408889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430" name="Straight Connector 429">
                <a:extLst>
                  <a:ext uri="{FF2B5EF4-FFF2-40B4-BE49-F238E27FC236}">
                    <a16:creationId xmlns:a16="http://schemas.microsoft.com/office/drawing/2014/main" id="{8BFE03A1-048D-22C2-51C9-3E24EDC7664F}"/>
                  </a:ext>
                </a:extLst>
              </p:cNvPr>
              <p:cNvCxnSpPr/>
              <p:nvPr/>
            </p:nvCxnSpPr>
            <p:spPr>
              <a:xfrm>
                <a:off x="4670854" y="1575486"/>
                <a:ext cx="0" cy="40777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344B4035-C2B3-A6FD-8371-43AC824E684B}"/>
                  </a:ext>
                </a:extLst>
              </p:cNvPr>
              <p:cNvCxnSpPr/>
              <p:nvPr/>
            </p:nvCxnSpPr>
            <p:spPr>
              <a:xfrm>
                <a:off x="4718222" y="1573432"/>
                <a:ext cx="0" cy="40777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27" name="Rectangle 426">
              <a:extLst>
                <a:ext uri="{FF2B5EF4-FFF2-40B4-BE49-F238E27FC236}">
                  <a16:creationId xmlns:a16="http://schemas.microsoft.com/office/drawing/2014/main" id="{AD588042-52F2-841A-2672-A2C84C55D691}"/>
                </a:ext>
              </a:extLst>
            </p:cNvPr>
            <p:cNvSpPr/>
            <p:nvPr/>
          </p:nvSpPr>
          <p:spPr>
            <a:xfrm>
              <a:off x="3533712" y="2335427"/>
              <a:ext cx="215443" cy="1174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8" name="Rectangle 427">
              <a:extLst>
                <a:ext uri="{FF2B5EF4-FFF2-40B4-BE49-F238E27FC236}">
                  <a16:creationId xmlns:a16="http://schemas.microsoft.com/office/drawing/2014/main" id="{C5A41C52-0A2B-94DC-EB54-106F7E3B84AC}"/>
                </a:ext>
              </a:extLst>
            </p:cNvPr>
            <p:cNvSpPr/>
            <p:nvPr/>
          </p:nvSpPr>
          <p:spPr>
            <a:xfrm>
              <a:off x="3319376" y="2710839"/>
              <a:ext cx="215443" cy="1174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B777336-DF67-CC96-F8D3-CE3E23F554B2}"/>
              </a:ext>
            </a:extLst>
          </p:cNvPr>
          <p:cNvGrpSpPr/>
          <p:nvPr/>
        </p:nvGrpSpPr>
        <p:grpSpPr>
          <a:xfrm>
            <a:off x="8712607" y="1957295"/>
            <a:ext cx="429779" cy="492895"/>
            <a:chOff x="3319376" y="2335427"/>
            <a:chExt cx="429779" cy="492895"/>
          </a:xfrm>
        </p:grpSpPr>
        <p:grpSp>
          <p:nvGrpSpPr>
            <p:cNvPr id="420" name="Group 419">
              <a:extLst>
                <a:ext uri="{FF2B5EF4-FFF2-40B4-BE49-F238E27FC236}">
                  <a16:creationId xmlns:a16="http://schemas.microsoft.com/office/drawing/2014/main" id="{6EA9917E-023F-F80B-6591-9EB63598DB8C}"/>
                </a:ext>
              </a:extLst>
            </p:cNvPr>
            <p:cNvGrpSpPr/>
            <p:nvPr/>
          </p:nvGrpSpPr>
          <p:grpSpPr>
            <a:xfrm rot="2302233">
              <a:off x="3490822" y="2385574"/>
              <a:ext cx="47368" cy="409827"/>
              <a:chOff x="4670854" y="1573432"/>
              <a:chExt cx="47368" cy="409827"/>
            </a:xfrm>
          </p:grpSpPr>
          <p:sp>
            <p:nvSpPr>
              <p:cNvPr id="423" name="Rectangle 422">
                <a:extLst>
                  <a:ext uri="{FF2B5EF4-FFF2-40B4-BE49-F238E27FC236}">
                    <a16:creationId xmlns:a16="http://schemas.microsoft.com/office/drawing/2014/main" id="{E4249FCB-CAF1-733B-6AB2-09E629838E02}"/>
                  </a:ext>
                </a:extLst>
              </p:cNvPr>
              <p:cNvSpPr/>
              <p:nvPr/>
            </p:nvSpPr>
            <p:spPr>
              <a:xfrm>
                <a:off x="4670854" y="1573432"/>
                <a:ext cx="47358" cy="408889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424" name="Straight Connector 423">
                <a:extLst>
                  <a:ext uri="{FF2B5EF4-FFF2-40B4-BE49-F238E27FC236}">
                    <a16:creationId xmlns:a16="http://schemas.microsoft.com/office/drawing/2014/main" id="{DA65ED89-948E-390E-3766-C247684A6679}"/>
                  </a:ext>
                </a:extLst>
              </p:cNvPr>
              <p:cNvCxnSpPr/>
              <p:nvPr/>
            </p:nvCxnSpPr>
            <p:spPr>
              <a:xfrm>
                <a:off x="4670854" y="1575486"/>
                <a:ext cx="0" cy="40777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5" name="Straight Connector 424">
                <a:extLst>
                  <a:ext uri="{FF2B5EF4-FFF2-40B4-BE49-F238E27FC236}">
                    <a16:creationId xmlns:a16="http://schemas.microsoft.com/office/drawing/2014/main" id="{4523E312-357E-5F53-49DE-03B176238481}"/>
                  </a:ext>
                </a:extLst>
              </p:cNvPr>
              <p:cNvCxnSpPr/>
              <p:nvPr/>
            </p:nvCxnSpPr>
            <p:spPr>
              <a:xfrm>
                <a:off x="4718222" y="1573432"/>
                <a:ext cx="0" cy="40777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21" name="Rectangle 420">
              <a:extLst>
                <a:ext uri="{FF2B5EF4-FFF2-40B4-BE49-F238E27FC236}">
                  <a16:creationId xmlns:a16="http://schemas.microsoft.com/office/drawing/2014/main" id="{BC4F87E0-E69B-18C9-98F1-8A71ACB3C417}"/>
                </a:ext>
              </a:extLst>
            </p:cNvPr>
            <p:cNvSpPr/>
            <p:nvPr/>
          </p:nvSpPr>
          <p:spPr>
            <a:xfrm>
              <a:off x="3533712" y="2335427"/>
              <a:ext cx="215443" cy="1174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2" name="Rectangle 421">
              <a:extLst>
                <a:ext uri="{FF2B5EF4-FFF2-40B4-BE49-F238E27FC236}">
                  <a16:creationId xmlns:a16="http://schemas.microsoft.com/office/drawing/2014/main" id="{CA8DDE57-7FFA-4F41-941B-F471895DE00C}"/>
                </a:ext>
              </a:extLst>
            </p:cNvPr>
            <p:cNvSpPr/>
            <p:nvPr/>
          </p:nvSpPr>
          <p:spPr>
            <a:xfrm>
              <a:off x="3319376" y="2710839"/>
              <a:ext cx="215443" cy="1174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79F6BE8E-7A5C-3B8F-FBA6-D17E2BAFDB4F}"/>
              </a:ext>
            </a:extLst>
          </p:cNvPr>
          <p:cNvGrpSpPr/>
          <p:nvPr/>
        </p:nvGrpSpPr>
        <p:grpSpPr>
          <a:xfrm>
            <a:off x="3394383" y="2877674"/>
            <a:ext cx="429779" cy="492895"/>
            <a:chOff x="3319376" y="2335427"/>
            <a:chExt cx="429779" cy="492895"/>
          </a:xfrm>
        </p:grpSpPr>
        <p:grpSp>
          <p:nvGrpSpPr>
            <p:cNvPr id="414" name="Group 413">
              <a:extLst>
                <a:ext uri="{FF2B5EF4-FFF2-40B4-BE49-F238E27FC236}">
                  <a16:creationId xmlns:a16="http://schemas.microsoft.com/office/drawing/2014/main" id="{72CF136A-1AE2-115E-1FAE-A3ABE398F390}"/>
                </a:ext>
              </a:extLst>
            </p:cNvPr>
            <p:cNvGrpSpPr/>
            <p:nvPr/>
          </p:nvGrpSpPr>
          <p:grpSpPr>
            <a:xfrm rot="2302233">
              <a:off x="3490822" y="2385574"/>
              <a:ext cx="47368" cy="409827"/>
              <a:chOff x="4670854" y="1573432"/>
              <a:chExt cx="47368" cy="409827"/>
            </a:xfrm>
          </p:grpSpPr>
          <p:sp>
            <p:nvSpPr>
              <p:cNvPr id="417" name="Rectangle 416">
                <a:extLst>
                  <a:ext uri="{FF2B5EF4-FFF2-40B4-BE49-F238E27FC236}">
                    <a16:creationId xmlns:a16="http://schemas.microsoft.com/office/drawing/2014/main" id="{99228089-7F23-CB69-A808-012C1063225F}"/>
                  </a:ext>
                </a:extLst>
              </p:cNvPr>
              <p:cNvSpPr/>
              <p:nvPr/>
            </p:nvSpPr>
            <p:spPr>
              <a:xfrm>
                <a:off x="4670854" y="1573432"/>
                <a:ext cx="47358" cy="408889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418" name="Straight Connector 417">
                <a:extLst>
                  <a:ext uri="{FF2B5EF4-FFF2-40B4-BE49-F238E27FC236}">
                    <a16:creationId xmlns:a16="http://schemas.microsoft.com/office/drawing/2014/main" id="{8C8797A6-148C-95A7-F361-BD048067C371}"/>
                  </a:ext>
                </a:extLst>
              </p:cNvPr>
              <p:cNvCxnSpPr/>
              <p:nvPr/>
            </p:nvCxnSpPr>
            <p:spPr>
              <a:xfrm>
                <a:off x="4670854" y="1575486"/>
                <a:ext cx="0" cy="40777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9" name="Straight Connector 418">
                <a:extLst>
                  <a:ext uri="{FF2B5EF4-FFF2-40B4-BE49-F238E27FC236}">
                    <a16:creationId xmlns:a16="http://schemas.microsoft.com/office/drawing/2014/main" id="{CECC28CD-2D4F-9F4F-DD5C-AF11F7567A3A}"/>
                  </a:ext>
                </a:extLst>
              </p:cNvPr>
              <p:cNvCxnSpPr/>
              <p:nvPr/>
            </p:nvCxnSpPr>
            <p:spPr>
              <a:xfrm>
                <a:off x="4718222" y="1573432"/>
                <a:ext cx="0" cy="40777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15" name="Rectangle 414">
              <a:extLst>
                <a:ext uri="{FF2B5EF4-FFF2-40B4-BE49-F238E27FC236}">
                  <a16:creationId xmlns:a16="http://schemas.microsoft.com/office/drawing/2014/main" id="{004BD65A-8921-51E5-1231-1C7497CB7C69}"/>
                </a:ext>
              </a:extLst>
            </p:cNvPr>
            <p:cNvSpPr/>
            <p:nvPr/>
          </p:nvSpPr>
          <p:spPr>
            <a:xfrm>
              <a:off x="3533712" y="2335427"/>
              <a:ext cx="215443" cy="1174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6" name="Rectangle 415">
              <a:extLst>
                <a:ext uri="{FF2B5EF4-FFF2-40B4-BE49-F238E27FC236}">
                  <a16:creationId xmlns:a16="http://schemas.microsoft.com/office/drawing/2014/main" id="{63C895DF-A555-F251-241A-9234C1E6B1A2}"/>
                </a:ext>
              </a:extLst>
            </p:cNvPr>
            <p:cNvSpPr/>
            <p:nvPr/>
          </p:nvSpPr>
          <p:spPr>
            <a:xfrm>
              <a:off x="3319376" y="2710839"/>
              <a:ext cx="215443" cy="1174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05" name="TextBox 404">
            <a:extLst>
              <a:ext uri="{FF2B5EF4-FFF2-40B4-BE49-F238E27FC236}">
                <a16:creationId xmlns:a16="http://schemas.microsoft.com/office/drawing/2014/main" id="{ECCC0D4B-1D2A-02F6-B689-F5CF633848B6}"/>
              </a:ext>
            </a:extLst>
          </p:cNvPr>
          <p:cNvSpPr txBox="1"/>
          <p:nvPr/>
        </p:nvSpPr>
        <p:spPr>
          <a:xfrm>
            <a:off x="2929876" y="2324552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Relay system</a:t>
            </a:r>
          </a:p>
        </p:txBody>
      </p:sp>
      <p:sp>
        <p:nvSpPr>
          <p:cNvPr id="406" name="TextBox 405">
            <a:extLst>
              <a:ext uri="{FF2B5EF4-FFF2-40B4-BE49-F238E27FC236}">
                <a16:creationId xmlns:a16="http://schemas.microsoft.com/office/drawing/2014/main" id="{AC5ED995-8DDF-6CD9-EB25-B93ABB632589}"/>
              </a:ext>
            </a:extLst>
          </p:cNvPr>
          <p:cNvSpPr txBox="1"/>
          <p:nvPr/>
        </p:nvSpPr>
        <p:spPr>
          <a:xfrm>
            <a:off x="3058792" y="3198479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Relay system</a:t>
            </a:r>
          </a:p>
        </p:txBody>
      </p:sp>
      <p:sp>
        <p:nvSpPr>
          <p:cNvPr id="407" name="TextBox 406">
            <a:extLst>
              <a:ext uri="{FF2B5EF4-FFF2-40B4-BE49-F238E27FC236}">
                <a16:creationId xmlns:a16="http://schemas.microsoft.com/office/drawing/2014/main" id="{0A2A3B4A-0F75-22C2-F102-A80A454F8024}"/>
              </a:ext>
            </a:extLst>
          </p:cNvPr>
          <p:cNvSpPr txBox="1"/>
          <p:nvPr/>
        </p:nvSpPr>
        <p:spPr>
          <a:xfrm>
            <a:off x="8421185" y="227681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Relay system</a:t>
            </a:r>
          </a:p>
        </p:txBody>
      </p:sp>
      <p:sp>
        <p:nvSpPr>
          <p:cNvPr id="408" name="TextBox 407">
            <a:extLst>
              <a:ext uri="{FF2B5EF4-FFF2-40B4-BE49-F238E27FC236}">
                <a16:creationId xmlns:a16="http://schemas.microsoft.com/office/drawing/2014/main" id="{41BA3DC3-AB6C-339B-1C13-75F2CBBC0690}"/>
              </a:ext>
            </a:extLst>
          </p:cNvPr>
          <p:cNvSpPr txBox="1"/>
          <p:nvPr/>
        </p:nvSpPr>
        <p:spPr>
          <a:xfrm>
            <a:off x="1653062" y="3302088"/>
            <a:ext cx="1178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Merging chamber</a:t>
            </a:r>
          </a:p>
        </p:txBody>
      </p:sp>
      <p:cxnSp>
        <p:nvCxnSpPr>
          <p:cNvPr id="409" name="Straight Connector 408">
            <a:extLst>
              <a:ext uri="{FF2B5EF4-FFF2-40B4-BE49-F238E27FC236}">
                <a16:creationId xmlns:a16="http://schemas.microsoft.com/office/drawing/2014/main" id="{479EF5A9-6C02-458F-63BD-AFEA1A778827}"/>
              </a:ext>
            </a:extLst>
          </p:cNvPr>
          <p:cNvCxnSpPr>
            <a:cxnSpLocks/>
            <a:stCxn id="392" idx="3"/>
          </p:cNvCxnSpPr>
          <p:nvPr/>
        </p:nvCxnSpPr>
        <p:spPr>
          <a:xfrm flipH="1">
            <a:off x="1062527" y="2239170"/>
            <a:ext cx="13452" cy="332240"/>
          </a:xfrm>
          <a:prstGeom prst="line">
            <a:avLst/>
          </a:prstGeom>
          <a:noFill/>
          <a:ln w="9525" cap="flat" cmpd="sng" algn="ctr">
            <a:solidFill>
              <a:srgbClr val="7030A0"/>
            </a:solidFill>
            <a:prstDash val="dash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410" name="TextBox 409">
            <a:extLst>
              <a:ext uri="{FF2B5EF4-FFF2-40B4-BE49-F238E27FC236}">
                <a16:creationId xmlns:a16="http://schemas.microsoft.com/office/drawing/2014/main" id="{20C47092-5F39-29DC-AEC6-19D6BF234D11}"/>
              </a:ext>
            </a:extLst>
          </p:cNvPr>
          <p:cNvSpPr txBox="1"/>
          <p:nvPr/>
        </p:nvSpPr>
        <p:spPr>
          <a:xfrm rot="16200000">
            <a:off x="855979" y="2665973"/>
            <a:ext cx="416012" cy="2154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CCD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0B3D2469-56E5-D064-50EF-CE40729D86EB}"/>
              </a:ext>
            </a:extLst>
          </p:cNvPr>
          <p:cNvSpPr txBox="1"/>
          <p:nvPr/>
        </p:nvSpPr>
        <p:spPr>
          <a:xfrm>
            <a:off x="2447660" y="4772310"/>
            <a:ext cx="686406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~30 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412" name="Straight Arrow Connector 411">
            <a:extLst>
              <a:ext uri="{FF2B5EF4-FFF2-40B4-BE49-F238E27FC236}">
                <a16:creationId xmlns:a16="http://schemas.microsoft.com/office/drawing/2014/main" id="{2DDE2A50-0C98-1844-A04F-A405198897E5}"/>
              </a:ext>
            </a:extLst>
          </p:cNvPr>
          <p:cNvCxnSpPr/>
          <p:nvPr/>
        </p:nvCxnSpPr>
        <p:spPr>
          <a:xfrm flipV="1">
            <a:off x="7843432" y="4871616"/>
            <a:ext cx="2984166" cy="1996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413" name="TextBox 412">
            <a:extLst>
              <a:ext uri="{FF2B5EF4-FFF2-40B4-BE49-F238E27FC236}">
                <a16:creationId xmlns:a16="http://schemas.microsoft.com/office/drawing/2014/main" id="{C458311E-E279-C013-99BA-E9A0C4E910E3}"/>
              </a:ext>
            </a:extLst>
          </p:cNvPr>
          <p:cNvSpPr txBox="1"/>
          <p:nvPr/>
        </p:nvSpPr>
        <p:spPr>
          <a:xfrm>
            <a:off x="8995998" y="4737689"/>
            <a:ext cx="686406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~30 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DD83A2D-F420-8362-B361-67E2DCD15928}"/>
              </a:ext>
            </a:extLst>
          </p:cNvPr>
          <p:cNvSpPr/>
          <p:nvPr/>
        </p:nvSpPr>
        <p:spPr bwMode="auto">
          <a:xfrm>
            <a:off x="753095" y="1784125"/>
            <a:ext cx="5390562" cy="1766002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7DAD006-D5A5-1F3D-2E40-4A7B40211AE3}"/>
              </a:ext>
            </a:extLst>
          </p:cNvPr>
          <p:cNvSpPr/>
          <p:nvPr/>
        </p:nvSpPr>
        <p:spPr bwMode="auto">
          <a:xfrm>
            <a:off x="8712607" y="3395763"/>
            <a:ext cx="3273689" cy="1530435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ADE351C-E44C-7B37-A8D3-4EDA9EE5F827}"/>
              </a:ext>
            </a:extLst>
          </p:cNvPr>
          <p:cNvSpPr/>
          <p:nvPr/>
        </p:nvSpPr>
        <p:spPr bwMode="auto">
          <a:xfrm>
            <a:off x="7263298" y="1456333"/>
            <a:ext cx="3273689" cy="1530435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E6689A7-7D4A-167D-28A6-FB44E52EE151}"/>
              </a:ext>
            </a:extLst>
          </p:cNvPr>
          <p:cNvSpPr/>
          <p:nvPr/>
        </p:nvSpPr>
        <p:spPr bwMode="auto">
          <a:xfrm>
            <a:off x="740363" y="3443639"/>
            <a:ext cx="3273689" cy="1530435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747D08-7CD1-4ED7-B6B6-C4326540A432}"/>
              </a:ext>
            </a:extLst>
          </p:cNvPr>
          <p:cNvSpPr txBox="1"/>
          <p:nvPr/>
        </p:nvSpPr>
        <p:spPr>
          <a:xfrm>
            <a:off x="2468951" y="5274852"/>
            <a:ext cx="9700007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Increase spot size </a:t>
            </a:r>
            <a:r>
              <a:rPr lang="en-US" sz="1400" dirty="0"/>
              <a:t>on gratings within the pulse compressor, allows use full potential of the laser system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Spot size with longer focal length in each arm, to be checked: </a:t>
            </a:r>
            <a:r>
              <a:rPr lang="en-US" sz="1400" b="1" dirty="0"/>
              <a:t>beam propagation in Rb </a:t>
            </a:r>
            <a:r>
              <a:rPr lang="en-US" sz="1400" dirty="0"/>
              <a:t>(Gabor)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Study of tolerances, transmission, beam pointing stability for </a:t>
            </a:r>
            <a:r>
              <a:rPr lang="en-US" sz="1400" b="1" dirty="0"/>
              <a:t>optomechanical design + controls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49301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C74F3-A1FC-F98D-6D8E-A960DC585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B1FA6-63F9-47AF-C6EA-AD0F66CFA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 beamlines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3943A2-5A36-7E05-9CC1-EFE28F9A5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CF5BA-4C8A-D264-AB6F-DA98F5B21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E9339F-030E-D2FB-FD1E-BB501B9AF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1196752"/>
            <a:ext cx="7200800" cy="49816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B1B83E-9AA6-A5BB-5037-C457ACEC8B98}"/>
              </a:ext>
            </a:extLst>
          </p:cNvPr>
          <p:cNvSpPr txBox="1"/>
          <p:nvPr/>
        </p:nvSpPr>
        <p:spPr>
          <a:xfrm>
            <a:off x="609600" y="5661248"/>
            <a:ext cx="13516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Laser room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C9505CC-FB3C-A527-4488-36835053FFC2}"/>
              </a:ext>
            </a:extLst>
          </p:cNvPr>
          <p:cNvCxnSpPr>
            <a:cxnSpLocks/>
          </p:cNvCxnSpPr>
          <p:nvPr/>
        </p:nvCxnSpPr>
        <p:spPr bwMode="auto">
          <a:xfrm>
            <a:off x="1961252" y="6009094"/>
            <a:ext cx="67836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890BF7-FCB4-9854-1793-B260CE09639A}"/>
              </a:ext>
            </a:extLst>
          </p:cNvPr>
          <p:cNvCxnSpPr/>
          <p:nvPr/>
        </p:nvCxnSpPr>
        <p:spPr bwMode="auto">
          <a:xfrm flipH="1">
            <a:off x="2613745" y="2855678"/>
            <a:ext cx="3744416" cy="216024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8022636-8D05-C960-6828-FE4E01890AB7}"/>
              </a:ext>
            </a:extLst>
          </p:cNvPr>
          <p:cNvSpPr txBox="1"/>
          <p:nvPr/>
        </p:nvSpPr>
        <p:spPr>
          <a:xfrm>
            <a:off x="3997030" y="350289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63 m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0388DDD-1C3F-A814-BBC8-C98D5B2C1168}"/>
              </a:ext>
            </a:extLst>
          </p:cNvPr>
          <p:cNvCxnSpPr>
            <a:cxnSpLocks/>
          </p:cNvCxnSpPr>
          <p:nvPr/>
        </p:nvCxnSpPr>
        <p:spPr bwMode="auto">
          <a:xfrm flipH="1">
            <a:off x="5530842" y="3493084"/>
            <a:ext cx="1966503" cy="113452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B7FF770-353D-5788-2BD5-AEB0082BA4DC}"/>
              </a:ext>
            </a:extLst>
          </p:cNvPr>
          <p:cNvSpPr txBox="1"/>
          <p:nvPr/>
        </p:nvSpPr>
        <p:spPr>
          <a:xfrm>
            <a:off x="6370129" y="409099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46 m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2E4AB7E-3E3A-1A58-8ED8-25ED456D90DB}"/>
              </a:ext>
            </a:extLst>
          </p:cNvPr>
          <p:cNvCxnSpPr>
            <a:cxnSpLocks/>
          </p:cNvCxnSpPr>
          <p:nvPr/>
        </p:nvCxnSpPr>
        <p:spPr bwMode="auto">
          <a:xfrm flipH="1">
            <a:off x="6514093" y="1646583"/>
            <a:ext cx="1966503" cy="113452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17392AB-BADB-95E4-BE30-E765723147DE}"/>
              </a:ext>
            </a:extLst>
          </p:cNvPr>
          <p:cNvSpPr txBox="1"/>
          <p:nvPr/>
        </p:nvSpPr>
        <p:spPr>
          <a:xfrm>
            <a:off x="6847548" y="18715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46 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5EE153-39C6-74F1-6605-A4C3D92DCBB1}"/>
              </a:ext>
            </a:extLst>
          </p:cNvPr>
          <p:cNvSpPr txBox="1"/>
          <p:nvPr/>
        </p:nvSpPr>
        <p:spPr>
          <a:xfrm rot="19863711">
            <a:off x="2620317" y="4854919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Main beam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43C730-A19E-0291-05D7-148457ECB5B7}"/>
              </a:ext>
            </a:extLst>
          </p:cNvPr>
          <p:cNvSpPr txBox="1"/>
          <p:nvPr/>
        </p:nvSpPr>
        <p:spPr>
          <a:xfrm rot="19863711">
            <a:off x="5179704" y="375113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IR line 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63AC924-91C3-77F6-8454-9E97B7B0AC17}"/>
              </a:ext>
            </a:extLst>
          </p:cNvPr>
          <p:cNvSpPr txBox="1"/>
          <p:nvPr/>
        </p:nvSpPr>
        <p:spPr>
          <a:xfrm rot="19863711">
            <a:off x="7229041" y="2463304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IR line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5E1B62-1519-CDE5-3A19-673AD553A399}"/>
              </a:ext>
            </a:extLst>
          </p:cNvPr>
          <p:cNvSpPr txBox="1"/>
          <p:nvPr/>
        </p:nvSpPr>
        <p:spPr>
          <a:xfrm>
            <a:off x="4466182" y="5134210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Compressor 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02FA5A-E93E-955C-14A0-D5941063DBD5}"/>
              </a:ext>
            </a:extLst>
          </p:cNvPr>
          <p:cNvSpPr txBox="1"/>
          <p:nvPr/>
        </p:nvSpPr>
        <p:spPr>
          <a:xfrm>
            <a:off x="8002000" y="284400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Compressor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4622BA-C940-D270-9030-13702C7483C0}"/>
              </a:ext>
            </a:extLst>
          </p:cNvPr>
          <p:cNvSpPr txBox="1"/>
          <p:nvPr/>
        </p:nvSpPr>
        <p:spPr>
          <a:xfrm>
            <a:off x="2613745" y="1323885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Stretched IR lines</a:t>
            </a:r>
          </a:p>
          <a:p>
            <a:r>
              <a:rPr lang="en-US" dirty="0">
                <a:solidFill>
                  <a:schemeClr val="bg1"/>
                </a:solidFill>
              </a:rPr>
              <a:t>TT41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E5F74ED-669E-C551-11DF-DC115758DD59}"/>
              </a:ext>
            </a:extLst>
          </p:cNvPr>
          <p:cNvSpPr txBox="1"/>
          <p:nvPr/>
        </p:nvSpPr>
        <p:spPr>
          <a:xfrm>
            <a:off x="5202837" y="2282699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Split point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1E82CFB-5965-C488-ECE4-22C65C42739E}"/>
              </a:ext>
            </a:extLst>
          </p:cNvPr>
          <p:cNvCxnSpPr/>
          <p:nvPr/>
        </p:nvCxnSpPr>
        <p:spPr bwMode="auto">
          <a:xfrm>
            <a:off x="6094169" y="2737386"/>
            <a:ext cx="419924" cy="11829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0C4BD89-FFF1-20D8-0D95-2368D99B0EFA}"/>
              </a:ext>
            </a:extLst>
          </p:cNvPr>
          <p:cNvSpPr txBox="1"/>
          <p:nvPr/>
        </p:nvSpPr>
        <p:spPr>
          <a:xfrm>
            <a:off x="7392144" y="6356351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Nicolas </a:t>
            </a:r>
            <a:r>
              <a:rPr lang="en-US" dirty="0" err="1"/>
              <a:t>Critin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053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A2A15-D4F6-AB8B-22AE-D66E252E0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Interconnecting boxes concept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22C88-6042-1F39-14DC-B63962910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25/03/2025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AF015F-A104-4ADB-E829-295E7B3C5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7D224E-3071-C96C-06E0-6A3572307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761" y="3483006"/>
            <a:ext cx="3586471" cy="224615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1FA39253-4684-7021-AF77-4CEC95CB7825}"/>
              </a:ext>
            </a:extLst>
          </p:cNvPr>
          <p:cNvGrpSpPr/>
          <p:nvPr/>
        </p:nvGrpSpPr>
        <p:grpSpPr>
          <a:xfrm>
            <a:off x="1078463" y="3256718"/>
            <a:ext cx="4392488" cy="2728060"/>
            <a:chOff x="1127448" y="1268760"/>
            <a:chExt cx="4392488" cy="272806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140E8EC-DF47-5CFE-F06D-FBEFB4B7CF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7448" y="1268760"/>
              <a:ext cx="4319430" cy="272806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09218D4-2E95-7E2C-B1DA-64F81BF8816D}"/>
                </a:ext>
              </a:extLst>
            </p:cNvPr>
            <p:cNvSpPr/>
            <p:nvPr/>
          </p:nvSpPr>
          <p:spPr bwMode="auto">
            <a:xfrm>
              <a:off x="5015880" y="2780928"/>
              <a:ext cx="504056" cy="50405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B8C2044-C252-5CAD-8C6A-63790DDD53DA}"/>
              </a:ext>
            </a:extLst>
          </p:cNvPr>
          <p:cNvSpPr txBox="1"/>
          <p:nvPr/>
        </p:nvSpPr>
        <p:spPr>
          <a:xfrm>
            <a:off x="2399755" y="2237500"/>
            <a:ext cx="1396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Input of telescope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268062-363D-3E3E-5352-DA28E5594FA8}"/>
              </a:ext>
            </a:extLst>
          </p:cNvPr>
          <p:cNvSpPr txBox="1"/>
          <p:nvPr/>
        </p:nvSpPr>
        <p:spPr>
          <a:xfrm>
            <a:off x="7944267" y="2170689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Output of telescope</a:t>
            </a:r>
            <a:endParaRPr lang="en-GB" sz="1200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90766A0-8763-C812-7E99-A5BE6F0CF3D1}"/>
              </a:ext>
            </a:extLst>
          </p:cNvPr>
          <p:cNvGrpSpPr/>
          <p:nvPr/>
        </p:nvGrpSpPr>
        <p:grpSpPr>
          <a:xfrm>
            <a:off x="2686368" y="1355145"/>
            <a:ext cx="6372769" cy="1287687"/>
            <a:chOff x="4381646" y="1671151"/>
            <a:chExt cx="3474098" cy="70197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BAA196F-BFD4-EED3-054C-C9001411BEEA}"/>
                </a:ext>
              </a:extLst>
            </p:cNvPr>
            <p:cNvGrpSpPr/>
            <p:nvPr/>
          </p:nvGrpSpPr>
          <p:grpSpPr>
            <a:xfrm>
              <a:off x="7464152" y="1809527"/>
              <a:ext cx="391592" cy="261585"/>
              <a:chOff x="2025887" y="1705347"/>
              <a:chExt cx="521487" cy="348355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E886818-8E2A-324D-71B5-854A48E28E58}"/>
                  </a:ext>
                </a:extLst>
              </p:cNvPr>
              <p:cNvSpPr/>
              <p:nvPr/>
            </p:nvSpPr>
            <p:spPr>
              <a:xfrm>
                <a:off x="2048640" y="1791731"/>
                <a:ext cx="479862" cy="158695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lin ang="16200000" scaled="1"/>
                <a:tileRect/>
              </a:gradFill>
              <a:ln w="6350" cap="flat" cmpd="sng" algn="ctr">
                <a:solidFill>
                  <a:srgbClr val="A5A5A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AA9DCAE6-5A1E-CA3B-98F2-4C27804A8E47}"/>
                  </a:ext>
                </a:extLst>
              </p:cNvPr>
              <p:cNvSpPr/>
              <p:nvPr/>
            </p:nvSpPr>
            <p:spPr>
              <a:xfrm>
                <a:off x="2118726" y="1705347"/>
                <a:ext cx="348355" cy="348355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A5A5A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53DB4F9-77F2-BB06-CA63-4C21054C8C90}"/>
                  </a:ext>
                </a:extLst>
              </p:cNvPr>
              <p:cNvSpPr/>
              <p:nvPr/>
            </p:nvSpPr>
            <p:spPr>
              <a:xfrm>
                <a:off x="2025887" y="1780309"/>
                <a:ext cx="45719" cy="193594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lin ang="16200000" scaled="1"/>
                <a:tileRect/>
              </a:gradFill>
              <a:ln w="6350" cap="flat" cmpd="sng" algn="ctr">
                <a:solidFill>
                  <a:srgbClr val="A5A5A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306894C-BBE3-F876-685B-609474FE375A}"/>
                  </a:ext>
                </a:extLst>
              </p:cNvPr>
              <p:cNvSpPr/>
              <p:nvPr/>
            </p:nvSpPr>
            <p:spPr>
              <a:xfrm>
                <a:off x="2501655" y="1778139"/>
                <a:ext cx="45719" cy="193594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lin ang="16200000" scaled="1"/>
                <a:tileRect/>
              </a:gradFill>
              <a:ln w="6350" cap="flat" cmpd="sng" algn="ctr">
                <a:solidFill>
                  <a:srgbClr val="A5A5A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542EFD5-4923-223A-86AE-4A29DB9B645A}"/>
                </a:ext>
              </a:extLst>
            </p:cNvPr>
            <p:cNvGrpSpPr/>
            <p:nvPr/>
          </p:nvGrpSpPr>
          <p:grpSpPr>
            <a:xfrm>
              <a:off x="4381646" y="1808974"/>
              <a:ext cx="391592" cy="261585"/>
              <a:chOff x="2025887" y="1705347"/>
              <a:chExt cx="521487" cy="348355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1FC74BC-93D0-7C03-96D3-A7DCC45156A8}"/>
                  </a:ext>
                </a:extLst>
              </p:cNvPr>
              <p:cNvSpPr/>
              <p:nvPr/>
            </p:nvSpPr>
            <p:spPr>
              <a:xfrm>
                <a:off x="2048640" y="1791731"/>
                <a:ext cx="479862" cy="158695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lin ang="16200000" scaled="1"/>
                <a:tileRect/>
              </a:gradFill>
              <a:ln w="6350" cap="flat" cmpd="sng" algn="ctr">
                <a:solidFill>
                  <a:srgbClr val="A5A5A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4E521E3E-4C87-777B-B6BA-F0902B22AA71}"/>
                  </a:ext>
                </a:extLst>
              </p:cNvPr>
              <p:cNvSpPr/>
              <p:nvPr/>
            </p:nvSpPr>
            <p:spPr>
              <a:xfrm>
                <a:off x="2118726" y="1705347"/>
                <a:ext cx="348355" cy="348355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rgbClr val="A5A5A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1EFB9440-94B4-9CE9-8F42-1B5D5E5F85BC}"/>
                  </a:ext>
                </a:extLst>
              </p:cNvPr>
              <p:cNvSpPr/>
              <p:nvPr/>
            </p:nvSpPr>
            <p:spPr>
              <a:xfrm>
                <a:off x="2025887" y="1780309"/>
                <a:ext cx="45719" cy="193594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lin ang="16200000" scaled="1"/>
                <a:tileRect/>
              </a:gradFill>
              <a:ln w="6350" cap="flat" cmpd="sng" algn="ctr">
                <a:solidFill>
                  <a:srgbClr val="A5A5A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9D857EE-C260-A626-5D44-81AEA42B2289}"/>
                  </a:ext>
                </a:extLst>
              </p:cNvPr>
              <p:cNvSpPr/>
              <p:nvPr/>
            </p:nvSpPr>
            <p:spPr>
              <a:xfrm>
                <a:off x="2501655" y="1778139"/>
                <a:ext cx="45719" cy="193594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lin ang="16200000" scaled="1"/>
                <a:tileRect/>
              </a:gradFill>
              <a:ln w="6350" cap="flat" cmpd="sng" algn="ctr">
                <a:solidFill>
                  <a:srgbClr val="A5A5A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7B9601B-44C1-DFF9-411A-A0A00496F0B9}"/>
                </a:ext>
              </a:extLst>
            </p:cNvPr>
            <p:cNvGrpSpPr/>
            <p:nvPr/>
          </p:nvGrpSpPr>
          <p:grpSpPr>
            <a:xfrm>
              <a:off x="4729559" y="1838140"/>
              <a:ext cx="2771879" cy="199948"/>
              <a:chOff x="7436651" y="2492343"/>
              <a:chExt cx="2771879" cy="199948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78D29DF6-52F1-60D4-E00F-AD8CDE20960E}"/>
                  </a:ext>
                </a:extLst>
              </p:cNvPr>
              <p:cNvSpPr/>
              <p:nvPr/>
            </p:nvSpPr>
            <p:spPr>
              <a:xfrm>
                <a:off x="7461569" y="2530789"/>
                <a:ext cx="2715853" cy="113354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lin ang="16200000" scaled="1"/>
                <a:tileRect/>
              </a:gradFill>
              <a:ln w="6350" cap="flat" cmpd="sng" algn="ctr">
                <a:solidFill>
                  <a:srgbClr val="A5A5A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660448F-0C27-66CC-6937-2DC0AEB2A59C}"/>
                  </a:ext>
                </a:extLst>
              </p:cNvPr>
              <p:cNvSpPr/>
              <p:nvPr/>
            </p:nvSpPr>
            <p:spPr>
              <a:xfrm>
                <a:off x="7436651" y="2492343"/>
                <a:ext cx="45719" cy="196188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lin ang="16200000" scaled="1"/>
                <a:tileRect/>
              </a:gradFill>
              <a:ln w="6350" cap="flat" cmpd="sng" algn="ctr">
                <a:solidFill>
                  <a:srgbClr val="A5A5A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26C0A8D-27FC-691C-E1DE-085877D28110}"/>
                  </a:ext>
                </a:extLst>
              </p:cNvPr>
              <p:cNvSpPr/>
              <p:nvPr/>
            </p:nvSpPr>
            <p:spPr>
              <a:xfrm>
                <a:off x="10162811" y="2496103"/>
                <a:ext cx="45719" cy="196188"/>
              </a:xfrm>
              <a:prstGeom prst="rect">
                <a:avLst/>
              </a:pr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lin ang="16200000" scaled="1"/>
                <a:tileRect/>
              </a:gradFill>
              <a:ln w="6350" cap="flat" cmpd="sng" algn="ctr">
                <a:solidFill>
                  <a:srgbClr val="A5A5A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414C89C-7EC7-9BA4-E30A-8EA4F51AA978}"/>
                </a:ext>
              </a:extLst>
            </p:cNvPr>
            <p:cNvSpPr/>
            <p:nvPr/>
          </p:nvSpPr>
          <p:spPr>
            <a:xfrm>
              <a:off x="4560340" y="1843008"/>
              <a:ext cx="45719" cy="186451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C6D04BE-B1F8-C383-2E95-6C560D9A1AF0}"/>
                </a:ext>
              </a:extLst>
            </p:cNvPr>
            <p:cNvSpPr/>
            <p:nvPr/>
          </p:nvSpPr>
          <p:spPr>
            <a:xfrm>
              <a:off x="7645570" y="1844718"/>
              <a:ext cx="45719" cy="186451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C55AEF6-53BB-C364-03D5-829E30E200DF}"/>
                </a:ext>
              </a:extLst>
            </p:cNvPr>
            <p:cNvGrpSpPr/>
            <p:nvPr/>
          </p:nvGrpSpPr>
          <p:grpSpPr>
            <a:xfrm>
              <a:off x="5926321" y="1671151"/>
              <a:ext cx="429779" cy="492895"/>
              <a:chOff x="3319376" y="2335427"/>
              <a:chExt cx="429779" cy="492895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E758EEB6-0F19-3E41-99A0-8307FAEB6E5D}"/>
                  </a:ext>
                </a:extLst>
              </p:cNvPr>
              <p:cNvGrpSpPr/>
              <p:nvPr/>
            </p:nvGrpSpPr>
            <p:grpSpPr>
              <a:xfrm rot="2302233">
                <a:off x="3490822" y="2385574"/>
                <a:ext cx="47368" cy="409827"/>
                <a:chOff x="4670854" y="1573432"/>
                <a:chExt cx="47368" cy="409827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9B0520F6-CAAF-F0FA-CE4E-6FAB363E0AD8}"/>
                    </a:ext>
                  </a:extLst>
                </p:cNvPr>
                <p:cNvSpPr/>
                <p:nvPr/>
              </p:nvSpPr>
              <p:spPr>
                <a:xfrm>
                  <a:off x="4670854" y="1573432"/>
                  <a:ext cx="47358" cy="408889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BED6FD7E-F761-E6E7-FE35-2180097F5115}"/>
                    </a:ext>
                  </a:extLst>
                </p:cNvPr>
                <p:cNvCxnSpPr/>
                <p:nvPr/>
              </p:nvCxnSpPr>
              <p:spPr>
                <a:xfrm>
                  <a:off x="4670854" y="1575486"/>
                  <a:ext cx="0" cy="40777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1FC53F-7F49-49E2-3D1E-372CD9FF581B}"/>
                    </a:ext>
                  </a:extLst>
                </p:cNvPr>
                <p:cNvCxnSpPr/>
                <p:nvPr/>
              </p:nvCxnSpPr>
              <p:spPr>
                <a:xfrm>
                  <a:off x="4718222" y="1573432"/>
                  <a:ext cx="0" cy="40777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631C8A4-8FE4-EC54-662D-8CBE11A70150}"/>
                  </a:ext>
                </a:extLst>
              </p:cNvPr>
              <p:cNvSpPr/>
              <p:nvPr/>
            </p:nvSpPr>
            <p:spPr>
              <a:xfrm>
                <a:off x="3533712" y="2335427"/>
                <a:ext cx="215443" cy="117483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954AA95B-A8E4-A018-1CE0-FCDD82C26D26}"/>
                  </a:ext>
                </a:extLst>
              </p:cNvPr>
              <p:cNvSpPr/>
              <p:nvPr/>
            </p:nvSpPr>
            <p:spPr>
              <a:xfrm>
                <a:off x="3319376" y="2710839"/>
                <a:ext cx="215443" cy="117483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278403C-0C5C-4DB4-DA8A-B6A965787F1E}"/>
                </a:ext>
              </a:extLst>
            </p:cNvPr>
            <p:cNvSpPr txBox="1"/>
            <p:nvPr/>
          </p:nvSpPr>
          <p:spPr>
            <a:xfrm>
              <a:off x="5793114" y="2126909"/>
              <a:ext cx="9525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Relay system</a:t>
              </a:r>
            </a:p>
          </p:txBody>
        </p:sp>
      </p:grpSp>
      <p:sp>
        <p:nvSpPr>
          <p:cNvPr id="42" name="Arrow: Down 41">
            <a:extLst>
              <a:ext uri="{FF2B5EF4-FFF2-40B4-BE49-F238E27FC236}">
                <a16:creationId xmlns:a16="http://schemas.microsoft.com/office/drawing/2014/main" id="{E6852F02-B8EA-1488-2CD2-DBD5C100C697}"/>
              </a:ext>
            </a:extLst>
          </p:cNvPr>
          <p:cNvSpPr/>
          <p:nvPr/>
        </p:nvSpPr>
        <p:spPr bwMode="auto">
          <a:xfrm>
            <a:off x="2973571" y="2626300"/>
            <a:ext cx="165037" cy="5977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row: Down 42">
            <a:extLst>
              <a:ext uri="{FF2B5EF4-FFF2-40B4-BE49-F238E27FC236}">
                <a16:creationId xmlns:a16="http://schemas.microsoft.com/office/drawing/2014/main" id="{7D9DF585-FEE9-923E-F305-E7964D37FB49}"/>
              </a:ext>
            </a:extLst>
          </p:cNvPr>
          <p:cNvSpPr/>
          <p:nvPr/>
        </p:nvSpPr>
        <p:spPr bwMode="auto">
          <a:xfrm>
            <a:off x="8635949" y="2639476"/>
            <a:ext cx="165037" cy="5977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hord 4">
            <a:extLst>
              <a:ext uri="{FF2B5EF4-FFF2-40B4-BE49-F238E27FC236}">
                <a16:creationId xmlns:a16="http://schemas.microsoft.com/office/drawing/2014/main" id="{34952312-F151-9214-D8AE-8085534D1C2A}"/>
              </a:ext>
            </a:extLst>
          </p:cNvPr>
          <p:cNvSpPr/>
          <p:nvPr/>
        </p:nvSpPr>
        <p:spPr bwMode="auto">
          <a:xfrm rot="16200000">
            <a:off x="3643189" y="4292631"/>
            <a:ext cx="208444" cy="208444"/>
          </a:xfrm>
          <a:prstGeom prst="chord">
            <a:avLst>
              <a:gd name="adj1" fmla="val 21064069"/>
              <a:gd name="adj2" fmla="val 1127052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hord 5">
            <a:extLst>
              <a:ext uri="{FF2B5EF4-FFF2-40B4-BE49-F238E27FC236}">
                <a16:creationId xmlns:a16="http://schemas.microsoft.com/office/drawing/2014/main" id="{B4DCB5F1-70A6-55B4-EDED-42519453EF7B}"/>
              </a:ext>
            </a:extLst>
          </p:cNvPr>
          <p:cNvSpPr/>
          <p:nvPr/>
        </p:nvSpPr>
        <p:spPr bwMode="auto">
          <a:xfrm>
            <a:off x="2613094" y="5321424"/>
            <a:ext cx="208444" cy="208444"/>
          </a:xfrm>
          <a:prstGeom prst="chord">
            <a:avLst>
              <a:gd name="adj1" fmla="val 21064069"/>
              <a:gd name="adj2" fmla="val 1127052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D7F68F-C8B7-FB0B-1606-CC12204AF4BE}"/>
              </a:ext>
            </a:extLst>
          </p:cNvPr>
          <p:cNvSpPr txBox="1"/>
          <p:nvPr/>
        </p:nvSpPr>
        <p:spPr>
          <a:xfrm>
            <a:off x="3276600" y="5806518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Beam position</a:t>
            </a:r>
            <a:endParaRPr lang="en-GB" sz="10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E09AB0C-864A-DA3A-4025-749E98B2E02D}"/>
              </a:ext>
            </a:extLst>
          </p:cNvPr>
          <p:cNvSpPr/>
          <p:nvPr/>
        </p:nvSpPr>
        <p:spPr bwMode="auto">
          <a:xfrm>
            <a:off x="3943340" y="4375044"/>
            <a:ext cx="208444" cy="1430220"/>
          </a:xfrm>
          <a:custGeom>
            <a:avLst/>
            <a:gdLst>
              <a:gd name="connsiteX0" fmla="*/ 161925 w 375360"/>
              <a:gd name="connsiteY0" fmla="*/ 1345531 h 1345531"/>
              <a:gd name="connsiteX1" fmla="*/ 371475 w 375360"/>
              <a:gd name="connsiteY1" fmla="*/ 193006 h 1345531"/>
              <a:gd name="connsiteX2" fmla="*/ 0 w 375360"/>
              <a:gd name="connsiteY2" fmla="*/ 12031 h 134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5360" h="1345531">
                <a:moveTo>
                  <a:pt x="161925" y="1345531"/>
                </a:moveTo>
                <a:cubicBezTo>
                  <a:pt x="280193" y="880393"/>
                  <a:pt x="398462" y="415256"/>
                  <a:pt x="371475" y="193006"/>
                </a:cubicBezTo>
                <a:cubicBezTo>
                  <a:pt x="344488" y="-29244"/>
                  <a:pt x="172244" y="-8607"/>
                  <a:pt x="0" y="12031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1E5670C-0A77-DCCA-28D1-0528D609237A}"/>
              </a:ext>
            </a:extLst>
          </p:cNvPr>
          <p:cNvSpPr/>
          <p:nvPr/>
        </p:nvSpPr>
        <p:spPr bwMode="auto">
          <a:xfrm>
            <a:off x="2612196" y="5581650"/>
            <a:ext cx="664404" cy="386319"/>
          </a:xfrm>
          <a:custGeom>
            <a:avLst/>
            <a:gdLst>
              <a:gd name="connsiteX0" fmla="*/ 664404 w 664404"/>
              <a:gd name="connsiteY0" fmla="*/ 323850 h 386319"/>
              <a:gd name="connsiteX1" fmla="*/ 64329 w 664404"/>
              <a:gd name="connsiteY1" fmla="*/ 361950 h 386319"/>
              <a:gd name="connsiteX2" fmla="*/ 45279 w 664404"/>
              <a:gd name="connsiteY2" fmla="*/ 0 h 386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4404" h="386319">
                <a:moveTo>
                  <a:pt x="664404" y="323850"/>
                </a:moveTo>
                <a:cubicBezTo>
                  <a:pt x="415960" y="369887"/>
                  <a:pt x="167516" y="415925"/>
                  <a:pt x="64329" y="361950"/>
                </a:cubicBezTo>
                <a:cubicBezTo>
                  <a:pt x="-38858" y="307975"/>
                  <a:pt x="3210" y="153987"/>
                  <a:pt x="45279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C1EA400-C7ED-B6F4-B50D-CDFF4426C42A}"/>
              </a:ext>
            </a:extLst>
          </p:cNvPr>
          <p:cNvSpPr/>
          <p:nvPr/>
        </p:nvSpPr>
        <p:spPr bwMode="auto">
          <a:xfrm>
            <a:off x="3206155" y="3889623"/>
            <a:ext cx="189011" cy="1329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95EB118-FEEB-7C30-69F4-0ADC80D26DF1}"/>
              </a:ext>
            </a:extLst>
          </p:cNvPr>
          <p:cNvSpPr txBox="1"/>
          <p:nvPr/>
        </p:nvSpPr>
        <p:spPr>
          <a:xfrm>
            <a:off x="2755747" y="3471607"/>
            <a:ext cx="843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Profile / energy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9BF1C00-A806-89D7-9259-A93BC3372582}"/>
              </a:ext>
            </a:extLst>
          </p:cNvPr>
          <p:cNvSpPr txBox="1"/>
          <p:nvPr/>
        </p:nvSpPr>
        <p:spPr>
          <a:xfrm>
            <a:off x="9381699" y="3846366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Beam position</a:t>
            </a:r>
            <a:endParaRPr lang="en-GB" sz="1000" dirty="0"/>
          </a:p>
        </p:txBody>
      </p:sp>
      <p:sp>
        <p:nvSpPr>
          <p:cNvPr id="46" name="Chord 45">
            <a:extLst>
              <a:ext uri="{FF2B5EF4-FFF2-40B4-BE49-F238E27FC236}">
                <a16:creationId xmlns:a16="http://schemas.microsoft.com/office/drawing/2014/main" id="{43A6C69C-D47C-3529-DB99-A7005FC89960}"/>
              </a:ext>
            </a:extLst>
          </p:cNvPr>
          <p:cNvSpPr/>
          <p:nvPr/>
        </p:nvSpPr>
        <p:spPr bwMode="auto">
          <a:xfrm rot="16200000">
            <a:off x="9329614" y="4864131"/>
            <a:ext cx="208444" cy="208444"/>
          </a:xfrm>
          <a:prstGeom prst="chord">
            <a:avLst>
              <a:gd name="adj1" fmla="val 21064069"/>
              <a:gd name="adj2" fmla="val 1127052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Chord 46">
            <a:extLst>
              <a:ext uri="{FF2B5EF4-FFF2-40B4-BE49-F238E27FC236}">
                <a16:creationId xmlns:a16="http://schemas.microsoft.com/office/drawing/2014/main" id="{80A7A80C-DFF3-9A47-2A24-339DF49D5154}"/>
              </a:ext>
            </a:extLst>
          </p:cNvPr>
          <p:cNvSpPr/>
          <p:nvPr/>
        </p:nvSpPr>
        <p:spPr bwMode="auto">
          <a:xfrm rot="10800000">
            <a:off x="8881442" y="3845633"/>
            <a:ext cx="208444" cy="208444"/>
          </a:xfrm>
          <a:prstGeom prst="chord">
            <a:avLst>
              <a:gd name="adj1" fmla="val 21064069"/>
              <a:gd name="adj2" fmla="val 1127052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FB9389F-9280-D71C-5E17-F51C96546FA8}"/>
              </a:ext>
            </a:extLst>
          </p:cNvPr>
          <p:cNvSpPr/>
          <p:nvPr/>
        </p:nvSpPr>
        <p:spPr bwMode="auto">
          <a:xfrm rot="1089980" flipV="1">
            <a:off x="8983473" y="3689981"/>
            <a:ext cx="664404" cy="208444"/>
          </a:xfrm>
          <a:custGeom>
            <a:avLst/>
            <a:gdLst>
              <a:gd name="connsiteX0" fmla="*/ 664404 w 664404"/>
              <a:gd name="connsiteY0" fmla="*/ 323850 h 386319"/>
              <a:gd name="connsiteX1" fmla="*/ 64329 w 664404"/>
              <a:gd name="connsiteY1" fmla="*/ 361950 h 386319"/>
              <a:gd name="connsiteX2" fmla="*/ 45279 w 664404"/>
              <a:gd name="connsiteY2" fmla="*/ 0 h 386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4404" h="386319">
                <a:moveTo>
                  <a:pt x="664404" y="323850"/>
                </a:moveTo>
                <a:cubicBezTo>
                  <a:pt x="415960" y="369887"/>
                  <a:pt x="167516" y="415925"/>
                  <a:pt x="64329" y="361950"/>
                </a:cubicBezTo>
                <a:cubicBezTo>
                  <a:pt x="-38858" y="307975"/>
                  <a:pt x="3210" y="153987"/>
                  <a:pt x="45279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A8976F5E-3596-BF47-DF9B-66D051D0DBD5}"/>
              </a:ext>
            </a:extLst>
          </p:cNvPr>
          <p:cNvSpPr/>
          <p:nvPr/>
        </p:nvSpPr>
        <p:spPr bwMode="auto">
          <a:xfrm flipV="1">
            <a:off x="9518371" y="4113050"/>
            <a:ext cx="322046" cy="869666"/>
          </a:xfrm>
          <a:custGeom>
            <a:avLst/>
            <a:gdLst>
              <a:gd name="connsiteX0" fmla="*/ 161925 w 375360"/>
              <a:gd name="connsiteY0" fmla="*/ 1345531 h 1345531"/>
              <a:gd name="connsiteX1" fmla="*/ 371475 w 375360"/>
              <a:gd name="connsiteY1" fmla="*/ 193006 h 1345531"/>
              <a:gd name="connsiteX2" fmla="*/ 0 w 375360"/>
              <a:gd name="connsiteY2" fmla="*/ 12031 h 134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5360" h="1345531">
                <a:moveTo>
                  <a:pt x="161925" y="1345531"/>
                </a:moveTo>
                <a:cubicBezTo>
                  <a:pt x="280193" y="880393"/>
                  <a:pt x="398462" y="415256"/>
                  <a:pt x="371475" y="193006"/>
                </a:cubicBezTo>
                <a:cubicBezTo>
                  <a:pt x="344488" y="-29244"/>
                  <a:pt x="172244" y="-8607"/>
                  <a:pt x="0" y="12031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6F8B8D-FD5D-7631-F2EB-85FD879BD115}"/>
              </a:ext>
            </a:extLst>
          </p:cNvPr>
          <p:cNvSpPr txBox="1"/>
          <p:nvPr/>
        </p:nvSpPr>
        <p:spPr>
          <a:xfrm>
            <a:off x="7902424" y="5458539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lens</a:t>
            </a:r>
            <a:endParaRPr lang="en-GB" sz="1000" dirty="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BDB6B0C3-2D5B-14B2-92AB-4E1A463DF4AC}"/>
              </a:ext>
            </a:extLst>
          </p:cNvPr>
          <p:cNvSpPr/>
          <p:nvPr/>
        </p:nvSpPr>
        <p:spPr bwMode="auto">
          <a:xfrm>
            <a:off x="8192060" y="5116636"/>
            <a:ext cx="258135" cy="409575"/>
          </a:xfrm>
          <a:custGeom>
            <a:avLst/>
            <a:gdLst>
              <a:gd name="connsiteX0" fmla="*/ 0 w 258135"/>
              <a:gd name="connsiteY0" fmla="*/ 409575 h 409575"/>
              <a:gd name="connsiteX1" fmla="*/ 238125 w 258135"/>
              <a:gd name="connsiteY1" fmla="*/ 95250 h 409575"/>
              <a:gd name="connsiteX2" fmla="*/ 228600 w 258135"/>
              <a:gd name="connsiteY2" fmla="*/ 0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8135" h="409575">
                <a:moveTo>
                  <a:pt x="0" y="409575"/>
                </a:moveTo>
                <a:cubicBezTo>
                  <a:pt x="100012" y="286543"/>
                  <a:pt x="200025" y="163512"/>
                  <a:pt x="238125" y="95250"/>
                </a:cubicBezTo>
                <a:cubicBezTo>
                  <a:pt x="276225" y="26987"/>
                  <a:pt x="252412" y="13493"/>
                  <a:pt x="228600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DE05CE7-62B1-7F52-A499-02C7640C70F9}"/>
              </a:ext>
            </a:extLst>
          </p:cNvPr>
          <p:cNvSpPr txBox="1"/>
          <p:nvPr/>
        </p:nvSpPr>
        <p:spPr>
          <a:xfrm>
            <a:off x="5755615" y="481315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…</a:t>
            </a:r>
            <a:endParaRPr lang="en-GB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3947112-3671-5659-2483-26FE6F30E13F}"/>
              </a:ext>
            </a:extLst>
          </p:cNvPr>
          <p:cNvSpPr txBox="1"/>
          <p:nvPr/>
        </p:nvSpPr>
        <p:spPr>
          <a:xfrm>
            <a:off x="7586692" y="3723255"/>
            <a:ext cx="12142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Feedthroughs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1F169AC-79B5-C385-18C6-DF579C300B0C}"/>
              </a:ext>
            </a:extLst>
          </p:cNvPr>
          <p:cNvSpPr txBox="1"/>
          <p:nvPr/>
        </p:nvSpPr>
        <p:spPr>
          <a:xfrm>
            <a:off x="1317934" y="4897803"/>
            <a:ext cx="12142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Feedthroughs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13854197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A024D3-BF3C-4888-9114-7E7558FC4F7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9896</TotalTime>
  <Words>1797</Words>
  <Application>Microsoft Office PowerPoint</Application>
  <DocSecurity>0</DocSecurity>
  <PresentationFormat>Widescreen</PresentationFormat>
  <Paragraphs>420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Times New Roman</vt:lpstr>
      <vt:lpstr>Calibri</vt:lpstr>
      <vt:lpstr>Aptos</vt:lpstr>
      <vt:lpstr>Wingdings</vt:lpstr>
      <vt:lpstr>CERN_ENdept_Presentation_ArialFont copy</vt:lpstr>
      <vt:lpstr>Laser system update </vt:lpstr>
      <vt:lpstr>Agenda</vt:lpstr>
      <vt:lpstr>Status in February 2025</vt:lpstr>
      <vt:lpstr>Status in February 2025</vt:lpstr>
      <vt:lpstr>Comparison table and conclusions</vt:lpstr>
      <vt:lpstr>Laser beams concept for Run 2c</vt:lpstr>
      <vt:lpstr>IR beamlines for plasma cells</vt:lpstr>
      <vt:lpstr>IR beamlines</vt:lpstr>
      <vt:lpstr>Interconnecting boxes concept</vt:lpstr>
      <vt:lpstr>Split point plasma cell 1 &amp; 2</vt:lpstr>
      <vt:lpstr>Interconnecting boxes</vt:lpstr>
      <vt:lpstr>Interconnecting boxes</vt:lpstr>
      <vt:lpstr>Distances and locations for compressor to be adjusted</vt:lpstr>
      <vt:lpstr>Compressors optical tables</vt:lpstr>
      <vt:lpstr>‘Time 0’</vt:lpstr>
      <vt:lpstr>Current focusing geometry into vapour source</vt:lpstr>
      <vt:lpstr>Position of the merging chamber #1 in run 2c</vt:lpstr>
      <vt:lpstr>Merging chamber #2 mirror footprint and focusing</vt:lpstr>
      <vt:lpstr>Full IR beam transport and focusing simulations</vt:lpstr>
      <vt:lpstr>Full IR beam transport and focusing simulations</vt:lpstr>
      <vt:lpstr>Compressor #2 – nearly identical to existing compresor</vt:lpstr>
      <vt:lpstr>AWAKE run 2c photoinjector laser</vt:lpstr>
      <vt:lpstr>UV beamlines for run 2c: New photoinjector laser</vt:lpstr>
      <vt:lpstr>UV beamlines for run 2c: New photoinjector laser</vt:lpstr>
      <vt:lpstr>UV pulse duration tunability at constant energy: UV stretcher</vt:lpstr>
      <vt:lpstr>UV stretcher – pulse duration at stretched point</vt:lpstr>
      <vt:lpstr>Topics update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Eduardo Granados</cp:lastModifiedBy>
  <cp:revision>840</cp:revision>
  <dcterms:created xsi:type="dcterms:W3CDTF">2020-09-04T12:34:15Z</dcterms:created>
  <dcterms:modified xsi:type="dcterms:W3CDTF">2025-03-25T07:57:10Z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