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534" r:id="rId3"/>
    <p:sldId id="485" r:id="rId4"/>
    <p:sldId id="470" r:id="rId5"/>
    <p:sldId id="474" r:id="rId6"/>
    <p:sldId id="472" r:id="rId7"/>
    <p:sldId id="535" r:id="rId8"/>
    <p:sldId id="537" r:id="rId9"/>
    <p:sldId id="536" r:id="rId10"/>
    <p:sldId id="538" r:id="rId11"/>
    <p:sldId id="533" r:id="rId12"/>
    <p:sldId id="542" r:id="rId13"/>
    <p:sldId id="543" r:id="rId14"/>
    <p:sldId id="544" r:id="rId15"/>
    <p:sldId id="545" r:id="rId16"/>
    <p:sldId id="540" r:id="rId17"/>
    <p:sldId id="44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e Bergamaschi" initials="MB" lastIdx="2" clrIdx="0">
    <p:extLst>
      <p:ext uri="{19B8F6BF-5375-455C-9EA6-DF929625EA0E}">
        <p15:presenceInfo xmlns:p15="http://schemas.microsoft.com/office/powerpoint/2012/main" userId="S-1-5-21-1526224874-1540688658-1361462980-2445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6D"/>
    <a:srgbClr val="EE5612"/>
    <a:srgbClr val="00B050"/>
    <a:srgbClr val="1F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53" autoAdjust="0"/>
    <p:restoredTop sz="94231" autoAdjust="0"/>
  </p:normalViewPr>
  <p:slideViewPr>
    <p:cSldViewPr snapToGrid="0">
      <p:cViewPr>
        <p:scale>
          <a:sx n="66" d="100"/>
          <a:sy n="66" d="100"/>
        </p:scale>
        <p:origin x="122" y="47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0560D-69EE-4962-B7C9-00848BA675D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87788-8968-46D0-A987-94092E7F6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7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23690-BC36-A2C1-12C5-397148A7E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EA5B3F-DC82-DDB0-6DB7-4492E428E9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F5B88C-C036-19F1-B27E-4B95359057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5845-3A1E-0BE5-9FE9-56866F693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D87788-8968-46D0-A987-94092E7F66F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52A82C-E2B9-A600-C7BF-BA32CBC3E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370" y="5881767"/>
            <a:ext cx="818804" cy="8188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9CDE00-2AA0-4B86-8173-EDF29C731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5FD56-BAE4-4B09-B8D1-250A74DAB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Shape 10">
            <a:extLst>
              <a:ext uri="{FF2B5EF4-FFF2-40B4-BE49-F238E27FC236}">
                <a16:creationId xmlns:a16="http://schemas.microsoft.com/office/drawing/2014/main" id="{C1E841F7-0A60-455B-9D53-12344D613038}"/>
              </a:ext>
            </a:extLst>
          </p:cNvPr>
          <p:cNvPicPr preferRelativeResize="0"/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65" y="5804459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438032AB-C5EA-478A-8AD2-C6BF59B768E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65" y="5699421"/>
            <a:ext cx="2161310" cy="111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6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3DB43-9B25-4E5C-8E4A-73090A153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D29E8-76D8-4CF6-B01F-0723CD5F58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FF2FBD-C006-4299-A9F4-774A663E7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EEF9E-C313-4871-9D8D-E79FC3F3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950D4-26E6-4E40-BD6C-841A01464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93D1C-E9F4-470B-8351-49D9F613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4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DD524-25C5-4455-AAD4-B1649A8E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AC4A1-5E7D-4CB1-86C9-048672DAE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6579B-9823-4F24-BA7C-36EC5ABB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4540-4EE0-4FD7-BC3D-DCD313E53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2E6A8-C0E7-4778-A122-A17DDE431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19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679614-16E4-4A53-BE1A-EF591B0F0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BE7EA-5327-40B0-B4B0-E09077C75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D6653-0425-4887-A17E-DCDFC3D68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F61E3-E4FD-4C5A-97E0-E755771C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C7EC4-B897-4151-A1B5-B7A3E262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B380-CEAE-4DBA-993B-EDFF65C2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CB3C-2C6D-478C-9341-8D3714186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Shape 10">
            <a:extLst>
              <a:ext uri="{FF2B5EF4-FFF2-40B4-BE49-F238E27FC236}">
                <a16:creationId xmlns:a16="http://schemas.microsoft.com/office/drawing/2014/main" id="{D0F0B171-7B63-45B7-9ECC-4DE9B8151E32}"/>
              </a:ext>
            </a:extLst>
          </p:cNvPr>
          <p:cNvPicPr preferRelativeResize="0"/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4" y="5814872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03C4A0E-89C3-49CF-BA71-82D6547901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690" y="5695676"/>
            <a:ext cx="2161310" cy="111667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5D0C04B-F2BA-4038-8DC7-9527E9FD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96639" y="6358890"/>
            <a:ext cx="1131916" cy="365125"/>
          </a:xfrm>
        </p:spPr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6BDA978-AEC3-4895-A19F-28392620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Michele Bergamaschi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677E4-F353-4AA3-9579-2C279BFED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5520" y="6356350"/>
            <a:ext cx="1672244" cy="365125"/>
          </a:xfrm>
        </p:spPr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0AA1D9-4AAE-E27D-23D8-421D72FBC5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570" y="5881767"/>
            <a:ext cx="818804" cy="81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6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B380-CEAE-4DBA-993B-EDFF65C2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CB3C-2C6D-478C-9341-8D3714186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Shape 10">
            <a:extLst>
              <a:ext uri="{FF2B5EF4-FFF2-40B4-BE49-F238E27FC236}">
                <a16:creationId xmlns:a16="http://schemas.microsoft.com/office/drawing/2014/main" id="{D0F0B171-7B63-45B7-9ECC-4DE9B8151E32}"/>
              </a:ext>
            </a:extLst>
          </p:cNvPr>
          <p:cNvPicPr preferRelativeResize="0"/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4" y="5814872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03C4A0E-89C3-49CF-BA71-82D6547901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690" y="5695676"/>
            <a:ext cx="2161310" cy="111667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5D0C04B-F2BA-4038-8DC7-9527E9FD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96639" y="6358890"/>
            <a:ext cx="1131916" cy="365125"/>
          </a:xfrm>
        </p:spPr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6BDA978-AEC3-4895-A19F-28392620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Michele Bergamaschi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677E4-F353-4AA3-9579-2C279BFED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5520" y="6356350"/>
            <a:ext cx="1672244" cy="365125"/>
          </a:xfrm>
        </p:spPr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 descr="A black and grey logo&#10;&#10;Description automatically generated">
            <a:extLst>
              <a:ext uri="{FF2B5EF4-FFF2-40B4-BE49-F238E27FC236}">
                <a16:creationId xmlns:a16="http://schemas.microsoft.com/office/drawing/2014/main" id="{57AE4135-8C79-E58B-B5DA-90FA4350F8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340" y="6056184"/>
            <a:ext cx="1908985" cy="511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B08039-04EE-7C83-7982-E6931578349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570" y="5881767"/>
            <a:ext cx="818804" cy="81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0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DFCC2-E41C-4784-9F4F-87DFD655F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0C352-D581-4DCB-BE36-D53EEBE8D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3E810-D6FC-4EB1-9441-30361E180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0FB55-4F6F-4258-A093-04582184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ACA08-EF04-436C-A960-CD9AE0CCB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5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AD2C4-8AE9-49C3-841A-DA42D3D07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277E3-74F0-4D4E-B0A0-859FD8B6D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9D952-7CEF-4409-8C42-85FFAF1DA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6F4ED-62ED-4275-8078-9B0D6AC6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57227-EE3A-44B3-8A51-76CC37A5E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46C12-E946-40D5-99F3-F695F007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3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845AA-11A7-49BD-9503-D0E437F8F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19D3C-AC49-4107-A3F9-8519AD5F1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6BA23-B272-4A69-8123-3CAF50B35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8DF5E0-3EB0-4B1E-B5E4-802CEA905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03F84-640F-4FAF-A16C-1C905E84D2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F986F-EB9C-4580-9DE6-8B601AED4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043BE8-06DE-4FE9-922F-40D5184D7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EFAD5-8015-4F2E-818A-A8CCF6B5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F25FC-F360-4B7E-A731-EABA46301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6808C3-FA36-4AE0-BA67-B18F13D00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E7B0E-98D3-49AE-B302-0DD657145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7C2EA-A5DB-4CB1-AF6D-5EE27F8F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7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2CC4DA-F888-401D-B007-2D7A6061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F8D99-F0B1-4DB2-AD6A-2414495ED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6DBED-3151-48F9-9197-77D361AA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0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4323A-4AF8-4E1A-A2F7-2703F33BE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4D619-8C96-4FF7-A076-852D2D6AD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AEF8E5-1B98-478B-88C5-2B5682591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3ED36-66B8-40F0-9D0D-13601A02A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0C761-2160-4830-A278-B2518456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52B644-8D1A-43BB-9E14-4B362F0D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F591E2-C970-4EB4-AAF9-82CDC6D2A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95264-8CFF-4250-82CE-D754CC59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68749-0159-40C7-86B8-12D722AA43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46D"/>
                </a:solidFill>
              </a:defRPr>
            </a:lvl1pPr>
          </a:lstStyle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34066-5137-4207-882F-5A82FB486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46D"/>
                </a:solidFill>
              </a:defRPr>
            </a:lvl1pPr>
          </a:lstStyle>
          <a:p>
            <a:r>
              <a:rPr lang="en-US" dirty="0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E15B7-F03A-4F3A-A5DF-A66A4A030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46D"/>
                </a:solidFill>
              </a:defRPr>
            </a:lvl1pPr>
          </a:lstStyle>
          <a:p>
            <a:fld id="{DF802728-9BAD-43E3-93B1-0CAA475321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6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8727/#4-run-2c-is-startin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98727/#4-run-2c-is-starting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3E0D-94C4-4397-8D58-A8D0781AE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517" y="1661160"/>
            <a:ext cx="9774477" cy="843689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00746D"/>
                </a:solidFill>
              </a:rPr>
              <a:t>Run 2b Rb vapor dismantling and the injection area of Run 2c</a:t>
            </a:r>
            <a:endParaRPr lang="en-US" sz="4000" b="1" dirty="0">
              <a:solidFill>
                <a:srgbClr val="0074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2CD0CC-2885-4F26-A74A-112AFB5B1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5270" y="3656527"/>
            <a:ext cx="9241459" cy="276066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746D"/>
                </a:solidFill>
              </a:rPr>
              <a:t>AWAKE collaboration meeting</a:t>
            </a:r>
          </a:p>
          <a:p>
            <a:r>
              <a:rPr lang="en-US" sz="1800" dirty="0">
                <a:solidFill>
                  <a:srgbClr val="00746D"/>
                </a:solidFill>
              </a:rPr>
              <a:t>25/03/2025</a:t>
            </a:r>
          </a:p>
          <a:p>
            <a:r>
              <a:rPr lang="en-US" sz="1800" dirty="0">
                <a:solidFill>
                  <a:srgbClr val="00746D"/>
                </a:solidFill>
              </a:rPr>
              <a:t>Michele Bergamaschi, P. Muggli, GWA ltd.</a:t>
            </a:r>
            <a:endParaRPr lang="en-001" sz="1800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98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DB085-6ABF-2440-FEFD-FFAFAB6C1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1EBA9F-2018-EDE7-12E4-915F6E0C42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463"/>
          <a:stretch/>
        </p:blipFill>
        <p:spPr>
          <a:xfrm>
            <a:off x="457345" y="1777999"/>
            <a:ext cx="3867991" cy="422148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F2489-7766-3C6C-4ED6-6B39D2B45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6B0C8-8844-AAE2-4CD0-097C31BB0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D1762-3F18-5F74-1600-0C0126C0F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FCDAFF-E086-FCCA-6921-40DD5DB350E7}"/>
              </a:ext>
            </a:extLst>
          </p:cNvPr>
          <p:cNvSpPr txBox="1"/>
          <p:nvPr/>
        </p:nvSpPr>
        <p:spPr>
          <a:xfrm>
            <a:off x="437502" y="375920"/>
            <a:ext cx="11316996" cy="1544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Procedure for decontamination all Rubidium (Rb) contaminated sources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BB24BA-E880-3673-CB06-05FAF6F7B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426" y="1828800"/>
            <a:ext cx="3249984" cy="439547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7189E31-28C0-F6A0-7957-ADDC1F4A24B9}"/>
              </a:ext>
            </a:extLst>
          </p:cNvPr>
          <p:cNvSpPr txBox="1">
            <a:spLocks/>
          </p:cNvSpPr>
          <p:nvPr/>
        </p:nvSpPr>
        <p:spPr>
          <a:xfrm>
            <a:off x="7083537" y="1609867"/>
            <a:ext cx="4992716" cy="41296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Treat properly parts to re-use as much as possible for Run 2c (e.g. cold traps, 10 m tubes, 5m tubes)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Storage of long pipes (10m/5m) conceived in new EHN1 area till installation </a:t>
            </a:r>
            <a:endParaRPr lang="en-US" sz="2000" dirty="0">
              <a:solidFill>
                <a:srgbClr val="00746D"/>
              </a:solidFill>
            </a:endParaRP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Temporary storage between decom in June and cleaning  (few months probably September) to be addressed EHN1 proposed</a:t>
            </a:r>
            <a:endParaRPr lang="en-US" dirty="0">
              <a:solidFill>
                <a:srgbClr val="00746D"/>
              </a:solidFill>
            </a:endParaRPr>
          </a:p>
          <a:p>
            <a:endParaRPr lang="en-US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4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CAB614E-067F-F403-6B73-2AC959EFC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329" y="1405668"/>
            <a:ext cx="4690704" cy="246942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CBC98-304D-FBC3-1611-8D5C933F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A8010-03AE-99A8-2E20-9ACB9AB70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F7179-458E-87AE-B675-0CE73C66C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132AFA-A236-4607-D7FA-A7EA7B4C49A4}"/>
              </a:ext>
            </a:extLst>
          </p:cNvPr>
          <p:cNvSpPr txBox="1"/>
          <p:nvPr/>
        </p:nvSpPr>
        <p:spPr>
          <a:xfrm>
            <a:off x="641350" y="390887"/>
            <a:ext cx="107886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Work ongoing for Injection region for Run 2c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A82B0A8-F2C3-C667-3A66-F4793C36D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8781" y="1986501"/>
            <a:ext cx="7733632" cy="4963226"/>
          </a:xfrm>
        </p:spPr>
        <p:txBody>
          <a:bodyPr>
            <a:normAutofit/>
          </a:bodyPr>
          <a:lstStyle/>
          <a:p>
            <a:pPr marL="447675" indent="-274320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200" dirty="0"/>
              <a:t>Discussion has started for the design of the injection region for Run 2c: </a:t>
            </a:r>
          </a:p>
          <a:p>
            <a:pPr lvl="1">
              <a:spcBef>
                <a:spcPts val="6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/>
              <a:t>Physics motivation is guiding the design, though technical constraints are several because of the complexity of the area</a:t>
            </a:r>
          </a:p>
          <a:p>
            <a:pPr lvl="1">
              <a:spcBef>
                <a:spcPts val="6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/>
              <a:t>Conceptual design phase started (Patric and Michele with GWA)</a:t>
            </a:r>
          </a:p>
          <a:p>
            <a:pPr lvl="1">
              <a:spcBef>
                <a:spcPts val="6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/>
              <a:t>Discussion to understand limitations has started with CERN: vacuum, e-beamline, magnets, integration, instrumentation</a:t>
            </a:r>
            <a:endParaRPr lang="en-US" sz="2400" dirty="0"/>
          </a:p>
          <a:p>
            <a:pPr marL="447675" indent="-274320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200" dirty="0">
                <a:solidFill>
                  <a:srgbClr val="FF0000"/>
                </a:solidFill>
              </a:rPr>
              <a:t>See Patric’s talk</a:t>
            </a:r>
            <a:r>
              <a:rPr lang="en-US" sz="2200" dirty="0"/>
              <a:t>: “</a:t>
            </a:r>
            <a:r>
              <a:rPr lang="en-US" sz="2200" i="1" dirty="0"/>
              <a:t>Run2c has started</a:t>
            </a:r>
            <a:r>
              <a:rPr lang="en-US" sz="2200" dirty="0"/>
              <a:t>” at last </a:t>
            </a:r>
            <a:r>
              <a:rPr lang="en-US" sz="2200" dirty="0">
                <a:solidFill>
                  <a:srgbClr val="00746D"/>
                </a:solidFill>
                <a:hlinkClick r:id="rId3"/>
              </a:rPr>
              <a:t>PEB</a:t>
            </a:r>
            <a:endParaRPr lang="en-US" sz="2200" dirty="0">
              <a:solidFill>
                <a:srgbClr val="00746D"/>
              </a:solidFill>
            </a:endParaRP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</a:pPr>
            <a:endParaRPr lang="en-US" sz="2000" baseline="30000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7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5453D-7EC8-062E-FC7E-93A06D899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15150-4BA5-4945-ED34-5C78413FB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63187-3BDB-ED0E-64AD-AB54FA93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A60E5-8FCC-4C14-0EEC-50E65DFB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4018CA-5F05-AA68-C37A-313164AF8E53}"/>
              </a:ext>
            </a:extLst>
          </p:cNvPr>
          <p:cNvSpPr txBox="1"/>
          <p:nvPr/>
        </p:nvSpPr>
        <p:spPr>
          <a:xfrm>
            <a:off x="641350" y="390887"/>
            <a:ext cx="107886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Work ongoing for Injection region for Run 2c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B9A3CC6-FC8D-5319-EBE6-13CF10C1A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728" y="1084040"/>
            <a:ext cx="6878502" cy="3124185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BB4FAD2-E141-8F13-EB46-B33A9B527551}"/>
              </a:ext>
            </a:extLst>
          </p:cNvPr>
          <p:cNvGrpSpPr/>
          <p:nvPr/>
        </p:nvGrpSpPr>
        <p:grpSpPr>
          <a:xfrm>
            <a:off x="1083926" y="3697100"/>
            <a:ext cx="10571930" cy="2347939"/>
            <a:chOff x="1146357" y="4367695"/>
            <a:chExt cx="10571930" cy="234793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ACD5FA8-D2D0-67C7-32E6-2B1D37A264AD}"/>
                </a:ext>
              </a:extLst>
            </p:cNvPr>
            <p:cNvSpPr txBox="1"/>
            <p:nvPr/>
          </p:nvSpPr>
          <p:spPr>
            <a:xfrm>
              <a:off x="1551821" y="4367695"/>
              <a:ext cx="1667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Self-Modulator</a:t>
              </a:r>
              <a:endParaRPr lang="en-GB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B2EDE8-A9DF-8320-A74D-E9534479A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6357" y="4799578"/>
              <a:ext cx="3624970" cy="191605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62996A-CC36-2F1A-3EB8-89BD232C2A9E}"/>
                </a:ext>
              </a:extLst>
            </p:cNvPr>
            <p:cNvSpPr txBox="1"/>
            <p:nvPr/>
          </p:nvSpPr>
          <p:spPr>
            <a:xfrm>
              <a:off x="4839785" y="4708723"/>
              <a:ext cx="6878502" cy="1959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63B4D6"/>
                  </a:solidFill>
                </a:rPr>
                <a:t>Physics motivation: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63B4D6"/>
                  </a:solidFill>
                </a:rPr>
                <a:t>Accelerating gradient: 1GeV/m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63B4D6"/>
                  </a:solidFill>
                </a:rPr>
                <a:t>Energy gain 4-10GeV over 10m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63B4D6"/>
                  </a:solidFill>
                </a:rPr>
                <a:t>Minimize the gap length (between the two plasmas) to maximize the accelerating gradient in the accelerator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63B4D6"/>
                  </a:solidFill>
                </a:rPr>
                <a:t>Gap -&gt; defocusing of p</a:t>
              </a:r>
              <a:r>
                <a:rPr lang="en-GB" sz="1400" baseline="30000" dirty="0">
                  <a:solidFill>
                    <a:srgbClr val="63B4D6"/>
                  </a:solidFill>
                </a:rPr>
                <a:t>+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63B4D6"/>
                  </a:solidFill>
                </a:rPr>
                <a:t>Lower accelerating gradient in the accelerator</a:t>
              </a:r>
              <a:endParaRPr lang="en-GB" sz="1400" baseline="30000" dirty="0">
                <a:solidFill>
                  <a:srgbClr val="63B4D6"/>
                </a:solidFill>
              </a:endParaRP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endParaRPr lang="en-GB" sz="1400" baseline="30000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sz="1400" dirty="0">
                  <a:solidFill>
                    <a:srgbClr val="FF0000"/>
                  </a:solidFill>
                </a:rPr>
                <a:t>Essential for the success of Run 2c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59C8019-DCA5-1DD2-4656-D2BDDB11D44F}"/>
                </a:ext>
              </a:extLst>
            </p:cNvPr>
            <p:cNvSpPr txBox="1"/>
            <p:nvPr/>
          </p:nvSpPr>
          <p:spPr>
            <a:xfrm>
              <a:off x="1551821" y="4790308"/>
              <a:ext cx="11466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B050"/>
                  </a:solidFill>
                </a:rPr>
                <a:t>Vlada </a:t>
              </a:r>
              <a:r>
                <a:rPr lang="en-GB" sz="1200" dirty="0" err="1">
                  <a:solidFill>
                    <a:srgbClr val="00B050"/>
                  </a:solidFill>
                </a:rPr>
                <a:t>Yarigova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E2920C3-1237-945E-B7C2-4CDC810477FE}"/>
                </a:ext>
              </a:extLst>
            </p:cNvPr>
            <p:cNvCxnSpPr/>
            <p:nvPr/>
          </p:nvCxnSpPr>
          <p:spPr>
            <a:xfrm>
              <a:off x="1648664" y="4699453"/>
              <a:ext cx="147369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13E6F6-F372-58B7-63E9-2BCE87EFFECD}"/>
                </a:ext>
              </a:extLst>
            </p:cNvPr>
            <p:cNvSpPr txBox="1"/>
            <p:nvPr/>
          </p:nvSpPr>
          <p:spPr>
            <a:xfrm>
              <a:off x="3384502" y="4376965"/>
              <a:ext cx="133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Accelerator</a:t>
              </a:r>
              <a:endParaRPr lang="en-GB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F52F95A-AD1E-A038-FDB7-33D8CEE473E1}"/>
                </a:ext>
              </a:extLst>
            </p:cNvPr>
            <p:cNvCxnSpPr/>
            <p:nvPr/>
          </p:nvCxnSpPr>
          <p:spPr>
            <a:xfrm>
              <a:off x="3316044" y="4708723"/>
              <a:ext cx="147369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EE40239-BA5D-1928-F08C-FE089EA210B2}"/>
                </a:ext>
              </a:extLst>
            </p:cNvPr>
            <p:cNvCxnSpPr>
              <a:cxnSpLocks/>
            </p:cNvCxnSpPr>
            <p:nvPr/>
          </p:nvCxnSpPr>
          <p:spPr>
            <a:xfrm>
              <a:off x="3316044" y="6183873"/>
              <a:ext cx="99364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F53F1F6-3463-F578-289B-5C67A67E2017}"/>
                </a:ext>
              </a:extLst>
            </p:cNvPr>
            <p:cNvCxnSpPr>
              <a:cxnSpLocks/>
            </p:cNvCxnSpPr>
            <p:nvPr/>
          </p:nvCxnSpPr>
          <p:spPr>
            <a:xfrm>
              <a:off x="2125151" y="6183873"/>
              <a:ext cx="99364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28D44C5-BF37-AB73-BBE2-1FEBCED15912}"/>
                </a:ext>
              </a:extLst>
            </p:cNvPr>
            <p:cNvSpPr txBox="1"/>
            <p:nvPr/>
          </p:nvSpPr>
          <p:spPr>
            <a:xfrm>
              <a:off x="2346455" y="5814541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Gap!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47C2247-C18C-396C-4A1D-B5B082543DA7}"/>
              </a:ext>
            </a:extLst>
          </p:cNvPr>
          <p:cNvSpPr txBox="1"/>
          <p:nvPr/>
        </p:nvSpPr>
        <p:spPr>
          <a:xfrm rot="1117362">
            <a:off x="5328518" y="2106253"/>
            <a:ext cx="166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Self-Modulator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5034DD-256D-F6E9-E59E-242484A9DABC}"/>
              </a:ext>
            </a:extLst>
          </p:cNvPr>
          <p:cNvSpPr txBox="1"/>
          <p:nvPr/>
        </p:nvSpPr>
        <p:spPr>
          <a:xfrm rot="1117362">
            <a:off x="6925301" y="2622664"/>
            <a:ext cx="133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Accelerator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F668D8A-D3E4-CE85-5BE2-48F4E787D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0" y="2151272"/>
            <a:ext cx="5250678" cy="14420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BB3368-73A4-9969-408C-321D172BE12F}"/>
              </a:ext>
            </a:extLst>
          </p:cNvPr>
          <p:cNvSpPr txBox="1"/>
          <p:nvPr/>
        </p:nvSpPr>
        <p:spPr>
          <a:xfrm>
            <a:off x="281691" y="1465469"/>
            <a:ext cx="6080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Slide from P. Muggli talk at last </a:t>
            </a:r>
            <a:r>
              <a:rPr lang="en-US" sz="1800" dirty="0">
                <a:solidFill>
                  <a:srgbClr val="00746D"/>
                </a:solidFill>
                <a:hlinkClick r:id="rId5"/>
              </a:rPr>
              <a:t>PEB</a:t>
            </a:r>
            <a:r>
              <a:rPr lang="en-US" sz="1800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1222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5AB09-D52B-2BD8-C10D-7F45B9974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D1B97-076A-A426-7B8A-FB9C22AFB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D714A-C782-0A0D-E576-B6255F139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7978E-3DC5-03B4-13AB-04D76B886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A3DFE-2212-79F1-5727-51B59C8C88F8}"/>
              </a:ext>
            </a:extLst>
          </p:cNvPr>
          <p:cNvSpPr txBox="1"/>
          <p:nvPr/>
        </p:nvSpPr>
        <p:spPr>
          <a:xfrm>
            <a:off x="641350" y="390887"/>
            <a:ext cx="107886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Work ongoing for Injection region for Run 2c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DB2A448-4B47-3AC2-1D52-C06ECE22C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52" y="1160328"/>
            <a:ext cx="4568963" cy="247232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9FF08E0-3F08-E2BE-B0BD-D3CA3E596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220" y="1131207"/>
            <a:ext cx="5018662" cy="275146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0711C24-8467-3CBE-7D60-B93831AC4F4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49" y="3668617"/>
            <a:ext cx="4573322" cy="252383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FB6758D-60E0-6549-9BBA-698C68470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646" y="3850287"/>
            <a:ext cx="4723507" cy="256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48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5F9A0-49AA-D83E-5EC5-C7CC32829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F6328-3FA6-A254-7A38-64E55319D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A16A0-80E5-C406-A8F5-51A664419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20434-5B8B-AB5C-E2AD-CACB025C3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6B5CF8-4919-D41C-428B-A0EA37D16B0C}"/>
              </a:ext>
            </a:extLst>
          </p:cNvPr>
          <p:cNvSpPr txBox="1"/>
          <p:nvPr/>
        </p:nvSpPr>
        <p:spPr>
          <a:xfrm>
            <a:off x="641350" y="390887"/>
            <a:ext cx="107886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Work ongoing for Injection region for Run 2c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91AD3CB-2A86-E106-872D-346FB7F71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555" y="3880921"/>
            <a:ext cx="4677411" cy="26024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19C688-FD52-5887-F47D-765FD0939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79" y="1193810"/>
            <a:ext cx="4854834" cy="26536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A80C2E-5C57-A8F5-5D4D-01265483393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5675" y="1194797"/>
            <a:ext cx="5235624" cy="28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18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C3057-C4B9-3A74-65C8-BB48A48B9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8F3AB-5A1A-0CA7-868F-DC6EC88F9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5EE3C-4C1C-24FF-D835-8081523D8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C48EF-E0F2-4689-5241-8F835B998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BD170E-8541-BE60-E42C-F6A744521A79}"/>
              </a:ext>
            </a:extLst>
          </p:cNvPr>
          <p:cNvSpPr txBox="1"/>
          <p:nvPr/>
        </p:nvSpPr>
        <p:spPr>
          <a:xfrm>
            <a:off x="641350" y="390887"/>
            <a:ext cx="107886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Work ongoing for Injection region for Run 2c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6A9CCF4-4E9A-5767-4C18-35F362017E9D}"/>
              </a:ext>
            </a:extLst>
          </p:cNvPr>
          <p:cNvSpPr txBox="1">
            <a:spLocks/>
          </p:cNvSpPr>
          <p:nvPr/>
        </p:nvSpPr>
        <p:spPr>
          <a:xfrm>
            <a:off x="129142" y="1209735"/>
            <a:ext cx="7341352" cy="1215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Understanding </a:t>
            </a:r>
            <a:r>
              <a:rPr lang="en-US" sz="2000" dirty="0">
                <a:solidFill>
                  <a:srgbClr val="FF0000"/>
                </a:solidFill>
              </a:rPr>
              <a:t>real size of magnets</a:t>
            </a:r>
            <a:r>
              <a:rPr lang="en-US" sz="2000" dirty="0">
                <a:solidFill>
                  <a:srgbClr val="00746D"/>
                </a:solidFill>
              </a:rPr>
              <a:t> of 150MeV line is crucial: last dipole, corrector, octupole, </a:t>
            </a:r>
            <a:r>
              <a:rPr lang="en-US" sz="2000" dirty="0" err="1">
                <a:solidFill>
                  <a:srgbClr val="00746D"/>
                </a:solidFill>
              </a:rPr>
              <a:t>sexpole</a:t>
            </a:r>
            <a:r>
              <a:rPr lang="en-US" sz="2000" dirty="0">
                <a:solidFill>
                  <a:srgbClr val="00746D"/>
                </a:solidFill>
              </a:rPr>
              <a:t> and quadrupole</a:t>
            </a:r>
          </a:p>
          <a:p>
            <a:pPr marL="906463" lvl="1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746D"/>
                </a:solidFill>
              </a:rPr>
              <a:t>Input needed from e-beamline and magnets experts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A42443-C1C9-CECB-4227-14F32C1E39F2}"/>
              </a:ext>
            </a:extLst>
          </p:cNvPr>
          <p:cNvSpPr txBox="1"/>
          <p:nvPr/>
        </p:nvSpPr>
        <p:spPr>
          <a:xfrm>
            <a:off x="129141" y="2424896"/>
            <a:ext cx="7191845" cy="316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746D"/>
                </a:solidFill>
              </a:rPr>
              <a:t>Thermal estimate </a:t>
            </a:r>
            <a:r>
              <a:rPr lang="en-US" sz="2000" dirty="0">
                <a:solidFill>
                  <a:srgbClr val="00746D"/>
                </a:solidFill>
              </a:rPr>
              <a:t>studies will be priorities for feasibility of source integration inside` dipole gap (52-80 or 100mm gap ?)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Feasibility of </a:t>
            </a:r>
            <a:r>
              <a:rPr lang="en-US" sz="2000" dirty="0">
                <a:solidFill>
                  <a:srgbClr val="FF0000"/>
                </a:solidFill>
              </a:rPr>
              <a:t>laser beam dumps inside/close to dipole magnet </a:t>
            </a:r>
            <a:r>
              <a:rPr lang="en-US" sz="2000" dirty="0">
                <a:solidFill>
                  <a:srgbClr val="00746D"/>
                </a:solidFill>
              </a:rPr>
              <a:t>is been investigated and will be </a:t>
            </a:r>
            <a:r>
              <a:rPr lang="en-US" sz="2000" dirty="0">
                <a:solidFill>
                  <a:srgbClr val="FF0000"/>
                </a:solidFill>
              </a:rPr>
              <a:t>crucial to minimize gap in the plasma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Understand use of diagnostic presence in injection area for tuning and accurate delivery of 150MeV at injection point </a:t>
            </a:r>
          </a:p>
          <a:p>
            <a:pPr marL="906463" lvl="1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Input needed from e-beamline experts to access which diagnostics are essential (screen, OSR, timing </a:t>
            </a:r>
            <a:r>
              <a:rPr lang="en-US" sz="2000" dirty="0" err="1">
                <a:solidFill>
                  <a:srgbClr val="00746D"/>
                </a:solidFill>
              </a:rPr>
              <a:t>etc</a:t>
            </a:r>
            <a:r>
              <a:rPr lang="en-US" sz="2000" dirty="0">
                <a:solidFill>
                  <a:srgbClr val="00746D"/>
                </a:solidFill>
              </a:rPr>
              <a:t>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2BF92B-8017-0E40-328A-0E0145F59CFC}"/>
              </a:ext>
            </a:extLst>
          </p:cNvPr>
          <p:cNvGrpSpPr/>
          <p:nvPr/>
        </p:nvGrpSpPr>
        <p:grpSpPr>
          <a:xfrm>
            <a:off x="7470494" y="1736203"/>
            <a:ext cx="4640161" cy="2615878"/>
            <a:chOff x="7470494" y="1736203"/>
            <a:chExt cx="4640161" cy="2615878"/>
          </a:xfrm>
        </p:grpSpPr>
        <p:pic>
          <p:nvPicPr>
            <p:cNvPr id="9" name="Picture 8" descr="A colorful machine with many objects&#10;&#10;AI-generated content may be incorrect.">
              <a:extLst>
                <a:ext uri="{FF2B5EF4-FFF2-40B4-BE49-F238E27FC236}">
                  <a16:creationId xmlns:a16="http://schemas.microsoft.com/office/drawing/2014/main" id="{E60F61E4-83D8-5DA2-CCB3-DB285E63C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0494" y="1736203"/>
              <a:ext cx="4640161" cy="2615878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533592-67D8-1637-33BA-06C3C29D2C6B}"/>
                </a:ext>
              </a:extLst>
            </p:cNvPr>
            <p:cNvSpPr/>
            <p:nvPr/>
          </p:nvSpPr>
          <p:spPr>
            <a:xfrm>
              <a:off x="8929869" y="2378597"/>
              <a:ext cx="2731625" cy="153364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4F086C5-E684-DAF1-86C6-93CDEA7F4443}"/>
              </a:ext>
            </a:extLst>
          </p:cNvPr>
          <p:cNvSpPr txBox="1"/>
          <p:nvPr/>
        </p:nvSpPr>
        <p:spPr>
          <a:xfrm>
            <a:off x="9680777" y="4387334"/>
            <a:ext cx="60969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Picture from F. Galeazzi</a:t>
            </a:r>
          </a:p>
        </p:txBody>
      </p:sp>
    </p:spTree>
    <p:extLst>
      <p:ext uri="{BB962C8B-B14F-4D97-AF65-F5344CB8AC3E}">
        <p14:creationId xmlns:p14="http://schemas.microsoft.com/office/powerpoint/2010/main" val="239230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build="p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641B5-B35C-45B1-1DB0-808C39BD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5F7C1-B977-F868-D1DC-84A7B8A8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FC9A4-D7AF-0A3A-EDA1-FC06889BE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03A6E-7F32-8D3F-FDAA-4329C4B2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3AE5C3-4E4A-3A70-1A4E-9786D46B1A86}"/>
              </a:ext>
            </a:extLst>
          </p:cNvPr>
          <p:cNvSpPr txBox="1"/>
          <p:nvPr/>
        </p:nvSpPr>
        <p:spPr>
          <a:xfrm>
            <a:off x="437502" y="375920"/>
            <a:ext cx="11316996" cy="7998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Conclusions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5937C25-58E0-2EF5-16DE-E05785C381D8}"/>
              </a:ext>
            </a:extLst>
          </p:cNvPr>
          <p:cNvSpPr txBox="1">
            <a:spLocks/>
          </p:cNvSpPr>
          <p:nvPr/>
        </p:nvSpPr>
        <p:spPr>
          <a:xfrm>
            <a:off x="244888" y="1322566"/>
            <a:ext cx="10212839" cy="4129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Decommissioning and decontamination activities proceed in parallel </a:t>
            </a:r>
            <a:r>
              <a:rPr lang="en-US" sz="2400" dirty="0">
                <a:solidFill>
                  <a:srgbClr val="00746D"/>
                </a:solidFill>
              </a:rPr>
              <a:t>with Run 2b and Run 2c MPP activities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Aim to have comments/suggestions implemented soon into decontamination procedure soon and have it approved by all CERN safety stakeholders 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Run 2c injection area is an engineering challenge </a:t>
            </a:r>
            <a:r>
              <a:rPr lang="en-US" sz="2400" dirty="0">
                <a:solidFill>
                  <a:srgbClr val="00746D"/>
                </a:solidFill>
              </a:rPr>
              <a:t>with all the experiment constraints which require dedicated studies and resources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Injection area, </a:t>
            </a:r>
            <a:r>
              <a:rPr lang="en-US" sz="2400" dirty="0">
                <a:solidFill>
                  <a:srgbClr val="FF0000"/>
                </a:solidFill>
              </a:rPr>
              <a:t>many inputs still needed </a:t>
            </a:r>
            <a:r>
              <a:rPr lang="en-US" sz="2400" dirty="0">
                <a:solidFill>
                  <a:srgbClr val="00746D"/>
                </a:solidFill>
              </a:rPr>
              <a:t>to able to pass to the engineering phase of a fully integrated system</a:t>
            </a:r>
            <a:endParaRPr lang="en-US" dirty="0">
              <a:solidFill>
                <a:srgbClr val="00746D"/>
              </a:solidFill>
            </a:endParaRPr>
          </a:p>
          <a:p>
            <a:endParaRPr lang="en-US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17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3E0D-94C4-4397-8D58-A8D0781AE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680" y="2377440"/>
            <a:ext cx="10980494" cy="708573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46D"/>
                </a:solidFill>
              </a:rPr>
              <a:t>Thank you for your attention</a:t>
            </a:r>
            <a:endParaRPr lang="en-US" sz="4800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7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>
                <a:solidFill>
                  <a:srgbClr val="00746D"/>
                </a:solidFill>
              </a:rPr>
              <a:t>25/03/2025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Contents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1FDECD-834B-4FC1-B6AB-7422EE33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0139"/>
            <a:ext cx="10515600" cy="2083435"/>
          </a:xfrm>
        </p:spPr>
        <p:txBody>
          <a:bodyPr>
            <a:normAutofit/>
          </a:bodyPr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Vapor source decommissioning</a:t>
            </a:r>
          </a:p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Run 2c injection area</a:t>
            </a:r>
          </a:p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422764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7236B-3D73-BCC8-341E-788050ADC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A8FC0-B58A-8720-9ABA-39DA396B3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81AE6-5E23-6781-D085-F89D55088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E0DF1-582C-AD0F-7CAB-9BABA989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3</a:t>
            </a:fld>
            <a:endParaRPr lang="en-US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82D4E7CC-11F6-F5E8-0DB3-FECE361E0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3" y="181347"/>
            <a:ext cx="10515600" cy="1325563"/>
          </a:xfrm>
        </p:spPr>
        <p:txBody>
          <a:bodyPr>
            <a:normAutofit/>
          </a:bodyPr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Vapor source Decommissioning</a:t>
            </a: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9D5D0820-3623-771F-5694-9D17C4BDFEC8}"/>
              </a:ext>
            </a:extLst>
          </p:cNvPr>
          <p:cNvSpPr txBox="1">
            <a:spLocks/>
          </p:cNvSpPr>
          <p:nvPr/>
        </p:nvSpPr>
        <p:spPr>
          <a:xfrm>
            <a:off x="229327" y="1463408"/>
            <a:ext cx="11565950" cy="5075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746D"/>
                </a:solidFill>
              </a:rPr>
              <a:t>MPP with GWA have a </a:t>
            </a:r>
            <a:r>
              <a:rPr lang="en-US" sz="2600" dirty="0">
                <a:solidFill>
                  <a:srgbClr val="FF0000"/>
                </a:solidFill>
              </a:rPr>
              <a:t>valuable and successful experience </a:t>
            </a:r>
            <a:r>
              <a:rPr lang="en-US" sz="2600" dirty="0">
                <a:solidFill>
                  <a:srgbClr val="00746D"/>
                </a:solidFill>
              </a:rPr>
              <a:t>in decommissioning  Vapor source gen I (Run 1 and Run 2a) down to storage 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746D"/>
                </a:solidFill>
              </a:rPr>
              <a:t>Contract signed with GWA in 2024 to cover:</a:t>
            </a:r>
          </a:p>
          <a:p>
            <a:pPr marL="895350" lvl="1" indent="-266700"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2200" dirty="0">
                <a:solidFill>
                  <a:srgbClr val="00746D"/>
                </a:solidFill>
              </a:rPr>
              <a:t>Decontamination of Vapor source gen I </a:t>
            </a:r>
          </a:p>
          <a:p>
            <a:pPr marL="895350" lvl="1" indent="-266700"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2200" dirty="0">
                <a:solidFill>
                  <a:srgbClr val="00746D"/>
                </a:solidFill>
              </a:rPr>
              <a:t>Decommissioning and decontamination of “Dirty system” in EHN1</a:t>
            </a:r>
          </a:p>
          <a:p>
            <a:pPr marL="895350" lvl="1" indent="-266700"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2200" dirty="0">
                <a:solidFill>
                  <a:srgbClr val="00746D"/>
                </a:solidFill>
              </a:rPr>
              <a:t>Clean-up and reorganization of EHN1 awake area</a:t>
            </a:r>
          </a:p>
          <a:p>
            <a:pPr marL="895350" lvl="1" indent="-266700"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2200" dirty="0">
                <a:solidFill>
                  <a:srgbClr val="00746D"/>
                </a:solidFill>
              </a:rPr>
              <a:t>Decommissioning and decontamination of Vapor source gen II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746D"/>
                </a:solidFill>
              </a:rPr>
              <a:t>Decommissioning of “dirty system” started in February 2025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746D"/>
                </a:solidFill>
              </a:rPr>
              <a:t>Procedure for decontamination all Rubidium (Rb) contaminated sources</a:t>
            </a:r>
          </a:p>
          <a:p>
            <a:pPr marL="628650" lvl="1" indent="0">
              <a:lnSpc>
                <a:spcPct val="110000"/>
              </a:lnSpc>
              <a:spcAft>
                <a:spcPts val="100"/>
              </a:spcAft>
              <a:buSzPct val="80000"/>
              <a:buNone/>
            </a:pPr>
            <a:endParaRPr lang="en-US" sz="2900" dirty="0">
              <a:solidFill>
                <a:srgbClr val="00746D"/>
              </a:solidFill>
            </a:endParaRPr>
          </a:p>
          <a:p>
            <a:endParaRPr lang="en-US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7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68047-926D-DA2C-92FA-1D436048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5E713-B661-BD3A-2700-E2FFE75E9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19BB0-A15D-0C2D-0132-4A66C9BBA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748E16-5096-1D81-BFA0-F52C32216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272" y="1394748"/>
            <a:ext cx="3203833" cy="4532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53769F5-9111-38BE-D528-AAACFCE4B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Decommissioning of vapor source gen I</a:t>
            </a:r>
          </a:p>
        </p:txBody>
      </p:sp>
      <p:grpSp>
        <p:nvGrpSpPr>
          <p:cNvPr id="14" name="Canvas 13">
            <a:extLst>
              <a:ext uri="{FF2B5EF4-FFF2-40B4-BE49-F238E27FC236}">
                <a16:creationId xmlns:a16="http://schemas.microsoft.com/office/drawing/2014/main" id="{04C3E8AB-C76C-2C7B-AC67-E47063E52450}"/>
              </a:ext>
            </a:extLst>
          </p:cNvPr>
          <p:cNvGrpSpPr/>
          <p:nvPr/>
        </p:nvGrpSpPr>
        <p:grpSpPr>
          <a:xfrm>
            <a:off x="1172316" y="1612646"/>
            <a:ext cx="6553835" cy="3053080"/>
            <a:chOff x="0" y="0"/>
            <a:chExt cx="6553835" cy="305308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4322028-80F7-3537-A4B3-E5E0876D12A3}"/>
                </a:ext>
              </a:extLst>
            </p:cNvPr>
            <p:cNvSpPr/>
            <p:nvPr/>
          </p:nvSpPr>
          <p:spPr>
            <a:xfrm>
              <a:off x="0" y="0"/>
              <a:ext cx="6553835" cy="3053080"/>
            </a:xfrm>
            <a:prstGeom prst="rect">
              <a:avLst/>
            </a:prstGeom>
            <a:solidFill>
              <a:prstClr val="white"/>
            </a:solidFill>
          </p:spPr>
          <p:txBody>
            <a:bodyPr/>
            <a:lstStyle/>
            <a:p>
              <a:endParaRPr lang="en-CH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64274A-FBFA-F44B-0C5E-B900AD2D8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6266194" cy="1910715"/>
            </a:xfrm>
            <a:prstGeom prst="rect">
              <a:avLst/>
            </a:prstGeom>
          </p:spPr>
        </p:pic>
        <p:sp>
          <p:nvSpPr>
            <p:cNvPr id="17" name="Text Box 455">
              <a:extLst>
                <a:ext uri="{FF2B5EF4-FFF2-40B4-BE49-F238E27FC236}">
                  <a16:creationId xmlns:a16="http://schemas.microsoft.com/office/drawing/2014/main" id="{F039E97D-CCEB-87E6-DA3A-693AED021798}"/>
                </a:ext>
              </a:extLst>
            </p:cNvPr>
            <p:cNvSpPr txBox="1"/>
            <p:nvPr/>
          </p:nvSpPr>
          <p:spPr>
            <a:xfrm>
              <a:off x="0" y="1851433"/>
              <a:ext cx="1047750" cy="5715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Downstream Vapour Source </a:t>
              </a:r>
              <a:endParaRPr lang="en-CH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455">
              <a:extLst>
                <a:ext uri="{FF2B5EF4-FFF2-40B4-BE49-F238E27FC236}">
                  <a16:creationId xmlns:a16="http://schemas.microsoft.com/office/drawing/2014/main" id="{DF9A72B5-37FC-72C0-C131-82E6A7EAE0C3}"/>
                </a:ext>
              </a:extLst>
            </p:cNvPr>
            <p:cNvSpPr txBox="1"/>
            <p:nvPr/>
          </p:nvSpPr>
          <p:spPr>
            <a:xfrm>
              <a:off x="2510155" y="1710682"/>
              <a:ext cx="1047750" cy="71174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Galden Fluid Heating &amp; Pumping System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455">
              <a:extLst>
                <a:ext uri="{FF2B5EF4-FFF2-40B4-BE49-F238E27FC236}">
                  <a16:creationId xmlns:a16="http://schemas.microsoft.com/office/drawing/2014/main" id="{D690F370-F591-6A20-93CD-15A3ED1B0B5A}"/>
                </a:ext>
              </a:extLst>
            </p:cNvPr>
            <p:cNvSpPr txBox="1"/>
            <p:nvPr/>
          </p:nvSpPr>
          <p:spPr>
            <a:xfrm>
              <a:off x="5024755" y="1622738"/>
              <a:ext cx="1047750" cy="57086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Upstream Vapour Source </a:t>
              </a:r>
              <a:endParaRPr lang="en-CH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455">
              <a:extLst>
                <a:ext uri="{FF2B5EF4-FFF2-40B4-BE49-F238E27FC236}">
                  <a16:creationId xmlns:a16="http://schemas.microsoft.com/office/drawing/2014/main" id="{6CE732F8-0A17-4E67-EB43-D5849AD78DBD}"/>
                </a:ext>
              </a:extLst>
            </p:cNvPr>
            <p:cNvSpPr txBox="1"/>
            <p:nvPr/>
          </p:nvSpPr>
          <p:spPr>
            <a:xfrm>
              <a:off x="1047750" y="81916"/>
              <a:ext cx="1392555" cy="51556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Plasma cell heat exchanger on I Beam 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B95ACB2-A0C8-F9C5-3233-F80ADB02DE49}"/>
                </a:ext>
              </a:extLst>
            </p:cNvPr>
            <p:cNvCxnSpPr>
              <a:stCxn id="20" idx="3"/>
            </p:cNvCxnSpPr>
            <p:nvPr/>
          </p:nvCxnSpPr>
          <p:spPr>
            <a:xfrm>
              <a:off x="2440305" y="339698"/>
              <a:ext cx="209550" cy="36773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BDD023C-5587-9224-1B6C-A5780C2AEE58}"/>
                </a:ext>
              </a:extLst>
            </p:cNvPr>
            <p:cNvCxnSpPr>
              <a:stCxn id="18" idx="0"/>
            </p:cNvCxnSpPr>
            <p:nvPr/>
          </p:nvCxnSpPr>
          <p:spPr>
            <a:xfrm flipV="1">
              <a:off x="3034030" y="1507536"/>
              <a:ext cx="34925" cy="20314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2CFB131-7B95-3A03-9516-E5854F60404C}"/>
                </a:ext>
              </a:extLst>
            </p:cNvPr>
            <p:cNvCxnSpPr>
              <a:stCxn id="19" idx="0"/>
            </p:cNvCxnSpPr>
            <p:nvPr/>
          </p:nvCxnSpPr>
          <p:spPr>
            <a:xfrm flipV="1">
              <a:off x="5548630" y="707731"/>
              <a:ext cx="174625" cy="91467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923F42E-CAF4-B0DA-61F7-9691F01EEBD7}"/>
                </a:ext>
              </a:extLst>
            </p:cNvPr>
            <p:cNvCxnSpPr>
              <a:stCxn id="17" idx="0"/>
            </p:cNvCxnSpPr>
            <p:nvPr/>
          </p:nvCxnSpPr>
          <p:spPr>
            <a:xfrm flipH="1" flipV="1">
              <a:off x="274955" y="1165020"/>
              <a:ext cx="248920" cy="68602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2556084-26EF-C839-785F-DD562D000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331" y="3996361"/>
            <a:ext cx="7860695" cy="2083435"/>
          </a:xfrm>
        </p:spPr>
        <p:txBody>
          <a:bodyPr>
            <a:normAutofit/>
          </a:bodyPr>
          <a:lstStyle/>
          <a:p>
            <a:pPr marL="447675" indent="-447675"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Defined (by MPP/WDL) in 2022 a procedure covering all the decommissioning phases (to storage).</a:t>
            </a:r>
          </a:p>
          <a:p>
            <a:pPr marL="447675" indent="-447675"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Wrote a safety documents and SOP approved by safety and RP at CERN in Jan 2023</a:t>
            </a:r>
          </a:p>
          <a:p>
            <a:pPr marL="447675" indent="-447675"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Implemented (to last point) in Jan/Feb 2023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36A0FD-F5E9-CD52-E503-F941A7E0520F}"/>
              </a:ext>
            </a:extLst>
          </p:cNvPr>
          <p:cNvCxnSpPr>
            <a:cxnSpLocks/>
          </p:cNvCxnSpPr>
          <p:nvPr/>
        </p:nvCxnSpPr>
        <p:spPr>
          <a:xfrm flipV="1">
            <a:off x="8210248" y="3757243"/>
            <a:ext cx="1180495" cy="10615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29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CBE88-ECEE-7F86-BE9F-4852FB768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179A5-0DEA-7897-B502-10C11FB7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5CE77-06C7-16D7-72C9-398D52A8E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111654-AF8C-6297-1F72-2A4AF6F39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3" y="1175337"/>
            <a:ext cx="6214035" cy="43926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CB0D52-5DD1-E251-95BD-C0D27CAB5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372" y="1375937"/>
            <a:ext cx="6383628" cy="451251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03ACA4E-4C97-6599-B522-59EACD9CA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Decommissioning of vapor source gen I</a:t>
            </a:r>
          </a:p>
        </p:txBody>
      </p:sp>
    </p:spTree>
    <p:extLst>
      <p:ext uri="{BB962C8B-B14F-4D97-AF65-F5344CB8AC3E}">
        <p14:creationId xmlns:p14="http://schemas.microsoft.com/office/powerpoint/2010/main" val="82095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anvas 18">
            <a:extLst>
              <a:ext uri="{FF2B5EF4-FFF2-40B4-BE49-F238E27FC236}">
                <a16:creationId xmlns:a16="http://schemas.microsoft.com/office/drawing/2014/main" id="{31117877-602D-1C54-1544-B39A24EF7225}"/>
              </a:ext>
            </a:extLst>
          </p:cNvPr>
          <p:cNvGrpSpPr/>
          <p:nvPr/>
        </p:nvGrpSpPr>
        <p:grpSpPr>
          <a:xfrm>
            <a:off x="-766260" y="1334891"/>
            <a:ext cx="5752465" cy="4968240"/>
            <a:chOff x="0" y="0"/>
            <a:chExt cx="5752465" cy="49682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D1E73A3-C741-6830-5BF9-CD7887592EF0}"/>
                </a:ext>
              </a:extLst>
            </p:cNvPr>
            <p:cNvSpPr/>
            <p:nvPr/>
          </p:nvSpPr>
          <p:spPr>
            <a:xfrm>
              <a:off x="0" y="0"/>
              <a:ext cx="5752465" cy="4968240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n-CH"/>
            </a:p>
          </p:txBody>
        </p:sp>
        <p:sp>
          <p:nvSpPr>
            <p:cNvPr id="9" name="Text Box 31">
              <a:extLst>
                <a:ext uri="{FF2B5EF4-FFF2-40B4-BE49-F238E27FC236}">
                  <a16:creationId xmlns:a16="http://schemas.microsoft.com/office/drawing/2014/main" id="{2E3C89EF-E191-AFEC-BE3C-585343ED38E3}"/>
                </a:ext>
              </a:extLst>
            </p:cNvPr>
            <p:cNvSpPr txBox="1"/>
            <p:nvPr/>
          </p:nvSpPr>
          <p:spPr>
            <a:xfrm>
              <a:off x="2550160" y="204684"/>
              <a:ext cx="1461407" cy="455716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1: Procedure &amp; Risk Review</a:t>
              </a:r>
              <a:endParaRPr lang="en-CH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31">
              <a:extLst>
                <a:ext uri="{FF2B5EF4-FFF2-40B4-BE49-F238E27FC236}">
                  <a16:creationId xmlns:a16="http://schemas.microsoft.com/office/drawing/2014/main" id="{FE23230D-D279-602E-DF63-24A7E340EE6C}"/>
                </a:ext>
              </a:extLst>
            </p:cNvPr>
            <p:cNvSpPr txBox="1"/>
            <p:nvPr/>
          </p:nvSpPr>
          <p:spPr>
            <a:xfrm>
              <a:off x="2550336" y="879261"/>
              <a:ext cx="1461135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2: Recycling &amp; Rb reservoir removal</a:t>
              </a:r>
              <a:endParaRPr lang="en-CH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31">
              <a:extLst>
                <a:ext uri="{FF2B5EF4-FFF2-40B4-BE49-F238E27FC236}">
                  <a16:creationId xmlns:a16="http://schemas.microsoft.com/office/drawing/2014/main" id="{86F48E55-2473-76E2-74AD-87262F376FA9}"/>
                </a:ext>
              </a:extLst>
            </p:cNvPr>
            <p:cNvSpPr txBox="1"/>
            <p:nvPr/>
          </p:nvSpPr>
          <p:spPr>
            <a:xfrm>
              <a:off x="2550336" y="1552996"/>
              <a:ext cx="1460500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3: Rb neutralization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31">
              <a:extLst>
                <a:ext uri="{FF2B5EF4-FFF2-40B4-BE49-F238E27FC236}">
                  <a16:creationId xmlns:a16="http://schemas.microsoft.com/office/drawing/2014/main" id="{8B2197F9-574F-23FB-F795-2E4F0AD8135F}"/>
                </a:ext>
              </a:extLst>
            </p:cNvPr>
            <p:cNvSpPr txBox="1"/>
            <p:nvPr/>
          </p:nvSpPr>
          <p:spPr>
            <a:xfrm>
              <a:off x="2551067" y="2226731"/>
              <a:ext cx="1459865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4: Service disconnection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31">
              <a:extLst>
                <a:ext uri="{FF2B5EF4-FFF2-40B4-BE49-F238E27FC236}">
                  <a16:creationId xmlns:a16="http://schemas.microsoft.com/office/drawing/2014/main" id="{7DE4801C-FB68-1262-3DD8-30F5EB14B843}"/>
                </a:ext>
              </a:extLst>
            </p:cNvPr>
            <p:cNvSpPr txBox="1"/>
            <p:nvPr/>
          </p:nvSpPr>
          <p:spPr>
            <a:xfrm>
              <a:off x="2551647" y="2900466"/>
              <a:ext cx="1459230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5: Disassembly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(6 sub steps)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31">
              <a:extLst>
                <a:ext uri="{FF2B5EF4-FFF2-40B4-BE49-F238E27FC236}">
                  <a16:creationId xmlns:a16="http://schemas.microsoft.com/office/drawing/2014/main" id="{2C5F4868-633D-4D00-5D09-F752F5515ACD}"/>
                </a:ext>
              </a:extLst>
            </p:cNvPr>
            <p:cNvSpPr txBox="1"/>
            <p:nvPr/>
          </p:nvSpPr>
          <p:spPr>
            <a:xfrm>
              <a:off x="2551618" y="3574201"/>
              <a:ext cx="1458595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6: Tunnel extraction</a:t>
              </a:r>
              <a:endParaRPr lang="en-CH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31">
              <a:extLst>
                <a:ext uri="{FF2B5EF4-FFF2-40B4-BE49-F238E27FC236}">
                  <a16:creationId xmlns:a16="http://schemas.microsoft.com/office/drawing/2014/main" id="{565379A0-DBD4-FAAB-147C-3A338AA9D5DE}"/>
                </a:ext>
              </a:extLst>
            </p:cNvPr>
            <p:cNvSpPr txBox="1"/>
            <p:nvPr/>
          </p:nvSpPr>
          <p:spPr>
            <a:xfrm>
              <a:off x="2552159" y="4247936"/>
              <a:ext cx="1457960" cy="4552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 7: Rb cleaning and disposal</a:t>
              </a:r>
              <a:endParaRPr lang="en-CH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E40FFB5-0413-2B00-F576-7BE95D63E67E}"/>
                </a:ext>
              </a:extLst>
            </p:cNvPr>
            <p:cNvCxnSpPr>
              <a:stCxn id="9" idx="2"/>
              <a:endCxn id="10" idx="0"/>
            </p:cNvCxnSpPr>
            <p:nvPr/>
          </p:nvCxnSpPr>
          <p:spPr>
            <a:xfrm>
              <a:off x="3280864" y="660400"/>
              <a:ext cx="40" cy="21886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0A1A4D4-755A-ADB3-1864-DEA05337E166}"/>
                </a:ext>
              </a:extLst>
            </p:cNvPr>
            <p:cNvCxnSpPr>
              <a:stCxn id="10" idx="2"/>
              <a:endCxn id="11" idx="0"/>
            </p:cNvCxnSpPr>
            <p:nvPr/>
          </p:nvCxnSpPr>
          <p:spPr>
            <a:xfrm flipH="1">
              <a:off x="3280586" y="1334556"/>
              <a:ext cx="318" cy="2184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763085B-F7D7-8A1A-D7EC-58F13A672A69}"/>
                </a:ext>
              </a:extLst>
            </p:cNvPr>
            <p:cNvCxnSpPr>
              <a:stCxn id="11" idx="2"/>
              <a:endCxn id="12" idx="0"/>
            </p:cNvCxnSpPr>
            <p:nvPr/>
          </p:nvCxnSpPr>
          <p:spPr>
            <a:xfrm>
              <a:off x="3280586" y="2008291"/>
              <a:ext cx="414" cy="2184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22FF58B-6797-0E99-2C69-AA626138A9B1}"/>
                </a:ext>
              </a:extLst>
            </p:cNvPr>
            <p:cNvCxnSpPr>
              <a:stCxn id="12" idx="2"/>
              <a:endCxn id="13" idx="0"/>
            </p:cNvCxnSpPr>
            <p:nvPr/>
          </p:nvCxnSpPr>
          <p:spPr>
            <a:xfrm>
              <a:off x="3281000" y="2682026"/>
              <a:ext cx="262" cy="2184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BB6F1B3-CFC5-516A-9091-12FD21FEB799}"/>
                </a:ext>
              </a:extLst>
            </p:cNvPr>
            <p:cNvCxnSpPr>
              <a:cxnSpLocks/>
              <a:stCxn id="13" idx="2"/>
              <a:endCxn id="14" idx="0"/>
            </p:cNvCxnSpPr>
            <p:nvPr/>
          </p:nvCxnSpPr>
          <p:spPr>
            <a:xfrm flipH="1">
              <a:off x="3280916" y="3355761"/>
              <a:ext cx="346" cy="2184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8FAE7CD-1763-DFF6-639F-EC8154C5EC9A}"/>
                </a:ext>
              </a:extLst>
            </p:cNvPr>
            <p:cNvCxnSpPr>
              <a:cxnSpLocks/>
              <a:stCxn id="14" idx="2"/>
              <a:endCxn id="15" idx="0"/>
            </p:cNvCxnSpPr>
            <p:nvPr/>
          </p:nvCxnSpPr>
          <p:spPr>
            <a:xfrm>
              <a:off x="3280916" y="4029496"/>
              <a:ext cx="223" cy="2184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EB7A9-1692-BDDF-07B6-F7BB83FBB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5D9F0-1615-79B5-C34E-FF4FDEC1F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7CC62-25F7-6FAE-D1F7-68E0AB730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6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9BBD87B-A70C-7C73-6AE2-D5B6BBE69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Decommissioning of vapor source gen 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18BFAB2-9E85-012E-44A9-D1B819C4A2BC}"/>
              </a:ext>
            </a:extLst>
          </p:cNvPr>
          <p:cNvSpPr/>
          <p:nvPr/>
        </p:nvSpPr>
        <p:spPr>
          <a:xfrm>
            <a:off x="1567543" y="1493613"/>
            <a:ext cx="1911047" cy="1197197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DF4A8-A9BD-76C4-A18D-85B871FD6EDE}"/>
              </a:ext>
            </a:extLst>
          </p:cNvPr>
          <p:cNvSpPr/>
          <p:nvPr/>
        </p:nvSpPr>
        <p:spPr>
          <a:xfrm>
            <a:off x="1567543" y="4852239"/>
            <a:ext cx="1911046" cy="58294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106626-F3BD-4562-B920-616F74DF5B55}"/>
              </a:ext>
            </a:extLst>
          </p:cNvPr>
          <p:cNvSpPr/>
          <p:nvPr/>
        </p:nvSpPr>
        <p:spPr>
          <a:xfrm>
            <a:off x="1567543" y="2805232"/>
            <a:ext cx="1911047" cy="1940759"/>
          </a:xfrm>
          <a:prstGeom prst="rect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746D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D3C34C-56F5-78EC-9993-806CDCB4F747}"/>
              </a:ext>
            </a:extLst>
          </p:cNvPr>
          <p:cNvSpPr/>
          <p:nvPr/>
        </p:nvSpPr>
        <p:spPr>
          <a:xfrm>
            <a:off x="1558802" y="5534085"/>
            <a:ext cx="1911047" cy="571193"/>
          </a:xfrm>
          <a:prstGeom prst="rect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746D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5052D68-159E-4B12-F08C-117B5FCDDCE0}"/>
              </a:ext>
            </a:extLst>
          </p:cNvPr>
          <p:cNvCxnSpPr>
            <a:cxnSpLocks/>
          </p:cNvCxnSpPr>
          <p:nvPr/>
        </p:nvCxnSpPr>
        <p:spPr>
          <a:xfrm>
            <a:off x="3580746" y="2114398"/>
            <a:ext cx="162181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37E752B-ECCA-C527-D06A-C29B2442B9F1}"/>
              </a:ext>
            </a:extLst>
          </p:cNvPr>
          <p:cNvCxnSpPr>
            <a:cxnSpLocks/>
          </p:cNvCxnSpPr>
          <p:nvPr/>
        </p:nvCxnSpPr>
        <p:spPr>
          <a:xfrm>
            <a:off x="3617650" y="5134665"/>
            <a:ext cx="162181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B7AC7E-4E74-010F-7887-612CA07BA11B}"/>
              </a:ext>
            </a:extLst>
          </p:cNvPr>
          <p:cNvCxnSpPr>
            <a:cxnSpLocks/>
          </p:cNvCxnSpPr>
          <p:nvPr/>
        </p:nvCxnSpPr>
        <p:spPr>
          <a:xfrm>
            <a:off x="3580746" y="3726174"/>
            <a:ext cx="1621816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63A051E-C927-00AA-208D-AEBB4327EE1D}"/>
              </a:ext>
            </a:extLst>
          </p:cNvPr>
          <p:cNvCxnSpPr>
            <a:cxnSpLocks/>
          </p:cNvCxnSpPr>
          <p:nvPr/>
        </p:nvCxnSpPr>
        <p:spPr>
          <a:xfrm>
            <a:off x="3617650" y="5848396"/>
            <a:ext cx="1621816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9D7FD0A7-DEF2-1A17-A493-EB3DB93A8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9428" y="1831670"/>
            <a:ext cx="3281408" cy="487562"/>
          </a:xfrm>
        </p:spPr>
        <p:txBody>
          <a:bodyPr>
            <a:normAutofit/>
          </a:bodyPr>
          <a:lstStyle/>
          <a:p>
            <a:pPr marL="0" indent="0">
              <a:buSzPct val="80000"/>
              <a:buNone/>
            </a:pPr>
            <a:r>
              <a:rPr lang="en-US" sz="2500" dirty="0">
                <a:solidFill>
                  <a:srgbClr val="00746D"/>
                </a:solidFill>
              </a:rPr>
              <a:t>Happened in 2022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1F8FD51D-9EED-9F32-ECCC-F8DCD6172A03}"/>
              </a:ext>
            </a:extLst>
          </p:cNvPr>
          <p:cNvSpPr txBox="1">
            <a:spLocks/>
          </p:cNvSpPr>
          <p:nvPr/>
        </p:nvSpPr>
        <p:spPr>
          <a:xfrm>
            <a:off x="5539428" y="3509347"/>
            <a:ext cx="3281408" cy="487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0000"/>
              <a:buFont typeface="Arial" panose="020B0604020202020204" pitchFamily="34" charset="0"/>
              <a:buNone/>
            </a:pPr>
            <a:r>
              <a:rPr lang="en-US" sz="2500" dirty="0">
                <a:solidFill>
                  <a:srgbClr val="00746D"/>
                </a:solidFill>
              </a:rPr>
              <a:t>Took place in Jan 2023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5F543B6F-0E2E-78A9-B807-61EAC5EF471B}"/>
              </a:ext>
            </a:extLst>
          </p:cNvPr>
          <p:cNvSpPr txBox="1">
            <a:spLocks/>
          </p:cNvSpPr>
          <p:nvPr/>
        </p:nvSpPr>
        <p:spPr>
          <a:xfrm>
            <a:off x="5601572" y="5624216"/>
            <a:ext cx="3355216" cy="53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0000"/>
              <a:buNone/>
            </a:pPr>
            <a:r>
              <a:rPr lang="en-US" sz="2500" dirty="0">
                <a:solidFill>
                  <a:srgbClr val="00746D"/>
                </a:solidFill>
              </a:rPr>
              <a:t>During 2025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810CE1BF-B6C8-4729-C4AA-AA106CAE542D}"/>
              </a:ext>
            </a:extLst>
          </p:cNvPr>
          <p:cNvSpPr txBox="1">
            <a:spLocks/>
          </p:cNvSpPr>
          <p:nvPr/>
        </p:nvSpPr>
        <p:spPr>
          <a:xfrm>
            <a:off x="5539428" y="4943243"/>
            <a:ext cx="3556809" cy="487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0000"/>
              <a:buNone/>
            </a:pPr>
            <a:r>
              <a:rPr lang="en-US" sz="2500" dirty="0">
                <a:solidFill>
                  <a:srgbClr val="00746D"/>
                </a:solidFill>
              </a:rPr>
              <a:t>Happened in Feb 2023</a:t>
            </a:r>
          </a:p>
        </p:txBody>
      </p:sp>
    </p:spTree>
    <p:extLst>
      <p:ext uri="{BB962C8B-B14F-4D97-AF65-F5344CB8AC3E}">
        <p14:creationId xmlns:p14="http://schemas.microsoft.com/office/powerpoint/2010/main" val="15513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8" grpId="0" build="p"/>
      <p:bldP spid="39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CEAE3-08DF-6F04-4431-EDCFCBBA4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4FA59083-E735-1023-82EE-6D9CD89F90E2}"/>
              </a:ext>
            </a:extLst>
          </p:cNvPr>
          <p:cNvSpPr txBox="1">
            <a:spLocks/>
          </p:cNvSpPr>
          <p:nvPr/>
        </p:nvSpPr>
        <p:spPr>
          <a:xfrm>
            <a:off x="229327" y="1463408"/>
            <a:ext cx="8005353" cy="1017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Dirty system disassembled and neutralized as per SOP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Area emptied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endParaRPr lang="en-US" dirty="0">
              <a:solidFill>
                <a:srgbClr val="00746D"/>
              </a:solidFill>
            </a:endParaRPr>
          </a:p>
          <a:p>
            <a:pPr marL="628650" lvl="1" indent="0">
              <a:lnSpc>
                <a:spcPct val="110000"/>
              </a:lnSpc>
              <a:spcAft>
                <a:spcPts val="100"/>
              </a:spcAft>
              <a:buSzPct val="80000"/>
              <a:buNone/>
            </a:pPr>
            <a:endParaRPr lang="en-US" dirty="0">
              <a:solidFill>
                <a:srgbClr val="00746D"/>
              </a:solidFill>
            </a:endParaRPr>
          </a:p>
          <a:p>
            <a:endParaRPr lang="en-US" sz="2000" dirty="0">
              <a:solidFill>
                <a:srgbClr val="00746D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F4AC0-A5E0-7630-F3B1-AD17CB172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52FD9-67B7-6E2C-98D2-3F322B62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B3340-84AC-C4C3-1E79-1C8F8CC7C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7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AAF0CDA-8D32-C135-4784-B3708C687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EHN1 decom of “Dirty system” and clean-up</a:t>
            </a:r>
          </a:p>
        </p:txBody>
      </p:sp>
      <p:pic>
        <p:nvPicPr>
          <p:cNvPr id="26" name="Picture 25" descr="A metal structure with wires&#10;&#10;AI-generated content may be incorrect.">
            <a:extLst>
              <a:ext uri="{FF2B5EF4-FFF2-40B4-BE49-F238E27FC236}">
                <a16:creationId xmlns:a16="http://schemas.microsoft.com/office/drawing/2014/main" id="{7F355067-6443-0627-CF9A-22C52D16E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133" y="3429000"/>
            <a:ext cx="1884987" cy="3351088"/>
          </a:xfrm>
          <a:prstGeom prst="rect">
            <a:avLst/>
          </a:prstGeom>
        </p:spPr>
      </p:pic>
      <p:pic>
        <p:nvPicPr>
          <p:cNvPr id="31" name="Picture 30" descr="A orange floor with a door&#10;&#10;AI-generated content may be incorrect.">
            <a:extLst>
              <a:ext uri="{FF2B5EF4-FFF2-40B4-BE49-F238E27FC236}">
                <a16:creationId xmlns:a16="http://schemas.microsoft.com/office/drawing/2014/main" id="{7A7BE02D-E220-9E8A-ED23-2023B01ED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727" y="1647451"/>
            <a:ext cx="2204212" cy="3918599"/>
          </a:xfrm>
          <a:prstGeom prst="rect">
            <a:avLst/>
          </a:prstGeom>
        </p:spPr>
      </p:pic>
      <p:pic>
        <p:nvPicPr>
          <p:cNvPr id="34" name="Picture 33" descr="A red and white tape on a shiny floor&#10;&#10;AI-generated content may be incorrect.">
            <a:extLst>
              <a:ext uri="{FF2B5EF4-FFF2-40B4-BE49-F238E27FC236}">
                <a16:creationId xmlns:a16="http://schemas.microsoft.com/office/drawing/2014/main" id="{DEE2632C-230F-859E-A9B7-6A76E4984D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76" y="4149997"/>
            <a:ext cx="4181005" cy="2351816"/>
          </a:xfrm>
          <a:prstGeom prst="rect">
            <a:avLst/>
          </a:prstGeom>
        </p:spPr>
      </p:pic>
      <p:pic>
        <p:nvPicPr>
          <p:cNvPr id="43" name="Picture 42" descr="A machine with several black hair blowers&#10;&#10;AI-generated content may be incorrect.">
            <a:extLst>
              <a:ext uri="{FF2B5EF4-FFF2-40B4-BE49-F238E27FC236}">
                <a16:creationId xmlns:a16="http://schemas.microsoft.com/office/drawing/2014/main" id="{E33B5DD7-1B38-7793-3FC0-A574F5FDF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987" y="1641381"/>
            <a:ext cx="2916087" cy="164029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90EEEC7-9B67-7FE2-D4E0-4C02A0790265}"/>
              </a:ext>
            </a:extLst>
          </p:cNvPr>
          <p:cNvSpPr txBox="1"/>
          <p:nvPr/>
        </p:nvSpPr>
        <p:spPr>
          <a:xfrm>
            <a:off x="239574" y="2837291"/>
            <a:ext cx="7512593" cy="413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MPP glove box and argon piping displacement</a:t>
            </a:r>
          </a:p>
        </p:txBody>
      </p:sp>
      <p:pic>
        <p:nvPicPr>
          <p:cNvPr id="48" name="Picture 47" descr="A metal beam in a room&#10;&#10;AI-generated content may be incorrect.">
            <a:extLst>
              <a:ext uri="{FF2B5EF4-FFF2-40B4-BE49-F238E27FC236}">
                <a16:creationId xmlns:a16="http://schemas.microsoft.com/office/drawing/2014/main" id="{6A410FE2-A295-68F9-7088-BF64B30CF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36" y="3281680"/>
            <a:ext cx="2531110" cy="3374813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3E26C6B-882B-558C-82AB-0A5B582EC939}"/>
              </a:ext>
            </a:extLst>
          </p:cNvPr>
          <p:cNvSpPr txBox="1"/>
          <p:nvPr/>
        </p:nvSpPr>
        <p:spPr>
          <a:xfrm>
            <a:off x="229327" y="2399171"/>
            <a:ext cx="6328953" cy="413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46D"/>
                </a:solidFill>
              </a:rPr>
              <a:t>Re-furbishing of floor</a:t>
            </a:r>
          </a:p>
        </p:txBody>
      </p:sp>
    </p:spTree>
    <p:extLst>
      <p:ext uri="{BB962C8B-B14F-4D97-AF65-F5344CB8AC3E}">
        <p14:creationId xmlns:p14="http://schemas.microsoft.com/office/powerpoint/2010/main" val="29395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46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43F2D-6D78-7141-4AFE-681AAC882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70272-BD0A-6CB8-FB01-D5C11CC51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6F812-4872-B418-B0A5-9599E52F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3799B-D282-EE83-29A8-E5C9607F9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8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10D9462-472B-A69E-AFA2-02453D766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EHN1 decom of “Dirty system” and clean-up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30B099-658C-F53A-0202-E999DCC02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066" y="1690688"/>
            <a:ext cx="12192000" cy="417488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D14E0F3-5021-C09A-F007-FC8DA8447BA3}"/>
              </a:ext>
            </a:extLst>
          </p:cNvPr>
          <p:cNvSpPr/>
          <p:nvPr/>
        </p:nvSpPr>
        <p:spPr>
          <a:xfrm>
            <a:off x="8681013" y="1690688"/>
            <a:ext cx="1313726" cy="13255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7A7A5E86-6C91-8321-0F88-61D5F0B570B2}"/>
              </a:ext>
            </a:extLst>
          </p:cNvPr>
          <p:cNvCxnSpPr>
            <a:cxnSpLocks/>
          </p:cNvCxnSpPr>
          <p:nvPr/>
        </p:nvCxnSpPr>
        <p:spPr>
          <a:xfrm>
            <a:off x="10093124" y="1904035"/>
            <a:ext cx="642395" cy="584522"/>
          </a:xfrm>
          <a:prstGeom prst="curvedConnector3">
            <a:avLst>
              <a:gd name="adj1" fmla="val 98649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EEEC746-EAD7-9CDB-EC32-940FED41C419}"/>
              </a:ext>
            </a:extLst>
          </p:cNvPr>
          <p:cNvSpPr txBox="1"/>
          <p:nvPr/>
        </p:nvSpPr>
        <p:spPr>
          <a:xfrm>
            <a:off x="9660522" y="1419889"/>
            <a:ext cx="6125900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1800" dirty="0">
                <a:solidFill>
                  <a:srgbClr val="00746D"/>
                </a:solidFill>
              </a:rPr>
              <a:t>Door already moved here</a:t>
            </a:r>
          </a:p>
        </p:txBody>
      </p:sp>
    </p:spTree>
    <p:extLst>
      <p:ext uri="{BB962C8B-B14F-4D97-AF65-F5344CB8AC3E}">
        <p14:creationId xmlns:p14="http://schemas.microsoft.com/office/powerpoint/2010/main" val="425025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52483-D3FA-A759-B060-DEB57AB4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EDF7D-9A16-0952-B04D-4EF0F46C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F406-BE29-5DD4-E245-CFBBCF32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42548D-54D6-262F-FEB7-F90905AEC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270" y="1334129"/>
            <a:ext cx="3014757" cy="4264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28C4BE-7C97-E670-6FF1-CCBD304FA738}"/>
              </a:ext>
            </a:extLst>
          </p:cNvPr>
          <p:cNvSpPr txBox="1"/>
          <p:nvPr/>
        </p:nvSpPr>
        <p:spPr>
          <a:xfrm>
            <a:off x="437502" y="375920"/>
            <a:ext cx="11316996" cy="1544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100"/>
              </a:spcAft>
              <a:buSzPct val="80000"/>
            </a:pPr>
            <a:r>
              <a:rPr lang="en-US" sz="4400" dirty="0">
                <a:solidFill>
                  <a:srgbClr val="00746D"/>
                </a:solidFill>
                <a:latin typeface="+mj-lt"/>
              </a:rPr>
              <a:t>Procedure for decontamination all Rubidium (Rb) contaminated sources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683537-674A-AD88-AC06-281C1720CE86}"/>
              </a:ext>
            </a:extLst>
          </p:cNvPr>
          <p:cNvSpPr txBox="1">
            <a:spLocks/>
          </p:cNvSpPr>
          <p:nvPr/>
        </p:nvSpPr>
        <p:spPr>
          <a:xfrm>
            <a:off x="117568" y="1920638"/>
            <a:ext cx="8933836" cy="36783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Prepared by GWA and MPP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Reviewed by Prof. Florian Kraus Chemist by Uni. Marburg</a:t>
            </a:r>
            <a:endParaRPr lang="en-US" sz="2000" dirty="0">
              <a:solidFill>
                <a:srgbClr val="00746D"/>
              </a:solidFill>
            </a:endParaRP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Shared with Rp, HSE-OHS-PE, AWAKE PSO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Feedback from Rp already received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Discussion ongoing with </a:t>
            </a:r>
            <a:r>
              <a:rPr lang="en-US" sz="2400" dirty="0">
                <a:solidFill>
                  <a:srgbClr val="FF0000"/>
                </a:solidFill>
              </a:rPr>
              <a:t>Vacuum</a:t>
            </a:r>
            <a:r>
              <a:rPr lang="en-US" sz="2400" dirty="0">
                <a:solidFill>
                  <a:srgbClr val="00746D"/>
                </a:solidFill>
              </a:rPr>
              <a:t> for possible </a:t>
            </a:r>
            <a:r>
              <a:rPr lang="en-US" sz="2400" dirty="0">
                <a:solidFill>
                  <a:srgbClr val="FF0000"/>
                </a:solidFill>
              </a:rPr>
              <a:t>use of 867 cleaning lab</a:t>
            </a:r>
            <a:r>
              <a:rPr lang="en-US" sz="2400" dirty="0">
                <a:solidFill>
                  <a:srgbClr val="00746D"/>
                </a:solidFill>
              </a:rPr>
              <a:t>, that can treat activated parts, visit tomorrow of the lab by GWA</a:t>
            </a:r>
          </a:p>
          <a:p>
            <a:pPr marL="449263" indent="-449263">
              <a:lnSpc>
                <a:spcPct val="110000"/>
              </a:lnSpc>
              <a:spcAft>
                <a:spcPts val="1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46D"/>
                </a:solidFill>
              </a:rPr>
              <a:t>Meeting next week with </a:t>
            </a:r>
            <a:r>
              <a:rPr lang="en-US" sz="2400" dirty="0">
                <a:solidFill>
                  <a:srgbClr val="FF0000"/>
                </a:solidFill>
              </a:rPr>
              <a:t>HSE-ENV for waste water</a:t>
            </a:r>
            <a:r>
              <a:rPr lang="en-US" sz="2400" dirty="0">
                <a:solidFill>
                  <a:srgbClr val="00746D"/>
                </a:solidFill>
              </a:rPr>
              <a:t>/chemical </a:t>
            </a:r>
            <a:r>
              <a:rPr lang="en-US" sz="2400" dirty="0">
                <a:solidFill>
                  <a:srgbClr val="FF0000"/>
                </a:solidFill>
              </a:rPr>
              <a:t>treatment/release</a:t>
            </a:r>
            <a:r>
              <a:rPr lang="en-US" sz="2400" dirty="0">
                <a:solidFill>
                  <a:srgbClr val="00746D"/>
                </a:solidFill>
              </a:rPr>
              <a:t>, </a:t>
            </a:r>
            <a:endParaRPr lang="en-US" dirty="0">
              <a:solidFill>
                <a:srgbClr val="00746D"/>
              </a:solidFill>
            </a:endParaRPr>
          </a:p>
          <a:p>
            <a:endParaRPr lang="en-US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7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</Words>
  <Application>Microsoft Office PowerPoint</Application>
  <PresentationFormat>Widescreen</PresentationFormat>
  <Paragraphs>142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Run 2b Rb vapor dismantling and the injection area of Run 2c</vt:lpstr>
      <vt:lpstr>Contents</vt:lpstr>
      <vt:lpstr>Vapor source Decommissioning</vt:lpstr>
      <vt:lpstr>Decommissioning of vapor source gen I</vt:lpstr>
      <vt:lpstr>Decommissioning of vapor source gen I</vt:lpstr>
      <vt:lpstr>Decommissioning of vapor source gen I</vt:lpstr>
      <vt:lpstr>EHN1 decom of “Dirty system” and clean-up</vt:lpstr>
      <vt:lpstr>EHN1 decom of “Dirty system” and clean-up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359</cp:revision>
  <dcterms:created xsi:type="dcterms:W3CDTF">2020-12-09T08:52:47Z</dcterms:created>
  <dcterms:modified xsi:type="dcterms:W3CDTF">2025-03-25T08:42:39Z</dcterms:modified>
</cp:coreProperties>
</file>