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356" r:id="rId3"/>
    <p:sldId id="298" r:id="rId4"/>
    <p:sldId id="352" r:id="rId5"/>
    <p:sldId id="350" r:id="rId6"/>
    <p:sldId id="351" r:id="rId7"/>
    <p:sldId id="347" r:id="rId8"/>
    <p:sldId id="348" r:id="rId9"/>
    <p:sldId id="354" r:id="rId10"/>
    <p:sldId id="355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92CE76"/>
    <a:srgbClr val="FFC55B"/>
    <a:srgbClr val="0000FF"/>
    <a:srgbClr val="3E6CC2"/>
    <a:srgbClr val="2F2F2F"/>
    <a:srgbClr val="BA0A00"/>
    <a:srgbClr val="403FDF"/>
    <a:srgbClr val="8F8FEC"/>
    <a:srgbClr val="3B3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82"/>
    <p:restoredTop sz="95263"/>
  </p:normalViewPr>
  <p:slideViewPr>
    <p:cSldViewPr snapToGrid="0" snapToObjects="1">
      <p:cViewPr varScale="1">
        <p:scale>
          <a:sx n="138" d="100"/>
          <a:sy n="138" d="100"/>
        </p:scale>
        <p:origin x="200" y="408"/>
      </p:cViewPr>
      <p:guideLst/>
    </p:cSldViewPr>
  </p:slideViewPr>
  <p:outlineViewPr>
    <p:cViewPr>
      <p:scale>
        <a:sx n="33" d="100"/>
        <a:sy n="33" d="100"/>
      </p:scale>
      <p:origin x="0" y="-15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Collette Pakuza | Status of BI for Run 2c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Beam Instrumentation for AWAKE Run 2c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458800"/>
            <a:ext cx="11376026" cy="549951"/>
          </a:xfrm>
        </p:spPr>
        <p:txBody>
          <a:bodyPr/>
          <a:lstStyle/>
          <a:p>
            <a:r>
              <a:rPr lang="en-GB" dirty="0"/>
              <a:t>Collette Pakuza for AWAKE BI </a:t>
            </a:r>
          </a:p>
          <a:p>
            <a:r>
              <a:rPr lang="en-GB" dirty="0"/>
              <a:t>AWAKE Collaboration Meeting, 24-26 March 2025, </a:t>
            </a:r>
          </a:p>
          <a:p>
            <a:r>
              <a:rPr lang="en-GB" b="0" dirty="0"/>
              <a:t>Max-Planck-Institute for Physics</a:t>
            </a:r>
            <a:r>
              <a:rPr lang="en-GB" dirty="0"/>
              <a:t>, </a:t>
            </a:r>
            <a:r>
              <a:rPr lang="en-GB" b="0" dirty="0"/>
              <a:t>Garching, Germany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6" y="1659467"/>
            <a:ext cx="11376027" cy="47655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b="0" dirty="0"/>
              <a:t>Run 2c diagnostics will have several challenges, namely injection region integration, small bunch length measurement, small electron beam size measurement at injection</a:t>
            </a:r>
          </a:p>
          <a:p>
            <a:pPr>
              <a:buSzPct val="120000"/>
            </a:pPr>
            <a:r>
              <a:rPr lang="en-US" sz="2000" b="0" dirty="0"/>
              <a:t>The preparations for design and production of the standard instruments have begun (BPMs, BTVs), some in more advanced stages than others </a:t>
            </a:r>
          </a:p>
          <a:p>
            <a:pPr>
              <a:buSzPct val="120000"/>
            </a:pPr>
            <a:r>
              <a:rPr lang="en-US" sz="2000" b="0" dirty="0"/>
              <a:t>R&amp;D for “special diagnostics” has started (short electron bunch length and emittance diagnostics)</a:t>
            </a:r>
          </a:p>
          <a:p>
            <a:pPr>
              <a:buSzPct val="120000"/>
            </a:pPr>
            <a:r>
              <a:rPr lang="en-US" sz="2000" b="0" dirty="0"/>
              <a:t>Some decisions still required to be made regarding existing instruments but these will come very soon</a:t>
            </a:r>
          </a:p>
          <a:p>
            <a:pPr lvl="1">
              <a:buSzPct val="120000"/>
            </a:pPr>
            <a:endParaRPr lang="en-US" sz="1600" b="0" dirty="0"/>
          </a:p>
          <a:p>
            <a:pPr>
              <a:buSzPct val="120000"/>
            </a:pPr>
            <a:endParaRPr lang="en-US" sz="2000" b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FF3157-28AD-2C4D-BB62-A39EF902102E}"/>
              </a:ext>
            </a:extLst>
          </p:cNvPr>
          <p:cNvSpPr/>
          <p:nvPr/>
        </p:nvSpPr>
        <p:spPr>
          <a:xfrm>
            <a:off x="7626096" y="493776"/>
            <a:ext cx="1783080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088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BC97C-E7C8-864D-B504-63CF29E6DA68}"/>
              </a:ext>
            </a:extLst>
          </p:cNvPr>
          <p:cNvSpPr txBox="1">
            <a:spLocks/>
          </p:cNvSpPr>
          <p:nvPr/>
        </p:nvSpPr>
        <p:spPr>
          <a:xfrm>
            <a:off x="412775" y="2378942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existing instruments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B7EA19-CE55-324B-BF51-BB0CC60297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556"/>
          <a:stretch/>
        </p:blipFill>
        <p:spPr>
          <a:xfrm>
            <a:off x="4604536" y="1085590"/>
            <a:ext cx="7179477" cy="521130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1B53717-8336-864D-99DC-078B2FA3AF6D}"/>
              </a:ext>
            </a:extLst>
          </p:cNvPr>
          <p:cNvSpPr txBox="1">
            <a:spLocks/>
          </p:cNvSpPr>
          <p:nvPr/>
        </p:nvSpPr>
        <p:spPr>
          <a:xfrm>
            <a:off x="480767" y="1149642"/>
            <a:ext cx="4194928" cy="52113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chemeClr val="accent5"/>
                </a:solidFill>
              </a:rPr>
              <a:t>Beam position monitors:</a:t>
            </a:r>
            <a:endParaRPr lang="en-GB" sz="1400" b="0" dirty="0">
              <a:solidFill>
                <a:schemeClr val="accent5"/>
              </a:solidFill>
            </a:endParaRP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rgbClr val="3E6CC2"/>
                </a:solidFill>
              </a:rPr>
              <a:t>Electrons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7x 40 mm ID TRIUMF </a:t>
            </a:r>
            <a:r>
              <a:rPr lang="en-GB" sz="1400" b="0" dirty="0" err="1"/>
              <a:t>stripline</a:t>
            </a:r>
            <a:r>
              <a:rPr lang="en-GB" sz="1400" b="0" dirty="0"/>
              <a:t> BPMs in the e-line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5x 60 mm ID TRIUMF </a:t>
            </a:r>
            <a:r>
              <a:rPr lang="en-GB" sz="1400" b="0" dirty="0" err="1"/>
              <a:t>stripline</a:t>
            </a:r>
            <a:r>
              <a:rPr lang="en-GB" sz="1400" b="0" dirty="0"/>
              <a:t> BPMs in the common line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2 </a:t>
            </a:r>
            <a:r>
              <a:rPr lang="en-GB" sz="1400" b="0" dirty="0" err="1"/>
              <a:t>ChDR</a:t>
            </a:r>
            <a:r>
              <a:rPr lang="en-GB" sz="1400" b="0" dirty="0"/>
              <a:t> and 1 HF BPM in the common line</a:t>
            </a:r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rgbClr val="FF0000"/>
                </a:solidFill>
              </a:rPr>
              <a:t>Protons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21 button BPMs from SPS extraction to AWAKE</a:t>
            </a:r>
          </a:p>
          <a:p>
            <a:pPr>
              <a:spcBef>
                <a:spcPts val="400"/>
              </a:spcBef>
              <a:buSzPct val="120000"/>
            </a:pPr>
            <a:endParaRPr lang="en-GB" sz="14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chemeClr val="accent5"/>
                </a:solidFill>
              </a:rPr>
              <a:t>Profile measurements: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2+4 standard BTVs (Beam TVs) in the e and common line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Additional BTVs installed by MPP </a:t>
            </a:r>
          </a:p>
          <a:p>
            <a:pPr>
              <a:spcBef>
                <a:spcPts val="400"/>
              </a:spcBef>
              <a:buSzPct val="120000"/>
            </a:pPr>
            <a:endParaRPr lang="en-GB" sz="14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chemeClr val="accent5"/>
                </a:solidFill>
              </a:rPr>
              <a:t>Intensity: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Faraday cup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/>
              <a:t>2 CTs</a:t>
            </a:r>
          </a:p>
          <a:p>
            <a:pPr>
              <a:spcBef>
                <a:spcPts val="400"/>
              </a:spcBef>
              <a:buSzPct val="120000"/>
            </a:pPr>
            <a:endParaRPr lang="en-GB" sz="14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dirty="0">
                <a:solidFill>
                  <a:schemeClr val="accent5"/>
                </a:solidFill>
              </a:rPr>
              <a:t>Electron energy: </a:t>
            </a:r>
          </a:p>
          <a:p>
            <a:pPr>
              <a:spcBef>
                <a:spcPts val="400"/>
              </a:spcBef>
              <a:buSzPct val="120000"/>
            </a:pPr>
            <a:r>
              <a:rPr lang="en-GB" sz="1400" b="0" dirty="0">
                <a:solidFill>
                  <a:schemeClr val="bg2">
                    <a:lumMod val="10000"/>
                  </a:schemeClr>
                </a:solidFill>
              </a:rPr>
              <a:t>Spectrometer (dipole, screen and imaging system)</a:t>
            </a:r>
          </a:p>
          <a:p>
            <a:pPr>
              <a:spcBef>
                <a:spcPts val="400"/>
              </a:spcBef>
              <a:buSzPct val="120000"/>
            </a:pPr>
            <a:endParaRPr lang="en-GB" sz="14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r>
              <a:rPr lang="en-GB" sz="1400" b="0" dirty="0"/>
              <a:t>Plus a lot of </a:t>
            </a:r>
            <a:r>
              <a:rPr lang="en-GB" sz="1400" dirty="0"/>
              <a:t>digital cameras, motors, software</a:t>
            </a:r>
            <a:endParaRPr lang="en-GB" sz="14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  <a:p>
            <a:pPr>
              <a:spcBef>
                <a:spcPts val="400"/>
              </a:spcBef>
              <a:buSzPct val="120000"/>
            </a:pPr>
            <a:endParaRPr lang="en-GB" sz="1600" b="0" dirty="0"/>
          </a:p>
          <a:p>
            <a:pPr marL="0" indent="0">
              <a:spcBef>
                <a:spcPts val="400"/>
              </a:spcBef>
              <a:buSzPct val="120000"/>
              <a:buNone/>
            </a:pPr>
            <a:endParaRPr lang="en-GB" sz="1600" b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E9CF4E-92E1-5446-9858-18D204E138EE}"/>
              </a:ext>
            </a:extLst>
          </p:cNvPr>
          <p:cNvSpPr txBox="1"/>
          <p:nvPr/>
        </p:nvSpPr>
        <p:spPr>
          <a:xfrm>
            <a:off x="9974067" y="2809189"/>
            <a:ext cx="180994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0" dirty="0"/>
              <a:t>10 plasma cameras and plungers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A6711C-9CFF-C745-AD4B-EC4CD40454FC}"/>
              </a:ext>
            </a:extLst>
          </p:cNvPr>
          <p:cNvSpPr txBox="1"/>
          <p:nvPr/>
        </p:nvSpPr>
        <p:spPr>
          <a:xfrm>
            <a:off x="11107546" y="6207054"/>
            <a:ext cx="58830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/>
              <a:t>C. Pakuza</a:t>
            </a:r>
          </a:p>
        </p:txBody>
      </p:sp>
    </p:spTree>
    <p:extLst>
      <p:ext uri="{BB962C8B-B14F-4D97-AF65-F5344CB8AC3E}">
        <p14:creationId xmlns:p14="http://schemas.microsoft.com/office/powerpoint/2010/main" val="2577839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200" b="0" dirty="0"/>
              <a:t>	18 MeV line will keep most of the existing instruments but with relocation 	to new positions (further down the tunnel, in the experimental hall)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	</a:t>
            </a:r>
          </a:p>
          <a:p>
            <a:pPr>
              <a:lnSpc>
                <a:spcPct val="120000"/>
              </a:lnSpc>
            </a:pPr>
            <a:r>
              <a:rPr lang="en-US" sz="3200" b="0" dirty="0"/>
              <a:t>	New 150 MeV beamline will require new “standard” diagnostics to be 	manufactured, installed and commissioned (more of what already exists at 	AWAKE with adjustments - BPMs, BTVs)</a:t>
            </a:r>
          </a:p>
          <a:p>
            <a:pPr>
              <a:lnSpc>
                <a:spcPct val="120000"/>
              </a:lnSpc>
              <a:buSzPct val="120000"/>
            </a:pPr>
            <a:endParaRPr lang="en-US" sz="3200" b="0" dirty="0"/>
          </a:p>
          <a:p>
            <a:pPr>
              <a:lnSpc>
                <a:spcPct val="120000"/>
              </a:lnSpc>
              <a:buSzPct val="120000"/>
            </a:pPr>
            <a:r>
              <a:rPr lang="en-US" sz="3200" b="0" dirty="0"/>
              <a:t>	New beam parameters of the new 150 MeV beamline and spatial 	constraints at injection region will require “special” diagnostics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	</a:t>
            </a:r>
            <a:endParaRPr lang="en-US" sz="3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Run 2c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5F3E4082-EC2F-764A-A36C-524907A809C1}"/>
              </a:ext>
            </a:extLst>
          </p:cNvPr>
          <p:cNvSpPr/>
          <p:nvPr/>
        </p:nvSpPr>
        <p:spPr>
          <a:xfrm>
            <a:off x="611182" y="1617045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A7B6FA53-9873-E449-B109-2AC06E429456}"/>
              </a:ext>
            </a:extLst>
          </p:cNvPr>
          <p:cNvSpPr/>
          <p:nvPr/>
        </p:nvSpPr>
        <p:spPr>
          <a:xfrm>
            <a:off x="611182" y="3185432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>
            <a:extLst>
              <a:ext uri="{FF2B5EF4-FFF2-40B4-BE49-F238E27FC236}">
                <a16:creationId xmlns:a16="http://schemas.microsoft.com/office/drawing/2014/main" id="{51268AFB-B9D6-B14D-B1AD-80F8C5253F50}"/>
              </a:ext>
            </a:extLst>
          </p:cNvPr>
          <p:cNvSpPr/>
          <p:nvPr/>
        </p:nvSpPr>
        <p:spPr>
          <a:xfrm>
            <a:off x="611182" y="4749002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66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sz="2800" dirty="0"/>
              <a:t>Overview of 150 MeV line and challenges for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C9A37-0C5E-5E43-B826-449C6DC9A7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2608"/>
          <a:stretch/>
        </p:blipFill>
        <p:spPr>
          <a:xfrm>
            <a:off x="6096000" y="840218"/>
            <a:ext cx="5752157" cy="245577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1A8B21E-7640-D848-85C6-F6B668DC6EC3}"/>
              </a:ext>
            </a:extLst>
          </p:cNvPr>
          <p:cNvSpPr txBox="1">
            <a:spLocks/>
          </p:cNvSpPr>
          <p:nvPr/>
        </p:nvSpPr>
        <p:spPr>
          <a:xfrm>
            <a:off x="407988" y="1234440"/>
            <a:ext cx="5512045" cy="482479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dirty="0"/>
              <a:t>New 150 MeV beam line:</a:t>
            </a:r>
          </a:p>
          <a:p>
            <a:pPr lvl="1">
              <a:buSzPct val="120000"/>
            </a:pPr>
            <a:r>
              <a:rPr lang="en-US" sz="1600" dirty="0"/>
              <a:t>Most of the l</a:t>
            </a:r>
            <a:r>
              <a:rPr lang="en-US" sz="1600" b="0" dirty="0"/>
              <a:t>ine will have same aperture as 18 MeV line (40 mm ID) </a:t>
            </a:r>
          </a:p>
          <a:p>
            <a:pPr lvl="1">
              <a:buSzPct val="120000"/>
            </a:pPr>
            <a:r>
              <a:rPr lang="en-US" sz="1600" b="1" dirty="0"/>
              <a:t>Large beta function </a:t>
            </a:r>
            <a:r>
              <a:rPr lang="en-US" sz="1600" b="0" dirty="0"/>
              <a:t>in certain area </a:t>
            </a:r>
            <a:r>
              <a:rPr lang="en-US" sz="1600" dirty="0"/>
              <a:t>may require diagnostics to have larger ID – BTV, BPM</a:t>
            </a:r>
          </a:p>
          <a:p>
            <a:pPr lvl="1">
              <a:buSzPct val="120000"/>
            </a:pPr>
            <a:r>
              <a:rPr lang="en-US" sz="1600" b="1" dirty="0"/>
              <a:t>Limited space </a:t>
            </a:r>
            <a:r>
              <a:rPr lang="en-US" sz="1600" dirty="0"/>
              <a:t>in region close to injection dipole – has to be considered for diagnostics and how best to integrate them </a:t>
            </a:r>
          </a:p>
          <a:p>
            <a:pPr>
              <a:buSzPct val="120000"/>
            </a:pPr>
            <a:r>
              <a:rPr lang="en-US" sz="1900" dirty="0"/>
              <a:t>Injection region (space between plasma cells):</a:t>
            </a:r>
          </a:p>
          <a:p>
            <a:pPr lvl="1">
              <a:buSzPct val="120000"/>
            </a:pPr>
            <a:r>
              <a:rPr lang="en-US" sz="1600" dirty="0"/>
              <a:t>Integration of diagnostics in this region will need to be carefully considered – BTV, CSR for bunch length (</a:t>
            </a:r>
            <a:r>
              <a:rPr lang="en-US" sz="1600" dirty="0" err="1"/>
              <a:t>UoL</a:t>
            </a:r>
            <a:r>
              <a:rPr lang="en-US" sz="1600" dirty="0"/>
              <a:t>)</a:t>
            </a:r>
          </a:p>
          <a:p>
            <a:pPr lvl="1">
              <a:buSzPct val="120000"/>
            </a:pPr>
            <a:r>
              <a:rPr lang="en-US" sz="1600" dirty="0"/>
              <a:t>Small beam size at focus, how to measure this? – </a:t>
            </a:r>
            <a:r>
              <a:rPr lang="en-US" sz="1600" i="1" dirty="0"/>
              <a:t>Stefano’s talk</a:t>
            </a:r>
          </a:p>
          <a:p>
            <a:pPr>
              <a:buSzPct val="120000"/>
            </a:pPr>
            <a:r>
              <a:rPr lang="en-US" sz="1900" dirty="0"/>
              <a:t>Short bunch length:</a:t>
            </a:r>
          </a:p>
          <a:p>
            <a:pPr lvl="1">
              <a:buSzPct val="120000"/>
            </a:pPr>
            <a:r>
              <a:rPr lang="en-US" sz="1600" dirty="0"/>
              <a:t>Requires dedicated diagnostic and R&amp;D </a:t>
            </a:r>
          </a:p>
          <a:p>
            <a:pPr marL="0" indent="0">
              <a:buSzPct val="120000"/>
              <a:buNone/>
            </a:pPr>
            <a:endParaRPr lang="en-US" sz="1900" dirty="0"/>
          </a:p>
          <a:p>
            <a:pPr>
              <a:buSzPct val="120000"/>
            </a:pPr>
            <a:endParaRPr lang="en-US" sz="20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3163890-197C-5F47-A3AC-6CDD9D5BC7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8270410"/>
                  </p:ext>
                </p:extLst>
              </p:nvPr>
            </p:nvGraphicFramePr>
            <p:xfrm>
              <a:off x="6427303" y="4569743"/>
              <a:ext cx="4930884" cy="1557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43628">
                      <a:extLst>
                        <a:ext uri="{9D8B030D-6E8A-4147-A177-3AD203B41FA5}">
                          <a16:colId xmlns:a16="http://schemas.microsoft.com/office/drawing/2014/main" val="2845773840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3969417386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1226943671"/>
                        </a:ext>
                      </a:extLst>
                    </a:gridCol>
                  </a:tblGrid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Seeding 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Accelerated electrons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148641"/>
                      </a:ext>
                    </a:extLst>
                  </a:tr>
                  <a:tr h="294944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18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150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105197"/>
                      </a:ext>
                    </a:extLst>
                  </a:tr>
                  <a:tr h="232251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Few </a:t>
                          </a:r>
                          <a:r>
                            <a:rPr lang="en-GB" sz="1050" dirty="0" err="1"/>
                            <a:t>ps</a:t>
                          </a:r>
                          <a:r>
                            <a:rPr lang="en-GB" sz="1050" dirty="0"/>
                            <a:t>/ </a:t>
                          </a:r>
                          <a14:m>
                            <m:oMath xmlns:m="http://schemas.openxmlformats.org/officeDocument/2006/math">
                              <m:r>
                                <a:rPr lang="en-GB" sz="105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200 fs/60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9374142"/>
                      </a:ext>
                    </a:extLst>
                  </a:tr>
                  <a:tr h="232251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100-600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7823450"/>
                      </a:ext>
                    </a:extLst>
                  </a:tr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size at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250 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5.75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359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3163890-197C-5F47-A3AC-6CDD9D5BC7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8270410"/>
                  </p:ext>
                </p:extLst>
              </p:nvPr>
            </p:nvGraphicFramePr>
            <p:xfrm>
              <a:off x="6427303" y="4569743"/>
              <a:ext cx="4930884" cy="1557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43628">
                      <a:extLst>
                        <a:ext uri="{9D8B030D-6E8A-4147-A177-3AD203B41FA5}">
                          <a16:colId xmlns:a16="http://schemas.microsoft.com/office/drawing/2014/main" val="2845773840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3969417386"/>
                        </a:ext>
                      </a:extLst>
                    </a:gridCol>
                    <a:gridCol w="1643628">
                      <a:extLst>
                        <a:ext uri="{9D8B030D-6E8A-4147-A177-3AD203B41FA5}">
                          <a16:colId xmlns:a16="http://schemas.microsoft.com/office/drawing/2014/main" val="1226943671"/>
                        </a:ext>
                      </a:extLst>
                    </a:gridCol>
                  </a:tblGrid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Seeding electrons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Accelerated electrons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9148641"/>
                      </a:ext>
                    </a:extLst>
                  </a:tr>
                  <a:tr h="294944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18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150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310519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550" t="-275000" r="-100775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200 fs/60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9374142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charge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100-600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 </a:t>
                          </a:r>
                          <a:r>
                            <a:rPr lang="en-GB" sz="1050" dirty="0" err="1"/>
                            <a:t>pC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7823450"/>
                      </a:ext>
                    </a:extLst>
                  </a:tr>
                  <a:tr h="380048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size at focus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250 µm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5.75 µm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3597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298648D-7D66-2B41-8FB6-2E0A6C15B714}"/>
              </a:ext>
            </a:extLst>
          </p:cNvPr>
          <p:cNvSpPr txBox="1"/>
          <p:nvPr/>
        </p:nvSpPr>
        <p:spPr>
          <a:xfrm>
            <a:off x="7895612" y="4311111"/>
            <a:ext cx="181780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Comparison e-line parameters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11EBFB-3167-1A4C-B232-4871BDBC5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864" y="1095937"/>
            <a:ext cx="3797300" cy="2946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262696-4DCF-9F40-8425-F7328BF6C2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653" b="-598"/>
          <a:stretch/>
        </p:blipFill>
        <p:spPr>
          <a:xfrm>
            <a:off x="6096000" y="4069822"/>
            <a:ext cx="5752157" cy="2639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B75FAE-1130-6242-A57E-9EF9A42A4A8B}"/>
              </a:ext>
            </a:extLst>
          </p:cNvPr>
          <p:cNvSpPr txBox="1"/>
          <p:nvPr/>
        </p:nvSpPr>
        <p:spPr>
          <a:xfrm>
            <a:off x="10753668" y="3846308"/>
            <a:ext cx="3975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/>
              <a:t>E. Belli</a:t>
            </a:r>
          </a:p>
        </p:txBody>
      </p:sp>
    </p:spTree>
    <p:extLst>
      <p:ext uri="{BB962C8B-B14F-4D97-AF65-F5344CB8AC3E}">
        <p14:creationId xmlns:p14="http://schemas.microsoft.com/office/powerpoint/2010/main" val="3950056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“Standard” diagnostics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8" y="1207008"/>
            <a:ext cx="11312235" cy="48796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dirty="0"/>
              <a:t>BTVs</a:t>
            </a:r>
          </a:p>
          <a:p>
            <a:pPr lvl="1">
              <a:buSzPct val="120000"/>
            </a:pPr>
            <a:r>
              <a:rPr lang="en-US" sz="1600" b="0" dirty="0"/>
              <a:t>150 MeV line will have a new “standard” design</a:t>
            </a:r>
          </a:p>
          <a:p>
            <a:pPr lvl="2">
              <a:buSzPct val="120000"/>
            </a:pPr>
            <a:r>
              <a:rPr lang="en-US" sz="1400" b="0" dirty="0"/>
              <a:t>Keep as simple as possible </a:t>
            </a:r>
          </a:p>
          <a:p>
            <a:pPr lvl="2">
              <a:buSzPct val="120000"/>
            </a:pPr>
            <a:r>
              <a:rPr lang="en-US" sz="1400" dirty="0"/>
              <a:t>Discussions have started with some ideas for an initial design </a:t>
            </a:r>
            <a:endParaRPr lang="en-US" sz="1400" b="0" dirty="0"/>
          </a:p>
          <a:p>
            <a:pPr lvl="2">
              <a:buSzPct val="120000"/>
            </a:pPr>
            <a:r>
              <a:rPr lang="en-US" sz="1400" b="0" dirty="0"/>
              <a:t>Will aim to have OTR, YAG </a:t>
            </a:r>
            <a:r>
              <a:rPr lang="en-US" sz="1400" dirty="0"/>
              <a:t>screen </a:t>
            </a:r>
            <a:r>
              <a:rPr lang="en-US" sz="1400" b="0" dirty="0"/>
              <a:t>and calibration target where possible</a:t>
            </a:r>
          </a:p>
          <a:p>
            <a:pPr lvl="2">
              <a:buSzPct val="120000"/>
            </a:pPr>
            <a:r>
              <a:rPr lang="en-US" sz="1400" dirty="0"/>
              <a:t>Linear screen actuator, commercial magnetically-coupled actuators</a:t>
            </a:r>
          </a:p>
          <a:p>
            <a:pPr lvl="2">
              <a:buSzPct val="120000"/>
            </a:pPr>
            <a:r>
              <a:rPr lang="en-US" sz="1400" b="0" dirty="0"/>
              <a:t>40 mm </a:t>
            </a:r>
            <a:r>
              <a:rPr lang="en-US" sz="1400" dirty="0"/>
              <a:t>flange aperture, possible exception in large beta region</a:t>
            </a:r>
          </a:p>
          <a:p>
            <a:pPr lvl="2">
              <a:buSzPct val="120000"/>
            </a:pPr>
            <a:r>
              <a:rPr lang="en-US" sz="1400" dirty="0"/>
              <a:t>Working together with Eleonora to understand the beta functions as input for necessary screen sizes</a:t>
            </a:r>
          </a:p>
          <a:p>
            <a:pPr lvl="1">
              <a:buSzPct val="120000"/>
            </a:pPr>
            <a:r>
              <a:rPr lang="en-US" sz="1600" dirty="0"/>
              <a:t>Number of units and production:</a:t>
            </a:r>
          </a:p>
          <a:p>
            <a:pPr lvl="2">
              <a:buSzPct val="120000"/>
            </a:pPr>
            <a:r>
              <a:rPr lang="en-US" sz="1400" b="0" dirty="0"/>
              <a:t>For 150 MeV line, 7 (5+2 spares) will be produced</a:t>
            </a:r>
          </a:p>
          <a:p>
            <a:pPr lvl="2">
              <a:buSzPct val="120000"/>
            </a:pPr>
            <a:r>
              <a:rPr lang="en-US" sz="1400" dirty="0"/>
              <a:t>For 18 MeV line, 1 will be produced to replace the </a:t>
            </a:r>
            <a:r>
              <a:rPr lang="en-US" sz="1400" dirty="0" err="1"/>
              <a:t>pepperpot</a:t>
            </a:r>
            <a:endParaRPr lang="en-US" sz="1400" dirty="0"/>
          </a:p>
          <a:p>
            <a:pPr lvl="2">
              <a:buSzPct val="120000"/>
            </a:pPr>
            <a:r>
              <a:rPr lang="en-US" sz="1400" b="0" dirty="0"/>
              <a:t>Design with MME </a:t>
            </a:r>
            <a:r>
              <a:rPr lang="en-US" sz="1400" dirty="0"/>
              <a:t>to start</a:t>
            </a:r>
            <a:r>
              <a:rPr lang="en-US" sz="1400" b="0" dirty="0"/>
              <a:t> this year, procurement and production in-house to follow</a:t>
            </a:r>
          </a:p>
          <a:p>
            <a:pPr lvl="1">
              <a:buSzPct val="120000"/>
            </a:pPr>
            <a:endParaRPr lang="en-US" sz="1600" b="0" dirty="0"/>
          </a:p>
          <a:p>
            <a:pPr marL="0" indent="0">
              <a:buSzPct val="120000"/>
              <a:buNone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026425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“Standard” diagnostics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7" y="1303867"/>
            <a:ext cx="4548061" cy="5121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dirty="0"/>
              <a:t>ICTs</a:t>
            </a:r>
          </a:p>
          <a:p>
            <a:pPr lvl="1">
              <a:buSzPct val="120000"/>
            </a:pPr>
            <a:r>
              <a:rPr lang="en-US" sz="1600" dirty="0"/>
              <a:t>Similar to one already installed at the spectrometer dipole (in-flange ICT from </a:t>
            </a:r>
            <a:r>
              <a:rPr lang="en-US" sz="1600" dirty="0" err="1"/>
              <a:t>Bergoz</a:t>
            </a:r>
            <a:r>
              <a:rPr lang="en-US" sz="1600" dirty="0"/>
              <a:t>) – keep for Run 2c</a:t>
            </a:r>
          </a:p>
          <a:p>
            <a:pPr lvl="1">
              <a:buSzPct val="120000"/>
            </a:pPr>
            <a:r>
              <a:rPr lang="en-US" sz="1600" dirty="0"/>
              <a:t>Two additional requested near the gun of 18 MeV and 150 MeV line</a:t>
            </a:r>
          </a:p>
          <a:p>
            <a:pPr lvl="1">
              <a:buSzPct val="120000"/>
            </a:pPr>
            <a:r>
              <a:rPr lang="en-US" sz="1600" b="0" dirty="0"/>
              <a:t>Possibility to have more in both transfer lines if needed </a:t>
            </a:r>
          </a:p>
          <a:p>
            <a:pPr lvl="1">
              <a:buSzPct val="120000"/>
            </a:pPr>
            <a:r>
              <a:rPr lang="en-US" sz="1600" dirty="0"/>
              <a:t>Discussions started and order will be made from </a:t>
            </a:r>
            <a:r>
              <a:rPr lang="en-US" sz="1600" dirty="0" err="1"/>
              <a:t>Bergoz</a:t>
            </a:r>
            <a:r>
              <a:rPr lang="en-US" sz="1600" dirty="0"/>
              <a:t> once total number of units collected</a:t>
            </a:r>
          </a:p>
          <a:p>
            <a:pPr lvl="1">
              <a:buSzPct val="120000"/>
            </a:pPr>
            <a:r>
              <a:rPr lang="en-US" sz="1600" b="0" dirty="0"/>
              <a:t>Doesn’t require a lot of space in beamline or in the racks – no new rack requests</a:t>
            </a:r>
          </a:p>
          <a:p>
            <a:pPr>
              <a:buSzPct val="120000"/>
            </a:pPr>
            <a:endParaRPr lang="en-US" sz="20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B88B20-83D6-C449-A294-BC42BB63E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970" y="1167206"/>
            <a:ext cx="5831660" cy="30573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DE6A87-F0F9-E741-8CDC-0DF6093DA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784" y="3835679"/>
            <a:ext cx="2212848" cy="218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318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“Standard” diagnostics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6329FB-0207-4248-B875-331D56429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39" y="988863"/>
            <a:ext cx="5936691" cy="4507743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7" y="1244338"/>
            <a:ext cx="5427205" cy="5180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1800" dirty="0"/>
              <a:t>BPMs</a:t>
            </a:r>
          </a:p>
          <a:p>
            <a:pPr lvl="1">
              <a:buSzPct val="120000"/>
            </a:pPr>
            <a:r>
              <a:rPr lang="en-US" sz="1400" dirty="0"/>
              <a:t>For 150 MeV line</a:t>
            </a:r>
          </a:p>
          <a:p>
            <a:pPr lvl="2">
              <a:buSzPct val="120000"/>
            </a:pPr>
            <a:r>
              <a:rPr lang="en-US" sz="1400" dirty="0"/>
              <a:t>Involves production of new BPMs </a:t>
            </a:r>
            <a:r>
              <a:rPr lang="en-US" sz="1400" b="1" dirty="0"/>
              <a:t>in-house</a:t>
            </a:r>
            <a:r>
              <a:rPr lang="en-US" sz="1400" dirty="0"/>
              <a:t> based on TRIUMF drawings for the existing </a:t>
            </a:r>
            <a:r>
              <a:rPr lang="en-US" sz="1400" dirty="0" err="1"/>
              <a:t>stripline</a:t>
            </a:r>
            <a:r>
              <a:rPr lang="en-US" sz="1400" dirty="0"/>
              <a:t> BPMs </a:t>
            </a:r>
          </a:p>
          <a:p>
            <a:pPr lvl="2">
              <a:buSzPct val="120000"/>
            </a:pPr>
            <a:r>
              <a:rPr lang="en-US" sz="1400" dirty="0"/>
              <a:t>Working together with MME and VSC</a:t>
            </a:r>
          </a:p>
          <a:p>
            <a:pPr lvl="2">
              <a:buSzPct val="120000"/>
            </a:pPr>
            <a:r>
              <a:rPr lang="en-US" sz="1400" dirty="0"/>
              <a:t>This will be 10 (8+2 spares) x40mm ID and 2 (1+1 spare) x60 mm ID units</a:t>
            </a:r>
          </a:p>
          <a:p>
            <a:pPr lvl="2">
              <a:buSzPct val="120000"/>
            </a:pPr>
            <a:r>
              <a:rPr lang="en-US" sz="1400" dirty="0"/>
              <a:t>Change of TRIUMF drawings to ISO-standard already started </a:t>
            </a:r>
          </a:p>
          <a:p>
            <a:pPr lvl="2">
              <a:buSzPct val="120000"/>
            </a:pPr>
            <a:r>
              <a:rPr lang="en-US" sz="1400" dirty="0"/>
              <a:t>Requires some adjustments such as ensuring electrical contact between the components</a:t>
            </a:r>
          </a:p>
          <a:p>
            <a:pPr lvl="2">
              <a:buSzPct val="120000"/>
            </a:pPr>
            <a:r>
              <a:rPr lang="en-US" sz="1400" dirty="0"/>
              <a:t>Plan to start prototype production this year</a:t>
            </a:r>
          </a:p>
          <a:p>
            <a:pPr lvl="2">
              <a:buSzPct val="120000"/>
            </a:pPr>
            <a:r>
              <a:rPr lang="en-US" sz="1400" dirty="0"/>
              <a:t>Electrical tests in the lab before production of rest of the units </a:t>
            </a:r>
          </a:p>
          <a:p>
            <a:pPr lvl="1">
              <a:buSzPct val="120000"/>
            </a:pPr>
            <a:r>
              <a:rPr lang="en-US" sz="1400" dirty="0"/>
              <a:t>For all transfer lines:</a:t>
            </a:r>
          </a:p>
          <a:p>
            <a:pPr lvl="2">
              <a:buSzPct val="120000"/>
            </a:pPr>
            <a:r>
              <a:rPr lang="en-US" sz="1400" b="0" dirty="0"/>
              <a:t>Refurbish</a:t>
            </a:r>
            <a:r>
              <a:rPr lang="en-US" sz="1400" dirty="0"/>
              <a:t>ment of electronics of all existing BPMs (proton button and electron </a:t>
            </a:r>
            <a:r>
              <a:rPr lang="en-US" sz="1400" dirty="0" err="1"/>
              <a:t>stripline</a:t>
            </a:r>
            <a:r>
              <a:rPr lang="en-US" sz="1400" dirty="0"/>
              <a:t>) – </a:t>
            </a:r>
            <a:r>
              <a:rPr lang="en-US" sz="1400" i="1" dirty="0"/>
              <a:t>Laurence’s talk</a:t>
            </a:r>
          </a:p>
        </p:txBody>
      </p:sp>
    </p:spTree>
    <p:extLst>
      <p:ext uri="{BB962C8B-B14F-4D97-AF65-F5344CB8AC3E}">
        <p14:creationId xmlns:p14="http://schemas.microsoft.com/office/powerpoint/2010/main" val="376042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“Special” diagnostics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6" y="1320800"/>
            <a:ext cx="11376027" cy="51041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dirty="0"/>
              <a:t>Bunch length </a:t>
            </a:r>
            <a:r>
              <a:rPr lang="en-US" sz="2000" b="0" dirty="0"/>
              <a:t>measurements are being studied </a:t>
            </a:r>
          </a:p>
          <a:p>
            <a:pPr lvl="1">
              <a:buSzPct val="120000"/>
            </a:pPr>
            <a:r>
              <a:rPr lang="en-US" sz="1700" b="0" dirty="0"/>
              <a:t>CSR (</a:t>
            </a:r>
            <a:r>
              <a:rPr lang="en-US" sz="1700" b="0" dirty="0" err="1"/>
              <a:t>UoL</a:t>
            </a:r>
            <a:r>
              <a:rPr lang="en-US" sz="1700" b="0" dirty="0"/>
              <a:t>) – </a:t>
            </a:r>
            <a:r>
              <a:rPr lang="en-US" sz="1700" i="1" dirty="0"/>
              <a:t>Joe’s talk </a:t>
            </a:r>
          </a:p>
          <a:p>
            <a:pPr lvl="1">
              <a:buSzPct val="120000"/>
            </a:pPr>
            <a:r>
              <a:rPr lang="en-US" sz="1700" dirty="0"/>
              <a:t>EO methods (UoM)</a:t>
            </a:r>
          </a:p>
          <a:p>
            <a:pPr lvl="1">
              <a:buSzPct val="120000"/>
            </a:pPr>
            <a:r>
              <a:rPr lang="en-US" sz="1700" b="0" dirty="0"/>
              <a:t>Coherent </a:t>
            </a:r>
            <a:r>
              <a:rPr lang="en-US" sz="1700" b="0" dirty="0" err="1"/>
              <a:t>ChDR</a:t>
            </a:r>
            <a:r>
              <a:rPr lang="en-US" sz="1700" b="0" dirty="0"/>
              <a:t> (UoM)</a:t>
            </a:r>
          </a:p>
          <a:p>
            <a:pPr>
              <a:buSzPct val="120000"/>
            </a:pPr>
            <a:r>
              <a:rPr lang="en-US" sz="2000" b="0" dirty="0"/>
              <a:t>To be defined: </a:t>
            </a:r>
          </a:p>
          <a:p>
            <a:pPr lvl="1">
              <a:buSzPct val="120000"/>
            </a:pPr>
            <a:r>
              <a:rPr lang="en-US" sz="1700" dirty="0"/>
              <a:t>Space reservation and position</a:t>
            </a:r>
          </a:p>
          <a:p>
            <a:pPr lvl="1">
              <a:buSzPct val="120000"/>
            </a:pPr>
            <a:r>
              <a:rPr lang="en-US" sz="1700" dirty="0"/>
              <a:t>Number of instruments needed</a:t>
            </a:r>
            <a:endParaRPr lang="en-US" sz="2000" b="0" dirty="0"/>
          </a:p>
          <a:p>
            <a:pPr>
              <a:buSzPct val="120000"/>
            </a:pPr>
            <a:r>
              <a:rPr lang="en-US" sz="2000" dirty="0"/>
              <a:t>Emittance </a:t>
            </a:r>
            <a:r>
              <a:rPr lang="en-US" sz="2000" b="0" dirty="0"/>
              <a:t>diagnostics </a:t>
            </a:r>
          </a:p>
          <a:p>
            <a:pPr lvl="1">
              <a:buSzPct val="120000"/>
            </a:pPr>
            <a:r>
              <a:rPr lang="en-US" sz="1700" dirty="0"/>
              <a:t>E</a:t>
            </a:r>
            <a:r>
              <a:rPr lang="en-US" sz="1700" b="0" dirty="0"/>
              <a:t>lectron spectrometer (UCL) – </a:t>
            </a:r>
            <a:r>
              <a:rPr lang="en-US" sz="1700" b="0" i="1" dirty="0"/>
              <a:t>David’s talk </a:t>
            </a:r>
          </a:p>
          <a:p>
            <a:pPr lvl="1">
              <a:buSzPct val="120000"/>
            </a:pPr>
            <a:r>
              <a:rPr lang="en-US" sz="1700" dirty="0"/>
              <a:t>OTR/OSR imaging (</a:t>
            </a:r>
            <a:r>
              <a:rPr lang="en-US" sz="1700" dirty="0" err="1"/>
              <a:t>UoL</a:t>
            </a:r>
            <a:r>
              <a:rPr lang="en-US" sz="1700" dirty="0"/>
              <a:t>)</a:t>
            </a:r>
            <a:endParaRPr lang="en-US" sz="1700" b="0" i="1" dirty="0"/>
          </a:p>
          <a:p>
            <a:pPr>
              <a:buSzPct val="120000"/>
            </a:pPr>
            <a:endParaRPr lang="en-US" sz="2000" b="0" dirty="0"/>
          </a:p>
          <a:p>
            <a:pPr lvl="1">
              <a:buSzPct val="120000"/>
            </a:pPr>
            <a:endParaRPr lang="en-US" sz="1600" b="0" dirty="0"/>
          </a:p>
          <a:p>
            <a:pPr>
              <a:buSzPct val="120000"/>
            </a:pPr>
            <a:endParaRPr lang="en-US" sz="2000" b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FF3157-28AD-2C4D-BB62-A39EF902102E}"/>
              </a:ext>
            </a:extLst>
          </p:cNvPr>
          <p:cNvSpPr/>
          <p:nvPr/>
        </p:nvSpPr>
        <p:spPr>
          <a:xfrm>
            <a:off x="7626096" y="493776"/>
            <a:ext cx="1783080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062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087"/>
          </a:xfrm>
        </p:spPr>
        <p:txBody>
          <a:bodyPr/>
          <a:lstStyle/>
          <a:p>
            <a:r>
              <a:rPr lang="en-US" dirty="0"/>
              <a:t>Existing instruments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FF165EE-F759-9C42-ADBB-FF77C738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6707" y="6424993"/>
            <a:ext cx="1773923" cy="365125"/>
          </a:xfrm>
        </p:spPr>
        <p:txBody>
          <a:bodyPr/>
          <a:lstStyle/>
          <a:p>
            <a:r>
              <a:rPr lang="en-GB"/>
              <a:t>25 March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98BCEC9-C719-2F4F-88D9-800C7B19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936" y="6424993"/>
            <a:ext cx="6787386" cy="365125"/>
          </a:xfrm>
        </p:spPr>
        <p:txBody>
          <a:bodyPr/>
          <a:lstStyle/>
          <a:p>
            <a:r>
              <a:rPr lang="en-US"/>
              <a:t>Collette Pakuza | Status of BI for Run 2c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9C21D50-1936-D847-B53A-6E96D2A12304}"/>
              </a:ext>
            </a:extLst>
          </p:cNvPr>
          <p:cNvSpPr txBox="1">
            <a:spLocks/>
          </p:cNvSpPr>
          <p:nvPr/>
        </p:nvSpPr>
        <p:spPr>
          <a:xfrm>
            <a:off x="407986" y="1348033"/>
            <a:ext cx="11376027" cy="50769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20000"/>
            </a:pPr>
            <a:r>
              <a:rPr lang="en-US" sz="2000" b="0" dirty="0" err="1"/>
              <a:t>ChDR</a:t>
            </a:r>
            <a:r>
              <a:rPr lang="en-US" sz="2000" b="0" dirty="0"/>
              <a:t> and HF BPMs (Oxford, TRIUMF)</a:t>
            </a:r>
          </a:p>
          <a:p>
            <a:pPr lvl="1">
              <a:buSzPct val="120000"/>
            </a:pPr>
            <a:r>
              <a:rPr lang="en-US" sz="1700" dirty="0"/>
              <a:t>Electron bunch measurements in presence of the more-intense but longer proton bunches in AWAKE common line via frequency discrimination</a:t>
            </a:r>
          </a:p>
          <a:p>
            <a:pPr lvl="1">
              <a:buSzPct val="120000"/>
            </a:pPr>
            <a:r>
              <a:rPr lang="en-US" sz="1700" dirty="0"/>
              <a:t>Detection at 30 GHz </a:t>
            </a:r>
          </a:p>
          <a:p>
            <a:pPr lvl="1">
              <a:buSzPct val="120000"/>
            </a:pPr>
            <a:r>
              <a:rPr lang="en-US" sz="1700" dirty="0"/>
              <a:t>Works with pilot p-bunch (1e11 ppb) but not 3e11 ppb </a:t>
            </a:r>
          </a:p>
          <a:p>
            <a:pPr lvl="1">
              <a:buSzPct val="120000"/>
            </a:pPr>
            <a:r>
              <a:rPr lang="en-US" sz="1700" dirty="0"/>
              <a:t>Proton spectrum extends to higher frequencies than expected and we get contribution from protons in the measured signals </a:t>
            </a:r>
          </a:p>
          <a:p>
            <a:pPr lvl="1">
              <a:buSzPct val="120000"/>
            </a:pPr>
            <a:r>
              <a:rPr lang="en-US" sz="1700" dirty="0"/>
              <a:t>Will need dedicated R&amp;D to understand if instrument can work at 3e11 ppb</a:t>
            </a:r>
          </a:p>
          <a:p>
            <a:pPr lvl="1">
              <a:buSzPct val="120000"/>
            </a:pPr>
            <a:r>
              <a:rPr lang="en-US" sz="1700" dirty="0"/>
              <a:t>Decision to keep for Run 2c will be presented and discussed at next PEB</a:t>
            </a:r>
            <a:endParaRPr lang="en-US" sz="1700" b="0" dirty="0"/>
          </a:p>
          <a:p>
            <a:pPr>
              <a:buSzPct val="120000"/>
            </a:pPr>
            <a:endParaRPr lang="en-US" sz="2000" dirty="0"/>
          </a:p>
          <a:p>
            <a:pPr>
              <a:buSzPct val="120000"/>
            </a:pPr>
            <a:r>
              <a:rPr lang="en-US" sz="2000" b="0" dirty="0"/>
              <a:t>2 spare HF BPM buttons will be used for e-bunch synchronization system testing at CTF2 – </a:t>
            </a:r>
            <a:r>
              <a:rPr lang="en-US" sz="2000" b="0" i="1" dirty="0"/>
              <a:t>Josh’s talk</a:t>
            </a:r>
          </a:p>
          <a:p>
            <a:pPr>
              <a:buSzPct val="120000"/>
            </a:pPr>
            <a:r>
              <a:rPr lang="en-US" sz="2000" b="0" dirty="0"/>
              <a:t>Possibility to use the existing 4 buttons at AWAKE depending on whether we keep them for Run 2c or not</a:t>
            </a:r>
          </a:p>
          <a:p>
            <a:pPr lvl="1">
              <a:buSzPct val="120000"/>
            </a:pPr>
            <a:endParaRPr lang="en-US" sz="1600" b="0" dirty="0"/>
          </a:p>
          <a:p>
            <a:pPr>
              <a:buSzPct val="120000"/>
            </a:pPr>
            <a:endParaRPr lang="en-US" sz="2000" b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FF3157-28AD-2C4D-BB62-A39EF902102E}"/>
              </a:ext>
            </a:extLst>
          </p:cNvPr>
          <p:cNvSpPr/>
          <p:nvPr/>
        </p:nvSpPr>
        <p:spPr>
          <a:xfrm>
            <a:off x="7626096" y="493776"/>
            <a:ext cx="1783080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49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12942</TotalTime>
  <Words>1103</Words>
  <Application>Microsoft Macintosh PowerPoint</Application>
  <PresentationFormat>Widescreen</PresentationFormat>
  <Paragraphs>150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Office Theme</vt:lpstr>
      <vt:lpstr>Status of Beam Instrumentation for AWAKE Run 2c</vt:lpstr>
      <vt:lpstr>Reminder of existing instruments</vt:lpstr>
      <vt:lpstr>For Run 2c</vt:lpstr>
      <vt:lpstr>Overview of 150 MeV line and challenges for instrumentation</vt:lpstr>
      <vt:lpstr>“Standard” diagnostics</vt:lpstr>
      <vt:lpstr>“Standard” diagnostics</vt:lpstr>
      <vt:lpstr>“Standard” diagnostics </vt:lpstr>
      <vt:lpstr>“Special” diagnostics </vt:lpstr>
      <vt:lpstr>Existing instruments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Collette Pakuza</dc:creator>
  <cp:lastModifiedBy>Collette Pakuza</cp:lastModifiedBy>
  <cp:revision>2401</cp:revision>
  <cp:lastPrinted>2024-11-26T11:40:09Z</cp:lastPrinted>
  <dcterms:created xsi:type="dcterms:W3CDTF">2023-10-11T07:50:40Z</dcterms:created>
  <dcterms:modified xsi:type="dcterms:W3CDTF">2025-03-25T08:14:07Z</dcterms:modified>
</cp:coreProperties>
</file>