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299" r:id="rId3"/>
    <p:sldId id="1104" r:id="rId4"/>
    <p:sldId id="1105" r:id="rId5"/>
    <p:sldId id="1107" r:id="rId6"/>
    <p:sldId id="1106" r:id="rId7"/>
    <p:sldId id="1108" r:id="rId8"/>
    <p:sldId id="1100" r:id="rId9"/>
    <p:sldId id="1101" r:id="rId10"/>
    <p:sldId id="1102" r:id="rId11"/>
    <p:sldId id="1103" r:id="rId12"/>
    <p:sldId id="1109" r:id="rId13"/>
    <p:sldId id="1110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37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S. Mazzoni | Beam size measurement at injection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ysrw.docs.cern.ch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Options for injection beam size diagnostics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S. Mazzoni for the AWAKE BI team. </a:t>
            </a:r>
          </a:p>
          <a:p>
            <a:r>
              <a:rPr lang="en-GB" b="0" dirty="0"/>
              <a:t>AWAKE Collaboration meeting, 24-26 March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C8D6B-3297-85BD-F135-643DED7D2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blue line&#10;&#10;AI-generated content may be incorrect.">
            <a:extLst>
              <a:ext uri="{FF2B5EF4-FFF2-40B4-BE49-F238E27FC236}">
                <a16:creationId xmlns:a16="http://schemas.microsoft.com/office/drawing/2014/main" id="{FC6452EB-033C-586B-2CA3-FFE37672B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316" y="2802238"/>
            <a:ext cx="5225649" cy="3919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E5A6FD-E826-3ECA-84AF-3A420AD0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Spectral / angular properties of  SR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1E903A-80D5-155F-1A4B-1AB9C4E08A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74060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SR polarized. H polarization predominant a critical frequencies.</a:t>
                </a:r>
              </a:p>
              <a:p>
                <a:r>
                  <a:rPr lang="en-US" sz="2000" dirty="0"/>
                  <a:t> Emission per solid angle: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5/2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1E903A-80D5-155F-1A4B-1AB9C4E08A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74060"/>
                <a:ext cx="10515600" cy="4351338"/>
              </a:xfrm>
              <a:blipFill>
                <a:blip r:embed="rId3"/>
                <a:stretch>
                  <a:fillRect l="-464" t="-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53A9A-A1ED-746B-AA17-DE4EC126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BC54B6-7740-7F8B-3A2E-DC42F6D1EDB5}"/>
              </a:ext>
            </a:extLst>
          </p:cNvPr>
          <p:cNvSpPr txBox="1"/>
          <p:nvPr/>
        </p:nvSpPr>
        <p:spPr>
          <a:xfrm>
            <a:off x="1791035" y="4358776"/>
            <a:ext cx="33630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Well-known result: most of energy within 1/gamma cone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7E603-DE68-9EFE-C6D9-074E230C8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4E0FC-0B61-DDA5-B9F5-5F8D28C42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9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F562A-63BF-7356-6CA6-F6C2E1747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C3C1C-B36D-10F5-0586-614B1388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Resolution limit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3FD822-17C3-760F-BF4C-C4AC77C016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74059"/>
                <a:ext cx="10515600" cy="510419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However resolution depends critically on angular emission which in turn depends on working wavelength. In general opening angle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In general diffraction limit for a light source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dirty="0"/>
                  <a:t>, therefore our resolution limit is: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r>
                  <a:rPr lang="en-US" sz="2000" dirty="0"/>
                  <a:t>That is order of </a:t>
                </a:r>
                <a:r>
                  <a:rPr lang="en-US" sz="2000" b="1" dirty="0"/>
                  <a:t>30 um </a:t>
                </a:r>
                <a:r>
                  <a:rPr lang="en-US" sz="2000" dirty="0"/>
                  <a:t>@ 400 nm</a:t>
                </a:r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3FD822-17C3-760F-BF4C-C4AC77C016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74059"/>
                <a:ext cx="10515600" cy="5104191"/>
              </a:xfrm>
              <a:blipFill>
                <a:blip r:embed="rId2"/>
                <a:stretch>
                  <a:fillRect l="-464" t="-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4FE4E-8DDE-374B-3045-4EC917FE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1050F6-42B0-8E7D-14BF-FFAEA226B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006" y="2013364"/>
            <a:ext cx="3893830" cy="24086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529CA9-86D2-16C3-6A98-B9C1E0284098}"/>
              </a:ext>
            </a:extLst>
          </p:cNvPr>
          <p:cNvSpPr txBox="1"/>
          <p:nvPr/>
        </p:nvSpPr>
        <p:spPr>
          <a:xfrm>
            <a:off x="8128762" y="2995786"/>
            <a:ext cx="33630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/>
              <a:t>K.J. Kim, Characteristics of Synchrotron Radiation (1989)</a:t>
            </a:r>
            <a:endParaRPr lang="en-US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66588-B350-8236-DB0D-212326766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3CC402-AE52-FA6D-1DFD-2A6CAC93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34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square with red and yellow circles&#10;&#10;AI-generated content may be incorrect.">
            <a:extLst>
              <a:ext uri="{FF2B5EF4-FFF2-40B4-BE49-F238E27FC236}">
                <a16:creationId xmlns:a16="http://schemas.microsoft.com/office/drawing/2014/main" id="{7C14BEC3-1714-6AF5-1592-13168DCAF8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008"/>
          <a:stretch/>
        </p:blipFill>
        <p:spPr>
          <a:xfrm>
            <a:off x="7416848" y="3228970"/>
            <a:ext cx="3407362" cy="297180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82CC33-470A-C98C-CDF3-32BA3DE5F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7301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pySRW</a:t>
            </a:r>
            <a:r>
              <a:rPr lang="en-US" dirty="0"/>
              <a:t> (</a:t>
            </a:r>
            <a:r>
              <a:rPr lang="en-US" dirty="0">
                <a:hlinkClick r:id="rId3"/>
              </a:rPr>
              <a:t>https://pysrw.docs.cern.ch/</a:t>
            </a:r>
            <a:r>
              <a:rPr lang="en-US" dirty="0"/>
              <a:t>) is python wrapper of SR workshop suite. Simulation performed by D. Butti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magnetic length 0.6 m, deflection angle 15 </a:t>
            </a:r>
            <a:r>
              <a:rPr lang="en-GB" dirty="0" err="1"/>
              <a:t>deg</a:t>
            </a:r>
            <a:r>
              <a:rPr lang="en-GB" dirty="0"/>
              <a:t>, rho = 1.6233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SR fan at 400 nm at 1 m distance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Imaging with ideal 100 mm f, 10 mm </a:t>
            </a:r>
            <a:r>
              <a:rPr lang="en-GB" dirty="0" err="1"/>
              <a:t>dia</a:t>
            </a:r>
            <a:r>
              <a:rPr lang="en-GB" dirty="0"/>
              <a:t> lens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PSF (image plane):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2.5 um V (“1/</a:t>
            </a:r>
            <a:r>
              <a:rPr lang="en-GB" dirty="0">
                <a:latin typeface="Symbol" panose="05050102010706020507" pitchFamily="18" charset="2"/>
              </a:rPr>
              <a:t>g</a:t>
            </a:r>
            <a:r>
              <a:rPr lang="en-GB" dirty="0"/>
              <a:t> rule”)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1.8 um H (“Airy”: limited by lens aperture)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algn="ctr"/>
            <a:r>
              <a:rPr lang="en-GB" dirty="0"/>
              <a:t>Resolution OK!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33475-751A-530F-E502-D7BF8D55F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PSF using SRW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2700E-2DA1-DB0A-9541-FAF6D17E5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15E51-61BA-BB9D-216C-DA77FFB9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16C5A-18E0-59CC-6B44-14A7F9467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 descr="A rainbow colored square with numbers&#10;&#10;AI-generated content may be incorrect.">
            <a:extLst>
              <a:ext uri="{FF2B5EF4-FFF2-40B4-BE49-F238E27FC236}">
                <a16:creationId xmlns:a16="http://schemas.microsoft.com/office/drawing/2014/main" id="{1B2F8FD9-1A8F-6371-EF9F-4B1C8FBC8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111" y="146239"/>
            <a:ext cx="3856062" cy="289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27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D14F56-A8D5-1D0E-D5A1-6D370C20F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pOTR</a:t>
            </a:r>
            <a:r>
              <a:rPr lang="en-US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um-resolution: enough for beam size at injection. Very sensitive to beam changes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Accuracy difficult to predict, experimentally challenging.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SR from last dipole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‘good’ properties. Beam size can be accurately measured.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Integration of viewport challenging, measurement point far from injection 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 supports studies for </a:t>
            </a:r>
            <a:r>
              <a:rPr lang="en-US" dirty="0" err="1"/>
              <a:t>pOTR</a:t>
            </a:r>
            <a:r>
              <a:rPr lang="en-US" dirty="0"/>
              <a:t> / SR –based beam size at injection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3DC613-0C8A-9CDB-0082-FFC376D9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5AA72-9374-B1EB-4B1A-A9F1475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58C28-09EC-01B1-AECC-7FC14C6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2FDE1-3077-FA9A-CA9F-46ED7C1A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073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1E7171-699B-946F-D662-2670597B4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307955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Expected beam size at merging point approximately 6 um (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). To be measured inside Rb vapour.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Could be measured by polarised Optical Transition Radiation PSF analysis. Challenging!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Back-up (?): measure beam size from SR produced in last dipole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BECE89-EEAA-9C7F-5ED7-AFFA5C0B0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beam size at injection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40600-CA34-90D2-CC6B-126D44E6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AEB20-D9D2-BA5E-2BC9-C4134C52E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6808A-CC11-AF10-DF83-DFBBFEC67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C2F6EC-B7D1-0EBA-1659-B6369A1D9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562" y="3268709"/>
            <a:ext cx="7302875" cy="278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1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EDF3DE-1BED-2A84-8EA8-4F64C957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451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Point Spread Function of OTR is a radially polarized ring-like structure. Measured in 2011 by P. Karataev et al (PRL 110)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Systematic study of OTR PSF in “</a:t>
            </a:r>
            <a:r>
              <a:rPr lang="en-GB" dirty="0"/>
              <a:t>Very high resolution optical transition radiation imaging system: Comparison between simulation and experiment</a:t>
            </a:r>
            <a:r>
              <a:rPr lang="en-US" dirty="0"/>
              <a:t>”, B. </a:t>
            </a:r>
            <a:r>
              <a:rPr lang="en-US" dirty="0" err="1"/>
              <a:t>Bolzon</a:t>
            </a:r>
            <a:r>
              <a:rPr lang="en-US" dirty="0"/>
              <a:t> et al.  PRAB 18 (2015)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Studied at ATF2 on hundreds of um H, few um V beam with V polarizer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0B19C6-FF0B-48C3-F4E2-0954151EE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Optical Transition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73BE8-3147-E5B6-B08B-B50C43DE1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C9A09-5BDB-C935-D39A-7F040F0B7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8B13E-02B5-78E7-6048-71F40F2A8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83D230-4645-D857-62A4-02CD426F8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878" y="1663553"/>
            <a:ext cx="3981655" cy="314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77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6DB88-908B-DAFF-C5B1-4848FC426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7C9E79-37F6-B403-22F7-CD66A834D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02386" cy="4046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Observe beam with high resolution / magnification instrument (</a:t>
            </a:r>
            <a:r>
              <a:rPr lang="en-US" dirty="0" err="1"/>
              <a:t>eg</a:t>
            </a:r>
            <a:r>
              <a:rPr lang="en-US" dirty="0"/>
              <a:t> 10X magnification…a microscope)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61FB30-9889-58FD-AC0D-EDCA90317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Optical Transition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7EF7-55D8-2C71-DF3B-D62E1D380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87B51-1F21-BD6B-2A3F-39B6C0444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8B7F1-367B-C172-9AAB-31984248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80CD43A-336B-D9C0-F077-ABF5CD2188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920"/>
          <a:stretch/>
        </p:blipFill>
        <p:spPr>
          <a:xfrm>
            <a:off x="6390250" y="1781175"/>
            <a:ext cx="5197252" cy="370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78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4323B-0CE5-A070-6905-B4BDD8816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08DFBF-316F-7E40-0523-63A870C27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02386" cy="4046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Get profile along the polarization axis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5A8F15-9083-0AF4-BB16-9B8D9C59F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Optical Transition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6BF70-32A6-557D-3D94-8120548334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091618"/>
            <a:ext cx="1773923" cy="365125"/>
          </a:xfrm>
        </p:spPr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ECA74-7048-EBCF-7C7E-960A41B8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6A7A1-C56C-58A4-9012-72CD45B67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232811-8EB9-8296-27AD-4FAB933BBD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987"/>
          <a:stretch/>
        </p:blipFill>
        <p:spPr>
          <a:xfrm>
            <a:off x="7110247" y="857249"/>
            <a:ext cx="3997299" cy="28779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671862-70B0-D948-5B05-7D75089AFA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236"/>
          <a:stretch/>
        </p:blipFill>
        <p:spPr>
          <a:xfrm>
            <a:off x="7160514" y="3557132"/>
            <a:ext cx="3656723" cy="277113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6F5859-9E70-09A4-736B-34E1E3683F8C}"/>
              </a:ext>
            </a:extLst>
          </p:cNvPr>
          <p:cNvCxnSpPr>
            <a:cxnSpLocks/>
          </p:cNvCxnSpPr>
          <p:nvPr/>
        </p:nvCxnSpPr>
        <p:spPr>
          <a:xfrm>
            <a:off x="9083317" y="1721036"/>
            <a:ext cx="0" cy="86624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8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11207-9B01-10C7-9887-78E194DAD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14FF53A-933D-CB2D-C70E-1CBA6A256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77607"/>
            <a:ext cx="6092209" cy="348531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5D1C6E-C02C-303B-68DF-1196A7592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02386" cy="4046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size measurement as convolution of distribution and OTR. In practice it depends on size range: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from loss of visibility for small (&lt;10 um?) sizes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full convolution for intermediate and large sizes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 Micrometre resolution achievable BUT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need very high resolution instrument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accuracy will depend on knowledge of PSF and other factors (SNR, instrument PSF,…) </a:t>
            </a:r>
            <a:br>
              <a:rPr lang="en-GB" dirty="0"/>
            </a:b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44F509-4C79-8FB9-7596-F54A82B34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Optical Transition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AAB7B-C16C-79CB-2377-2B988F293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8B575-3C06-9FFE-309A-84A89FDC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E2A23-70DC-84C4-C839-F655ED367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8130D1-C233-76DC-B3C7-C5FE973151D3}"/>
              </a:ext>
            </a:extLst>
          </p:cNvPr>
          <p:cNvSpPr txBox="1"/>
          <p:nvPr/>
        </p:nvSpPr>
        <p:spPr>
          <a:xfrm>
            <a:off x="7553041" y="1547207"/>
            <a:ext cx="42357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B. </a:t>
            </a:r>
            <a:r>
              <a:rPr lang="en-US" dirty="0" err="1"/>
              <a:t>Bolzon</a:t>
            </a:r>
            <a:r>
              <a:rPr lang="en-US" dirty="0"/>
              <a:t> et al. PRAB </a:t>
            </a:r>
            <a:r>
              <a:rPr lang="en-US" b="1" dirty="0"/>
              <a:t>18</a:t>
            </a:r>
            <a:r>
              <a:rPr lang="en-US" dirty="0"/>
              <a:t> (2015)</a:t>
            </a:r>
          </a:p>
          <a:p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 = 550 nm,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= 2500</a:t>
            </a:r>
          </a:p>
        </p:txBody>
      </p:sp>
    </p:spTree>
    <p:extLst>
      <p:ext uri="{BB962C8B-B14F-4D97-AF65-F5344CB8AC3E}">
        <p14:creationId xmlns:p14="http://schemas.microsoft.com/office/powerpoint/2010/main" val="1305597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665B4-DCD2-65CB-5567-A437FE802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247C16-26A6-2EA0-27AC-56A2673F6B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11376024" cy="1307955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Exploit SR emission from injection dipole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Expected beam parameter in the middle of dipole: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𝟖𝟎𝟎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𝟔𝟒𝟎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𝒎𝒓𝒂𝒅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𝒎𝒓𝒂𝒅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247C16-26A6-2EA0-27AC-56A2673F6B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11376024" cy="1307955"/>
              </a:xfrm>
              <a:blipFill>
                <a:blip r:embed="rId2"/>
                <a:stretch>
                  <a:fillRect l="-1340" t="-93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E054287-2056-B047-1B09-63C615C5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is there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2B13F-6A7A-07C9-94FC-592F9A928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7E349-3AA0-2BBF-56DD-BD4E5E675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0261B-3A62-B5E6-97AA-1DDCF82F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454380-7A53-EC2D-7994-C58F54181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562" y="3141106"/>
            <a:ext cx="7302875" cy="278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36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1AAF4-49F7-D248-B683-168413765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Spectral / angular properties of  SR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B3F9B5-BF90-8437-487D-4D50BFB14E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74059"/>
                <a:ext cx="10515600" cy="537756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Formulas from “Synchrotron radiation”, R. P. Walker (CERN CDS)</a:t>
                </a:r>
                <a:endParaRPr lang="en-GB" sz="2000" dirty="0"/>
              </a:p>
              <a:p>
                <a:r>
                  <a:rPr lang="en-GB" sz="2000" dirty="0"/>
                  <a:t>Energy per unit (angular) frequency per electron integrated over all angles: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type m:val="lin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sz="2000" dirty="0"/>
                  <a:t>Where K</a:t>
                </a:r>
                <a:r>
                  <a:rPr lang="en-GB" sz="2000" baseline="-25000" dirty="0"/>
                  <a:t>5/3 </a:t>
                </a:r>
                <a:r>
                  <a:rPr lang="en-GB" sz="2000" dirty="0"/>
                  <a:t>is modified Bessel function of 2nd kind, others are known quantities and </a:t>
                </a:r>
                <a:r>
                  <a:rPr lang="en-GB" sz="2000" dirty="0">
                    <a:latin typeface="Symbol" panose="05050102010706020507" pitchFamily="18" charset="2"/>
                  </a:rPr>
                  <a:t>w</a:t>
                </a:r>
                <a:r>
                  <a:rPr lang="en-GB" sz="2000" baseline="-25000" dirty="0"/>
                  <a:t>0</a:t>
                </a:r>
                <a:r>
                  <a:rPr lang="en-GB" sz="2000" dirty="0"/>
                  <a:t> is </a:t>
                </a:r>
                <a:r>
                  <a:rPr lang="en-GB" sz="2000" b="1" dirty="0"/>
                  <a:t>critical frequency. </a:t>
                </a:r>
                <a:r>
                  <a:rPr lang="en-GB" sz="2000" dirty="0"/>
                  <a:t>Important!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sz="2000" dirty="0"/>
                  <a:t>Where </a:t>
                </a:r>
                <a:r>
                  <a:rPr lang="en-GB" sz="2000" dirty="0">
                    <a:latin typeface="Symbol" panose="05050102010706020507" pitchFamily="18" charset="2"/>
                  </a:rPr>
                  <a:t>r</a:t>
                </a:r>
                <a:r>
                  <a:rPr lang="en-GB" sz="2000" dirty="0"/>
                  <a:t> is dipole radius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B3F9B5-BF90-8437-487D-4D50BFB14E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74059"/>
                <a:ext cx="10515600" cy="5377569"/>
              </a:xfrm>
              <a:blipFill>
                <a:blip r:embed="rId2"/>
                <a:stretch>
                  <a:fillRect l="-1449" t="-1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29C79-57CE-D811-C6EA-C630F732F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4C548-98BF-3840-BACD-10A8569E5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7F90F-4F24-DAEE-9177-921E747CE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79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C216F-1E7D-EC9C-BC16-95A6FC8E8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5E7CF-FE6C-62A6-EADE-6B4F8F025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Spectral / angular properties of  SR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AB4BE-5709-C57B-8C8C-95AADD3B1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74060"/>
            <a:ext cx="4761323" cy="4351338"/>
          </a:xfrm>
        </p:spPr>
        <p:txBody>
          <a:bodyPr/>
          <a:lstStyle/>
          <a:p>
            <a:r>
              <a:rPr lang="en-US" sz="2000" dirty="0"/>
              <a:t>In our case</a:t>
            </a:r>
            <a:r>
              <a:rPr lang="en-GB" sz="2000" dirty="0"/>
              <a:t> (rho = 1.6 m, gamma = 293)</a:t>
            </a:r>
            <a:r>
              <a:rPr lang="en-US" sz="2000" dirty="0"/>
              <a:t> critical frequency is 7.1E15 Hz, corresponding to 264 nm We can work comfortably at short visible wavelength </a:t>
            </a:r>
            <a:r>
              <a:rPr lang="en-US" sz="2000" dirty="0" err="1"/>
              <a:t>eg</a:t>
            </a:r>
            <a:r>
              <a:rPr lang="en-US" sz="2000" dirty="0"/>
              <a:t> 400 nm</a:t>
            </a:r>
          </a:p>
          <a:p>
            <a:r>
              <a:rPr lang="en-US" sz="2000" dirty="0"/>
              <a:t>Order of magnitude yield at 400 nm , 10 nm BW: </a:t>
            </a:r>
          </a:p>
          <a:p>
            <a:pPr lvl="1"/>
            <a:r>
              <a:rPr lang="en-US" sz="1600" dirty="0"/>
              <a:t>7.4E-20 J emitted</a:t>
            </a:r>
          </a:p>
          <a:p>
            <a:pPr lvl="1"/>
            <a:r>
              <a:rPr lang="en-US" sz="1600" dirty="0"/>
              <a:t>0.023 </a:t>
            </a:r>
            <a:r>
              <a:rPr lang="en-US" sz="1600" dirty="0" err="1"/>
              <a:t>ph</a:t>
            </a:r>
            <a:r>
              <a:rPr lang="en-US" sz="1600" dirty="0"/>
              <a:t>/</a:t>
            </a:r>
            <a:r>
              <a:rPr lang="en-US" sz="1600" dirty="0" err="1"/>
              <a:t>el</a:t>
            </a:r>
            <a:r>
              <a:rPr lang="en-US" sz="1600" dirty="0"/>
              <a:t> emitted</a:t>
            </a:r>
          </a:p>
          <a:p>
            <a:pPr lvl="1"/>
            <a:r>
              <a:rPr lang="en-US" sz="1600" dirty="0"/>
              <a:t>200 </a:t>
            </a:r>
            <a:r>
              <a:rPr lang="en-US" sz="1600" dirty="0" err="1"/>
              <a:t>pC</a:t>
            </a:r>
            <a:r>
              <a:rPr lang="en-US" sz="1600" dirty="0"/>
              <a:t> bunch =&gt; 3E07 </a:t>
            </a:r>
            <a:r>
              <a:rPr lang="en-US" sz="1600" dirty="0" err="1"/>
              <a:t>ph</a:t>
            </a:r>
            <a:endParaRPr lang="en-US" sz="1600" dirty="0"/>
          </a:p>
          <a:p>
            <a:pPr lvl="1"/>
            <a:endParaRPr lang="en-US" sz="1600" dirty="0"/>
          </a:p>
          <a:p>
            <a:r>
              <a:rPr lang="en-US" sz="2000" dirty="0"/>
              <a:t>OK!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CE52B-EB5A-4A9D-AA1E-7304805FF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graph of a graph with a red line&#10;&#10;AI-generated content may be incorrect.">
            <a:extLst>
              <a:ext uri="{FF2B5EF4-FFF2-40B4-BE49-F238E27FC236}">
                <a16:creationId xmlns:a16="http://schemas.microsoft.com/office/drawing/2014/main" id="{B2D96941-8AB9-4B11-DB45-9D10A42D0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306" y="1174060"/>
            <a:ext cx="6328881" cy="474666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CD3F7B-C8DA-5C8E-E090-745E3B0BE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March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097011-4680-C141-B632-1D7C0E04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Beam size measurement at injection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27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478</TotalTime>
  <Words>864</Words>
  <Application>Microsoft Office PowerPoint</Application>
  <PresentationFormat>Widescreen</PresentationFormat>
  <Paragraphs>127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Symbol</vt:lpstr>
      <vt:lpstr>Office Theme</vt:lpstr>
      <vt:lpstr>Options for injection beam size diagnostics</vt:lpstr>
      <vt:lpstr>Electron beam size at injection</vt:lpstr>
      <vt:lpstr>polarized Optical Transition Radiation</vt:lpstr>
      <vt:lpstr>polarized Optical Transition Radiation</vt:lpstr>
      <vt:lpstr>polarized Optical Transition Radiation</vt:lpstr>
      <vt:lpstr>polarized Optical Transition Radiation</vt:lpstr>
      <vt:lpstr>What else is there</vt:lpstr>
      <vt:lpstr>Spectral / angular properties of  SR</vt:lpstr>
      <vt:lpstr>Spectral / angular properties of  SR</vt:lpstr>
      <vt:lpstr>Spectral / angular properties of  SR</vt:lpstr>
      <vt:lpstr>Resolution limit</vt:lpstr>
      <vt:lpstr>PSF using SRW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Mazzoni</dc:creator>
  <cp:lastModifiedBy>Stefano Mazzoni</cp:lastModifiedBy>
  <cp:revision>24</cp:revision>
  <dcterms:created xsi:type="dcterms:W3CDTF">2025-03-24T13:18:12Z</dcterms:created>
  <dcterms:modified xsi:type="dcterms:W3CDTF">2025-03-25T09:09:42Z</dcterms:modified>
</cp:coreProperties>
</file>