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3" r:id="rId5"/>
    <p:sldId id="333" r:id="rId6"/>
    <p:sldId id="334" r:id="rId7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36" autoAdjust="0"/>
    <p:restoredTop sz="94660"/>
  </p:normalViewPr>
  <p:slideViewPr>
    <p:cSldViewPr snapToObjects="1" showGuides="1">
      <p:cViewPr varScale="1">
        <p:scale>
          <a:sx n="106" d="100"/>
          <a:sy n="106" d="100"/>
        </p:scale>
        <p:origin x="184" y="84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492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Q. Xu,12th HL-LHC Collaboration Meeting, 19-22 Sep 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0"/>
              <a:t>单击图标添加图片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/>
              <a:t>Q. Xu,12th HL-LHC Collaboration Meeting, 19-22 Sep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ctrTitle"/>
          </p:nvPr>
        </p:nvSpPr>
        <p:spPr>
          <a:xfrm>
            <a:off x="342900" y="2050862"/>
            <a:ext cx="8458200" cy="897632"/>
          </a:xfrm>
        </p:spPr>
        <p:txBody>
          <a:bodyPr/>
          <a:lstStyle/>
          <a:p>
            <a:pPr algn="ctr"/>
            <a:r>
              <a:rPr lang="en-US" altLang="zh-CN" sz="3200" dirty="0">
                <a:solidFill>
                  <a:schemeClr val="tx1"/>
                </a:solidFill>
                <a:latin typeface="Book Antiqua" panose="02040602050305030304" pitchFamily="18" charset="0"/>
              </a:rPr>
              <a:t>Progress Report of the MCBRD Magnets</a:t>
            </a:r>
            <a:r>
              <a:rPr lang="en-US" altLang="zh-CN" sz="1000" dirty="0">
                <a:solidFill>
                  <a:schemeClr val="bg1"/>
                </a:solidFill>
                <a:latin typeface="Book Antiqua" panose="02040602050305030304" pitchFamily="18" charset="0"/>
              </a:rPr>
              <a:t>3</a:t>
            </a:r>
            <a:br>
              <a:rPr lang="en-US" altLang="zh-CN" sz="1000" dirty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en-US" altLang="zh-CN" sz="1000" dirty="0">
                <a:solidFill>
                  <a:schemeClr val="bg1"/>
                </a:solidFill>
                <a:latin typeface="Book Antiqua" panose="02040602050305030304" pitchFamily="18" charset="0"/>
              </a:rPr>
              <a:t>()</a:t>
            </a:r>
            <a:br>
              <a:rPr lang="en-US" altLang="zh-CN" sz="3200" dirty="0">
                <a:solidFill>
                  <a:schemeClr val="tx1"/>
                </a:solidFill>
                <a:latin typeface="Book Antiqua" panose="02040602050305030304" pitchFamily="18" charset="0"/>
              </a:rPr>
            </a:br>
            <a:r>
              <a:rPr lang="en-US" altLang="zh-CN" sz="3200" dirty="0">
                <a:solidFill>
                  <a:schemeClr val="tx1"/>
                </a:solidFill>
                <a:latin typeface="Book Antiqua" panose="02040602050305030304" pitchFamily="18" charset="0"/>
              </a:rPr>
              <a:t>(2025.01.20)</a:t>
            </a:r>
            <a:endParaRPr lang="en-GB" sz="3200" dirty="0">
              <a:latin typeface="Book Antiqua" panose="0204060205030503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7CD8068-AAC0-40A5-A6B9-AB04185A85F5}"/>
              </a:ext>
            </a:extLst>
          </p:cNvPr>
          <p:cNvSpPr/>
          <p:nvPr/>
        </p:nvSpPr>
        <p:spPr>
          <a:xfrm>
            <a:off x="597230" y="3333750"/>
            <a:ext cx="80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err="1">
                <a:solidFill>
                  <a:schemeClr val="accent5"/>
                </a:solidFill>
                <a:ea typeface="+mj-ea"/>
                <a:cs typeface="+mj-cs"/>
              </a:rPr>
              <a:t>Yingzhe</a:t>
            </a:r>
            <a:r>
              <a:rPr lang="en-US" altLang="zh-CN" sz="2000" dirty="0">
                <a:solidFill>
                  <a:schemeClr val="accent5"/>
                </a:solidFill>
                <a:ea typeface="+mj-ea"/>
                <a:cs typeface="+mj-cs"/>
              </a:rPr>
              <a:t> Wang</a:t>
            </a: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BD949CCD-B575-49A2-9B47-5CE8FF5F66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8" b="-1"/>
          <a:stretch/>
        </p:blipFill>
        <p:spPr>
          <a:xfrm>
            <a:off x="5624241" y="36453"/>
            <a:ext cx="749401" cy="687364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3FE6B4F5-DB9D-4886-9E58-4E1CE4AFE4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4" r="4948"/>
          <a:stretch/>
        </p:blipFill>
        <p:spPr>
          <a:xfrm>
            <a:off x="6373642" y="36453"/>
            <a:ext cx="675943" cy="70339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9D8BA0F-BC47-44E2-A996-5370D37F10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2" t="34860" r="18022" b="35424"/>
          <a:stretch/>
        </p:blipFill>
        <p:spPr>
          <a:xfrm>
            <a:off x="7811239" y="150493"/>
            <a:ext cx="1188991" cy="552460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EE650976-CF6B-4F71-A59B-19E746AEE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649" y="150493"/>
            <a:ext cx="645322" cy="51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>
            <a:extLst>
              <a:ext uri="{FF2B5EF4-FFF2-40B4-BE49-F238E27FC236}">
                <a16:creationId xmlns:a16="http://schemas.microsoft.com/office/drawing/2014/main" id="{A8F0AD77-7065-414F-BE72-7165489C7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7799"/>
            <a:ext cx="6419277" cy="540000"/>
          </a:xfrm>
        </p:spPr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Progress of series production</a:t>
            </a:r>
            <a:endParaRPr lang="zh-CN" altLang="en-US" dirty="0">
              <a:latin typeface="Book Antiqua" panose="02040602050305030304" pitchFamily="18" charset="0"/>
            </a:endParaRP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E9C9F725-7FF8-673F-7073-6CC4D8C5B2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636FC6E2-FA7C-4701-ADCB-DB35373B6F5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2A02CD2-B851-8537-916A-FE1A0DFC1BD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330796"/>
              </p:ext>
            </p:extLst>
          </p:nvPr>
        </p:nvGraphicFramePr>
        <p:xfrm>
          <a:off x="228601" y="668482"/>
          <a:ext cx="8610601" cy="33181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3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63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09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17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017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12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30096">
                <a:tc>
                  <a:txBody>
                    <a:bodyPr/>
                    <a:lstStyle/>
                    <a:p>
                      <a:pPr algn="ctr" fontAlgn="b"/>
                      <a:endParaRPr lang="en-US" sz="1050" b="1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Nickname CERN</a:t>
                      </a:r>
                      <a:endParaRPr lang="en-US" sz="1050" b="1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Manufacturer</a:t>
                      </a:r>
                      <a:endParaRPr lang="en-US" sz="1050" b="1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 dirty="0">
                          <a:effectLst/>
                        </a:rPr>
                        <a:t>Remarks</a:t>
                      </a:r>
                      <a:endParaRPr lang="en-US" sz="1050" b="1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Status</a:t>
                      </a:r>
                      <a:endParaRPr lang="en-US" sz="1050" b="1" i="0" u="none" strike="noStrike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u="none" strike="noStrike">
                          <a:effectLst/>
                        </a:rPr>
                        <a:t>Location</a:t>
                      </a:r>
                      <a:endParaRPr lang="en-US" sz="1050" b="1" i="0" u="none" strike="noStrike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824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i="1" u="sng" strike="noStrike" dirty="0">
                          <a:solidFill>
                            <a:srgbClr val="FF0000"/>
                          </a:solidFill>
                          <a:effectLst/>
                        </a:rPr>
                        <a:t>MCBRD05</a:t>
                      </a:r>
                      <a:endParaRPr lang="en-US" altLang="zh-CN" sz="1000" b="0" i="1" u="sng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1" u="sng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On the way to CERN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-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AP1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dirty="0">
                          <a:effectLst/>
                        </a:rPr>
                        <a:t>MCBRD_CB18</a:t>
                      </a: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532A,</a:t>
                      </a:r>
                      <a:r>
                        <a:rPr lang="en-US" altLang="zh-CN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 42 quenches</a:t>
                      </a:r>
                      <a:endParaRPr lang="zh-CN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394A (3 quenches); 422A (+6 quenches)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2162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AP2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dirty="0">
                          <a:effectLst/>
                        </a:rPr>
                        <a:t>MCBRD_CB19</a:t>
                      </a: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530A,</a:t>
                      </a:r>
                      <a:r>
                        <a:rPr lang="en-US" altLang="zh-CN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 68 quenches</a:t>
                      </a:r>
                      <a:endParaRPr lang="zh-CN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394A (7 quenches); 422A (+10 quenches)</a:t>
                      </a:r>
                      <a:endParaRPr lang="zh-CN" altLang="en-US" sz="1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111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MCBRD06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CERN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AP1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dirty="0">
                          <a:effectLst/>
                        </a:rPr>
                        <a:t>MCBRD_CB14</a:t>
                      </a: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 (30+34 quenches)</a:t>
                      </a:r>
                      <a:endParaRPr lang="zh-CN" altLang="en-US" sz="1000" b="1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AP2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dirty="0">
                          <a:effectLst/>
                        </a:rPr>
                        <a:t>MCBRD_CB21</a:t>
                      </a: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 (119quenches) </a:t>
                      </a: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2079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MCBRD07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On the way to CERN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dirty="0">
                          <a:effectLst/>
                        </a:rPr>
                        <a:t>MCBRD_CB20</a:t>
                      </a: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(68 quenches)</a:t>
                      </a: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MCBRD_CB23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530A (76 quenches) </a:t>
                      </a:r>
                      <a:endParaRPr lang="zh-CN" altLang="en-US" sz="1000" b="1" i="0" u="none" kern="12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3.2KV-20.4GΩ</a:t>
                      </a:r>
                      <a:endParaRPr lang="zh-CN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829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MCBRD_CB22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i="0" u="none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489A (124 quenches), put in quarantine </a:t>
                      </a:r>
                      <a:endParaRPr lang="zh-CN" altLang="en-US" sz="1000" b="1" i="0" u="none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等线" panose="02010600030101010101" charset="-122"/>
                        </a:rPr>
                        <a:t>3.2kV-71GΩ</a:t>
                      </a:r>
                      <a:endParaRPr lang="zh-CN" alt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IHEP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824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1" u="sng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MCBRD08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i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8240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1" u="sng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MCBRD_CB24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Injection: Dec. 23; Deliver to IHEP: Jan. 13</a:t>
                      </a: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  <a:ea typeface="+mn-ea"/>
                          <a:cs typeface="+mn-cs"/>
                        </a:rPr>
                        <a:t>3.2kV-35GΩ</a:t>
                      </a:r>
                      <a:endParaRPr lang="zh-CN" altLang="en-US" sz="1000" b="0" i="0" u="none" strike="noStrike" kern="1200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  <a:ea typeface="+mn-ea"/>
                        <a:cs typeface="+mn-cs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IHEP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1" u="sng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MCBRD_CB25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Injection: Dec. 11; </a:t>
                      </a:r>
                      <a:r>
                        <a:rPr lang="en-US" altLang="zh-CN" sz="10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Deliver to IHEP: Jan. 13</a:t>
                      </a: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3.2kV-49.9GΩ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IHEP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1" u="sng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MCBRD09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1" u="sng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MCBRD_CB26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BAMA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1" i="0" u="none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Injection: Jan. 7; Deliver to IHEP: Jan. 13</a:t>
                      </a:r>
                      <a:endParaRPr lang="zh-CN" altLang="en-US" sz="1000" b="1" i="0" u="none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3.2kV-93.2GΩ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IHEP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1" u="sng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MCBRD_CB27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等线" panose="02010600030101010101" charset="-122"/>
                        </a:rPr>
                        <a:t>Pasting GF tapes on formers</a:t>
                      </a: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b="0" i="1" u="sng" strike="noStrike" dirty="0">
                          <a:solidFill>
                            <a:srgbClr val="203764"/>
                          </a:solidFill>
                          <a:effectLst/>
                          <a:latin typeface="等线" panose="02010600030101010101" charset="-122"/>
                        </a:rPr>
                        <a:t>MCBRD10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MCBRD_CB28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9603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MCBRD_CB29</a:t>
                      </a: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altLang="zh-CN" sz="1000" b="0" i="0" u="none" strike="noStrike" dirty="0">
                        <a:solidFill>
                          <a:srgbClr val="203764"/>
                        </a:solidFill>
                        <a:effectLst/>
                        <a:latin typeface="等线" panose="02010600030101010101" charset="-122"/>
                      </a:endParaRPr>
                    </a:p>
                  </a:txBody>
                  <a:tcPr marL="4545" marR="4545" marT="454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7CE90ECA-7A00-4641-AF49-407A6342B7C0}"/>
              </a:ext>
            </a:extLst>
          </p:cNvPr>
          <p:cNvSpPr txBox="1"/>
          <p:nvPr/>
        </p:nvSpPr>
        <p:spPr>
          <a:xfrm>
            <a:off x="1981200" y="4290352"/>
            <a:ext cx="6534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/>
              <a:t>Formers for CB28 and CB29 will be ready by mid-February.</a:t>
            </a:r>
          </a:p>
        </p:txBody>
      </p:sp>
    </p:spTree>
    <p:extLst>
      <p:ext uri="{BB962C8B-B14F-4D97-AF65-F5344CB8AC3E}">
        <p14:creationId xmlns:p14="http://schemas.microsoft.com/office/powerpoint/2010/main" val="417232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3D9BB5BA-DAD4-2B40-B8E3-491523BD20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1907" y="819150"/>
            <a:ext cx="8140185" cy="3810000"/>
          </a:xfrm>
          <a:prstGeom prst="rect">
            <a:avLst/>
          </a:prstGeom>
        </p:spPr>
      </p:pic>
      <p:sp>
        <p:nvSpPr>
          <p:cNvPr id="8" name="标题 1">
            <a:extLst>
              <a:ext uri="{FF2B5EF4-FFF2-40B4-BE49-F238E27FC236}">
                <a16:creationId xmlns:a16="http://schemas.microsoft.com/office/drawing/2014/main" id="{91537086-7DDB-A64A-A0A2-6A538CF9B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7799"/>
            <a:ext cx="6419277" cy="540000"/>
          </a:xfrm>
        </p:spPr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Training history of all apertures</a:t>
            </a:r>
            <a:endParaRPr lang="zh-CN" altLang="en-US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8941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856CA50D-0D51-450F-A127-6005633823BA}" vid="{1D9144F7-0608-4D20-A6EA-58148034E5D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CSR2019-Presentation_Template_Collab_101019</Template>
  <TotalTime>17169</TotalTime>
  <Words>222</Words>
  <Application>Microsoft Macintosh PowerPoint</Application>
  <PresentationFormat>全屏显示(16:9)</PresentationFormat>
  <Paragraphs>70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等线</vt:lpstr>
      <vt:lpstr>Arial</vt:lpstr>
      <vt:lpstr>Book Antiqua</vt:lpstr>
      <vt:lpstr>Calibri</vt:lpstr>
      <vt:lpstr>Times New Roman</vt:lpstr>
      <vt:lpstr>Wingdings</vt:lpstr>
      <vt:lpstr>Thème Office</vt:lpstr>
      <vt:lpstr>Progress Report of the MCBRD Magnets3 () (2025.01.20)</vt:lpstr>
      <vt:lpstr>Progress of series production</vt:lpstr>
      <vt:lpstr>Training history of all apertures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2019 WPXX – Collaboration Description</dc:title>
  <dc:creator>unknown</dc:creator>
  <cp:lastModifiedBy>zhe zhe</cp:lastModifiedBy>
  <cp:revision>295</cp:revision>
  <cp:lastPrinted>2019-10-10T13:21:14Z</cp:lastPrinted>
  <dcterms:created xsi:type="dcterms:W3CDTF">2019-11-02T02:03:49Z</dcterms:created>
  <dcterms:modified xsi:type="dcterms:W3CDTF">2025-01-20T09:52:27Z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