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2" r:id="rId2"/>
    <p:sldId id="267" r:id="rId3"/>
    <p:sldId id="349" r:id="rId4"/>
    <p:sldId id="343" r:id="rId5"/>
    <p:sldId id="346" r:id="rId6"/>
    <p:sldId id="347" r:id="rId7"/>
    <p:sldId id="342" r:id="rId8"/>
    <p:sldId id="348" r:id="rId9"/>
    <p:sldId id="326" r:id="rId10"/>
    <p:sldId id="350" r:id="rId11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ADFE1DC-AF61-2B47-A20A-7CD11F6633D7}">
          <p14:sldIdLst>
            <p14:sldId id="262"/>
            <p14:sldId id="267"/>
            <p14:sldId id="349"/>
            <p14:sldId id="343"/>
            <p14:sldId id="346"/>
            <p14:sldId id="347"/>
            <p14:sldId id="342"/>
            <p14:sldId id="348"/>
            <p14:sldId id="326"/>
            <p14:sldId id="350"/>
          </p14:sldIdLst>
        </p14:section>
        <p14:section name="Untitled Section" id="{19E53D66-9E59-BE44-B01F-47EF02EF038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327D71-3BF0-4B39-9FD0-ECEBF385050D}" v="2" dt="2023-06-01T14:02:58.011"/>
  </p1510:revLst>
</p1510:revInfo>
</file>

<file path=ppt/tableStyles.xml><?xml version="1.0" encoding="utf-8"?>
<a:tblStyleLst xmlns:a="http://schemas.openxmlformats.org/drawingml/2006/main" def="{66616011-9738-0579-ADF7-3CEE4CE8EEA3}">
  <a:tblStyle styleId="{66616011-9738-0579-ADF7-3CEE4CE8EEA3}" styleName="Medium Style 2 - Accent 1">
    <a:wholeTbl>
      <a:tcTxStyle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/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78"/>
    <p:restoredTop sz="95238"/>
  </p:normalViewPr>
  <p:slideViewPr>
    <p:cSldViewPr>
      <p:cViewPr varScale="1">
        <p:scale>
          <a:sx n="122" d="100"/>
          <a:sy n="122" d="100"/>
        </p:scale>
        <p:origin x="91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nn Dutheil" clId="Web-{37327D71-3BF0-4B39-9FD0-ECEBF385050D}"/>
    <pc:docChg chg="modSld">
      <pc:chgData name="Yann Dutheil" userId="" providerId="" clId="Web-{37327D71-3BF0-4B39-9FD0-ECEBF385050D}" dt="2023-06-01T14:02:58.011" v="1" actId="14100"/>
      <pc:docMkLst>
        <pc:docMk/>
      </pc:docMkLst>
      <pc:sldChg chg="modSp">
        <pc:chgData name="Yann Dutheil" userId="" providerId="" clId="Web-{37327D71-3BF0-4B39-9FD0-ECEBF385050D}" dt="2023-06-01T14:02:58.011" v="1" actId="14100"/>
        <pc:sldMkLst>
          <pc:docMk/>
          <pc:sldMk cId="2594419398" sldId="261"/>
        </pc:sldMkLst>
        <pc:spChg chg="mod">
          <ac:chgData name="Yann Dutheil" userId="" providerId="" clId="Web-{37327D71-3BF0-4B39-9FD0-ECEBF385050D}" dt="2023-06-01T14:02:58.011" v="1" actId="14100"/>
          <ac:spMkLst>
            <pc:docMk/>
            <pc:sldMk cId="2594419398" sldId="261"/>
            <ac:spMk id="94644289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4269CE-61F0-4F4B-9670-2DE87E3C89E8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956B4-8530-0D4E-A9B2-93360EB046AB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335132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76235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C69AC1C6-AA32-3204-C296-69B47CBF89C5}" type="datetime2">
              <a:rPr lang="en-GB"/>
              <a:t>Thursday 6 March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733273C7-1CFC-EB07-A7E0-881A3661F4F1}" type="datetime2">
              <a:rPr lang="en-GB"/>
              <a:t>Thursday 6 March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993CB79D-6DFE-1231-4617-1E6E262C6759}" type="datetime2">
              <a:rPr lang="en-GB"/>
              <a:t>Thursday 6 March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61F39E7E-EC18-D0E5-D4D6-AE79EEE8E336}" type="datetime2">
              <a:rPr lang="en-GB"/>
              <a:t>Thursday 6 March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A98EAB7E-0549-F647-6F75-FF0B1DE8867C}" type="datetime2">
              <a:rPr lang="en-GB"/>
              <a:t>Thursday 6 March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566CAA3B-95CC-96BB-8A49-5A38BB34751A}" type="datetime2">
              <a:rPr lang="en-GB"/>
              <a:t>Thursday 6 March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15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7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88759617-48D6-3E56-D072-A37C7A2194A1}" type="datetime2">
              <a:rPr lang="en-GB"/>
              <a:t>Thursday 6 March 2025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8FB34D92-1362-5037-83B3-3E87B1152ECD}" type="datetime2">
              <a:rPr lang="en-GB"/>
              <a:t>Thursday 6 March 2025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2EE870D-3367-C6D2-11FB-3D73921CB948}" type="datetime2">
              <a:rPr lang="en-GB"/>
              <a:t>Thursday 6 March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2E11637-9896-0925-C5D8-95BC06460504}" type="datetime2">
              <a:rPr lang="en-GB"/>
              <a:t>Thursday 6 March 2025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E6EB6E4-105A-1D8D-1E57-B20D796F466E}" type="datetime2">
              <a:rPr lang="en-GB"/>
              <a:t>Thursday 6 March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1A11260-2925-AAA9-A480-DAC76A323C4C}" type="datetime2">
              <a:rPr lang="en-GB"/>
              <a:t>Thursday 6 March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4DE8217-A306-51DA-AD9F-6C0839D6B7C7}" type="datetime2">
              <a:rPr lang="en-GB"/>
              <a:t>Thursday 6 March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CBF4D5-68FF-78DD-0A19-E4438BA74BC4}" type="datetime2">
              <a:rPr lang="en-GB"/>
              <a:t>Thursday 6 March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FB5E4EC-1B6C-3A73-7318-F99323FD79A7}" type="datetime2">
              <a:rPr lang="en-GB"/>
              <a:t>Thursday 6 March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CFDB0E-CC66-D3BA-4B45-3265C1E88342}" type="datetime2">
              <a:rPr lang="en-GB"/>
              <a:t>Thursday 6 March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C0C8156-90D0-76DB-7EDA-952B2450F0FF}" type="datetime2">
              <a:rPr lang="en-GB"/>
              <a:t>Thursday 6 March 2025</a:t>
            </a:fld>
            <a:endParaRPr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24E3017-3131-729D-4055-B7C1BFBE1F21}" type="datetime2">
              <a:rPr lang="en-GB"/>
              <a:t>Thursday 6 March 2025</a:t>
            </a:fld>
            <a:endParaRPr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9A8CD83-9D01-CDEA-CC6C-6864898B8CE0}" type="datetime2">
              <a:rPr lang="en-GB"/>
              <a:t>Thursday 6 March 2025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R. Ramjiawan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gitlab.cern.ch/acc-models/fcc/fcc-ee-lattice/-/tree/V24.4_GHC/lattices/z?ref_type=heads" TargetMode="Externa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6220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1A198A-7161-A1EB-1329-EE563659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347" y="1628800"/>
            <a:ext cx="5183955" cy="540593"/>
          </a:xfrm>
        </p:spPr>
        <p:txBody>
          <a:bodyPr/>
          <a:lstStyle/>
          <a:p>
            <a:r>
              <a:rPr lang="en-GB" dirty="0"/>
              <a:t>Nonlinear effect at injection point and interaction point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A73104-7AA4-5112-65FC-61F27039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E0D5D2-862D-ED5E-6EE6-8E1D06955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 6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21B24B-AB6F-E16A-EFEE-2AFFE89C2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025A7-6E49-E1DD-1044-B13CD8353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10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936E68-240C-F518-CCCF-3FA0FEC194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3" t="6696" r="8147" b="4003"/>
          <a:stretch/>
        </p:blipFill>
        <p:spPr>
          <a:xfrm>
            <a:off x="5287154" y="620688"/>
            <a:ext cx="6686457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942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5B55B-3E36-AEC9-1411-41469512BB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384" y="1041400"/>
            <a:ext cx="11377264" cy="2387600"/>
          </a:xfrm>
        </p:spPr>
        <p:txBody>
          <a:bodyPr/>
          <a:lstStyle/>
          <a:p>
            <a:r>
              <a:rPr lang="en-US" altLang="zh-CN" dirty="0"/>
              <a:t>Injection point change</a:t>
            </a:r>
            <a:endParaRPr lang="en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083F86-F50A-2A27-F35F-580A899EF3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35083"/>
            <a:ext cx="9144000" cy="1066125"/>
          </a:xfrm>
        </p:spPr>
        <p:txBody>
          <a:bodyPr/>
          <a:lstStyle/>
          <a:p>
            <a:r>
              <a:rPr lang="en-US" altLang="zh-CN" dirty="0"/>
              <a:t>Sen</a:t>
            </a:r>
            <a:r>
              <a:rPr lang="zh-CN" altLang="en-US" dirty="0"/>
              <a:t> </a:t>
            </a:r>
            <a:r>
              <a:rPr lang="en-US" altLang="zh-CN" dirty="0"/>
              <a:t>Yue</a:t>
            </a:r>
            <a:r>
              <a:rPr lang="zh-CN" altLang="en-US" dirty="0"/>
              <a:t>  </a:t>
            </a:r>
            <a:r>
              <a:rPr lang="en-US" altLang="zh-CN" dirty="0"/>
              <a:t>(SY-ABT-BTP)</a:t>
            </a:r>
          </a:p>
          <a:p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28D3A2-2CC5-176F-3E8D-064174F9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685163" cy="365125"/>
          </a:xfrm>
        </p:spPr>
        <p:txBody>
          <a:bodyPr/>
          <a:lstStyle/>
          <a:p>
            <a:pPr>
              <a:defRPr/>
            </a:pPr>
            <a:fld id="{DE6EB6E4-105A-1D8D-1E57-B20D796F466E}" type="datetime2">
              <a:rPr lang="en-GB" smtClean="0"/>
              <a:t>Thursday 6 March 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0E5A38-DEAA-57FD-F362-34F2683BE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3E7594-D5FE-FAA7-CFBB-C74F90EB3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138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BA97C3-4D5C-B0B3-72F3-EED1ED9E2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260648"/>
            <a:ext cx="11376025" cy="607135"/>
          </a:xfrm>
        </p:spPr>
        <p:txBody>
          <a:bodyPr/>
          <a:lstStyle/>
          <a:p>
            <a:r>
              <a:rPr lang="en-GB" b="1" dirty="0"/>
              <a:t>Conventional </a:t>
            </a:r>
            <a:r>
              <a:rPr lang="en-US" b="1" dirty="0"/>
              <a:t>o</a:t>
            </a:r>
            <a:r>
              <a:rPr lang="en-US" altLang="zh-CN" dirty="0"/>
              <a:t>n-axis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scheme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7B4A39-2053-1CBF-25E6-0CE73816A2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721701" cy="365125"/>
          </a:xfrm>
        </p:spPr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 6 March 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C1A1B9-FD73-9934-8B97-D0886D057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26022-63FC-696F-7BE2-49EFB1041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3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3E2D870-A0DD-F3C4-75D8-51E00D2C47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456" y="720411"/>
            <a:ext cx="6460544" cy="452238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FF3AC19-C066-47DA-0FC8-A4CC5052CD23}"/>
              </a:ext>
            </a:extLst>
          </p:cNvPr>
          <p:cNvSpPr txBox="1"/>
          <p:nvPr/>
        </p:nvSpPr>
        <p:spPr bwMode="auto">
          <a:xfrm>
            <a:off x="8705100" y="5369611"/>
            <a:ext cx="1598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Bump kicker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63B185D-2F6F-A665-D692-2C78E57C87A1}"/>
              </a:ext>
            </a:extLst>
          </p:cNvPr>
          <p:cNvCxnSpPr>
            <a:cxnSpLocks/>
          </p:cNvCxnSpPr>
          <p:nvPr/>
        </p:nvCxnSpPr>
        <p:spPr>
          <a:xfrm flipV="1">
            <a:off x="9624392" y="3744500"/>
            <a:ext cx="780960" cy="149829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DF1B8C2-E385-0606-FDC7-DE69EDFD6C92}"/>
              </a:ext>
            </a:extLst>
          </p:cNvPr>
          <p:cNvSpPr txBox="1"/>
          <p:nvPr/>
        </p:nvSpPr>
        <p:spPr bwMode="auto">
          <a:xfrm>
            <a:off x="10304073" y="5375110"/>
            <a:ext cx="1509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Thin</a:t>
            </a:r>
            <a:r>
              <a:rPr lang="zh-CN" altLang="en-US" dirty="0"/>
              <a:t> </a:t>
            </a:r>
            <a:r>
              <a:rPr lang="en-US" altLang="zh-CN" dirty="0"/>
              <a:t>septum</a:t>
            </a:r>
            <a:endParaRPr lang="en-GB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89BCB66-6B17-77D4-F31C-403AA3C203B7}"/>
              </a:ext>
            </a:extLst>
          </p:cNvPr>
          <p:cNvCxnSpPr>
            <a:cxnSpLocks/>
          </p:cNvCxnSpPr>
          <p:nvPr/>
        </p:nvCxnSpPr>
        <p:spPr>
          <a:xfrm flipV="1">
            <a:off x="11072355" y="4943061"/>
            <a:ext cx="0" cy="4265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D9817D2-4237-12C7-0BE0-43C36A0CDABC}"/>
                  </a:ext>
                </a:extLst>
              </p:cNvPr>
              <p:cNvSpPr txBox="1"/>
              <p:nvPr/>
            </p:nvSpPr>
            <p:spPr bwMode="auto">
              <a:xfrm>
                <a:off x="303983" y="1159177"/>
                <a:ext cx="5204518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Two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set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of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bump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kickers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to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make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mode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orbit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bump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zh-CN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b="1" dirty="0"/>
                  <a:t>Thin</a:t>
                </a:r>
                <a:r>
                  <a:rPr lang="zh-CN" altLang="en-US" b="1" dirty="0"/>
                  <a:t> </a:t>
                </a:r>
                <a:r>
                  <a:rPr lang="en-US" altLang="zh-CN" b="1" dirty="0"/>
                  <a:t>septum</a:t>
                </a:r>
                <a:r>
                  <a:rPr lang="zh-CN" altLang="en-US" b="1" dirty="0"/>
                  <a:t> </a:t>
                </a:r>
                <a:r>
                  <a:rPr lang="en-US" altLang="zh-CN" b="1" dirty="0"/>
                  <a:t>located</a:t>
                </a:r>
                <a:r>
                  <a:rPr lang="zh-CN" altLang="en-US" b="1" dirty="0"/>
                  <a:t> </a:t>
                </a:r>
                <a:r>
                  <a:rPr lang="en-US" altLang="zh-CN" b="1" dirty="0"/>
                  <a:t>inside</a:t>
                </a:r>
                <a:r>
                  <a:rPr lang="zh-CN" altLang="en-US" b="1" dirty="0"/>
                  <a:t> </a:t>
                </a:r>
                <a:r>
                  <a:rPr lang="en-US" altLang="zh-CN" b="1" dirty="0"/>
                  <a:t>of</a:t>
                </a:r>
                <a:r>
                  <a:rPr lang="zh-CN" altLang="en-US" b="1" dirty="0"/>
                  <a:t> </a:t>
                </a:r>
                <a:r>
                  <a:rPr lang="en-US" altLang="zh-CN" b="1" dirty="0"/>
                  <a:t>F</a:t>
                </a:r>
                <a:r>
                  <a:rPr lang="zh-CN" altLang="en-US" b="1" dirty="0"/>
                  <a:t> </a:t>
                </a:r>
                <a:r>
                  <a:rPr lang="en-US" altLang="zh-CN" b="1" dirty="0"/>
                  <a:t>quad:</a:t>
                </a:r>
                <a:r>
                  <a:rPr lang="zh-CN" altLang="en-US" b="1" dirty="0"/>
                  <a:t> </a:t>
                </a:r>
                <a:r>
                  <a:rPr lang="en-US" altLang="zh-CN" b="1" dirty="0"/>
                  <a:t>qi6.1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zh-CN" b="1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Dx: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1.5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m,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CN" dirty="0"/>
                  <a:t>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1000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m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altLang="zh-CN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Small </a:t>
                </a:r>
                <a:r>
                  <a:rPr lang="en-US" altLang="zh-CN" b="1" dirty="0" err="1"/>
                  <a:t>Dpx</a:t>
                </a:r>
                <a:r>
                  <a:rPr lang="en-US" altLang="zh-CN" b="1" dirty="0"/>
                  <a:t>,</a:t>
                </a:r>
                <a:r>
                  <a:rPr lang="zh-CN" altLang="en-US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US" altLang="zh-CN" b="1" dirty="0"/>
                  <a:t>:</a:t>
                </a:r>
                <a:r>
                  <a:rPr lang="zh-CN" altLang="en-US" b="1" dirty="0"/>
                  <a:t> </a:t>
                </a:r>
                <a:r>
                  <a:rPr lang="en-US" altLang="zh-CN" b="1" dirty="0"/>
                  <a:t>~</a:t>
                </a:r>
                <a:r>
                  <a:rPr lang="zh-CN" altLang="en-US" b="1" dirty="0"/>
                  <a:t> </a:t>
                </a:r>
                <a:r>
                  <a:rPr lang="en-US" altLang="zh-CN" b="1" dirty="0"/>
                  <a:t>0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altLang="zh-CN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D9817D2-4237-12C7-0BE0-43C36A0CDA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3983" y="1159177"/>
                <a:ext cx="5204518" cy="2862322"/>
              </a:xfrm>
              <a:prstGeom prst="rect">
                <a:avLst/>
              </a:prstGeom>
              <a:blipFill>
                <a:blip r:embed="rId3"/>
                <a:stretch>
                  <a:fillRect l="-732" t="-885" r="-2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3B59A7C-A765-8B64-2A9D-8C4E81A6DEDD}"/>
              </a:ext>
            </a:extLst>
          </p:cNvPr>
          <p:cNvCxnSpPr>
            <a:cxnSpLocks/>
          </p:cNvCxnSpPr>
          <p:nvPr/>
        </p:nvCxnSpPr>
        <p:spPr>
          <a:xfrm flipV="1">
            <a:off x="9624392" y="3645024"/>
            <a:ext cx="1739314" cy="159776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BB690B4-6C97-3F8C-44FB-142CAEB86938}"/>
                  </a:ext>
                </a:extLst>
              </p:cNvPr>
              <p:cNvSpPr txBox="1"/>
              <p:nvPr/>
            </p:nvSpPr>
            <p:spPr bwMode="auto">
              <a:xfrm>
                <a:off x="303983" y="3904222"/>
                <a:ext cx="5792018" cy="15388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Possible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solutions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for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septum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installation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Split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quad</a:t>
                </a:r>
                <a:r>
                  <a:rPr lang="zh-CN" altLang="en-US" dirty="0"/>
                  <a:t>                  </a:t>
                </a:r>
                <a:r>
                  <a:rPr lang="en-US" altLang="zh-CN" dirty="0"/>
                  <a:t>Redesign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lattice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US" altLang="zh-CN" dirty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Put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septum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upstream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with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large</a:t>
                </a:r>
                <a:r>
                  <a:rPr lang="zh-CN" altLang="en-US" dirty="0"/>
                  <a:t> </a:t>
                </a:r>
                <a:r>
                  <a:rPr lang="en-US" altLang="zh-CN" b="1" dirty="0"/>
                  <a:t>Dpx,</a:t>
                </a:r>
                <a:r>
                  <a:rPr lang="zh-CN" altLang="en-US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BB690B4-6C97-3F8C-44FB-142CAEB869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3983" y="3904222"/>
                <a:ext cx="5792018" cy="1538883"/>
              </a:xfrm>
              <a:prstGeom prst="rect">
                <a:avLst/>
              </a:prstGeom>
              <a:blipFill>
                <a:blip r:embed="rId4"/>
                <a:stretch>
                  <a:fillRect l="-1094" t="-2459" b="-57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ight Arrow 35">
            <a:extLst>
              <a:ext uri="{FF2B5EF4-FFF2-40B4-BE49-F238E27FC236}">
                <a16:creationId xmlns:a16="http://schemas.microsoft.com/office/drawing/2014/main" id="{71DCA0E0-FBBD-3503-B87E-2A1B81D8CD38}"/>
              </a:ext>
            </a:extLst>
          </p:cNvPr>
          <p:cNvSpPr/>
          <p:nvPr/>
        </p:nvSpPr>
        <p:spPr>
          <a:xfrm>
            <a:off x="3103165" y="4585690"/>
            <a:ext cx="576064" cy="26671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797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E1B23FE-37E1-2D62-BDDE-A257E51B6B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8088" y="308036"/>
            <a:ext cx="5165301" cy="59492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ACE4015-B696-2285-DCA4-D9D5FA7B1C2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49292" y="1211300"/>
                <a:ext cx="5933300" cy="4593964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dirty="0"/>
                  <a:t>T</a:t>
                </a:r>
                <a:r>
                  <a:rPr lang="en-US" altLang="zh-CN" b="0" dirty="0"/>
                  <a:t>he</a:t>
                </a:r>
                <a:r>
                  <a:rPr lang="zh-CN" altLang="en-US" b="0" dirty="0"/>
                  <a:t> </a:t>
                </a:r>
                <a:r>
                  <a:rPr lang="en-US" altLang="zh-CN" b="0" dirty="0">
                    <a:solidFill>
                      <a:srgbClr val="FFC000"/>
                    </a:solidFill>
                  </a:rPr>
                  <a:t>real</a:t>
                </a:r>
                <a:r>
                  <a:rPr lang="zh-CN" altLang="en-US" b="0" dirty="0">
                    <a:solidFill>
                      <a:srgbClr val="FFC000"/>
                    </a:solidFill>
                  </a:rPr>
                  <a:t> </a:t>
                </a:r>
                <a:r>
                  <a:rPr lang="en-US" altLang="zh-CN" b="0" dirty="0">
                    <a:solidFill>
                      <a:srgbClr val="FFC000"/>
                    </a:solidFill>
                  </a:rPr>
                  <a:t>distance</a:t>
                </a:r>
                <a:r>
                  <a:rPr lang="zh-CN" altLang="en-US" b="0" dirty="0">
                    <a:solidFill>
                      <a:srgbClr val="FFC000"/>
                    </a:solidFill>
                  </a:rPr>
                  <a:t> </a:t>
                </a:r>
                <a:r>
                  <a:rPr lang="zh-CN" altLang="en-US" b="0" dirty="0"/>
                  <a:t>（</a:t>
                </a:r>
                <a:r>
                  <a:rPr lang="en-US" altLang="zh-CN" b="0" dirty="0"/>
                  <a:t>septum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thickness</a:t>
                </a:r>
                <a:r>
                  <a:rPr lang="zh-CN" altLang="en-US" b="0" dirty="0"/>
                  <a:t>） </a:t>
                </a:r>
                <a:r>
                  <a:rPr lang="en-US" altLang="zh-CN" b="0" dirty="0"/>
                  <a:t>between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injected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and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circulating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beam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is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only determined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by: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Dx,</a:t>
                </a:r>
                <a:r>
                  <a:rPr lang="zh-CN" altLang="en-US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CN" b="0" dirty="0"/>
                  <a:t>,</a:t>
                </a:r>
                <a:r>
                  <a:rPr lang="zh-CN" altLang="en-US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𝑐𝑖𝑟</m:t>
                        </m:r>
                      </m:sub>
                    </m:sSub>
                  </m:oMath>
                </a14:m>
                <a:r>
                  <a:rPr lang="en-US" altLang="zh-CN" b="0" dirty="0"/>
                  <a:t>,</a:t>
                </a:r>
                <a:r>
                  <a:rPr lang="zh-CN" altLang="en-US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</m:oMath>
                </a14:m>
                <a:r>
                  <a:rPr lang="en-US" altLang="zh-CN" b="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𝑐𝑖𝑟</m:t>
                        </m:r>
                      </m:sub>
                    </m:sSub>
                  </m:oMath>
                </a14:m>
                <a:endParaRPr lang="en-GB" b="0" dirty="0"/>
              </a:p>
              <a:p>
                <a:pPr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=|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𝑐𝑖𝑟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|−</m:t>
                      </m:r>
                      <m:r>
                        <a:rPr lang="zh-CN" alt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5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𝑐𝑖𝑟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+5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𝑖𝑛𝑗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  <a:p>
                <a:pPr lvl="1" indent="0">
                  <a:buNone/>
                </a:pPr>
                <a:endParaRPr lang="en-GB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b="1" dirty="0"/>
                  <a:t>Dpx,</a:t>
                </a:r>
                <a:r>
                  <a:rPr lang="zh-CN" altLang="en-US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GB" b="0" dirty="0"/>
                  <a:t> can tilt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beam in Hor. Phase space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7030A0"/>
                    </a:solidFill>
                  </a:rPr>
                  <a:t>Apparent distance </a:t>
                </a:r>
                <a:r>
                  <a:rPr lang="en-US" altLang="zh-CN" dirty="0"/>
                  <a:t>larger than </a:t>
                </a:r>
                <a:r>
                  <a:rPr lang="en-US" altLang="zh-CN" dirty="0">
                    <a:solidFill>
                      <a:srgbClr val="FFC000"/>
                    </a:solidFill>
                  </a:rPr>
                  <a:t>real distance</a:t>
                </a:r>
                <a:endParaRPr lang="en-US" altLang="zh-CN" b="0" dirty="0">
                  <a:solidFill>
                    <a:srgbClr val="FFC000"/>
                  </a:solidFill>
                </a:endParaRP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endParaRPr lang="en-GB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dirty="0"/>
                  <a:t>Need to evaluate</a:t>
                </a:r>
                <a:r>
                  <a:rPr lang="en-GB" dirty="0"/>
                  <a:t> </a:t>
                </a:r>
                <a:r>
                  <a:rPr lang="en-GB" b="0" dirty="0"/>
                  <a:t>the influence of septum location on </a:t>
                </a:r>
                <a:r>
                  <a:rPr lang="en-US" altLang="zh-CN" b="0" dirty="0">
                    <a:solidFill>
                      <a:srgbClr val="7030A0"/>
                    </a:solidFill>
                  </a:rPr>
                  <a:t>Apparent distance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Focus on the ratio of </a:t>
                </a:r>
                <a:r>
                  <a:rPr lang="en-US" dirty="0">
                    <a:solidFill>
                      <a:srgbClr val="7030A0"/>
                    </a:solidFill>
                  </a:rPr>
                  <a:t>septum apparent distance </a:t>
                </a:r>
                <a:r>
                  <a:rPr lang="en-US" dirty="0"/>
                  <a:t>to circulating beam size</a:t>
                </a:r>
                <a:endParaRPr lang="en-GB" b="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ACE4015-B696-2285-DCA4-D9D5FA7B1C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9292" y="1211300"/>
                <a:ext cx="5933300" cy="4593964"/>
              </a:xfrm>
              <a:blipFill>
                <a:blip r:embed="rId3"/>
                <a:stretch>
                  <a:fillRect l="-2564" t="-24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99C39F12-32A7-DF7D-7A39-5CC741D7255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42406" y="284388"/>
                <a:ext cx="7669818" cy="607135"/>
              </a:xfrm>
            </p:spPr>
            <p:txBody>
              <a:bodyPr/>
              <a:lstStyle/>
              <a:p>
                <a:r>
                  <a:rPr lang="en-US" altLang="zh-CN" dirty="0"/>
                  <a:t>Injection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point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with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large</a:t>
                </a:r>
                <a:r>
                  <a:rPr lang="zh-CN" altLang="en-US" dirty="0"/>
                  <a:t> </a:t>
                </a:r>
                <a:r>
                  <a:rPr lang="en-US" altLang="zh-CN" b="1" dirty="0"/>
                  <a:t>Dpx,</a:t>
                </a:r>
                <a:r>
                  <a:rPr lang="zh-CN" altLang="en-US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99C39F12-32A7-DF7D-7A39-5CC741D725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42406" y="284388"/>
                <a:ext cx="7669818" cy="607135"/>
              </a:xfrm>
              <a:blipFill>
                <a:blip r:embed="rId4"/>
                <a:stretch>
                  <a:fillRect l="-3808" t="-30612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2D5AF-4D00-C53D-273E-ED8E510C1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 6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222E18-1057-4275-1845-EF1D75E6E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6727E7-9726-EF3E-C87B-798AF8489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4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09D36B5-6465-AEBB-518B-038E5AE7D301}"/>
                  </a:ext>
                </a:extLst>
              </p:cNvPr>
              <p:cNvSpPr txBox="1"/>
              <p:nvPr/>
            </p:nvSpPr>
            <p:spPr bwMode="auto">
              <a:xfrm>
                <a:off x="6421203" y="1538773"/>
                <a:ext cx="188487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/>
                  <a:t>Small</a:t>
                </a:r>
                <a:r>
                  <a:rPr lang="zh-CN" altLang="en-US" sz="2000" dirty="0"/>
                  <a:t> </a:t>
                </a:r>
                <a:r>
                  <a:rPr lang="en-US" altLang="zh-CN" sz="2000" b="1" dirty="0"/>
                  <a:t>Dpx,</a:t>
                </a:r>
                <a:r>
                  <a:rPr lang="zh-CN" altLang="en-US" sz="20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altLang="zh-CN" sz="20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zh-CN" altLang="en-US" sz="2000" dirty="0"/>
                  <a:t> </a:t>
                </a:r>
                <a:endParaRPr lang="en-GB" sz="20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09D36B5-6465-AEBB-518B-038E5AE7D3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21203" y="1538773"/>
                <a:ext cx="1884875" cy="400110"/>
              </a:xfrm>
              <a:prstGeom prst="rect">
                <a:avLst/>
              </a:prstGeom>
              <a:blipFill>
                <a:blip r:embed="rId5"/>
                <a:stretch>
                  <a:fillRect l="-3333" t="-6061" b="-242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DA38E0E-6853-453C-5D3C-E0CD777BFF93}"/>
                  </a:ext>
                </a:extLst>
              </p:cNvPr>
              <p:cNvSpPr txBox="1"/>
              <p:nvPr/>
            </p:nvSpPr>
            <p:spPr bwMode="auto">
              <a:xfrm>
                <a:off x="6434990" y="3802082"/>
                <a:ext cx="1884875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000" dirty="0"/>
                  <a:t>Large</a:t>
                </a:r>
                <a:r>
                  <a:rPr lang="zh-CN" altLang="en-US" sz="2000" dirty="0"/>
                  <a:t> </a:t>
                </a:r>
                <a:r>
                  <a:rPr lang="en-US" altLang="zh-CN" sz="2000" b="1" dirty="0"/>
                  <a:t>Dpx,</a:t>
                </a:r>
                <a:r>
                  <a:rPr lang="zh-CN" altLang="en-US" sz="20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altLang="zh-CN" sz="20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zh-CN" altLang="en-US" sz="2000" dirty="0"/>
                  <a:t> </a:t>
                </a:r>
                <a:endParaRPr lang="en-GB" sz="20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DA38E0E-6853-453C-5D3C-E0CD777BFF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34990" y="3802082"/>
                <a:ext cx="1884875" cy="400110"/>
              </a:xfrm>
              <a:prstGeom prst="rect">
                <a:avLst/>
              </a:prstGeom>
              <a:blipFill>
                <a:blip r:embed="rId6"/>
                <a:stretch>
                  <a:fillRect l="-3333" t="-9375" b="-281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181CD5B-BAB0-2151-B19D-C8C8B823CD12}"/>
              </a:ext>
            </a:extLst>
          </p:cNvPr>
          <p:cNvCxnSpPr>
            <a:cxnSpLocks/>
          </p:cNvCxnSpPr>
          <p:nvPr/>
        </p:nvCxnSpPr>
        <p:spPr>
          <a:xfrm>
            <a:off x="6421203" y="2281407"/>
            <a:ext cx="5770797" cy="1088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3700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B30886-4357-F816-8288-504248FA3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1707"/>
            <a:ext cx="11376025" cy="607135"/>
          </a:xfrm>
        </p:spPr>
        <p:txBody>
          <a:bodyPr/>
          <a:lstStyle/>
          <a:p>
            <a:r>
              <a:rPr lang="en-GB" dirty="0"/>
              <a:t>Ratio scan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26DD84-6679-C6AF-78C3-436A20AB2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 6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8CD31-17EF-CFAF-02A3-1F8CEAF19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F7822D-908E-2B03-120D-4966B9E7A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5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AA66EE-5BB1-BD22-C1AA-5A4AB7A5DC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3126764"/>
            <a:ext cx="11466836" cy="31852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57F4844-9F1E-3B53-6A7D-A747703A3D3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325" t="35923" r="30287" b="6650"/>
          <a:stretch/>
        </p:blipFill>
        <p:spPr>
          <a:xfrm>
            <a:off x="8472264" y="373593"/>
            <a:ext cx="2825876" cy="24073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42CEF10-7026-6843-52C1-4FDD538FA7F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1844" y="836825"/>
                <a:ext cx="7632848" cy="2321957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 err="1"/>
                  <a:t>Makethin</a:t>
                </a:r>
                <a:r>
                  <a:rPr lang="en-GB" dirty="0"/>
                  <a:t> quad: Qi6.1 to 120 slices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GB" dirty="0"/>
                  <a:t> range: -5 to 25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Septum width: 2.8 mm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b="0" dirty="0"/>
                  <a:t>Due to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CN" b="0" dirty="0"/>
                  <a:t> (1000 m),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b="0" dirty="0"/>
                  <a:t> has little influence on </a:t>
                </a:r>
                <a:r>
                  <a:rPr lang="en-US" b="0" dirty="0">
                    <a:solidFill>
                      <a:srgbClr val="7030A0"/>
                    </a:solidFill>
                  </a:rPr>
                  <a:t>septum apparent distance 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It's possible to change injection point</a:t>
                </a:r>
                <a:endParaRPr lang="en-GB" b="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42CEF10-7026-6843-52C1-4FDD538FA7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1844" y="836825"/>
                <a:ext cx="7632848" cy="2321957"/>
              </a:xfrm>
              <a:blipFill>
                <a:blip r:embed="rId4"/>
                <a:stretch>
                  <a:fillRect l="-1827" t="-4348" b="-48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5105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A3DFA89-0404-FF37-07E1-14347D6375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22"/>
          <a:stretch/>
        </p:blipFill>
        <p:spPr>
          <a:xfrm>
            <a:off x="1448305" y="2132856"/>
            <a:ext cx="3599781" cy="416125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025671-4434-1DE5-C9B9-156BE6DC1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03721"/>
            <a:ext cx="9658526" cy="675758"/>
          </a:xfrm>
        </p:spPr>
        <p:txBody>
          <a:bodyPr/>
          <a:lstStyle/>
          <a:p>
            <a:r>
              <a:rPr lang="en-GB" dirty="0"/>
              <a:t>It is possible to change injection point baseline from 17th slice to the upstream of qi6.1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104134-038E-A5D9-FFC3-7A13C9966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/>
          <a:lstStyle/>
          <a:p>
            <a:r>
              <a:rPr lang="en-GB" dirty="0"/>
              <a:t>Horizontal phase space at injection point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B0AB0-F573-64A8-A384-114ECCC86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 6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5CDD4-51F4-0610-DBFC-86FC4FD00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E005F-EF73-1F68-E3AB-7BB7713B8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6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CEE82F1-A421-36F0-5C2A-D20B287CB2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22"/>
          <a:stretch/>
        </p:blipFill>
        <p:spPr>
          <a:xfrm>
            <a:off x="5031383" y="2132858"/>
            <a:ext cx="3599779" cy="41612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3D59175-BC9F-305F-7E92-2B4E33DC33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22"/>
          <a:stretch/>
        </p:blipFill>
        <p:spPr>
          <a:xfrm>
            <a:off x="8567744" y="2132856"/>
            <a:ext cx="3599781" cy="41612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B19150A-CF1D-B374-33BC-F2C51B5E6C7D}"/>
              </a:ext>
            </a:extLst>
          </p:cNvPr>
          <p:cNvSpPr txBox="1"/>
          <p:nvPr/>
        </p:nvSpPr>
        <p:spPr bwMode="auto">
          <a:xfrm>
            <a:off x="109477" y="259529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Real space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F87C24-05E3-DA95-F713-BBA96DED1A65}"/>
              </a:ext>
            </a:extLst>
          </p:cNvPr>
          <p:cNvSpPr txBox="1"/>
          <p:nvPr/>
        </p:nvSpPr>
        <p:spPr bwMode="auto">
          <a:xfrm>
            <a:off x="98996" y="4941168"/>
            <a:ext cx="1512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Normalized phase space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523B6-033E-848F-878A-CDE59CFE0B1C}"/>
              </a:ext>
            </a:extLst>
          </p:cNvPr>
          <p:cNvSpPr txBox="1"/>
          <p:nvPr/>
        </p:nvSpPr>
        <p:spPr bwMode="auto">
          <a:xfrm>
            <a:off x="2498136" y="1845796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First slice for qi6.1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110731-74A9-D48A-0020-C30C19295CEF}"/>
              </a:ext>
            </a:extLst>
          </p:cNvPr>
          <p:cNvSpPr txBox="1"/>
          <p:nvPr/>
        </p:nvSpPr>
        <p:spPr bwMode="auto">
          <a:xfrm>
            <a:off x="6119105" y="1860017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17th slice for qi6.1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E8A1C50-5046-35FB-1A87-5A9DFA29046D}"/>
              </a:ext>
            </a:extLst>
          </p:cNvPr>
          <p:cNvSpPr txBox="1"/>
          <p:nvPr/>
        </p:nvSpPr>
        <p:spPr bwMode="auto">
          <a:xfrm>
            <a:off x="9305523" y="1810492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120th slice for qi6.1</a:t>
            </a:r>
          </a:p>
        </p:txBody>
      </p:sp>
    </p:spTree>
    <p:extLst>
      <p:ext uri="{BB962C8B-B14F-4D97-AF65-F5344CB8AC3E}">
        <p14:creationId xmlns:p14="http://schemas.microsoft.com/office/powerpoint/2010/main" val="3567716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8FB941-5C69-665A-C84F-2947FA3E15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FC1328-3BB6-E1B2-2D20-5055C6E09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260648"/>
            <a:ext cx="11737304" cy="607135"/>
          </a:xfrm>
        </p:spPr>
        <p:txBody>
          <a:bodyPr/>
          <a:lstStyle/>
          <a:p>
            <a:r>
              <a:rPr lang="en-US" altLang="zh-CN" dirty="0"/>
              <a:t>On-axis</a:t>
            </a:r>
            <a:r>
              <a:rPr lang="zh-CN" altLang="en-US" dirty="0"/>
              <a:t> </a:t>
            </a:r>
            <a:r>
              <a:rPr lang="en-US" altLang="zh-CN" dirty="0"/>
              <a:t>injection with new injection position baseline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074A2F-8211-EEFE-811A-67A2BD634A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685163" cy="365125"/>
          </a:xfrm>
        </p:spPr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 6 March 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E123DF-93C7-2551-F8E9-BF5C9FC35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C3597-856A-7E26-67A6-A94AF1D55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0B4E85A-7279-F237-EF5A-3C22726A96F4}"/>
                  </a:ext>
                </a:extLst>
              </p:cNvPr>
              <p:cNvSpPr txBox="1"/>
              <p:nvPr/>
            </p:nvSpPr>
            <p:spPr bwMode="auto">
              <a:xfrm>
                <a:off x="6096000" y="1124744"/>
                <a:ext cx="5565930" cy="2547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solidFill>
                      <a:schemeClr val="tx2"/>
                    </a:solidFill>
                  </a:rPr>
                  <a:t>Thin septum is 2 m upstream of qi6.1</a:t>
                </a:r>
                <a:endParaRPr lang="en-US" altLang="zh-CN" sz="2000" dirty="0">
                  <a:solidFill>
                    <a:schemeClr val="tx2"/>
                  </a:solidFill>
                </a:endParaRPr>
              </a:p>
              <a:p>
                <a:endParaRPr lang="en-US" altLang="zh-CN" sz="20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solidFill>
                      <a:schemeClr val="tx2"/>
                    </a:solidFill>
                  </a:rPr>
                  <a:t>Beam parameter changes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2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20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=988 </m:t>
                    </m:r>
                    <m:r>
                      <a:rPr lang="en-US" altLang="zh-CN" sz="20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altLang="zh-CN" sz="2000" dirty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CN" sz="2000" dirty="0">
                    <a:solidFill>
                      <a:schemeClr val="tx2"/>
                    </a:solidFill>
                  </a:rPr>
                  <a:t> = 1.48 m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𝑝𝑥</m:t>
                        </m:r>
                      </m:sub>
                    </m:sSub>
                  </m:oMath>
                </a14:m>
                <a:r>
                  <a:rPr lang="en-US" altLang="zh-CN" sz="2000" dirty="0">
                    <a:solidFill>
                      <a:schemeClr val="tx2"/>
                    </a:solidFill>
                  </a:rPr>
                  <a:t> = -0.0058,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sz="2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20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=−3.94</m:t>
                    </m:r>
                  </m:oMath>
                </a14:m>
                <a:endParaRPr lang="en-US" altLang="zh-CN" sz="20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zh-CN" sz="20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solidFill>
                      <a:schemeClr val="tx2"/>
                    </a:solidFill>
                  </a:rPr>
                  <a:t>Septum thickness: 2.8 mm</a:t>
                </a:r>
                <a:endParaRPr lang="en-US" altLang="zh-CN" sz="2000" b="1" dirty="0">
                  <a:solidFill>
                    <a:schemeClr val="tx2"/>
                  </a:solidFill>
                </a:endParaRPr>
              </a:p>
              <a:p>
                <a:endParaRPr lang="en-US" altLang="zh-CN" sz="18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0B4E85A-7279-F237-EF5A-3C22726A96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0" y="1124744"/>
                <a:ext cx="5565930" cy="2547429"/>
              </a:xfrm>
              <a:prstGeom prst="rect">
                <a:avLst/>
              </a:prstGeom>
              <a:blipFill>
                <a:blip r:embed="rId2"/>
                <a:stretch>
                  <a:fillRect l="-911" t="-14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77A73DCF-BFC5-3679-EF22-4915053415CE}"/>
              </a:ext>
            </a:extLst>
          </p:cNvPr>
          <p:cNvSpPr txBox="1"/>
          <p:nvPr/>
        </p:nvSpPr>
        <p:spPr bwMode="auto">
          <a:xfrm>
            <a:off x="767408" y="5250677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Energy offset: 0.95 %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416D8B5-E774-3BBF-A515-ED158DBDF2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1124744"/>
            <a:ext cx="5703153" cy="398460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9D1D8D5-F894-D59F-17C3-F335D4962D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" b="43196"/>
          <a:stretch/>
        </p:blipFill>
        <p:spPr>
          <a:xfrm>
            <a:off x="5754934" y="3551960"/>
            <a:ext cx="3580875" cy="255250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FA7955F-FAAA-D595-9955-F56C629FEEDB}"/>
              </a:ext>
            </a:extLst>
          </p:cNvPr>
          <p:cNvSpPr txBox="1"/>
          <p:nvPr/>
        </p:nvSpPr>
        <p:spPr bwMode="auto">
          <a:xfrm>
            <a:off x="9484665" y="3918822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Real phase space at injection point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49F1E2-982C-B378-0F54-65AE60A6474F}"/>
              </a:ext>
            </a:extLst>
          </p:cNvPr>
          <p:cNvSpPr txBox="1"/>
          <p:nvPr/>
        </p:nvSpPr>
        <p:spPr bwMode="auto">
          <a:xfrm>
            <a:off x="787943" y="5739127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Lattice</a:t>
            </a:r>
            <a:r>
              <a:rPr lang="zh-CN" altLang="en-US" dirty="0"/>
              <a:t> </a:t>
            </a:r>
            <a:r>
              <a:rPr lang="en-US" altLang="zh-CN" dirty="0"/>
              <a:t>version:</a:t>
            </a:r>
            <a:r>
              <a:rPr lang="zh-CN" altLang="en-US" dirty="0"/>
              <a:t> </a:t>
            </a:r>
            <a:r>
              <a:rPr lang="en-US" altLang="zh-CN" dirty="0">
                <a:hlinkClick r:id="rId5"/>
              </a:rPr>
              <a:t>V24.4_GHC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7579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69E3351-9480-9788-C2FC-1CC5EB5F7F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9" b="4107"/>
          <a:stretch/>
        </p:blipFill>
        <p:spPr>
          <a:xfrm>
            <a:off x="0" y="3478121"/>
            <a:ext cx="8270452" cy="26746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B8DB98E-18A5-8E65-BA1C-FFDD017BC8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50" b="3466"/>
          <a:stretch/>
        </p:blipFill>
        <p:spPr>
          <a:xfrm>
            <a:off x="8324235" y="3429000"/>
            <a:ext cx="3867765" cy="287353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ACE91FC-8E67-8FFD-2320-7BFDA0EC5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Tracking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AF9C38-E7B6-A593-5F38-6A76FA27E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 6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9952D-6CA0-2C73-BF28-C3E3986AF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76467E-3094-F3C9-4002-BFE4D31BF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8</a:t>
            </a:fld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C2CE262-533E-AFBA-8C96-957D621D49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116843"/>
            <a:ext cx="10585176" cy="234934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Only consider SR effect, injection position</a:t>
            </a:r>
            <a:r>
              <a:rPr lang="zh-CN" altLang="en-US" sz="2000" b="0" dirty="0"/>
              <a:t> </a:t>
            </a:r>
            <a:r>
              <a:rPr lang="en-US" altLang="zh-CN" sz="2000" b="0" dirty="0"/>
              <a:t>is</a:t>
            </a:r>
            <a:r>
              <a:rPr lang="en-GB" sz="2000" b="0" dirty="0"/>
              <a:t> 2 m upstream of</a:t>
            </a:r>
            <a:r>
              <a:rPr lang="zh-CN" altLang="en-US" sz="2000" b="0" dirty="0"/>
              <a:t> </a:t>
            </a:r>
            <a:r>
              <a:rPr lang="en-GB" sz="2000" b="0" dirty="0"/>
              <a:t>qi6.1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The H&amp;V emittance blow up in mean SR mode is smaller than that in quantum mode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700" b="1" dirty="0"/>
              <a:t>Reduce the injected beam emittance </a:t>
            </a:r>
            <a:r>
              <a:rPr lang="en-GB" sz="1700" dirty="0"/>
              <a:t>can’t mitigate the emittance blow up</a:t>
            </a:r>
            <a:endParaRPr lang="en-GB" sz="17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On-axis injection has good injection efficiency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700" b="1" dirty="0"/>
              <a:t>Little influence of location change </a:t>
            </a:r>
            <a:r>
              <a:rPr lang="en-GB" sz="1700" b="0" dirty="0"/>
              <a:t>on injection efficiency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/>
          </a:p>
          <a:p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259DD13-1586-1B01-5FD7-5F3F77C40628}"/>
              </a:ext>
            </a:extLst>
          </p:cNvPr>
          <p:cNvSpPr txBox="1"/>
          <p:nvPr/>
        </p:nvSpPr>
        <p:spPr bwMode="auto">
          <a:xfrm>
            <a:off x="9398596" y="3108789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Energy offset: 0.95 %</a:t>
            </a:r>
          </a:p>
        </p:txBody>
      </p:sp>
    </p:spTree>
    <p:extLst>
      <p:ext uri="{BB962C8B-B14F-4D97-AF65-F5344CB8AC3E}">
        <p14:creationId xmlns:p14="http://schemas.microsoft.com/office/powerpoint/2010/main" val="4065491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C792BBC-C6D6-C521-322B-972BA9CD917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5952" y="1016732"/>
                <a:ext cx="9010447" cy="3348372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solidFill>
                      <a:schemeClr val="tx2"/>
                    </a:solidFill>
                  </a:rPr>
                  <a:t>Thin septum location</a:t>
                </a:r>
                <a:r>
                  <a:rPr lang="zh-CN" altLang="en-US" sz="2000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chemeClr val="tx2"/>
                    </a:solidFill>
                  </a:rPr>
                  <a:t>is</a:t>
                </a:r>
                <a:r>
                  <a:rPr lang="zh-CN" altLang="en-US" sz="2000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chemeClr val="tx2"/>
                    </a:solidFill>
                  </a:rPr>
                  <a:t>moved</a:t>
                </a:r>
                <a:r>
                  <a:rPr lang="zh-CN" altLang="en-US" sz="2000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chemeClr val="tx2"/>
                    </a:solidFill>
                  </a:rPr>
                  <a:t>to 2 m upstream of qi6.1,</a:t>
                </a:r>
                <a:r>
                  <a:rPr lang="zh-CN" altLang="en-US" sz="2000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chemeClr val="tx2"/>
                    </a:solidFill>
                  </a:rPr>
                  <a:t>in</a:t>
                </a:r>
                <a:r>
                  <a:rPr lang="zh-CN" altLang="en-US" sz="2000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chemeClr val="tx2"/>
                    </a:solidFill>
                  </a:rPr>
                  <a:t>conventional</a:t>
                </a:r>
                <a:r>
                  <a:rPr lang="zh-CN" altLang="en-US" sz="2000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chemeClr val="tx2"/>
                    </a:solidFill>
                  </a:rPr>
                  <a:t>on-axis</a:t>
                </a:r>
                <a:r>
                  <a:rPr lang="zh-CN" altLang="en-US" sz="2000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chemeClr val="tx2"/>
                    </a:solidFill>
                  </a:rPr>
                  <a:t>injection</a:t>
                </a:r>
                <a:r>
                  <a:rPr lang="zh-CN" altLang="en-US" sz="2000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chemeClr val="tx2"/>
                    </a:solidFill>
                  </a:rPr>
                  <a:t>scheme</a:t>
                </a:r>
                <a:endParaRPr lang="en-US" altLang="zh-CN" sz="2000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solidFill>
                      <a:schemeClr val="tx2"/>
                    </a:solidFill>
                  </a:rPr>
                  <a:t>Beam parameter changes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2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20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=988 </m:t>
                    </m:r>
                    <m:r>
                      <a:rPr lang="en-US" altLang="zh-CN" sz="20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altLang="zh-CN" sz="2000" dirty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CN" sz="2000" dirty="0">
                    <a:solidFill>
                      <a:schemeClr val="tx2"/>
                    </a:solidFill>
                  </a:rPr>
                  <a:t> = 1.48 m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𝑝𝑥</m:t>
                        </m:r>
                      </m:sub>
                    </m:sSub>
                  </m:oMath>
                </a14:m>
                <a:r>
                  <a:rPr lang="en-US" altLang="zh-CN" sz="2000" dirty="0">
                    <a:solidFill>
                      <a:schemeClr val="tx2"/>
                    </a:solidFill>
                  </a:rPr>
                  <a:t> = -0.0058,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sz="2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20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=−3.94</m:t>
                    </m:r>
                  </m:oMath>
                </a14:m>
                <a:endParaRPr lang="en-US" sz="2000" dirty="0"/>
              </a:p>
              <a:p>
                <a:pPr marL="476100" indent="-342900">
                  <a:buFont typeface="Arial" panose="020B0604020202020204" pitchFamily="34" charset="0"/>
                  <a:buChar char="•"/>
                </a:pPr>
                <a:r>
                  <a:rPr lang="en-US" sz="1900" dirty="0"/>
                  <a:t>Tracking results shows little influence of location change on </a:t>
                </a:r>
                <a:r>
                  <a:rPr lang="en-US" sz="1900"/>
                  <a:t>injection efficiency</a:t>
                </a:r>
              </a:p>
              <a:p>
                <a:pPr marL="457200" lvl="1" indent="0">
                  <a:buNone/>
                </a:pPr>
                <a:endParaRPr lang="en-US" sz="1600" dirty="0"/>
              </a:p>
              <a:p>
                <a:pPr marL="457200" lvl="1" indent="0">
                  <a:buNone/>
                </a:pPr>
                <a:endParaRPr lang="en-US" sz="1600" dirty="0"/>
              </a:p>
              <a:p>
                <a:pPr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C792BBC-C6D6-C521-322B-972BA9CD91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952" y="1016732"/>
                <a:ext cx="9010447" cy="3348372"/>
              </a:xfrm>
              <a:blipFill>
                <a:blip r:embed="rId3"/>
                <a:stretch>
                  <a:fillRect l="-1690" t="-3030" r="-15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037F4F91-CE60-9034-8DF4-455F2B375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6696744" cy="607135"/>
          </a:xfrm>
        </p:spPr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498D20-2A34-6C54-3D8A-5DA79A2660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685163" cy="365125"/>
          </a:xfrm>
        </p:spPr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 6 March 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0C316-12AD-2CA4-D55B-2BF978CD4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A8E6F-1771-42A5-4D8F-57BAE1322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094294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40591</TotalTime>
  <Words>494</Words>
  <Application>Microsoft Macintosh PowerPoint</Application>
  <DocSecurity>0</DocSecurity>
  <PresentationFormat>Widescreen</PresentationFormat>
  <Paragraphs>96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Cambria Math</vt:lpstr>
      <vt:lpstr>CERN</vt:lpstr>
      <vt:lpstr>PowerPoint Presentation</vt:lpstr>
      <vt:lpstr>Injection point change</vt:lpstr>
      <vt:lpstr>Conventional on-axis injection scheme</vt:lpstr>
      <vt:lpstr>Injection point with large Dpx, α_x </vt:lpstr>
      <vt:lpstr>Ratio scan</vt:lpstr>
      <vt:lpstr>Horizontal phase space at injection point</vt:lpstr>
      <vt:lpstr>On-axis injection with new injection position baseline</vt:lpstr>
      <vt:lpstr>Tracking results</vt:lpstr>
      <vt:lpstr>Conclusion</vt:lpstr>
      <vt:lpstr>Backup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Rebecca Ramjiawan</dc:creator>
  <cp:keywords/>
  <dc:description/>
  <cp:lastModifiedBy>Sen Yue</cp:lastModifiedBy>
  <cp:revision>188</cp:revision>
  <dcterms:created xsi:type="dcterms:W3CDTF">2021-11-15T09:32:25Z</dcterms:created>
  <dcterms:modified xsi:type="dcterms:W3CDTF">2025-03-06T12:54:59Z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0x010100B63BB012C9D1B24489D49F4F0C2CE25A</vt:lpwstr>
  </property>
</Properties>
</file>