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1"/>
  </p:notesMasterIdLst>
  <p:sldIdLst>
    <p:sldId id="281" r:id="rId4"/>
    <p:sldId id="275" r:id="rId5"/>
    <p:sldId id="276" r:id="rId6"/>
    <p:sldId id="277" r:id="rId7"/>
    <p:sldId id="278" r:id="rId8"/>
    <p:sldId id="286" r:id="rId9"/>
    <p:sldId id="285" r:id="rId10"/>
    <p:sldId id="290" r:id="rId11"/>
    <p:sldId id="291" r:id="rId12"/>
    <p:sldId id="292" r:id="rId13"/>
    <p:sldId id="293" r:id="rId14"/>
    <p:sldId id="274" r:id="rId15"/>
    <p:sldId id="287" r:id="rId16"/>
    <p:sldId id="288" r:id="rId17"/>
    <p:sldId id="289" r:id="rId18"/>
    <p:sldId id="260" r:id="rId19"/>
    <p:sldId id="266" r:id="rId2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81"/>
            <p14:sldId id="275"/>
            <p14:sldId id="276"/>
            <p14:sldId id="277"/>
            <p14:sldId id="278"/>
            <p14:sldId id="286"/>
            <p14:sldId id="285"/>
            <p14:sldId id="290"/>
            <p14:sldId id="291"/>
            <p14:sldId id="292"/>
            <p14:sldId id="293"/>
            <p14:sldId id="274"/>
            <p14:sldId id="287"/>
            <p14:sldId id="288"/>
            <p14:sldId id="289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623" autoAdjust="0"/>
    <p:restoredTop sz="96327" autoAdjust="0"/>
  </p:normalViewPr>
  <p:slideViewPr>
    <p:cSldViewPr>
      <p:cViewPr varScale="1">
        <p:scale>
          <a:sx n="141" d="100"/>
          <a:sy n="141" d="100"/>
        </p:scale>
        <p:origin x="264" y="12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03.04.2025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4438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98712/contributions/6350577/attachments/3012886/5313221/Optics_Oide_250212.pdf" TargetMode="External"/><Relationship Id="rId2" Type="http://schemas.openxmlformats.org/officeDocument/2006/relationships/hyperlink" Target="https://indico.cern.ch/event/1527679/contributions/6430611/attachments/3039058/5367657/SimulationFramework_update.pdf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preliminary results on injection losses</a:t>
            </a:r>
            <a:br>
              <a:rPr lang="en-US" dirty="0"/>
            </a:br>
            <a:endParaRPr lang="en-US" b="1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i="1" dirty="0"/>
              <a:t>G. Nigrelli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M. Boscolo</a:t>
            </a:r>
            <a:r>
              <a:rPr lang="en-US" sz="1600" b="1" i="1" baseline="30000" dirty="0"/>
              <a:t>2</a:t>
            </a:r>
            <a:r>
              <a:rPr lang="en-US" sz="1600" b="1" i="1" dirty="0"/>
              <a:t>, G. Broggi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R. Bruce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S. Redaelli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K. </a:t>
            </a:r>
            <a:r>
              <a:rPr lang="en-US" sz="1600" b="1" i="1" dirty="0">
                <a:effectLst/>
                <a:cs typeface="Segoe UI" panose="020B0502040204020203" pitchFamily="34" charset="0"/>
              </a:rPr>
              <a:t>Skoufaris</a:t>
            </a:r>
            <a:r>
              <a:rPr lang="en-US" sz="1600" b="1" i="1" baseline="30000" dirty="0"/>
              <a:t>1</a:t>
            </a:r>
          </a:p>
          <a:p>
            <a:endParaRPr lang="en-US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1 </a:t>
            </a:r>
            <a:r>
              <a:rPr lang="en-US" sz="1600" b="1" i="1" dirty="0"/>
              <a:t>CERN, Geneva, Switzerland,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2  </a:t>
            </a:r>
            <a:r>
              <a:rPr lang="en-US" sz="1600" b="1" i="1" dirty="0"/>
              <a:t>INFN-LNF, Frascati, Italy, </a:t>
            </a:r>
            <a:endParaRPr lang="de-AT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3 </a:t>
            </a:r>
            <a:r>
              <a:rPr lang="en-US" sz="1600" b="1" i="1" dirty="0"/>
              <a:t>Sapienza Università di Roma, Roma, Italy</a:t>
            </a:r>
            <a:endParaRPr lang="de-AT" sz="1600" b="1" i="1" dirty="0"/>
          </a:p>
          <a:p>
            <a:endParaRPr lang="de-AT" sz="16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71446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91E6BF-6E4B-CEE3-FB54-EA7BFF24F3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AA1DD0-4FDA-01D2-29A1-0DE7B13137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1A2E83-2571-C291-200A-DE688F8A78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533400"/>
          </a:xfrm>
        </p:spPr>
        <p:txBody>
          <a:bodyPr/>
          <a:lstStyle/>
          <a:p>
            <a:r>
              <a:rPr lang="en-US" dirty="0"/>
              <a:t>On the other hand, almost 50% of the halo is lost at the injection point and the leakage to the experiment is significant and need further investigation.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0BC35E-305A-1BD1-551A-516AC1582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halo beam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F54546-9202-9E23-F0A3-DF2A5842C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503" y="1879672"/>
            <a:ext cx="8844793" cy="3206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C75256-E4B5-DCEE-F91F-40D11419761B}"/>
              </a:ext>
            </a:extLst>
          </p:cNvPr>
          <p:cNvSpPr txBox="1"/>
          <p:nvPr/>
        </p:nvSpPr>
        <p:spPr>
          <a:xfrm>
            <a:off x="1529083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29D52-874C-D21F-CED3-24900AD82196}"/>
              </a:ext>
            </a:extLst>
          </p:cNvPr>
          <p:cNvSpPr txBox="1"/>
          <p:nvPr/>
        </p:nvSpPr>
        <p:spPr>
          <a:xfrm>
            <a:off x="6629400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2229C8-0BEF-4426-0A53-10EA44830A34}"/>
              </a:ext>
            </a:extLst>
          </p:cNvPr>
          <p:cNvSpPr txBox="1"/>
          <p:nvPr/>
        </p:nvSpPr>
        <p:spPr>
          <a:xfrm>
            <a:off x="4648200" y="1504952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3E4106-6DC3-AE31-D78F-625F126B65E7}"/>
              </a:ext>
            </a:extLst>
          </p:cNvPr>
          <p:cNvSpPr txBox="1"/>
          <p:nvPr/>
        </p:nvSpPr>
        <p:spPr>
          <a:xfrm>
            <a:off x="2514600" y="1504951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6874D6-9A2E-60CE-C870-F14475589109}"/>
              </a:ext>
            </a:extLst>
          </p:cNvPr>
          <p:cNvSpPr txBox="1"/>
          <p:nvPr/>
        </p:nvSpPr>
        <p:spPr>
          <a:xfrm>
            <a:off x="3409527" y="1504952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6336D-1CFB-AE38-0B68-CE333A2B33F0}"/>
              </a:ext>
            </a:extLst>
          </p:cNvPr>
          <p:cNvSpPr txBox="1"/>
          <p:nvPr/>
        </p:nvSpPr>
        <p:spPr>
          <a:xfrm>
            <a:off x="8580119" y="1504950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3" name="Textfeld 2">
            <a:extLst>
              <a:ext uri="{FF2B5EF4-FFF2-40B4-BE49-F238E27FC236}">
                <a16:creationId xmlns:a16="http://schemas.microsoft.com/office/drawing/2014/main" id="{A0C95C0D-08B4-F07B-9B5D-BBA39C8A414F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14" name="Textfeld 1">
            <a:extLst>
              <a:ext uri="{FF2B5EF4-FFF2-40B4-BE49-F238E27FC236}">
                <a16:creationId xmlns:a16="http://schemas.microsoft.com/office/drawing/2014/main" id="{9D31BF32-E054-9A07-BD85-DC7F31C82BA5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2409112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28FBAF-CA38-3AA0-973D-A4AA177FAE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4983F0-8B01-6867-D2FE-BEE5DE65CD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67585AB-5DCE-2FD6-49E1-45C3805FAEE0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107900"/>
                <a:ext cx="8263350" cy="3902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Building on the new simulation framework, the </a:t>
                </a:r>
                <a:r>
                  <a:rPr lang="en-US" b="1" dirty="0"/>
                  <a:t>injection conditions have been reproduced and investigated</a:t>
                </a:r>
                <a:r>
                  <a:rPr lang="en-US" dirty="0"/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</a:t>
                </a:r>
                <a:r>
                  <a:rPr lang="en-US" b="1" dirty="0"/>
                  <a:t>injection efficiency </a:t>
                </a:r>
                <a:r>
                  <a:rPr lang="en-US" dirty="0"/>
                  <a:t>has been assessed at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𝟖𝟕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for the latest lattice version.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injected beam generates losses along the ring, with significant losses at the IPs.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circulating beam must be bump and this could generate losses, coming primarily from the scraped halo</a:t>
                </a:r>
                <a:r>
                  <a:rPr lang="en-US" b="1" dirty="0"/>
                  <a:t>.</a:t>
                </a:r>
              </a:p>
              <a:p>
                <a:endParaRPr lang="en-US" dirty="0"/>
              </a:p>
              <a:p>
                <a:r>
                  <a:rPr lang="en-US" dirty="0"/>
                  <a:t>Next steps include: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Introducing more realistic distribution for the halo.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Study of injection failures</a:t>
                </a:r>
                <a:r>
                  <a:rPr lang="en-US" dirty="0"/>
                  <a:t>: only one of the kicker fires, the bump doesn’t close correctly, </a:t>
                </a:r>
                <a:r>
                  <a:rPr lang="en-US" dirty="0" err="1"/>
                  <a:t>etc</a:t>
                </a:r>
                <a:r>
                  <a:rPr lang="en-US" dirty="0"/>
                  <a:t>…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Effects of the rise/fall time of the kickers.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Mismatched injected beam.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/>
                  <a:t>Injection background assessment</a:t>
                </a:r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067585AB-5DCE-2FD6-49E1-45C3805FAEE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107900"/>
                <a:ext cx="8263350" cy="3902250"/>
              </a:xfrm>
              <a:blipFill>
                <a:blip r:embed="rId2"/>
                <a:stretch>
                  <a:fillRect l="-443" t="-6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7A7D4D62-59B8-46AB-6395-56C1E91AB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393750"/>
          </a:xfrm>
        </p:spPr>
        <p:txBody>
          <a:bodyPr/>
          <a:lstStyle/>
          <a:p>
            <a:r>
              <a:rPr kumimoji="0" lang="en-US" altLang="en-US" sz="3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Conclusion and Future Steps</a:t>
            </a:r>
            <a:br>
              <a:rPr lang="en-US" altLang="en-US" sz="3200" dirty="0">
                <a:latin typeface="Arial" panose="020B0604020202020204" pitchFamily="34" charset="0"/>
              </a:rPr>
            </a:br>
            <a:endParaRPr lang="en-US" dirty="0"/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8526FA90-0B08-615B-85C4-79CFA30854D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DEA94CF8-C14D-9173-4F66-1B4E30B7753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4160836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C91B2350-83DA-4E2E-D174-B2168E9C996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E5183DF1-5D08-F8C5-EAC2-67813C8A26D0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C60690-F71F-D83B-B10D-E67C7D34D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76DA47-A4A9-442E-A5DD-C51FE3C525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9B42CCF6-DA73-AFE0-6F20-DEF015D29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32157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52BC28-E801-6FDD-F8BC-5A3CA97D0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0A15C4-BD21-73FB-AF80-7B1F7BC187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715719F-2A2D-35AB-3903-47624314B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33350"/>
            <a:ext cx="8263350" cy="804066"/>
          </a:xfrm>
        </p:spPr>
        <p:txBody>
          <a:bodyPr/>
          <a:lstStyle/>
          <a:p>
            <a:r>
              <a:rPr lang="en-US" dirty="0"/>
              <a:t>Emittance blow up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5DFA465-EF07-C0A2-EBD7-0A6DAF95FD2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1442" r="1442"/>
          <a:stretch>
            <a:fillRect/>
          </a:stretch>
        </p:blipFill>
        <p:spPr>
          <a:xfrm>
            <a:off x="150530" y="895350"/>
            <a:ext cx="4668346" cy="384592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CC27EB-011E-0528-9A71-21EFEDD8375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78" t="5755" r="5754" b="2158"/>
          <a:stretch/>
        </p:blipFill>
        <p:spPr>
          <a:xfrm>
            <a:off x="6420651" y="2473997"/>
            <a:ext cx="2648648" cy="266950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D2663BF-63C0-043B-4789-17A0D049D7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11" t="7037" r="7037" b="2593"/>
          <a:stretch/>
        </p:blipFill>
        <p:spPr>
          <a:xfrm>
            <a:off x="4800600" y="97423"/>
            <a:ext cx="2514600" cy="247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994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F7AA09-F16F-9B18-3226-67106E0D0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7523BB8-9370-3ADE-DD35-B58189112A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D63968-19DA-23E8-4F2F-BB11441C8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33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61AB7B2-9B52-BB8E-5B94-A354071567A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736" r="-744"/>
          <a:stretch/>
        </p:blipFill>
        <p:spPr>
          <a:xfrm>
            <a:off x="304800" y="937416"/>
            <a:ext cx="5334000" cy="4000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8B87F9-36A0-0516-03D5-F5441AE6A03C}"/>
              </a:ext>
            </a:extLst>
          </p:cNvPr>
          <p:cNvSpPr txBox="1"/>
          <p:nvPr/>
        </p:nvSpPr>
        <p:spPr>
          <a:xfrm>
            <a:off x="6019800" y="1277582"/>
            <a:ext cx="25146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NB:  Losses in the TCT should be divided by the number of </a:t>
            </a:r>
            <a:r>
              <a:rPr lang="en-US" dirty="0" err="1"/>
              <a:t>tcts</a:t>
            </a:r>
            <a:r>
              <a:rPr lang="en-US" dirty="0"/>
              <a:t> (4), same for TCR(6)</a:t>
            </a:r>
          </a:p>
        </p:txBody>
      </p:sp>
    </p:spTree>
    <p:extLst>
      <p:ext uri="{BB962C8B-B14F-4D97-AF65-F5344CB8AC3E}">
        <p14:creationId xmlns:p14="http://schemas.microsoft.com/office/powerpoint/2010/main" val="320661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16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E64B74-1632-D4F9-CB78-CCB870416D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0325" y="1047750"/>
                <a:ext cx="8263350" cy="3886200"/>
              </a:xfrm>
            </p:spPr>
            <p:txBody>
              <a:bodyPr/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Beam extracted from the booster is injected with an </a:t>
                </a:r>
                <a:r>
                  <a:rPr lang="en-US" b="1" dirty="0"/>
                  <a:t>energy offset </a:t>
                </a:r>
                <a:r>
                  <a:rPr lang="en-US" dirty="0"/>
                  <a:t>of </a:t>
                </a:r>
                <a:r>
                  <a:rPr lang="en-US" b="1" dirty="0"/>
                  <a:t>0.95% </a:t>
                </a:r>
                <a:r>
                  <a:rPr lang="en-US" dirty="0"/>
                  <a:t>into the chromatic orbit</a:t>
                </a:r>
                <a:r>
                  <a:rPr lang="en-US" b="1" dirty="0"/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Circulating beam is brought closer to the injected one</a:t>
                </a:r>
                <a:r>
                  <a:rPr lang="en-US" dirty="0"/>
                  <a:t> with a bump. Bump height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10 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𝑠𝑒𝑝𝑡𝑢𝑚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_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𝑡h𝑖𝑐𝑘𝑛𝑒𝑠</m:t>
                    </m:r>
                  </m:oMath>
                </a14:m>
                <a:r>
                  <a:rPr lang="en-US" dirty="0"/>
                  <a:t> where the septum is 2.8 mm thick.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/>
                  <a:t>The beam is 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𝑐𝑖𝑟𝑐</m:t>
                        </m:r>
                      </m:sub>
                    </m:sSub>
                  </m:oMath>
                </a14:m>
                <a:r>
                  <a:rPr lang="en-US" dirty="0"/>
                  <a:t> from the septum → </a:t>
                </a:r>
                <a:r>
                  <a:rPr lang="en-US" b="1" dirty="0"/>
                  <a:t>septum at </a:t>
                </a:r>
                <a14:m>
                  <m:oMath xmlns:m="http://schemas.openxmlformats.org/officeDocument/2006/math">
                    <m:r>
                      <a:rPr lang="it-IT" b="1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it-IT" b="1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it-IT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it-IT" b="1" i="1" smtClean="0">
                            <a:latin typeface="Cambria Math" panose="02040503050406030204" pitchFamily="18" charset="0"/>
                          </a:rPr>
                          <m:t>𝒄𝒊𝒓𝒄</m:t>
                        </m:r>
                      </m:sub>
                    </m:sSub>
                  </m:oMath>
                </a14:m>
                <a:endParaRPr lang="en-US" b="1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Bump on for only 1 turn</a:t>
                </a:r>
                <a:r>
                  <a:rPr lang="en-US" dirty="0"/>
                  <a:t>, during which the septum is the primary aperture.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Beam halo </a:t>
                </a:r>
                <a:r>
                  <a:rPr lang="en-US" dirty="0"/>
                  <a:t>will be </a:t>
                </a:r>
                <a:r>
                  <a:rPr lang="en-US" b="1" dirty="0"/>
                  <a:t>scraped at the septum</a:t>
                </a:r>
                <a:r>
                  <a:rPr lang="en-US" dirty="0"/>
                  <a:t>.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b="1" dirty="0"/>
                  <a:t>Leakage could reach experiments </a:t>
                </a:r>
                <a:r>
                  <a:rPr lang="en-US" dirty="0"/>
                  <a:t>generating backgrounds → Estimate is required.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0325" y="1047750"/>
                <a:ext cx="8263350" cy="3886200"/>
              </a:xfrm>
              <a:blipFill>
                <a:blip r:embed="rId2"/>
                <a:stretch>
                  <a:fillRect l="-2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6FDBA227-1E4E-11F4-CE39-216DB4941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On-axis &amp; Off-Energy injection scheme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BC91C80D-6616-2BEE-0072-FA66B3A2B5F7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FEE85B7B-C2C3-BD18-D68E-5FDED2ADD98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420817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76277-B1CB-DC97-B5CB-D3498423A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7FC4F3-DAD6-0527-53FC-5A508CD534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5390FE-E11A-117D-3C80-AD0FACDAB41E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Usual collimation studies tools: Xsuite + BDSIM.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Implemented in a </a:t>
                </a:r>
                <a:r>
                  <a:rPr lang="en-US" b="1" dirty="0">
                    <a:hlinkClick r:id="rId2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new framework</a:t>
                </a:r>
                <a:r>
                  <a:rPr lang="en-US" dirty="0"/>
                  <a:t> under optimization, in collaboration with Kyriacos, to make the simulation more accessible and universal. Specially for the implementation of the bump which is now ‘lattice independent’.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Building on the </a:t>
                </a:r>
                <a:r>
                  <a:rPr lang="en-US" b="1" dirty="0"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newest lattice</a:t>
                </a:r>
                <a:r>
                  <a:rPr lang="en-US" b="1" dirty="0"/>
                  <a:t> </a:t>
                </a:r>
                <a:r>
                  <a:rPr lang="en-US" dirty="0"/>
                  <a:t>available.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Included in the simulation:</a:t>
                </a:r>
              </a:p>
              <a:p>
                <a:pPr marL="625950" lvl="1" indent="-285750"/>
                <a:r>
                  <a:rPr lang="en-US" dirty="0"/>
                  <a:t>Synchrotron Radiation (quantum model), </a:t>
                </a:r>
              </a:p>
              <a:p>
                <a:pPr marL="625950" lvl="1" indent="-285750"/>
                <a:r>
                  <a:rPr lang="en-US" dirty="0"/>
                  <a:t>RF cavities + magnet tapering,</a:t>
                </a:r>
              </a:p>
              <a:p>
                <a:pPr marL="625950" lvl="1" indent="-285750"/>
                <a:r>
                  <a:rPr lang="en-US" dirty="0"/>
                  <a:t>detailed aperture model, </a:t>
                </a:r>
              </a:p>
              <a:p>
                <a:pPr marL="625950" lvl="1" indent="-285750"/>
                <a:r>
                  <a:rPr lang="en-US" dirty="0" err="1"/>
                  <a:t>halo+momentum+tertiary</a:t>
                </a:r>
                <a:r>
                  <a:rPr lang="en-US" dirty="0"/>
                  <a:t> collimators, </a:t>
                </a:r>
              </a:p>
              <a:p>
                <a:pPr marL="625950" lvl="1" indent="-285750"/>
                <a:r>
                  <a:rPr lang="en-US" dirty="0"/>
                  <a:t>SR collimator and mask, </a:t>
                </a:r>
              </a:p>
              <a:p>
                <a:pPr marL="625950" lvl="1" indent="-285750"/>
                <a:r>
                  <a:rPr lang="en-US" dirty="0"/>
                  <a:t>wiggler matched to target vertical emittance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=2.1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𝑝𝑚</m:t>
                    </m:r>
                  </m:oMath>
                </a14:m>
                <a:r>
                  <a:rPr lang="en-US" dirty="0"/>
                  <a:t>),</a:t>
                </a:r>
              </a:p>
              <a:p>
                <a:pPr marL="625950" lvl="1" indent="-285750"/>
                <a:r>
                  <a:rPr lang="en-US" dirty="0"/>
                  <a:t>beam-beam effect: </a:t>
                </a:r>
                <a:r>
                  <a:rPr lang="it-IT" dirty="0"/>
                  <a:t>Beamsstrahlung and BhaBha.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8E5390FE-E11A-117D-3C80-AD0FACDAB4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4"/>
                <a:stretch>
                  <a:fillRect l="-295" t="-708" b="-7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F878E6AA-A53F-D9D4-A99F-24F8193E8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D689ECD-528A-58E9-4707-F435A613F39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9B68350B-1C81-84AB-B825-245794860B52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2471907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E7285-409A-D10A-B8ED-C7EC8DE8D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4D5C7-4757-861B-C5AC-32CFB6C7F5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Beam distribution is generated at the </a:t>
                </a:r>
                <a:r>
                  <a:rPr lang="en-US" b="1" dirty="0"/>
                  <a:t>injection point in the chromatic orbit</a:t>
                </a:r>
                <a:r>
                  <a:rPr lang="en-US" dirty="0"/>
                  <a:t> with injection parameters: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𝑝𝑚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=0.12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=4.43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it-IT" b="0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</a:rPr>
                      <m:t>=0.38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 ∗</m:t>
                    </m:r>
                    <m:sSup>
                      <m:s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it-IT" b="0" dirty="0"/>
                  <a:t>,</a:t>
                </a:r>
              </a:p>
              <a:p>
                <a:pPr marL="625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𝑜𝑓𝑓𝑠𝑒𝑡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=0.95 %</m:t>
                    </m:r>
                  </m:oMath>
                </a14:m>
                <a:r>
                  <a:rPr lang="en-US" dirty="0"/>
                  <a:t>.</a:t>
                </a:r>
              </a:p>
              <a:p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An emittance blow up, in all planes, have been observed from different studies. The reason is likely to be connected to the beam-beam effects.</a:t>
                </a:r>
              </a:p>
              <a:p>
                <a:pPr marL="625950" lvl="1" indent="-285750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EFBE-6F8C-332D-65FB-AEC0C3EC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Injected beam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6132A6B-6880-B609-EB8B-83755B4D7005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DE208792-453E-4C35-8372-42CF7FCD8438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34862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8893F8-372A-15D5-8E29-7EC516CAB5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FF3D56D-D095-E148-EAB2-E54E49BFED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" b="503"/>
          <a:stretch/>
        </p:blipFill>
        <p:spPr>
          <a:xfrm>
            <a:off x="76200" y="1489711"/>
            <a:ext cx="4596450" cy="3520440"/>
          </a:xfr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F78250-08D9-5661-DEF1-EF1FB92D0A3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9" t="8890" r="11667" b="5291"/>
          <a:stretch/>
        </p:blipFill>
        <p:spPr>
          <a:xfrm>
            <a:off x="4800600" y="1489711"/>
            <a:ext cx="4191000" cy="352044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1E6867A-A499-2911-F161-AC64C86FB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14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8C48D8-CD4A-2349-B885-3FD77FE573D2}"/>
                  </a:ext>
                </a:extLst>
              </p:cNvPr>
              <p:cNvSpPr txBox="1"/>
              <p:nvPr/>
            </p:nvSpPr>
            <p:spPr>
              <a:xfrm>
                <a:off x="228601" y="979833"/>
                <a:ext cx="8991599" cy="3000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0423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With the latest version of the lattice the injection efficiency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∼87%</m:t>
                    </m:r>
                    <m:r>
                      <a:rPr lang="it-IT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28C48D8-CD4A-2349-B885-3FD77FE573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1" y="979833"/>
                <a:ext cx="8991599" cy="300082"/>
              </a:xfrm>
              <a:prstGeom prst="rect">
                <a:avLst/>
              </a:prstGeom>
              <a:blipFill>
                <a:blip r:embed="rId4"/>
                <a:stretch>
                  <a:fillRect l="-68" t="-4082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feld 2">
            <a:extLst>
              <a:ext uri="{FF2B5EF4-FFF2-40B4-BE49-F238E27FC236}">
                <a16:creationId xmlns:a16="http://schemas.microsoft.com/office/drawing/2014/main" id="{38F52918-74C3-E7CC-31CB-388DEE674B1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C1D7AE7C-0AFE-31A9-FCDE-D4EDDEF6EFFB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3908548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4E665-4D26-D5CF-70F2-9125E5508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B1A727D-575F-7E96-4400-18CDD65600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2883D44-A88C-D109-AC40-E6711FE1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14350"/>
            <a:ext cx="8263350" cy="804066"/>
          </a:xfrm>
        </p:spPr>
        <p:txBody>
          <a:bodyPr/>
          <a:lstStyle/>
          <a:p>
            <a:r>
              <a:rPr lang="en-US" dirty="0"/>
              <a:t>Case studies: Injected beam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82A7C0-AEA3-DB69-3542-6C62BE014DFC}"/>
              </a:ext>
            </a:extLst>
          </p:cNvPr>
          <p:cNvSpPr txBox="1"/>
          <p:nvPr/>
        </p:nvSpPr>
        <p:spPr>
          <a:xfrm>
            <a:off x="228601" y="979833"/>
            <a:ext cx="8991599" cy="715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0423" indent="-285750">
              <a:buFont typeface="Arial" panose="020B0604020202020204" pitchFamily="34" charset="0"/>
              <a:buChar char="•"/>
            </a:pPr>
            <a:r>
              <a:rPr lang="it-IT" dirty="0"/>
              <a:t>As expected the losses are distributed along the whole ring, and the tertiary collimaor at the IPs get as much losses as the collimation insertion.</a:t>
            </a:r>
          </a:p>
          <a:p>
            <a:pPr marL="280423" indent="-285750">
              <a:buFont typeface="Arial" panose="020B0604020202020204" pitchFamily="34" charset="0"/>
              <a:buChar char="•"/>
            </a:pPr>
            <a:r>
              <a:rPr lang="it-IT" dirty="0"/>
              <a:t>Background estimate is required.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194551-D35D-7B6D-CB4C-81DB3FE15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1940674"/>
            <a:ext cx="8382000" cy="30148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BB361A-476C-056D-293C-08FD5FE832F9}"/>
              </a:ext>
            </a:extLst>
          </p:cNvPr>
          <p:cNvSpPr txBox="1"/>
          <p:nvPr/>
        </p:nvSpPr>
        <p:spPr>
          <a:xfrm>
            <a:off x="1529083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897FBD-FACF-95BF-A821-EFC072389730}"/>
              </a:ext>
            </a:extLst>
          </p:cNvPr>
          <p:cNvSpPr txBox="1"/>
          <p:nvPr/>
        </p:nvSpPr>
        <p:spPr>
          <a:xfrm>
            <a:off x="64008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4D1299-5CED-8EB4-8691-333356E23044}"/>
              </a:ext>
            </a:extLst>
          </p:cNvPr>
          <p:cNvSpPr txBox="1"/>
          <p:nvPr/>
        </p:nvSpPr>
        <p:spPr>
          <a:xfrm>
            <a:off x="4572000" y="1501449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2E8C95F-6609-67A7-513F-6AAAC9959837}"/>
              </a:ext>
            </a:extLst>
          </p:cNvPr>
          <p:cNvSpPr txBox="1"/>
          <p:nvPr/>
        </p:nvSpPr>
        <p:spPr>
          <a:xfrm>
            <a:off x="2621281" y="1501448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053C1A7-0A8F-3F8F-E731-D036BC7328D7}"/>
              </a:ext>
            </a:extLst>
          </p:cNvPr>
          <p:cNvSpPr txBox="1"/>
          <p:nvPr/>
        </p:nvSpPr>
        <p:spPr>
          <a:xfrm>
            <a:off x="3409527" y="1501449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6B2DC7-4422-CB2D-2C1B-8868714D795A}"/>
              </a:ext>
            </a:extLst>
          </p:cNvPr>
          <p:cNvSpPr txBox="1"/>
          <p:nvPr/>
        </p:nvSpPr>
        <p:spPr>
          <a:xfrm>
            <a:off x="8351519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25" name="Textfeld 2">
            <a:extLst>
              <a:ext uri="{FF2B5EF4-FFF2-40B4-BE49-F238E27FC236}">
                <a16:creationId xmlns:a16="http://schemas.microsoft.com/office/drawing/2014/main" id="{CCFD38E2-B4C2-AF3B-F72D-01937F0C7FFA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28DB7BF2-92FD-F650-4CED-754C5D9D4E8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1156884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838B3-A69E-5E53-EA3C-E83DC6C385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C163BB-01C8-26D1-EB08-1670B0A8DC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9125CC1-D815-5D4F-1789-46717E11FA53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2 case studies under investigation, for both a collimator is introduced before the septum to simulate the losses in either septum and protection absorber.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Core beam:</a:t>
                </a:r>
              </a:p>
              <a:p>
                <a:pPr marL="625950" lvl="1" indent="-285750"/>
                <a:r>
                  <a:rPr lang="en-US" dirty="0"/>
                  <a:t>Generated in zero-dispersion region (RF-cavities).</a:t>
                </a:r>
              </a:p>
              <a:p>
                <a:pPr marL="625950" lvl="1" indent="-285750"/>
                <a:r>
                  <a:rPr lang="en-US" dirty="0"/>
                  <a:t>Losses are expected to be focused on the collimator before the septum.</a:t>
                </a:r>
              </a:p>
              <a:p>
                <a:pPr marL="625950" lvl="1" indent="-285750"/>
                <a:r>
                  <a:rPr lang="en-US" dirty="0"/>
                  <a:t>The leakage to the experiment must be evaluated to ensure is small.</a:t>
                </a:r>
              </a:p>
              <a:p>
                <a:pPr marL="625950" lvl="1" indent="-285750"/>
                <a:r>
                  <a:rPr lang="en-US" dirty="0"/>
                  <a:t>Assumed 99% of the total beam energy.</a:t>
                </a:r>
              </a:p>
              <a:p>
                <a:pPr marL="625950" lvl="1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Halo beam</a:t>
                </a:r>
              </a:p>
              <a:p>
                <a:pPr marL="966150" lvl="2" indent="-285750"/>
                <a:r>
                  <a:rPr lang="en-US" dirty="0"/>
                  <a:t>Circular sector between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zero dispersion region.</a:t>
                </a:r>
              </a:p>
              <a:p>
                <a:pPr marL="966150" lvl="2" indent="-285750"/>
                <a:r>
                  <a:rPr lang="en-US" dirty="0"/>
                  <a:t>To be optimize with a more realistic description of the halo (studies undergoing).</a:t>
                </a:r>
              </a:p>
              <a:p>
                <a:pPr marL="966150" lvl="2" indent="-285750"/>
                <a:r>
                  <a:rPr lang="en-US" dirty="0"/>
                  <a:t>Will be mostly scraped at the septum when bumped → primary source of losses at the injection point.</a:t>
                </a:r>
              </a:p>
              <a:p>
                <a:pPr marL="966150" lvl="2" indent="-285750"/>
                <a:r>
                  <a:rPr lang="en-US" dirty="0"/>
                  <a:t>Assumed 1% of the total beam energy.</a:t>
                </a:r>
              </a:p>
              <a:p>
                <a:pPr marL="966150" lvl="2" indent="-285750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69125CC1-D815-5D4F-1789-46717E11FA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 b="-15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170D1CED-FCFF-2125-AB64-F5B384CF8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beam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52234525-DCED-FCEF-30DA-B74F81CD559B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7" name="Textfeld 1">
            <a:extLst>
              <a:ext uri="{FF2B5EF4-FFF2-40B4-BE49-F238E27FC236}">
                <a16:creationId xmlns:a16="http://schemas.microsoft.com/office/drawing/2014/main" id="{380F003C-F1BD-9946-67CC-3316A81987F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28343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695D12-11A6-4ACF-1149-EA8DDE0094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2D4A277-3276-518F-29F0-243B7610F96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DC2EE0-BC1D-A3A3-52E2-47E2481F5A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34450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both cases, the beam is bumped towards the injected one only for 1 turn, in this simulation has been chosen the beam is bumped at turn 10.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90934E2-96E2-BD99-A380-17A95D2C2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beam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829FF2-BF28-2D25-B2AB-23A2C3663F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712219"/>
            <a:ext cx="4844843" cy="3297931"/>
          </a:xfrm>
          <a:prstGeom prst="rect">
            <a:avLst/>
          </a:prstGeom>
        </p:spPr>
      </p:pic>
      <p:sp>
        <p:nvSpPr>
          <p:cNvPr id="8" name="Textfeld 2">
            <a:extLst>
              <a:ext uri="{FF2B5EF4-FFF2-40B4-BE49-F238E27FC236}">
                <a16:creationId xmlns:a16="http://schemas.microsoft.com/office/drawing/2014/main" id="{B0E1F291-7BD0-0B70-494A-57690ACBEF51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C4E94EFA-359D-D34A-C54C-D4947844ED96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778751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FEE6BB-D11B-A653-E63E-752E8E4AEB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AD42D3E-1966-FD25-ABB9-1EA6D596CF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8374FC-CCB9-4F4D-9A09-4663FB37B3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533400"/>
          </a:xfrm>
        </p:spPr>
        <p:txBody>
          <a:bodyPr/>
          <a:lstStyle/>
          <a:p>
            <a:r>
              <a:rPr lang="en-US" dirty="0"/>
              <a:t>As expected, some particles are lost around the septa and there is no significant leakage to the experiment.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1F0D183-2D0F-C224-17D2-675D4E141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studies: Circulating core beam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44C7AA-5B21-FDC7-E686-B978A345F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885950"/>
            <a:ext cx="8915400" cy="32066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A730C6-8E24-D2B3-F5F1-8E422C1170DA}"/>
              </a:ext>
            </a:extLst>
          </p:cNvPr>
          <p:cNvSpPr txBox="1"/>
          <p:nvPr/>
        </p:nvSpPr>
        <p:spPr>
          <a:xfrm>
            <a:off x="1529083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INJ</a:t>
            </a:r>
            <a:endParaRPr lang="en-US" sz="3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774205-C7E7-DE53-BFBC-A95941894143}"/>
              </a:ext>
            </a:extLst>
          </p:cNvPr>
          <p:cNvSpPr txBox="1"/>
          <p:nvPr/>
        </p:nvSpPr>
        <p:spPr>
          <a:xfrm>
            <a:off x="65532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328E550-BE75-1933-4478-168B62B3E69F}"/>
              </a:ext>
            </a:extLst>
          </p:cNvPr>
          <p:cNvSpPr txBox="1"/>
          <p:nvPr/>
        </p:nvSpPr>
        <p:spPr>
          <a:xfrm>
            <a:off x="4724400" y="1501449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E68043-C68D-4B00-24A5-BA429847A590}"/>
              </a:ext>
            </a:extLst>
          </p:cNvPr>
          <p:cNvSpPr txBox="1"/>
          <p:nvPr/>
        </p:nvSpPr>
        <p:spPr>
          <a:xfrm>
            <a:off x="2590800" y="1501448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28F680-27DF-53E2-C3AC-28F01FB4618F}"/>
              </a:ext>
            </a:extLst>
          </p:cNvPr>
          <p:cNvSpPr txBox="1"/>
          <p:nvPr/>
        </p:nvSpPr>
        <p:spPr>
          <a:xfrm>
            <a:off x="3352800" y="1501449"/>
            <a:ext cx="800099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COLL</a:t>
            </a:r>
            <a:endParaRPr lang="en-US" sz="30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F19ED9-A6FC-31B5-2CE9-1453C236AE86}"/>
              </a:ext>
            </a:extLst>
          </p:cNvPr>
          <p:cNvSpPr txBox="1"/>
          <p:nvPr/>
        </p:nvSpPr>
        <p:spPr>
          <a:xfrm>
            <a:off x="8610600" y="1501447"/>
            <a:ext cx="533400" cy="49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600" b="1" dirty="0"/>
              <a:t>IP</a:t>
            </a:r>
            <a:endParaRPr lang="en-US" sz="3000" b="1" dirty="0"/>
          </a:p>
        </p:txBody>
      </p:sp>
      <p:sp>
        <p:nvSpPr>
          <p:cNvPr id="17" name="Textfeld 2">
            <a:extLst>
              <a:ext uri="{FF2B5EF4-FFF2-40B4-BE49-F238E27FC236}">
                <a16:creationId xmlns:a16="http://schemas.microsoft.com/office/drawing/2014/main" id="{F0DB0BBC-1BCE-E057-A26E-6782911ECF29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  <p:sp>
        <p:nvSpPr>
          <p:cNvPr id="6" name="Textfeld 1">
            <a:extLst>
              <a:ext uri="{FF2B5EF4-FFF2-40B4-BE49-F238E27FC236}">
                <a16:creationId xmlns:a16="http://schemas.microsoft.com/office/drawing/2014/main" id="{D6DB54A9-611C-BFDD-5827-3ECABDB53506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03/04/2025  	FCC-ee top-up injection</a:t>
            </a:r>
          </a:p>
        </p:txBody>
      </p:sp>
    </p:spTree>
    <p:extLst>
      <p:ext uri="{BB962C8B-B14F-4D97-AF65-F5344CB8AC3E}">
        <p14:creationId xmlns:p14="http://schemas.microsoft.com/office/powerpoint/2010/main" val="69655890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InjectionBkg_update</Template>
  <TotalTime>763</TotalTime>
  <Words>995</Words>
  <Application>Microsoft Office PowerPoint</Application>
  <PresentationFormat>On-screen Show (16:9)</PresentationFormat>
  <Paragraphs>160</Paragraphs>
  <Slides>17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 Math</vt:lpstr>
      <vt:lpstr>Segoe UI</vt:lpstr>
      <vt:lpstr>Introslides</vt:lpstr>
      <vt:lpstr>Titleslides, Conclusion</vt:lpstr>
      <vt:lpstr>Content Slides - Deep Blue</vt:lpstr>
      <vt:lpstr> preliminary results on injection losses </vt:lpstr>
      <vt:lpstr>On-axis &amp; Off-Energy injection scheme</vt:lpstr>
      <vt:lpstr>Simulation framework</vt:lpstr>
      <vt:lpstr>Case studies: Injected beam</vt:lpstr>
      <vt:lpstr>Case studies: Injected beam</vt:lpstr>
      <vt:lpstr>Case studies: Injected beam</vt:lpstr>
      <vt:lpstr>Case studies: Circulating beam</vt:lpstr>
      <vt:lpstr>Case studies: Circulating beam</vt:lpstr>
      <vt:lpstr>Case studies: Circulating core beam</vt:lpstr>
      <vt:lpstr>Case studies: Circulating halo beam</vt:lpstr>
      <vt:lpstr>Conclusion and Future Steps </vt:lpstr>
      <vt:lpstr>Thank you  for your attention.</vt:lpstr>
      <vt:lpstr>Backup</vt:lpstr>
      <vt:lpstr>Emittance blow up</vt:lpstr>
      <vt:lpstr>Case studies: Injected beam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12</cp:revision>
  <dcterms:created xsi:type="dcterms:W3CDTF">2025-03-21T14:38:46Z</dcterms:created>
  <dcterms:modified xsi:type="dcterms:W3CDTF">2025-04-03T11:44:01Z</dcterms:modified>
</cp:coreProperties>
</file>