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327" r:id="rId3"/>
    <p:sldId id="328" r:id="rId4"/>
    <p:sldId id="329" r:id="rId5"/>
    <p:sldId id="330" r:id="rId6"/>
    <p:sldId id="332" r:id="rId7"/>
    <p:sldId id="331" r:id="rId8"/>
    <p:sldId id="334" r:id="rId9"/>
    <p:sldId id="335" r:id="rId10"/>
    <p:sldId id="333" r:id="rId11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DFE1DC-AF61-2B47-A20A-7CD11F6633D7}">
          <p14:sldIdLst>
            <p14:sldId id="267"/>
            <p14:sldId id="327"/>
            <p14:sldId id="328"/>
            <p14:sldId id="329"/>
            <p14:sldId id="330"/>
            <p14:sldId id="332"/>
            <p14:sldId id="331"/>
            <p14:sldId id="334"/>
            <p14:sldId id="335"/>
            <p14:sldId id="333"/>
          </p14:sldIdLst>
        </p14:section>
        <p14:section name="Untitled Section" id="{19E53D66-9E59-BE44-B01F-47EF02EF038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327D71-3BF0-4B39-9FD0-ECEBF385050D}" v="2" dt="2023-06-01T14:02:58.011"/>
  </p1510:revLst>
</p1510:revInfo>
</file>

<file path=ppt/tableStyles.xml><?xml version="1.0" encoding="utf-8"?>
<a:tblStyleLst xmlns:a="http://schemas.openxmlformats.org/drawingml/2006/main" def="{66616011-9738-0579-ADF7-3CEE4CE8EEA3}">
  <a:tblStyle styleId="{66616011-9738-0579-ADF7-3CEE4CE8EEA3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99"/>
    <p:restoredTop sz="95272"/>
  </p:normalViewPr>
  <p:slideViewPr>
    <p:cSldViewPr>
      <p:cViewPr varScale="1">
        <p:scale>
          <a:sx n="216" d="100"/>
          <a:sy n="216" d="100"/>
        </p:scale>
        <p:origin x="506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 Dutheil" clId="Web-{37327D71-3BF0-4B39-9FD0-ECEBF385050D}"/>
    <pc:docChg chg="modSld">
      <pc:chgData name="Yann Dutheil" userId="" providerId="" clId="Web-{37327D71-3BF0-4B39-9FD0-ECEBF385050D}" dt="2023-06-01T14:02:58.011" v="1" actId="14100"/>
      <pc:docMkLst>
        <pc:docMk/>
      </pc:docMkLst>
      <pc:sldChg chg="modSp">
        <pc:chgData name="Yann Dutheil" userId="" providerId="" clId="Web-{37327D71-3BF0-4B39-9FD0-ECEBF385050D}" dt="2023-06-01T14:02:58.011" v="1" actId="14100"/>
        <pc:sldMkLst>
          <pc:docMk/>
          <pc:sldMk cId="2594419398" sldId="261"/>
        </pc:sldMkLst>
        <pc:spChg chg="mod">
          <ac:chgData name="Yann Dutheil" userId="" providerId="" clId="Web-{37327D71-3BF0-4B39-9FD0-ECEBF385050D}" dt="2023-06-01T14:02:58.011" v="1" actId="14100"/>
          <ac:spMkLst>
            <pc:docMk/>
            <pc:sldMk cId="2594419398" sldId="261"/>
            <ac:spMk id="94644289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269CE-61F0-4F4B-9670-2DE87E3C89E8}" type="datetimeFigureOut">
              <a:rPr lang="en-FR" smtClean="0"/>
              <a:t>25/06/2025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956B4-8530-0D4E-A9B2-93360EB046A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35132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57157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69AC1C6-AA32-3204-C296-69B47CBF89C5}" type="datetime2">
              <a:rPr lang="en-GB"/>
              <a:t>Wednesday, 25 June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33273C7-1CFC-EB07-A7E0-881A3661F4F1}" type="datetime2">
              <a:rPr lang="en-GB"/>
              <a:t>Wednesday, 25 June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93CB79D-6DFE-1231-4617-1E6E262C6759}" type="datetime2">
              <a:rPr lang="en-GB"/>
              <a:t>Wednesday, 25 June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1F39E7E-EC18-D0E5-D4D6-AE79EEE8E336}" type="datetime2">
              <a:rPr lang="en-GB"/>
              <a:t>Wednesday, 25 June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98EAB7E-0549-F647-6F75-FF0B1DE8867C}" type="datetime2">
              <a:rPr lang="en-GB"/>
              <a:t>Wednesday, 25 June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66CAA3B-95CC-96BB-8A49-5A38BB34751A}" type="datetime2">
              <a:rPr lang="en-GB"/>
              <a:t>Wednesday, 25 June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8759617-48D6-3E56-D072-A37C7A2194A1}" type="datetime2">
              <a:rPr lang="en-GB"/>
              <a:t>Wednesday, 25 June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FB34D92-1362-5037-83B3-3E87B1152ECD}" type="datetime2">
              <a:rPr lang="en-GB"/>
              <a:t>Wednesday, 25 June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EE870D-3367-C6D2-11FB-3D73921CB948}" type="datetime2">
              <a:rPr lang="en-GB"/>
              <a:t>Wednesday, 25 June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E11637-9896-0925-C5D8-95BC06460504}" type="datetime2">
              <a:rPr lang="en-GB"/>
              <a:t>Wednesday, 25 June 2025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6EB6E4-105A-1D8D-1E57-B20D796F466E}" type="datetime2">
              <a:rPr lang="en-GB"/>
              <a:t>Wednesday, 25 June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1A11260-2925-AAA9-A480-DAC76A323C4C}" type="datetime2">
              <a:rPr lang="en-GB"/>
              <a:t>Wednesday, 25 June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DE8217-A306-51DA-AD9F-6C0839D6B7C7}" type="datetime2">
              <a:rPr lang="en-GB"/>
              <a:t>Wednesday, 25 June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CBF4D5-68FF-78DD-0A19-E4438BA74BC4}" type="datetime2">
              <a:rPr lang="en-GB"/>
              <a:t>Wednesday, 25 June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B5E4EC-1B6C-3A73-7318-F99323FD79A7}" type="datetime2">
              <a:rPr lang="en-GB"/>
              <a:t>Wednesday, 25 June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CFDB0E-CC66-D3BA-4B45-3265C1E88342}" type="datetime2">
              <a:rPr lang="en-GB"/>
              <a:t>Wednesday, 25 June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C8156-90D0-76DB-7EDA-952B2450F0FF}" type="datetime2">
              <a:rPr lang="en-GB"/>
              <a:t>Wednesday, 25 June 2025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24E3017-3131-729D-4055-B7C1BFBE1F21}" type="datetime2">
              <a:rPr lang="en-GB"/>
              <a:t>Wednesday, 25 June 2025</a:t>
            </a:fld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A8CD83-9D01-CDEA-CC6C-6864898B8CE0}" type="datetime2">
              <a:rPr lang="en-GB"/>
              <a:t>Wednesday, 25 June 2025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R. Ramjiawan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gitlab.cern.ch/kskoufar/xuti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lab.cern.ch/abt-optics-and-code-repository/projects/collider-injection-fcc-ee/-/blob/master/Collider_on_axis_injection/injection_parpameter.ipynb?ref_type=head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s://gitlab.cern.ch/abt-optics-and-code-repository/projects/collider-injection-fcc-ee/-/jobs/artifacts/master/browse?job=MA_notebook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gitlab.cern.ch/morit/injection_performanc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5B55B-3E36-AEC9-1411-41469512B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1041400"/>
            <a:ext cx="11377264" cy="2387600"/>
          </a:xfrm>
        </p:spPr>
        <p:txBody>
          <a:bodyPr/>
          <a:lstStyle/>
          <a:p>
            <a:r>
              <a:rPr lang="en-US" altLang="zh-CN" dirty="0"/>
              <a:t>FCC-ee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repo</a:t>
            </a:r>
            <a:endParaRPr lang="en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083F86-F50A-2A27-F35F-580A899EF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35083"/>
            <a:ext cx="9144000" cy="1066125"/>
          </a:xfrm>
        </p:spPr>
        <p:txBody>
          <a:bodyPr/>
          <a:lstStyle/>
          <a:p>
            <a:r>
              <a:rPr lang="en-US" altLang="zh-CN" dirty="0"/>
              <a:t>Sen</a:t>
            </a:r>
            <a:r>
              <a:rPr lang="zh-CN" altLang="en-US" dirty="0"/>
              <a:t> </a:t>
            </a:r>
            <a:r>
              <a:rPr lang="en-US" altLang="zh-CN" dirty="0"/>
              <a:t>Yue</a:t>
            </a:r>
            <a:r>
              <a:rPr lang="zh-CN" altLang="en-US" dirty="0"/>
              <a:t>  </a:t>
            </a:r>
            <a:r>
              <a:rPr lang="en-US" altLang="zh-CN" dirty="0"/>
              <a:t>(SY-ABT-BTP)</a:t>
            </a:r>
          </a:p>
          <a:p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8D3A2-2CC5-176F-3E8D-064174F9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685163" cy="365125"/>
          </a:xfrm>
        </p:spPr>
        <p:txBody>
          <a:bodyPr/>
          <a:lstStyle/>
          <a:p>
            <a:pPr>
              <a:defRPr/>
            </a:pPr>
            <a:fld id="{DE6EB6E4-105A-1D8D-1E57-B20D796F466E}" type="datetime2">
              <a:rPr lang="en-GB" smtClean="0"/>
              <a:t>Wednesday, 25 June 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E5A38-DEAA-57FD-F362-34F2683BE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E7594-D5FE-FAA7-CFBB-C74F90EB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138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C85353-7A14-1BF5-E097-36493337D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53650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SAD simulation has been integrated into the Gitlab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comparison between has been made by Gitlab CI/CD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SR and weak-strong beam effects are considered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Still some divergence between SAD and Xsuite simulation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Next step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Multipole injection study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Switch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r>
              <a:rPr lang="en-GB" dirty="0"/>
              <a:t> to LCC lattice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05013A-237A-1ADE-8984-1947F33BE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50FFE-0A5D-E430-3B79-9E3A0A38D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Wednesday, 25 June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8783A-484B-1ED3-8882-65405468A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E5856-5BC1-DDE8-F08C-338F1E452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6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47B584C-1A1B-01AE-C2B7-12B67945EF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7208" y="1340768"/>
                <a:ext cx="7458992" cy="316835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Lattice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version: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GHC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V25.1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baseline: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pure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axis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=0.95 %</m:t>
                    </m:r>
                  </m:oMath>
                </a14:m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Software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tracking: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Xsuite,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SAD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elements in Xsuite: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Functions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from</a:t>
                </a:r>
                <a:r>
                  <a:rPr lang="zh-CN" altLang="en-US" dirty="0"/>
                  <a:t> </a:t>
                </a:r>
                <a:r>
                  <a:rPr lang="en-US" altLang="zh-CN" dirty="0">
                    <a:hlinkClick r:id="rId2"/>
                  </a:rPr>
                  <a:t>Xutil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Remains</a:t>
                </a:r>
                <a:r>
                  <a:rPr lang="zh-CN" altLang="en-US" dirty="0"/>
                  <a:t> </a:t>
                </a:r>
                <a:r>
                  <a:rPr lang="en-GB" dirty="0"/>
                  <a:t>to be integrated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into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repo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47B584C-1A1B-01AE-C2B7-12B67945EF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7208" y="1340768"/>
                <a:ext cx="7458992" cy="3168352"/>
              </a:xfrm>
              <a:blipFill>
                <a:blip r:embed="rId3"/>
                <a:stretch>
                  <a:fillRect l="-2041" t="-3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BB43211-350E-B3F6-FDEB-86290DE36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altLang="zh-CN" dirty="0"/>
              <a:t>Repo</a:t>
            </a:r>
            <a:r>
              <a:rPr lang="zh-CN" altLang="en-US" dirty="0"/>
              <a:t> </a:t>
            </a:r>
            <a:r>
              <a:rPr lang="en-US" altLang="zh-CN" dirty="0"/>
              <a:t>status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E6B26-C6C7-74EB-BE0C-44B3A46F3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Wednesday, 25 June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91B27-72E2-EDCD-ABF1-26C6F5AB2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130DB-0E3C-3F6D-7E1C-37021F73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83E3AC-CD51-9A48-FB33-16999170E89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-46" b="3159"/>
          <a:stretch>
            <a:fillRect/>
          </a:stretch>
        </p:blipFill>
        <p:spPr>
          <a:xfrm>
            <a:off x="8040216" y="0"/>
            <a:ext cx="3996444" cy="628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38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1AFBC-14B9-826A-91C3-CF06622E3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47827FA-B81C-CCD4-CCD9-1939A417D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626" y="950157"/>
            <a:ext cx="6426200" cy="4394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A16C7B6-B7F7-9EC8-0801-FF890BBAC4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1641" y="1037402"/>
                <a:ext cx="5832028" cy="4840665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Lattice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version: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GHC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V25.1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orbit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bump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Kicker</a:t>
                </a:r>
                <a:r>
                  <a:rPr lang="en-GB" dirty="0"/>
                  <a:t> rise/fall time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  </a:t>
                </a:r>
                <a:r>
                  <a:rPr lang="en-GB" dirty="0"/>
                  <a:t>600 ns</a:t>
                </a:r>
                <a:r>
                  <a:rPr lang="en-US" altLang="zh-CN" dirty="0"/>
                  <a:t>,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Kicker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flattop: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304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us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turn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Horizontal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phase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advance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between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kickers: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Each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kicker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split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into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parts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machine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protection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B</a:t>
                </a:r>
                <a:r>
                  <a:rPr lang="en-GB" dirty="0"/>
                  <a:t>ump height 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A16C7B6-B7F7-9EC8-0801-FF890BBAC4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1641" y="1037402"/>
                <a:ext cx="5832028" cy="4840665"/>
              </a:xfrm>
              <a:blipFill>
                <a:blip r:embed="rId3"/>
                <a:stretch>
                  <a:fillRect l="-2609" t="-23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E2D6AB3-3E4A-3DE6-E32C-B93CB9513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altLang="zh-CN" dirty="0"/>
              <a:t>Present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scheme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59200-C030-BE7A-7623-867119B5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Wednesday, 25 June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A6DC4-CE6A-5B32-C3B5-3511BE524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7FF6A-585C-E3AD-110E-5F2146FB8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5B9235-3581-2C8A-9BC4-B176860985EB}"/>
              </a:ext>
            </a:extLst>
          </p:cNvPr>
          <p:cNvSpPr txBox="1"/>
          <p:nvPr/>
        </p:nvSpPr>
        <p:spPr bwMode="auto">
          <a:xfrm>
            <a:off x="8455245" y="5373973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hlinkClick r:id="rId4"/>
              </a:rPr>
              <a:t>@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82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423D0C-399B-74F0-AEF4-B78AF2550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4742897"/>
            <a:ext cx="9504435" cy="15907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C3447DE-EA88-7CF6-A21E-CDB6C28A7C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1019642"/>
                <a:ext cx="10772087" cy="3633494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Lattice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version: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GHC_V25.1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Particle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tracking: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Weak-Strong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effects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Baseline: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=0.95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(pure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on-axis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 err="1"/>
                  <a:t>SAD_injection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from</a:t>
                </a:r>
                <a:r>
                  <a:rPr lang="zh-CN" altLang="en-US" dirty="0"/>
                  <a:t> </a:t>
                </a:r>
                <a:r>
                  <a:rPr lang="en-US" altLang="zh-CN" dirty="0">
                    <a:hlinkClick r:id="rId4"/>
                  </a:rPr>
                  <a:t>Takashi</a:t>
                </a:r>
                <a:r>
                  <a:rPr lang="zh-CN" altLang="en-US" dirty="0">
                    <a:hlinkClick r:id="rId4"/>
                  </a:rPr>
                  <a:t> </a:t>
                </a:r>
                <a:r>
                  <a:rPr lang="en-US" altLang="zh-CN" dirty="0">
                    <a:hlinkClick r:id="rId4"/>
                  </a:rPr>
                  <a:t>mori</a:t>
                </a:r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 err="1"/>
                  <a:t>Xsuite_injection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distribution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 generated from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SAD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 err="1"/>
                  <a:t>MA_notebooks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Generate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Momentum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acceptance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 err="1"/>
                  <a:t>Plot_generation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Tracking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results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comparison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between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Xsuite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SAD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C3447DE-EA88-7CF6-A21E-CDB6C28A7C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1019642"/>
                <a:ext cx="10772087" cy="3633494"/>
              </a:xfrm>
              <a:blipFill>
                <a:blip r:embed="rId5"/>
                <a:stretch>
                  <a:fillRect l="-1413" t="-2787" b="-1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2725085-1A8D-0BAC-AC97-3D8946C06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altLang="zh-CN" dirty="0"/>
              <a:t>Tracking</a:t>
            </a:r>
            <a:r>
              <a:rPr lang="zh-CN" altLang="en-US" dirty="0"/>
              <a:t> </a:t>
            </a:r>
            <a:r>
              <a:rPr lang="en-US" altLang="zh-CN" dirty="0"/>
              <a:t>simulation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CI/CD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EF658-10A4-5055-4020-B6C5CC0FB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Wednesday, 25 June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DC0AD-85ED-76D5-D6AA-468037A7B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4FE5F-7590-56D9-20F5-B837494F8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AAA0EE-EB31-6FF9-B93C-AC2E3ECEA0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2224" y="45994"/>
            <a:ext cx="4045486" cy="30264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FF1AB3-6B28-FE52-FED3-8B414956A128}"/>
              </a:ext>
            </a:extLst>
          </p:cNvPr>
          <p:cNvSpPr txBox="1"/>
          <p:nvPr/>
        </p:nvSpPr>
        <p:spPr bwMode="auto">
          <a:xfrm>
            <a:off x="10278983" y="3050530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hlinkClick r:id="rId7"/>
              </a:rPr>
              <a:t>@</a:t>
            </a:r>
            <a:r>
              <a:rPr lang="zh-CN" altLang="en-US" dirty="0">
                <a:hlinkClick r:id="rId7"/>
              </a:rPr>
              <a:t> </a:t>
            </a:r>
            <a:r>
              <a:rPr lang="en-US" altLang="zh-CN" dirty="0">
                <a:hlinkClick r:id="rId7"/>
              </a:rPr>
              <a:t>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455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2B7B7E5-6AB3-AF4F-B85C-6EDD41D229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70263" y="764704"/>
            <a:ext cx="5957444" cy="42484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6218208-8A8D-1FAD-154C-DFEC303A1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comparison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AEB6C-FC78-58DB-FD4D-0A0828F9F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Wednesday, 25 June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FA537-ACE6-D469-A0D6-3FB6CB02D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7396F-0499-5F84-804A-CB7386D11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5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355642-99E4-4E78-548E-DE6FE432C267}"/>
              </a:ext>
            </a:extLst>
          </p:cNvPr>
          <p:cNvSpPr txBox="1"/>
          <p:nvPr/>
        </p:nvSpPr>
        <p:spPr bwMode="auto">
          <a:xfrm>
            <a:off x="695400" y="1484784"/>
            <a:ext cx="4104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100" dirty="0">
                <a:solidFill>
                  <a:schemeClr val="tx2"/>
                </a:solidFill>
              </a:rPr>
              <a:t>Injection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efficiency: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SAD: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~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80%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Xsuite: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~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66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%</a:t>
            </a:r>
          </a:p>
          <a:p>
            <a:endParaRPr lang="en-US" altLang="zh-CN" sz="2000" dirty="0">
              <a:solidFill>
                <a:schemeClr val="tx2"/>
              </a:solidFill>
            </a:endParaRPr>
          </a:p>
          <a:p>
            <a:endParaRPr lang="en-GB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156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6D6F0-F6EC-3B6D-532E-0D279A4CC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0BBECD-053F-A498-0362-E56E9FF7C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comparison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44842-FF83-12B6-E9CD-99748156E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Wednesday, 25 June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60DD3-F416-02D8-923C-5AC38C2E6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23CF6-887B-9DEB-641B-AB67BCF78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6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EB7A2E-66D0-0F03-0E43-A6F11C7B2BF1}"/>
              </a:ext>
            </a:extLst>
          </p:cNvPr>
          <p:cNvSpPr txBox="1"/>
          <p:nvPr/>
        </p:nvSpPr>
        <p:spPr bwMode="auto">
          <a:xfrm>
            <a:off x="3274142" y="19703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016BAF-C501-706B-E49F-8EDE43748DFD}"/>
              </a:ext>
            </a:extLst>
          </p:cNvPr>
          <p:cNvSpPr txBox="1"/>
          <p:nvPr/>
        </p:nvSpPr>
        <p:spPr bwMode="auto">
          <a:xfrm>
            <a:off x="407988" y="1052736"/>
            <a:ext cx="460851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100" dirty="0">
                <a:solidFill>
                  <a:schemeClr val="tx2"/>
                </a:solidFill>
              </a:rPr>
              <a:t>Injection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efficiency: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SAD: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~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80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Xsuite: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~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66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Emittance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evolution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Horizontal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emittance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SAD: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1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nm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Xsuite: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0.5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nm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Vertical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emittance: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similar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trend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Longitudinal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emittance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Xsuite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is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much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lower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than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that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of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SAD</a:t>
            </a:r>
          </a:p>
          <a:p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118608-A585-4711-EC45-DA6D67CD7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547" y="548680"/>
            <a:ext cx="7040453" cy="523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42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2F3D5-7009-8B0F-DDC5-BB8C604D6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7F5982-3AD3-1F71-3390-942AE5CF1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comparison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ABF50-8417-111A-4BBD-B6049634C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Wednesday, 25 June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D30C2-7F1D-F23D-E8A1-365B10D48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C3BDE-29F5-5C66-141F-22991FC3F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7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55CB18-8138-90B5-F179-5AEFE1485A48}"/>
              </a:ext>
            </a:extLst>
          </p:cNvPr>
          <p:cNvSpPr txBox="1"/>
          <p:nvPr/>
        </p:nvSpPr>
        <p:spPr bwMode="auto">
          <a:xfrm>
            <a:off x="3274142" y="19703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07574C-5348-AE7E-313F-D958246D9328}"/>
              </a:ext>
            </a:extLst>
          </p:cNvPr>
          <p:cNvSpPr txBox="1"/>
          <p:nvPr/>
        </p:nvSpPr>
        <p:spPr bwMode="auto">
          <a:xfrm>
            <a:off x="407988" y="974971"/>
            <a:ext cx="4608512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100" dirty="0">
                <a:solidFill>
                  <a:schemeClr val="tx2"/>
                </a:solidFill>
              </a:rPr>
              <a:t>Injection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efficiency: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SAD: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~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80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Xsuite: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~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66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Emittance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evolution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Horizontal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emittance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SAD: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1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nm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Xsuite: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0.5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nm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Longitudinal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emittance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Xsuite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is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much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lower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than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that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of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SAD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Loss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Xsuite: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mainly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around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the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4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IPs</a:t>
            </a:r>
          </a:p>
          <a:p>
            <a:r>
              <a:rPr lang="en-GB" sz="2000" dirty="0">
                <a:solidFill>
                  <a:schemeClr val="tx2"/>
                </a:solidFill>
              </a:rPr>
              <a:t>	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2156A5-973F-3601-8685-30BB282BE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008" y="188640"/>
            <a:ext cx="5753100" cy="2755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CF3AAC-3677-A051-D01D-9F439CC77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077" y="3356992"/>
            <a:ext cx="5753100" cy="27559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B2F2DC-CDFF-81C6-055D-CE7E7A9D330A}"/>
              </a:ext>
            </a:extLst>
          </p:cNvPr>
          <p:cNvSpPr txBox="1"/>
          <p:nvPr/>
        </p:nvSpPr>
        <p:spPr bwMode="auto">
          <a:xfrm>
            <a:off x="9916944" y="2781434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Xsuite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A95EC7-4F53-2C18-CC35-85FB756B3ECD}"/>
              </a:ext>
            </a:extLst>
          </p:cNvPr>
          <p:cNvSpPr txBox="1"/>
          <p:nvPr/>
        </p:nvSpPr>
        <p:spPr bwMode="auto">
          <a:xfrm>
            <a:off x="10000299" y="59207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9593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7B963C-BA6D-D79F-A430-2C25BB1EC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124744"/>
            <a:ext cx="5328592" cy="436958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Only</a:t>
            </a:r>
            <a:r>
              <a:rPr lang="zh-CN" altLang="en-US" dirty="0"/>
              <a:t> </a:t>
            </a:r>
            <a:r>
              <a:rPr lang="en-US" altLang="zh-CN" dirty="0"/>
              <a:t>consider</a:t>
            </a:r>
            <a:r>
              <a:rPr lang="zh-CN" altLang="en-US" dirty="0"/>
              <a:t> </a:t>
            </a:r>
            <a:r>
              <a:rPr lang="en-US" altLang="zh-CN" dirty="0"/>
              <a:t>SR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efficiency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SAD:</a:t>
            </a:r>
            <a:r>
              <a:rPr lang="zh-CN" altLang="en-US" dirty="0"/>
              <a:t> </a:t>
            </a:r>
            <a:r>
              <a:rPr lang="en-US" altLang="zh-CN" dirty="0"/>
              <a:t>~</a:t>
            </a:r>
            <a:r>
              <a:rPr lang="zh-CN" altLang="en-US" dirty="0"/>
              <a:t> </a:t>
            </a:r>
            <a:r>
              <a:rPr lang="en-US" altLang="zh-CN" dirty="0"/>
              <a:t>99</a:t>
            </a:r>
            <a:r>
              <a:rPr lang="zh-CN" altLang="en-US" dirty="0"/>
              <a:t> </a:t>
            </a:r>
            <a:r>
              <a:rPr lang="en-US" altLang="zh-CN" dirty="0"/>
              <a:t>%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Xsuite:</a:t>
            </a:r>
            <a:r>
              <a:rPr lang="zh-CN" altLang="en-US" dirty="0"/>
              <a:t> </a:t>
            </a:r>
            <a:r>
              <a:rPr lang="en-US" altLang="zh-CN" dirty="0"/>
              <a:t>~</a:t>
            </a:r>
            <a:r>
              <a:rPr lang="zh-CN" altLang="en-US" dirty="0"/>
              <a:t> </a:t>
            </a:r>
            <a:r>
              <a:rPr lang="en-US" altLang="zh-CN" dirty="0"/>
              <a:t>97%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Emittance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have</a:t>
            </a:r>
            <a:r>
              <a:rPr lang="zh-CN" altLang="en-US" dirty="0"/>
              <a:t> </a:t>
            </a:r>
            <a:r>
              <a:rPr lang="en-US" altLang="zh-CN" dirty="0"/>
              <a:t>good</a:t>
            </a:r>
            <a:r>
              <a:rPr lang="zh-CN" altLang="en-US" dirty="0"/>
              <a:t> </a:t>
            </a:r>
            <a:r>
              <a:rPr lang="en-US" altLang="zh-CN" dirty="0"/>
              <a:t>agreements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Possible</a:t>
            </a:r>
            <a:r>
              <a:rPr lang="zh-CN" altLang="en-US" dirty="0"/>
              <a:t> </a:t>
            </a:r>
            <a:r>
              <a:rPr lang="en-US" altLang="zh-CN" dirty="0"/>
              <a:t>issues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Beam-beam</a:t>
            </a:r>
            <a:r>
              <a:rPr lang="zh-CN" altLang="en-US" dirty="0"/>
              <a:t> </a:t>
            </a:r>
            <a:r>
              <a:rPr lang="en-GB" dirty="0"/>
              <a:t>effects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Xsuite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SAD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consistent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Injected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distribution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Xsuite</a:t>
            </a:r>
            <a:r>
              <a:rPr lang="zh-CN" altLang="en-US" dirty="0"/>
              <a:t> </a:t>
            </a:r>
            <a:r>
              <a:rPr lang="en-US" altLang="zh-CN" dirty="0"/>
              <a:t>may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mismatched</a:t>
            </a:r>
            <a:r>
              <a:rPr lang="zh-CN" altLang="en-US" dirty="0"/>
              <a:t>  </a:t>
            </a:r>
            <a:endParaRPr lang="en-US" altLang="zh-CN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D32E97-D406-086C-52E0-F6CC0E51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comparison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BE933-E974-D5AC-2514-C31606A62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Wednesday, 25 June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4C6E8-A5C8-0E81-B1BB-C54225631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DD060-1323-125D-303B-A9A71F63D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944D55-03BF-FD7D-9590-61F6153C5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7675" y="3091579"/>
            <a:ext cx="4090498" cy="30243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A29275-B622-2DD3-63DE-67CB3D3D5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746" y="62222"/>
            <a:ext cx="4231427" cy="291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99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7EF6C-843A-0473-D241-104059CA5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7F9F301-AFDE-E0C6-EFF7-DCD6C11CD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706" y="999686"/>
            <a:ext cx="7503966" cy="250132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1F946-42AB-50AB-CA9B-8DBD578EA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507683"/>
            <a:ext cx="5328592" cy="436958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Only</a:t>
            </a:r>
            <a:r>
              <a:rPr lang="zh-CN" altLang="en-US" dirty="0"/>
              <a:t> </a:t>
            </a:r>
            <a:r>
              <a:rPr lang="en-US" altLang="zh-CN" dirty="0"/>
              <a:t>consider</a:t>
            </a:r>
            <a:r>
              <a:rPr lang="zh-CN" altLang="en-US" dirty="0"/>
              <a:t> </a:t>
            </a:r>
            <a:r>
              <a:rPr lang="en-US" altLang="zh-CN" dirty="0"/>
              <a:t>SR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efficiency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SAD:</a:t>
            </a:r>
            <a:r>
              <a:rPr lang="zh-CN" altLang="en-US" dirty="0"/>
              <a:t> </a:t>
            </a:r>
            <a:r>
              <a:rPr lang="en-US" altLang="zh-CN" dirty="0"/>
              <a:t>~</a:t>
            </a:r>
            <a:r>
              <a:rPr lang="zh-CN" altLang="en-US" dirty="0"/>
              <a:t> </a:t>
            </a:r>
            <a:r>
              <a:rPr lang="en-US" altLang="zh-CN" dirty="0"/>
              <a:t>99</a:t>
            </a:r>
            <a:r>
              <a:rPr lang="zh-CN" altLang="en-US" dirty="0"/>
              <a:t> </a:t>
            </a:r>
            <a:r>
              <a:rPr lang="en-US" altLang="zh-CN" dirty="0"/>
              <a:t>%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Xsuite:</a:t>
            </a:r>
            <a:r>
              <a:rPr lang="zh-CN" altLang="en-US" dirty="0"/>
              <a:t> </a:t>
            </a:r>
            <a:r>
              <a:rPr lang="en-US" altLang="zh-CN" dirty="0"/>
              <a:t>~</a:t>
            </a:r>
            <a:r>
              <a:rPr lang="zh-CN" altLang="en-US" dirty="0"/>
              <a:t> </a:t>
            </a:r>
            <a:r>
              <a:rPr lang="en-US" altLang="zh-CN" dirty="0"/>
              <a:t>97%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Emittance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have</a:t>
            </a:r>
            <a:r>
              <a:rPr lang="zh-CN" altLang="en-US" dirty="0"/>
              <a:t> </a:t>
            </a:r>
            <a:r>
              <a:rPr lang="en-US" altLang="zh-CN" dirty="0"/>
              <a:t>good</a:t>
            </a:r>
            <a:r>
              <a:rPr lang="zh-CN" altLang="en-US" dirty="0"/>
              <a:t> </a:t>
            </a:r>
            <a:r>
              <a:rPr lang="en-US" altLang="zh-CN" dirty="0"/>
              <a:t>agreements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Possible</a:t>
            </a:r>
            <a:r>
              <a:rPr lang="zh-CN" altLang="en-US" dirty="0"/>
              <a:t> </a:t>
            </a:r>
            <a:r>
              <a:rPr lang="en-US" altLang="zh-CN" dirty="0"/>
              <a:t>issues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Beam-beam</a:t>
            </a:r>
            <a:r>
              <a:rPr lang="zh-CN" altLang="en-US" dirty="0"/>
              <a:t> </a:t>
            </a:r>
            <a:r>
              <a:rPr lang="en-GB" dirty="0"/>
              <a:t>effects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Xsuite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SAD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consistent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Injected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distribution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Xsuite</a:t>
            </a:r>
            <a:r>
              <a:rPr lang="zh-CN" altLang="en-US" dirty="0"/>
              <a:t> </a:t>
            </a:r>
            <a:r>
              <a:rPr lang="en-US" altLang="zh-CN" dirty="0"/>
              <a:t>may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mismatched</a:t>
            </a:r>
            <a:r>
              <a:rPr lang="zh-CN" altLang="en-US" dirty="0"/>
              <a:t>  </a:t>
            </a:r>
            <a:endParaRPr lang="en-US" altLang="zh-CN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610AE-7947-C7BE-C77F-502EE8ECF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comparison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2FDC1-9FC3-B018-22E2-551B2BC7C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Wednesday, 25 June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22148-2B3A-E296-A950-24B9C8028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694A1-779B-62FE-C4EE-1C9AD04EC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960339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41093</TotalTime>
  <Words>481</Words>
  <Application>Microsoft Macintosh PowerPoint</Application>
  <DocSecurity>0</DocSecurity>
  <PresentationFormat>Widescreen</PresentationFormat>
  <Paragraphs>124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 Math</vt:lpstr>
      <vt:lpstr>CERN</vt:lpstr>
      <vt:lpstr>FCC-ee injection repo</vt:lpstr>
      <vt:lpstr>Repo status</vt:lpstr>
      <vt:lpstr>Present injection scheme</vt:lpstr>
      <vt:lpstr>Tracking simulation with CI/CD</vt:lpstr>
      <vt:lpstr>Results comparison</vt:lpstr>
      <vt:lpstr>Results comparison</vt:lpstr>
      <vt:lpstr>Results comparison</vt:lpstr>
      <vt:lpstr>Results comparison</vt:lpstr>
      <vt:lpstr>Results comparison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cp:lastModifiedBy>Sen Yue</cp:lastModifiedBy>
  <cp:revision>200</cp:revision>
  <dcterms:created xsi:type="dcterms:W3CDTF">2021-11-15T09:32:25Z</dcterms:created>
  <dcterms:modified xsi:type="dcterms:W3CDTF">2025-06-25T15:11:50Z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