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7" r:id="rId2"/>
    <p:sldId id="327" r:id="rId3"/>
    <p:sldId id="334" r:id="rId4"/>
    <p:sldId id="338" r:id="rId5"/>
    <p:sldId id="347" r:id="rId6"/>
    <p:sldId id="340" r:id="rId7"/>
    <p:sldId id="348" r:id="rId8"/>
    <p:sldId id="339" r:id="rId9"/>
    <p:sldId id="343" r:id="rId10"/>
    <p:sldId id="349" r:id="rId11"/>
    <p:sldId id="345" r:id="rId12"/>
    <p:sldId id="337" r:id="rId13"/>
    <p:sldId id="342" r:id="rId14"/>
    <p:sldId id="333" r:id="rId15"/>
    <p:sldId id="346" r:id="rId16"/>
    <p:sldId id="341" r:id="rId17"/>
    <p:sldId id="350" r:id="rId18"/>
    <p:sldId id="344" r:id="rId19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DFE1DC-AF61-2B47-A20A-7CD11F6633D7}">
          <p14:sldIdLst>
            <p14:sldId id="267"/>
            <p14:sldId id="327"/>
            <p14:sldId id="334"/>
            <p14:sldId id="338"/>
            <p14:sldId id="347"/>
            <p14:sldId id="340"/>
            <p14:sldId id="348"/>
            <p14:sldId id="339"/>
            <p14:sldId id="343"/>
            <p14:sldId id="349"/>
            <p14:sldId id="345"/>
            <p14:sldId id="337"/>
            <p14:sldId id="342"/>
            <p14:sldId id="333"/>
            <p14:sldId id="346"/>
            <p14:sldId id="341"/>
            <p14:sldId id="350"/>
            <p14:sldId id="344"/>
          </p14:sldIdLst>
        </p14:section>
        <p14:section name="Untitled Section" id="{19E53D66-9E59-BE44-B01F-47EF02EF038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27D71-3BF0-4B39-9FD0-ECEBF385050D}" v="2" dt="2023-06-01T14:02:58.011"/>
  </p1510:revLst>
</p1510:revInfo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3"/>
    <p:restoredTop sz="95238"/>
  </p:normalViewPr>
  <p:slideViewPr>
    <p:cSldViewPr>
      <p:cViewPr>
        <p:scale>
          <a:sx n="171" d="100"/>
          <a:sy n="171" d="100"/>
        </p:scale>
        <p:origin x="14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 Dutheil" clId="Web-{37327D71-3BF0-4B39-9FD0-ECEBF385050D}"/>
    <pc:docChg chg="modSld">
      <pc:chgData name="Yann Dutheil" userId="" providerId="" clId="Web-{37327D71-3BF0-4B39-9FD0-ECEBF385050D}" dt="2023-06-01T14:02:58.011" v="1" actId="14100"/>
      <pc:docMkLst>
        <pc:docMk/>
      </pc:docMkLst>
      <pc:sldChg chg="modSp">
        <pc:chgData name="Yann Dutheil" userId="" providerId="" clId="Web-{37327D71-3BF0-4B39-9FD0-ECEBF385050D}" dt="2023-06-01T14:02:58.011" v="1" actId="14100"/>
        <pc:sldMkLst>
          <pc:docMk/>
          <pc:sldMk cId="2594419398" sldId="261"/>
        </pc:sldMkLst>
        <pc:spChg chg="mod">
          <ac:chgData name="Yann Dutheil" userId="" providerId="" clId="Web-{37327D71-3BF0-4B39-9FD0-ECEBF385050D}" dt="2023-06-01T14:02:58.011" v="1" actId="14100"/>
          <ac:spMkLst>
            <pc:docMk/>
            <pc:sldMk cId="2594419398" sldId="261"/>
            <ac:spMk id="9464428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269CE-61F0-4F4B-9670-2DE87E3C89E8}" type="datetimeFigureOut">
              <a:rPr lang="en-FR" smtClean="0"/>
              <a:t>16/10/2025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956B4-8530-0D4E-A9B2-93360EB046A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3513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Thursday, 16 October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Thursday, 16 October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Thursday, 16 October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Thursday, 16 October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Thursday, 16 October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Thursday, 16 October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Thursday, 16 October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Thursday, 16 October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Thursday, 16 October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Thursday, 16 October 2025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Thursday, 16 October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Thursday, 16 October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Thursday, 16 October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Thursday, 16 October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Thursday, 16 October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Thursday, 16 October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Thursday, 16 October 2025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Thursday, 16 October 2025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Thursday, 16 October 2025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588327/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gitlab.cern.ch/acc-models/fcc/acc-models-fcc-ee/-/tree/GHC_25.3.1/lattices/z?ref_type=tags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B55B-3E36-AEC9-1411-41469512B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113408"/>
            <a:ext cx="11377264" cy="2387600"/>
          </a:xfrm>
        </p:spPr>
        <p:txBody>
          <a:bodyPr/>
          <a:lstStyle/>
          <a:p>
            <a:r>
              <a:rPr lang="en-US" altLang="zh-CN" dirty="0"/>
              <a:t>Top-up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between</a:t>
            </a:r>
            <a:r>
              <a:rPr lang="zh-CN" altLang="en-US" dirty="0"/>
              <a:t> </a:t>
            </a:r>
            <a:r>
              <a:rPr lang="en-US" altLang="zh-CN" dirty="0"/>
              <a:t>GHC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LCC</a:t>
            </a:r>
            <a:r>
              <a:rPr lang="zh-CN" altLang="en-US" dirty="0"/>
              <a:t> </a:t>
            </a:r>
            <a:endParaRPr lang="en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83F86-F50A-2A27-F35F-580A899EF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5083"/>
            <a:ext cx="9144000" cy="1066125"/>
          </a:xfrm>
        </p:spPr>
        <p:txBody>
          <a:bodyPr/>
          <a:lstStyle/>
          <a:p>
            <a:r>
              <a:rPr lang="en-US" altLang="zh-CN" dirty="0"/>
              <a:t>Sen</a:t>
            </a:r>
            <a:r>
              <a:rPr lang="zh-CN" altLang="en-US" dirty="0"/>
              <a:t> </a:t>
            </a:r>
            <a:r>
              <a:rPr lang="en-US" altLang="zh-CN" dirty="0"/>
              <a:t>Yue</a:t>
            </a:r>
            <a:r>
              <a:rPr lang="zh-CN" altLang="en-US" dirty="0"/>
              <a:t>  </a:t>
            </a:r>
            <a:r>
              <a:rPr lang="en-US" altLang="zh-CN" dirty="0"/>
              <a:t>(SY-ABT-BTP)</a:t>
            </a:r>
          </a:p>
          <a:p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8D3A2-2CC5-176F-3E8D-064174F9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685163" cy="365125"/>
          </a:xfrm>
        </p:spPr>
        <p:txBody>
          <a:bodyPr/>
          <a:lstStyle/>
          <a:p>
            <a:pPr>
              <a:defRPr/>
            </a:pPr>
            <a:fld id="{DE6EB6E4-105A-1D8D-1E57-B20D796F466E}" type="datetime2">
              <a:rPr lang="en-GB" smtClean="0"/>
              <a:t>Thursday, 16 October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5A38-DEAA-57FD-F362-34F2683B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E7594-D5FE-FAA7-CFBB-C74F90EB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38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76705-5382-29E5-20A4-3ED4A992B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E36D33-0599-B08C-1F6E-F576D4D66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96753"/>
            <a:ext cx="6984776" cy="1296144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3A72F8-AD90-0EE0-F463-14E243D61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Beam evolution-- LCC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F0FC4-D2CC-F549-898D-8ABFD3284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6AF6B-7B12-17D4-E219-1D61C81BA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1710E-AB77-2D39-146D-CCAA0008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336BA7-B6F5-1EAD-F4D7-B906D918E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155" y="0"/>
            <a:ext cx="3918857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8554AE-808E-3A2F-8060-432F1816A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2089279"/>
            <a:ext cx="5080000" cy="381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A260FE3-AF67-537D-D4F0-C16873638693}"/>
                  </a:ext>
                </a:extLst>
              </p:cNvPr>
              <p:cNvSpPr txBox="1"/>
              <p:nvPr/>
            </p:nvSpPr>
            <p:spPr bwMode="auto">
              <a:xfrm>
                <a:off x="487830" y="1186839"/>
                <a:ext cx="6097567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GB" dirty="0"/>
                  <a:t>In LCC, Maximum zeta offset is ~0.12 m when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=1.12%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In GHC, Maximum zeta offset is ~0.15 m when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=0.95%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A260FE3-AF67-537D-D4F0-C16873638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7830" y="1186839"/>
                <a:ext cx="6097567" cy="1477328"/>
              </a:xfrm>
              <a:prstGeom prst="rect">
                <a:avLst/>
              </a:prstGeom>
              <a:blipFill>
                <a:blip r:embed="rId4"/>
                <a:stretch>
                  <a:fillRect l="-832" t="-17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945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E2CC9D6E-26CB-649F-1387-179314E7F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563636"/>
            <a:ext cx="3810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6BA2820-3475-5C52-41F0-1B4828CDEA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5198" y="868846"/>
                <a:ext cx="7761042" cy="208687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setting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GHC: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=0.95%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LCC: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=1.12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GHC has evident horizontal emittance blow up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GHC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smaller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energy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offset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larger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longitudinal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emittance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6BA2820-3475-5C52-41F0-1B4828CDEA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198" y="868846"/>
                <a:ext cx="7761042" cy="2086871"/>
              </a:xfrm>
              <a:blipFill>
                <a:blip r:embed="rId3"/>
                <a:stretch>
                  <a:fillRect l="-1797" t="-4848" b="-84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40CA3F0-702F-DF33-9B1C-9C406398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132" y="188640"/>
            <a:ext cx="8461164" cy="576064"/>
          </a:xfrm>
        </p:spPr>
        <p:txBody>
          <a:bodyPr/>
          <a:lstStyle/>
          <a:p>
            <a:r>
              <a:rPr lang="en-GB" dirty="0"/>
              <a:t>On-axis injection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11054-C39B-A65F-B6BA-0CE5CE916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4715C-F734-94ED-DB24-45994BB42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A2831-BDFB-011A-074B-775FE9EF5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11</a:t>
            </a:fld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DEB7CDA-BB8C-EEDC-8FA1-BE5166F80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71" y="2955717"/>
            <a:ext cx="5322101" cy="17740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2F34DE-08B8-8AC0-0B07-4357B13B2A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099" y="4557806"/>
            <a:ext cx="5297760" cy="176592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02EDBCC-396C-4ED2-09FC-EC7B4375FD92}"/>
              </a:ext>
            </a:extLst>
          </p:cNvPr>
          <p:cNvSpPr txBox="1"/>
          <p:nvPr/>
        </p:nvSpPr>
        <p:spPr bwMode="auto">
          <a:xfrm>
            <a:off x="1199456" y="3717032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LCC</a:t>
            </a:r>
            <a:endParaRPr lang="en-GB" sz="24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EBCAC9-1888-7FE6-E94D-4EC827B34A9C}"/>
              </a:ext>
            </a:extLst>
          </p:cNvPr>
          <p:cNvSpPr txBox="1"/>
          <p:nvPr/>
        </p:nvSpPr>
        <p:spPr bwMode="auto">
          <a:xfrm>
            <a:off x="1081790" y="5085184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GHC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81443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E54B9-231C-3593-281D-2D8BFC245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9F7283E-A18F-6C4C-C454-1EB12D186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700" y="3429000"/>
            <a:ext cx="3858113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E3753AE-05EA-A259-2F67-02D7EC4687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988218"/>
                <a:ext cx="10500038" cy="230425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Requirements for hybrid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Relation between energy offset and </a:t>
                </a:r>
                <a:r>
                  <a:rPr lang="en-US" altLang="zh-CN" b="0" dirty="0" err="1"/>
                  <a:t>betatron</a:t>
                </a:r>
                <a:r>
                  <a:rPr lang="en-US" altLang="zh-CN" b="0" dirty="0"/>
                  <a:t> offset: </a:t>
                </a:r>
              </a:p>
              <a:p>
                <a:pPr marL="13149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marL="24003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Possible for hybrid injection with the matched injected beam but less margin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E3753AE-05EA-A259-2F67-02D7EC4687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988218"/>
                <a:ext cx="10500038" cy="2304256"/>
              </a:xfrm>
              <a:blipFill>
                <a:blip r:embed="rId3"/>
                <a:stretch>
                  <a:fillRect l="-1451" t="-4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925444F-EBB7-DDA1-D3CD-4111BE70A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Hybrid injection with matched injected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5FB55-737F-F0A1-AE74-3FC8A2E3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1D9A5-04D5-7924-C2FF-49EFE4483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7DBF8-DC91-86D0-D0E2-3833DEFC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12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7D3127-7505-409F-6635-28D08C4CED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30" y="3441115"/>
            <a:ext cx="3851321" cy="288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547406-2150-C30F-0378-E40EEA56AAAC}"/>
                  </a:ext>
                </a:extLst>
              </p:cNvPr>
              <p:cNvSpPr txBox="1"/>
              <p:nvPr/>
            </p:nvSpPr>
            <p:spPr bwMode="auto">
              <a:xfrm>
                <a:off x="88998" y="3717032"/>
                <a:ext cx="3126682" cy="26161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000" dirty="0">
                    <a:latin typeface="Cambria Math" panose="02040503050406030204" pitchFamily="18" charset="0"/>
                  </a:rPr>
                  <a:t>Geometrical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latin typeface="Cambria Math" panose="02040503050406030204" pitchFamily="18" charset="0"/>
                  </a:rPr>
                  <a:t>condition</a:t>
                </a:r>
                <a:r>
                  <a:rPr lang="en-US" altLang="zh-CN" dirty="0">
                    <a:latin typeface="Cambria Math" panose="02040503050406030204" pitchFamily="18" charset="0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: 5 sigma beam and 2.8mm septa</a:t>
                </a:r>
                <a:r>
                  <a:rPr lang="zh-CN" altLang="en-US" dirty="0"/>
                  <a:t> 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is the increase part of the 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size 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r>
                  <a:rPr lang="zh-CN" altLang="en-US" b="0" dirty="0"/>
                  <a:t>      </a:t>
                </a:r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547406-2150-C30F-0378-E40EEA56A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998" y="3717032"/>
                <a:ext cx="3126682" cy="2616101"/>
              </a:xfrm>
              <a:prstGeom prst="rect">
                <a:avLst/>
              </a:prstGeom>
              <a:blipFill>
                <a:blip r:embed="rId5"/>
                <a:stretch>
                  <a:fillRect l="-2429" t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4860438-C99E-6AF3-8108-95B398C1B2FA}"/>
              </a:ext>
            </a:extLst>
          </p:cNvPr>
          <p:cNvSpPr txBox="1"/>
          <p:nvPr/>
        </p:nvSpPr>
        <p:spPr bwMode="auto">
          <a:xfrm>
            <a:off x="7134497" y="400018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GHC_V253.1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CEDCA3-5E0C-4AD5-5D8A-5E0F334DA7BC}"/>
              </a:ext>
            </a:extLst>
          </p:cNvPr>
          <p:cNvSpPr txBox="1"/>
          <p:nvPr/>
        </p:nvSpPr>
        <p:spPr bwMode="auto">
          <a:xfrm>
            <a:off x="6888056" y="512381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LCC_V105.0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2DD1BB67-6C46-24B3-23ED-241D5352E016}"/>
              </a:ext>
            </a:extLst>
          </p:cNvPr>
          <p:cNvSpPr/>
          <p:nvPr/>
        </p:nvSpPr>
        <p:spPr>
          <a:xfrm>
            <a:off x="8385188" y="5199941"/>
            <a:ext cx="220008" cy="2170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A16AB3E7-D407-3983-2057-2D16A68A3307}"/>
              </a:ext>
            </a:extLst>
          </p:cNvPr>
          <p:cNvSpPr/>
          <p:nvPr/>
        </p:nvSpPr>
        <p:spPr>
          <a:xfrm rot="10800000">
            <a:off x="6957812" y="4104306"/>
            <a:ext cx="176685" cy="2170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783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8923C-DCC4-D9F3-4B0F-916CB0A6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651BD8-A143-AD7C-85D5-4326020652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9210" y="993717"/>
                <a:ext cx="7487052" cy="230425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Reduce energy/</a:t>
                </a:r>
                <a:r>
                  <a:rPr lang="en-US" altLang="zh-CN" dirty="0" err="1"/>
                  <a:t>betatron</a:t>
                </a:r>
                <a:r>
                  <a:rPr lang="en-US" altLang="zh-CN" dirty="0"/>
                  <a:t> offset by introducing circulating beam oscillation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Unchanged relation between circulating and injected beam: </a:t>
                </a:r>
              </a:p>
              <a:p>
                <a:pPr marL="24003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=5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marL="1314900" lvl="3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Injected beam oscillation: </a:t>
                </a:r>
                <a:endParaRPr lang="en-US" altLang="zh-CN" b="0" i="0" dirty="0">
                  <a:latin typeface="Cambria Math" panose="02040503050406030204" pitchFamily="18" charset="0"/>
                </a:endParaRPr>
              </a:p>
              <a:p>
                <a:pPr marL="24003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inj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. =5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zh-CN" dirty="0"/>
              </a:p>
              <a:p>
                <a:pPr marL="1314900" lvl="3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Circulating beam oscillation: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cir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651BD8-A143-AD7C-85D5-4326020652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9210" y="993717"/>
                <a:ext cx="7487052" cy="2304256"/>
              </a:xfrm>
              <a:blipFill>
                <a:blip r:embed="rId2"/>
                <a:stretch>
                  <a:fillRect l="-1861" t="-4945" b="-32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337B7BF-8681-0DE4-9AF8-DEE93CE11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Hybrid injection with shared </a:t>
            </a:r>
            <a:r>
              <a:rPr lang="en-US" altLang="zh-CN" dirty="0"/>
              <a:t>oscillation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3B02F-518E-DC3B-2D2E-B605D5F97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C712E-4755-13F3-8BE6-65E3F3839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E05EC-D131-D8E8-2104-E8880DD4D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C7B68E-02A5-33A7-EA2D-80A260B9C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519" y="3429000"/>
            <a:ext cx="3858113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FAEB74-4D40-25CE-E58E-CD9F833F06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315" y="3389853"/>
            <a:ext cx="3851321" cy="28800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87C5202-C402-5EE6-8CB6-A352C5CD1E9B}"/>
              </a:ext>
            </a:extLst>
          </p:cNvPr>
          <p:cNvSpPr/>
          <p:nvPr/>
        </p:nvSpPr>
        <p:spPr>
          <a:xfrm rot="2007917">
            <a:off x="4607935" y="3917537"/>
            <a:ext cx="2481511" cy="36780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C5EE2C-C746-36C9-A432-AA2AAB3DD612}"/>
              </a:ext>
            </a:extLst>
          </p:cNvPr>
          <p:cNvCxnSpPr>
            <a:cxnSpLocks/>
          </p:cNvCxnSpPr>
          <p:nvPr/>
        </p:nvCxnSpPr>
        <p:spPr>
          <a:xfrm>
            <a:off x="5690272" y="4202258"/>
            <a:ext cx="0" cy="57959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36D7AECE-7453-20EF-E1E2-FA498D4E8566}"/>
              </a:ext>
            </a:extLst>
          </p:cNvPr>
          <p:cNvSpPr/>
          <p:nvPr/>
        </p:nvSpPr>
        <p:spPr>
          <a:xfrm rot="1866784">
            <a:off x="9846538" y="4019380"/>
            <a:ext cx="2323530" cy="36780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00A8C25-64E9-78B0-9702-C1AE4A36DD2A}"/>
              </a:ext>
            </a:extLst>
          </p:cNvPr>
          <p:cNvCxnSpPr>
            <a:cxnSpLocks/>
          </p:cNvCxnSpPr>
          <p:nvPr/>
        </p:nvCxnSpPr>
        <p:spPr>
          <a:xfrm>
            <a:off x="10880168" y="4352698"/>
            <a:ext cx="0" cy="38662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C0D38FD1-F8B2-8291-EB0B-6459F2BD6F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4260"/>
          <a:stretch>
            <a:fillRect/>
          </a:stretch>
        </p:blipFill>
        <p:spPr>
          <a:xfrm>
            <a:off x="7776261" y="1641446"/>
            <a:ext cx="4284739" cy="130595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204CDC4-F3D7-0FE2-9D16-AB67F2384CFD}"/>
              </a:ext>
            </a:extLst>
          </p:cNvPr>
          <p:cNvSpPr txBox="1"/>
          <p:nvPr/>
        </p:nvSpPr>
        <p:spPr bwMode="auto">
          <a:xfrm>
            <a:off x="11766736" y="1839215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hlinkClick r:id="rId6"/>
              </a:rPr>
              <a:t>[1]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23C890-C3F9-9D8B-E441-51CDDE1A0765}"/>
              </a:ext>
            </a:extLst>
          </p:cNvPr>
          <p:cNvSpPr txBox="1"/>
          <p:nvPr/>
        </p:nvSpPr>
        <p:spPr bwMode="auto">
          <a:xfrm>
            <a:off x="59268" y="6073852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6"/>
              </a:rPr>
              <a:t>[1] Injection Status and Issue of </a:t>
            </a:r>
            <a:r>
              <a:rPr lang="en-GB" sz="1200" dirty="0" err="1">
                <a:hlinkClick r:id="rId6"/>
              </a:rPr>
              <a:t>SuperKEKB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BEC376-4B33-99C0-971D-31261D7233BC}"/>
                  </a:ext>
                </a:extLst>
              </p:cNvPr>
              <p:cNvSpPr txBox="1"/>
              <p:nvPr/>
            </p:nvSpPr>
            <p:spPr bwMode="auto">
              <a:xfrm>
                <a:off x="11368" y="3263832"/>
                <a:ext cx="3413132" cy="2893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Cambria Math" panose="02040503050406030204" pitchFamily="18" charset="0"/>
                  </a:rPr>
                  <a:t>Geometrical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latin typeface="Cambria Math" panose="02040503050406030204" pitchFamily="18" charset="0"/>
                  </a:rPr>
                  <a:t>condition</a:t>
                </a:r>
                <a:r>
                  <a:rPr lang="en-US" altLang="zh-CN" dirty="0">
                    <a:latin typeface="Cambria Math" panose="02040503050406030204" pitchFamily="18" charset="0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: 5 sigma beam and 2.8mm septa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increase of matched 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size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reduction due to shared oscillation</a:t>
                </a:r>
                <a:endParaRPr lang="en-GB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BEC376-4B33-99C0-971D-31261D723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68" y="3263832"/>
                <a:ext cx="3413132" cy="2893100"/>
              </a:xfrm>
              <a:prstGeom prst="rect">
                <a:avLst/>
              </a:prstGeom>
              <a:blipFill>
                <a:blip r:embed="rId7"/>
                <a:stretch>
                  <a:fillRect l="-1852" t="-873" b="-21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13E7D39-E49E-9CC4-733B-9D20620D78F5}"/>
              </a:ext>
            </a:extLst>
          </p:cNvPr>
          <p:cNvSpPr txBox="1"/>
          <p:nvPr/>
        </p:nvSpPr>
        <p:spPr bwMode="auto">
          <a:xfrm>
            <a:off x="7074077" y="398336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GHC_V253.1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FF21C2-6770-8977-D48B-0B4367E01648}"/>
              </a:ext>
            </a:extLst>
          </p:cNvPr>
          <p:cNvSpPr txBox="1"/>
          <p:nvPr/>
        </p:nvSpPr>
        <p:spPr bwMode="auto">
          <a:xfrm>
            <a:off x="6831759" y="510699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LCC_V105.0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6CFD5D8E-2FCC-C57A-AC57-2DE3FA6F75CC}"/>
              </a:ext>
            </a:extLst>
          </p:cNvPr>
          <p:cNvSpPr/>
          <p:nvPr/>
        </p:nvSpPr>
        <p:spPr>
          <a:xfrm>
            <a:off x="8324768" y="5183119"/>
            <a:ext cx="220008" cy="2170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E394BFF3-07A8-7868-25FF-10F133F22D60}"/>
              </a:ext>
            </a:extLst>
          </p:cNvPr>
          <p:cNvSpPr/>
          <p:nvPr/>
        </p:nvSpPr>
        <p:spPr>
          <a:xfrm rot="10800000">
            <a:off x="6855103" y="4059491"/>
            <a:ext cx="240205" cy="2170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A50E6A-1990-DE1E-A10B-9BE4BC1B3DF4}"/>
              </a:ext>
            </a:extLst>
          </p:cNvPr>
          <p:cNvSpPr txBox="1"/>
          <p:nvPr/>
        </p:nvSpPr>
        <p:spPr bwMode="auto">
          <a:xfrm>
            <a:off x="7577902" y="937423"/>
            <a:ext cx="4129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May need to adjust the filling scheme since only inject 10% bunch </a:t>
            </a:r>
          </a:p>
          <a:p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33998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C85353-7A14-1BF5-E097-36493337D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849201"/>
            <a:ext cx="8712349" cy="53285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Pure</a:t>
            </a:r>
            <a:r>
              <a:rPr lang="zh-CN" altLang="en-US" dirty="0"/>
              <a:t> </a:t>
            </a:r>
            <a:r>
              <a:rPr lang="en-US" altLang="zh-CN" dirty="0"/>
              <a:t>on-axis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Good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achieved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both</a:t>
            </a:r>
            <a:r>
              <a:rPr lang="zh-CN" altLang="en-US" dirty="0"/>
              <a:t> </a:t>
            </a:r>
            <a:r>
              <a:rPr lang="en-US" altLang="zh-CN" dirty="0"/>
              <a:t>GHC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LCC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Hybrid</a:t>
            </a:r>
            <a:r>
              <a:rPr lang="zh-CN" altLang="en-US" dirty="0"/>
              <a:t> </a:t>
            </a:r>
            <a:r>
              <a:rPr lang="en-US" altLang="zh-CN" dirty="0"/>
              <a:t>on-axis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off-axis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GHC: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offset</a:t>
            </a:r>
            <a:r>
              <a:rPr lang="zh-CN" altLang="en-US" dirty="0"/>
              <a:t> </a:t>
            </a:r>
            <a:r>
              <a:rPr lang="en-US" altLang="zh-CN" dirty="0"/>
              <a:t>should be 0.5 - 1</a:t>
            </a:r>
            <a:r>
              <a:rPr lang="zh-CN" altLang="en-US" dirty="0"/>
              <a:t> </a:t>
            </a:r>
            <a:r>
              <a:rPr lang="en-US" altLang="zh-CN" dirty="0"/>
              <a:t>%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LCC: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offset</a:t>
            </a:r>
            <a:r>
              <a:rPr lang="zh-CN" altLang="en-US" dirty="0"/>
              <a:t> </a:t>
            </a:r>
            <a:r>
              <a:rPr lang="en-US" altLang="zh-CN" dirty="0"/>
              <a:t>should be</a:t>
            </a:r>
            <a:r>
              <a:rPr lang="zh-CN" altLang="en-US" dirty="0"/>
              <a:t> </a:t>
            </a:r>
            <a:r>
              <a:rPr lang="en-US" altLang="zh-CN" dirty="0"/>
              <a:t>0.7 -1.2%</a:t>
            </a:r>
            <a:r>
              <a:rPr lang="zh-CN" altLang="en-US" dirty="0"/>
              <a:t> </a:t>
            </a:r>
            <a:r>
              <a:rPr lang="en-US" altLang="zh-CN" dirty="0"/>
              <a:t>%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around</a:t>
            </a:r>
            <a:r>
              <a:rPr lang="zh-CN" altLang="en-US" dirty="0"/>
              <a:t> </a:t>
            </a:r>
            <a:r>
              <a:rPr lang="en-US" altLang="zh-CN" dirty="0"/>
              <a:t>0</a:t>
            </a:r>
            <a:r>
              <a:rPr lang="zh-CN" altLang="en-US" dirty="0"/>
              <a:t> </a:t>
            </a:r>
            <a:endParaRPr lang="en-US" altLang="zh-CN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It’s</a:t>
            </a:r>
            <a:r>
              <a:rPr lang="zh-CN" altLang="en-US" dirty="0"/>
              <a:t> </a:t>
            </a:r>
            <a:r>
              <a:rPr lang="en-US" altLang="zh-CN" dirty="0"/>
              <a:t>possible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LCC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switch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off-axis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GHC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It’s possible to use the fully matched injected beam in hybrid injection but less margin in MA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For both GHC and LCC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Top-up injection with shared </a:t>
            </a:r>
            <a:r>
              <a:rPr lang="en-US" altLang="zh-CN" dirty="0"/>
              <a:t>oscillation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Can increase the space for on-axis/off-axis/hybrid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Reduce the oscillation amplitude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Need to study the influence on the circulating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05013A-237A-1ADE-8984-1947F33BE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066"/>
            <a:ext cx="11376025" cy="607135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50FFE-0A5D-E430-3B79-9E3A0A38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8783A-484B-1ED3-8882-65405468A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E5856-5BC1-DDE8-F08C-338F1E452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6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CE31F20-D23E-FB60-E1F5-7BCD39FFE6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276" y="2185290"/>
            <a:ext cx="2622735" cy="19670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29C209-EE32-C9A1-52B3-DA834E7F66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488" y="2152684"/>
            <a:ext cx="2697088" cy="20228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E028A2D-2B9C-6A10-ACE7-F2A9FAFB22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6295" y="836712"/>
                <a:ext cx="6911834" cy="54006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Collider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efficiency: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100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%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both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LCC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not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feasible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LCC,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fine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4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Collider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extraction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FSR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studied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distance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difference 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extraction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location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between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LCC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~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100m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more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than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1000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should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minimum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influence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dump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absorber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location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transfer from booster to collider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GHC: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booster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extraction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point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center</a:t>
                </a:r>
              </a:p>
              <a:p>
                <a:pPr marL="9909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Positron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electron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could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share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same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LCC: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booster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extraction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point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both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sides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Common: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Separate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H&amp;V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deflection,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similar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length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E028A2D-2B9C-6A10-ACE7-F2A9FAFB22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6295" y="836712"/>
                <a:ext cx="6911834" cy="5400600"/>
              </a:xfrm>
              <a:blipFill>
                <a:blip r:embed="rId4"/>
                <a:stretch>
                  <a:fillRect l="-2202" t="-1874" r="-1468"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65B8C1E-7BF2-8BF1-D86E-2F31823D5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69530"/>
            <a:ext cx="11376025" cy="607135"/>
          </a:xfrm>
        </p:spPr>
        <p:txBody>
          <a:bodyPr/>
          <a:lstStyle/>
          <a:p>
            <a:r>
              <a:rPr lang="en-US" altLang="zh-CN" dirty="0"/>
              <a:t>Conclusion of Lattice</a:t>
            </a:r>
            <a:r>
              <a:rPr lang="zh-CN" altLang="en-US" dirty="0"/>
              <a:t> </a:t>
            </a:r>
            <a:r>
              <a:rPr lang="en-US" altLang="zh-CN" dirty="0"/>
              <a:t>comparison</a:t>
            </a:r>
            <a:r>
              <a:rPr lang="zh-CN" altLang="en-US" dirty="0"/>
              <a:t> </a:t>
            </a:r>
            <a:r>
              <a:rPr lang="en-US" altLang="zh-CN" dirty="0"/>
              <a:t>report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4D727-424A-61FA-E934-A549F213C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497CE-CD53-310B-CFEA-EA8AADC9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5E9D0-54A6-DC77-D008-495EFEFB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14338C-514D-5478-1E9C-295C29BCF9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763" y="4254059"/>
            <a:ext cx="2635282" cy="1967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BD0B0C-02AB-15D9-9EAF-58FD302BC5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729" y="4230900"/>
            <a:ext cx="2635282" cy="19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618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3CC18-1E5E-3696-5B3F-5624144F8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918194-CC56-C8AC-1F48-8B4114ED1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96752"/>
            <a:ext cx="6861559" cy="1807275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683F3-E276-A169-8035-8DC01952C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Back-up: Evolution-- LCC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F5156-15F3-BD32-8F86-FBA44BCDE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5C5B9-9044-AD82-8B4A-678D54D7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60ECA-7052-A880-9AAC-BE4C67D7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16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FC7B42-C169-0078-9BA6-4EED99026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22312"/>
            <a:ext cx="3893358" cy="68133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DCD567-9669-1DB7-2A46-9937D6FA2F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1342024"/>
            <a:ext cx="5952661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89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24B5C1-0E81-1807-3A30-83DF5F89A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872587" cy="612601"/>
          </a:xfrm>
        </p:spPr>
        <p:txBody>
          <a:bodyPr/>
          <a:lstStyle/>
          <a:p>
            <a:r>
              <a:rPr lang="en-GB" dirty="0"/>
              <a:t>Pure off-axis injection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D767C4-1E4D-0497-809A-0DFE12A0B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Back-up: Evolution-- LCC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6B808-252D-D900-81B2-223ED823D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3F7B3-F47C-559B-F830-1644027DF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B0E45-598C-42CD-B900-2E6F70383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C90F49-2341-E524-747D-2554B55F1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2197822"/>
            <a:ext cx="8636493" cy="287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71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E2DC6-8197-BCF7-AB39-02BC73DC6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A72BBC-AB0C-59B8-2E3D-DEC7F087B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96752"/>
            <a:ext cx="6861559" cy="1807275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25DF6C-56E5-7262-8CA9-1A2D87EBE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Back-up: Evolution-- GHC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5FDDC-1D77-474E-D7A9-4EBD514D7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EDA6A-7C72-99A6-7BA2-1C11228E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CB509-43B1-CA9F-98DB-D8093044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217EED-E886-E414-4842-F82DF0FED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3" y="836712"/>
            <a:ext cx="7163496" cy="5372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03F398-C5DF-E4E7-AD2F-BF248E161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309" y="0"/>
            <a:ext cx="3855703" cy="674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20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47B584C-1A1B-01AE-C2B7-12B67945EF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9715" y="1076103"/>
                <a:ext cx="4146624" cy="316835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Lattice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version: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V25.3.1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Injection setting for pure on-axis 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Optics at injection point: </a:t>
                </a:r>
              </a:p>
              <a:p>
                <a:pPr marL="9909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=1000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=−1.5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zh-CN" b="0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Energy offset: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=0.95 %</m:t>
                    </m:r>
                  </m:oMath>
                </a14:m>
                <a:endParaRPr lang="en-US" altLang="zh-CN" b="0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47B584C-1A1B-01AE-C2B7-12B67945EF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9715" y="1076103"/>
                <a:ext cx="4146624" cy="3168352"/>
              </a:xfrm>
              <a:blipFill>
                <a:blip r:embed="rId2"/>
                <a:stretch>
                  <a:fillRect l="-3354" t="-31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BB43211-350E-B3F6-FDEB-86290DE36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Injection settings for GHC and LCC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E6B26-C6C7-74EB-BE0C-44B3A46F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91B27-72E2-EDCD-ABF1-26C6F5AB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30DB-0E3C-3F6D-7E1C-37021F73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7E4293-4499-8E63-4B7F-1E7C65B557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15" y="3407006"/>
            <a:ext cx="3874442" cy="28919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B77E4F-951B-B645-D55E-A5DA5F8238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3371386"/>
            <a:ext cx="3874442" cy="29058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8465BFD3-584D-A60B-1A1A-FDED5E9E442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804910" y="980728"/>
                <a:ext cx="5123737" cy="316835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Lattice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version: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LCC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V105.0.0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Injection setting for pure on-axis 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Optics at injection point: </a:t>
                </a:r>
              </a:p>
              <a:p>
                <a:pPr marL="9909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00 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=−1.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Energy offset: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=1.12 %</m:t>
                    </m:r>
                  </m:oMath>
                </a14:m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8465BFD3-584D-A60B-1A1A-FDED5E9E44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4910" y="980728"/>
                <a:ext cx="5123737" cy="3168352"/>
              </a:xfrm>
              <a:prstGeom prst="rect">
                <a:avLst/>
              </a:prstGeom>
              <a:blipFill>
                <a:blip r:embed="rId5"/>
                <a:stretch>
                  <a:fillRect l="-2716" t="-3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63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7AACB1-B12C-BF29-2789-1289A91DCF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5636" y="907232"/>
                <a:ext cx="8183446" cy="216024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Momentum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acceptance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only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considering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quantum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SR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LCC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larger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momentum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acceptance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Hybrid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on-axis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off-axis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Relation between energy offset and </a:t>
                </a:r>
                <a:r>
                  <a:rPr lang="en-US" altLang="zh-CN" b="0" dirty="0" err="1"/>
                  <a:t>betatron</a:t>
                </a:r>
                <a:r>
                  <a:rPr lang="en-US" altLang="zh-CN" b="0" dirty="0"/>
                  <a:t> offset: </a:t>
                </a:r>
              </a:p>
              <a:p>
                <a:pPr marL="24003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i="1" strike="sngStrike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i="1" strike="sngStrike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i="1" strike="sngStrike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US" altLang="zh-CN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altLang="zh-CN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i="1" strike="sngStrike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7AACB1-B12C-BF29-2789-1289A91DCF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5636" y="907232"/>
                <a:ext cx="8183446" cy="2160240"/>
              </a:xfrm>
              <a:blipFill>
                <a:blip r:embed="rId2"/>
                <a:stretch>
                  <a:fillRect l="-1860" t="-5263" b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04063B4-93A1-37D2-C00B-D2E63FA76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339" y="228089"/>
            <a:ext cx="11376025" cy="679143"/>
          </a:xfrm>
        </p:spPr>
        <p:txBody>
          <a:bodyPr/>
          <a:lstStyle/>
          <a:p>
            <a:r>
              <a:rPr lang="en-GB" dirty="0"/>
              <a:t>Momentum acceptance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7A2E2-736C-C481-C617-02F7E8075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33585-32C0-1E97-9E3A-403698DEC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C8F02-5D57-F3D9-0843-DF7784684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3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2326EF-CFC3-BB8B-6E20-0A3E8B743F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815" y="3429000"/>
            <a:ext cx="3858113" cy="288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11355F-152B-32A9-95E9-7519F8AE4A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260" y="3406200"/>
            <a:ext cx="3851321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991D57-D220-41D3-E6A7-339678FC9C61}"/>
              </a:ext>
            </a:extLst>
          </p:cNvPr>
          <p:cNvSpPr txBox="1"/>
          <p:nvPr/>
        </p:nvSpPr>
        <p:spPr bwMode="auto">
          <a:xfrm>
            <a:off x="7093943" y="3931303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GHC_V253.1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5F4611-8FDC-10F4-E833-933740D9AC10}"/>
              </a:ext>
            </a:extLst>
          </p:cNvPr>
          <p:cNvSpPr txBox="1"/>
          <p:nvPr/>
        </p:nvSpPr>
        <p:spPr bwMode="auto">
          <a:xfrm>
            <a:off x="6674701" y="5151645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LCC_V105.0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B3A0544-130C-054F-81A0-CFDFE84D87C3}"/>
              </a:ext>
            </a:extLst>
          </p:cNvPr>
          <p:cNvSpPr/>
          <p:nvPr/>
        </p:nvSpPr>
        <p:spPr>
          <a:xfrm>
            <a:off x="8184232" y="5212132"/>
            <a:ext cx="343476" cy="2170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D9E6DEE-3E77-F194-F71B-CF8182314BF3}"/>
              </a:ext>
            </a:extLst>
          </p:cNvPr>
          <p:cNvSpPr/>
          <p:nvPr/>
        </p:nvSpPr>
        <p:spPr>
          <a:xfrm rot="10800000">
            <a:off x="6788582" y="4015247"/>
            <a:ext cx="320701" cy="2170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9E5B38-E76D-35F5-F36F-A152F40FAE30}"/>
                  </a:ext>
                </a:extLst>
              </p:cNvPr>
              <p:cNvSpPr txBox="1"/>
              <p:nvPr/>
            </p:nvSpPr>
            <p:spPr bwMode="auto">
              <a:xfrm>
                <a:off x="-24680" y="3352585"/>
                <a:ext cx="3352704" cy="208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Cambria Math" panose="02040503050406030204" pitchFamily="18" charset="0"/>
                  </a:rPr>
                  <a:t>Geometrical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latin typeface="Cambria Math" panose="02040503050406030204" pitchFamily="18" charset="0"/>
                  </a:rPr>
                  <a:t>condition</a:t>
                </a:r>
                <a:r>
                  <a:rPr lang="en-US" altLang="zh-CN" dirty="0">
                    <a:latin typeface="Cambria Math" panose="02040503050406030204" pitchFamily="18" charset="0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r>
                  <a:rPr lang="zh-CN" altLang="en-US" b="0" dirty="0"/>
                  <a:t>     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5</a:t>
                </a:r>
                <a:r>
                  <a:rPr lang="zh-CN" altLang="en-US" dirty="0"/>
                  <a:t> </a:t>
                </a:r>
                <a:r>
                  <a:rPr lang="en-GB" dirty="0"/>
                  <a:t>sigma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size</a:t>
                </a:r>
                <a:endParaRPr lang="en-GB" altLang="zh-CN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2.8mm septum blade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9E5B38-E76D-35F5-F36F-A152F40FA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24680" y="3352585"/>
                <a:ext cx="3352704" cy="2080762"/>
              </a:xfrm>
              <a:prstGeom prst="rect">
                <a:avLst/>
              </a:prstGeom>
              <a:blipFill>
                <a:blip r:embed="rId5"/>
                <a:stretch>
                  <a:fillRect l="-2264" t="-18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54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B0805E7-00C1-85A4-D702-91785376D9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4544" y="960555"/>
                <a:ext cx="6397561" cy="5368134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Tracking setting: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Lattice from </a:t>
                </a:r>
                <a:r>
                  <a:rPr lang="en-GB" dirty="0" err="1">
                    <a:hlinkClick r:id="rId2"/>
                  </a:rPr>
                  <a:t>acc</a:t>
                </a:r>
                <a:r>
                  <a:rPr lang="en-GB" dirty="0">
                    <a:hlinkClick r:id="rId2"/>
                  </a:rPr>
                  <a:t>-models-</a:t>
                </a:r>
                <a:r>
                  <a:rPr lang="en-GB" dirty="0" err="1">
                    <a:hlinkClick r:id="rId2"/>
                  </a:rPr>
                  <a:t>fcc</a:t>
                </a:r>
                <a:r>
                  <a:rPr lang="en-GB" dirty="0">
                    <a:hlinkClick r:id="rId2"/>
                  </a:rPr>
                  <a:t>-ee</a:t>
                </a:r>
                <a:endParaRPr lang="en-GB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Only consider quantum SR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Particle number of Injected beam: 1000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Turns: 5000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distribution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X-Y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coupling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kept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Horizontal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dispersion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removed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Z-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relation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removed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  <a:endParaRPr lang="en-GB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m:rPr>
                        <m:lit/>
                      </m:rPr>
                      <a:rPr lang="en-US" altLang="zh-CN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On-energy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parameter:</a:t>
                </a:r>
                <a:r>
                  <a:rPr lang="zh-CN" altLang="en-US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marL="9909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Strong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nonlinear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effect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point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GHC</a:t>
                </a:r>
                <a:r>
                  <a:rPr lang="zh-CN" altLang="en-US" dirty="0"/>
                  <a:t> 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B0805E7-00C1-85A4-D702-91785376D9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544" y="960555"/>
                <a:ext cx="6397561" cy="5368134"/>
              </a:xfrm>
              <a:blipFill>
                <a:blip r:embed="rId3"/>
                <a:stretch>
                  <a:fillRect l="-2381" t="-1887" b="-1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DE6ADEA-70FB-F1A3-DACE-417744C33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Tracking</a:t>
            </a:r>
            <a:r>
              <a:rPr lang="zh-CN" altLang="en-US" dirty="0"/>
              <a:t> </a:t>
            </a:r>
            <a:r>
              <a:rPr lang="en-US" altLang="zh-CN" dirty="0"/>
              <a:t>setting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C3904-506C-991E-AF67-0E0738FEB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FB4ED-0554-DB13-C0F1-9787D5987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055FE-9DAC-4994-96CE-9E88B2888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DA4937-999E-E23B-4B67-0E4C1E7425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68" y="3766187"/>
            <a:ext cx="5040000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428504-52AD-90A6-C361-FBFAFEBE4C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105" y="980728"/>
            <a:ext cx="5040000" cy="25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2E4B2D-6C14-F86D-6712-4770EA62A101}"/>
              </a:ext>
            </a:extLst>
          </p:cNvPr>
          <p:cNvSpPr txBox="1"/>
          <p:nvPr/>
        </p:nvSpPr>
        <p:spPr bwMode="auto">
          <a:xfrm>
            <a:off x="8848960" y="541233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GHC</a:t>
            </a:r>
            <a:r>
              <a:rPr lang="zh-CN" altLang="en-US" dirty="0"/>
              <a:t> </a:t>
            </a:r>
            <a:r>
              <a:rPr lang="en-US" altLang="zh-CN" dirty="0"/>
              <a:t>lattice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850DC9-9783-A913-32D7-293878658636}"/>
              </a:ext>
            </a:extLst>
          </p:cNvPr>
          <p:cNvSpPr txBox="1"/>
          <p:nvPr/>
        </p:nvSpPr>
        <p:spPr bwMode="auto">
          <a:xfrm>
            <a:off x="8848960" y="339685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LCC</a:t>
            </a:r>
            <a:r>
              <a:rPr lang="zh-CN" altLang="en-US" dirty="0"/>
              <a:t> </a:t>
            </a:r>
            <a:r>
              <a:rPr lang="en-US" altLang="zh-CN" dirty="0"/>
              <a:t>lattice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951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CF819-1804-C311-2BBB-2A8529099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8D5ED9-4AB6-ACB1-5A78-33D85585F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11" y="1340768"/>
            <a:ext cx="6861559" cy="42484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injection efficiency for pure on-axis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energy offset = 0.95%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Also good for some hybrid injection schemes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energy offset</a:t>
            </a:r>
            <a:r>
              <a:rPr lang="en-US" dirty="0"/>
              <a:t>: </a:t>
            </a:r>
            <a:r>
              <a:rPr lang="en-GB" dirty="0"/>
              <a:t>0.5 - 1%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Impossible for pure off-axis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According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MA,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r>
              <a:rPr lang="zh-CN" altLang="en-US" dirty="0"/>
              <a:t> </a:t>
            </a:r>
            <a:r>
              <a:rPr lang="en-US" altLang="zh-CN" dirty="0"/>
              <a:t>should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0</a:t>
            </a:r>
            <a:r>
              <a:rPr lang="zh-CN" altLang="en-US" dirty="0"/>
              <a:t> </a:t>
            </a:r>
            <a:r>
              <a:rPr lang="en-US" altLang="zh-CN" dirty="0"/>
              <a:t>?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731068-CC93-70A5-C546-39E93F59E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Injection efficiency -- GHC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4D94E-C838-0004-D35B-DDE88F694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634EB-99BE-C1D6-8007-104D8F73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CEF99-E0F6-BF8A-076A-36E5D96B7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64FE0E-F3D2-C44C-CF88-1F49F204ED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188640"/>
            <a:ext cx="3851321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C0148F-6793-BB28-CE82-40EFA0C67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884" y="306864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17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430A9-E426-42CC-DFB5-CD3775F68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006D783-B098-2E33-0C4F-E20A9D2C4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00" y="4007050"/>
            <a:ext cx="5376000" cy="2304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B06A2-1251-1049-1D2D-A54C63F4A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BF7A6-7724-A0AF-E509-B5BC8E1B0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F8E3B-15A6-19B3-B83D-77EDE9D3A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6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D4607E-1716-5AE6-5967-879D59608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3404602"/>
            <a:ext cx="3851321" cy="288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1CB5680-A8FB-0882-C8AE-E4FB25E002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976" y="1963574"/>
            <a:ext cx="5376000" cy="2304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47AC27-1744-81AB-CB24-7E58993C56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952" y="-79902"/>
            <a:ext cx="5376000" cy="2304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B1EBD0B-D853-A4D5-61A0-6134FC34C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829713" cy="607135"/>
          </a:xfrm>
        </p:spPr>
        <p:txBody>
          <a:bodyPr/>
          <a:lstStyle/>
          <a:p>
            <a:r>
              <a:rPr lang="en-GB" dirty="0"/>
              <a:t>Injected beam evolution-- GHC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431EA29-46E0-23F3-A717-60949CDA3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87" t="6349" r="6589"/>
          <a:stretch>
            <a:fillRect/>
          </a:stretch>
        </p:blipFill>
        <p:spPr>
          <a:xfrm>
            <a:off x="4583832" y="3573016"/>
            <a:ext cx="2314683" cy="21296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F4E72C6-F42E-7EBC-3EB2-6FB2566A57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6723" y="1062822"/>
                <a:ext cx="6861559" cy="214412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Best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efficiency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when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%</m:t>
                    </m:r>
                    <m:r>
                      <a:rPr lang="zh-CN" alt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zh-CN" alt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Horizontal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emittance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blow-up still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happens</a:t>
                </a: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Vertical emittance blow-up was observed when injected beam close to MA border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Starts increase from</a:t>
                </a:r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dirty="0"/>
                  <a:t>, and larger 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/>
                  <a:t> reduces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F4E72C6-F42E-7EBC-3EB2-6FB2566A57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6723" y="1062822"/>
                <a:ext cx="6861559" cy="2144122"/>
              </a:xfrm>
              <a:blipFill>
                <a:blip r:embed="rId7"/>
                <a:stretch>
                  <a:fillRect l="-2218" t="-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168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263FE-C8C9-3259-3E9C-A12503DE7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60B751-8E8E-EEB0-59D3-5ABC068B2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96752"/>
            <a:ext cx="6861559" cy="1807275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FBF026-1B91-0FFD-3962-2E79FA08B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Beam evolution-- GHC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F64EF-087D-B137-594F-54D475632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B1EEB-1442-98B0-8806-34F0579D1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228B0-871F-BF63-F139-634CD33CE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ECCEAE-C9CD-FAA9-860B-BF6987136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353248"/>
            <a:ext cx="5274796" cy="39560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DA1CA2-8312-6ED6-A914-9293AA2E2A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007" y="0"/>
            <a:ext cx="3918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9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8939A-80C4-5E2B-9B5A-90D0A35E0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60E26B-612E-EE26-2900-52F0059CD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2817480"/>
            <a:ext cx="4224469" cy="316835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467A71-CF1B-2748-AA25-66073E0A0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6840139" cy="31683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injection efficiency for pure on-axis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energy offset = 1.12%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Also good for some hybrid injection schemes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energy offset: 0.7-1.2%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Possible for pure off-axis 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 injection efficiency looks not high enough: less than 80%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C42EEA-9AC2-3FA5-87EE-E2B5B04B8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Injection efficiency -- LCC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0C3E-D824-C281-A8A3-52E844A63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475C7-BDC1-13C7-4447-17DA305FE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4170D-F30F-CAAD-D028-10BDF6633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8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73EE169-1558-3487-9641-DBA297DD8A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116952"/>
            <a:ext cx="385811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88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B832A4-686E-BB84-4799-982923866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09E5649D-A32C-B5B4-7423-F8577FE31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3802458"/>
            <a:ext cx="3385724" cy="25273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5117B82-E831-522E-0EEE-7A6DD0CA94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9091" y="947004"/>
                <a:ext cx="6342973" cy="349010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Best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efficiency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when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%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Horizontal emittance seems good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Vertical emittance blow up happens when close to the MA border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Injection efficiency for pure off-axis injection is less than 80%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Still vertical emittance blow up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not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large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5117B82-E831-522E-0EEE-7A6DD0CA94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9091" y="947004"/>
                <a:ext cx="6342973" cy="3490108"/>
              </a:xfrm>
              <a:blipFill>
                <a:blip r:embed="rId3"/>
                <a:stretch>
                  <a:fillRect l="-2196" t="-2899" r="-3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0D7B0-66A5-7DD6-3C97-062423D42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16 October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5FC3A-2460-6C8A-946A-BB5D8610D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E0FE1-1E83-538E-7AEA-46090D8C1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9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C7A124-F879-6B77-16C7-6BC875741A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99" y="4010306"/>
            <a:ext cx="5376001" cy="2304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88B467-1470-9995-0CEC-D87F56FD6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190" y="1963833"/>
            <a:ext cx="5376000" cy="2304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05E1C9-7C3C-3D0C-B1B8-DA8A18944B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99" y="-82241"/>
            <a:ext cx="5376001" cy="2304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62FDAE-9DDF-2E1D-F5BF-104A5C02E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Injected beam evolution-- LCC</a:t>
            </a:r>
          </a:p>
        </p:txBody>
      </p:sp>
    </p:spTree>
    <p:extLst>
      <p:ext uri="{BB962C8B-B14F-4D97-AF65-F5344CB8AC3E}">
        <p14:creationId xmlns:p14="http://schemas.microsoft.com/office/powerpoint/2010/main" val="1959405137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45919</TotalTime>
  <Words>1123</Words>
  <Application>Microsoft Macintosh PowerPoint</Application>
  <DocSecurity>0</DocSecurity>
  <PresentationFormat>Widescreen</PresentationFormat>
  <Paragraphs>200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Cambria Math</vt:lpstr>
      <vt:lpstr>CERN</vt:lpstr>
      <vt:lpstr>Top-up injection performance between GHC and LCC </vt:lpstr>
      <vt:lpstr>Injection settings for GHC and LCC</vt:lpstr>
      <vt:lpstr>Momentum acceptance</vt:lpstr>
      <vt:lpstr>Tracking setting</vt:lpstr>
      <vt:lpstr>Injection efficiency -- GHC</vt:lpstr>
      <vt:lpstr>Injected beam evolution-- GHC</vt:lpstr>
      <vt:lpstr>Beam evolution-- GHC</vt:lpstr>
      <vt:lpstr>Injection efficiency -- LCC</vt:lpstr>
      <vt:lpstr>Injected beam evolution-- LCC</vt:lpstr>
      <vt:lpstr>Beam evolution-- LCC</vt:lpstr>
      <vt:lpstr>On-axis injection comparison</vt:lpstr>
      <vt:lpstr>Hybrid injection with matched injected beam</vt:lpstr>
      <vt:lpstr>Hybrid injection with shared oscillation</vt:lpstr>
      <vt:lpstr>Conclusion</vt:lpstr>
      <vt:lpstr>Conclusion of Lattice comparison report</vt:lpstr>
      <vt:lpstr>Back-up: Evolution-- LCC</vt:lpstr>
      <vt:lpstr>Back-up: Evolution-- LCC</vt:lpstr>
      <vt:lpstr>Back-up: Evolution-- GHC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Sen Yue</cp:lastModifiedBy>
  <cp:revision>223</cp:revision>
  <dcterms:created xsi:type="dcterms:W3CDTF">2021-11-15T09:32:25Z</dcterms:created>
  <dcterms:modified xsi:type="dcterms:W3CDTF">2025-10-16T11:46:55Z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