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notesMasterIdLst>
    <p:notesMasterId r:id="rId26"/>
  </p:notesMasterIdLst>
  <p:sldIdLst>
    <p:sldId id="597" r:id="rId3"/>
    <p:sldId id="598" r:id="rId4"/>
    <p:sldId id="768" r:id="rId5"/>
    <p:sldId id="800" r:id="rId6"/>
    <p:sldId id="770" r:id="rId7"/>
    <p:sldId id="771" r:id="rId8"/>
    <p:sldId id="801" r:id="rId9"/>
    <p:sldId id="759" r:id="rId10"/>
    <p:sldId id="794" r:id="rId11"/>
    <p:sldId id="793" r:id="rId12"/>
    <p:sldId id="796" r:id="rId13"/>
    <p:sldId id="805" r:id="rId14"/>
    <p:sldId id="809" r:id="rId15"/>
    <p:sldId id="806" r:id="rId16"/>
    <p:sldId id="812" r:id="rId17"/>
    <p:sldId id="813" r:id="rId18"/>
    <p:sldId id="802" r:id="rId19"/>
    <p:sldId id="798" r:id="rId20"/>
    <p:sldId id="790" r:id="rId21"/>
    <p:sldId id="803" r:id="rId22"/>
    <p:sldId id="762" r:id="rId23"/>
    <p:sldId id="776" r:id="rId24"/>
    <p:sldId id="74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57B681-1A12-A1F3-D825-E8988091B03A}" name="Lukas Felsberger" initials="LF" userId="S::lukas.felsberger@cern.ch::7df031f6-8243-43c6-b179-fb3ed1054ed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82" autoAdjust="0"/>
    <p:restoredTop sz="90955" autoAdjust="0"/>
  </p:normalViewPr>
  <p:slideViewPr>
    <p:cSldViewPr snapToGrid="0">
      <p:cViewPr>
        <p:scale>
          <a:sx n="125" d="100"/>
          <a:sy n="125" d="100"/>
        </p:scale>
        <p:origin x="11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8/10/relationships/authors" Target="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68336-454C-48C0-B982-2A4795E518B9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77DE3-A085-4A90-9683-7D3ADD0157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12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277DE3-A085-4A90-9683-7D3ADD0157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152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277DE3-A085-4A90-9683-7D3ADD0157B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332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277DE3-A085-4A90-9683-7D3ADD0157B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5007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277DE3-A085-4A90-9683-7D3ADD0157B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906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13DB3E-A3AD-08B4-CC9D-901617A78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6EC28F-FA2D-E9D5-24F6-6A14D69724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C06383-299A-36F3-21D9-9A4D745DBF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err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1D1345-CAF5-C577-14FE-B33E98AA25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A2123-22F5-443B-AE77-C9C0051F2BC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817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AFAA7-52E0-1A64-4E6E-DF1397C65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20595D-20F5-DC98-91C0-99AB36AAC2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B37D2A-30F6-2CD4-2D72-DA1BCE359F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err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F106A4-F34C-30DA-D2CF-9D1B6A8875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A2123-22F5-443B-AE77-C9C0051F2BC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76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67482D-F3CA-E2A6-BE73-29904F853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9162A4-CB7C-3641-1293-BBEE829691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EA0560-4EC0-731E-E46B-D1DF92B79A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err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EAAA35-2FC2-E0FA-057E-CC733F9460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A2123-22F5-443B-AE77-C9C0051F2BC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636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BA769-4715-DA86-8FE9-16A5961B62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9FA77B-29C1-A30C-C4B8-12D399759C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976649-3B84-838F-88DA-967FEC7DDE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err="1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59060-F211-8C8C-A9C5-3741FBAAC7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A2123-22F5-443B-AE77-C9C0051F2BC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462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C4DD0-CF5C-5265-ECA4-87779EAEB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F1FCB7-59B9-0073-CF40-638426DFF1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CD5D74-F1AD-00C8-6746-BF84AE6BB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24958E-905F-19C1-ADE3-80710067F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A2123-22F5-443B-AE77-C9C0051F2BC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976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D9171-ADBF-611E-13A6-9ECD8DF5E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83645A-0216-76B2-C1B3-76DFA8B7CE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76679F-FE4A-4FEA-B9D1-FB5F3F25C3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23B29-9F9C-8CCB-AA9D-AEC12BB19D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A2123-22F5-443B-AE77-C9C0051F2BC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874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EFD2E-C3FE-D09B-CB4A-45419901A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A35FD2-7FBE-3B0C-653E-CA93388EEA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B54DE9-1314-92CC-CE71-F68A70CDC6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D5847-A7C2-3DD6-607D-3F06C321E5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A2123-22F5-443B-AE77-C9C0051F2BC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765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038F7-459A-D2AC-F9DE-912B515B4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269693-FD51-74DB-35E6-208F6715F9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88771C-CA47-A2E9-7F50-1397EDF88A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403BA-ABDF-081A-A312-2FC5CB3490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A2123-22F5-443B-AE77-C9C0051F2BC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071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199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457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4291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22064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904918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051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28613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3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5032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236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23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0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0035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0243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489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98520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6637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43282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89966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290251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129194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3947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3202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140804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876922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120626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388558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7158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6064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66485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57632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3033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2030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9778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63012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436094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79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32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25273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925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35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Antoine | Status report on PICv2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7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07.05.24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A. Antoine | Status report on PICv2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42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3 Dec 2024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15B5ECA-D4D0-834B-956C-3F2585496D9B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ABT Engineering Forum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5730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EE4A7-CF1B-4CD3-5460-7D4D798F9E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dirty="0"/>
              <a:t>PhD research plan</a:t>
            </a:r>
            <a:br>
              <a:rPr lang="en-GB" sz="3600" dirty="0"/>
            </a:br>
            <a:r>
              <a:rPr lang="en-GB" sz="3200" b="0" i="1" dirty="0"/>
              <a:t>Reliability assurance for highly-critical complex systems in particle accelerators </a:t>
            </a:r>
            <a:br>
              <a:rPr lang="en-GB" sz="3600" dirty="0"/>
            </a:br>
            <a:endParaRPr lang="en-GB" sz="3200" b="0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BF83AA-4371-CFC5-AC47-747974C4A8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David Westermann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04.02.2025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4936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759E5-3730-AFB1-D73A-FC8226886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AF043ED-4BD1-382C-5352-EA04B03653EA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9CA342-1053-2B38-6862-B4D60C0C7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Objectives – </a:t>
            </a:r>
            <a:br>
              <a:rPr lang="en-US" dirty="0"/>
            </a:br>
            <a:r>
              <a:rPr lang="en-US" sz="2800" b="0" dirty="0"/>
              <a:t>Automated Assignment of End-Effects in the </a:t>
            </a:r>
            <a:br>
              <a:rPr lang="en-US" sz="2800" b="0" dirty="0"/>
            </a:br>
            <a:r>
              <a:rPr lang="en-US" sz="2800" b="0" dirty="0"/>
              <a:t>Component FMECA</a:t>
            </a: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BCF9F-A2C0-E4C8-ADA7-AAD9ACA59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E8A37-5FD8-D283-52E5-29A5FF84D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EB02F-AF9D-8494-C69D-F2CE593AB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9F4439F3-650E-45CD-CCD8-91DF0733D4BA}"/>
              </a:ext>
            </a:extLst>
          </p:cNvPr>
          <p:cNvSpPr txBox="1">
            <a:spLocks/>
          </p:cNvSpPr>
          <p:nvPr/>
        </p:nvSpPr>
        <p:spPr>
          <a:xfrm>
            <a:off x="407989" y="2346036"/>
            <a:ext cx="6688270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 fontAlgn="ctr"/>
            <a:r>
              <a:rPr lang="en-GB" sz="1600" dirty="0"/>
              <a:t>In our current process</a:t>
            </a:r>
            <a:r>
              <a:rPr lang="en-GB" sz="1600" b="0" dirty="0"/>
              <a:t>, for each failure mode of each component, the system expert determines the end effect at the system level.</a:t>
            </a:r>
          </a:p>
          <a:p>
            <a:pPr rtl="0" fontAlgn="ctr"/>
            <a:r>
              <a:rPr lang="de-DE" sz="1600" dirty="0"/>
              <a:t>Problems</a:t>
            </a:r>
            <a:endParaRPr lang="de-DE" sz="1600" b="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The expert can make mistakes when assigning the end effects.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We do only consider single component failures.</a:t>
            </a:r>
            <a:endParaRPr lang="en-US" sz="1600" b="0" dirty="0">
              <a:solidFill>
                <a:schemeClr val="bg1"/>
              </a:solidFill>
            </a:endParaRPr>
          </a:p>
          <a:p>
            <a:pPr algn="just">
              <a:spcBef>
                <a:spcPts val="600"/>
              </a:spcBef>
            </a:pPr>
            <a:endParaRPr lang="en-US" sz="14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58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0DF880-8672-C9D9-1B3F-C97546C4A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DF4788-07C6-2CFC-8C02-BF1516CC86F5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C59E56-5C51-407B-A06E-C60D2B9E2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374003" cy="1065742"/>
          </a:xfrm>
        </p:spPr>
        <p:txBody>
          <a:bodyPr/>
          <a:lstStyle/>
          <a:p>
            <a:r>
              <a:rPr lang="en-US" dirty="0"/>
              <a:t>2. Objectives – </a:t>
            </a:r>
            <a:br>
              <a:rPr lang="en-US" dirty="0"/>
            </a:br>
            <a:r>
              <a:rPr lang="en-US" sz="2800" b="0" dirty="0"/>
              <a:t>Automated Assignment of End-Effects in the </a:t>
            </a:r>
            <a:br>
              <a:rPr lang="en-US" sz="2800" b="0" dirty="0"/>
            </a:br>
            <a:r>
              <a:rPr lang="en-US" sz="2800" b="0" dirty="0"/>
              <a:t>Component FMECA</a:t>
            </a: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00BD2-B008-AAB2-F0E6-691EBB5D6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2DA03-9F76-7F0E-5E6B-ADB60E125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CB6EF5-17C1-3150-F5FE-19CEBB7BF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558E5B-A602-157E-EACE-5AE07AD5C9BB}"/>
              </a:ext>
            </a:extLst>
          </p:cNvPr>
          <p:cNvSpPr/>
          <p:nvPr/>
        </p:nvSpPr>
        <p:spPr>
          <a:xfrm>
            <a:off x="7972426" y="876300"/>
            <a:ext cx="3811586" cy="53847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i="0" dirty="0">
                <a:solidFill>
                  <a:srgbClr val="E3E4E8"/>
                </a:solidFill>
                <a:effectLst/>
                <a:latin typeface="Open Sans" panose="020B0606030504020204" pitchFamily="34" charset="0"/>
              </a:rPr>
              <a:t>Topic</a:t>
            </a:r>
          </a:p>
          <a:p>
            <a:r>
              <a:rPr lang="en-GB" sz="1400" b="0" i="0" dirty="0">
                <a:solidFill>
                  <a:srgbClr val="E3E4E8"/>
                </a:solidFill>
                <a:effectLst/>
                <a:latin typeface="Open Sans" panose="020B0606030504020204" pitchFamily="34" charset="0"/>
              </a:rPr>
              <a:t>Simulation of single and multi-component electronic failure scenarios, including random and degradation failures </a:t>
            </a:r>
          </a:p>
          <a:p>
            <a:endParaRPr lang="en-GB" sz="1400" b="1" dirty="0">
              <a:solidFill>
                <a:srgbClr val="E3E4E8"/>
              </a:solidFill>
              <a:latin typeface="Open Sans" panose="020B0606030504020204" pitchFamily="34" charset="0"/>
            </a:endParaRPr>
          </a:p>
          <a:p>
            <a:r>
              <a:rPr lang="en-GB" sz="1400" b="1" dirty="0">
                <a:solidFill>
                  <a:srgbClr val="E3E4E8"/>
                </a:solidFill>
                <a:latin typeface="Open Sans" panose="020B0606030504020204" pitchFamily="34" charset="0"/>
              </a:rPr>
              <a:t>Aim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E3E4E8"/>
                </a:solidFill>
                <a:effectLst/>
                <a:latin typeface="Open Sans" panose="020B0606030504020204" pitchFamily="34" charset="0"/>
              </a:rPr>
              <a:t>Review the results of the manual examination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E3E4E8"/>
                </a:solidFill>
                <a:effectLst/>
                <a:latin typeface="Open Sans" panose="020B0606030504020204" pitchFamily="34" charset="0"/>
              </a:rPr>
              <a:t>Determine the failure of not considering multi-component failures in the analysis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E3E4E8"/>
                </a:solidFill>
                <a:effectLst/>
                <a:latin typeface="Open Sans" panose="020B0606030504020204" pitchFamily="34" charset="0"/>
              </a:rPr>
              <a:t>Determine the effect of degradation failures </a:t>
            </a:r>
          </a:p>
          <a:p>
            <a:endParaRPr lang="en-GB" sz="1400" b="0" i="0" dirty="0">
              <a:solidFill>
                <a:srgbClr val="E3E4E8"/>
              </a:solidFill>
              <a:effectLst/>
              <a:latin typeface="Open Sans" panose="020B0606030504020204" pitchFamily="34" charset="0"/>
            </a:endParaRPr>
          </a:p>
          <a:p>
            <a:r>
              <a:rPr lang="en-GB" sz="1400" b="1" i="0" dirty="0">
                <a:solidFill>
                  <a:srgbClr val="E3E4E8"/>
                </a:solidFill>
                <a:effectLst/>
                <a:latin typeface="Open Sans" panose="020B0606030504020204" pitchFamily="34" charset="0"/>
              </a:rPr>
              <a:t>Needed Results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i="0" dirty="0">
                <a:solidFill>
                  <a:srgbClr val="00B050"/>
                </a:solidFill>
                <a:effectLst/>
                <a:latin typeface="Open Sans" panose="020B0606030504020204" pitchFamily="34" charset="0"/>
              </a:rPr>
              <a:t>Spice model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E3E4E8"/>
                </a:solidFill>
                <a:effectLst/>
                <a:latin typeface="Open Sans" panose="020B0606030504020204" pitchFamily="34" charset="0"/>
              </a:rPr>
              <a:t>End effects with corresponding output signals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E3E4E8"/>
                </a:solidFill>
                <a:latin typeface="Open Sans" panose="020B0606030504020204" pitchFamily="34" charset="0"/>
              </a:rPr>
              <a:t>Degradation mechanisms</a:t>
            </a:r>
            <a:endParaRPr lang="en-GB" sz="1400" b="0" i="0" dirty="0">
              <a:solidFill>
                <a:srgbClr val="E3E4E8"/>
              </a:solidFill>
              <a:effectLst/>
              <a:latin typeface="Open Sans" panose="020B060603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i="0" dirty="0">
                <a:solidFill>
                  <a:srgbClr val="00B050"/>
                </a:solidFill>
                <a:effectLst/>
                <a:latin typeface="Open Sans" panose="020B0606030504020204" pitchFamily="34" charset="0"/>
              </a:rPr>
              <a:t>Script to simulate failures and degraded components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E3E4E8"/>
                </a:solidFill>
                <a:effectLst/>
                <a:latin typeface="Open Sans" panose="020B0606030504020204" pitchFamily="34" charset="0"/>
              </a:rPr>
              <a:t>End Effects for different failure scenarios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E3E4E8"/>
                </a:solidFill>
                <a:latin typeface="Open Sans" panose="020B0606030504020204" pitchFamily="34" charset="0"/>
              </a:rPr>
              <a:t>Model to calculate the system failure rate for different scenarios</a:t>
            </a:r>
            <a:endParaRPr lang="en-GB" sz="1400" b="0" i="0" dirty="0">
              <a:solidFill>
                <a:srgbClr val="E3E4E8"/>
              </a:solidFill>
              <a:effectLst/>
              <a:latin typeface="Open Sans" panose="020B060603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E3E4E8"/>
                </a:solidFill>
                <a:effectLst/>
                <a:latin typeface="Open Sans" panose="020B0606030504020204" pitchFamily="34" charset="0"/>
              </a:rPr>
              <a:t>Recommendations based on the comparison of the results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BC04D9-D487-6989-B187-075F64B48874}"/>
              </a:ext>
            </a:extLst>
          </p:cNvPr>
          <p:cNvSpPr/>
          <p:nvPr/>
        </p:nvSpPr>
        <p:spPr>
          <a:xfrm>
            <a:off x="7972425" y="577763"/>
            <a:ext cx="3811587" cy="293039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Paper for ICSRS 2025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4CA9C8-3507-4EBB-8D03-3AC8C1F0A2F6}"/>
              </a:ext>
            </a:extLst>
          </p:cNvPr>
          <p:cNvSpPr/>
          <p:nvPr/>
        </p:nvSpPr>
        <p:spPr>
          <a:xfrm>
            <a:off x="7972425" y="176586"/>
            <a:ext cx="3811587" cy="39401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Project: Contactor Controls Board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59EBFFE4-F198-D7AA-004A-203984E76BB8}"/>
              </a:ext>
            </a:extLst>
          </p:cNvPr>
          <p:cNvSpPr txBox="1">
            <a:spLocks/>
          </p:cNvSpPr>
          <p:nvPr/>
        </p:nvSpPr>
        <p:spPr>
          <a:xfrm>
            <a:off x="407989" y="2346036"/>
            <a:ext cx="6688270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 fontAlgn="ctr"/>
            <a:r>
              <a:rPr lang="en-GB" sz="1600" dirty="0"/>
              <a:t>In our current process</a:t>
            </a:r>
            <a:r>
              <a:rPr lang="en-GB" sz="1600" b="0" dirty="0"/>
              <a:t>, for each failure mode of each component, the system expert determines the end effect at the system level.</a:t>
            </a:r>
          </a:p>
          <a:p>
            <a:pPr rtl="0" fontAlgn="ctr"/>
            <a:r>
              <a:rPr lang="de-DE" sz="1600" dirty="0"/>
              <a:t>Problems</a:t>
            </a:r>
            <a:endParaRPr lang="de-DE" sz="1600" b="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The expert can make mistakes when assigning the end effects.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We do only consider single component failures.</a:t>
            </a:r>
            <a:endParaRPr lang="en-US" sz="1600" b="0" dirty="0">
              <a:solidFill>
                <a:schemeClr val="bg1"/>
              </a:solidFill>
            </a:endParaRPr>
          </a:p>
          <a:p>
            <a:pPr algn="just">
              <a:spcBef>
                <a:spcPts val="600"/>
              </a:spcBef>
            </a:pPr>
            <a:endParaRPr lang="en-US" sz="1600" b="0" dirty="0">
              <a:solidFill>
                <a:schemeClr val="bg1"/>
              </a:solidFill>
            </a:endParaRPr>
          </a:p>
          <a:p>
            <a:pPr algn="just">
              <a:spcBef>
                <a:spcPts val="600"/>
              </a:spcBef>
            </a:pPr>
            <a:r>
              <a:rPr lang="en-US" sz="1600" dirty="0"/>
              <a:t>We need to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bg2">
                    <a:lumMod val="10000"/>
                  </a:schemeClr>
                </a:solidFill>
              </a:rPr>
              <a:t>Simulate single-component failures as well as multi-component failures and degraded components and determine from the results whether they need to be included in the analysis.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sz="1600" b="0" dirty="0" err="1">
                <a:solidFill>
                  <a:schemeClr val="tx1"/>
                </a:solidFill>
              </a:rPr>
              <a:t>No</a:t>
            </a:r>
            <a:r>
              <a:rPr lang="de-DE" sz="1600" b="0" dirty="0">
                <a:solidFill>
                  <a:schemeClr val="tx1"/>
                </a:solidFill>
              </a:rPr>
              <a:t> </a:t>
            </a:r>
            <a:r>
              <a:rPr lang="de-DE" sz="1600" b="0" dirty="0" err="1">
                <a:solidFill>
                  <a:schemeClr val="tx1"/>
                </a:solidFill>
              </a:rPr>
              <a:t>recommendation</a:t>
            </a:r>
            <a:r>
              <a:rPr lang="de-DE" sz="1600" b="0" dirty="0">
                <a:solidFill>
                  <a:schemeClr val="tx1"/>
                </a:solidFill>
              </a:rPr>
              <a:t> </a:t>
            </a:r>
            <a:r>
              <a:rPr lang="de-DE" sz="1600" b="0" dirty="0" err="1">
                <a:solidFill>
                  <a:schemeClr val="tx1"/>
                </a:solidFill>
              </a:rPr>
              <a:t>yet</a:t>
            </a:r>
            <a:r>
              <a:rPr lang="de-DE" sz="1600" b="0" dirty="0">
                <a:solidFill>
                  <a:schemeClr val="tx1"/>
                </a:solidFill>
              </a:rPr>
              <a:t> in </a:t>
            </a:r>
            <a:r>
              <a:rPr lang="de-DE" sz="1600" b="0" dirty="0" err="1">
                <a:solidFill>
                  <a:schemeClr val="tx1"/>
                </a:solidFill>
              </a:rPr>
              <a:t>the</a:t>
            </a:r>
            <a:r>
              <a:rPr lang="de-DE" sz="1600" b="0" dirty="0">
                <a:solidFill>
                  <a:schemeClr val="tx1"/>
                </a:solidFill>
              </a:rPr>
              <a:t> </a:t>
            </a:r>
            <a:r>
              <a:rPr lang="de-DE" sz="1600" b="0" dirty="0" err="1">
                <a:solidFill>
                  <a:schemeClr val="tx1"/>
                </a:solidFill>
              </a:rPr>
              <a:t>literature</a:t>
            </a:r>
            <a:r>
              <a:rPr lang="de-DE" sz="1600" b="0" dirty="0">
                <a:solidFill>
                  <a:schemeClr val="tx1"/>
                </a:solidFill>
              </a:rPr>
              <a:t> </a:t>
            </a:r>
            <a:r>
              <a:rPr lang="de-DE" sz="1600" b="0" dirty="0" err="1">
                <a:solidFill>
                  <a:schemeClr val="tx1"/>
                </a:solidFill>
              </a:rPr>
              <a:t>about</a:t>
            </a:r>
            <a:r>
              <a:rPr lang="de-DE" sz="1600" b="0" dirty="0">
                <a:solidFill>
                  <a:schemeClr val="tx1"/>
                </a:solidFill>
              </a:rPr>
              <a:t> </a:t>
            </a:r>
            <a:r>
              <a:rPr lang="de-DE" sz="1600" b="0" dirty="0" err="1">
                <a:solidFill>
                  <a:schemeClr val="tx1"/>
                </a:solidFill>
              </a:rPr>
              <a:t>the</a:t>
            </a:r>
            <a:r>
              <a:rPr lang="de-DE" sz="1600" b="0" dirty="0">
                <a:solidFill>
                  <a:schemeClr val="tx1"/>
                </a:solidFill>
              </a:rPr>
              <a:t> </a:t>
            </a:r>
            <a:r>
              <a:rPr lang="de-DE" sz="1600" b="0" dirty="0" err="1">
                <a:solidFill>
                  <a:schemeClr val="tx1"/>
                </a:solidFill>
              </a:rPr>
              <a:t>simulation</a:t>
            </a:r>
            <a:r>
              <a:rPr lang="de-DE" sz="1600" b="0" dirty="0">
                <a:solidFill>
                  <a:schemeClr val="tx1"/>
                </a:solidFill>
              </a:rPr>
              <a:t> </a:t>
            </a:r>
            <a:r>
              <a:rPr lang="de-DE" sz="1600" b="0" dirty="0" err="1">
                <a:solidFill>
                  <a:schemeClr val="tx1"/>
                </a:solidFill>
              </a:rPr>
              <a:t>of</a:t>
            </a:r>
            <a:r>
              <a:rPr lang="de-DE" sz="1600" b="0" dirty="0">
                <a:solidFill>
                  <a:schemeClr val="tx1"/>
                </a:solidFill>
              </a:rPr>
              <a:t> multi-</a:t>
            </a:r>
            <a:r>
              <a:rPr lang="de-DE" sz="1600" b="0" dirty="0" err="1">
                <a:solidFill>
                  <a:schemeClr val="tx1"/>
                </a:solidFill>
              </a:rPr>
              <a:t>component</a:t>
            </a:r>
            <a:r>
              <a:rPr lang="de-DE" sz="1600" b="0" dirty="0">
                <a:solidFill>
                  <a:schemeClr val="tx1"/>
                </a:solidFill>
              </a:rPr>
              <a:t> </a:t>
            </a:r>
            <a:r>
              <a:rPr lang="de-DE" sz="1600" b="0" dirty="0" err="1">
                <a:solidFill>
                  <a:schemeClr val="tx1"/>
                </a:solidFill>
              </a:rPr>
              <a:t>failure</a:t>
            </a:r>
            <a:r>
              <a:rPr lang="de-DE" sz="1600" b="0" dirty="0">
                <a:solidFill>
                  <a:schemeClr val="tx1"/>
                </a:solidFill>
              </a:rPr>
              <a:t> </a:t>
            </a:r>
            <a:r>
              <a:rPr lang="de-DE" sz="1600" b="0" dirty="0" err="1">
                <a:solidFill>
                  <a:schemeClr val="tx1"/>
                </a:solidFill>
              </a:rPr>
              <a:t>scenarios</a:t>
            </a:r>
            <a:r>
              <a:rPr lang="de-DE" sz="1600" b="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569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0A234-7825-94DA-E735-2ABACD82E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8264233-39FC-79C5-55D4-A82165D19730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D5F65B-056B-300B-8A60-77F3A8F01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Objectives – </a:t>
            </a:r>
            <a:br>
              <a:rPr lang="en-US" dirty="0"/>
            </a:br>
            <a:r>
              <a:rPr lang="de-DE" sz="2800" b="0" dirty="0" err="1"/>
              <a:t>Integrating</a:t>
            </a:r>
            <a:r>
              <a:rPr lang="de-DE" sz="2800" b="0" dirty="0"/>
              <a:t> </a:t>
            </a:r>
            <a:r>
              <a:rPr lang="de-DE" sz="2800" b="0" dirty="0" err="1"/>
              <a:t>field</a:t>
            </a:r>
            <a:r>
              <a:rPr lang="de-DE" sz="2800" b="0" dirty="0"/>
              <a:t> &amp; </a:t>
            </a:r>
            <a:r>
              <a:rPr lang="de-DE" sz="2800" b="0" dirty="0" err="1"/>
              <a:t>test</a:t>
            </a:r>
            <a:r>
              <a:rPr lang="de-DE" sz="2800" b="0" dirty="0"/>
              <a:t> </a:t>
            </a:r>
            <a:r>
              <a:rPr lang="de-DE" sz="2800" b="0" dirty="0" err="1"/>
              <a:t>data</a:t>
            </a:r>
            <a:r>
              <a:rPr lang="de-DE" sz="2800" b="0" dirty="0"/>
              <a:t> </a:t>
            </a:r>
            <a:r>
              <a:rPr lang="de-DE" sz="2800" b="0" dirty="0" err="1"/>
              <a:t>for</a:t>
            </a:r>
            <a:r>
              <a:rPr lang="de-DE" sz="2800" b="0" dirty="0"/>
              <a:t> </a:t>
            </a:r>
            <a:r>
              <a:rPr lang="de-DE" sz="2800" b="0" dirty="0" err="1"/>
              <a:t>improved</a:t>
            </a:r>
            <a:r>
              <a:rPr lang="de-DE" sz="2800" b="0" dirty="0"/>
              <a:t> </a:t>
            </a:r>
            <a:br>
              <a:rPr lang="de-DE" sz="2800" b="0" dirty="0"/>
            </a:br>
            <a:r>
              <a:rPr lang="de-DE" sz="2800" b="0" dirty="0" err="1"/>
              <a:t>reliability</a:t>
            </a:r>
            <a:r>
              <a:rPr lang="de-DE" sz="2800" b="0" dirty="0"/>
              <a:t> </a:t>
            </a:r>
            <a:r>
              <a:rPr lang="de-DE" sz="2800" b="0" dirty="0" err="1"/>
              <a:t>predictions</a:t>
            </a:r>
            <a:br>
              <a:rPr lang="de-DE" sz="2800" b="0" dirty="0"/>
            </a:b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F9AC6-5195-3443-F619-CD7E439DC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1A329-FCFD-E406-E006-1D197F032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A43A4-E8BF-93F4-108A-CB2DC21E1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26A2C9-D17E-44B7-EB45-E4A1D4B179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6086" y="2346036"/>
            <a:ext cx="3967668" cy="3323858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EEB0937-5E4A-C4D8-A1C1-B1B23863EB21}"/>
              </a:ext>
            </a:extLst>
          </p:cNvPr>
          <p:cNvSpPr txBox="1">
            <a:spLocks/>
          </p:cNvSpPr>
          <p:nvPr/>
        </p:nvSpPr>
        <p:spPr>
          <a:xfrm>
            <a:off x="407989" y="2346036"/>
            <a:ext cx="6688270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dirty="0"/>
              <a:t>In our current process</a:t>
            </a:r>
            <a:r>
              <a:rPr lang="en-GB" sz="1600" b="0" dirty="0"/>
              <a:t>, failure rates are predicted at the design stage based on standard conditions (e.g. year of manufacture) using the Reliability Prediction Standard 217 Plus.</a:t>
            </a:r>
          </a:p>
        </p:txBody>
      </p:sp>
    </p:spTree>
    <p:extLst>
      <p:ext uri="{BB962C8B-B14F-4D97-AF65-F5344CB8AC3E}">
        <p14:creationId xmlns:p14="http://schemas.microsoft.com/office/powerpoint/2010/main" val="249288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48D8F-1E36-805E-D1A6-BCB6C99CB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0BA7934-A1B4-6640-A5F7-1A731B6ABFDB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2187DE-12CA-264A-E2F3-F3FEFA83D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Objectives – </a:t>
            </a:r>
            <a:br>
              <a:rPr lang="en-US" dirty="0"/>
            </a:br>
            <a:r>
              <a:rPr lang="de-DE" sz="2800" b="0" dirty="0" err="1"/>
              <a:t>Integrating</a:t>
            </a:r>
            <a:r>
              <a:rPr lang="de-DE" sz="2800" b="0" dirty="0"/>
              <a:t> </a:t>
            </a:r>
            <a:r>
              <a:rPr lang="de-DE" sz="2800" b="0" dirty="0" err="1"/>
              <a:t>field</a:t>
            </a:r>
            <a:r>
              <a:rPr lang="de-DE" sz="2800" b="0" dirty="0"/>
              <a:t> &amp; </a:t>
            </a:r>
            <a:r>
              <a:rPr lang="de-DE" sz="2800" b="0" dirty="0" err="1"/>
              <a:t>test</a:t>
            </a:r>
            <a:r>
              <a:rPr lang="de-DE" sz="2800" b="0" dirty="0"/>
              <a:t> </a:t>
            </a:r>
            <a:r>
              <a:rPr lang="de-DE" sz="2800" b="0" dirty="0" err="1"/>
              <a:t>data</a:t>
            </a:r>
            <a:r>
              <a:rPr lang="de-DE" sz="2800" b="0" dirty="0"/>
              <a:t> </a:t>
            </a:r>
            <a:r>
              <a:rPr lang="de-DE" sz="2800" b="0" dirty="0" err="1"/>
              <a:t>for</a:t>
            </a:r>
            <a:r>
              <a:rPr lang="de-DE" sz="2800" b="0" dirty="0"/>
              <a:t> </a:t>
            </a:r>
            <a:r>
              <a:rPr lang="de-DE" sz="2800" b="0" dirty="0" err="1"/>
              <a:t>improved</a:t>
            </a:r>
            <a:r>
              <a:rPr lang="de-DE" sz="2800" b="0" dirty="0"/>
              <a:t> </a:t>
            </a:r>
            <a:br>
              <a:rPr lang="de-DE" sz="2800" b="0" dirty="0"/>
            </a:br>
            <a:r>
              <a:rPr lang="de-DE" sz="2800" b="0" dirty="0" err="1"/>
              <a:t>reliability</a:t>
            </a:r>
            <a:r>
              <a:rPr lang="de-DE" sz="2800" b="0" dirty="0"/>
              <a:t> </a:t>
            </a:r>
            <a:r>
              <a:rPr lang="de-DE" sz="2800" b="0" dirty="0" err="1"/>
              <a:t>predictions</a:t>
            </a:r>
            <a:br>
              <a:rPr lang="de-DE" sz="1400" dirty="0"/>
            </a:b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96271-3902-0D18-FD89-FC69237A5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04CF2-FE30-4E87-8D4C-908400A8A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30A82-2626-43CD-7B2E-60C6FE5E5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2911939-F7F1-BDF4-CF42-2265D830BA5C}"/>
              </a:ext>
            </a:extLst>
          </p:cNvPr>
          <p:cNvSpPr txBox="1">
            <a:spLocks/>
          </p:cNvSpPr>
          <p:nvPr/>
        </p:nvSpPr>
        <p:spPr>
          <a:xfrm>
            <a:off x="407989" y="2346036"/>
            <a:ext cx="6688270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dirty="0"/>
              <a:t>In our current process</a:t>
            </a:r>
            <a:r>
              <a:rPr lang="en-GB" sz="1600" b="0" dirty="0"/>
              <a:t>, failure rates are predicted at the design stage based on standard conditions (e.g. year of manufacture) using the Reliability Prediction Standard 217 Plus.</a:t>
            </a:r>
          </a:p>
          <a:p>
            <a:pPr algn="just">
              <a:spcBef>
                <a:spcPts val="1500"/>
              </a:spcBef>
            </a:pPr>
            <a:r>
              <a:rPr lang="en-GB" sz="1600" dirty="0"/>
              <a:t>Problems</a:t>
            </a:r>
          </a:p>
          <a:p>
            <a:pPr marL="285750" indent="-285750" algn="just"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The actual operating conditions are only partially taken into account (e.g. duty cycle).</a:t>
            </a:r>
            <a:endParaRPr lang="en-GB" sz="1600" b="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bg2">
                    <a:lumMod val="10000"/>
                  </a:schemeClr>
                </a:solidFill>
              </a:rPr>
              <a:t>The use of prediction standards like 217 Plus can lead to predicted values deviating (significantly) from the actual values for various reasons. </a:t>
            </a:r>
          </a:p>
          <a:p>
            <a:pPr marL="285750" indent="-285750" algn="just"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bg2">
                    <a:lumMod val="10000"/>
                  </a:schemeClr>
                </a:solidFill>
              </a:rPr>
              <a:t>We do not determine the lifetime.</a:t>
            </a:r>
          </a:p>
          <a:p>
            <a:pPr marL="285750" indent="-285750" algn="just"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The actual reliability of the systems is not checked during operation, so the predictions are not validated and updated.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2036EE2-6F4A-D99E-1788-88CE55D08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6086" y="2346036"/>
            <a:ext cx="3967668" cy="332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83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9C1F5A-E365-1EBB-09A2-0D50FAFE8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9E55597-16FF-30E9-4494-904A380CB02D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DE2FFB-D784-1663-BF6A-963680C95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293577" cy="1065742"/>
          </a:xfrm>
        </p:spPr>
        <p:txBody>
          <a:bodyPr/>
          <a:lstStyle/>
          <a:p>
            <a:r>
              <a:rPr lang="en-US" dirty="0"/>
              <a:t>2. Objectives – </a:t>
            </a:r>
            <a:br>
              <a:rPr lang="en-US" dirty="0"/>
            </a:br>
            <a:r>
              <a:rPr lang="de-DE" sz="2800" b="0" dirty="0" err="1"/>
              <a:t>Integrating</a:t>
            </a:r>
            <a:r>
              <a:rPr lang="de-DE" sz="2800" b="0" dirty="0"/>
              <a:t> </a:t>
            </a:r>
            <a:r>
              <a:rPr lang="de-DE" sz="2800" b="0" dirty="0" err="1"/>
              <a:t>field</a:t>
            </a:r>
            <a:r>
              <a:rPr lang="de-DE" sz="2800" b="0" dirty="0"/>
              <a:t> &amp; </a:t>
            </a:r>
            <a:r>
              <a:rPr lang="de-DE" sz="2800" b="0" dirty="0" err="1"/>
              <a:t>test</a:t>
            </a:r>
            <a:r>
              <a:rPr lang="de-DE" sz="2800" b="0" dirty="0"/>
              <a:t> </a:t>
            </a:r>
            <a:r>
              <a:rPr lang="de-DE" sz="2800" b="0" dirty="0" err="1"/>
              <a:t>data</a:t>
            </a:r>
            <a:r>
              <a:rPr lang="de-DE" sz="2800" b="0" dirty="0"/>
              <a:t> </a:t>
            </a:r>
            <a:r>
              <a:rPr lang="de-DE" sz="2800" b="0" dirty="0" err="1"/>
              <a:t>for</a:t>
            </a:r>
            <a:r>
              <a:rPr lang="de-DE" sz="2800" b="0" dirty="0"/>
              <a:t> </a:t>
            </a:r>
            <a:r>
              <a:rPr lang="de-DE" sz="2800" b="0" dirty="0" err="1"/>
              <a:t>improved</a:t>
            </a:r>
            <a:r>
              <a:rPr lang="de-DE" sz="2800" b="0" dirty="0"/>
              <a:t> </a:t>
            </a:r>
            <a:br>
              <a:rPr lang="de-DE" sz="2800" b="0" dirty="0"/>
            </a:br>
            <a:r>
              <a:rPr lang="de-DE" sz="2800" b="0" dirty="0" err="1"/>
              <a:t>reliability</a:t>
            </a:r>
            <a:r>
              <a:rPr lang="de-DE" sz="2800" b="0" dirty="0"/>
              <a:t> </a:t>
            </a:r>
            <a:r>
              <a:rPr lang="de-DE" sz="2800" b="0" dirty="0" err="1"/>
              <a:t>predictions</a:t>
            </a: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4AA70-EB37-F814-8702-9AD4824ED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A9DBB-FF10-9B05-BEF8-3A7F544A7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1D261-F052-071D-37A9-5DF1B6B75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BC7BBA0B-EFEF-EE86-7075-21F9824FDFA0}"/>
              </a:ext>
            </a:extLst>
          </p:cNvPr>
          <p:cNvSpPr txBox="1">
            <a:spLocks/>
          </p:cNvSpPr>
          <p:nvPr/>
        </p:nvSpPr>
        <p:spPr>
          <a:xfrm>
            <a:off x="407989" y="2346036"/>
            <a:ext cx="6688270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1200"/>
              </a:spcBef>
            </a:pPr>
            <a:r>
              <a:rPr lang="en-GB" sz="1600" dirty="0"/>
              <a:t>We need </a:t>
            </a:r>
            <a:r>
              <a:rPr lang="en-GB" sz="1600" b="0" i="1" dirty="0"/>
              <a:t>to better predict the reliability, by 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Defining and including mission profiles that reflect the actual operational, environmental and other conditions.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600" b="0" dirty="0">
                <a:solidFill>
                  <a:schemeClr val="tx1"/>
                </a:solidFill>
              </a:rPr>
              <a:t>No reference mission profiles established for our application environments.</a:t>
            </a:r>
            <a:endParaRPr lang="en-GB" sz="1600" b="0" dirty="0"/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Identifying prediction standards and data sources (monitoring data, data from manufacturers etc.) that reflect the failure rate of our components the best.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600" b="0" dirty="0">
                <a:solidFill>
                  <a:schemeClr val="tx1"/>
                </a:solidFill>
              </a:rPr>
              <a:t>No benchmarking of prediction standards with actual field data in our operating environments done yet.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AE15EBCF-23FD-FC92-A9C2-B7ECCA8AEF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272463"/>
              </p:ext>
            </p:extLst>
          </p:nvPr>
        </p:nvGraphicFramePr>
        <p:xfrm>
          <a:off x="7989286" y="2748707"/>
          <a:ext cx="4097944" cy="2095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5403">
                  <a:extLst>
                    <a:ext uri="{9D8B030D-6E8A-4147-A177-3AD203B41FA5}">
                      <a16:colId xmlns:a16="http://schemas.microsoft.com/office/drawing/2014/main" val="3466388067"/>
                    </a:ext>
                  </a:extLst>
                </a:gridCol>
                <a:gridCol w="1284580">
                  <a:extLst>
                    <a:ext uri="{9D8B030D-6E8A-4147-A177-3AD203B41FA5}">
                      <a16:colId xmlns:a16="http://schemas.microsoft.com/office/drawing/2014/main" val="3288802869"/>
                    </a:ext>
                  </a:extLst>
                </a:gridCol>
                <a:gridCol w="1297961">
                  <a:extLst>
                    <a:ext uri="{9D8B030D-6E8A-4147-A177-3AD203B41FA5}">
                      <a16:colId xmlns:a16="http://schemas.microsoft.com/office/drawing/2014/main" val="77348560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Machine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CIBM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Date of installation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4448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LHC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01/01/2008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944749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LHC INJ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01/01/2008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749584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SPS Ring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411484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SPS EXT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8064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SPS INJ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01/01/2019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16826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LINAC4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921943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PSB EXT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09106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TOTAL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66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93982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Total Runtime in 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9558024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54808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Failure rate in FITs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240.9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577493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6C21ADFF-F1BC-4526-8098-155EBF0A76DB}"/>
              </a:ext>
            </a:extLst>
          </p:cNvPr>
          <p:cNvSpPr/>
          <p:nvPr/>
        </p:nvSpPr>
        <p:spPr>
          <a:xfrm>
            <a:off x="7990080" y="2346036"/>
            <a:ext cx="4097944" cy="39401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Project: BIS - Analysis of failure data</a:t>
            </a:r>
          </a:p>
        </p:txBody>
      </p:sp>
    </p:spTree>
    <p:extLst>
      <p:ext uri="{BB962C8B-B14F-4D97-AF65-F5344CB8AC3E}">
        <p14:creationId xmlns:p14="http://schemas.microsoft.com/office/powerpoint/2010/main" val="2438215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E5510D-0E71-6400-A344-6DBDF244A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599B02-E445-097F-DBA3-0E12DBCB4D19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6D87A6-1436-60C2-C2A7-97D36961C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293577" cy="1065742"/>
          </a:xfrm>
        </p:spPr>
        <p:txBody>
          <a:bodyPr/>
          <a:lstStyle/>
          <a:p>
            <a:r>
              <a:rPr lang="en-US" dirty="0"/>
              <a:t>2. Objectives – </a:t>
            </a:r>
            <a:br>
              <a:rPr lang="en-US" dirty="0"/>
            </a:br>
            <a:r>
              <a:rPr lang="de-DE" sz="2800" b="0" dirty="0" err="1"/>
              <a:t>Integrating</a:t>
            </a:r>
            <a:r>
              <a:rPr lang="de-DE" sz="2800" b="0" dirty="0"/>
              <a:t> </a:t>
            </a:r>
            <a:r>
              <a:rPr lang="de-DE" sz="2800" b="0" dirty="0" err="1"/>
              <a:t>field</a:t>
            </a:r>
            <a:r>
              <a:rPr lang="de-DE" sz="2800" b="0" dirty="0"/>
              <a:t> &amp; </a:t>
            </a:r>
            <a:r>
              <a:rPr lang="de-DE" sz="2800" b="0" dirty="0" err="1"/>
              <a:t>test</a:t>
            </a:r>
            <a:r>
              <a:rPr lang="de-DE" sz="2800" b="0" dirty="0"/>
              <a:t> </a:t>
            </a:r>
            <a:r>
              <a:rPr lang="de-DE" sz="2800" b="0" dirty="0" err="1"/>
              <a:t>data</a:t>
            </a:r>
            <a:r>
              <a:rPr lang="de-DE" sz="2800" b="0" dirty="0"/>
              <a:t> </a:t>
            </a:r>
            <a:r>
              <a:rPr lang="de-DE" sz="2800" b="0" dirty="0" err="1"/>
              <a:t>for</a:t>
            </a:r>
            <a:r>
              <a:rPr lang="de-DE" sz="2800" b="0" dirty="0"/>
              <a:t> </a:t>
            </a:r>
            <a:r>
              <a:rPr lang="de-DE" sz="2800" b="0" dirty="0" err="1"/>
              <a:t>improved</a:t>
            </a:r>
            <a:r>
              <a:rPr lang="de-DE" sz="2800" b="0" dirty="0"/>
              <a:t> </a:t>
            </a:r>
            <a:br>
              <a:rPr lang="de-DE" sz="2800" b="0" dirty="0"/>
            </a:br>
            <a:r>
              <a:rPr lang="de-DE" sz="2800" b="0" dirty="0" err="1"/>
              <a:t>reliability</a:t>
            </a:r>
            <a:r>
              <a:rPr lang="de-DE" sz="2800" b="0" dirty="0"/>
              <a:t> </a:t>
            </a:r>
            <a:r>
              <a:rPr lang="de-DE" sz="2800" b="0" dirty="0" err="1"/>
              <a:t>predictions</a:t>
            </a: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C5AC6-851F-5CFE-2B19-2502E98FE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B96B2E-8C92-2C62-B65D-1E55FBC17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2AFA4-E21C-61A3-EABE-24EB9BAD5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D9C2683-1CF7-0B53-75C7-10BF62B8EB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559511"/>
              </p:ext>
            </p:extLst>
          </p:nvPr>
        </p:nvGraphicFramePr>
        <p:xfrm>
          <a:off x="7980555" y="1605294"/>
          <a:ext cx="4097944" cy="2095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5403">
                  <a:extLst>
                    <a:ext uri="{9D8B030D-6E8A-4147-A177-3AD203B41FA5}">
                      <a16:colId xmlns:a16="http://schemas.microsoft.com/office/drawing/2014/main" val="3466388067"/>
                    </a:ext>
                  </a:extLst>
                </a:gridCol>
                <a:gridCol w="1284580">
                  <a:extLst>
                    <a:ext uri="{9D8B030D-6E8A-4147-A177-3AD203B41FA5}">
                      <a16:colId xmlns:a16="http://schemas.microsoft.com/office/drawing/2014/main" val="3288802869"/>
                    </a:ext>
                  </a:extLst>
                </a:gridCol>
                <a:gridCol w="1297961">
                  <a:extLst>
                    <a:ext uri="{9D8B030D-6E8A-4147-A177-3AD203B41FA5}">
                      <a16:colId xmlns:a16="http://schemas.microsoft.com/office/drawing/2014/main" val="77348560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Machine 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CIBM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Date of installation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4448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LHC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01/01/2008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944749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LHC INJ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01/01/2008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749584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SPS Ring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411484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SPS EXT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8064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SPS INJ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01/01/2019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16826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LINAC4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921943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PSB EXT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01/01/2012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09106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TOTAL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66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93982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Runtime in h total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9558024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54808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Failure rate (FITs)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240.9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577493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5B8C2F2A-C0F0-14F2-1B40-04C5D7F6E17D}"/>
              </a:ext>
            </a:extLst>
          </p:cNvPr>
          <p:cNvSpPr/>
          <p:nvPr/>
        </p:nvSpPr>
        <p:spPr>
          <a:xfrm>
            <a:off x="7971030" y="1193892"/>
            <a:ext cx="4097944" cy="39401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Project: BIS - Analysis of failure data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FD71D81-694A-9F48-29D6-AF23D2A2AFB1}"/>
              </a:ext>
            </a:extLst>
          </p:cNvPr>
          <p:cNvSpPr txBox="1">
            <a:spLocks/>
          </p:cNvSpPr>
          <p:nvPr/>
        </p:nvSpPr>
        <p:spPr>
          <a:xfrm>
            <a:off x="407989" y="2346036"/>
            <a:ext cx="6688270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1200"/>
              </a:spcBef>
            </a:pPr>
            <a:r>
              <a:rPr lang="en-GB" sz="1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We need </a:t>
            </a:r>
            <a:r>
              <a:rPr lang="en-GB" sz="1600" b="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to better predict the reliability, by 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Defining and including mission profiles that reflect the actual operational, environmental and other conditions.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Identifying prediction standards and data sources (monitoring data, data from manufacturers etc.) that reflect the failure rate of our components the best.</a:t>
            </a:r>
          </a:p>
          <a:p>
            <a:pPr algn="just">
              <a:spcBef>
                <a:spcPts val="1200"/>
              </a:spcBef>
            </a:pPr>
            <a:r>
              <a:rPr lang="en-GB" sz="1600" dirty="0"/>
              <a:t>We need </a:t>
            </a:r>
            <a:r>
              <a:rPr lang="en-GB" sz="1600" b="0" dirty="0"/>
              <a:t>to</a:t>
            </a:r>
            <a:r>
              <a:rPr lang="en-GB" sz="1600" b="0" i="1" dirty="0"/>
              <a:t> check and update the reliability prediction during operation, </a:t>
            </a:r>
            <a:r>
              <a:rPr lang="en-GB" sz="1600" b="0" dirty="0"/>
              <a:t>by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identifying Key Performance Indicators (KPIs) in the design stage that can be measured and provide information about the reliability/lifetime of the system.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monitoring and analysing the KPIs and updating the prediction for early end-of-life detection/prediction.</a:t>
            </a:r>
          </a:p>
          <a:p>
            <a:pPr algn="just"/>
            <a:endParaRPr lang="en-GB" sz="1600" b="0" dirty="0"/>
          </a:p>
        </p:txBody>
      </p:sp>
      <p:pic>
        <p:nvPicPr>
          <p:cNvPr id="2" name="Content Placeholder 7">
            <a:extLst>
              <a:ext uri="{FF2B5EF4-FFF2-40B4-BE49-F238E27FC236}">
                <a16:creationId xmlns:a16="http://schemas.microsoft.com/office/drawing/2014/main" id="{C3EA1C4A-2677-B23C-D32B-D9BDD177F4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50"/>
          <a:stretch/>
        </p:blipFill>
        <p:spPr>
          <a:xfrm>
            <a:off x="7982032" y="4110535"/>
            <a:ext cx="4105894" cy="2189474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E82E21E-685F-DB61-8FC8-9F1183699648}"/>
              </a:ext>
            </a:extLst>
          </p:cNvPr>
          <p:cNvSpPr/>
          <p:nvPr/>
        </p:nvSpPr>
        <p:spPr>
          <a:xfrm>
            <a:off x="7980555" y="3805901"/>
            <a:ext cx="4097944" cy="2987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Project: DQHDS - Monitoring of KPIs</a:t>
            </a:r>
          </a:p>
        </p:txBody>
      </p:sp>
    </p:spTree>
    <p:extLst>
      <p:ext uri="{BB962C8B-B14F-4D97-AF65-F5344CB8AC3E}">
        <p14:creationId xmlns:p14="http://schemas.microsoft.com/office/powerpoint/2010/main" val="2878291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85AC7-CAF9-9348-22ED-8572EE373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0AF7F17-84C3-BF03-93F1-32EB9FAAB5D8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5D7CBD-EB5D-A522-6ECD-FA57CAD3D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293577" cy="1065742"/>
          </a:xfrm>
        </p:spPr>
        <p:txBody>
          <a:bodyPr/>
          <a:lstStyle/>
          <a:p>
            <a:r>
              <a:rPr lang="en-US" dirty="0"/>
              <a:t>2. Objectives – </a:t>
            </a:r>
            <a:br>
              <a:rPr lang="en-US" dirty="0"/>
            </a:br>
            <a:r>
              <a:rPr lang="de-DE" sz="2800" b="0" dirty="0" err="1"/>
              <a:t>Integrating</a:t>
            </a:r>
            <a:r>
              <a:rPr lang="de-DE" sz="2800" b="0" dirty="0"/>
              <a:t> </a:t>
            </a:r>
            <a:r>
              <a:rPr lang="de-DE" sz="2800" b="0" dirty="0" err="1"/>
              <a:t>field</a:t>
            </a:r>
            <a:r>
              <a:rPr lang="de-DE" sz="2800" b="0" dirty="0"/>
              <a:t> &amp; </a:t>
            </a:r>
            <a:r>
              <a:rPr lang="de-DE" sz="2800" b="0" dirty="0" err="1"/>
              <a:t>test</a:t>
            </a:r>
            <a:r>
              <a:rPr lang="de-DE" sz="2800" b="0" dirty="0"/>
              <a:t> </a:t>
            </a:r>
            <a:r>
              <a:rPr lang="de-DE" sz="2800" b="0" dirty="0" err="1"/>
              <a:t>data</a:t>
            </a:r>
            <a:r>
              <a:rPr lang="de-DE" sz="2800" b="0" dirty="0"/>
              <a:t> </a:t>
            </a:r>
            <a:r>
              <a:rPr lang="de-DE" sz="2800" b="0" dirty="0" err="1"/>
              <a:t>for</a:t>
            </a:r>
            <a:r>
              <a:rPr lang="de-DE" sz="2800" b="0" dirty="0"/>
              <a:t> </a:t>
            </a:r>
            <a:r>
              <a:rPr lang="de-DE" sz="2800" b="0" dirty="0" err="1"/>
              <a:t>improved</a:t>
            </a:r>
            <a:r>
              <a:rPr lang="de-DE" sz="2800" b="0" dirty="0"/>
              <a:t> </a:t>
            </a:r>
            <a:br>
              <a:rPr lang="de-DE" sz="2800" b="0" dirty="0"/>
            </a:br>
            <a:r>
              <a:rPr lang="de-DE" sz="2800" b="0" dirty="0" err="1"/>
              <a:t>reliability</a:t>
            </a:r>
            <a:r>
              <a:rPr lang="de-DE" sz="2800" b="0" dirty="0"/>
              <a:t> </a:t>
            </a:r>
            <a:r>
              <a:rPr lang="de-DE" sz="2800" b="0" dirty="0" err="1"/>
              <a:t>predictions</a:t>
            </a: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13423-416E-9FE1-D8AA-4A5BC7501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F785D-A892-78A3-A6D2-B36D39F01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DEFD4-B17D-780D-BB11-A357B5864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6E3F9D4B-D73D-C1FC-570A-6B30E0128F95}"/>
              </a:ext>
            </a:extLst>
          </p:cNvPr>
          <p:cNvSpPr txBox="1">
            <a:spLocks/>
          </p:cNvSpPr>
          <p:nvPr/>
        </p:nvSpPr>
        <p:spPr>
          <a:xfrm>
            <a:off x="407989" y="2346036"/>
            <a:ext cx="6688270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1200"/>
              </a:spcBef>
            </a:pPr>
            <a:r>
              <a:rPr lang="en-GB" sz="1600" dirty="0"/>
              <a:t>We need </a:t>
            </a:r>
            <a:r>
              <a:rPr lang="en-GB" sz="1600" b="0" i="1" dirty="0"/>
              <a:t>to better predict the reliability, by 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Defining and including mission profiles that reflect the actual operational, environmental and other conditions.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Identifying prediction standards and data sources (monitoring data, data from manufacturers etc.) that reflect the failure rate of our components the best.</a:t>
            </a:r>
          </a:p>
          <a:p>
            <a:pPr algn="just">
              <a:spcBef>
                <a:spcPts val="1200"/>
              </a:spcBef>
            </a:pPr>
            <a:r>
              <a:rPr lang="en-GB" sz="1600" dirty="0"/>
              <a:t>We need </a:t>
            </a:r>
            <a:r>
              <a:rPr lang="en-GB" sz="1600" b="0" dirty="0"/>
              <a:t>to</a:t>
            </a:r>
            <a:r>
              <a:rPr lang="en-GB" sz="1600" b="0" i="1" dirty="0"/>
              <a:t> check and update the reliability prediction during operation, </a:t>
            </a:r>
            <a:r>
              <a:rPr lang="en-GB" sz="1600" b="0" dirty="0"/>
              <a:t>by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identifying Key Performance Indicators (KPIs) in the design stage that can be measured and provide information about the reliability/lifetime of the system.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monitoring and analysing the KPIs and updating the prediction for early end-of-life detection/prediction.</a:t>
            </a:r>
          </a:p>
          <a:p>
            <a:pPr algn="just"/>
            <a:endParaRPr lang="en-GB" sz="1600" b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81475C-A38A-353A-C3B4-285BACAC8432}"/>
              </a:ext>
            </a:extLst>
          </p:cNvPr>
          <p:cNvSpPr/>
          <p:nvPr/>
        </p:nvSpPr>
        <p:spPr>
          <a:xfrm>
            <a:off x="8074249" y="1245975"/>
            <a:ext cx="3709762" cy="50719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1"/>
                </a:solidFill>
              </a:rPr>
              <a:t>Topic</a:t>
            </a:r>
          </a:p>
          <a:p>
            <a:pPr algn="just"/>
            <a:r>
              <a:rPr lang="en-GB" sz="1400" dirty="0">
                <a:solidFill>
                  <a:schemeClr val="bg2"/>
                </a:solidFill>
              </a:rPr>
              <a:t>Empirical models for predicting the reliability in the design phase und updating the analysis during operation with new data</a:t>
            </a:r>
          </a:p>
          <a:p>
            <a:pPr algn="just"/>
            <a:endParaRPr lang="en-GB" sz="1400" dirty="0">
              <a:solidFill>
                <a:schemeClr val="bg2"/>
              </a:solidFill>
            </a:endParaRPr>
          </a:p>
          <a:p>
            <a:pPr algn="just"/>
            <a:r>
              <a:rPr lang="en-GB" sz="1400" b="1" dirty="0">
                <a:solidFill>
                  <a:schemeClr val="bg2"/>
                </a:solidFill>
              </a:rPr>
              <a:t>Aim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/>
                </a:solidFill>
              </a:rPr>
              <a:t>Create mission profiles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/>
                </a:solidFill>
              </a:rPr>
              <a:t>Creation of empirical models that allow the reliability prediction based on mission profiles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/>
                </a:solidFill>
              </a:rPr>
              <a:t>Definition of adequate KPIs and creation of a monitoring framework</a:t>
            </a:r>
          </a:p>
          <a:p>
            <a:pPr algn="just"/>
            <a:endParaRPr lang="en-GB" sz="1400" dirty="0">
              <a:solidFill>
                <a:schemeClr val="bg1"/>
              </a:solidFill>
            </a:endParaRPr>
          </a:p>
          <a:p>
            <a:pPr algn="just"/>
            <a:r>
              <a:rPr lang="en-GB" sz="1400" b="1" dirty="0">
                <a:solidFill>
                  <a:schemeClr val="bg1"/>
                </a:solidFill>
              </a:rPr>
              <a:t>Needed Results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Mission profiles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Analysis of failure data (from BIS)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Database with reliability data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</a:rPr>
              <a:t>Empirical models, based on a comparison of the failure data with different prediction standards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</a:rPr>
              <a:t>Condition based KPIs (e.g. transistor failure in a radiation environment)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Monitoring framework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EBEF3A-0AE1-4193-DBFC-062038C5A083}"/>
              </a:ext>
            </a:extLst>
          </p:cNvPr>
          <p:cNvSpPr/>
          <p:nvPr/>
        </p:nvSpPr>
        <p:spPr>
          <a:xfrm>
            <a:off x="8074249" y="821394"/>
            <a:ext cx="3709760" cy="40742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Paper for 2026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45F6CE3-4CED-1849-C8EC-9D1BFCBFC081}"/>
              </a:ext>
            </a:extLst>
          </p:cNvPr>
          <p:cNvSpPr/>
          <p:nvPr/>
        </p:nvSpPr>
        <p:spPr>
          <a:xfrm>
            <a:off x="8074249" y="425981"/>
            <a:ext cx="3709760" cy="39401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Projects: BIS and DQHDS</a:t>
            </a:r>
          </a:p>
        </p:txBody>
      </p:sp>
    </p:spTree>
    <p:extLst>
      <p:ext uri="{BB962C8B-B14F-4D97-AF65-F5344CB8AC3E}">
        <p14:creationId xmlns:p14="http://schemas.microsoft.com/office/powerpoint/2010/main" val="130837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D3615-BFE3-D6A8-1528-862C6DEBB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D5236C-34F8-5CDB-8E57-F857358F1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418764" cy="1065742"/>
          </a:xfrm>
        </p:spPr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Objectives</a:t>
            </a:r>
            <a:r>
              <a:rPr lang="de-DE" dirty="0"/>
              <a:t> –</a:t>
            </a:r>
            <a:br>
              <a:rPr lang="de-DE" dirty="0"/>
            </a:br>
            <a:r>
              <a:rPr lang="de-DE" sz="2800" b="0" dirty="0" err="1"/>
              <a:t>Integrating</a:t>
            </a:r>
            <a:r>
              <a:rPr lang="de-DE" sz="2800" b="0" dirty="0"/>
              <a:t> Software </a:t>
            </a:r>
            <a:r>
              <a:rPr lang="de-DE" sz="2800" b="0" dirty="0" err="1"/>
              <a:t>assurance</a:t>
            </a:r>
            <a:r>
              <a:rPr lang="de-DE" sz="2800" b="0" dirty="0"/>
              <a:t> </a:t>
            </a:r>
            <a:r>
              <a:rPr lang="de-DE" sz="2800" b="0" dirty="0" err="1"/>
              <a:t>processes</a:t>
            </a:r>
            <a:br>
              <a:rPr lang="de-DE" sz="1400" dirty="0"/>
            </a:b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E80F7-5FF2-FFA4-BCF9-64D94C7E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1579E-219B-7B32-5B03-5BEB487DE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9A27C-0243-95A8-6570-44DC1103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925785-429B-F43C-C518-4174D69874C4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5E2F33D0-A09A-2548-A077-ED30357555F0}"/>
              </a:ext>
            </a:extLst>
          </p:cNvPr>
          <p:cNvSpPr txBox="1">
            <a:spLocks/>
          </p:cNvSpPr>
          <p:nvPr/>
        </p:nvSpPr>
        <p:spPr>
          <a:xfrm>
            <a:off x="407988" y="1931832"/>
            <a:ext cx="7354392" cy="45431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</a:pPr>
            <a:endParaRPr lang="en-US" sz="1600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419E9BA-BF60-0D0C-CDAE-3F8309854CFE}"/>
              </a:ext>
            </a:extLst>
          </p:cNvPr>
          <p:cNvSpPr txBox="1">
            <a:spLocks/>
          </p:cNvSpPr>
          <p:nvPr/>
        </p:nvSpPr>
        <p:spPr>
          <a:xfrm>
            <a:off x="407988" y="2346036"/>
            <a:ext cx="6814847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ctr"/>
            <a:r>
              <a:rPr lang="de-DE" sz="1600" dirty="0"/>
              <a:t>In </a:t>
            </a:r>
            <a:r>
              <a:rPr lang="de-DE" sz="1600" dirty="0" err="1"/>
              <a:t>our</a:t>
            </a:r>
            <a:r>
              <a:rPr lang="de-DE" sz="1600" dirty="0"/>
              <a:t> </a:t>
            </a:r>
            <a:r>
              <a:rPr lang="de-DE" sz="1600" dirty="0" err="1"/>
              <a:t>current</a:t>
            </a:r>
            <a:r>
              <a:rPr lang="de-DE" sz="1600" dirty="0"/>
              <a:t> </a:t>
            </a:r>
            <a:r>
              <a:rPr lang="de-DE" sz="1600" dirty="0" err="1"/>
              <a:t>process</a:t>
            </a:r>
            <a:r>
              <a:rPr lang="de-DE" sz="1600" b="0" dirty="0"/>
              <a:t>, </a:t>
            </a:r>
            <a:r>
              <a:rPr lang="de-DE" sz="1600" b="0" dirty="0" err="1"/>
              <a:t>we</a:t>
            </a:r>
            <a:r>
              <a:rPr lang="de-DE" sz="1600" b="0" dirty="0"/>
              <a:t> do only </a:t>
            </a:r>
            <a:r>
              <a:rPr lang="de-DE" sz="1600" b="0" dirty="0" err="1"/>
              <a:t>study</a:t>
            </a:r>
            <a:r>
              <a:rPr lang="de-DE" sz="1600" b="0" dirty="0"/>
              <a:t> </a:t>
            </a:r>
            <a:r>
              <a:rPr lang="de-DE" sz="1600" b="0" dirty="0" err="1"/>
              <a:t>hardware</a:t>
            </a:r>
            <a:r>
              <a:rPr lang="de-DE" sz="1600" b="0" dirty="0"/>
              <a:t> </a:t>
            </a:r>
            <a:r>
              <a:rPr lang="de-DE" sz="1600" b="0" dirty="0" err="1"/>
              <a:t>failures</a:t>
            </a:r>
            <a:r>
              <a:rPr lang="de-DE" sz="1600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82200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A2995-7F4A-CE6D-911F-9BF9EEA30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CB4135-F512-170E-ABCB-DF343FAEB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39409" cy="1065742"/>
          </a:xfrm>
        </p:spPr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Objectives</a:t>
            </a:r>
            <a:r>
              <a:rPr lang="de-DE" dirty="0"/>
              <a:t> –</a:t>
            </a:r>
            <a:br>
              <a:rPr lang="de-DE" dirty="0"/>
            </a:br>
            <a:r>
              <a:rPr lang="de-DE" sz="2800" b="0" dirty="0" err="1"/>
              <a:t>Integrating</a:t>
            </a:r>
            <a:r>
              <a:rPr lang="de-DE" sz="2800" b="0" dirty="0"/>
              <a:t> Software </a:t>
            </a:r>
            <a:r>
              <a:rPr lang="de-DE" sz="2800" b="0" dirty="0" err="1"/>
              <a:t>assurance</a:t>
            </a:r>
            <a:r>
              <a:rPr lang="de-DE" sz="2800" b="0" dirty="0"/>
              <a:t> </a:t>
            </a:r>
            <a:r>
              <a:rPr lang="de-DE" sz="2800" b="0" dirty="0" err="1"/>
              <a:t>processes</a:t>
            </a:r>
            <a:br>
              <a:rPr lang="de-DE" sz="1400" dirty="0"/>
            </a:b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22448-15C5-5461-F13D-6B4657F1D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7EECC-0519-9705-E53C-1504F05BE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4A9D0-FCBC-7A45-E2DB-F770C6938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44926E-9962-9980-64AD-212503DC4CC7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243EDA8-9E02-4D84-97D9-44B861FAC7DD}"/>
              </a:ext>
            </a:extLst>
          </p:cNvPr>
          <p:cNvSpPr txBox="1">
            <a:spLocks/>
          </p:cNvSpPr>
          <p:nvPr/>
        </p:nvSpPr>
        <p:spPr>
          <a:xfrm>
            <a:off x="407988" y="2346036"/>
            <a:ext cx="6814847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ctr"/>
            <a:r>
              <a:rPr lang="de-DE" sz="1600" dirty="0"/>
              <a:t>In </a:t>
            </a:r>
            <a:r>
              <a:rPr lang="de-DE" sz="1600" dirty="0" err="1"/>
              <a:t>our</a:t>
            </a:r>
            <a:r>
              <a:rPr lang="de-DE" sz="1600" dirty="0"/>
              <a:t> </a:t>
            </a:r>
            <a:r>
              <a:rPr lang="de-DE" sz="1600" dirty="0" err="1"/>
              <a:t>current</a:t>
            </a:r>
            <a:r>
              <a:rPr lang="de-DE" sz="1600" dirty="0"/>
              <a:t> </a:t>
            </a:r>
            <a:r>
              <a:rPr lang="de-DE" sz="1600" dirty="0" err="1"/>
              <a:t>process</a:t>
            </a:r>
            <a:r>
              <a:rPr lang="de-DE" sz="1600" b="0" dirty="0"/>
              <a:t>, </a:t>
            </a:r>
            <a:r>
              <a:rPr lang="de-DE" sz="1600" b="0" dirty="0" err="1"/>
              <a:t>we</a:t>
            </a:r>
            <a:r>
              <a:rPr lang="de-DE" sz="1600" b="0" dirty="0"/>
              <a:t> do only </a:t>
            </a:r>
            <a:r>
              <a:rPr lang="de-DE" sz="1600" b="0" dirty="0" err="1"/>
              <a:t>study</a:t>
            </a:r>
            <a:r>
              <a:rPr lang="de-DE" sz="1600" b="0" dirty="0"/>
              <a:t> </a:t>
            </a:r>
            <a:r>
              <a:rPr lang="de-DE" sz="1600" b="0" dirty="0" err="1"/>
              <a:t>hardware</a:t>
            </a:r>
            <a:r>
              <a:rPr lang="de-DE" sz="1600" b="0" dirty="0"/>
              <a:t> </a:t>
            </a:r>
            <a:r>
              <a:rPr lang="de-DE" sz="1600" b="0" dirty="0" err="1"/>
              <a:t>failures</a:t>
            </a:r>
            <a:r>
              <a:rPr lang="de-DE" sz="1600" b="0" dirty="0"/>
              <a:t>.</a:t>
            </a:r>
          </a:p>
          <a:p>
            <a:pPr algn="just" fontAlgn="ctr"/>
            <a:r>
              <a:rPr lang="de-DE" sz="1600" dirty="0"/>
              <a:t>Problems</a:t>
            </a:r>
            <a:endParaRPr lang="de-DE" sz="1600" b="0" dirty="0"/>
          </a:p>
          <a:p>
            <a:pPr marL="285750" indent="-285750" algn="just" fontAlgn="ctr">
              <a:buFont typeface="Arial" panose="020B0604020202020204" pitchFamily="34" charset="0"/>
              <a:buChar char="•"/>
            </a:pPr>
            <a:r>
              <a:rPr lang="de-DE" sz="1600" b="0" dirty="0"/>
              <a:t>Critical functions </a:t>
            </a:r>
            <a:r>
              <a:rPr lang="de-DE" sz="1600" b="0" dirty="0" err="1"/>
              <a:t>are</a:t>
            </a:r>
            <a:r>
              <a:rPr lang="de-DE" sz="1600" b="0" dirty="0"/>
              <a:t> </a:t>
            </a:r>
            <a:r>
              <a:rPr lang="de-DE" sz="1600" b="0" dirty="0" err="1"/>
              <a:t>increasingly</a:t>
            </a:r>
            <a:r>
              <a:rPr lang="de-DE" sz="1600" b="0" dirty="0"/>
              <a:t> </a:t>
            </a:r>
            <a:r>
              <a:rPr lang="de-DE" sz="1600" b="0" dirty="0" err="1"/>
              <a:t>being</a:t>
            </a:r>
            <a:r>
              <a:rPr lang="de-DE" sz="1600" b="0" dirty="0"/>
              <a:t> </a:t>
            </a:r>
            <a:r>
              <a:rPr lang="de-DE" sz="1600" b="0" dirty="0" err="1"/>
              <a:t>moved</a:t>
            </a:r>
            <a:r>
              <a:rPr lang="de-DE" sz="1600" b="0" dirty="0"/>
              <a:t> </a:t>
            </a:r>
            <a:r>
              <a:rPr lang="de-DE" sz="1600" b="0" dirty="0" err="1"/>
              <a:t>into</a:t>
            </a:r>
            <a:r>
              <a:rPr lang="de-DE" sz="1600" b="0" dirty="0"/>
              <a:t> </a:t>
            </a:r>
            <a:r>
              <a:rPr lang="de-DE" sz="1600" b="0" dirty="0" err="1"/>
              <a:t>programmable</a:t>
            </a:r>
            <a:r>
              <a:rPr lang="de-DE" sz="1600" b="0" dirty="0"/>
              <a:t> </a:t>
            </a:r>
            <a:r>
              <a:rPr lang="de-DE" sz="1600" b="0" dirty="0" err="1"/>
              <a:t>devices</a:t>
            </a:r>
            <a:r>
              <a:rPr lang="de-DE" sz="1600" b="0" dirty="0"/>
              <a:t>, but </a:t>
            </a:r>
            <a:r>
              <a:rPr lang="de-DE" sz="1600" b="0" dirty="0" err="1"/>
              <a:t>we</a:t>
            </a:r>
            <a:r>
              <a:rPr lang="de-DE" sz="1600" b="0" dirty="0"/>
              <a:t> do not </a:t>
            </a:r>
            <a:r>
              <a:rPr lang="de-DE" sz="1600" b="0" dirty="0" err="1"/>
              <a:t>consider</a:t>
            </a:r>
            <a:r>
              <a:rPr lang="de-DE" sz="1600" b="0" dirty="0"/>
              <a:t> </a:t>
            </a:r>
            <a:r>
              <a:rPr lang="de-DE" sz="1600" b="0" dirty="0" err="1"/>
              <a:t>failures</a:t>
            </a:r>
            <a:r>
              <a:rPr lang="de-DE" sz="1600" b="0" dirty="0"/>
              <a:t> </a:t>
            </a:r>
            <a:r>
              <a:rPr lang="de-DE" sz="1600" b="0" dirty="0" err="1"/>
              <a:t>caused</a:t>
            </a:r>
            <a:r>
              <a:rPr lang="de-DE" sz="1600" b="0" dirty="0"/>
              <a:t> </a:t>
            </a:r>
            <a:r>
              <a:rPr lang="de-DE" sz="1600" b="0" dirty="0" err="1"/>
              <a:t>by</a:t>
            </a:r>
            <a:r>
              <a:rPr lang="de-DE" sz="1600" b="0" dirty="0"/>
              <a:t> Software.</a:t>
            </a:r>
            <a:endParaRPr lang="en-GB" sz="16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bg2">
                    <a:lumMod val="10000"/>
                  </a:schemeClr>
                </a:solidFill>
              </a:rPr>
              <a:t>We do not yet have a process to fully interface and integrate software aspects.</a:t>
            </a:r>
          </a:p>
          <a:p>
            <a:pPr algn="just">
              <a:spcBef>
                <a:spcPts val="600"/>
              </a:spcBef>
            </a:pPr>
            <a:endParaRPr lang="de-DE" sz="16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761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E92DC7-D814-F939-C029-D6BAD05A14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0AB718-E580-6C77-C660-4F63CF356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39409" cy="1065742"/>
          </a:xfrm>
        </p:spPr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Objectives</a:t>
            </a:r>
            <a:r>
              <a:rPr lang="de-DE" dirty="0"/>
              <a:t> –</a:t>
            </a:r>
            <a:br>
              <a:rPr lang="de-DE" dirty="0"/>
            </a:br>
            <a:r>
              <a:rPr lang="de-DE" sz="2800" b="0" dirty="0" err="1"/>
              <a:t>Integrating</a:t>
            </a:r>
            <a:r>
              <a:rPr lang="de-DE" sz="2800" b="0" dirty="0"/>
              <a:t> Software </a:t>
            </a:r>
            <a:r>
              <a:rPr lang="de-DE" sz="2800" b="0" dirty="0" err="1"/>
              <a:t>assurance</a:t>
            </a:r>
            <a:r>
              <a:rPr lang="de-DE" sz="2800" b="0" dirty="0"/>
              <a:t> </a:t>
            </a:r>
            <a:r>
              <a:rPr lang="de-DE" sz="2800" b="0" dirty="0" err="1"/>
              <a:t>processes</a:t>
            </a:r>
            <a:br>
              <a:rPr lang="de-DE" sz="1400" dirty="0"/>
            </a:b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E2197-1995-2FD9-0E65-8D3D79A71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FF2C4-5B9E-3203-48BE-D47660DE2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0A33B-3B30-B4AF-9B7A-4BD7E8D96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A73BBB-DDA6-46A9-B964-5418891DA7C8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380194-43F2-3665-CF72-8DCD1247ECE0}"/>
              </a:ext>
            </a:extLst>
          </p:cNvPr>
          <p:cNvSpPr/>
          <p:nvPr/>
        </p:nvSpPr>
        <p:spPr>
          <a:xfrm>
            <a:off x="8074249" y="425981"/>
            <a:ext cx="3709760" cy="57213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Project: Software Assurance of the PIC PLC code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E55FE5A-B139-0E8C-E38C-A8097CBEF3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7436"/>
          <a:stretch/>
        </p:blipFill>
        <p:spPr>
          <a:xfrm>
            <a:off x="8067809" y="987098"/>
            <a:ext cx="3716199" cy="138905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3D6812-C1DE-F278-7EDF-4569D647AE4C}"/>
              </a:ext>
            </a:extLst>
          </p:cNvPr>
          <p:cNvSpPr txBox="1">
            <a:spLocks/>
          </p:cNvSpPr>
          <p:nvPr/>
        </p:nvSpPr>
        <p:spPr>
          <a:xfrm>
            <a:off x="407988" y="2346036"/>
            <a:ext cx="6814847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ctr"/>
            <a:r>
              <a:rPr lang="de-DE" sz="1600" dirty="0"/>
              <a:t>In </a:t>
            </a:r>
            <a:r>
              <a:rPr lang="de-DE" sz="1600" dirty="0" err="1"/>
              <a:t>our</a:t>
            </a:r>
            <a:r>
              <a:rPr lang="de-DE" sz="1600" dirty="0"/>
              <a:t> </a:t>
            </a:r>
            <a:r>
              <a:rPr lang="de-DE" sz="1600" dirty="0" err="1"/>
              <a:t>current</a:t>
            </a:r>
            <a:r>
              <a:rPr lang="de-DE" sz="1600" dirty="0"/>
              <a:t> </a:t>
            </a:r>
            <a:r>
              <a:rPr lang="de-DE" sz="1600" dirty="0" err="1"/>
              <a:t>process</a:t>
            </a:r>
            <a:r>
              <a:rPr lang="de-DE" sz="1600" b="0" dirty="0"/>
              <a:t>, </a:t>
            </a:r>
            <a:r>
              <a:rPr lang="de-DE" sz="1600" b="0" dirty="0" err="1"/>
              <a:t>we</a:t>
            </a:r>
            <a:r>
              <a:rPr lang="de-DE" sz="1600" b="0" dirty="0"/>
              <a:t> do only </a:t>
            </a:r>
            <a:r>
              <a:rPr lang="de-DE" sz="1600" b="0" dirty="0" err="1"/>
              <a:t>study</a:t>
            </a:r>
            <a:r>
              <a:rPr lang="de-DE" sz="1600" b="0" dirty="0"/>
              <a:t> </a:t>
            </a:r>
            <a:r>
              <a:rPr lang="de-DE" sz="1600" b="0" dirty="0" err="1"/>
              <a:t>hardware</a:t>
            </a:r>
            <a:r>
              <a:rPr lang="de-DE" sz="1600" b="0" dirty="0"/>
              <a:t> </a:t>
            </a:r>
            <a:r>
              <a:rPr lang="de-DE" sz="1600" b="0" dirty="0" err="1"/>
              <a:t>failures</a:t>
            </a:r>
            <a:r>
              <a:rPr lang="de-DE" sz="1600" b="0" dirty="0"/>
              <a:t>.</a:t>
            </a:r>
          </a:p>
          <a:p>
            <a:pPr algn="just" fontAlgn="ctr"/>
            <a:r>
              <a:rPr lang="de-DE" sz="1600" dirty="0"/>
              <a:t>Problems</a:t>
            </a:r>
            <a:endParaRPr lang="de-DE" sz="1600" b="0" dirty="0"/>
          </a:p>
          <a:p>
            <a:pPr marL="285750" indent="-285750" algn="just" fontAlgn="ctr">
              <a:buFont typeface="Arial" panose="020B0604020202020204" pitchFamily="34" charset="0"/>
              <a:buChar char="•"/>
            </a:pPr>
            <a:r>
              <a:rPr lang="de-DE" sz="1600" b="0" dirty="0"/>
              <a:t>Critical functions </a:t>
            </a:r>
            <a:r>
              <a:rPr lang="de-DE" sz="1600" b="0" dirty="0" err="1"/>
              <a:t>are</a:t>
            </a:r>
            <a:r>
              <a:rPr lang="de-DE" sz="1600" b="0" dirty="0"/>
              <a:t> </a:t>
            </a:r>
            <a:r>
              <a:rPr lang="de-DE" sz="1600" b="0" dirty="0" err="1"/>
              <a:t>increasingly</a:t>
            </a:r>
            <a:r>
              <a:rPr lang="de-DE" sz="1600" b="0" dirty="0"/>
              <a:t> </a:t>
            </a:r>
            <a:r>
              <a:rPr lang="de-DE" sz="1600" b="0" dirty="0" err="1"/>
              <a:t>being</a:t>
            </a:r>
            <a:r>
              <a:rPr lang="de-DE" sz="1600" b="0" dirty="0"/>
              <a:t> </a:t>
            </a:r>
            <a:r>
              <a:rPr lang="de-DE" sz="1600" b="0" dirty="0" err="1"/>
              <a:t>moved</a:t>
            </a:r>
            <a:r>
              <a:rPr lang="de-DE" sz="1600" b="0" dirty="0"/>
              <a:t> </a:t>
            </a:r>
            <a:r>
              <a:rPr lang="de-DE" sz="1600" b="0" dirty="0" err="1"/>
              <a:t>into</a:t>
            </a:r>
            <a:r>
              <a:rPr lang="de-DE" sz="1600" b="0" dirty="0"/>
              <a:t> </a:t>
            </a:r>
            <a:r>
              <a:rPr lang="de-DE" sz="1600" b="0" dirty="0" err="1"/>
              <a:t>programmable</a:t>
            </a:r>
            <a:r>
              <a:rPr lang="de-DE" sz="1600" b="0" dirty="0"/>
              <a:t> </a:t>
            </a:r>
            <a:r>
              <a:rPr lang="de-DE" sz="1600" b="0" dirty="0" err="1"/>
              <a:t>devices</a:t>
            </a:r>
            <a:r>
              <a:rPr lang="de-DE" sz="1600" b="0" dirty="0"/>
              <a:t>, but </a:t>
            </a:r>
            <a:r>
              <a:rPr lang="de-DE" sz="1600" b="0" dirty="0" err="1"/>
              <a:t>we</a:t>
            </a:r>
            <a:r>
              <a:rPr lang="de-DE" sz="1600" b="0" dirty="0"/>
              <a:t> do not </a:t>
            </a:r>
            <a:r>
              <a:rPr lang="de-DE" sz="1600" b="0" dirty="0" err="1"/>
              <a:t>consider</a:t>
            </a:r>
            <a:r>
              <a:rPr lang="de-DE" sz="1600" b="0" dirty="0"/>
              <a:t> </a:t>
            </a:r>
            <a:r>
              <a:rPr lang="de-DE" sz="1600" b="0" dirty="0" err="1"/>
              <a:t>failures</a:t>
            </a:r>
            <a:r>
              <a:rPr lang="de-DE" sz="1600" b="0" dirty="0"/>
              <a:t> </a:t>
            </a:r>
            <a:r>
              <a:rPr lang="de-DE" sz="1600" b="0" dirty="0" err="1"/>
              <a:t>caused</a:t>
            </a:r>
            <a:r>
              <a:rPr lang="de-DE" sz="1600" b="0" dirty="0"/>
              <a:t> </a:t>
            </a:r>
            <a:r>
              <a:rPr lang="de-DE" sz="1600" b="0" dirty="0" err="1"/>
              <a:t>by</a:t>
            </a:r>
            <a:r>
              <a:rPr lang="de-DE" sz="1600" b="0" dirty="0"/>
              <a:t> Software.</a:t>
            </a:r>
            <a:endParaRPr lang="en-GB" sz="16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bg2">
                    <a:lumMod val="10000"/>
                  </a:schemeClr>
                </a:solidFill>
              </a:rPr>
              <a:t>We do not yet have a process to fully interface and integrate software aspects.</a:t>
            </a:r>
          </a:p>
          <a:p>
            <a:pPr algn="just">
              <a:spcBef>
                <a:spcPts val="600"/>
              </a:spcBef>
            </a:pPr>
            <a:endParaRPr lang="de-DE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spcBef>
                <a:spcPts val="600"/>
              </a:spcBef>
            </a:pPr>
            <a:r>
              <a:rPr lang="de-DE" sz="1600" dirty="0" err="1"/>
              <a:t>We</a:t>
            </a:r>
            <a:r>
              <a:rPr lang="de-DE" sz="1600" dirty="0"/>
              <a:t> </a:t>
            </a:r>
            <a:r>
              <a:rPr lang="de-DE" sz="1600" dirty="0" err="1"/>
              <a:t>need</a:t>
            </a:r>
            <a:r>
              <a:rPr lang="de-DE" sz="1600" dirty="0"/>
              <a:t> </a:t>
            </a:r>
            <a:endParaRPr lang="de-DE" sz="1600" b="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A process to interface and integrate software assurance aspects into a reliability assurance process.</a:t>
            </a:r>
            <a:endParaRPr lang="en-GB" sz="1600" b="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b="0" dirty="0"/>
              <a:t>Focus on PLCs (PIC) and </a:t>
            </a:r>
            <a:r>
              <a:rPr lang="de-DE" sz="1600" b="0" dirty="0" err="1"/>
              <a:t>Microelectronics</a:t>
            </a:r>
            <a:r>
              <a:rPr lang="de-DE" sz="1600" b="0" dirty="0"/>
              <a:t> (e.g. UQDS, PDSU etc.).</a:t>
            </a:r>
          </a:p>
        </p:txBody>
      </p:sp>
    </p:spTree>
    <p:extLst>
      <p:ext uri="{BB962C8B-B14F-4D97-AF65-F5344CB8AC3E}">
        <p14:creationId xmlns:p14="http://schemas.microsoft.com/office/powerpoint/2010/main" val="877076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F05766-EEB3-6E3E-B01A-80D407B2FD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Introduction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Objectives </a:t>
            </a:r>
          </a:p>
          <a:p>
            <a:pPr marL="781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b="0" dirty="0"/>
              <a:t>Automated Assignment of End-Effects in the Component FMECA</a:t>
            </a:r>
          </a:p>
          <a:p>
            <a:pPr marL="781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de-DE" dirty="0" err="1"/>
              <a:t>Integrating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&amp;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improved</a:t>
            </a:r>
            <a:r>
              <a:rPr lang="de-DE" dirty="0"/>
              <a:t> </a:t>
            </a:r>
            <a:r>
              <a:rPr lang="de-DE" dirty="0" err="1"/>
              <a:t>reliability</a:t>
            </a:r>
            <a:r>
              <a:rPr lang="de-DE" dirty="0"/>
              <a:t> </a:t>
            </a:r>
            <a:r>
              <a:rPr lang="de-DE" dirty="0" err="1"/>
              <a:t>predictions</a:t>
            </a:r>
            <a:endParaRPr lang="de-DE" dirty="0"/>
          </a:p>
          <a:p>
            <a:pPr marL="781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de-DE" sz="1800" b="0" dirty="0" err="1"/>
              <a:t>Integrating</a:t>
            </a:r>
            <a:r>
              <a:rPr lang="de-DE" sz="1800" b="0" dirty="0"/>
              <a:t> Software </a:t>
            </a:r>
            <a:r>
              <a:rPr lang="de-DE" sz="1800" b="0" dirty="0" err="1"/>
              <a:t>assurance</a:t>
            </a:r>
            <a:r>
              <a:rPr lang="de-DE" sz="1800" b="0" dirty="0"/>
              <a:t> </a:t>
            </a:r>
            <a:r>
              <a:rPr lang="de-DE" sz="1800" b="0" dirty="0" err="1"/>
              <a:t>processes</a:t>
            </a:r>
            <a:endParaRPr lang="de-DE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de-DE" dirty="0"/>
              <a:t>Summary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5EDCF4-1B50-E7CA-1234-0C5A78CE5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104B6-354D-4D79-8DFD-DB137B361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6362C-BEBE-8518-6D68-30596216A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8B9B-53B3-64CD-50C4-FA09A6B4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18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D900A-D917-7582-049B-D7ABA2715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AAC2A8-09FB-1CDC-4E24-6BF67504E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39409" cy="1065742"/>
          </a:xfrm>
        </p:spPr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Objectives</a:t>
            </a:r>
            <a:r>
              <a:rPr lang="de-DE" dirty="0"/>
              <a:t> –</a:t>
            </a:r>
            <a:br>
              <a:rPr lang="de-DE" dirty="0"/>
            </a:br>
            <a:r>
              <a:rPr lang="de-DE" sz="2800" b="0" dirty="0" err="1"/>
              <a:t>Integrating</a:t>
            </a:r>
            <a:r>
              <a:rPr lang="de-DE" sz="2800" b="0" dirty="0"/>
              <a:t> Software </a:t>
            </a:r>
            <a:r>
              <a:rPr lang="de-DE" sz="2800" b="0" dirty="0" err="1"/>
              <a:t>assurance</a:t>
            </a:r>
            <a:r>
              <a:rPr lang="de-DE" sz="2800" b="0" dirty="0"/>
              <a:t> </a:t>
            </a:r>
            <a:r>
              <a:rPr lang="de-DE" sz="2800" b="0" dirty="0" err="1"/>
              <a:t>processes</a:t>
            </a:r>
            <a:br>
              <a:rPr lang="de-DE" sz="1400" dirty="0"/>
            </a:b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41F9A-04E6-43A1-E62C-3521791EE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47A49-ACBD-438D-FA50-148872D1B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D99F6-DEEB-2E8D-9A02-59CDEEE9C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97635-B0D8-9EFC-6D10-2F2BD5F48CC0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40ECAD-B840-483B-DF66-4C646C3D1B86}"/>
              </a:ext>
            </a:extLst>
          </p:cNvPr>
          <p:cNvSpPr/>
          <p:nvPr/>
        </p:nvSpPr>
        <p:spPr>
          <a:xfrm>
            <a:off x="8080900" y="1309262"/>
            <a:ext cx="3728512" cy="5008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1"/>
                </a:solidFill>
              </a:rPr>
              <a:t>Topic</a:t>
            </a:r>
          </a:p>
          <a:p>
            <a:pPr algn="just"/>
            <a:r>
              <a:rPr lang="en-GB" sz="1400" dirty="0">
                <a:solidFill>
                  <a:schemeClr val="bg2"/>
                </a:solidFill>
              </a:rPr>
              <a:t>Interface and integration of software aspects into the reliability assurance process</a:t>
            </a:r>
          </a:p>
          <a:p>
            <a:pPr algn="just"/>
            <a:endParaRPr lang="en-GB" sz="1400" dirty="0">
              <a:solidFill>
                <a:schemeClr val="bg2"/>
              </a:solidFill>
            </a:endParaRPr>
          </a:p>
          <a:p>
            <a:pPr algn="just"/>
            <a:r>
              <a:rPr lang="en-GB" sz="1400" b="1" dirty="0">
                <a:solidFill>
                  <a:schemeClr val="bg1"/>
                </a:solidFill>
              </a:rPr>
              <a:t>Aim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Framework for interfacing and integrating Software aspects into the reliability assurance process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Guidance in executing formal verification/ reaching a certain SIL level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/>
              </a:solidFill>
            </a:endParaRPr>
          </a:p>
          <a:p>
            <a:pPr algn="just"/>
            <a:endParaRPr lang="en-GB" sz="1400" dirty="0">
              <a:solidFill>
                <a:schemeClr val="bg1"/>
              </a:solidFill>
            </a:endParaRPr>
          </a:p>
          <a:p>
            <a:r>
              <a:rPr lang="en-GB" sz="1400" b="1" dirty="0">
                <a:solidFill>
                  <a:schemeClr val="bg1"/>
                </a:solidFill>
              </a:rPr>
              <a:t>Needed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Defined Hardware Assurance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Analysis of how to interface and integrate software aspects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</a:rPr>
              <a:t>Defined Software Assurance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</a:rPr>
              <a:t>Formal Verification results of the PIC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Comparison with Standard (which SIL level can be reached)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Adapted assurance process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FE721D-2D63-0BC8-D369-3B00ECFB82FF}"/>
              </a:ext>
            </a:extLst>
          </p:cNvPr>
          <p:cNvSpPr/>
          <p:nvPr/>
        </p:nvSpPr>
        <p:spPr>
          <a:xfrm>
            <a:off x="8074249" y="1010427"/>
            <a:ext cx="3728512" cy="28652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Paper for 2027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E6F181-3433-70B8-ADB8-34EB90D11525}"/>
              </a:ext>
            </a:extLst>
          </p:cNvPr>
          <p:cNvSpPr/>
          <p:nvPr/>
        </p:nvSpPr>
        <p:spPr>
          <a:xfrm>
            <a:off x="8074249" y="425981"/>
            <a:ext cx="3709760" cy="57213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Project: Software Assurance of the PIC PLC code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80AB3E66-8468-38D8-2DEA-2C32F22FA5B3}"/>
              </a:ext>
            </a:extLst>
          </p:cNvPr>
          <p:cNvSpPr txBox="1">
            <a:spLocks/>
          </p:cNvSpPr>
          <p:nvPr/>
        </p:nvSpPr>
        <p:spPr>
          <a:xfrm>
            <a:off x="407988" y="2346036"/>
            <a:ext cx="6814847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ctr"/>
            <a:r>
              <a:rPr lang="de-DE" sz="1600" dirty="0"/>
              <a:t>In </a:t>
            </a:r>
            <a:r>
              <a:rPr lang="de-DE" sz="1600" dirty="0" err="1"/>
              <a:t>our</a:t>
            </a:r>
            <a:r>
              <a:rPr lang="de-DE" sz="1600" dirty="0"/>
              <a:t> </a:t>
            </a:r>
            <a:r>
              <a:rPr lang="de-DE" sz="1600" dirty="0" err="1"/>
              <a:t>current</a:t>
            </a:r>
            <a:r>
              <a:rPr lang="de-DE" sz="1600" dirty="0"/>
              <a:t> </a:t>
            </a:r>
            <a:r>
              <a:rPr lang="de-DE" sz="1600" dirty="0" err="1"/>
              <a:t>process</a:t>
            </a:r>
            <a:r>
              <a:rPr lang="de-DE" sz="1600" b="0" dirty="0"/>
              <a:t>, </a:t>
            </a:r>
            <a:r>
              <a:rPr lang="de-DE" sz="1600" b="0" dirty="0" err="1"/>
              <a:t>we</a:t>
            </a:r>
            <a:r>
              <a:rPr lang="de-DE" sz="1600" b="0" dirty="0"/>
              <a:t> do only </a:t>
            </a:r>
            <a:r>
              <a:rPr lang="de-DE" sz="1600" b="0" dirty="0" err="1"/>
              <a:t>study</a:t>
            </a:r>
            <a:r>
              <a:rPr lang="de-DE" sz="1600" b="0" dirty="0"/>
              <a:t> </a:t>
            </a:r>
            <a:r>
              <a:rPr lang="de-DE" sz="1600" b="0" dirty="0" err="1"/>
              <a:t>hardware</a:t>
            </a:r>
            <a:r>
              <a:rPr lang="de-DE" sz="1600" b="0" dirty="0"/>
              <a:t> </a:t>
            </a:r>
            <a:r>
              <a:rPr lang="de-DE" sz="1600" b="0" dirty="0" err="1"/>
              <a:t>failures</a:t>
            </a:r>
            <a:r>
              <a:rPr lang="de-DE" sz="1600" b="0" dirty="0"/>
              <a:t>.</a:t>
            </a:r>
          </a:p>
          <a:p>
            <a:pPr algn="just" fontAlgn="ctr"/>
            <a:r>
              <a:rPr lang="de-DE" sz="1600" dirty="0"/>
              <a:t>Problems</a:t>
            </a:r>
            <a:endParaRPr lang="de-DE" sz="1600" b="0" dirty="0"/>
          </a:p>
          <a:p>
            <a:pPr marL="285750" indent="-285750" algn="just" fontAlgn="ctr">
              <a:buFont typeface="Arial" panose="020B0604020202020204" pitchFamily="34" charset="0"/>
              <a:buChar char="•"/>
            </a:pPr>
            <a:r>
              <a:rPr lang="de-DE" sz="1600" b="0" dirty="0"/>
              <a:t>Critical functions </a:t>
            </a:r>
            <a:r>
              <a:rPr lang="de-DE" sz="1600" b="0" dirty="0" err="1"/>
              <a:t>are</a:t>
            </a:r>
            <a:r>
              <a:rPr lang="de-DE" sz="1600" b="0" dirty="0"/>
              <a:t> </a:t>
            </a:r>
            <a:r>
              <a:rPr lang="de-DE" sz="1600" b="0" dirty="0" err="1"/>
              <a:t>increasingly</a:t>
            </a:r>
            <a:r>
              <a:rPr lang="de-DE" sz="1600" b="0" dirty="0"/>
              <a:t> </a:t>
            </a:r>
            <a:r>
              <a:rPr lang="de-DE" sz="1600" b="0" dirty="0" err="1"/>
              <a:t>being</a:t>
            </a:r>
            <a:r>
              <a:rPr lang="de-DE" sz="1600" b="0" dirty="0"/>
              <a:t> </a:t>
            </a:r>
            <a:r>
              <a:rPr lang="de-DE" sz="1600" b="0" dirty="0" err="1"/>
              <a:t>moved</a:t>
            </a:r>
            <a:r>
              <a:rPr lang="de-DE" sz="1600" b="0" dirty="0"/>
              <a:t> </a:t>
            </a:r>
            <a:r>
              <a:rPr lang="de-DE" sz="1600" b="0" dirty="0" err="1"/>
              <a:t>into</a:t>
            </a:r>
            <a:r>
              <a:rPr lang="de-DE" sz="1600" b="0" dirty="0"/>
              <a:t> </a:t>
            </a:r>
            <a:r>
              <a:rPr lang="de-DE" sz="1600" b="0" dirty="0" err="1"/>
              <a:t>programmable</a:t>
            </a:r>
            <a:r>
              <a:rPr lang="de-DE" sz="1600" b="0" dirty="0"/>
              <a:t> </a:t>
            </a:r>
            <a:r>
              <a:rPr lang="de-DE" sz="1600" b="0" dirty="0" err="1"/>
              <a:t>devices</a:t>
            </a:r>
            <a:r>
              <a:rPr lang="de-DE" sz="1600" b="0" dirty="0"/>
              <a:t>, but </a:t>
            </a:r>
            <a:r>
              <a:rPr lang="de-DE" sz="1600" b="0" dirty="0" err="1"/>
              <a:t>we</a:t>
            </a:r>
            <a:r>
              <a:rPr lang="de-DE" sz="1600" b="0" dirty="0"/>
              <a:t> do not </a:t>
            </a:r>
            <a:r>
              <a:rPr lang="de-DE" sz="1600" b="0" dirty="0" err="1"/>
              <a:t>consider</a:t>
            </a:r>
            <a:r>
              <a:rPr lang="de-DE" sz="1600" b="0" dirty="0"/>
              <a:t> </a:t>
            </a:r>
            <a:r>
              <a:rPr lang="de-DE" sz="1600" b="0" dirty="0" err="1"/>
              <a:t>failures</a:t>
            </a:r>
            <a:r>
              <a:rPr lang="de-DE" sz="1600" b="0" dirty="0"/>
              <a:t> </a:t>
            </a:r>
            <a:r>
              <a:rPr lang="de-DE" sz="1600" b="0" dirty="0" err="1"/>
              <a:t>caused</a:t>
            </a:r>
            <a:r>
              <a:rPr lang="de-DE" sz="1600" b="0" dirty="0"/>
              <a:t> </a:t>
            </a:r>
            <a:r>
              <a:rPr lang="de-DE" sz="1600" b="0" dirty="0" err="1"/>
              <a:t>by</a:t>
            </a:r>
            <a:r>
              <a:rPr lang="de-DE" sz="1600" b="0" dirty="0"/>
              <a:t> Software.</a:t>
            </a:r>
            <a:endParaRPr lang="en-GB" sz="16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bg2">
                    <a:lumMod val="10000"/>
                  </a:schemeClr>
                </a:solidFill>
              </a:rPr>
              <a:t>We do not yet have a process to fully interface and integrate software aspects.</a:t>
            </a:r>
          </a:p>
          <a:p>
            <a:pPr algn="just">
              <a:spcBef>
                <a:spcPts val="600"/>
              </a:spcBef>
            </a:pPr>
            <a:endParaRPr lang="de-DE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spcBef>
                <a:spcPts val="600"/>
              </a:spcBef>
            </a:pPr>
            <a:r>
              <a:rPr lang="de-DE" sz="1600" dirty="0" err="1"/>
              <a:t>We</a:t>
            </a:r>
            <a:r>
              <a:rPr lang="de-DE" sz="1600" dirty="0"/>
              <a:t> </a:t>
            </a:r>
            <a:r>
              <a:rPr lang="de-DE" sz="1600" dirty="0" err="1"/>
              <a:t>need</a:t>
            </a:r>
            <a:r>
              <a:rPr lang="de-DE" sz="1600" dirty="0"/>
              <a:t> </a:t>
            </a:r>
            <a:endParaRPr lang="de-DE" sz="1600" b="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A process to interface and integrate software assurance aspects into a reliability assurance process.</a:t>
            </a:r>
            <a:endParaRPr lang="en-GB" sz="1600" b="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b="0" dirty="0"/>
              <a:t>Focus on PLCs (PIC) and </a:t>
            </a:r>
            <a:r>
              <a:rPr lang="de-DE" sz="1600" b="0" dirty="0" err="1"/>
              <a:t>Microelectronics</a:t>
            </a:r>
            <a:r>
              <a:rPr lang="de-DE" sz="1600" b="0" dirty="0"/>
              <a:t> (e.g. UQDS, PDSU etc.).</a:t>
            </a:r>
          </a:p>
        </p:txBody>
      </p:sp>
    </p:spTree>
    <p:extLst>
      <p:ext uri="{BB962C8B-B14F-4D97-AF65-F5344CB8AC3E}">
        <p14:creationId xmlns:p14="http://schemas.microsoft.com/office/powerpoint/2010/main" val="4239137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A55B1-963C-2186-5D86-673E01E5D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 Summary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BC0D8-4175-0253-EF0B-DBC9E4764D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176E0-EBB6-CB6E-EACD-52CE7BC50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FD27D-460A-3C90-0F8A-C5FEFFAF8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BADDC-F1D3-99CA-B17D-715FCECA5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59218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E0748B-2580-844D-A9A6-80275AE5B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094" y="1377764"/>
            <a:ext cx="11299919" cy="445545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err="1"/>
              <a:t>Assignment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End </a:t>
            </a:r>
            <a:r>
              <a:rPr lang="de-DE" sz="1800" dirty="0" err="1"/>
              <a:t>Effects</a:t>
            </a:r>
            <a:r>
              <a:rPr lang="de-DE" sz="1800" dirty="0"/>
              <a:t> in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Component</a:t>
            </a:r>
            <a:r>
              <a:rPr lang="de-DE" sz="1800" dirty="0"/>
              <a:t> FMECA (Paper ICSRS 2025) </a:t>
            </a:r>
            <a:r>
              <a:rPr lang="de-DE" sz="18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de-DE" sz="1800" b="0" dirty="0" err="1">
                <a:solidFill>
                  <a:schemeClr val="tx1"/>
                </a:solidFill>
                <a:sym typeface="Wingdings" panose="05000000000000000000" pitchFamily="2" charset="2"/>
              </a:rPr>
              <a:t>Contactor</a:t>
            </a:r>
            <a:r>
              <a:rPr lang="de-DE" sz="1800" b="0" dirty="0">
                <a:solidFill>
                  <a:schemeClr val="tx1"/>
                </a:solidFill>
                <a:sym typeface="Wingdings" panose="05000000000000000000" pitchFamily="2" charset="2"/>
              </a:rPr>
              <a:t> Controls Board</a:t>
            </a:r>
            <a:endParaRPr lang="de-DE" sz="1800" b="0" dirty="0">
              <a:solidFill>
                <a:schemeClr val="tx1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Evaluating</a:t>
            </a:r>
            <a:r>
              <a:rPr lang="de-DE" dirty="0"/>
              <a:t> </a:t>
            </a:r>
            <a:r>
              <a:rPr lang="de-DE" dirty="0" err="1"/>
              <a:t>impact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multi-</a:t>
            </a:r>
            <a:r>
              <a:rPr lang="de-DE" dirty="0" err="1"/>
              <a:t>component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scenarios</a:t>
            </a:r>
            <a:r>
              <a:rPr lang="de-DE" dirty="0"/>
              <a:t> and </a:t>
            </a:r>
            <a:r>
              <a:rPr lang="de-DE" dirty="0" err="1"/>
              <a:t>component</a:t>
            </a:r>
            <a:r>
              <a:rPr lang="de-DE" dirty="0"/>
              <a:t> </a:t>
            </a:r>
            <a:r>
              <a:rPr lang="de-DE" dirty="0" err="1"/>
              <a:t>degradation</a:t>
            </a:r>
            <a:endParaRPr lang="de-DE" dirty="0"/>
          </a:p>
          <a:p>
            <a:pPr lvl="1" indent="0">
              <a:buNone/>
            </a:pPr>
            <a:endParaRPr lang="de-DE" dirty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err="1"/>
              <a:t>Reliability</a:t>
            </a:r>
            <a:r>
              <a:rPr lang="de-DE" sz="1800" dirty="0"/>
              <a:t> </a:t>
            </a:r>
            <a:r>
              <a:rPr lang="de-DE" sz="1800" dirty="0" err="1"/>
              <a:t>Prediction</a:t>
            </a:r>
            <a:r>
              <a:rPr lang="de-DE" sz="1800" dirty="0"/>
              <a:t> (Paper 2026) </a:t>
            </a:r>
            <a:r>
              <a:rPr lang="de-DE" sz="1800" b="0" dirty="0">
                <a:solidFill>
                  <a:schemeClr val="tx1"/>
                </a:solidFill>
                <a:sym typeface="Wingdings" panose="05000000000000000000" pitchFamily="2" charset="2"/>
              </a:rPr>
              <a:t> BIS and DQHDS</a:t>
            </a:r>
            <a:endParaRPr lang="de-DE" sz="1800" b="0" dirty="0">
              <a:solidFill>
                <a:schemeClr val="tx1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Improve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prediction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rates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mission</a:t>
            </a:r>
            <a:r>
              <a:rPr lang="de-DE" dirty="0"/>
              <a:t> </a:t>
            </a:r>
            <a:r>
              <a:rPr lang="de-DE" dirty="0" err="1"/>
              <a:t>profiles</a:t>
            </a:r>
            <a:r>
              <a:rPr lang="de-DE" dirty="0"/>
              <a:t> and </a:t>
            </a:r>
            <a:r>
              <a:rPr lang="de-DE" dirty="0" err="1"/>
              <a:t>empirical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(BIS)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Improve end-of-life assessment through defining &amp; monitoring adequate KPIs </a:t>
            </a:r>
            <a:r>
              <a:rPr lang="de-DE" dirty="0"/>
              <a:t>(DQHDS)</a:t>
            </a:r>
          </a:p>
          <a:p>
            <a:pPr lvl="1" indent="0">
              <a:buNone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Software Assurance (Paper 2027) </a:t>
            </a:r>
            <a:r>
              <a:rPr lang="de-DE" sz="1800" b="0" dirty="0">
                <a:solidFill>
                  <a:schemeClr val="tx1"/>
                </a:solidFill>
                <a:sym typeface="Wingdings" panose="05000000000000000000" pitchFamily="2" charset="2"/>
              </a:rPr>
              <a:t> PIC</a:t>
            </a:r>
            <a:endParaRPr lang="de-DE" sz="1800" b="0" dirty="0">
              <a:solidFill>
                <a:schemeClr val="tx1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Find ways to interface and integrate software aspects into the reliability analysis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Focus on PLCs (and </a:t>
            </a:r>
            <a:r>
              <a:rPr lang="de-DE" dirty="0" err="1"/>
              <a:t>Microelectronics</a:t>
            </a:r>
            <a:r>
              <a:rPr lang="de-DE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2063C5-B1C6-8D4A-97EE-A89740798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51185"/>
          </a:xfrm>
        </p:spPr>
        <p:txBody>
          <a:bodyPr/>
          <a:lstStyle/>
          <a:p>
            <a:r>
              <a:rPr lang="de-DE" dirty="0"/>
              <a:t>3. 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1F05B-1D0B-7F56-3C0E-8B4E8E36F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2647C-A835-E55F-CF34-172928E0F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30D34-CF4E-9195-38F3-F8A06085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FFC07BEA-B31D-3577-658D-A4F0A569E4BE}"/>
              </a:ext>
            </a:extLst>
          </p:cNvPr>
          <p:cNvSpPr/>
          <p:nvPr/>
        </p:nvSpPr>
        <p:spPr>
          <a:xfrm>
            <a:off x="322289" y="1377764"/>
            <a:ext cx="506412" cy="418931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F868822-C458-7A26-AEC4-0783ACEC4037}"/>
              </a:ext>
            </a:extLst>
          </p:cNvPr>
          <p:cNvSpPr/>
          <p:nvPr/>
        </p:nvSpPr>
        <p:spPr>
          <a:xfrm>
            <a:off x="407985" y="5633290"/>
            <a:ext cx="11376027" cy="651622"/>
          </a:xfrm>
          <a:prstGeom prst="roundRect">
            <a:avLst/>
          </a:prstGeom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en-GB" dirty="0"/>
              <a:t>Improve individual steps and extend the reliability assurance process for safety-critical systems to include hardware and software failures.</a:t>
            </a:r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834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3767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878586-2FA9-9587-9A7C-69667990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B8B51-B3C6-9208-121C-B80D3FE51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FEB24-A46C-42D5-D9A1-32193D72B9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3E2-5348-5A43-6037-203947C6C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32681-057C-D115-B8FC-2EAA299FF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78E00-C1A4-5E85-EF9B-63FB637D6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92889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FC318-6620-1D24-B971-6FA86F045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FE4F22-B959-D19A-8765-E5BBE7293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Introduction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39F0B-6132-37A1-537B-64A514EFF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628713-2AAC-F794-9305-3B3D59E30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784AA-C996-01D2-B970-1E10CA05A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8B312B-E67E-D68D-81F7-AE217A31F3FE}"/>
              </a:ext>
            </a:extLst>
          </p:cNvPr>
          <p:cNvSpPr/>
          <p:nvPr/>
        </p:nvSpPr>
        <p:spPr>
          <a:xfrm>
            <a:off x="398358" y="3428999"/>
            <a:ext cx="4539401" cy="27966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600" b="1" dirty="0">
                <a:solidFill>
                  <a:schemeClr val="tx1"/>
                </a:solidFill>
              </a:rPr>
              <a:t>Identification and quantification of the risk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Identify functions and corresponding failure modes</a:t>
            </a:r>
          </a:p>
          <a:p>
            <a:pPr algn="just"/>
            <a:endParaRPr lang="en-GB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Identify associated risks and hazards and possible end-effects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Quantify reliability requirements to mitigate risks and hazards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DEADE8-2A85-32E9-EA84-E8097E6FAD11}"/>
              </a:ext>
            </a:extLst>
          </p:cNvPr>
          <p:cNvSpPr/>
          <p:nvPr/>
        </p:nvSpPr>
        <p:spPr>
          <a:xfrm>
            <a:off x="398357" y="2765321"/>
            <a:ext cx="1980000" cy="6622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Top-level FMECA</a:t>
            </a:r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A2873DD-8CFC-0472-C268-0B64C7249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314" y="3739452"/>
            <a:ext cx="6571486" cy="1913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2261B34-6514-1346-0611-25D9FD9E1558}"/>
              </a:ext>
            </a:extLst>
          </p:cNvPr>
          <p:cNvSpPr/>
          <p:nvPr/>
        </p:nvSpPr>
        <p:spPr>
          <a:xfrm>
            <a:off x="403146" y="1080179"/>
            <a:ext cx="11376025" cy="12503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600"/>
              </a:spcBef>
            </a:pPr>
            <a:r>
              <a:rPr lang="en-GB" sz="1600" dirty="0"/>
              <a:t>For safety-critical systems, we ensure at the design stage that the frequency of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undetectable failures that could lead to catastrophic damage in a demand situation, and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failures that affect the availability of the accelerator (e.g. spurious execution of a protection function)</a:t>
            </a:r>
          </a:p>
          <a:p>
            <a:pPr algn="just">
              <a:spcBef>
                <a:spcPts val="600"/>
              </a:spcBef>
            </a:pPr>
            <a:r>
              <a:rPr lang="en-GB" sz="1600" dirty="0"/>
              <a:t>is within an accepted target and make recommendations based on the results.</a:t>
            </a:r>
            <a:endParaRPr lang="en-US" sz="1600" b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DF5CE9-8111-8182-234C-494949B7E661}"/>
              </a:ext>
            </a:extLst>
          </p:cNvPr>
          <p:cNvSpPr/>
          <p:nvPr/>
        </p:nvSpPr>
        <p:spPr>
          <a:xfrm>
            <a:off x="10205471" y="5097225"/>
            <a:ext cx="511553" cy="1653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EFBA13-4C92-FF61-0D4E-ADAF729F2371}"/>
              </a:ext>
            </a:extLst>
          </p:cNvPr>
          <p:cNvSpPr/>
          <p:nvPr/>
        </p:nvSpPr>
        <p:spPr>
          <a:xfrm>
            <a:off x="10205471" y="3949462"/>
            <a:ext cx="511553" cy="1653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E6E25C-3335-FE6A-2289-F93FA5578A07}"/>
              </a:ext>
            </a:extLst>
          </p:cNvPr>
          <p:cNvSpPr/>
          <p:nvPr/>
        </p:nvSpPr>
        <p:spPr>
          <a:xfrm>
            <a:off x="5423921" y="5097225"/>
            <a:ext cx="548254" cy="1653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B51260-CDEB-441E-1423-8E2E169CCE0B}"/>
              </a:ext>
            </a:extLst>
          </p:cNvPr>
          <p:cNvCxnSpPr>
            <a:stCxn id="8" idx="2"/>
            <a:endCxn id="7" idx="0"/>
          </p:cNvCxnSpPr>
          <p:nvPr/>
        </p:nvCxnSpPr>
        <p:spPr>
          <a:xfrm>
            <a:off x="10461248" y="4114800"/>
            <a:ext cx="0" cy="982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CD359B-5B15-B975-9AA0-46E19583F3E1}"/>
              </a:ext>
            </a:extLst>
          </p:cNvPr>
          <p:cNvCxnSpPr>
            <a:cxnSpLocks/>
            <a:stCxn id="7" idx="1"/>
            <a:endCxn id="9" idx="3"/>
          </p:cNvCxnSpPr>
          <p:nvPr/>
        </p:nvCxnSpPr>
        <p:spPr>
          <a:xfrm flipH="1">
            <a:off x="5972175" y="5179894"/>
            <a:ext cx="42332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90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336D53-4F63-528B-FCF9-EB71A456F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25166C-5A9D-4A4F-A886-9D86A1B37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Introduction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717C7-8321-C8EF-EF54-99CD674D0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2D7ED-F9D3-8182-7402-7B783B9C9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5AEF6-EEEB-7DD7-70AD-C3A1F14CD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BD885C-DF36-FB73-9234-2721E230977F}"/>
              </a:ext>
            </a:extLst>
          </p:cNvPr>
          <p:cNvSpPr/>
          <p:nvPr/>
        </p:nvSpPr>
        <p:spPr>
          <a:xfrm>
            <a:off x="398358" y="3428999"/>
            <a:ext cx="4539401" cy="27966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Analysis of a sub-system</a:t>
            </a:r>
          </a:p>
          <a:p>
            <a:endParaRPr lang="en-GB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Determine the failure rate &amp; failure modes for each component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Assign system level end effects to each component failure mode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Derive design improvements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D85D019-18FB-DA8A-E262-B5041C2AB0CB}"/>
              </a:ext>
            </a:extLst>
          </p:cNvPr>
          <p:cNvSpPr/>
          <p:nvPr/>
        </p:nvSpPr>
        <p:spPr>
          <a:xfrm>
            <a:off x="398357" y="2765321"/>
            <a:ext cx="1980000" cy="6622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FMECA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C392B5-77F6-2289-3EE1-95756C9B2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600" y="3694842"/>
            <a:ext cx="6680200" cy="22650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39F0BB4-C864-1B6E-AC24-8636FB9AA9FA}"/>
              </a:ext>
            </a:extLst>
          </p:cNvPr>
          <p:cNvSpPr/>
          <p:nvPr/>
        </p:nvSpPr>
        <p:spPr>
          <a:xfrm>
            <a:off x="403146" y="1080179"/>
            <a:ext cx="11376025" cy="12503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600"/>
              </a:spcBef>
            </a:pPr>
            <a:r>
              <a:rPr lang="en-GB" sz="1600" dirty="0"/>
              <a:t>For safety-critical systems, we ensure at the design stage that the frequency of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undetectable failures that could lead to catastrophic damage in a demand situation, and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failures that affect the availability of the accelerator (e.g. spurious execution of a protection function)</a:t>
            </a:r>
          </a:p>
          <a:p>
            <a:pPr algn="just">
              <a:spcBef>
                <a:spcPts val="600"/>
              </a:spcBef>
            </a:pPr>
            <a:r>
              <a:rPr lang="en-GB" sz="1600" dirty="0"/>
              <a:t>is within an accepted target and make recommendations based on the results.</a:t>
            </a:r>
            <a:endParaRPr lang="en-US" sz="1600" b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C8F46C-DBC2-B1D0-9D5A-5A9041789269}"/>
              </a:ext>
            </a:extLst>
          </p:cNvPr>
          <p:cNvSpPr/>
          <p:nvPr/>
        </p:nvSpPr>
        <p:spPr>
          <a:xfrm>
            <a:off x="5108600" y="3873261"/>
            <a:ext cx="6680200" cy="7128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57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FF59C-041F-C2B3-4A87-2437CBD7E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C983F0-2064-C893-89A2-456DB472F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Introduction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F349A-0EC9-AF20-FCE0-E095BB98C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8C5FC-67F5-5739-A2EE-66D719EB2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9E3F6-5BBA-4BDB-0BD4-6945ABDB7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E1A5B8-9357-5CA0-1AFF-1419941229A2}"/>
              </a:ext>
            </a:extLst>
          </p:cNvPr>
          <p:cNvSpPr/>
          <p:nvPr/>
        </p:nvSpPr>
        <p:spPr>
          <a:xfrm>
            <a:off x="398358" y="3428999"/>
            <a:ext cx="4539401" cy="27966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Risk estimation and mitigation</a:t>
            </a:r>
          </a:p>
          <a:p>
            <a:endParaRPr lang="en-GB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Build a model that captures the system structure, redundancies, critical/non-critical parts, demand and inspection rates</a:t>
            </a:r>
          </a:p>
          <a:p>
            <a:pPr algn="just"/>
            <a:endParaRPr lang="en-GB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Use simulations or analytic models to determine the expected failure frequency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Give recommendations based on the results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6C9BA8-F12A-7B34-E10E-E6BDD9D94556}"/>
              </a:ext>
            </a:extLst>
          </p:cNvPr>
          <p:cNvSpPr/>
          <p:nvPr/>
        </p:nvSpPr>
        <p:spPr>
          <a:xfrm>
            <a:off x="398357" y="2765321"/>
            <a:ext cx="1980000" cy="6622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System-level reliability model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F329AE-685F-3498-787F-E4BFA33E49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097" b="65766"/>
          <a:stretch/>
        </p:blipFill>
        <p:spPr>
          <a:xfrm>
            <a:off x="5110789" y="3427522"/>
            <a:ext cx="3137263" cy="2796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1CAB852-C012-FE16-B824-D6DBD79823FA}"/>
              </a:ext>
            </a:extLst>
          </p:cNvPr>
          <p:cNvSpPr/>
          <p:nvPr/>
        </p:nvSpPr>
        <p:spPr>
          <a:xfrm>
            <a:off x="403146" y="1080179"/>
            <a:ext cx="11376025" cy="12503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600"/>
              </a:spcBef>
            </a:pPr>
            <a:r>
              <a:rPr lang="en-GB" sz="1600" dirty="0"/>
              <a:t>For safety-critical systems, we ensure at the design stage that the frequency of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undetectable failures that could lead to catastrophic damage in a demand situation, and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failures that affect the availability of the accelerator (e.g. spurious execution of a protection function)</a:t>
            </a:r>
          </a:p>
          <a:p>
            <a:pPr algn="just">
              <a:spcBef>
                <a:spcPts val="600"/>
              </a:spcBef>
            </a:pPr>
            <a:r>
              <a:rPr lang="en-GB" sz="1600" dirty="0"/>
              <a:t>is within an accepted target and make recommendations based on the results.</a:t>
            </a:r>
            <a:endParaRPr lang="en-US" sz="1600" b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736C89-B8B1-2BB3-B0B7-EADAA49DAB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3132" y="3427522"/>
            <a:ext cx="3356039" cy="2796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4576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43F84D-162B-2E89-A77D-9178F0B48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500CC6-1008-001B-4707-A60B26A41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Introduction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72165-9504-3DF0-D935-93077C88C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69D9C-DBC9-14F7-5C28-77E3BAF37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8E3EF-1159-D5EE-3D99-D9B652FCE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189D83-0D50-A11E-5542-DC0361CB0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373" y="3373280"/>
            <a:ext cx="3237171" cy="2804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51FCC9A-47A6-3E6F-C9FA-7B7FA60E0CDA}"/>
              </a:ext>
            </a:extLst>
          </p:cNvPr>
          <p:cNvSpPr txBox="1"/>
          <p:nvPr/>
        </p:nvSpPr>
        <p:spPr>
          <a:xfrm>
            <a:off x="1378372" y="2923355"/>
            <a:ext cx="32371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dirty="0" err="1"/>
              <a:t>Inner</a:t>
            </a:r>
            <a:r>
              <a:rPr lang="de-DE" dirty="0"/>
              <a:t> Triplet Interlock Panel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E48949-6BBD-D176-D7A8-73995DFAF377}"/>
              </a:ext>
            </a:extLst>
          </p:cNvPr>
          <p:cNvSpPr txBox="1"/>
          <p:nvPr/>
        </p:nvSpPr>
        <p:spPr>
          <a:xfrm>
            <a:off x="6512832" y="2507857"/>
            <a:ext cx="487873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dirty="0"/>
              <a:t>Universal Quench Detection System (UQDS) &amp; </a:t>
            </a:r>
            <a:r>
              <a:rPr lang="de-DE" dirty="0" err="1"/>
              <a:t>Protection</a:t>
            </a:r>
            <a:r>
              <a:rPr lang="de-DE" dirty="0"/>
              <a:t> Device Supervision Unit (PDSU) (IPAC </a:t>
            </a:r>
            <a:r>
              <a:rPr lang="de-DE" dirty="0" err="1"/>
              <a:t>paper</a:t>
            </a:r>
            <a:r>
              <a:rPr lang="de-DE" dirty="0"/>
              <a:t> 2025)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31A24B1-9773-011F-E0F2-1CC2A7B69F8C}"/>
              </a:ext>
            </a:extLst>
          </p:cNvPr>
          <p:cNvSpPr/>
          <p:nvPr/>
        </p:nvSpPr>
        <p:spPr>
          <a:xfrm>
            <a:off x="403146" y="1080179"/>
            <a:ext cx="11376025" cy="12503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600"/>
              </a:spcBef>
            </a:pPr>
            <a:r>
              <a:rPr lang="en-GB" sz="1600" dirty="0"/>
              <a:t>For safety-critical systems, we ensure at the design stage that the frequency of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undetectable failures that could lead to catastrophic damage in a demand situation, and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failures that affect the availability of the accelerator (e.g. spurious execution of a protection function)</a:t>
            </a:r>
          </a:p>
          <a:p>
            <a:pPr algn="just">
              <a:spcBef>
                <a:spcPts val="600"/>
              </a:spcBef>
            </a:pPr>
            <a:r>
              <a:rPr lang="en-GB" sz="1600" dirty="0"/>
              <a:t>is within an accepted target and make recommendations based on the results.</a:t>
            </a:r>
            <a:endParaRPr lang="en-US" sz="1600" b="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063620-F125-273B-A5FE-41B3EF1A5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244" y="3373280"/>
            <a:ext cx="4009912" cy="2798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6999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4900F-7D43-DB34-99FE-0581964AE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Objectives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95A2EF-5867-1405-E55F-0D2EF26556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F3BC1-288B-624D-F3F6-D8C7B7C25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9FA83-4DA2-6CD7-F000-6867E5536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E0EDF-AF82-FE19-415A-68B26AA08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B5ECA-D4D0-834B-956C-3F2585496D9B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4104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45E2D-21B9-2521-5A91-414ABE206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E20179D-6203-BF02-8357-A1586316D716}"/>
              </a:ext>
            </a:extLst>
          </p:cNvPr>
          <p:cNvSpPr/>
          <p:nvPr/>
        </p:nvSpPr>
        <p:spPr>
          <a:xfrm>
            <a:off x="7894515" y="0"/>
            <a:ext cx="4290811" cy="635085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1D069A-BF3F-BE46-050C-39FBAB260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Objectives – </a:t>
            </a:r>
            <a:br>
              <a:rPr lang="en-US" dirty="0"/>
            </a:br>
            <a:r>
              <a:rPr lang="en-US" sz="2800" b="0" dirty="0"/>
              <a:t>Automated Assignment of End-Effects in the </a:t>
            </a:r>
            <a:br>
              <a:rPr lang="en-US" sz="2800" b="0" dirty="0"/>
            </a:br>
            <a:r>
              <a:rPr lang="en-US" sz="2800" b="0" dirty="0"/>
              <a:t>Component FMECA</a:t>
            </a: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0E279-75CD-8280-68A8-1BD6A68B8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04.02.2025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18FF59-5DA9-547A-B1EA-BA86AF883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Westermann | PhD research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BCE7E-DFC7-7E5D-1E91-E0B49DBDE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7318A8-5CA6-C317-5C6F-97CCF3033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2946480"/>
            <a:ext cx="6688271" cy="2267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F2EDD903-912F-8796-CBAB-F11A576FB67B}"/>
              </a:ext>
            </a:extLst>
          </p:cNvPr>
          <p:cNvSpPr txBox="1">
            <a:spLocks/>
          </p:cNvSpPr>
          <p:nvPr/>
        </p:nvSpPr>
        <p:spPr>
          <a:xfrm>
            <a:off x="407989" y="2346036"/>
            <a:ext cx="6688270" cy="3854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 fontAlgn="ctr"/>
            <a:r>
              <a:rPr lang="en-GB" sz="1600" dirty="0"/>
              <a:t>In our current process</a:t>
            </a:r>
            <a:r>
              <a:rPr lang="en-GB" sz="1600" b="0" dirty="0"/>
              <a:t>, for each failure mode of each component, the system expert determines the end effect at the system level.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1A2B2F-B961-6E2D-2379-7DE74311CC68}"/>
              </a:ext>
            </a:extLst>
          </p:cNvPr>
          <p:cNvSpPr/>
          <p:nvPr/>
        </p:nvSpPr>
        <p:spPr>
          <a:xfrm>
            <a:off x="5928360" y="2945635"/>
            <a:ext cx="1167898" cy="22677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96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ésentation6" id="{8BA2BEAC-B2E2-CC4A-80C3-D27FF445D5DE}" vid="{2119406D-417B-7846-BA2C-EDD44EC00E95}"/>
    </a:ext>
  </a:extLst>
</a:theme>
</file>

<file path=ppt/theme/theme2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2126</Words>
  <Application>Microsoft Office PowerPoint</Application>
  <PresentationFormat>Widescreen</PresentationFormat>
  <Paragraphs>335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Aptos</vt:lpstr>
      <vt:lpstr>Aptos Narrow</vt:lpstr>
      <vt:lpstr>Arial</vt:lpstr>
      <vt:lpstr>Calibri</vt:lpstr>
      <vt:lpstr>Open Sans</vt:lpstr>
      <vt:lpstr>Wingdings</vt:lpstr>
      <vt:lpstr>Thème Office</vt:lpstr>
      <vt:lpstr>CERN Corporate</vt:lpstr>
      <vt:lpstr>PhD research plan Reliability assurance for highly-critical complex systems in particle accelerators  </vt:lpstr>
      <vt:lpstr>Agenda</vt:lpstr>
      <vt:lpstr>1. Introduction</vt:lpstr>
      <vt:lpstr>1. Introduction</vt:lpstr>
      <vt:lpstr>1. Introduction</vt:lpstr>
      <vt:lpstr>1. Introduction</vt:lpstr>
      <vt:lpstr>1. Introduction</vt:lpstr>
      <vt:lpstr>2. Objectives</vt:lpstr>
      <vt:lpstr>2. Objectives –  Automated Assignment of End-Effects in the  Component FMECA</vt:lpstr>
      <vt:lpstr>2. Objectives –  Automated Assignment of End-Effects in the  Component FMECA</vt:lpstr>
      <vt:lpstr>2. Objectives –  Automated Assignment of End-Effects in the  Component FMECA</vt:lpstr>
      <vt:lpstr>2. Objectives –  Integrating field &amp; test data for improved  reliability predictions </vt:lpstr>
      <vt:lpstr>2. Objectives –  Integrating field &amp; test data for improved  reliability predictions </vt:lpstr>
      <vt:lpstr>2. Objectives –  Integrating field &amp; test data for improved  reliability predictions</vt:lpstr>
      <vt:lpstr>2. Objectives –  Integrating field &amp; test data for improved  reliability predictions</vt:lpstr>
      <vt:lpstr>2. Objectives –  Integrating field &amp; test data for improved  reliability predictions</vt:lpstr>
      <vt:lpstr>2. Objectives – Integrating Software assurance processes </vt:lpstr>
      <vt:lpstr>2. Objectives – Integrating Software assurance processes </vt:lpstr>
      <vt:lpstr>2. Objectives – Integrating Software assurance processes </vt:lpstr>
      <vt:lpstr>2. Objectives – Integrating Software assurance processes </vt:lpstr>
      <vt:lpstr>3. Summary</vt:lpstr>
      <vt:lpstr>3. 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Westermann</dc:creator>
  <cp:lastModifiedBy>David Westermann</cp:lastModifiedBy>
  <cp:revision>29</cp:revision>
  <dcterms:created xsi:type="dcterms:W3CDTF">2025-01-20T13:42:39Z</dcterms:created>
  <dcterms:modified xsi:type="dcterms:W3CDTF">2025-02-04T12:00:45Z</dcterms:modified>
</cp:coreProperties>
</file>