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9" r:id="rId2"/>
    <p:sldId id="353" r:id="rId3"/>
    <p:sldId id="320" r:id="rId4"/>
    <p:sldId id="361" r:id="rId5"/>
    <p:sldId id="354" r:id="rId6"/>
    <p:sldId id="362" r:id="rId7"/>
    <p:sldId id="366" r:id="rId8"/>
    <p:sldId id="355" r:id="rId9"/>
    <p:sldId id="363" r:id="rId10"/>
    <p:sldId id="380" r:id="rId11"/>
    <p:sldId id="373" r:id="rId12"/>
    <p:sldId id="367" r:id="rId13"/>
    <p:sldId id="356" r:id="rId14"/>
    <p:sldId id="379" r:id="rId15"/>
    <p:sldId id="378" r:id="rId16"/>
    <p:sldId id="376" r:id="rId17"/>
    <p:sldId id="375" r:id="rId18"/>
    <p:sldId id="365" r:id="rId19"/>
    <p:sldId id="368" r:id="rId20"/>
    <p:sldId id="351" r:id="rId21"/>
    <p:sldId id="374" r:id="rId22"/>
    <p:sldId id="371" r:id="rId23"/>
    <p:sldId id="372" r:id="rId24"/>
    <p:sldId id="358" r:id="rId25"/>
    <p:sldId id="38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73" autoAdjust="0"/>
    <p:restoredTop sz="94245" autoAdjust="0"/>
  </p:normalViewPr>
  <p:slideViewPr>
    <p:cSldViewPr snapToGrid="0">
      <p:cViewPr>
        <p:scale>
          <a:sx n="125" d="100"/>
          <a:sy n="125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DF32FE-9F58-4058-AF57-86F2D507EEEB}" type="datetimeFigureOut">
              <a:rPr lang="en-GB" smtClean="0"/>
              <a:t>14/03/2025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3A4589-0718-4FFF-8312-52844F306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943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Cohérence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3A4589-0718-4FFF-8312-52844F306BF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6924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Estimation FCC ajustée aux facteurs LHC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3A4589-0718-4FFF-8312-52844F306BF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41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1F01A-D0FB-0D05-0544-430AEC2B16B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0631A2-4BB4-2C56-43A5-41D4CD2535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DC9FE0-D43C-99C4-ECA1-BCC353C98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93C4E-28E8-143B-8738-CFE49ECC4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B20E18-A8C7-DE4D-78F6-AA82FD814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3218-F486-4EB0-9F97-370C4BB3C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49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4A05C-0939-B933-4EB5-1E4B12053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F75B97-C925-1952-C47A-3FB4D42DEF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A6C4A2-1D71-4890-7E00-01EB3238F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0ADDD5-8D96-CEB5-B476-7AC0D3D32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82BA0C-A8FB-31B2-2893-176A09DE9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3218-F486-4EB0-9F97-370C4BB3C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381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0EDC47-5AE6-24D5-E4D1-399EFAC597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010C27-3D5D-0CD7-7130-1EF294016B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F4712-8502-70A0-03A7-00E28C0FC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539430-F009-028F-CDB3-2E984CBFE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998A0D-9416-C1EF-963A-158FBA75E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3218-F486-4EB0-9F97-370C4BB3C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722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514442"/>
            <a:ext cx="11376025" cy="0"/>
          </a:xfrm>
          <a:prstGeom prst="line">
            <a:avLst/>
          </a:prstGeom>
          <a:ln w="28575">
            <a:solidFill>
              <a:schemeClr val="accent6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14799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F2F2F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rgbClr val="2F2F2F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rgbClr val="2F2F2F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rgbClr val="2F2F2F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11107546" y="651203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>
                <a:solidFill>
                  <a:srgbClr val="002060"/>
                </a:solidFill>
              </a:rPr>
              <a:pPr/>
              <a:t>‹#›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203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2E690-ECE7-1E2E-8C94-EF5915EF9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4E4E8-180C-752F-AC11-B51353575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BF9737-27FD-6235-A745-BC2075CFA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0316C-1542-802B-0CB9-863C39EC5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77C50C-204E-F0DA-9731-E8263B4C4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3218-F486-4EB0-9F97-370C4BB3C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615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51819-17B5-9833-E3EA-CC6043109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C0CFCE-0750-15D6-F206-8DF9DCFF7F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DFF552-00FE-E390-9C10-D1259DFED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D867E6-F091-796A-5D91-E04FCE6BA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89BF3-2FD5-1648-AAA3-1AAD74B7C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3218-F486-4EB0-9F97-370C4BB3C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089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C1FE6-CCDB-4D5A-95EE-6980886D3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0340F-89A5-3951-56E8-D1B9776BB0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BC695A-76F2-E6B7-6D55-702E014FB9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CEC4BE-FB4B-A2E3-FA8C-00A2B2FD02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D48111-236A-780B-0618-E65061BE3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TE-VSC Seminar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1497FF-468A-AD69-BDE9-7841336A7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3218-F486-4EB0-9F97-370C4BB3C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575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099FE-9AE5-A74B-EA2D-70F85F5AA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0DC051-4070-80EB-F5CF-33681C20A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474D06-3A64-50B8-6D39-B89BFB6E8D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370682-C06B-5F61-CF06-318336DDDE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D85406-6B31-0674-57EA-6DD5321EBF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96D58E-EFC8-0592-8B66-1262976DD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6212A7-2283-6766-2377-319E56666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TE-VSC Seminar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D469FC-320C-8196-4CB8-E9592510E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3218-F486-4EB0-9F97-370C4BB3C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593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D47A3-FBE3-9168-F14F-CF77E6D19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BAC213-F4A2-6B6E-F6AC-5053FB46B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04FE97-5F87-6563-9815-50E35A0A2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TE-VSC Seminar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2A7504-F73D-008A-1D93-7EC2F7CD9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3218-F486-4EB0-9F97-370C4BB3C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78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DFCED7-B358-CCC8-60FA-563265BE9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900F7C-A5BD-309C-E061-4F438F383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TE-VSC Seminar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B9328B-0B30-FF05-C40D-7B65408CD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3218-F486-4EB0-9F97-370C4BB3C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706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624A41-8925-7553-604B-8948F6179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2ECA2-11C1-E785-78C1-984CC4505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29F07D-7335-C26F-1A5E-0526C860C8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61B76C-2A54-F478-3D92-425195ED6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546A5C-3B62-50D8-1A66-534BC165F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TE-VSC Seminar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E86702-34E6-A5BD-9C6F-393616DBF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3218-F486-4EB0-9F97-370C4BB3C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257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E5907-B530-97C0-DD0B-071C088E7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EE7178-4092-D319-EECD-C11F8F4028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9564D3-A4A7-12D2-FAAC-68B7F41200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F8432C-B2DD-21A2-775B-F1EBC2EC9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1659E5-5A39-9C2C-67D5-6D7EDD56D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TE-VSC Seminar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87DB47-4E4F-8CD2-64E9-470F39B34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43218-F486-4EB0-9F97-370C4BB3C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632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9A4052-57EE-DC9D-ADA5-EE14FF7D0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C0843-9A5B-1237-A6F5-A1B42C79BD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D41BF4-DAB4-8662-4EDB-EA57367D14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BA2D85-FAE1-AF70-82C3-BE22B5A64C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TE-VSC Seminar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67A2E1-A481-ED4A-BC5F-79537D6C87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643218-F486-4EB0-9F97-370C4BB3CD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95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1.png"/><Relationship Id="rId5" Type="http://schemas.openxmlformats.org/officeDocument/2006/relationships/image" Target="../media/image30.jpg"/><Relationship Id="rId4" Type="http://schemas.openxmlformats.org/officeDocument/2006/relationships/image" Target="../media/image2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0948" y="869371"/>
            <a:ext cx="10370104" cy="1553790"/>
          </a:xfrm>
        </p:spPr>
        <p:txBody>
          <a:bodyPr/>
          <a:lstStyle/>
          <a:p>
            <a:pPr algn="ctr">
              <a:lnSpc>
                <a:spcPct val="120000"/>
              </a:lnSpc>
            </a:pPr>
            <a:r>
              <a:rPr lang="en-GB" sz="4000" b="1" dirty="0">
                <a:solidFill>
                  <a:srgbClr val="002060"/>
                </a:solidFill>
              </a:rPr>
              <a:t>Nb</a:t>
            </a:r>
            <a:r>
              <a:rPr lang="en-GB" sz="4000" b="1" baseline="-25000" dirty="0">
                <a:solidFill>
                  <a:srgbClr val="002060"/>
                </a:solidFill>
              </a:rPr>
              <a:t>3</a:t>
            </a:r>
            <a:r>
              <a:rPr lang="en-GB" sz="4000" b="1" dirty="0">
                <a:solidFill>
                  <a:srgbClr val="002060"/>
                </a:solidFill>
              </a:rPr>
              <a:t>Sn/Cu - Status and perspectives </a:t>
            </a:r>
            <a:endParaRPr lang="en-US" sz="1400" b="1" i="1" dirty="0">
              <a:solidFill>
                <a:srgbClr val="00206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4970" y="2577281"/>
            <a:ext cx="2262060" cy="803787"/>
          </a:xfrm>
        </p:spPr>
        <p:txBody>
          <a:bodyPr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Valentin Giglia</a:t>
            </a:r>
          </a:p>
          <a:p>
            <a:pPr algn="ctr"/>
            <a:endParaRPr lang="en-US" sz="1800" b="1" dirty="0">
              <a:solidFill>
                <a:srgbClr val="002060"/>
              </a:solidFill>
            </a:endParaRPr>
          </a:p>
          <a:p>
            <a:pPr algn="ctr"/>
            <a:r>
              <a:rPr lang="en-US" sz="1800" dirty="0">
                <a:solidFill>
                  <a:srgbClr val="002060"/>
                </a:solidFill>
              </a:rPr>
              <a:t>TE-VSC-SCC</a:t>
            </a:r>
          </a:p>
        </p:txBody>
      </p:sp>
      <p:sp>
        <p:nvSpPr>
          <p:cNvPr id="6" name="Rectangle 5"/>
          <p:cNvSpPr/>
          <p:nvPr/>
        </p:nvSpPr>
        <p:spPr>
          <a:xfrm>
            <a:off x="4285312" y="6057884"/>
            <a:ext cx="3621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indent="0" algn="ctr">
              <a:buNone/>
            </a:pPr>
            <a:r>
              <a:rPr lang="en-GB" dirty="0">
                <a:solidFill>
                  <a:srgbClr val="002060"/>
                </a:solidFill>
              </a:rPr>
              <a:t>TE-VSC Seminar – 18</a:t>
            </a:r>
            <a:r>
              <a:rPr lang="en-GB" baseline="30000" dirty="0">
                <a:solidFill>
                  <a:srgbClr val="002060"/>
                </a:solidFill>
              </a:rPr>
              <a:t>th</a:t>
            </a:r>
            <a:r>
              <a:rPr lang="en-GB" dirty="0">
                <a:solidFill>
                  <a:srgbClr val="002060"/>
                </a:solidFill>
              </a:rPr>
              <a:t> March 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8B9E2F-2472-FE6E-A261-814D72757A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183" y="4376575"/>
            <a:ext cx="1321880" cy="9029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4B1392C-A2AC-743B-9DFC-017E6FEF4C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8860" y="4311915"/>
            <a:ext cx="1298693" cy="1032295"/>
          </a:xfrm>
          <a:prstGeom prst="rect">
            <a:avLst/>
          </a:prstGeom>
        </p:spPr>
      </p:pic>
      <p:pic>
        <p:nvPicPr>
          <p:cNvPr id="9" name="Grafik 44" descr="Logo der Technischen Universität Wien">
            <a:extLst>
              <a:ext uri="{FF2B5EF4-FFF2-40B4-BE49-F238E27FC236}">
                <a16:creationId xmlns:a16="http://schemas.microsoft.com/office/drawing/2014/main" id="{39E3A2D9-96A3-C9B2-DF75-A0C3C7F75750}"/>
              </a:ext>
            </a:extLst>
          </p:cNvPr>
          <p:cNvPicPr/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255348" y="4460619"/>
            <a:ext cx="1939882" cy="7348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0FAF18C-4BFC-7E24-6F5D-829684E11C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46692" y="4311914"/>
            <a:ext cx="1349535" cy="103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BA173E-07A5-B1CF-88A5-5FBDA6DED0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2873BE5-D729-3E72-9523-EABF73955A7D}"/>
              </a:ext>
            </a:extLst>
          </p:cNvPr>
          <p:cNvSpPr/>
          <p:nvPr/>
        </p:nvSpPr>
        <p:spPr>
          <a:xfrm>
            <a:off x="311122" y="186659"/>
            <a:ext cx="6687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Development on small Cu samples</a:t>
            </a:r>
            <a:endParaRPr lang="en-GB" sz="2800" b="1" dirty="0">
              <a:solidFill>
                <a:srgbClr val="002060"/>
              </a:solidFill>
            </a:endParaRPr>
          </a:p>
        </p:txBody>
      </p:sp>
      <p:pic>
        <p:nvPicPr>
          <p:cNvPr id="5" name="Picture 4" descr="A group of metal objects&#10;&#10;AI-generated content may be incorrect.">
            <a:extLst>
              <a:ext uri="{FF2B5EF4-FFF2-40B4-BE49-F238E27FC236}">
                <a16:creationId xmlns:a16="http://schemas.microsoft.com/office/drawing/2014/main" id="{BFDE406F-351B-8373-75CE-AF02F26D53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7" r="10608"/>
          <a:stretch/>
        </p:blipFill>
        <p:spPr>
          <a:xfrm rot="16200000">
            <a:off x="10359705" y="4272381"/>
            <a:ext cx="1247785" cy="224504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0BDEEE73-5721-8F90-7428-5E20CEBECC2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4878998"/>
                  </p:ext>
                </p:extLst>
              </p:nvPr>
            </p:nvGraphicFramePr>
            <p:xfrm>
              <a:off x="543658" y="4627945"/>
              <a:ext cx="5003987" cy="18288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69440">
                      <a:extLst>
                        <a:ext uri="{9D8B030D-6E8A-4147-A177-3AD203B41FA5}">
                          <a16:colId xmlns:a16="http://schemas.microsoft.com/office/drawing/2014/main" val="3278923327"/>
                        </a:ext>
                      </a:extLst>
                    </a:gridCol>
                    <a:gridCol w="1620551">
                      <a:extLst>
                        <a:ext uri="{9D8B030D-6E8A-4147-A177-3AD203B41FA5}">
                          <a16:colId xmlns:a16="http://schemas.microsoft.com/office/drawing/2014/main" val="2631245265"/>
                        </a:ext>
                      </a:extLst>
                    </a:gridCol>
                    <a:gridCol w="1613996">
                      <a:extLst>
                        <a:ext uri="{9D8B030D-6E8A-4147-A177-3AD203B41FA5}">
                          <a16:colId xmlns:a16="http://schemas.microsoft.com/office/drawing/2014/main" val="2438027633"/>
                        </a:ext>
                      </a:extLst>
                    </a:gridCol>
                  </a:tblGrid>
                  <a:tr h="298769">
                    <a:tc>
                      <a:txBody>
                        <a:bodyPr/>
                        <a:lstStyle/>
                        <a:p>
                          <a:r>
                            <a:rPr lang="fr-CH" sz="1400" i="1" dirty="0"/>
                            <a:t>Nb</a:t>
                          </a:r>
                          <a:r>
                            <a:rPr lang="fr-CH" sz="1400" i="1" baseline="-25000" dirty="0"/>
                            <a:t>3</a:t>
                          </a:r>
                          <a:r>
                            <a:rPr lang="fr-CH" sz="1400" i="1" dirty="0"/>
                            <a:t>Sn</a:t>
                          </a:r>
                          <a:endParaRPr lang="en-GB" sz="1400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/>
                            <a:t>Range </a:t>
                          </a:r>
                          <a:r>
                            <a:rPr lang="fr-CH" sz="1400" b="1" dirty="0" err="1"/>
                            <a:t>explored</a:t>
                          </a:r>
                          <a:endParaRPr lang="en-GB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/>
                            <a:t>Best </a:t>
                          </a:r>
                          <a:r>
                            <a:rPr lang="fr-CH" sz="1400" b="1" dirty="0" err="1"/>
                            <a:t>results</a:t>
                          </a:r>
                          <a:endParaRPr lang="en-GB" sz="1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27206132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r>
                            <a:rPr lang="fr-CH" sz="1400" b="1" dirty="0"/>
                            <a:t>Gaz</a:t>
                          </a:r>
                          <a:endParaRPr lang="en-GB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/>
                            <a:t>Kr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/>
                            <a:t>Kr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09113583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r>
                            <a:rPr lang="fr-CH" sz="1400" b="1" dirty="0" err="1"/>
                            <a:t>Temperature</a:t>
                          </a:r>
                          <a:r>
                            <a:rPr lang="fr-CH" sz="1400" b="1" dirty="0"/>
                            <a:t> (◦C)</a:t>
                          </a:r>
                          <a:endParaRPr lang="en-GB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/>
                            <a:t>[500,750]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/>
                            <a:t>750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44259106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r>
                            <a:rPr lang="fr-CH" sz="1400" b="1" dirty="0"/>
                            <a:t>Pressure (</a:t>
                          </a:r>
                          <a:r>
                            <a:rPr lang="fr-CH" sz="1400" b="1" dirty="0" err="1"/>
                            <a:t>mBar</a:t>
                          </a:r>
                          <a:r>
                            <a:rPr lang="fr-CH" sz="1400" b="1" dirty="0"/>
                            <a:t>)</a:t>
                          </a:r>
                          <a:endParaRPr lang="en-GB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CH" sz="1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1400" b="0" dirty="0" smtClean="0">
                                      <a:latin typeface="Cambria Math" panose="02040503050406030204" pitchFamily="18" charset="0"/>
                                    </a:rPr>
                                    <m:t>7.10</m:t>
                                  </m:r>
                                </m:e>
                                <m:sup>
                                  <m:r>
                                    <a:rPr lang="fr-CH" sz="1400" b="0" dirty="0" smtClean="0">
                                      <a:latin typeface="Cambria Math" panose="02040503050406030204" pitchFamily="18" charset="0"/>
                                    </a:rPr>
                                    <m:t>−4</m:t>
                                  </m:r>
                                </m:sup>
                              </m:sSup>
                            </m:oMath>
                          </a14:m>
                          <a:r>
                            <a:rPr lang="fr-CH" sz="1400" dirty="0"/>
                            <a:t>,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CH" sz="1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1400" b="0" dirty="0" smtClean="0">
                                      <a:latin typeface="Cambria Math" panose="02040503050406030204" pitchFamily="18" charset="0"/>
                                    </a:rPr>
                                    <m:t>5.10</m:t>
                                  </m:r>
                                </m:e>
                                <m:sup>
                                  <m:r>
                                    <a:rPr lang="fr-CH" sz="1400" b="0" dirty="0" smtClean="0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</m:sSup>
                            </m:oMath>
                          </a14:m>
                          <a:r>
                            <a:rPr lang="fr-CH" sz="1400" dirty="0"/>
                            <a:t>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CH" sz="1400" dirty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CH" sz="1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1400" b="0" dirty="0" smtClean="0">
                                      <a:latin typeface="Cambria Math" panose="02040503050406030204" pitchFamily="18" charset="0"/>
                                    </a:rPr>
                                    <m:t>8.10</m:t>
                                  </m:r>
                                </m:e>
                                <m:sup>
                                  <m:r>
                                    <a:rPr lang="fr-CH" sz="1400" b="0" dirty="0" smtClean="0">
                                      <a:latin typeface="Cambria Math" panose="02040503050406030204" pitchFamily="18" charset="0"/>
                                    </a:rPr>
                                    <m:t>−3</m:t>
                                  </m:r>
                                </m:sup>
                              </m:sSup>
                            </m:oMath>
                          </a14:m>
                          <a:r>
                            <a:rPr lang="fr-CH" sz="1400" dirty="0"/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fr-CH" sz="1400" b="0" dirty="0" smtClean="0">
                                  <a:latin typeface="Cambria Math" panose="02040503050406030204" pitchFamily="18" charset="0"/>
                                </a:rPr>
                                <m:t>2.</m:t>
                              </m:r>
                              <m:sSup>
                                <m:sSupPr>
                                  <m:ctrlPr>
                                    <a:rPr lang="fr-CH" sz="1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CH" sz="1400" b="0" dirty="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CH" sz="1400" b="0" dirty="0" smtClean="0">
                                      <a:latin typeface="Cambria Math" panose="02040503050406030204" pitchFamily="18" charset="0"/>
                                    </a:rPr>
                                    <m:t>−2</m:t>
                                  </m:r>
                                </m:sup>
                              </m:sSup>
                            </m:oMath>
                          </a14:m>
                          <a:r>
                            <a:rPr lang="fr-CH" sz="1400" dirty="0"/>
                            <a:t>]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18333642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r>
                            <a:rPr lang="fr-CH" sz="1400" b="1" dirty="0"/>
                            <a:t>Positive Pulse (V)</a:t>
                          </a:r>
                          <a:endParaRPr lang="en-GB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/>
                            <a:t>[35,130]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/>
                            <a:t>50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31023672"/>
                      </a:ext>
                    </a:extLst>
                  </a:tr>
                  <a:tr h="298769">
                    <a:tc>
                      <a:txBody>
                        <a:bodyPr/>
                        <a:lstStyle/>
                        <a:p>
                          <a:r>
                            <a:rPr lang="fr-CH" sz="1400" b="1" dirty="0" err="1"/>
                            <a:t>Annealing</a:t>
                          </a:r>
                          <a:r>
                            <a:rPr lang="fr-CH" sz="1400" b="1" dirty="0"/>
                            <a:t> (</a:t>
                          </a:r>
                          <a:r>
                            <a:rPr lang="fr-CH" sz="1400" b="1" dirty="0" err="1"/>
                            <a:t>hrs</a:t>
                          </a:r>
                          <a:r>
                            <a:rPr lang="fr-CH" sz="1400" b="1" dirty="0"/>
                            <a:t>)</a:t>
                          </a:r>
                          <a:endParaRPr lang="en-GB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/>
                            <a:t>[0,72]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/>
                            <a:t>24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566383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0BDEEE73-5721-8F90-7428-5E20CEBECC2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4878998"/>
                  </p:ext>
                </p:extLst>
              </p:nvPr>
            </p:nvGraphicFramePr>
            <p:xfrm>
              <a:off x="543658" y="4627945"/>
              <a:ext cx="5003987" cy="18288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769440">
                      <a:extLst>
                        <a:ext uri="{9D8B030D-6E8A-4147-A177-3AD203B41FA5}">
                          <a16:colId xmlns:a16="http://schemas.microsoft.com/office/drawing/2014/main" val="3278923327"/>
                        </a:ext>
                      </a:extLst>
                    </a:gridCol>
                    <a:gridCol w="1620551">
                      <a:extLst>
                        <a:ext uri="{9D8B030D-6E8A-4147-A177-3AD203B41FA5}">
                          <a16:colId xmlns:a16="http://schemas.microsoft.com/office/drawing/2014/main" val="2631245265"/>
                        </a:ext>
                      </a:extLst>
                    </a:gridCol>
                    <a:gridCol w="1613996">
                      <a:extLst>
                        <a:ext uri="{9D8B030D-6E8A-4147-A177-3AD203B41FA5}">
                          <a16:colId xmlns:a16="http://schemas.microsoft.com/office/drawing/2014/main" val="2438027633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r>
                            <a:rPr lang="fr-CH" sz="1400" i="1" dirty="0"/>
                            <a:t>Nb</a:t>
                          </a:r>
                          <a:r>
                            <a:rPr lang="fr-CH" sz="1400" i="1" baseline="-25000" dirty="0"/>
                            <a:t>3</a:t>
                          </a:r>
                          <a:r>
                            <a:rPr lang="fr-CH" sz="1400" i="1" dirty="0"/>
                            <a:t>Sn</a:t>
                          </a:r>
                          <a:endParaRPr lang="en-GB" sz="1400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/>
                            <a:t>Range </a:t>
                          </a:r>
                          <a:r>
                            <a:rPr lang="fr-CH" sz="1400" b="1" dirty="0" err="1"/>
                            <a:t>explored</a:t>
                          </a:r>
                          <a:endParaRPr lang="en-GB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b="1" dirty="0"/>
                            <a:t>Best </a:t>
                          </a:r>
                          <a:r>
                            <a:rPr lang="fr-CH" sz="1400" b="1" dirty="0" err="1"/>
                            <a:t>results</a:t>
                          </a:r>
                          <a:endParaRPr lang="en-GB" sz="14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2720613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fr-CH" sz="1400" b="1" dirty="0"/>
                            <a:t>Gaz</a:t>
                          </a:r>
                          <a:endParaRPr lang="en-GB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/>
                            <a:t>Kr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/>
                            <a:t>Kr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0911358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fr-CH" sz="1400" b="1" dirty="0" err="1"/>
                            <a:t>Temperature</a:t>
                          </a:r>
                          <a:r>
                            <a:rPr lang="fr-CH" sz="1400" b="1" dirty="0"/>
                            <a:t> (◦C)</a:t>
                          </a:r>
                          <a:endParaRPr lang="en-GB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/>
                            <a:t>[500,750]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/>
                            <a:t>750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4425910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fr-CH" sz="1400" b="1" dirty="0"/>
                            <a:t>Pressure (</a:t>
                          </a:r>
                          <a:r>
                            <a:rPr lang="fr-CH" sz="1400" b="1" dirty="0" err="1"/>
                            <a:t>mBar</a:t>
                          </a:r>
                          <a:r>
                            <a:rPr lang="fr-CH" sz="1400" b="1" dirty="0"/>
                            <a:t>)</a:t>
                          </a:r>
                          <a:endParaRPr lang="en-GB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9774" t="-306000" r="-100376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10566" t="-306000" r="-755" b="-2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833364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fr-CH" sz="1400" b="1" dirty="0"/>
                            <a:t>Positive Pulse (V)</a:t>
                          </a:r>
                          <a:endParaRPr lang="en-GB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/>
                            <a:t>[35,130]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/>
                            <a:t>50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3102367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fr-CH" sz="1400" b="1" dirty="0" err="1"/>
                            <a:t>Annealing</a:t>
                          </a:r>
                          <a:r>
                            <a:rPr lang="fr-CH" sz="1400" b="1" dirty="0"/>
                            <a:t> (</a:t>
                          </a:r>
                          <a:r>
                            <a:rPr lang="fr-CH" sz="1400" b="1" dirty="0" err="1"/>
                            <a:t>hrs</a:t>
                          </a:r>
                          <a:r>
                            <a:rPr lang="fr-CH" sz="1400" b="1" dirty="0"/>
                            <a:t>)</a:t>
                          </a:r>
                          <a:endParaRPr lang="en-GB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/>
                            <a:t>[0,72]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400" dirty="0"/>
                            <a:t>24</a:t>
                          </a:r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5663830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E220B226-26F4-C791-29B3-597E9F510FF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4394" b="9241"/>
          <a:stretch/>
        </p:blipFill>
        <p:spPr>
          <a:xfrm>
            <a:off x="7088608" y="3718096"/>
            <a:ext cx="2498555" cy="27025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253DB3A-3F0E-4E9A-76D3-68970EF3B8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6849" y="479046"/>
            <a:ext cx="5269271" cy="28237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648BD7-6D20-BB49-A731-0556D68BBD21}"/>
              </a:ext>
            </a:extLst>
          </p:cNvPr>
          <p:cNvSpPr txBox="1"/>
          <p:nvPr/>
        </p:nvSpPr>
        <p:spPr>
          <a:xfrm>
            <a:off x="311122" y="896467"/>
            <a:ext cx="5469061" cy="36933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000" b="1" dirty="0">
                <a:solidFill>
                  <a:srgbClr val="303030"/>
                </a:solidFill>
              </a:rPr>
              <a:t>High Power Impulse Magnetron sputtering</a:t>
            </a:r>
            <a:r>
              <a:rPr lang="en-GB" b="1" dirty="0">
                <a:solidFill>
                  <a:srgbClr val="2F2F2F"/>
                </a:solidFill>
              </a:rPr>
              <a:t>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High power density during short pulses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Advantages for thin films: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1600" dirty="0">
                <a:solidFill>
                  <a:srgbClr val="303030"/>
                </a:solidFill>
              </a:rPr>
              <a:t>Higher plasma ionisation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1600" dirty="0">
                <a:solidFill>
                  <a:srgbClr val="303030"/>
                </a:solidFill>
              </a:rPr>
              <a:t>Higher film density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Bi-Polar for Nb</a:t>
            </a:r>
            <a:r>
              <a:rPr lang="en-GB" baseline="-25000" dirty="0">
                <a:solidFill>
                  <a:srgbClr val="303030"/>
                </a:solidFill>
              </a:rPr>
              <a:t>3</a:t>
            </a:r>
            <a:r>
              <a:rPr lang="en-GB" dirty="0">
                <a:solidFill>
                  <a:srgbClr val="303030"/>
                </a:solidFill>
              </a:rPr>
              <a:t>Sn </a:t>
            </a:r>
            <a:r>
              <a:rPr lang="en-GB" dirty="0" err="1">
                <a:solidFill>
                  <a:srgbClr val="303030"/>
                </a:solidFill>
              </a:rPr>
              <a:t>devs</a:t>
            </a:r>
            <a:r>
              <a:rPr lang="en-GB" dirty="0">
                <a:solidFill>
                  <a:srgbClr val="303030"/>
                </a:solidFill>
              </a:rPr>
              <a:t>: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1600" dirty="0">
                <a:solidFill>
                  <a:srgbClr val="303030"/>
                </a:solidFill>
              </a:rPr>
              <a:t>Both negative and positive pulses 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1600" dirty="0">
                <a:solidFill>
                  <a:srgbClr val="303030"/>
                </a:solidFill>
              </a:rPr>
              <a:t>PP pushes charged species towards the sample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1600" dirty="0">
                <a:solidFill>
                  <a:srgbClr val="303030"/>
                </a:solidFill>
              </a:rPr>
              <a:t>Even higher film density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sz="1600" dirty="0">
              <a:solidFill>
                <a:srgbClr val="303030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2000" b="1" dirty="0">
                <a:solidFill>
                  <a:srgbClr val="303030"/>
                </a:solidFill>
              </a:rPr>
              <a:t>Extensive ongoing study (started by S. Leith):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41180A7-739A-D9AA-E5D8-DF553DCD940F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1356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F63D2B-BB48-D042-EAA2-A204F1B4CB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B281331-CBED-CA24-77F2-81BFC123BD3E}"/>
              </a:ext>
            </a:extLst>
          </p:cNvPr>
          <p:cNvSpPr/>
          <p:nvPr/>
        </p:nvSpPr>
        <p:spPr>
          <a:xfrm>
            <a:off x="311122" y="186659"/>
            <a:ext cx="6687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Development on small Cu samples</a:t>
            </a:r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005581-57BD-08E9-B28C-E3736DD49BEE}"/>
              </a:ext>
            </a:extLst>
          </p:cNvPr>
          <p:cNvSpPr txBox="1"/>
          <p:nvPr/>
        </p:nvSpPr>
        <p:spPr>
          <a:xfrm>
            <a:off x="311122" y="896467"/>
            <a:ext cx="5715283" cy="520142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Best results on small samples</a:t>
            </a:r>
            <a:r>
              <a:rPr lang="en-GB" sz="2000" b="1" dirty="0">
                <a:solidFill>
                  <a:srgbClr val="2F2F2F"/>
                </a:solidFill>
              </a:rPr>
              <a:t>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Tc is capped at 16K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First order impact of mechanical stress</a:t>
            </a:r>
          </a:p>
          <a:p>
            <a:pPr lvl="1">
              <a:spcAft>
                <a:spcPts val="600"/>
              </a:spcAft>
            </a:pPr>
            <a:r>
              <a:rPr lang="en-GB" sz="2000" dirty="0">
                <a:solidFill>
                  <a:srgbClr val="303030"/>
                </a:solidFill>
              </a:rPr>
              <a:t>(Different CTE between Cu and Nb</a:t>
            </a:r>
            <a:r>
              <a:rPr lang="en-GB" sz="2000" baseline="-25000" dirty="0">
                <a:solidFill>
                  <a:srgbClr val="303030"/>
                </a:solidFill>
              </a:rPr>
              <a:t>3</a:t>
            </a:r>
            <a:r>
              <a:rPr lang="en-GB" sz="2000" dirty="0">
                <a:solidFill>
                  <a:srgbClr val="303030"/>
                </a:solidFill>
              </a:rPr>
              <a:t>Sn)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dirty="0">
              <a:solidFill>
                <a:srgbClr val="303030"/>
              </a:solidFill>
            </a:endParaRPr>
          </a:p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Demonstration</a:t>
            </a:r>
            <a:r>
              <a:rPr lang="en-GB" sz="2000" b="1" dirty="0">
                <a:solidFill>
                  <a:srgbClr val="2F2F2F"/>
                </a:solidFill>
              </a:rPr>
              <a:t>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Same coating recipe on different substrates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Tc ↗ when CTE becomes closer to Nb</a:t>
            </a:r>
            <a:r>
              <a:rPr lang="en-GB" sz="2000" baseline="-25000" dirty="0">
                <a:solidFill>
                  <a:srgbClr val="303030"/>
                </a:solidFill>
              </a:rPr>
              <a:t>3</a:t>
            </a:r>
            <a:r>
              <a:rPr lang="en-GB" sz="2000" dirty="0">
                <a:solidFill>
                  <a:srgbClr val="303030"/>
                </a:solidFill>
              </a:rPr>
              <a:t>Sn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Total improvement = 2K</a:t>
            </a:r>
            <a:endParaRPr lang="en-GB" sz="2400" dirty="0">
              <a:solidFill>
                <a:srgbClr val="303030"/>
              </a:solidFill>
            </a:endParaRPr>
          </a:p>
          <a:p>
            <a:pPr>
              <a:spcAft>
                <a:spcPts val="600"/>
              </a:spcAft>
            </a:pPr>
            <a:endParaRPr lang="en-GB" sz="2400" b="1" dirty="0">
              <a:solidFill>
                <a:srgbClr val="303030"/>
              </a:solidFill>
            </a:endParaRPr>
          </a:p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A promising solution</a:t>
            </a:r>
            <a:r>
              <a:rPr lang="en-GB" sz="2000" b="1" dirty="0">
                <a:solidFill>
                  <a:srgbClr val="2F2F2F"/>
                </a:solidFill>
              </a:rPr>
              <a:t>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Changing Cu substrate for </a:t>
            </a:r>
            <a:r>
              <a:rPr lang="en-GB" sz="2000" dirty="0" err="1">
                <a:solidFill>
                  <a:srgbClr val="303030"/>
                </a:solidFill>
              </a:rPr>
              <a:t>CuW</a:t>
            </a:r>
            <a:endParaRPr lang="en-GB" sz="2000" dirty="0">
              <a:solidFill>
                <a:srgbClr val="303030"/>
              </a:solidFill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First coating in characterization now</a:t>
            </a:r>
            <a:endParaRPr lang="en-GB" sz="2400" dirty="0">
              <a:solidFill>
                <a:srgbClr val="303030"/>
              </a:solidFill>
            </a:endParaRP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648E298-A7B7-94E0-F62D-BFB06B0C9A45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5FE0C9D2-6C6C-334A-3058-4B5FC6D28B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1883" y="2262984"/>
            <a:ext cx="6210117" cy="41171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BD3B29C-60DC-DDA1-B224-BEA510240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6559" y="360728"/>
            <a:ext cx="4490519" cy="175485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648F726-6FC3-6A72-68D8-1149137B61F5}"/>
              </a:ext>
            </a:extLst>
          </p:cNvPr>
          <p:cNvSpPr txBox="1"/>
          <p:nvPr/>
        </p:nvSpPr>
        <p:spPr>
          <a:xfrm>
            <a:off x="11248392" y="2391350"/>
            <a:ext cx="7526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i="1" dirty="0">
                <a:solidFill>
                  <a:srgbClr val="002060"/>
                </a:solidFill>
              </a:rPr>
              <a:t>S. Leith</a:t>
            </a:r>
            <a:endParaRPr lang="en-GB" sz="1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703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FF8B2A-2E2A-C40E-3EEE-D9732608E7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B02D012-738B-DFB6-0730-CD0E14DF35D0}"/>
              </a:ext>
            </a:extLst>
          </p:cNvPr>
          <p:cNvSpPr/>
          <p:nvPr/>
        </p:nvSpPr>
        <p:spPr>
          <a:xfrm>
            <a:off x="311122" y="186659"/>
            <a:ext cx="15953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Outline</a:t>
            </a:r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7409055-E6C7-699B-5FD2-A5CEE7F405E7}"/>
              </a:ext>
            </a:extLst>
          </p:cNvPr>
          <p:cNvSpPr txBox="1"/>
          <p:nvPr/>
        </p:nvSpPr>
        <p:spPr>
          <a:xfrm>
            <a:off x="958768" y="1214715"/>
            <a:ext cx="6685741" cy="500136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Introduction: Why Nb</a:t>
            </a:r>
            <a:r>
              <a:rPr lang="en-GB" sz="2800" baseline="-25000" dirty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Sn</a:t>
            </a:r>
          </a:p>
          <a:p>
            <a:pPr>
              <a:spcAft>
                <a:spcPts val="600"/>
              </a:spcAft>
            </a:pP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Nb</a:t>
            </a:r>
            <a:r>
              <a:rPr lang="en-GB" sz="2800" baseline="-25000" dirty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Sn on small sample for development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</a:rPr>
              <a:t>QPR for fine tuning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0000"/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Towards first cavity depositions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Conclusion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9B374DD-BDD3-F67C-B0B4-3EE2E6DFC5FD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5760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B415DE-3EF1-25F5-C61A-84AEDAC90F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5CCCCA90-4C6E-5246-CD71-E19FA9EA97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1" t="18140" r="9551" b="12403"/>
          <a:stretch/>
        </p:blipFill>
        <p:spPr>
          <a:xfrm>
            <a:off x="8085697" y="3225245"/>
            <a:ext cx="2877005" cy="3246596"/>
          </a:xfrm>
          <a:prstGeom prst="rect">
            <a:avLst/>
          </a:prstGeom>
        </p:spPr>
      </p:pic>
      <p:sp>
        <p:nvSpPr>
          <p:cNvPr id="16" name="Arrow: Curved Right 15">
            <a:extLst>
              <a:ext uri="{FF2B5EF4-FFF2-40B4-BE49-F238E27FC236}">
                <a16:creationId xmlns:a16="http://schemas.microsoft.com/office/drawing/2014/main" id="{6E57D2E1-D474-A0E8-982F-D4ACFA6BF0DF}"/>
              </a:ext>
            </a:extLst>
          </p:cNvPr>
          <p:cNvSpPr/>
          <p:nvPr/>
        </p:nvSpPr>
        <p:spPr>
          <a:xfrm rot="3927956">
            <a:off x="6579467" y="514148"/>
            <a:ext cx="691546" cy="3425158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078AC2E-8EFA-46E4-43C6-D1F973D98AE7}"/>
              </a:ext>
            </a:extLst>
          </p:cNvPr>
          <p:cNvSpPr/>
          <p:nvPr/>
        </p:nvSpPr>
        <p:spPr>
          <a:xfrm>
            <a:off x="311122" y="186659"/>
            <a:ext cx="55322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Recipe fine tuning with QPRs</a:t>
            </a:r>
            <a:endParaRPr lang="en-GB" sz="2800" b="1" dirty="0">
              <a:solidFill>
                <a:srgbClr val="002060"/>
              </a:solidFill>
            </a:endParaRPr>
          </a:p>
        </p:txBody>
      </p:sp>
      <p:pic>
        <p:nvPicPr>
          <p:cNvPr id="3" name="Picture 2" descr="A close-up of a metal object&#10;&#10;Description automatically generated">
            <a:extLst>
              <a:ext uri="{FF2B5EF4-FFF2-40B4-BE49-F238E27FC236}">
                <a16:creationId xmlns:a16="http://schemas.microsoft.com/office/drawing/2014/main" id="{02BFD0BA-9DC7-31CA-CE20-D6B7DFCFA6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147" t="5657" r="19293" b="28137"/>
          <a:stretch/>
        </p:blipFill>
        <p:spPr>
          <a:xfrm>
            <a:off x="481220" y="3192327"/>
            <a:ext cx="2567181" cy="3257878"/>
          </a:xfrm>
          <a:prstGeom prst="rect">
            <a:avLst/>
          </a:prstGeom>
          <a:ln w="3175">
            <a:solidFill>
              <a:srgbClr val="000000"/>
            </a:solidFill>
          </a:ln>
        </p:spPr>
      </p:pic>
      <p:pic>
        <p:nvPicPr>
          <p:cNvPr id="7" name="Picture 6" descr="A close-up of a device&#10;&#10;Description automatically generated">
            <a:extLst>
              <a:ext uri="{FF2B5EF4-FFF2-40B4-BE49-F238E27FC236}">
                <a16:creationId xmlns:a16="http://schemas.microsoft.com/office/drawing/2014/main" id="{D23F6978-5272-9047-2A3D-F2636564B4E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199" r="45417" b="25954"/>
          <a:stretch/>
        </p:blipFill>
        <p:spPr>
          <a:xfrm rot="5400000">
            <a:off x="3990926" y="3503067"/>
            <a:ext cx="3246596" cy="2625116"/>
          </a:xfrm>
          <a:prstGeom prst="rect">
            <a:avLst/>
          </a:prstGeom>
          <a:ln w="3175">
            <a:solidFill>
              <a:srgbClr val="00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61CA74-A358-803F-6F7B-335ED13C7876}"/>
              </a:ext>
            </a:extLst>
          </p:cNvPr>
          <p:cNvSpPr txBox="1"/>
          <p:nvPr/>
        </p:nvSpPr>
        <p:spPr>
          <a:xfrm>
            <a:off x="310402" y="1077365"/>
            <a:ext cx="5420908" cy="19082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QPR = Quadrupole resonator</a:t>
            </a:r>
            <a:r>
              <a:rPr lang="en-GB" sz="2000" b="1" dirty="0">
                <a:solidFill>
                  <a:srgbClr val="2F2F2F"/>
                </a:solidFill>
              </a:rPr>
              <a:t>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Flat object as close as possible to a cavity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For thin films RF characterization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Allows to quantify Rs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sz="2000" dirty="0">
              <a:solidFill>
                <a:srgbClr val="303030"/>
              </a:solidFill>
            </a:endParaRPr>
          </a:p>
        </p:txBody>
      </p:sp>
      <p:pic>
        <p:nvPicPr>
          <p:cNvPr id="5" name="Picture 4" descr="A metal object with springs&#10;&#10;Description automatically generated">
            <a:extLst>
              <a:ext uri="{FF2B5EF4-FFF2-40B4-BE49-F238E27FC236}">
                <a16:creationId xmlns:a16="http://schemas.microsoft.com/office/drawing/2014/main" id="{86DC6698-8555-99D8-94A6-211B58A2E1E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22000"/>
          </a:blip>
          <a:srcRect l="40265" t="18824" r="11988" b="19315"/>
          <a:stretch/>
        </p:blipFill>
        <p:spPr>
          <a:xfrm rot="5400000" flipV="1">
            <a:off x="4823429" y="3212507"/>
            <a:ext cx="1425534" cy="13851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662E83-D4E5-60FF-CC0C-3E09702BFF77}"/>
              </a:ext>
            </a:extLst>
          </p:cNvPr>
          <p:cNvSpPr txBox="1"/>
          <p:nvPr/>
        </p:nvSpPr>
        <p:spPr>
          <a:xfrm>
            <a:off x="1748289" y="6069591"/>
            <a:ext cx="129105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err="1"/>
              <a:t>Before</a:t>
            </a:r>
            <a:r>
              <a:rPr lang="fr-CH" dirty="0"/>
              <a:t> </a:t>
            </a:r>
            <a:r>
              <a:rPr lang="fr-CH" dirty="0" err="1"/>
              <a:t>Dep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D77CE3-028B-3676-5D50-C74913CD490E}"/>
              </a:ext>
            </a:extLst>
          </p:cNvPr>
          <p:cNvSpPr txBox="1"/>
          <p:nvPr/>
        </p:nvSpPr>
        <p:spPr>
          <a:xfrm>
            <a:off x="5635723" y="6069591"/>
            <a:ext cx="129875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err="1"/>
              <a:t>During</a:t>
            </a:r>
            <a:r>
              <a:rPr lang="fr-CH" dirty="0"/>
              <a:t> </a:t>
            </a:r>
            <a:r>
              <a:rPr lang="fr-CH" dirty="0" err="1"/>
              <a:t>Dep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E3EEE6-1074-2A8A-EFEF-CB50982A622A}"/>
              </a:ext>
            </a:extLst>
          </p:cNvPr>
          <p:cNvSpPr txBox="1"/>
          <p:nvPr/>
        </p:nvSpPr>
        <p:spPr>
          <a:xfrm>
            <a:off x="9846754" y="6092628"/>
            <a:ext cx="112101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err="1"/>
              <a:t>After</a:t>
            </a:r>
            <a:r>
              <a:rPr lang="fr-CH" dirty="0"/>
              <a:t> </a:t>
            </a:r>
            <a:r>
              <a:rPr lang="fr-CH" dirty="0" err="1"/>
              <a:t>Dep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F44259-0AC2-718E-61BD-B3510F79F5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0666" y="186659"/>
            <a:ext cx="2152218" cy="2758381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E2103B8-4D12-4F83-2CF0-06805DCA38DF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42188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60E6DE-55FE-1735-29E9-B8ADEA1291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3F7FF69-D882-5578-F272-40AA79F42600}"/>
              </a:ext>
            </a:extLst>
          </p:cNvPr>
          <p:cNvSpPr/>
          <p:nvPr/>
        </p:nvSpPr>
        <p:spPr>
          <a:xfrm>
            <a:off x="311122" y="186659"/>
            <a:ext cx="55322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Recipe fine tuning with QPRs</a:t>
            </a:r>
            <a:endParaRPr lang="en-GB" sz="2800" b="1" dirty="0">
              <a:solidFill>
                <a:srgbClr val="002060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E792533-DD2E-6247-4DC2-48F1573C6936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8134B6F-D19A-8EEA-95F2-D157382513AA}"/>
              </a:ext>
            </a:extLst>
          </p:cNvPr>
          <p:cNvSpPr txBox="1"/>
          <p:nvPr/>
        </p:nvSpPr>
        <p:spPr>
          <a:xfrm>
            <a:off x="311122" y="1048779"/>
            <a:ext cx="5784878" cy="12618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Comparison with Nb/Cu layers</a:t>
            </a:r>
            <a:r>
              <a:rPr lang="en-GB" sz="2000" b="1" dirty="0">
                <a:solidFill>
                  <a:srgbClr val="2F2F2F"/>
                </a:solidFill>
              </a:rPr>
              <a:t>:</a:t>
            </a:r>
          </a:p>
          <a:p>
            <a:pPr lvl="1">
              <a:spcAft>
                <a:spcPts val="600"/>
              </a:spcAft>
            </a:pPr>
            <a:endParaRPr lang="en-GB" sz="2400" dirty="0">
              <a:solidFill>
                <a:srgbClr val="303030"/>
              </a:solidFill>
            </a:endParaRPr>
          </a:p>
          <a:p>
            <a:pPr>
              <a:spcAft>
                <a:spcPts val="600"/>
              </a:spcAft>
            </a:pPr>
            <a:endParaRPr lang="en-GB" sz="2400" b="1" dirty="0">
              <a:solidFill>
                <a:srgbClr val="303030"/>
              </a:solidFill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7C0A63AD-F95E-52D3-D58C-6AE428D67F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5705806"/>
              </p:ext>
            </p:extLst>
          </p:nvPr>
        </p:nvGraphicFramePr>
        <p:xfrm>
          <a:off x="5346000" y="410400"/>
          <a:ext cx="7122645" cy="64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322148" imgH="2989079" progId="Origin50.Graph">
                  <p:embed/>
                </p:oleObj>
              </mc:Choice>
              <mc:Fallback>
                <p:oleObj name="Graph" r:id="rId2" imgW="3322148" imgH="2989079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346000" y="410400"/>
                        <a:ext cx="7122645" cy="64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3926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906962-182F-28B0-A202-2C88488967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0B3896B-D31E-0267-49BD-2EC646D88AD3}"/>
              </a:ext>
            </a:extLst>
          </p:cNvPr>
          <p:cNvSpPr/>
          <p:nvPr/>
        </p:nvSpPr>
        <p:spPr>
          <a:xfrm>
            <a:off x="311122" y="186659"/>
            <a:ext cx="55322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Recipe fine tuning with QPRs</a:t>
            </a:r>
            <a:endParaRPr lang="en-GB" sz="2800" b="1" dirty="0">
              <a:solidFill>
                <a:srgbClr val="002060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1BC1417-5C7B-0547-7F73-57F73E46CBA1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C771AB4-C62B-AFB9-CF11-880BF6C68D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1114154"/>
              </p:ext>
            </p:extLst>
          </p:nvPr>
        </p:nvGraphicFramePr>
        <p:xfrm>
          <a:off x="5346000" y="410400"/>
          <a:ext cx="7122645" cy="64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322148" imgH="2989079" progId="Origin50.Graph">
                  <p:embed/>
                </p:oleObj>
              </mc:Choice>
              <mc:Fallback>
                <p:oleObj name="Graph" r:id="rId2" imgW="3322148" imgH="2989079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346000" y="410400"/>
                        <a:ext cx="7122645" cy="64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6FA25A7-CF95-1723-61D1-0336CCBB34F6}"/>
              </a:ext>
            </a:extLst>
          </p:cNvPr>
          <p:cNvSpPr txBox="1"/>
          <p:nvPr/>
        </p:nvSpPr>
        <p:spPr>
          <a:xfrm>
            <a:off x="311122" y="1048779"/>
            <a:ext cx="5784878" cy="12618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Comparison with Nb/Cu layers</a:t>
            </a:r>
            <a:r>
              <a:rPr lang="en-GB" sz="2000" b="1" dirty="0">
                <a:solidFill>
                  <a:srgbClr val="2F2F2F"/>
                </a:solidFill>
              </a:rPr>
              <a:t>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sz="2400" dirty="0">
              <a:solidFill>
                <a:srgbClr val="303030"/>
              </a:solidFill>
            </a:endParaRPr>
          </a:p>
          <a:p>
            <a:pPr>
              <a:spcAft>
                <a:spcPts val="600"/>
              </a:spcAft>
            </a:pPr>
            <a:endParaRPr lang="en-GB" sz="2400" b="1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2640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162649-24FD-1EE4-5F65-CEA7F7B010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6248CED-AFF5-DBA2-5CA1-9232B5A51251}"/>
              </a:ext>
            </a:extLst>
          </p:cNvPr>
          <p:cNvSpPr/>
          <p:nvPr/>
        </p:nvSpPr>
        <p:spPr>
          <a:xfrm>
            <a:off x="311122" y="186659"/>
            <a:ext cx="55322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Recipe fine tuning with QPRs</a:t>
            </a:r>
            <a:endParaRPr lang="en-GB" sz="2800" b="1" dirty="0">
              <a:solidFill>
                <a:srgbClr val="002060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296005F-0C9D-D510-1FF1-DB5900268FAA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8A7B2347-A073-9FC2-B83D-ECB78ADD84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8247926"/>
              </p:ext>
            </p:extLst>
          </p:nvPr>
        </p:nvGraphicFramePr>
        <p:xfrm>
          <a:off x="5346000" y="410400"/>
          <a:ext cx="7122645" cy="64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2" imgW="3322148" imgH="2989079" progId="Origin50.Graph">
                  <p:embed/>
                </p:oleObj>
              </mc:Choice>
              <mc:Fallback>
                <p:oleObj name="Graph" r:id="rId2" imgW="3322148" imgH="2989079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346000" y="410400"/>
                        <a:ext cx="7122645" cy="64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86F9791C-F189-7619-ABAC-78C33108CC93}"/>
              </a:ext>
            </a:extLst>
          </p:cNvPr>
          <p:cNvSpPr txBox="1"/>
          <p:nvPr/>
        </p:nvSpPr>
        <p:spPr>
          <a:xfrm>
            <a:off x="311122" y="1048779"/>
            <a:ext cx="5784878" cy="12618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Comparison with Nb/Cu layers</a:t>
            </a:r>
            <a:r>
              <a:rPr lang="en-GB" sz="2000" b="1" dirty="0">
                <a:solidFill>
                  <a:srgbClr val="2F2F2F"/>
                </a:solidFill>
              </a:rPr>
              <a:t>: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sz="2400" dirty="0">
              <a:solidFill>
                <a:srgbClr val="303030"/>
              </a:solidFill>
            </a:endParaRPr>
          </a:p>
          <a:p>
            <a:pPr>
              <a:spcAft>
                <a:spcPts val="600"/>
              </a:spcAft>
            </a:pPr>
            <a:endParaRPr lang="en-GB" sz="2400" b="1" dirty="0">
              <a:solidFill>
                <a:srgbClr val="3030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728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755551-F41D-2FDC-75EF-37DC261D1C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rrow: Right 13">
            <a:extLst>
              <a:ext uri="{FF2B5EF4-FFF2-40B4-BE49-F238E27FC236}">
                <a16:creationId xmlns:a16="http://schemas.microsoft.com/office/drawing/2014/main" id="{6E6D5F62-777A-4C6D-5B5A-E71239164203}"/>
              </a:ext>
            </a:extLst>
          </p:cNvPr>
          <p:cNvSpPr/>
          <p:nvPr/>
        </p:nvSpPr>
        <p:spPr>
          <a:xfrm>
            <a:off x="5432075" y="5400390"/>
            <a:ext cx="879540" cy="430040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14n</a:t>
            </a:r>
            <a:r>
              <a:rPr lang="fr-CH" dirty="0">
                <a:solidFill>
                  <a:schemeClr val="tx1">
                    <a:lumMod val="85000"/>
                    <a:lumOff val="15000"/>
                  </a:schemeClr>
                </a:solidFill>
                <a:latin typeface="Symbol" panose="05050102010706020507" pitchFamily="18" charset="2"/>
              </a:rPr>
              <a:t>W</a:t>
            </a:r>
            <a:endParaRPr lang="en-GB" dirty="0">
              <a:solidFill>
                <a:schemeClr val="tx1">
                  <a:lumMod val="85000"/>
                  <a:lumOff val="15000"/>
                </a:schemeClr>
              </a:solidFill>
              <a:latin typeface="Symbol" panose="05050102010706020507" pitchFamily="18" charset="2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74C137-29EF-783E-A1F6-5EB7C9CBAE6A}"/>
              </a:ext>
            </a:extLst>
          </p:cNvPr>
          <p:cNvSpPr/>
          <p:nvPr/>
        </p:nvSpPr>
        <p:spPr>
          <a:xfrm>
            <a:off x="311122" y="186659"/>
            <a:ext cx="55322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Recipe fine tuning with QPRs</a:t>
            </a:r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1ECC5C82-3117-08D0-230E-59F4BC307595}"/>
              </a:ext>
            </a:extLst>
          </p:cNvPr>
          <p:cNvSpPr/>
          <p:nvPr/>
        </p:nvSpPr>
        <p:spPr>
          <a:xfrm>
            <a:off x="5432075" y="4176667"/>
            <a:ext cx="879540" cy="43004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chemeClr val="bg1"/>
                </a:solidFill>
              </a:rPr>
              <a:t>41n</a:t>
            </a:r>
            <a:r>
              <a:rPr lang="fr-CH" dirty="0">
                <a:solidFill>
                  <a:schemeClr val="bg1"/>
                </a:solidFill>
                <a:latin typeface="Symbol" panose="05050102010706020507" pitchFamily="18" charset="2"/>
              </a:rPr>
              <a:t>W</a:t>
            </a:r>
            <a:endParaRPr lang="en-GB" dirty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56EBAD2-2F08-5B65-54CC-9D7A5C4C8708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EE7BF71-DB6F-7C82-79A9-B67181EFA028}"/>
              </a:ext>
            </a:extLst>
          </p:cNvPr>
          <p:cNvSpPr txBox="1"/>
          <p:nvPr/>
        </p:nvSpPr>
        <p:spPr>
          <a:xfrm>
            <a:off x="311122" y="1048779"/>
            <a:ext cx="5784878" cy="20313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Comparison with Nb/Cu layers</a:t>
            </a:r>
            <a:r>
              <a:rPr lang="en-GB" sz="2000" b="1" dirty="0">
                <a:solidFill>
                  <a:srgbClr val="2F2F2F"/>
                </a:solidFill>
              </a:rPr>
              <a:t>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Significant improvements these past 2 years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Rs 2-3 times lower for Nb</a:t>
            </a:r>
            <a:r>
              <a:rPr lang="en-GB" sz="2000" baseline="-25000" dirty="0">
                <a:solidFill>
                  <a:srgbClr val="303030"/>
                </a:solidFill>
              </a:rPr>
              <a:t>3</a:t>
            </a:r>
            <a:r>
              <a:rPr lang="en-GB" sz="2000" dirty="0">
                <a:solidFill>
                  <a:srgbClr val="303030"/>
                </a:solidFill>
              </a:rPr>
              <a:t>Sn vs Nb !!!!</a:t>
            </a:r>
            <a:endParaRPr lang="en-GB" dirty="0">
              <a:solidFill>
                <a:srgbClr val="303030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sz="2400" dirty="0">
              <a:solidFill>
                <a:srgbClr val="303030"/>
              </a:solidFill>
            </a:endParaRPr>
          </a:p>
          <a:p>
            <a:pPr>
              <a:spcAft>
                <a:spcPts val="600"/>
              </a:spcAft>
            </a:pPr>
            <a:endParaRPr lang="en-GB" sz="2400" b="1" dirty="0">
              <a:solidFill>
                <a:srgbClr val="303030"/>
              </a:solidFill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0517EED6-4158-0DC3-3661-38F66F9B3E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9595599"/>
              </p:ext>
            </p:extLst>
          </p:nvPr>
        </p:nvGraphicFramePr>
        <p:xfrm>
          <a:off x="5346000" y="410400"/>
          <a:ext cx="7122644" cy="64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3322148" imgH="2989079" progId="Origin50.Graph">
                  <p:embed/>
                </p:oleObj>
              </mc:Choice>
              <mc:Fallback>
                <p:oleObj name="Graph" r:id="rId3" imgW="3322148" imgH="2989079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46000" y="410400"/>
                        <a:ext cx="7122644" cy="640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189162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E4A7B7-0CC0-2DEB-AF7D-BD3DF6A5D2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A9C21ABD-12DD-7F5C-8184-117AC29B35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6174185"/>
              </p:ext>
            </p:extLst>
          </p:nvPr>
        </p:nvGraphicFramePr>
        <p:xfrm>
          <a:off x="5576400" y="565200"/>
          <a:ext cx="7494646" cy="573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3750934" imgH="2867974" progId="Origin50.Graph">
                  <p:embed/>
                </p:oleObj>
              </mc:Choice>
              <mc:Fallback>
                <p:oleObj name="Graph" r:id="rId3" imgW="3750934" imgH="2867974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76400" y="565200"/>
                        <a:ext cx="7494646" cy="573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369F7C26-F493-60A6-7FD9-9D5DD1BED5EA}"/>
              </a:ext>
            </a:extLst>
          </p:cNvPr>
          <p:cNvSpPr/>
          <p:nvPr/>
        </p:nvSpPr>
        <p:spPr>
          <a:xfrm>
            <a:off x="311122" y="186659"/>
            <a:ext cx="55322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Recipe fine tuning with QPRs</a:t>
            </a:r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E58E46-90BB-9CF5-619E-0B8DEA8FC59A}"/>
              </a:ext>
            </a:extLst>
          </p:cNvPr>
          <p:cNvSpPr txBox="1"/>
          <p:nvPr/>
        </p:nvSpPr>
        <p:spPr>
          <a:xfrm>
            <a:off x="311122" y="1048779"/>
            <a:ext cx="5784878" cy="52014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Comparison with Nb/Cu layers</a:t>
            </a:r>
            <a:r>
              <a:rPr lang="en-GB" sz="2000" b="1" dirty="0">
                <a:solidFill>
                  <a:srgbClr val="2F2F2F"/>
                </a:solidFill>
              </a:rPr>
              <a:t>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Significant improvements these past 2 years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Rs 2-3 times lower for Nb</a:t>
            </a:r>
            <a:r>
              <a:rPr lang="en-GB" sz="2000" baseline="-25000" dirty="0">
                <a:solidFill>
                  <a:srgbClr val="303030"/>
                </a:solidFill>
              </a:rPr>
              <a:t>3</a:t>
            </a:r>
            <a:r>
              <a:rPr lang="en-GB" sz="2000" dirty="0">
                <a:solidFill>
                  <a:srgbClr val="303030"/>
                </a:solidFill>
              </a:rPr>
              <a:t>Sn vs Nb !!!!</a:t>
            </a:r>
            <a:endParaRPr lang="en-GB" dirty="0">
              <a:solidFill>
                <a:srgbClr val="303030"/>
              </a:solidFill>
            </a:endParaRPr>
          </a:p>
          <a:p>
            <a:pPr lvl="2">
              <a:spcAft>
                <a:spcPts val="600"/>
              </a:spcAft>
            </a:pPr>
            <a:endParaRPr lang="en-GB" dirty="0">
              <a:solidFill>
                <a:srgbClr val="303030"/>
              </a:solidFill>
            </a:endParaRPr>
          </a:p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Extrapolation to cavity</a:t>
            </a:r>
            <a:r>
              <a:rPr lang="en-GB" sz="2000" b="1" dirty="0">
                <a:solidFill>
                  <a:srgbClr val="2F2F2F"/>
                </a:solidFill>
              </a:rPr>
              <a:t>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Better performance than Nb/Cu cavities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On the right way towards FCC requirements</a:t>
            </a:r>
            <a:endParaRPr lang="en-GB" dirty="0">
              <a:solidFill>
                <a:srgbClr val="303030"/>
              </a:solidFill>
            </a:endParaRPr>
          </a:p>
          <a:p>
            <a:pPr algn="l">
              <a:spcAft>
                <a:spcPts val="600"/>
              </a:spcAft>
            </a:pPr>
            <a:endParaRPr lang="en-GB" dirty="0">
              <a:solidFill>
                <a:srgbClr val="303030"/>
              </a:solidFill>
            </a:endParaRPr>
          </a:p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Constant dev to even higher </a:t>
            </a:r>
            <a:r>
              <a:rPr lang="en-GB" sz="2400" b="1" dirty="0" err="1">
                <a:solidFill>
                  <a:srgbClr val="303030"/>
                </a:solidFill>
              </a:rPr>
              <a:t>perfs</a:t>
            </a:r>
            <a:r>
              <a:rPr lang="en-GB" sz="2400" b="1" dirty="0">
                <a:solidFill>
                  <a:srgbClr val="303030"/>
                </a:solidFill>
              </a:rPr>
              <a:t>:</a:t>
            </a:r>
            <a:endParaRPr lang="en-GB" sz="2000" b="1" dirty="0">
              <a:solidFill>
                <a:srgbClr val="2F2F2F"/>
              </a:solidFill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Substrate material and preparation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Coating adjustments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sz="2400" dirty="0">
              <a:solidFill>
                <a:srgbClr val="303030"/>
              </a:solidFill>
            </a:endParaRPr>
          </a:p>
          <a:p>
            <a:pPr>
              <a:spcAft>
                <a:spcPts val="600"/>
              </a:spcAft>
            </a:pPr>
            <a:endParaRPr lang="en-GB" sz="2400" b="1" dirty="0">
              <a:solidFill>
                <a:srgbClr val="30303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0DA045-1F4C-D9B9-42FD-95D49DBBE616}"/>
              </a:ext>
            </a:extLst>
          </p:cNvPr>
          <p:cNvSpPr txBox="1"/>
          <p:nvPr/>
        </p:nvSpPr>
        <p:spPr>
          <a:xfrm>
            <a:off x="745401" y="5580053"/>
            <a:ext cx="453578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2400" b="1" dirty="0"/>
              <a:t>First validation for </a:t>
            </a:r>
            <a:r>
              <a:rPr lang="fr-CH" sz="2400" b="1" dirty="0" err="1"/>
              <a:t>cavity</a:t>
            </a:r>
            <a:r>
              <a:rPr lang="fr-CH" sz="2400" b="1" dirty="0"/>
              <a:t> application </a:t>
            </a:r>
            <a:endParaRPr lang="en-GB" sz="2400" b="1" dirty="0"/>
          </a:p>
        </p:txBody>
      </p:sp>
      <p:sp>
        <p:nvSpPr>
          <p:cNvPr id="3" name="Star: 5 Points 2">
            <a:extLst>
              <a:ext uri="{FF2B5EF4-FFF2-40B4-BE49-F238E27FC236}">
                <a16:creationId xmlns:a16="http://schemas.microsoft.com/office/drawing/2014/main" id="{67B05ADE-8BAD-210F-C224-20A554D2B61E}"/>
              </a:ext>
            </a:extLst>
          </p:cNvPr>
          <p:cNvSpPr/>
          <p:nvPr/>
        </p:nvSpPr>
        <p:spPr>
          <a:xfrm>
            <a:off x="10652037" y="3241142"/>
            <a:ext cx="275496" cy="280656"/>
          </a:xfrm>
          <a:prstGeom prst="star5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ECB850-508C-D832-D434-364956DD0F8B}"/>
              </a:ext>
            </a:extLst>
          </p:cNvPr>
          <p:cNvSpPr txBox="1"/>
          <p:nvPr/>
        </p:nvSpPr>
        <p:spPr>
          <a:xfrm>
            <a:off x="10927533" y="3136611"/>
            <a:ext cx="831830" cy="58477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CH" sz="1600" dirty="0"/>
              <a:t>FCC </a:t>
            </a:r>
            <a:r>
              <a:rPr lang="fr-CH" sz="1600" dirty="0" err="1"/>
              <a:t>ee</a:t>
            </a:r>
            <a:endParaRPr lang="fr-CH" sz="1600" dirty="0"/>
          </a:p>
          <a:p>
            <a:pPr algn="ctr"/>
            <a:r>
              <a:rPr lang="fr-CH" sz="1600" dirty="0"/>
              <a:t>1cell</a:t>
            </a:r>
            <a:endParaRPr lang="en-GB" sz="1600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8B8808-37AC-165B-870E-BF87C4304D55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82818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866D76-1ECD-196A-A123-297C4CD3A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6513155-80F1-392C-ED78-5B2937733E3C}"/>
              </a:ext>
            </a:extLst>
          </p:cNvPr>
          <p:cNvSpPr/>
          <p:nvPr/>
        </p:nvSpPr>
        <p:spPr>
          <a:xfrm>
            <a:off x="311122" y="186659"/>
            <a:ext cx="15953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Outline</a:t>
            </a:r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BB9F4E-A76E-AA83-E5B2-4F236A85072F}"/>
              </a:ext>
            </a:extLst>
          </p:cNvPr>
          <p:cNvSpPr txBox="1"/>
          <p:nvPr/>
        </p:nvSpPr>
        <p:spPr>
          <a:xfrm>
            <a:off x="958768" y="1214715"/>
            <a:ext cx="6685741" cy="500136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Introduction: Why Nb</a:t>
            </a:r>
            <a:r>
              <a:rPr lang="en-GB" sz="2800" baseline="-25000" dirty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Sn</a:t>
            </a:r>
          </a:p>
          <a:p>
            <a:pPr>
              <a:spcAft>
                <a:spcPts val="600"/>
              </a:spcAft>
            </a:pP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Nb</a:t>
            </a:r>
            <a:r>
              <a:rPr lang="en-GB" sz="2800" baseline="-25000" dirty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Sn on small sample for development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QPR for fine tuning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0000"/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</a:rPr>
              <a:t>Towards first cavity depositions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0000"/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Conclusion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9BAE096-F82D-37EE-CC96-09F5A3A3E490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6583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A11EC7E-13C6-984F-B3EE-C96251819E27}"/>
              </a:ext>
            </a:extLst>
          </p:cNvPr>
          <p:cNvSpPr/>
          <p:nvPr/>
        </p:nvSpPr>
        <p:spPr>
          <a:xfrm>
            <a:off x="311122" y="186659"/>
            <a:ext cx="15953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Outline</a:t>
            </a:r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1B95AD-1BDF-1F61-7791-EAA97E8AFA0F}"/>
              </a:ext>
            </a:extLst>
          </p:cNvPr>
          <p:cNvSpPr txBox="1"/>
          <p:nvPr/>
        </p:nvSpPr>
        <p:spPr>
          <a:xfrm>
            <a:off x="958768" y="1214715"/>
            <a:ext cx="6685741" cy="500136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</a:rPr>
              <a:t>Introduction: Why Nb</a:t>
            </a:r>
            <a:r>
              <a:rPr lang="en-GB" sz="2800" baseline="-25000" dirty="0">
                <a:solidFill>
                  <a:srgbClr val="000000"/>
                </a:solidFill>
              </a:rPr>
              <a:t>3</a:t>
            </a:r>
            <a:r>
              <a:rPr lang="en-GB" sz="2800" dirty="0">
                <a:solidFill>
                  <a:srgbClr val="000000"/>
                </a:solidFill>
              </a:rPr>
              <a:t>Sn</a:t>
            </a:r>
          </a:p>
          <a:p>
            <a:pPr>
              <a:spcAft>
                <a:spcPts val="600"/>
              </a:spcAft>
            </a:pPr>
            <a:endParaRPr lang="en-GB" sz="2800" dirty="0">
              <a:solidFill>
                <a:srgbClr val="000000"/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Nb</a:t>
            </a:r>
            <a:r>
              <a:rPr lang="en-GB" sz="2800" baseline="-25000" dirty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Sn on small sample for development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QPR for fine tuning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Towards first cavity depositions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Conclusion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6CE70F4-F009-D5E3-6DCA-C0EAFB8BB1E8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345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23FB0F8-A8ED-A734-56E3-425475A8DC4B}"/>
              </a:ext>
            </a:extLst>
          </p:cNvPr>
          <p:cNvSpPr/>
          <p:nvPr/>
        </p:nvSpPr>
        <p:spPr>
          <a:xfrm>
            <a:off x="311122" y="186659"/>
            <a:ext cx="7233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Towards cavity coating: Requirements</a:t>
            </a:r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5D9C295-C06F-E730-9921-7AB0C73EE1AB}"/>
              </a:ext>
            </a:extLst>
          </p:cNvPr>
          <p:cNvSpPr txBox="1"/>
          <p:nvPr/>
        </p:nvSpPr>
        <p:spPr>
          <a:xfrm>
            <a:off x="7078984" y="4591689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Dia. 500mm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164AFA9-5020-1D2A-FE15-FF0B88DA3DD2}"/>
              </a:ext>
            </a:extLst>
          </p:cNvPr>
          <p:cNvCxnSpPr/>
          <p:nvPr/>
        </p:nvCxnSpPr>
        <p:spPr>
          <a:xfrm>
            <a:off x="8546052" y="4776355"/>
            <a:ext cx="334131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EC9169F-CC88-ABDF-E742-CFAF061B68D7}"/>
              </a:ext>
            </a:extLst>
          </p:cNvPr>
          <p:cNvSpPr txBox="1"/>
          <p:nvPr/>
        </p:nvSpPr>
        <p:spPr>
          <a:xfrm>
            <a:off x="311122" y="1148222"/>
            <a:ext cx="5784878" cy="4447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High temperature deposition (750C)</a:t>
            </a:r>
            <a:r>
              <a:rPr lang="en-GB" sz="2000" b="1" dirty="0">
                <a:solidFill>
                  <a:srgbClr val="2F2F2F"/>
                </a:solidFill>
              </a:rPr>
              <a:t>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Requires large furnace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Cu cavities must be upgraded: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Increased cavity thickness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Rigid support structure inside the furnace ?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Alternative materials?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dirty="0">
              <a:solidFill>
                <a:srgbClr val="303030"/>
              </a:solidFill>
            </a:endParaRPr>
          </a:p>
          <a:p>
            <a:pPr lvl="1">
              <a:spcAft>
                <a:spcPts val="600"/>
              </a:spcAft>
            </a:pPr>
            <a:endParaRPr lang="en-GB" dirty="0">
              <a:solidFill>
                <a:srgbClr val="303030"/>
              </a:solidFill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dirty="0">
              <a:solidFill>
                <a:srgbClr val="303030"/>
              </a:solidFill>
            </a:endParaRPr>
          </a:p>
          <a:p>
            <a:pPr lvl="2">
              <a:spcAft>
                <a:spcPts val="600"/>
              </a:spcAft>
            </a:pPr>
            <a:endParaRPr lang="en-GB" dirty="0">
              <a:solidFill>
                <a:srgbClr val="303030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sz="2400" dirty="0">
              <a:solidFill>
                <a:srgbClr val="303030"/>
              </a:solidFill>
            </a:endParaRPr>
          </a:p>
          <a:p>
            <a:pPr>
              <a:spcAft>
                <a:spcPts val="600"/>
              </a:spcAft>
            </a:pPr>
            <a:endParaRPr lang="en-GB" sz="2400" b="1" dirty="0">
              <a:solidFill>
                <a:srgbClr val="303030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D3921F8-8DE0-7408-C641-8FCCC21E900D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0043E119-BAA8-EF01-CC50-37BF3FC337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4897" y="479046"/>
            <a:ext cx="4430793" cy="528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9313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7C99B6-BB57-20CF-16FF-D51D088555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7071C7E-53F0-063D-D1A3-CAEAFB381E29}"/>
              </a:ext>
            </a:extLst>
          </p:cNvPr>
          <p:cNvSpPr/>
          <p:nvPr/>
        </p:nvSpPr>
        <p:spPr>
          <a:xfrm>
            <a:off x="311122" y="186659"/>
            <a:ext cx="72337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Towards cavity coating: Requirements</a:t>
            </a:r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6EF749D-FDE1-FAB9-E03C-2F906A2A2865}"/>
              </a:ext>
            </a:extLst>
          </p:cNvPr>
          <p:cNvSpPr txBox="1"/>
          <p:nvPr/>
        </p:nvSpPr>
        <p:spPr>
          <a:xfrm>
            <a:off x="7078984" y="4591689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Dia. 500mm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104CF62-0D01-0CB6-BE0B-BB893B1B1418}"/>
              </a:ext>
            </a:extLst>
          </p:cNvPr>
          <p:cNvCxnSpPr/>
          <p:nvPr/>
        </p:nvCxnSpPr>
        <p:spPr>
          <a:xfrm>
            <a:off x="8546052" y="4776355"/>
            <a:ext cx="334131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238E9325-F264-99E2-D3C0-420A1C4EA412}"/>
              </a:ext>
            </a:extLst>
          </p:cNvPr>
          <p:cNvSpPr txBox="1"/>
          <p:nvPr/>
        </p:nvSpPr>
        <p:spPr>
          <a:xfrm>
            <a:off x="311122" y="1148222"/>
            <a:ext cx="5784878" cy="66633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High temperature deposition (750C)</a:t>
            </a:r>
            <a:r>
              <a:rPr lang="en-GB" sz="2000" b="1" dirty="0">
                <a:solidFill>
                  <a:srgbClr val="2F2F2F"/>
                </a:solidFill>
              </a:rPr>
              <a:t>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Requires large furnace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Cu cavities must be upgraded: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Increased cavity thickness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Rigid support structure inside the furnace ?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Alternative materials?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dirty="0">
              <a:solidFill>
                <a:srgbClr val="303030"/>
              </a:solidFill>
            </a:endParaRPr>
          </a:p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Nb</a:t>
            </a:r>
            <a:r>
              <a:rPr lang="en-GB" sz="2400" b="1" baseline="-25000" dirty="0">
                <a:solidFill>
                  <a:srgbClr val="303030"/>
                </a:solidFill>
              </a:rPr>
              <a:t>3</a:t>
            </a:r>
            <a:r>
              <a:rPr lang="en-GB" sz="2400" b="1" dirty="0">
                <a:solidFill>
                  <a:srgbClr val="303030"/>
                </a:solidFill>
              </a:rPr>
              <a:t>Sn target ideal geometry</a:t>
            </a:r>
            <a:r>
              <a:rPr lang="en-GB" sz="2000" b="1" dirty="0">
                <a:solidFill>
                  <a:srgbClr val="2F2F2F"/>
                </a:solidFill>
              </a:rPr>
              <a:t>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Hollow and cylindrical (like Nb or Ta targets)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Advantages: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Use our long-term experience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Allows for vertical coating 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Avoid cavity rotation required by flat target</a:t>
            </a:r>
          </a:p>
          <a:p>
            <a:pPr lvl="1">
              <a:spcAft>
                <a:spcPts val="600"/>
              </a:spcAft>
            </a:pPr>
            <a:endParaRPr lang="en-GB" dirty="0">
              <a:solidFill>
                <a:srgbClr val="303030"/>
              </a:solidFill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dirty="0">
              <a:solidFill>
                <a:srgbClr val="303030"/>
              </a:solidFill>
            </a:endParaRPr>
          </a:p>
          <a:p>
            <a:pPr lvl="2">
              <a:spcAft>
                <a:spcPts val="600"/>
              </a:spcAft>
            </a:pPr>
            <a:endParaRPr lang="en-GB" dirty="0">
              <a:solidFill>
                <a:srgbClr val="303030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sz="2400" dirty="0">
              <a:solidFill>
                <a:srgbClr val="303030"/>
              </a:solidFill>
            </a:endParaRPr>
          </a:p>
          <a:p>
            <a:pPr>
              <a:spcAft>
                <a:spcPts val="600"/>
              </a:spcAft>
            </a:pPr>
            <a:endParaRPr lang="en-GB" sz="2400" b="1" dirty="0">
              <a:solidFill>
                <a:srgbClr val="303030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2FB641D-3C30-9645-8530-7BED788FA83A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5A9FD21F-88B5-4D9E-7BC5-A6E53FCFA1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120" b="23827"/>
          <a:stretch/>
        </p:blipFill>
        <p:spPr>
          <a:xfrm>
            <a:off x="6778144" y="1316067"/>
            <a:ext cx="4860060" cy="4428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7087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250A97-51B6-6863-4E05-BD1B0D5207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Arrow: Curved Right 31">
            <a:extLst>
              <a:ext uri="{FF2B5EF4-FFF2-40B4-BE49-F238E27FC236}">
                <a16:creationId xmlns:a16="http://schemas.microsoft.com/office/drawing/2014/main" id="{68DFC1C9-3FFE-70ED-53E4-DE3FA921D2B7}"/>
              </a:ext>
            </a:extLst>
          </p:cNvPr>
          <p:cNvSpPr/>
          <p:nvPr/>
        </p:nvSpPr>
        <p:spPr>
          <a:xfrm rot="16906709" flipH="1">
            <a:off x="7938833" y="405482"/>
            <a:ext cx="967339" cy="4245081"/>
          </a:xfrm>
          <a:prstGeom prst="curved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7EAB138-9782-D6B2-A145-7FAC044288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186"/>
          <a:stretch/>
        </p:blipFill>
        <p:spPr>
          <a:xfrm>
            <a:off x="5771945" y="896713"/>
            <a:ext cx="2774107" cy="273919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8555A7A-82FE-9FF8-BB98-E0D8EAB94F29}"/>
              </a:ext>
            </a:extLst>
          </p:cNvPr>
          <p:cNvSpPr/>
          <p:nvPr/>
        </p:nvSpPr>
        <p:spPr>
          <a:xfrm>
            <a:off x="311122" y="186659"/>
            <a:ext cx="67003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Towards cavity coating: Limitation</a:t>
            </a:r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91ECE18-ADAA-FBB8-5A92-22080AA1519C}"/>
              </a:ext>
            </a:extLst>
          </p:cNvPr>
          <p:cNvSpPr txBox="1"/>
          <p:nvPr/>
        </p:nvSpPr>
        <p:spPr>
          <a:xfrm>
            <a:off x="7078984" y="4591689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Dia. 500mm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D2F694-54EA-E85C-ED8F-1423AEE026FC}"/>
              </a:ext>
            </a:extLst>
          </p:cNvPr>
          <p:cNvSpPr txBox="1"/>
          <p:nvPr/>
        </p:nvSpPr>
        <p:spPr>
          <a:xfrm>
            <a:off x="311122" y="1148222"/>
            <a:ext cx="5784878" cy="72019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Nb3Sn target specifications:</a:t>
            </a:r>
            <a:endParaRPr lang="en-GB" sz="2000" b="1" dirty="0">
              <a:solidFill>
                <a:srgbClr val="2F2F2F"/>
              </a:solidFill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Alloyed target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Limitation to 2 targets: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One for diffusion barrier layer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One for Nb</a:t>
            </a:r>
            <a:r>
              <a:rPr lang="en-GB" baseline="-25000" dirty="0">
                <a:solidFill>
                  <a:srgbClr val="303030"/>
                </a:solidFill>
              </a:rPr>
              <a:t>3</a:t>
            </a:r>
            <a:r>
              <a:rPr lang="en-GB" dirty="0">
                <a:solidFill>
                  <a:srgbClr val="303030"/>
                </a:solidFill>
              </a:rPr>
              <a:t>Sn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sz="2400" b="1" dirty="0">
              <a:solidFill>
                <a:srgbClr val="303030"/>
              </a:solidFill>
            </a:endParaRPr>
          </a:p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Nb3Sn target undesired properties:</a:t>
            </a:r>
            <a:endParaRPr lang="en-GB" sz="2000" b="1" dirty="0">
              <a:solidFill>
                <a:srgbClr val="2F2F2F"/>
              </a:solidFill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Fragile and prompt to cracking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Dust creation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Not compatible with cylindrical shapes</a:t>
            </a:r>
          </a:p>
          <a:p>
            <a:pPr lvl="1">
              <a:spcAft>
                <a:spcPts val="600"/>
              </a:spcAft>
            </a:pPr>
            <a:endParaRPr lang="en-GB" dirty="0">
              <a:solidFill>
                <a:srgbClr val="303030"/>
              </a:solidFill>
            </a:endParaRPr>
          </a:p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Root cause identification:</a:t>
            </a:r>
            <a:endParaRPr lang="en-GB" sz="2000" b="1" dirty="0">
              <a:solidFill>
                <a:srgbClr val="2F2F2F"/>
              </a:solidFill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Thermal cycles, power ramp rate, </a:t>
            </a:r>
            <a:r>
              <a:rPr lang="en-GB" b="1" dirty="0">
                <a:solidFill>
                  <a:srgbClr val="00B050"/>
                </a:solidFill>
              </a:rPr>
              <a:t>max power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The cracking is unavoidable</a:t>
            </a:r>
          </a:p>
          <a:p>
            <a:pPr lvl="1">
              <a:spcAft>
                <a:spcPts val="600"/>
              </a:spcAft>
            </a:pPr>
            <a:endParaRPr lang="en-GB" dirty="0">
              <a:solidFill>
                <a:srgbClr val="303030"/>
              </a:solidFill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dirty="0">
              <a:solidFill>
                <a:srgbClr val="303030"/>
              </a:solidFill>
            </a:endParaRPr>
          </a:p>
          <a:p>
            <a:pPr lvl="2">
              <a:spcAft>
                <a:spcPts val="600"/>
              </a:spcAft>
            </a:pPr>
            <a:endParaRPr lang="en-GB" dirty="0">
              <a:solidFill>
                <a:srgbClr val="303030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sz="2400" dirty="0">
              <a:solidFill>
                <a:srgbClr val="303030"/>
              </a:solidFill>
            </a:endParaRPr>
          </a:p>
          <a:p>
            <a:pPr>
              <a:spcAft>
                <a:spcPts val="600"/>
              </a:spcAft>
            </a:pPr>
            <a:endParaRPr lang="en-GB" sz="2400" b="1" dirty="0">
              <a:solidFill>
                <a:srgbClr val="303030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0E56CCD-93E1-82C4-979A-3C1DEC00033B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63C3777-CFAD-9BB2-D43E-36A56F632454}"/>
              </a:ext>
            </a:extLst>
          </p:cNvPr>
          <p:cNvSpPr txBox="1"/>
          <p:nvPr/>
        </p:nvSpPr>
        <p:spPr>
          <a:xfrm>
            <a:off x="6593202" y="1048924"/>
            <a:ext cx="113159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1 </a:t>
            </a:r>
            <a:r>
              <a:rPr lang="fr-CH" dirty="0" err="1"/>
              <a:t>Coating</a:t>
            </a:r>
            <a:endParaRPr lang="en-GB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E11326C6-EEC8-2580-5E94-293FD60747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2885" y="3429000"/>
            <a:ext cx="2774108" cy="2881713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49A14D51-1A25-F384-151A-B683CA22C8EA}"/>
              </a:ext>
            </a:extLst>
          </p:cNvPr>
          <p:cNvSpPr txBox="1"/>
          <p:nvPr/>
        </p:nvSpPr>
        <p:spPr>
          <a:xfrm>
            <a:off x="9704143" y="3635908"/>
            <a:ext cx="13672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10 </a:t>
            </a:r>
            <a:r>
              <a:rPr lang="fr-CH" dirty="0" err="1"/>
              <a:t>Coatings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959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4AF7FC-E664-AD7D-92DA-932382EF6C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F04A189-E405-1814-30AB-CC8B755E0BB0}"/>
              </a:ext>
            </a:extLst>
          </p:cNvPr>
          <p:cNvSpPr/>
          <p:nvPr/>
        </p:nvSpPr>
        <p:spPr>
          <a:xfrm>
            <a:off x="311122" y="186659"/>
            <a:ext cx="61649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Towards cavity coating: Solution</a:t>
            </a:r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FB7191C-73C2-BBE5-0675-12F5482B5ED0}"/>
              </a:ext>
            </a:extLst>
          </p:cNvPr>
          <p:cNvSpPr txBox="1"/>
          <p:nvPr/>
        </p:nvSpPr>
        <p:spPr>
          <a:xfrm>
            <a:off x="7078984" y="4591689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Dia. 500mm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9962CEA-3200-2E65-3967-6AF0987475A6}"/>
              </a:ext>
            </a:extLst>
          </p:cNvPr>
          <p:cNvCxnSpPr/>
          <p:nvPr/>
        </p:nvCxnSpPr>
        <p:spPr>
          <a:xfrm>
            <a:off x="8546052" y="4776355"/>
            <a:ext cx="334131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117AD8A-D2B9-77F6-9720-C75B037532A7}"/>
              </a:ext>
            </a:extLst>
          </p:cNvPr>
          <p:cNvSpPr txBox="1"/>
          <p:nvPr/>
        </p:nvSpPr>
        <p:spPr>
          <a:xfrm>
            <a:off x="308343" y="1036869"/>
            <a:ext cx="5784878" cy="71096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Most promising solution:</a:t>
            </a:r>
            <a:endParaRPr lang="en-GB" sz="2000" b="1" dirty="0">
              <a:solidFill>
                <a:srgbClr val="2F2F2F"/>
              </a:solidFill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Bonding on backing plate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BP made of </a:t>
            </a:r>
            <a:r>
              <a:rPr lang="en-GB" dirty="0" err="1">
                <a:solidFill>
                  <a:srgbClr val="303030"/>
                </a:solidFill>
              </a:rPr>
              <a:t>CuW</a:t>
            </a:r>
            <a:r>
              <a:rPr lang="en-GB" dirty="0">
                <a:solidFill>
                  <a:srgbClr val="303030"/>
                </a:solidFill>
              </a:rPr>
              <a:t> (same CTE as Nb</a:t>
            </a:r>
            <a:r>
              <a:rPr lang="en-GB" baseline="-25000" dirty="0">
                <a:solidFill>
                  <a:srgbClr val="303030"/>
                </a:solidFill>
              </a:rPr>
              <a:t>3</a:t>
            </a:r>
            <a:r>
              <a:rPr lang="en-GB" dirty="0">
                <a:solidFill>
                  <a:srgbClr val="303030"/>
                </a:solidFill>
              </a:rPr>
              <a:t>Sn)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dirty="0">
              <a:solidFill>
                <a:srgbClr val="303030"/>
              </a:solidFill>
            </a:endParaRPr>
          </a:p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First tests on small target:</a:t>
            </a:r>
            <a:endParaRPr lang="en-GB" sz="2000" b="1" dirty="0">
              <a:solidFill>
                <a:srgbClr val="2F2F2F"/>
              </a:solidFill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Positive</a:t>
            </a:r>
            <a:r>
              <a:rPr lang="en-GB" dirty="0">
                <a:solidFill>
                  <a:srgbClr val="303030"/>
                </a:solidFill>
              </a:rPr>
              <a:t> on </a:t>
            </a:r>
            <a:r>
              <a:rPr lang="en-GB" i="0" dirty="0">
                <a:solidFill>
                  <a:srgbClr val="212121"/>
                </a:solidFill>
                <a:effectLst/>
                <a:latin typeface="-apple-system"/>
              </a:rPr>
              <a:t>Ø</a:t>
            </a:r>
            <a:r>
              <a:rPr lang="en-GB" b="1" i="0" dirty="0">
                <a:solidFill>
                  <a:srgbClr val="212121"/>
                </a:solidFill>
                <a:effectLst/>
                <a:latin typeface="-apple-system"/>
              </a:rPr>
              <a:t> </a:t>
            </a:r>
            <a:r>
              <a:rPr lang="en-GB" dirty="0">
                <a:solidFill>
                  <a:srgbClr val="303030"/>
                </a:solidFill>
              </a:rPr>
              <a:t>20mm target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Ongoing for </a:t>
            </a:r>
            <a:r>
              <a:rPr lang="en-GB" i="0" dirty="0">
                <a:solidFill>
                  <a:srgbClr val="212121"/>
                </a:solidFill>
                <a:effectLst/>
                <a:latin typeface="-apple-system"/>
              </a:rPr>
              <a:t>Ø </a:t>
            </a:r>
            <a:r>
              <a:rPr lang="en-GB" dirty="0">
                <a:solidFill>
                  <a:srgbClr val="303030"/>
                </a:solidFill>
              </a:rPr>
              <a:t>50mm target (then 150mm)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dirty="0">
              <a:solidFill>
                <a:srgbClr val="303030"/>
              </a:solidFill>
            </a:endParaRPr>
          </a:p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New magnetron design:</a:t>
            </a:r>
            <a:endParaRPr lang="en-GB" sz="2000" b="1" dirty="0">
              <a:solidFill>
                <a:srgbClr val="2F2F2F"/>
              </a:solidFill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Grounded magnet and dark space shields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Cooling liquid bath for: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Magnet 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Target through BP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dirty="0">
              <a:solidFill>
                <a:srgbClr val="303030"/>
              </a:solidFill>
            </a:endParaRPr>
          </a:p>
          <a:p>
            <a:pPr lvl="1">
              <a:spcAft>
                <a:spcPts val="600"/>
              </a:spcAft>
            </a:pPr>
            <a:endParaRPr lang="en-GB" dirty="0">
              <a:solidFill>
                <a:srgbClr val="303030"/>
              </a:solidFill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dirty="0">
              <a:solidFill>
                <a:srgbClr val="303030"/>
              </a:solidFill>
            </a:endParaRPr>
          </a:p>
          <a:p>
            <a:pPr lvl="2">
              <a:spcAft>
                <a:spcPts val="600"/>
              </a:spcAft>
            </a:pPr>
            <a:endParaRPr lang="en-GB" dirty="0">
              <a:solidFill>
                <a:srgbClr val="303030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sz="2400" dirty="0">
              <a:solidFill>
                <a:srgbClr val="303030"/>
              </a:solidFill>
            </a:endParaRPr>
          </a:p>
          <a:p>
            <a:pPr>
              <a:spcAft>
                <a:spcPts val="600"/>
              </a:spcAft>
            </a:pPr>
            <a:endParaRPr lang="en-GB" sz="2400" b="1" dirty="0">
              <a:solidFill>
                <a:srgbClr val="303030"/>
              </a:solidFill>
            </a:endParaRPr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687F80EB-5C20-DF44-8AC1-6D06D20567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602" y="821459"/>
            <a:ext cx="5082957" cy="299620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9D12B42-DEC1-82F7-9483-4D121B634A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465" y="4752859"/>
            <a:ext cx="5005250" cy="117053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8F61339-2052-2280-6522-3A8BAEA27EA6}"/>
              </a:ext>
            </a:extLst>
          </p:cNvPr>
          <p:cNvSpPr/>
          <p:nvPr/>
        </p:nvSpPr>
        <p:spPr>
          <a:xfrm>
            <a:off x="8659645" y="2840497"/>
            <a:ext cx="574891" cy="47859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FF908F0-3B78-FE30-4863-47CC60D46B7D}"/>
              </a:ext>
            </a:extLst>
          </p:cNvPr>
          <p:cNvCxnSpPr>
            <a:cxnSpLocks/>
            <a:stCxn id="12" idx="2"/>
            <a:endCxn id="39" idx="3"/>
          </p:cNvCxnSpPr>
          <p:nvPr/>
        </p:nvCxnSpPr>
        <p:spPr>
          <a:xfrm flipH="1">
            <a:off x="8546052" y="3319088"/>
            <a:ext cx="401039" cy="1457267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50B56B-A2AF-4D22-75B1-09DA9ED79A3F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D5BCD7E-981F-4E17-F14C-91C857CF28EB}"/>
              </a:ext>
            </a:extLst>
          </p:cNvPr>
          <p:cNvSpPr txBox="1"/>
          <p:nvPr/>
        </p:nvSpPr>
        <p:spPr>
          <a:xfrm>
            <a:off x="7749144" y="5728259"/>
            <a:ext cx="2617074" cy="487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100" dirty="0"/>
              <a:t>V. </a:t>
            </a:r>
            <a:r>
              <a:rPr lang="fr-CH" sz="1100" dirty="0" err="1"/>
              <a:t>Sibue</a:t>
            </a:r>
            <a:r>
              <a:rPr lang="fr-CH" sz="1100" dirty="0"/>
              <a:t> and M. </a:t>
            </a:r>
            <a:r>
              <a:rPr lang="fr-CH" sz="1100" dirty="0" err="1"/>
              <a:t>Crouvizier</a:t>
            </a:r>
            <a:r>
              <a:rPr lang="fr-CH" sz="1100" dirty="0"/>
              <a:t> (EN-MME)</a:t>
            </a:r>
            <a:endParaRPr lang="en-GB" sz="11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AB2769-4DD8-7F89-9A09-3610D359851D}"/>
              </a:ext>
            </a:extLst>
          </p:cNvPr>
          <p:cNvSpPr txBox="1"/>
          <p:nvPr/>
        </p:nvSpPr>
        <p:spPr>
          <a:xfrm>
            <a:off x="8659645" y="341135"/>
            <a:ext cx="1498055" cy="480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CH" sz="1100" dirty="0"/>
              <a:t>G. Girod (EN-MME)</a:t>
            </a:r>
            <a:endParaRPr lang="en-GB" sz="110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A327846-83F8-217C-B80F-F331190B3D11}"/>
              </a:ext>
            </a:extLst>
          </p:cNvPr>
          <p:cNvCxnSpPr>
            <a:cxnSpLocks/>
          </p:cNvCxnSpPr>
          <p:nvPr/>
        </p:nvCxnSpPr>
        <p:spPr>
          <a:xfrm rot="5280000" flipH="1">
            <a:off x="7611666" y="2835684"/>
            <a:ext cx="64008" cy="1803628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2C63E2D-0C52-06D9-2472-5EA88C2F9F83}"/>
              </a:ext>
            </a:extLst>
          </p:cNvPr>
          <p:cNvSpPr txBox="1"/>
          <p:nvPr/>
        </p:nvSpPr>
        <p:spPr>
          <a:xfrm>
            <a:off x="7207894" y="342900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80mm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4558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0353D6-E823-3D72-F460-31C7838A8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45A3184-0D96-FF81-00C3-22BF0687AA20}"/>
              </a:ext>
            </a:extLst>
          </p:cNvPr>
          <p:cNvSpPr/>
          <p:nvPr/>
        </p:nvSpPr>
        <p:spPr>
          <a:xfrm>
            <a:off x="311122" y="186659"/>
            <a:ext cx="25410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Conclusions</a:t>
            </a:r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35D20B-D0FE-BF85-DFF1-C87B2F2845F1}"/>
              </a:ext>
            </a:extLst>
          </p:cNvPr>
          <p:cNvSpPr txBox="1"/>
          <p:nvPr/>
        </p:nvSpPr>
        <p:spPr>
          <a:xfrm>
            <a:off x="308343" y="1036869"/>
            <a:ext cx="10917954" cy="49552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000" b="1" dirty="0">
                <a:solidFill>
                  <a:srgbClr val="303030"/>
                </a:solidFill>
              </a:rPr>
              <a:t>Big improvements have been made with the Nb</a:t>
            </a:r>
            <a:r>
              <a:rPr lang="en-GB" sz="2000" b="1" baseline="-25000" dirty="0">
                <a:solidFill>
                  <a:srgbClr val="303030"/>
                </a:solidFill>
              </a:rPr>
              <a:t>3</a:t>
            </a:r>
            <a:r>
              <a:rPr lang="en-GB" sz="2000" b="1" dirty="0">
                <a:solidFill>
                  <a:srgbClr val="303030"/>
                </a:solidFill>
              </a:rPr>
              <a:t>Sn/Cu technology :</a:t>
            </a:r>
            <a:endParaRPr lang="en-GB" b="1" dirty="0">
              <a:solidFill>
                <a:srgbClr val="2F2F2F"/>
              </a:solidFill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1600" dirty="0">
                <a:solidFill>
                  <a:srgbClr val="303030"/>
                </a:solidFill>
              </a:rPr>
              <a:t>Confirmation of Nb</a:t>
            </a:r>
            <a:r>
              <a:rPr lang="en-GB" sz="1600" baseline="-25000" dirty="0">
                <a:solidFill>
                  <a:srgbClr val="303030"/>
                </a:solidFill>
              </a:rPr>
              <a:t>3</a:t>
            </a:r>
            <a:r>
              <a:rPr lang="en-GB" sz="1600" dirty="0">
                <a:solidFill>
                  <a:srgbClr val="303030"/>
                </a:solidFill>
              </a:rPr>
              <a:t>Sn coating repeatability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1600" dirty="0">
                <a:solidFill>
                  <a:srgbClr val="303030"/>
                </a:solidFill>
              </a:rPr>
              <a:t>RF performances higher than Nb/cu cavities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1600" dirty="0">
                <a:solidFill>
                  <a:srgbClr val="303030"/>
                </a:solidFill>
              </a:rPr>
              <a:t>Very promising for FCC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sz="1600" dirty="0">
              <a:solidFill>
                <a:srgbClr val="303030"/>
              </a:solidFill>
            </a:endParaRPr>
          </a:p>
          <a:p>
            <a:pPr algn="l">
              <a:spcAft>
                <a:spcPts val="600"/>
              </a:spcAft>
            </a:pPr>
            <a:r>
              <a:rPr lang="en-GB" sz="2000" b="1" dirty="0">
                <a:solidFill>
                  <a:srgbClr val="303030"/>
                </a:solidFill>
              </a:rPr>
              <a:t>First cavity coating system designs:</a:t>
            </a:r>
            <a:endParaRPr lang="en-GB" b="1" dirty="0">
              <a:solidFill>
                <a:srgbClr val="2F2F2F"/>
              </a:solidFill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1600" dirty="0"/>
              <a:t>Nb</a:t>
            </a:r>
            <a:r>
              <a:rPr lang="en-GB" sz="1600" baseline="-25000" dirty="0"/>
              <a:t>3</a:t>
            </a:r>
            <a:r>
              <a:rPr lang="en-GB" sz="1600" dirty="0"/>
              <a:t>Sn bonding on </a:t>
            </a:r>
            <a:r>
              <a:rPr lang="en-GB" sz="1600" dirty="0" err="1"/>
              <a:t>CuW</a:t>
            </a:r>
            <a:r>
              <a:rPr lang="en-GB" sz="1600" dirty="0"/>
              <a:t> is very promising to mitigate target breaking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1600" dirty="0">
                <a:solidFill>
                  <a:srgbClr val="303030"/>
                </a:solidFill>
              </a:rPr>
              <a:t>Allows for </a:t>
            </a:r>
            <a:r>
              <a:rPr lang="en-GB" sz="1600" dirty="0" err="1">
                <a:solidFill>
                  <a:srgbClr val="303030"/>
                </a:solidFill>
              </a:rPr>
              <a:t>polyedric</a:t>
            </a:r>
            <a:r>
              <a:rPr lang="en-GB" sz="1600" dirty="0">
                <a:solidFill>
                  <a:srgbClr val="303030"/>
                </a:solidFill>
              </a:rPr>
              <a:t> target </a:t>
            </a:r>
            <a:r>
              <a:rPr lang="en-GB" sz="1600" dirty="0">
                <a:solidFill>
                  <a:srgbClr val="303030"/>
                </a:solidFill>
                <a:sym typeface="Wingdings" panose="05000000000000000000" pitchFamily="2" charset="2"/>
              </a:rPr>
              <a:t> deposition system as close as possible to well known settings</a:t>
            </a:r>
            <a:endParaRPr lang="en-GB" sz="1600" dirty="0">
              <a:solidFill>
                <a:srgbClr val="303030"/>
              </a:solidFill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sz="1600" dirty="0">
              <a:solidFill>
                <a:srgbClr val="303030"/>
              </a:solidFill>
            </a:endParaRPr>
          </a:p>
          <a:p>
            <a:pPr algn="l">
              <a:spcAft>
                <a:spcPts val="600"/>
              </a:spcAft>
            </a:pPr>
            <a:r>
              <a:rPr lang="en-GB" sz="2000" b="1" dirty="0">
                <a:solidFill>
                  <a:srgbClr val="303030"/>
                </a:solidFill>
              </a:rPr>
              <a:t>Future developments:</a:t>
            </a:r>
            <a:endParaRPr lang="en-GB" b="1" dirty="0">
              <a:solidFill>
                <a:srgbClr val="2F2F2F"/>
              </a:solidFill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1600" dirty="0">
                <a:solidFill>
                  <a:srgbClr val="303030"/>
                </a:solidFill>
              </a:rPr>
              <a:t>Complete target survival tests with larger targets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1600" dirty="0">
                <a:solidFill>
                  <a:srgbClr val="303030"/>
                </a:solidFill>
              </a:rPr>
              <a:t>Studies on QPR : 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1600" dirty="0">
                <a:solidFill>
                  <a:srgbClr val="303030"/>
                </a:solidFill>
              </a:rPr>
              <a:t>Coating improvements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1600" dirty="0">
                <a:solidFill>
                  <a:srgbClr val="303030"/>
                </a:solidFill>
              </a:rPr>
              <a:t>Flux trap, thermal gradient effect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1600" dirty="0">
                <a:solidFill>
                  <a:srgbClr val="303030"/>
                </a:solidFill>
              </a:rPr>
              <a:t>Nb</a:t>
            </a:r>
            <a:r>
              <a:rPr lang="en-GB" sz="1600" baseline="-25000" dirty="0">
                <a:solidFill>
                  <a:srgbClr val="303030"/>
                </a:solidFill>
              </a:rPr>
              <a:t>3</a:t>
            </a:r>
            <a:r>
              <a:rPr lang="en-GB" sz="1600" dirty="0">
                <a:solidFill>
                  <a:srgbClr val="303030"/>
                </a:solidFill>
              </a:rPr>
              <a:t>Sn coating on </a:t>
            </a:r>
            <a:r>
              <a:rPr lang="en-GB" sz="1600" dirty="0" err="1">
                <a:solidFill>
                  <a:srgbClr val="303030"/>
                </a:solidFill>
              </a:rPr>
              <a:t>CuW</a:t>
            </a:r>
            <a:r>
              <a:rPr lang="en-GB" sz="1600" dirty="0">
                <a:solidFill>
                  <a:srgbClr val="303030"/>
                </a:solidFill>
              </a:rPr>
              <a:t> 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596CC93-60CB-C1C0-E1AE-2982FFEF2D6A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212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7D0458-3EA0-EF18-8BE1-2640C03F22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E595FCC-5CFC-9C06-E2D2-B8094D18EE63}"/>
              </a:ext>
            </a:extLst>
          </p:cNvPr>
          <p:cNvSpPr/>
          <p:nvPr/>
        </p:nvSpPr>
        <p:spPr>
          <a:xfrm>
            <a:off x="3511522" y="2844225"/>
            <a:ext cx="53721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Thank you for your attention</a:t>
            </a:r>
            <a:endParaRPr lang="en-GB" sz="2800" b="1" dirty="0">
              <a:solidFill>
                <a:srgbClr val="002060"/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D5BE9DB-C8C4-7694-A335-DE8F69DC396D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2569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1122" y="186659"/>
            <a:ext cx="25060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Introduction</a:t>
            </a:r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0402" y="1077365"/>
            <a:ext cx="6801734" cy="30623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Superconducting Radio Frequency (SRF) Cavities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Accelerate charged particles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Electromagnetic standing wave 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Force applied to charged particle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Bulk Nb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Nb/Cu (LHC, ISOLDE):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Cu = high thermal conductivity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Lower load on cooling system</a:t>
            </a:r>
          </a:p>
        </p:txBody>
      </p:sp>
      <p:pic>
        <p:nvPicPr>
          <p:cNvPr id="17" name="Picture 16" descr="A close up of a circular object&#10;&#10;Description automatically generated">
            <a:extLst>
              <a:ext uri="{FF2B5EF4-FFF2-40B4-BE49-F238E27FC236}">
                <a16:creationId xmlns:a16="http://schemas.microsoft.com/office/drawing/2014/main" id="{4101A41B-1131-724F-F22C-BDF046A5F6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04" r="15308"/>
          <a:stretch/>
        </p:blipFill>
        <p:spPr>
          <a:xfrm>
            <a:off x="5771608" y="4270982"/>
            <a:ext cx="3082682" cy="2125325"/>
          </a:xfrm>
          <a:prstGeom prst="rect">
            <a:avLst/>
          </a:prstGeom>
          <a:ln w="28575">
            <a:solidFill>
              <a:srgbClr val="3CC4B4"/>
            </a:solidFill>
          </a:ln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2DFC33CC-951D-F497-8E94-E1DA6E4CA0CB}"/>
              </a:ext>
            </a:extLst>
          </p:cNvPr>
          <p:cNvGrpSpPr/>
          <p:nvPr/>
        </p:nvGrpSpPr>
        <p:grpSpPr>
          <a:xfrm>
            <a:off x="8259259" y="126971"/>
            <a:ext cx="3621619" cy="2685395"/>
            <a:chOff x="6469407" y="250293"/>
            <a:chExt cx="3818643" cy="2889328"/>
          </a:xfrm>
        </p:grpSpPr>
        <p:pic>
          <p:nvPicPr>
            <p:cNvPr id="28" name="Content Placeholder 70">
              <a:extLst>
                <a:ext uri="{FF2B5EF4-FFF2-40B4-BE49-F238E27FC236}">
                  <a16:creationId xmlns:a16="http://schemas.microsoft.com/office/drawing/2014/main" id="{73F71FF4-C2A5-2557-C4FB-B1F271CC8C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9407" y="250293"/>
              <a:ext cx="3818643" cy="2889328"/>
            </a:xfrm>
            <a:prstGeom prst="rect">
              <a:avLst/>
            </a:prstGeom>
          </p:spPr>
        </p:pic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6252E2F-1BF8-897C-3F22-B4FC909ADC8A}"/>
                </a:ext>
              </a:extLst>
            </p:cNvPr>
            <p:cNvSpPr/>
            <p:nvPr/>
          </p:nvSpPr>
          <p:spPr>
            <a:xfrm>
              <a:off x="8303307" y="1682438"/>
              <a:ext cx="139847" cy="13984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C879985-9BFC-1039-3F06-26BD283401FC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5C8BA86D-5B63-4DD9-8203-A40D57C858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6123" y="4590106"/>
            <a:ext cx="3395816" cy="1444569"/>
          </a:xfrm>
          <a:prstGeom prst="rect">
            <a:avLst/>
          </a:prstGeom>
        </p:spPr>
      </p:pic>
      <p:pic>
        <p:nvPicPr>
          <p:cNvPr id="7" name="Picture 6" descr="A copper pipes with a couple of holes&#10;&#10;AI-generated content may be incorrect.">
            <a:extLst>
              <a:ext uri="{FF2B5EF4-FFF2-40B4-BE49-F238E27FC236}">
                <a16:creationId xmlns:a16="http://schemas.microsoft.com/office/drawing/2014/main" id="{16B7A931-6BD3-5237-24B9-C8E76C4FCE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474948" y="3681699"/>
            <a:ext cx="3513805" cy="1976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316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C75CA9-9D0F-7103-9154-C0A59F0849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DDD7C24-D219-EB1F-3CCF-B437E3908E88}"/>
              </a:ext>
            </a:extLst>
          </p:cNvPr>
          <p:cNvSpPr/>
          <p:nvPr/>
        </p:nvSpPr>
        <p:spPr>
          <a:xfrm>
            <a:off x="311122" y="186659"/>
            <a:ext cx="25060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Introduction</a:t>
            </a:r>
            <a:endParaRPr lang="en-GB" sz="28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7DCC944-FE97-24C0-75D5-CF0ACF13AC8F}"/>
                  </a:ext>
                </a:extLst>
              </p:cNvPr>
              <p:cNvSpPr txBox="1"/>
              <p:nvPr/>
            </p:nvSpPr>
            <p:spPr>
              <a:xfrm>
                <a:off x="311122" y="1077365"/>
                <a:ext cx="4789260" cy="16399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GB" sz="2400" b="1" dirty="0">
                    <a:solidFill>
                      <a:srgbClr val="303030"/>
                    </a:solidFill>
                  </a:rPr>
                  <a:t>SRF Cavity Performance</a:t>
                </a:r>
              </a:p>
              <a:p>
                <a:pPr marL="800100" lvl="2" indent="-342900">
                  <a:spcAft>
                    <a:spcPts val="600"/>
                  </a:spcAft>
                  <a:buFont typeface="Arial" panose="020B0604020202020204" pitchFamily="34" charset="0"/>
                  <a:buChar char="-"/>
                </a:pPr>
                <a:r>
                  <a:rPr lang="en-GB" sz="2000" dirty="0">
                    <a:solidFill>
                      <a:srgbClr val="303030"/>
                    </a:solidFill>
                  </a:rPr>
                  <a:t>Quality factor </a:t>
                </a:r>
                <a:r>
                  <a:rPr lang="en-GB" sz="2000" i="1" dirty="0">
                    <a:solidFill>
                      <a:srgbClr val="002060"/>
                    </a:solidFill>
                  </a:rPr>
                  <a:t>Q</a:t>
                </a:r>
                <a:r>
                  <a:rPr lang="en-GB" sz="2000" baseline="-25000" dirty="0">
                    <a:solidFill>
                      <a:srgbClr val="002060"/>
                    </a:solidFill>
                  </a:rPr>
                  <a:t> </a:t>
                </a:r>
                <a:r>
                  <a:rPr lang="en-GB" sz="2000" dirty="0">
                    <a:solidFill>
                      <a:srgbClr val="002060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1600" b="0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1600" b="0" i="0" dirty="0" smtClean="0">
                            <a:solidFill>
                              <a:srgbClr val="002060"/>
                            </a:solidFill>
                          </a:rPr>
                          <m:t>stored</m:t>
                        </m:r>
                        <m:r>
                          <m:rPr>
                            <m:nor/>
                          </m:rPr>
                          <a:rPr lang="en-GB" sz="1600" b="0" i="0" dirty="0" smtClean="0">
                            <a:solidFill>
                              <a:srgbClr val="002060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600" i="0" dirty="0" smtClean="0">
                            <a:solidFill>
                              <a:srgbClr val="002060"/>
                            </a:solidFill>
                          </a:rPr>
                          <m:t>power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1600" b="0" i="0" dirty="0" smtClean="0">
                            <a:solidFill>
                              <a:srgbClr val="002060"/>
                            </a:solidFill>
                          </a:rPr>
                          <m:t>dissipated</m:t>
                        </m:r>
                        <m:r>
                          <m:rPr>
                            <m:nor/>
                          </m:rPr>
                          <a:rPr lang="en-GB" sz="1600" b="0" i="0" dirty="0" smtClean="0">
                            <a:solidFill>
                              <a:srgbClr val="002060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sz="1600" b="0" i="0" dirty="0" smtClean="0">
                            <a:solidFill>
                              <a:srgbClr val="002060"/>
                            </a:solidFill>
                          </a:rPr>
                          <m:t>power</m:t>
                        </m:r>
                      </m:den>
                    </m:f>
                  </m:oMath>
                </a14:m>
                <a:endParaRPr lang="en-GB" sz="2000" dirty="0">
                  <a:solidFill>
                    <a:srgbClr val="303030"/>
                  </a:solidFill>
                </a:endParaRPr>
              </a:p>
              <a:p>
                <a:pPr marL="800100" lvl="2" indent="-342900">
                  <a:spcAft>
                    <a:spcPts val="600"/>
                  </a:spcAft>
                  <a:buFont typeface="Arial" panose="020B0604020202020204" pitchFamily="34" charset="0"/>
                  <a:buChar char="-"/>
                </a:pPr>
                <a:r>
                  <a:rPr lang="en-GB" sz="2000" dirty="0">
                    <a:solidFill>
                      <a:srgbClr val="303030"/>
                    </a:solidFill>
                  </a:rPr>
                  <a:t>Dissipated power proportional to </a:t>
                </a:r>
                <a:r>
                  <a:rPr lang="en-GB" sz="2000" b="1" i="1" dirty="0">
                    <a:solidFill>
                      <a:srgbClr val="00B050"/>
                    </a:solidFill>
                  </a:rPr>
                  <a:t>R</a:t>
                </a:r>
                <a:r>
                  <a:rPr lang="en-GB" sz="2000" b="1" baseline="-25000" dirty="0">
                    <a:solidFill>
                      <a:srgbClr val="00B050"/>
                    </a:solidFill>
                  </a:rPr>
                  <a:t>s</a:t>
                </a:r>
                <a:r>
                  <a:rPr lang="en-GB" sz="2000" dirty="0">
                    <a:solidFill>
                      <a:srgbClr val="002060"/>
                    </a:solidFill>
                  </a:rPr>
                  <a:t> </a:t>
                </a:r>
              </a:p>
              <a:p>
                <a:pPr marL="800100" lvl="2" indent="-342900">
                  <a:spcAft>
                    <a:spcPts val="600"/>
                  </a:spcAft>
                  <a:buFont typeface="Arial" panose="020B0604020202020204" pitchFamily="34" charset="0"/>
                  <a:buChar char="-"/>
                </a:pPr>
                <a:r>
                  <a:rPr lang="en-GB" sz="2000" i="1" dirty="0">
                    <a:solidFill>
                      <a:srgbClr val="303030"/>
                    </a:solidFill>
                  </a:rPr>
                  <a:t>Rs</a:t>
                </a:r>
                <a:r>
                  <a:rPr lang="en-GB" sz="2000" dirty="0">
                    <a:solidFill>
                      <a:srgbClr val="303030"/>
                    </a:solidFill>
                  </a:rPr>
                  <a:t> ↘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solidFill>
                              <a:srgbClr val="30303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H" sz="2000" b="0" i="1" dirty="0" smtClean="0">
                            <a:solidFill>
                              <a:srgbClr val="30303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CH" sz="2000" b="0" i="1" dirty="0" smtClean="0">
                            <a:solidFill>
                              <a:srgbClr val="30303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rgbClr val="303030"/>
                    </a:solidFill>
                  </a:rPr>
                  <a:t> ↗ </a:t>
                </a:r>
                <a:r>
                  <a:rPr lang="en-GB" sz="2000" dirty="0">
                    <a:solidFill>
                      <a:srgbClr val="303030"/>
                    </a:solidFill>
                    <a:sym typeface="Wingdings" panose="05000000000000000000" pitchFamily="2" charset="2"/>
                  </a:rPr>
                  <a:t> Good indicator !</a:t>
                </a:r>
                <a:endParaRPr lang="en-GB" sz="2000" baseline="-25000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7DCC944-FE97-24C0-75D5-CF0ACF13AC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122" y="1077365"/>
                <a:ext cx="4789260" cy="1639936"/>
              </a:xfrm>
              <a:prstGeom prst="rect">
                <a:avLst/>
              </a:prstGeom>
              <a:blipFill>
                <a:blip r:embed="rId2"/>
                <a:stretch>
                  <a:fillRect l="-3817" t="-5948" r="-254" b="-85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AA56A2C1-5C6A-8872-0E24-598BA549D2BF}"/>
              </a:ext>
            </a:extLst>
          </p:cNvPr>
          <p:cNvGrpSpPr/>
          <p:nvPr/>
        </p:nvGrpSpPr>
        <p:grpSpPr>
          <a:xfrm>
            <a:off x="7494407" y="165854"/>
            <a:ext cx="3621619" cy="2685395"/>
            <a:chOff x="6469407" y="250293"/>
            <a:chExt cx="3818643" cy="2889328"/>
          </a:xfrm>
        </p:grpSpPr>
        <p:pic>
          <p:nvPicPr>
            <p:cNvPr id="9" name="Content Placeholder 70">
              <a:extLst>
                <a:ext uri="{FF2B5EF4-FFF2-40B4-BE49-F238E27FC236}">
                  <a16:creationId xmlns:a16="http://schemas.microsoft.com/office/drawing/2014/main" id="{4A79655E-F568-DBAA-1E5F-266D2E42FD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9407" y="250293"/>
              <a:ext cx="3818643" cy="2889328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173AD76-7844-4D34-5AEC-7FD523F2482A}"/>
                </a:ext>
              </a:extLst>
            </p:cNvPr>
            <p:cNvSpPr/>
            <p:nvPr/>
          </p:nvSpPr>
          <p:spPr>
            <a:xfrm>
              <a:off x="8303307" y="1682438"/>
              <a:ext cx="139847" cy="13984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D19A929C-5B69-65FE-F927-F245FD2166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639" y="3166462"/>
            <a:ext cx="5345306" cy="324234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E68A748-B12D-97BB-14BE-6024810873B1}"/>
              </a:ext>
            </a:extLst>
          </p:cNvPr>
          <p:cNvSpPr txBox="1"/>
          <p:nvPr/>
        </p:nvSpPr>
        <p:spPr>
          <a:xfrm>
            <a:off x="879666" y="5632195"/>
            <a:ext cx="148149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/>
              <a:t>1.3GHz, 4.2K</a:t>
            </a:r>
            <a:endParaRPr lang="en-GB" dirty="0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B3EBAC02-2CB6-D82C-6AC1-06BF2241E2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24"/>
          <a:stretch/>
        </p:blipFill>
        <p:spPr bwMode="auto">
          <a:xfrm>
            <a:off x="6617057" y="3166462"/>
            <a:ext cx="4600575" cy="3372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159A409-D61D-1ADD-E5DD-4A1749A72C00}"/>
              </a:ext>
            </a:extLst>
          </p:cNvPr>
          <p:cNvSpPr txBox="1"/>
          <p:nvPr/>
        </p:nvSpPr>
        <p:spPr>
          <a:xfrm>
            <a:off x="7246800" y="3234030"/>
            <a:ext cx="1604927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400 MHz, 4.2K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3C5C0EB-6868-9D43-C3C1-62BE4A2D2E0D}"/>
              </a:ext>
            </a:extLst>
          </p:cNvPr>
          <p:cNvSpPr/>
          <p:nvPr/>
        </p:nvSpPr>
        <p:spPr>
          <a:xfrm>
            <a:off x="7677339" y="3049081"/>
            <a:ext cx="3255756" cy="1626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90E843B-9BA6-A7F2-8168-10EEA6CB4C2C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695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F06465-F9C9-1B00-3CA3-8E7711186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271263B-40C9-A957-23AB-B1FF911DF765}"/>
              </a:ext>
            </a:extLst>
          </p:cNvPr>
          <p:cNvSpPr/>
          <p:nvPr/>
        </p:nvSpPr>
        <p:spPr>
          <a:xfrm>
            <a:off x="311122" y="186659"/>
            <a:ext cx="25747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Introduction</a:t>
            </a:r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CB080BB-365A-3C05-2378-1C8359D58AEC}"/>
              </a:ext>
            </a:extLst>
          </p:cNvPr>
          <p:cNvSpPr txBox="1"/>
          <p:nvPr/>
        </p:nvSpPr>
        <p:spPr>
          <a:xfrm>
            <a:off x="493975" y="1033532"/>
            <a:ext cx="4106958" cy="113877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How Nb</a:t>
            </a:r>
            <a:r>
              <a:rPr lang="en-GB" sz="2400" b="1" baseline="-25000" dirty="0">
                <a:solidFill>
                  <a:srgbClr val="303030"/>
                </a:solidFill>
              </a:rPr>
              <a:t>3</a:t>
            </a:r>
            <a:r>
              <a:rPr lang="en-GB" sz="2400" b="1" dirty="0">
                <a:solidFill>
                  <a:srgbClr val="303030"/>
                </a:solidFill>
              </a:rPr>
              <a:t>Sn compares to Nb </a:t>
            </a:r>
            <a:r>
              <a:rPr lang="en-GB" sz="2000" b="1" dirty="0">
                <a:solidFill>
                  <a:srgbClr val="303030"/>
                </a:solidFill>
              </a:rPr>
              <a:t>?</a:t>
            </a:r>
            <a:endParaRPr lang="en-GB" sz="2400" b="1" dirty="0">
              <a:solidFill>
                <a:srgbClr val="303030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i="1" dirty="0">
                <a:solidFill>
                  <a:srgbClr val="2F2F2F"/>
                </a:solidFill>
              </a:rPr>
              <a:t>Q</a:t>
            </a:r>
            <a:r>
              <a:rPr lang="en-GB" sz="2000" baseline="-25000" dirty="0">
                <a:solidFill>
                  <a:srgbClr val="2F2F2F"/>
                </a:solidFill>
              </a:rPr>
              <a:t>0</a:t>
            </a:r>
            <a:r>
              <a:rPr lang="en-GB" sz="2000" dirty="0">
                <a:solidFill>
                  <a:srgbClr val="2F2F2F"/>
                </a:solidFill>
              </a:rPr>
              <a:t> at 4.5 K ~ bulk Nb at 2 K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2F2F2F"/>
                </a:solidFill>
              </a:rPr>
              <a:t>Better overall performances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693D61C-3640-681D-FFEE-5EA2733C7D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993660"/>
              </p:ext>
            </p:extLst>
          </p:nvPr>
        </p:nvGraphicFramePr>
        <p:xfrm>
          <a:off x="717901" y="2328278"/>
          <a:ext cx="4675554" cy="17557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62789">
                  <a:extLst>
                    <a:ext uri="{9D8B030D-6E8A-4147-A177-3AD203B41FA5}">
                      <a16:colId xmlns:a16="http://schemas.microsoft.com/office/drawing/2014/main" val="2441682570"/>
                    </a:ext>
                  </a:extLst>
                </a:gridCol>
                <a:gridCol w="1286620">
                  <a:extLst>
                    <a:ext uri="{9D8B030D-6E8A-4147-A177-3AD203B41FA5}">
                      <a16:colId xmlns:a16="http://schemas.microsoft.com/office/drawing/2014/main" val="4052235099"/>
                    </a:ext>
                  </a:extLst>
                </a:gridCol>
                <a:gridCol w="1226145">
                  <a:extLst>
                    <a:ext uri="{9D8B030D-6E8A-4147-A177-3AD203B41FA5}">
                      <a16:colId xmlns:a16="http://schemas.microsoft.com/office/drawing/2014/main" val="386924943"/>
                    </a:ext>
                  </a:extLst>
                </a:gridCol>
              </a:tblGrid>
              <a:tr h="349094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b="1" dirty="0"/>
                        <a:t>Nb</a:t>
                      </a:r>
                      <a:endParaRPr lang="en-GB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b="1" dirty="0"/>
                        <a:t>Nb</a:t>
                      </a:r>
                      <a:r>
                        <a:rPr lang="fr-CH" sz="1600" b="1" baseline="-25000" dirty="0"/>
                        <a:t>3</a:t>
                      </a:r>
                      <a:r>
                        <a:rPr lang="fr-CH" sz="1600" b="1" dirty="0"/>
                        <a:t>Sn</a:t>
                      </a:r>
                      <a:endParaRPr lang="en-GB" sz="1600" b="1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6316095"/>
                  </a:ext>
                </a:extLst>
              </a:tr>
              <a:tr h="351665">
                <a:tc>
                  <a:txBody>
                    <a:bodyPr/>
                    <a:lstStyle/>
                    <a:p>
                      <a:r>
                        <a:rPr lang="fr-CH" sz="1600" b="1" dirty="0"/>
                        <a:t>Tc (K)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9.2</a:t>
                      </a:r>
                      <a:endParaRPr lang="en-GB" sz="16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18.3</a:t>
                      </a:r>
                      <a:endParaRPr lang="en-GB" sz="16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4371157"/>
                  </a:ext>
                </a:extLst>
              </a:tr>
              <a:tr h="351665">
                <a:tc>
                  <a:txBody>
                    <a:bodyPr/>
                    <a:lstStyle/>
                    <a:p>
                      <a:r>
                        <a:rPr lang="fr-CH" sz="1600" b="1" dirty="0"/>
                        <a:t>R</a:t>
                      </a:r>
                      <a:r>
                        <a:rPr lang="fr-CH" sz="1600" b="1" baseline="-25000" dirty="0"/>
                        <a:t>BCS</a:t>
                      </a:r>
                      <a:r>
                        <a:rPr lang="fr-CH" sz="1600" b="1" dirty="0"/>
                        <a:t> (</a:t>
                      </a:r>
                      <a:r>
                        <a:rPr lang="fr-CH" sz="1600" b="1" dirty="0" err="1"/>
                        <a:t>n</a:t>
                      </a:r>
                      <a:r>
                        <a:rPr lang="fr-CH" sz="1600" b="1" dirty="0" err="1"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fr-CH" sz="1600" b="1" dirty="0"/>
                        <a:t>)</a:t>
                      </a:r>
                      <a:endParaRPr lang="en-GB" sz="1600" b="1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45</a:t>
                      </a:r>
                      <a:endParaRPr lang="en-GB" sz="16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0.4</a:t>
                      </a:r>
                      <a:endParaRPr lang="en-GB" sz="16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3880699"/>
                  </a:ext>
                </a:extLst>
              </a:tr>
              <a:tr h="3516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="1" dirty="0" err="1">
                          <a:solidFill>
                            <a:schemeClr val="tx1"/>
                          </a:solidFill>
                        </a:rPr>
                        <a:t>H</a:t>
                      </a:r>
                      <a:r>
                        <a:rPr lang="fr-CH" sz="1600" b="1" baseline="-25000" dirty="0" err="1">
                          <a:solidFill>
                            <a:schemeClr val="tx1"/>
                          </a:solidFill>
                        </a:rPr>
                        <a:t>sh</a:t>
                      </a: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fr-CH" sz="1600" b="1" dirty="0" err="1">
                          <a:solidFill>
                            <a:schemeClr val="tx1"/>
                          </a:solidFill>
                        </a:rPr>
                        <a:t>mT</a:t>
                      </a:r>
                      <a:r>
                        <a:rPr lang="fr-CH" sz="1600" b="1" dirty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900" b="0" dirty="0">
                          <a:solidFill>
                            <a:schemeClr val="tx1"/>
                          </a:solidFill>
                        </a:rPr>
                        <a:t>@4.2K</a:t>
                      </a:r>
                      <a:r>
                        <a:rPr lang="en-GB" sz="900" b="0" baseline="0" dirty="0">
                          <a:solidFill>
                            <a:schemeClr val="tx1"/>
                          </a:solidFill>
                        </a:rPr>
                        <a:t> and 500MHz</a:t>
                      </a:r>
                      <a:endParaRPr lang="en-GB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220</a:t>
                      </a:r>
                      <a:endParaRPr lang="en-GB" sz="16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425</a:t>
                      </a:r>
                      <a:endParaRPr lang="en-GB" sz="16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2840100"/>
                  </a:ext>
                </a:extLst>
              </a:tr>
              <a:tr h="351665">
                <a:tc>
                  <a:txBody>
                    <a:bodyPr/>
                    <a:lstStyle/>
                    <a:p>
                      <a:r>
                        <a:rPr lang="fr-CH" sz="1600" b="1" dirty="0"/>
                        <a:t>Max th. </a:t>
                      </a:r>
                      <a:r>
                        <a:rPr lang="fr-CH" sz="1600" b="1" dirty="0" err="1"/>
                        <a:t>Eacc</a:t>
                      </a:r>
                      <a:r>
                        <a:rPr lang="fr-CH" sz="1600" b="1" dirty="0"/>
                        <a:t> (MV/m)</a:t>
                      </a:r>
                      <a:endParaRPr lang="en-GB" sz="1600" b="1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dirty="0"/>
                        <a:t>50</a:t>
                      </a:r>
                      <a:endParaRPr lang="en-GB" sz="16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CH" sz="1600" b="1" dirty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100</a:t>
                      </a:r>
                      <a:endParaRPr lang="en-GB" sz="16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1110146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071CFCDE-D32D-A01B-602C-BC8A85DDADD0}"/>
              </a:ext>
            </a:extLst>
          </p:cNvPr>
          <p:cNvSpPr txBox="1"/>
          <p:nvPr/>
        </p:nvSpPr>
        <p:spPr>
          <a:xfrm>
            <a:off x="493975" y="4544043"/>
            <a:ext cx="6641049" cy="152349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How this is interesting for accelerators </a:t>
            </a:r>
            <a:r>
              <a:rPr lang="en-GB" sz="2000" b="1" dirty="0">
                <a:solidFill>
                  <a:srgbClr val="303030"/>
                </a:solidFill>
              </a:rPr>
              <a:t>?</a:t>
            </a:r>
            <a:endParaRPr lang="en-GB" sz="2400" b="1" dirty="0">
              <a:solidFill>
                <a:srgbClr val="303030"/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2F2F2F"/>
                </a:solidFill>
              </a:rPr>
              <a:t>For FCC: bulk Nb cavities for booster operations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2F2F2F"/>
                </a:solidFill>
              </a:rPr>
              <a:t>Could operate at 4.5K instead of 2K + Use of Cu substrate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2F2F2F"/>
                </a:solidFill>
              </a:rPr>
              <a:t>Energy and cost savings for future colliders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D6B5DED-3737-2DE0-DB3F-0CE703D7AE6F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4060802B-1415-4F37-08BE-7598F737252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348"/>
          <a:stretch/>
        </p:blipFill>
        <p:spPr>
          <a:xfrm rot="5400000">
            <a:off x="7515000" y="2229673"/>
            <a:ext cx="6226039" cy="214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900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FA0F9E-CC35-F59B-E384-4DFF174D92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78B7B98-EEE1-1A2D-5680-02B5D264B28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59" r="1654" b="4117"/>
          <a:stretch/>
        </p:blipFill>
        <p:spPr>
          <a:xfrm>
            <a:off x="6319090" y="3280842"/>
            <a:ext cx="5075976" cy="322325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FC87F62-4790-AF80-2EB8-21616FA350B7}"/>
              </a:ext>
            </a:extLst>
          </p:cNvPr>
          <p:cNvSpPr/>
          <p:nvPr/>
        </p:nvSpPr>
        <p:spPr>
          <a:xfrm>
            <a:off x="311122" y="186659"/>
            <a:ext cx="25747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Introduction</a:t>
            </a:r>
            <a:endParaRPr lang="en-GB" sz="2800" b="1" dirty="0">
              <a:solidFill>
                <a:srgbClr val="00206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D0FD8B-B212-52DE-2664-B1C3B79DB2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10"/>
          <a:stretch/>
        </p:blipFill>
        <p:spPr>
          <a:xfrm>
            <a:off x="7126645" y="180445"/>
            <a:ext cx="3942496" cy="3024617"/>
          </a:xfrm>
          <a:prstGeom prst="rect">
            <a:avLst/>
          </a:prstGeom>
        </p:spPr>
      </p:pic>
      <p:sp>
        <p:nvSpPr>
          <p:cNvPr id="7" name="Freeform 11">
            <a:extLst>
              <a:ext uri="{FF2B5EF4-FFF2-40B4-BE49-F238E27FC236}">
                <a16:creationId xmlns:a16="http://schemas.microsoft.com/office/drawing/2014/main" id="{F341C411-506E-14FF-5E43-4BDAE036AA4E}"/>
              </a:ext>
            </a:extLst>
          </p:cNvPr>
          <p:cNvSpPr/>
          <p:nvPr/>
        </p:nvSpPr>
        <p:spPr>
          <a:xfrm>
            <a:off x="8160564" y="666079"/>
            <a:ext cx="281493" cy="2262214"/>
          </a:xfrm>
          <a:custGeom>
            <a:avLst/>
            <a:gdLst>
              <a:gd name="connsiteX0" fmla="*/ 31750 w 298450"/>
              <a:gd name="connsiteY0" fmla="*/ 0 h 2419350"/>
              <a:gd name="connsiteX1" fmla="*/ 31750 w 298450"/>
              <a:gd name="connsiteY1" fmla="*/ 0 h 2419350"/>
              <a:gd name="connsiteX2" fmla="*/ 53975 w 298450"/>
              <a:gd name="connsiteY2" fmla="*/ 28575 h 2419350"/>
              <a:gd name="connsiteX3" fmla="*/ 73025 w 298450"/>
              <a:gd name="connsiteY3" fmla="*/ 41275 h 2419350"/>
              <a:gd name="connsiteX4" fmla="*/ 82550 w 298450"/>
              <a:gd name="connsiteY4" fmla="*/ 47625 h 2419350"/>
              <a:gd name="connsiteX5" fmla="*/ 95250 w 298450"/>
              <a:gd name="connsiteY5" fmla="*/ 66675 h 2419350"/>
              <a:gd name="connsiteX6" fmla="*/ 114300 w 298450"/>
              <a:gd name="connsiteY6" fmla="*/ 82550 h 2419350"/>
              <a:gd name="connsiteX7" fmla="*/ 120650 w 298450"/>
              <a:gd name="connsiteY7" fmla="*/ 92075 h 2419350"/>
              <a:gd name="connsiteX8" fmla="*/ 127000 w 298450"/>
              <a:gd name="connsiteY8" fmla="*/ 111125 h 2419350"/>
              <a:gd name="connsiteX9" fmla="*/ 136525 w 298450"/>
              <a:gd name="connsiteY9" fmla="*/ 114300 h 2419350"/>
              <a:gd name="connsiteX10" fmla="*/ 139700 w 298450"/>
              <a:gd name="connsiteY10" fmla="*/ 127000 h 2419350"/>
              <a:gd name="connsiteX11" fmla="*/ 152400 w 298450"/>
              <a:gd name="connsiteY11" fmla="*/ 146050 h 2419350"/>
              <a:gd name="connsiteX12" fmla="*/ 155575 w 298450"/>
              <a:gd name="connsiteY12" fmla="*/ 155575 h 2419350"/>
              <a:gd name="connsiteX13" fmla="*/ 168275 w 298450"/>
              <a:gd name="connsiteY13" fmla="*/ 174625 h 2419350"/>
              <a:gd name="connsiteX14" fmla="*/ 174625 w 298450"/>
              <a:gd name="connsiteY14" fmla="*/ 184150 h 2419350"/>
              <a:gd name="connsiteX15" fmla="*/ 184150 w 298450"/>
              <a:gd name="connsiteY15" fmla="*/ 212725 h 2419350"/>
              <a:gd name="connsiteX16" fmla="*/ 187325 w 298450"/>
              <a:gd name="connsiteY16" fmla="*/ 222250 h 2419350"/>
              <a:gd name="connsiteX17" fmla="*/ 190500 w 298450"/>
              <a:gd name="connsiteY17" fmla="*/ 234950 h 2419350"/>
              <a:gd name="connsiteX18" fmla="*/ 196850 w 298450"/>
              <a:gd name="connsiteY18" fmla="*/ 244475 h 2419350"/>
              <a:gd name="connsiteX19" fmla="*/ 200025 w 298450"/>
              <a:gd name="connsiteY19" fmla="*/ 260350 h 2419350"/>
              <a:gd name="connsiteX20" fmla="*/ 206375 w 298450"/>
              <a:gd name="connsiteY20" fmla="*/ 269875 h 2419350"/>
              <a:gd name="connsiteX21" fmla="*/ 209550 w 298450"/>
              <a:gd name="connsiteY21" fmla="*/ 279400 h 2419350"/>
              <a:gd name="connsiteX22" fmla="*/ 215900 w 298450"/>
              <a:gd name="connsiteY22" fmla="*/ 288925 h 2419350"/>
              <a:gd name="connsiteX23" fmla="*/ 219075 w 298450"/>
              <a:gd name="connsiteY23" fmla="*/ 298450 h 2419350"/>
              <a:gd name="connsiteX24" fmla="*/ 225425 w 298450"/>
              <a:gd name="connsiteY24" fmla="*/ 307975 h 2419350"/>
              <a:gd name="connsiteX25" fmla="*/ 228600 w 298450"/>
              <a:gd name="connsiteY25" fmla="*/ 317500 h 2419350"/>
              <a:gd name="connsiteX26" fmla="*/ 244475 w 298450"/>
              <a:gd name="connsiteY26" fmla="*/ 336550 h 2419350"/>
              <a:gd name="connsiteX27" fmla="*/ 250825 w 298450"/>
              <a:gd name="connsiteY27" fmla="*/ 355600 h 2419350"/>
              <a:gd name="connsiteX28" fmla="*/ 254000 w 298450"/>
              <a:gd name="connsiteY28" fmla="*/ 368300 h 2419350"/>
              <a:gd name="connsiteX29" fmla="*/ 260350 w 298450"/>
              <a:gd name="connsiteY29" fmla="*/ 387350 h 2419350"/>
              <a:gd name="connsiteX30" fmla="*/ 263525 w 298450"/>
              <a:gd name="connsiteY30" fmla="*/ 396875 h 2419350"/>
              <a:gd name="connsiteX31" fmla="*/ 273050 w 298450"/>
              <a:gd name="connsiteY31" fmla="*/ 422275 h 2419350"/>
              <a:gd name="connsiteX32" fmla="*/ 276225 w 298450"/>
              <a:gd name="connsiteY32" fmla="*/ 450850 h 2419350"/>
              <a:gd name="connsiteX33" fmla="*/ 282575 w 298450"/>
              <a:gd name="connsiteY33" fmla="*/ 460375 h 2419350"/>
              <a:gd name="connsiteX34" fmla="*/ 285750 w 298450"/>
              <a:gd name="connsiteY34" fmla="*/ 469900 h 2419350"/>
              <a:gd name="connsiteX35" fmla="*/ 288925 w 298450"/>
              <a:gd name="connsiteY35" fmla="*/ 482600 h 2419350"/>
              <a:gd name="connsiteX36" fmla="*/ 292100 w 298450"/>
              <a:gd name="connsiteY36" fmla="*/ 492125 h 2419350"/>
              <a:gd name="connsiteX37" fmla="*/ 298450 w 298450"/>
              <a:gd name="connsiteY37" fmla="*/ 520700 h 2419350"/>
              <a:gd name="connsiteX38" fmla="*/ 295275 w 298450"/>
              <a:gd name="connsiteY38" fmla="*/ 536575 h 2419350"/>
              <a:gd name="connsiteX39" fmla="*/ 288925 w 298450"/>
              <a:gd name="connsiteY39" fmla="*/ 2419350 h 2419350"/>
              <a:gd name="connsiteX40" fmla="*/ 0 w 298450"/>
              <a:gd name="connsiteY40" fmla="*/ 2413000 h 2419350"/>
              <a:gd name="connsiteX41" fmla="*/ 6350 w 298450"/>
              <a:gd name="connsiteY41" fmla="*/ 501650 h 2419350"/>
              <a:gd name="connsiteX42" fmla="*/ 31750 w 298450"/>
              <a:gd name="connsiteY42" fmla="*/ 0 h 241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98450" h="2419350">
                <a:moveTo>
                  <a:pt x="31750" y="0"/>
                </a:moveTo>
                <a:lnTo>
                  <a:pt x="31750" y="0"/>
                </a:lnTo>
                <a:cubicBezTo>
                  <a:pt x="39158" y="9525"/>
                  <a:pt x="45442" y="20042"/>
                  <a:pt x="53975" y="28575"/>
                </a:cubicBezTo>
                <a:cubicBezTo>
                  <a:pt x="59371" y="33971"/>
                  <a:pt x="66675" y="37042"/>
                  <a:pt x="73025" y="41275"/>
                </a:cubicBezTo>
                <a:lnTo>
                  <a:pt x="82550" y="47625"/>
                </a:lnTo>
                <a:cubicBezTo>
                  <a:pt x="86783" y="53975"/>
                  <a:pt x="88900" y="62442"/>
                  <a:pt x="95250" y="66675"/>
                </a:cubicBezTo>
                <a:cubicBezTo>
                  <a:pt x="104616" y="72919"/>
                  <a:pt x="106660" y="73383"/>
                  <a:pt x="114300" y="82550"/>
                </a:cubicBezTo>
                <a:cubicBezTo>
                  <a:pt x="116743" y="85481"/>
                  <a:pt x="119100" y="88588"/>
                  <a:pt x="120650" y="92075"/>
                </a:cubicBezTo>
                <a:cubicBezTo>
                  <a:pt x="123368" y="98192"/>
                  <a:pt x="120650" y="109008"/>
                  <a:pt x="127000" y="111125"/>
                </a:cubicBezTo>
                <a:lnTo>
                  <a:pt x="136525" y="114300"/>
                </a:lnTo>
                <a:cubicBezTo>
                  <a:pt x="137583" y="118533"/>
                  <a:pt x="137749" y="123097"/>
                  <a:pt x="139700" y="127000"/>
                </a:cubicBezTo>
                <a:cubicBezTo>
                  <a:pt x="143113" y="133826"/>
                  <a:pt x="149987" y="138810"/>
                  <a:pt x="152400" y="146050"/>
                </a:cubicBezTo>
                <a:cubicBezTo>
                  <a:pt x="153458" y="149225"/>
                  <a:pt x="153950" y="152649"/>
                  <a:pt x="155575" y="155575"/>
                </a:cubicBezTo>
                <a:cubicBezTo>
                  <a:pt x="159281" y="162246"/>
                  <a:pt x="164042" y="168275"/>
                  <a:pt x="168275" y="174625"/>
                </a:cubicBezTo>
                <a:cubicBezTo>
                  <a:pt x="170392" y="177800"/>
                  <a:pt x="173418" y="180530"/>
                  <a:pt x="174625" y="184150"/>
                </a:cubicBezTo>
                <a:lnTo>
                  <a:pt x="184150" y="212725"/>
                </a:lnTo>
                <a:cubicBezTo>
                  <a:pt x="185208" y="215900"/>
                  <a:pt x="186513" y="219003"/>
                  <a:pt x="187325" y="222250"/>
                </a:cubicBezTo>
                <a:cubicBezTo>
                  <a:pt x="188383" y="226483"/>
                  <a:pt x="188781" y="230939"/>
                  <a:pt x="190500" y="234950"/>
                </a:cubicBezTo>
                <a:cubicBezTo>
                  <a:pt x="192003" y="238457"/>
                  <a:pt x="194733" y="241300"/>
                  <a:pt x="196850" y="244475"/>
                </a:cubicBezTo>
                <a:cubicBezTo>
                  <a:pt x="197908" y="249767"/>
                  <a:pt x="198130" y="255297"/>
                  <a:pt x="200025" y="260350"/>
                </a:cubicBezTo>
                <a:cubicBezTo>
                  <a:pt x="201365" y="263923"/>
                  <a:pt x="204668" y="266462"/>
                  <a:pt x="206375" y="269875"/>
                </a:cubicBezTo>
                <a:cubicBezTo>
                  <a:pt x="207872" y="272868"/>
                  <a:pt x="208053" y="276407"/>
                  <a:pt x="209550" y="279400"/>
                </a:cubicBezTo>
                <a:cubicBezTo>
                  <a:pt x="211257" y="282813"/>
                  <a:pt x="214193" y="285512"/>
                  <a:pt x="215900" y="288925"/>
                </a:cubicBezTo>
                <a:cubicBezTo>
                  <a:pt x="217397" y="291918"/>
                  <a:pt x="217578" y="295457"/>
                  <a:pt x="219075" y="298450"/>
                </a:cubicBezTo>
                <a:cubicBezTo>
                  <a:pt x="220782" y="301863"/>
                  <a:pt x="223718" y="304562"/>
                  <a:pt x="225425" y="307975"/>
                </a:cubicBezTo>
                <a:cubicBezTo>
                  <a:pt x="226922" y="310968"/>
                  <a:pt x="227103" y="314507"/>
                  <a:pt x="228600" y="317500"/>
                </a:cubicBezTo>
                <a:cubicBezTo>
                  <a:pt x="233020" y="326341"/>
                  <a:pt x="237453" y="329528"/>
                  <a:pt x="244475" y="336550"/>
                </a:cubicBezTo>
                <a:cubicBezTo>
                  <a:pt x="246592" y="342900"/>
                  <a:pt x="249202" y="349106"/>
                  <a:pt x="250825" y="355600"/>
                </a:cubicBezTo>
                <a:cubicBezTo>
                  <a:pt x="251883" y="359833"/>
                  <a:pt x="252746" y="364120"/>
                  <a:pt x="254000" y="368300"/>
                </a:cubicBezTo>
                <a:cubicBezTo>
                  <a:pt x="255923" y="374711"/>
                  <a:pt x="258233" y="381000"/>
                  <a:pt x="260350" y="387350"/>
                </a:cubicBezTo>
                <a:cubicBezTo>
                  <a:pt x="261408" y="390525"/>
                  <a:pt x="262869" y="393593"/>
                  <a:pt x="263525" y="396875"/>
                </a:cubicBezTo>
                <a:cubicBezTo>
                  <a:pt x="267448" y="416492"/>
                  <a:pt x="263707" y="408260"/>
                  <a:pt x="273050" y="422275"/>
                </a:cubicBezTo>
                <a:cubicBezTo>
                  <a:pt x="274108" y="431800"/>
                  <a:pt x="273901" y="441553"/>
                  <a:pt x="276225" y="450850"/>
                </a:cubicBezTo>
                <a:cubicBezTo>
                  <a:pt x="277150" y="454552"/>
                  <a:pt x="280868" y="456962"/>
                  <a:pt x="282575" y="460375"/>
                </a:cubicBezTo>
                <a:cubicBezTo>
                  <a:pt x="284072" y="463368"/>
                  <a:pt x="284831" y="466682"/>
                  <a:pt x="285750" y="469900"/>
                </a:cubicBezTo>
                <a:cubicBezTo>
                  <a:pt x="286949" y="474096"/>
                  <a:pt x="287726" y="478404"/>
                  <a:pt x="288925" y="482600"/>
                </a:cubicBezTo>
                <a:cubicBezTo>
                  <a:pt x="289844" y="485818"/>
                  <a:pt x="291288" y="488878"/>
                  <a:pt x="292100" y="492125"/>
                </a:cubicBezTo>
                <a:cubicBezTo>
                  <a:pt x="294467" y="501591"/>
                  <a:pt x="296333" y="511175"/>
                  <a:pt x="298450" y="520700"/>
                </a:cubicBezTo>
                <a:lnTo>
                  <a:pt x="295275" y="536575"/>
                </a:lnTo>
                <a:cubicBezTo>
                  <a:pt x="293158" y="1164167"/>
                  <a:pt x="291042" y="1791758"/>
                  <a:pt x="288925" y="2419350"/>
                </a:cubicBezTo>
                <a:lnTo>
                  <a:pt x="0" y="2413000"/>
                </a:lnTo>
                <a:cubicBezTo>
                  <a:pt x="2117" y="1775883"/>
                  <a:pt x="4233" y="1138767"/>
                  <a:pt x="6350" y="501650"/>
                </a:cubicBezTo>
                <a:lnTo>
                  <a:pt x="3175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b="1" dirty="0">
                <a:solidFill>
                  <a:srgbClr val="2F2F2F"/>
                </a:solidFill>
              </a:rPr>
              <a:t>Nb</a:t>
            </a:r>
            <a:r>
              <a:rPr lang="en-GB" b="1" baseline="-25000" dirty="0">
                <a:solidFill>
                  <a:srgbClr val="2F2F2F"/>
                </a:solidFill>
              </a:rPr>
              <a:t>3</a:t>
            </a:r>
            <a:r>
              <a:rPr lang="en-GB" b="1" dirty="0">
                <a:solidFill>
                  <a:srgbClr val="2F2F2F"/>
                </a:solidFill>
              </a:rPr>
              <a:t>Sn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87A904-782F-6CC2-9FB6-64124C9DBCE8}"/>
              </a:ext>
            </a:extLst>
          </p:cNvPr>
          <p:cNvCxnSpPr>
            <a:cxnSpLocks/>
          </p:cNvCxnSpPr>
          <p:nvPr/>
        </p:nvCxnSpPr>
        <p:spPr>
          <a:xfrm>
            <a:off x="6875028" y="3469549"/>
            <a:ext cx="4441000" cy="0"/>
          </a:xfrm>
          <a:prstGeom prst="line">
            <a:avLst/>
          </a:prstGeom>
          <a:ln w="1905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42036D7-E84A-0137-68F0-E94D590FADB4}"/>
              </a:ext>
            </a:extLst>
          </p:cNvPr>
          <p:cNvSpPr txBox="1"/>
          <p:nvPr/>
        </p:nvSpPr>
        <p:spPr>
          <a:xfrm>
            <a:off x="9012359" y="5332385"/>
            <a:ext cx="2303669" cy="646331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2F2F2F"/>
                </a:solidFill>
              </a:rPr>
              <a:t>Theoretical Max </a:t>
            </a:r>
            <a:r>
              <a:rPr lang="en-GB" i="1" dirty="0">
                <a:solidFill>
                  <a:srgbClr val="2F2F2F"/>
                </a:solidFill>
              </a:rPr>
              <a:t>T</a:t>
            </a:r>
            <a:r>
              <a:rPr lang="en-GB" baseline="-25000" dirty="0">
                <a:solidFill>
                  <a:srgbClr val="2F2F2F"/>
                </a:solidFill>
              </a:rPr>
              <a:t>c</a:t>
            </a:r>
            <a:r>
              <a:rPr lang="en-GB" dirty="0">
                <a:solidFill>
                  <a:srgbClr val="2F2F2F"/>
                </a:solidFill>
              </a:rPr>
              <a:t> @ -1.5 GPa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2D0281-A2FB-E695-D510-42708C60798C}"/>
              </a:ext>
            </a:extLst>
          </p:cNvPr>
          <p:cNvSpPr txBox="1"/>
          <p:nvPr/>
        </p:nvSpPr>
        <p:spPr>
          <a:xfrm>
            <a:off x="310402" y="914407"/>
            <a:ext cx="5520357" cy="229293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Some challenges for Nb</a:t>
            </a:r>
            <a:r>
              <a:rPr lang="en-GB" sz="2400" b="1" baseline="-25000" dirty="0">
                <a:solidFill>
                  <a:srgbClr val="303030"/>
                </a:solidFill>
              </a:rPr>
              <a:t>3</a:t>
            </a:r>
            <a:r>
              <a:rPr lang="en-GB" sz="2400" b="1" dirty="0">
                <a:solidFill>
                  <a:srgbClr val="303030"/>
                </a:solidFill>
              </a:rPr>
              <a:t>Sn dev: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Very narrowed region in phase diagram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Requires high temperature process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Composition is crucial to ensure high perf. 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Optimal Sn content 25 At.%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Perf. are hindered by mechanical stress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52C175-CEFD-2DAF-03D2-F56A7F5E606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2680" r="6283" b="21582"/>
          <a:stretch/>
        </p:blipFill>
        <p:spPr>
          <a:xfrm>
            <a:off x="1167899" y="3350315"/>
            <a:ext cx="3982600" cy="3070965"/>
          </a:xfrm>
          <a:prstGeom prst="rect">
            <a:avLst/>
          </a:prstGeom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D6DBDAC-1EB2-8768-37E0-F6B5ACF77B42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B4FE9BC4-0B26-1710-76A0-342FF48E9D37}"/>
              </a:ext>
            </a:extLst>
          </p:cNvPr>
          <p:cNvSpPr/>
          <p:nvPr/>
        </p:nvSpPr>
        <p:spPr>
          <a:xfrm>
            <a:off x="4375545" y="6472646"/>
            <a:ext cx="299473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rgbClr val="002060"/>
                </a:solidFill>
              </a:rPr>
              <a:t>[3]   A. </a:t>
            </a:r>
            <a:r>
              <a:rPr lang="en-GB" sz="1000" dirty="0" err="1">
                <a:solidFill>
                  <a:srgbClr val="002060"/>
                </a:solidFill>
              </a:rPr>
              <a:t>Godeke</a:t>
            </a:r>
            <a:r>
              <a:rPr lang="en-GB" sz="1000" dirty="0">
                <a:solidFill>
                  <a:srgbClr val="002060"/>
                </a:solidFill>
              </a:rPr>
              <a:t>. </a:t>
            </a:r>
            <a:r>
              <a:rPr lang="en-GB" sz="1000" i="1" dirty="0" err="1">
                <a:solidFill>
                  <a:srgbClr val="002060"/>
                </a:solidFill>
              </a:rPr>
              <a:t>Supercond</a:t>
            </a:r>
            <a:r>
              <a:rPr lang="en-GB" sz="1000" i="1" dirty="0">
                <a:solidFill>
                  <a:srgbClr val="002060"/>
                </a:solidFill>
              </a:rPr>
              <a:t>. Sci. Technol. </a:t>
            </a:r>
            <a:r>
              <a:rPr lang="en-GB" sz="1000" b="1" dirty="0">
                <a:solidFill>
                  <a:srgbClr val="002060"/>
                </a:solidFill>
              </a:rPr>
              <a:t>19</a:t>
            </a:r>
            <a:r>
              <a:rPr lang="en-GB" sz="1000" dirty="0">
                <a:solidFill>
                  <a:srgbClr val="002060"/>
                </a:solidFill>
              </a:rPr>
              <a:t> (2006)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1B5B95-98B6-8379-E9D7-A346A73C881D}"/>
              </a:ext>
            </a:extLst>
          </p:cNvPr>
          <p:cNvSpPr txBox="1"/>
          <p:nvPr/>
        </p:nvSpPr>
        <p:spPr>
          <a:xfrm>
            <a:off x="7091822" y="2602246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[1]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89CCD5-90BA-2514-EC3F-60AF30A6C036}"/>
              </a:ext>
            </a:extLst>
          </p:cNvPr>
          <p:cNvSpPr txBox="1"/>
          <p:nvPr/>
        </p:nvSpPr>
        <p:spPr>
          <a:xfrm>
            <a:off x="1088861" y="5609384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[2]</a:t>
            </a:r>
            <a:endParaRPr lang="en-GB" dirty="0"/>
          </a:p>
        </p:txBody>
      </p:sp>
      <p:sp>
        <p:nvSpPr>
          <p:cNvPr id="10" name="Text Box 6">
            <a:extLst>
              <a:ext uri="{FF2B5EF4-FFF2-40B4-BE49-F238E27FC236}">
                <a16:creationId xmlns:a16="http://schemas.microsoft.com/office/drawing/2014/main" id="{B6C67535-A8E4-996F-E731-8F67B4E847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71286"/>
            <a:ext cx="4690912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02060"/>
                </a:solidFill>
                <a:sym typeface="Symbol" pitchFamily="18" charset="2"/>
              </a:rPr>
              <a:t>[1]   </a:t>
            </a:r>
            <a:r>
              <a:rPr lang="en-GB" sz="1000" dirty="0">
                <a:solidFill>
                  <a:srgbClr val="002060"/>
                </a:solidFill>
              </a:rPr>
              <a:t>J. Charlesworth, I. </a:t>
            </a:r>
            <a:r>
              <a:rPr lang="en-GB" sz="1000" dirty="0" err="1">
                <a:solidFill>
                  <a:srgbClr val="002060"/>
                </a:solidFill>
              </a:rPr>
              <a:t>MacPhail</a:t>
            </a:r>
            <a:r>
              <a:rPr lang="en-GB" sz="1000" dirty="0">
                <a:solidFill>
                  <a:srgbClr val="002060"/>
                </a:solidFill>
              </a:rPr>
              <a:t>, and P. Madsen, J. Mater. Sci. </a:t>
            </a:r>
            <a:r>
              <a:rPr lang="en-GB" sz="1000" b="1" dirty="0">
                <a:solidFill>
                  <a:srgbClr val="002060"/>
                </a:solidFill>
              </a:rPr>
              <a:t>5</a:t>
            </a:r>
            <a:r>
              <a:rPr lang="en-GB" sz="1000" dirty="0">
                <a:solidFill>
                  <a:srgbClr val="002060"/>
                </a:solidFill>
              </a:rPr>
              <a:t>, 580 (1970)</a:t>
            </a:r>
          </a:p>
          <a:p>
            <a:r>
              <a:rPr lang="en-GB" sz="1000" dirty="0">
                <a:solidFill>
                  <a:srgbClr val="002060"/>
                </a:solidFill>
              </a:rPr>
              <a:t>[2]   G. De </a:t>
            </a:r>
            <a:r>
              <a:rPr lang="en-GB" sz="1000" dirty="0" err="1">
                <a:solidFill>
                  <a:srgbClr val="002060"/>
                </a:solidFill>
              </a:rPr>
              <a:t>Marzi</a:t>
            </a:r>
            <a:r>
              <a:rPr lang="en-GB" sz="1000" dirty="0">
                <a:solidFill>
                  <a:srgbClr val="002060"/>
                </a:solidFill>
              </a:rPr>
              <a:t> et al.  </a:t>
            </a:r>
            <a:r>
              <a:rPr lang="en-GB" sz="1000" i="1" dirty="0">
                <a:solidFill>
                  <a:srgbClr val="002060"/>
                </a:solidFill>
              </a:rPr>
              <a:t>J. Phys.: </a:t>
            </a:r>
            <a:r>
              <a:rPr lang="en-GB" sz="1000" i="1" dirty="0" err="1">
                <a:solidFill>
                  <a:srgbClr val="002060"/>
                </a:solidFill>
              </a:rPr>
              <a:t>Condens</a:t>
            </a:r>
            <a:r>
              <a:rPr lang="en-GB" sz="1000" i="1" dirty="0">
                <a:solidFill>
                  <a:srgbClr val="002060"/>
                </a:solidFill>
              </a:rPr>
              <a:t>. Matter </a:t>
            </a:r>
            <a:r>
              <a:rPr lang="en-GB" sz="1000" b="1" dirty="0">
                <a:solidFill>
                  <a:srgbClr val="002060"/>
                </a:solidFill>
              </a:rPr>
              <a:t>25</a:t>
            </a:r>
            <a:r>
              <a:rPr lang="en-GB" sz="1000" dirty="0">
                <a:solidFill>
                  <a:srgbClr val="002060"/>
                </a:solidFill>
              </a:rPr>
              <a:t> (2013)</a:t>
            </a:r>
            <a:endParaRPr lang="en-GB" sz="1000" dirty="0">
              <a:solidFill>
                <a:srgbClr val="002060"/>
              </a:solidFill>
              <a:sym typeface="Symbol" pitchFamily="18" charset="2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4A92D0-14C2-2CD6-7512-47E022627F04}"/>
              </a:ext>
            </a:extLst>
          </p:cNvPr>
          <p:cNvSpPr txBox="1"/>
          <p:nvPr/>
        </p:nvSpPr>
        <p:spPr>
          <a:xfrm>
            <a:off x="6335927" y="5656296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[3]</a:t>
            </a:r>
            <a:endParaRPr lang="en-GB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DFD96CA-4DD4-FB51-C80D-49423BB1925A}"/>
              </a:ext>
            </a:extLst>
          </p:cNvPr>
          <p:cNvCxnSpPr>
            <a:cxnSpLocks/>
          </p:cNvCxnSpPr>
          <p:nvPr/>
        </p:nvCxnSpPr>
        <p:spPr>
          <a:xfrm flipH="1">
            <a:off x="6875028" y="2928293"/>
            <a:ext cx="1285536" cy="4601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ACAD8AF-D996-EF8B-3648-B2C2D089FD7E}"/>
              </a:ext>
            </a:extLst>
          </p:cNvPr>
          <p:cNvCxnSpPr/>
          <p:nvPr/>
        </p:nvCxnSpPr>
        <p:spPr>
          <a:xfrm>
            <a:off x="8442057" y="2928293"/>
            <a:ext cx="2873971" cy="4601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90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C8CDC4-91E9-3B9D-2F8C-9A2119EAFC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467C275-7024-E85D-D2CB-020D551AFCBB}"/>
              </a:ext>
            </a:extLst>
          </p:cNvPr>
          <p:cNvSpPr/>
          <p:nvPr/>
        </p:nvSpPr>
        <p:spPr>
          <a:xfrm>
            <a:off x="311122" y="186659"/>
            <a:ext cx="15953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Outline</a:t>
            </a:r>
            <a:endParaRPr lang="en-GB" sz="2800" b="1" dirty="0">
              <a:solidFill>
                <a:srgbClr val="00206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870005-3852-EE1A-8546-1BDDFB0462B1}"/>
              </a:ext>
            </a:extLst>
          </p:cNvPr>
          <p:cNvSpPr txBox="1"/>
          <p:nvPr/>
        </p:nvSpPr>
        <p:spPr>
          <a:xfrm>
            <a:off x="958768" y="1214715"/>
            <a:ext cx="6685741" cy="500136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Introduction: Why Nb</a:t>
            </a:r>
            <a:r>
              <a:rPr lang="en-GB" sz="2800" baseline="-25000" dirty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Sn</a:t>
            </a:r>
          </a:p>
          <a:p>
            <a:pPr>
              <a:spcAft>
                <a:spcPts val="600"/>
              </a:spcAft>
            </a:pPr>
            <a:endParaRPr lang="en-GB" sz="2800" dirty="0">
              <a:solidFill>
                <a:srgbClr val="000000"/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000000"/>
                </a:solidFill>
              </a:rPr>
              <a:t>Nb</a:t>
            </a:r>
            <a:r>
              <a:rPr lang="en-GB" sz="2800" baseline="-25000" dirty="0">
                <a:solidFill>
                  <a:srgbClr val="000000"/>
                </a:solidFill>
              </a:rPr>
              <a:t>3</a:t>
            </a:r>
            <a:r>
              <a:rPr lang="en-GB" sz="2800" dirty="0">
                <a:solidFill>
                  <a:srgbClr val="000000"/>
                </a:solidFill>
              </a:rPr>
              <a:t>Sn on small sample for development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000000"/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QPR for fine tuning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Towards first cavity depositions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Conclusion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79A34D7-F219-BD75-E767-D7FEC21920E4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5089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0591A0-BC9D-C19B-D214-2DE49DFC7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14C49B2-DBA3-E311-B534-70323386CA09}"/>
              </a:ext>
            </a:extLst>
          </p:cNvPr>
          <p:cNvSpPr/>
          <p:nvPr/>
        </p:nvSpPr>
        <p:spPr>
          <a:xfrm>
            <a:off x="311122" y="186659"/>
            <a:ext cx="6687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Development on small Cu samples</a:t>
            </a:r>
            <a:endParaRPr lang="en-GB" sz="2800" b="1" dirty="0">
              <a:solidFill>
                <a:srgbClr val="002060"/>
              </a:solidFill>
            </a:endParaRPr>
          </a:p>
        </p:txBody>
      </p:sp>
      <p:pic>
        <p:nvPicPr>
          <p:cNvPr id="12" name="Picture 11" descr="A metal object with a rectangular object&#10;&#10;AI-generated content may be incorrect.">
            <a:extLst>
              <a:ext uri="{FF2B5EF4-FFF2-40B4-BE49-F238E27FC236}">
                <a16:creationId xmlns:a16="http://schemas.microsoft.com/office/drawing/2014/main" id="{F7CC968E-F268-3EF1-CEA5-8CD66F087F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03" t="26986" r="22776" b="16644"/>
          <a:stretch/>
        </p:blipFill>
        <p:spPr>
          <a:xfrm rot="16200000">
            <a:off x="8857019" y="-655314"/>
            <a:ext cx="2181885" cy="3865832"/>
          </a:xfrm>
          <a:prstGeom prst="rect">
            <a:avLst/>
          </a:prstGeom>
        </p:spPr>
      </p:pic>
      <p:pic>
        <p:nvPicPr>
          <p:cNvPr id="16" name="Picture 15" descr="A close-up of a machine&#10;&#10;AI-generated content may be incorrect.">
            <a:extLst>
              <a:ext uri="{FF2B5EF4-FFF2-40B4-BE49-F238E27FC236}">
                <a16:creationId xmlns:a16="http://schemas.microsoft.com/office/drawing/2014/main" id="{56E4D59F-6CB1-4A73-0E41-1662532BD4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31" r="7894"/>
          <a:stretch/>
        </p:blipFill>
        <p:spPr>
          <a:xfrm rot="5400000">
            <a:off x="8049197" y="2640039"/>
            <a:ext cx="3797529" cy="386583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D751A4D-3683-954B-50E2-7712FE0029CC}"/>
              </a:ext>
            </a:extLst>
          </p:cNvPr>
          <p:cNvSpPr txBox="1"/>
          <p:nvPr/>
        </p:nvSpPr>
        <p:spPr>
          <a:xfrm>
            <a:off x="11009014" y="5232903"/>
            <a:ext cx="41094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b="1" dirty="0"/>
              <a:t>Ta</a:t>
            </a:r>
            <a:endParaRPr lang="en-GB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743A556-4D07-8226-86C9-B6B505DB75AA}"/>
              </a:ext>
            </a:extLst>
          </p:cNvPr>
          <p:cNvSpPr txBox="1"/>
          <p:nvPr/>
        </p:nvSpPr>
        <p:spPr>
          <a:xfrm>
            <a:off x="8490642" y="5232903"/>
            <a:ext cx="83869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b="1" dirty="0"/>
              <a:t>Nb</a:t>
            </a:r>
            <a:r>
              <a:rPr lang="fr-CH" b="1" baseline="-25000" dirty="0"/>
              <a:t>3</a:t>
            </a:r>
            <a:r>
              <a:rPr lang="fr-CH" b="1" dirty="0"/>
              <a:t>Sn</a:t>
            </a:r>
            <a:endParaRPr lang="en-GB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95CB1C0-D453-BC65-A290-2B22B51E2CA1}"/>
              </a:ext>
            </a:extLst>
          </p:cNvPr>
          <p:cNvSpPr txBox="1"/>
          <p:nvPr/>
        </p:nvSpPr>
        <p:spPr>
          <a:xfrm>
            <a:off x="310402" y="1077365"/>
            <a:ext cx="6346546" cy="46628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Surface preparation</a:t>
            </a:r>
            <a:r>
              <a:rPr lang="en-GB" sz="2000" b="1" dirty="0">
                <a:solidFill>
                  <a:srgbClr val="2F2F2F"/>
                </a:solidFill>
              </a:rPr>
              <a:t>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SUBU (chemical polishing)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EP (Electro polishing)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olidFill>
                  <a:srgbClr val="303030"/>
                </a:solidFill>
              </a:rPr>
              <a:t>PEP (Plasma electro polishing)</a:t>
            </a:r>
          </a:p>
          <a:p>
            <a:pPr lvl="1">
              <a:spcAft>
                <a:spcPts val="600"/>
              </a:spcAft>
            </a:pPr>
            <a:endParaRPr lang="en-GB" sz="2000" dirty="0">
              <a:solidFill>
                <a:srgbClr val="303030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2400" b="1" dirty="0">
                <a:solidFill>
                  <a:srgbClr val="303030"/>
                </a:solidFill>
              </a:rPr>
              <a:t>Coating process Bi-Polar </a:t>
            </a:r>
            <a:r>
              <a:rPr lang="en-GB" sz="2400" b="1" dirty="0" err="1">
                <a:solidFill>
                  <a:srgbClr val="303030"/>
                </a:solidFill>
              </a:rPr>
              <a:t>HiPIMS</a:t>
            </a:r>
            <a:r>
              <a:rPr lang="en-GB" sz="2400" b="1" dirty="0">
                <a:solidFill>
                  <a:srgbClr val="303030"/>
                </a:solidFill>
              </a:rPr>
              <a:t>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  <a:defRPr/>
            </a:pPr>
            <a:r>
              <a:rPr lang="en-GB" sz="2000" dirty="0">
                <a:solidFill>
                  <a:srgbClr val="303030"/>
                </a:solidFill>
              </a:rPr>
              <a:t>Samples mounted on T-regulated, rotative support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30303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-"/>
              <a:tabLst/>
              <a:defRPr/>
            </a:pPr>
            <a:r>
              <a:rPr lang="en-GB" sz="2000" dirty="0">
                <a:solidFill>
                  <a:srgbClr val="303030"/>
                </a:solidFill>
                <a:latin typeface="Aptos" panose="02110004020202020204"/>
              </a:rPr>
              <a:t>Two steps coating</a:t>
            </a:r>
            <a:endParaRPr lang="en-GB" sz="2400" b="1" dirty="0">
              <a:solidFill>
                <a:srgbClr val="303030"/>
              </a:solidFill>
              <a:latin typeface="Aptos" panose="02110004020202020204"/>
            </a:endParaRP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  <a:defRPr/>
            </a:pPr>
            <a:r>
              <a:rPr lang="en-GB" sz="2000" dirty="0">
                <a:solidFill>
                  <a:srgbClr val="303030"/>
                </a:solidFill>
              </a:rPr>
              <a:t>1St dep: Ta barrier*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  <a:defRPr/>
            </a:pPr>
            <a:r>
              <a:rPr lang="en-GB" sz="2000" dirty="0">
                <a:solidFill>
                  <a:srgbClr val="303030"/>
                </a:solidFill>
              </a:rPr>
              <a:t>2nd dep: Nb</a:t>
            </a:r>
            <a:r>
              <a:rPr lang="en-GB" sz="2000" baseline="-25000" dirty="0">
                <a:solidFill>
                  <a:srgbClr val="303030"/>
                </a:solidFill>
              </a:rPr>
              <a:t>3</a:t>
            </a:r>
            <a:r>
              <a:rPr lang="en-GB" sz="2000" dirty="0">
                <a:solidFill>
                  <a:srgbClr val="303030"/>
                </a:solidFill>
              </a:rPr>
              <a:t>Sn layer</a:t>
            </a:r>
          </a:p>
          <a:p>
            <a:pPr lvl="1">
              <a:spcAft>
                <a:spcPts val="600"/>
              </a:spcAft>
            </a:pPr>
            <a:endParaRPr lang="en-GB" sz="2000" dirty="0">
              <a:solidFill>
                <a:srgbClr val="303030"/>
              </a:solidFill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sz="2000" dirty="0">
              <a:solidFill>
                <a:srgbClr val="303030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2CED69B-ECA3-6795-14B1-433C32078A2C}"/>
              </a:ext>
            </a:extLst>
          </p:cNvPr>
          <p:cNvGrpSpPr/>
          <p:nvPr/>
        </p:nvGrpSpPr>
        <p:grpSpPr>
          <a:xfrm>
            <a:off x="4176956" y="4797892"/>
            <a:ext cx="3446065" cy="1673828"/>
            <a:chOff x="7354576" y="3466525"/>
            <a:chExt cx="4594995" cy="2755205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4A3F9159-6ABA-90FD-7A86-E947CBBBA1A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t="3666" b="4265"/>
            <a:stretch/>
          </p:blipFill>
          <p:spPr>
            <a:xfrm>
              <a:off x="7354576" y="3466525"/>
              <a:ext cx="4594995" cy="2755205"/>
            </a:xfrm>
            <a:prstGeom prst="rect">
              <a:avLst/>
            </a:prstGeom>
          </p:spPr>
        </p:pic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11D97DD6-AA90-187F-F8F6-460866337BCC}"/>
                </a:ext>
              </a:extLst>
            </p:cNvPr>
            <p:cNvGrpSpPr/>
            <p:nvPr/>
          </p:nvGrpSpPr>
          <p:grpSpPr>
            <a:xfrm>
              <a:off x="10580732" y="5616145"/>
              <a:ext cx="1042888" cy="478389"/>
              <a:chOff x="10557498" y="2335190"/>
              <a:chExt cx="1038561" cy="478389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66EB4A8-2689-60D2-0A7F-E4B754A186D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96621" y="2813579"/>
                <a:ext cx="864000" cy="0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6E82941-C1D8-8FA7-80D8-2413B998DF11}"/>
                  </a:ext>
                </a:extLst>
              </p:cNvPr>
              <p:cNvSpPr txBox="1"/>
              <p:nvPr/>
            </p:nvSpPr>
            <p:spPr>
              <a:xfrm>
                <a:off x="10557498" y="2335190"/>
                <a:ext cx="1038561" cy="4559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b="1" dirty="0">
                    <a:solidFill>
                      <a:schemeClr val="bg1"/>
                    </a:solidFill>
                  </a:rPr>
                  <a:t>50 </a:t>
                </a:r>
                <a:r>
                  <a:rPr lang="el-GR" b="1" dirty="0">
                    <a:solidFill>
                      <a:schemeClr val="bg1"/>
                    </a:solidFill>
                  </a:rPr>
                  <a:t>μ</a:t>
                </a:r>
                <a:r>
                  <a:rPr lang="en-GB" b="1" dirty="0">
                    <a:solidFill>
                      <a:schemeClr val="bg1"/>
                    </a:solidFill>
                  </a:rPr>
                  <a:t>m</a:t>
                </a:r>
              </a:p>
            </p:txBody>
          </p: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686BCF2-647B-6832-76CB-9A54C7B0518B}"/>
              </a:ext>
            </a:extLst>
          </p:cNvPr>
          <p:cNvSpPr txBox="1"/>
          <p:nvPr/>
        </p:nvSpPr>
        <p:spPr>
          <a:xfrm>
            <a:off x="391587" y="5861445"/>
            <a:ext cx="4119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i="1" dirty="0"/>
              <a:t>*</a:t>
            </a:r>
            <a:r>
              <a:rPr lang="fr-CH" b="1" i="1" dirty="0" err="1"/>
              <a:t>Prevents</a:t>
            </a:r>
            <a:r>
              <a:rPr lang="fr-CH" b="1" i="1" dirty="0"/>
              <a:t> </a:t>
            </a:r>
            <a:r>
              <a:rPr lang="fr-CH" b="1" i="1" dirty="0" err="1"/>
              <a:t>from</a:t>
            </a:r>
            <a:r>
              <a:rPr lang="fr-CH" b="1" i="1" dirty="0"/>
              <a:t> </a:t>
            </a:r>
            <a:r>
              <a:rPr lang="fr-CH" b="1" i="1" dirty="0" err="1"/>
              <a:t>copper</a:t>
            </a:r>
            <a:r>
              <a:rPr lang="fr-CH" b="1" i="1" dirty="0"/>
              <a:t> diffusion [1] </a:t>
            </a:r>
            <a:r>
              <a:rPr lang="fr-CH" b="1" dirty="0">
                <a:sym typeface="Wingdings" panose="05000000000000000000" pitchFamily="2" charset="2"/>
              </a:rPr>
              <a:t></a:t>
            </a:r>
            <a:endParaRPr lang="en-GB" b="1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3AC80C6-6CB8-69D4-4928-F0F85C7FE621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" name="Text Box 6">
            <a:extLst>
              <a:ext uri="{FF2B5EF4-FFF2-40B4-BE49-F238E27FC236}">
                <a16:creationId xmlns:a16="http://schemas.microsoft.com/office/drawing/2014/main" id="{CAB4E37E-6281-9265-15D6-9E0AE9D8B4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471286"/>
            <a:ext cx="4690912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02060"/>
                </a:solidFill>
                <a:sym typeface="Symbol" pitchFamily="18" charset="2"/>
              </a:rPr>
              <a:t>[1]   </a:t>
            </a:r>
            <a:r>
              <a:rPr lang="it-IT" sz="1000" dirty="0">
                <a:solidFill>
                  <a:srgbClr val="002060"/>
                </a:solidFill>
                <a:sym typeface="Symbol" pitchFamily="18" charset="2"/>
              </a:rPr>
              <a:t>E A Ilyina et al. </a:t>
            </a:r>
            <a:r>
              <a:rPr lang="it-IT" sz="1000" i="1" dirty="0">
                <a:solidFill>
                  <a:srgbClr val="002060"/>
                </a:solidFill>
                <a:sym typeface="Symbol" pitchFamily="18" charset="2"/>
              </a:rPr>
              <a:t>Supercond. Sci. Technol</a:t>
            </a:r>
            <a:r>
              <a:rPr lang="it-IT" sz="1000" dirty="0">
                <a:solidFill>
                  <a:srgbClr val="002060"/>
                </a:solidFill>
                <a:sym typeface="Symbol" pitchFamily="18" charset="2"/>
              </a:rPr>
              <a:t>. </a:t>
            </a:r>
            <a:r>
              <a:rPr lang="it-IT" sz="1000" b="1" dirty="0">
                <a:solidFill>
                  <a:srgbClr val="002060"/>
                </a:solidFill>
                <a:sym typeface="Symbol" pitchFamily="18" charset="2"/>
              </a:rPr>
              <a:t>32</a:t>
            </a:r>
            <a:r>
              <a:rPr lang="en-GB" sz="1000" dirty="0">
                <a:solidFill>
                  <a:srgbClr val="002060"/>
                </a:solidFill>
              </a:rPr>
              <a:t>.  (2019)</a:t>
            </a:r>
          </a:p>
        </p:txBody>
      </p:sp>
    </p:spTree>
    <p:extLst>
      <p:ext uri="{BB962C8B-B14F-4D97-AF65-F5344CB8AC3E}">
        <p14:creationId xmlns:p14="http://schemas.microsoft.com/office/powerpoint/2010/main" val="358027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AB5576-CC74-7D26-74AF-A22B058CE6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D7404D5-EAA6-78C6-74FD-FFC75969CAE1}"/>
              </a:ext>
            </a:extLst>
          </p:cNvPr>
          <p:cNvSpPr/>
          <p:nvPr/>
        </p:nvSpPr>
        <p:spPr>
          <a:xfrm>
            <a:off x="311122" y="186659"/>
            <a:ext cx="66874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3200" b="1" dirty="0">
                <a:solidFill>
                  <a:srgbClr val="002060"/>
                </a:solidFill>
              </a:rPr>
              <a:t>Development on small Cu samples</a:t>
            </a:r>
            <a:endParaRPr lang="en-GB" sz="2800" b="1" dirty="0">
              <a:solidFill>
                <a:srgbClr val="002060"/>
              </a:solidFill>
            </a:endParaRPr>
          </a:p>
        </p:txBody>
      </p:sp>
      <p:pic>
        <p:nvPicPr>
          <p:cNvPr id="5" name="Picture 4" descr="A group of metal objects&#10;&#10;AI-generated content may be incorrect.">
            <a:extLst>
              <a:ext uri="{FF2B5EF4-FFF2-40B4-BE49-F238E27FC236}">
                <a16:creationId xmlns:a16="http://schemas.microsoft.com/office/drawing/2014/main" id="{72C8B25D-1261-C331-B96F-CBB4E1441E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87" r="10608"/>
          <a:stretch/>
        </p:blipFill>
        <p:spPr>
          <a:xfrm rot="16200000">
            <a:off x="10359705" y="4272381"/>
            <a:ext cx="1247785" cy="22450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0A5F88C-A78A-9789-15EC-E9D6D4C870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4394" b="9241"/>
          <a:stretch/>
        </p:blipFill>
        <p:spPr>
          <a:xfrm>
            <a:off x="7088608" y="3718096"/>
            <a:ext cx="2498555" cy="27025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95087FE-9B0F-F151-6065-243506043E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6849" y="479046"/>
            <a:ext cx="5269271" cy="28237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A0F5FE-083A-3069-52C0-B08F08FE5686}"/>
              </a:ext>
            </a:extLst>
          </p:cNvPr>
          <p:cNvSpPr txBox="1"/>
          <p:nvPr/>
        </p:nvSpPr>
        <p:spPr>
          <a:xfrm>
            <a:off x="311122" y="896467"/>
            <a:ext cx="5469061" cy="29854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000" b="1" dirty="0">
                <a:solidFill>
                  <a:srgbClr val="303030"/>
                </a:solidFill>
              </a:rPr>
              <a:t>High Power Impulse Magnetron sputtering</a:t>
            </a:r>
            <a:r>
              <a:rPr lang="en-GB" b="1" dirty="0">
                <a:solidFill>
                  <a:srgbClr val="2F2F2F"/>
                </a:solidFill>
              </a:rPr>
              <a:t>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High power density during short pulses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Advantages for thin films: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1600" dirty="0">
                <a:solidFill>
                  <a:srgbClr val="303030"/>
                </a:solidFill>
              </a:rPr>
              <a:t>Higher plasma ionisation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1600" dirty="0">
                <a:solidFill>
                  <a:srgbClr val="303030"/>
                </a:solidFill>
              </a:rPr>
              <a:t>Higher film density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dirty="0">
                <a:solidFill>
                  <a:srgbClr val="303030"/>
                </a:solidFill>
              </a:rPr>
              <a:t>Bi-Polar for Nb</a:t>
            </a:r>
            <a:r>
              <a:rPr lang="en-GB" baseline="-25000" dirty="0">
                <a:solidFill>
                  <a:srgbClr val="303030"/>
                </a:solidFill>
              </a:rPr>
              <a:t>3</a:t>
            </a:r>
            <a:r>
              <a:rPr lang="en-GB" dirty="0">
                <a:solidFill>
                  <a:srgbClr val="303030"/>
                </a:solidFill>
              </a:rPr>
              <a:t>Sn </a:t>
            </a:r>
            <a:r>
              <a:rPr lang="en-GB" dirty="0" err="1">
                <a:solidFill>
                  <a:srgbClr val="303030"/>
                </a:solidFill>
              </a:rPr>
              <a:t>devs</a:t>
            </a:r>
            <a:r>
              <a:rPr lang="en-GB" dirty="0">
                <a:solidFill>
                  <a:srgbClr val="303030"/>
                </a:solidFill>
              </a:rPr>
              <a:t>: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1600" dirty="0">
                <a:solidFill>
                  <a:srgbClr val="303030"/>
                </a:solidFill>
              </a:rPr>
              <a:t>Both negative and positive pulses 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1600" dirty="0">
                <a:solidFill>
                  <a:srgbClr val="303030"/>
                </a:solidFill>
              </a:rPr>
              <a:t>PP pushes charged species towards the sample</a:t>
            </a:r>
          </a:p>
          <a:p>
            <a:pPr marL="1257300" lvl="2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1600" dirty="0">
                <a:solidFill>
                  <a:srgbClr val="303030"/>
                </a:solidFill>
              </a:rPr>
              <a:t>Even higher film density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25EDF61-775D-478B-E7B6-E5081B0D3A7D}"/>
              </a:ext>
            </a:extLst>
          </p:cNvPr>
          <p:cNvCxnSpPr/>
          <p:nvPr/>
        </p:nvCxnSpPr>
        <p:spPr>
          <a:xfrm>
            <a:off x="425514" y="6527548"/>
            <a:ext cx="11353045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8B85BC2-5122-BA90-B57C-DC046EDE1DCA}"/>
              </a:ext>
            </a:extLst>
          </p:cNvPr>
          <p:cNvSpPr txBox="1"/>
          <p:nvPr/>
        </p:nvSpPr>
        <p:spPr>
          <a:xfrm>
            <a:off x="5438656" y="5730700"/>
            <a:ext cx="455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>
                <a:solidFill>
                  <a:schemeClr val="bg1"/>
                </a:solidFill>
              </a:rPr>
              <a:t>b)</a:t>
            </a:r>
            <a:endParaRPr lang="en-GB" sz="2400" b="1" dirty="0">
              <a:solidFill>
                <a:schemeClr val="bg1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C4DD065-449E-4F9C-89F0-7D83AE983A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122" y="4217083"/>
            <a:ext cx="5669054" cy="199984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7606F20-D9CA-5DD6-AFD4-3E57BBE511FA}"/>
              </a:ext>
            </a:extLst>
          </p:cNvPr>
          <p:cNvSpPr txBox="1"/>
          <p:nvPr/>
        </p:nvSpPr>
        <p:spPr>
          <a:xfrm>
            <a:off x="1923743" y="6185306"/>
            <a:ext cx="24438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i="1" dirty="0">
                <a:solidFill>
                  <a:srgbClr val="002060"/>
                </a:solidFill>
              </a:rPr>
              <a:t>C.P.A Carlos et al. FCC </a:t>
            </a:r>
            <a:r>
              <a:rPr lang="fr-CH" sz="1200" i="1" dirty="0" err="1">
                <a:solidFill>
                  <a:srgbClr val="002060"/>
                </a:solidFill>
              </a:rPr>
              <a:t>week</a:t>
            </a:r>
            <a:r>
              <a:rPr lang="fr-CH" sz="1200" i="1" dirty="0">
                <a:solidFill>
                  <a:srgbClr val="002060"/>
                </a:solidFill>
              </a:rPr>
              <a:t> 2022</a:t>
            </a:r>
            <a:endParaRPr lang="en-GB" sz="1200" i="1" dirty="0">
              <a:solidFill>
                <a:srgbClr val="00206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8758927-5251-F272-83A5-EAEAC075A78D}"/>
              </a:ext>
            </a:extLst>
          </p:cNvPr>
          <p:cNvSpPr/>
          <p:nvPr/>
        </p:nvSpPr>
        <p:spPr>
          <a:xfrm>
            <a:off x="8083296" y="640080"/>
            <a:ext cx="3575304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442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  <p:bldP spid="2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" val="OLD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ECAD1CE-F3D5-488D-8FE1-15830B1AAB4F}">
  <we:reference id="wa104381909" version="3.14.0.0" store="en-US" storeType="OMEX"/>
  <we:alternateReferences>
    <we:reference id="WA104381909" version="3.14.0.0" store="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18659</TotalTime>
  <Words>1217</Words>
  <Application>Microsoft Office PowerPoint</Application>
  <PresentationFormat>Widescreen</PresentationFormat>
  <Paragraphs>300</Paragraphs>
  <Slides>25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-apple-system</vt:lpstr>
      <vt:lpstr>Aptos</vt:lpstr>
      <vt:lpstr>Aptos Display</vt:lpstr>
      <vt:lpstr>Arial</vt:lpstr>
      <vt:lpstr>Cambria Math</vt:lpstr>
      <vt:lpstr>Symbol</vt:lpstr>
      <vt:lpstr>Wingdings</vt:lpstr>
      <vt:lpstr>Office Theme</vt:lpstr>
      <vt:lpstr>Origin Graph</vt:lpstr>
      <vt:lpstr>Nb3Sn/Cu - Status and perspectives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Valentin Giglia</dc:creator>
  <cp:lastModifiedBy>Valentin Giglia</cp:lastModifiedBy>
  <cp:revision>8</cp:revision>
  <dcterms:created xsi:type="dcterms:W3CDTF">2025-03-04T15:29:53Z</dcterms:created>
  <dcterms:modified xsi:type="dcterms:W3CDTF">2025-03-18T09:13:20Z</dcterms:modified>
</cp:coreProperties>
</file>