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797675" cy="9928225"/>
  <p:embeddedFontLst>
    <p:embeddedFont>
      <p:font typeface="ADLaM Display" panose="02010000000000000000" pitchFamily="2" charset="77"/>
      <p:regular r:id="rId8"/>
    </p:embeddedFont>
    <p:embeddedFont>
      <p:font typeface="Belleza" pitchFamily="2" charset="77"/>
      <p:regular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goa1M0XQFbT+ROAxK33+BfCkup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6917edc0d_0_8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00" cy="3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g346917edc0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200" cy="334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2123cab3_0_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00" cy="3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g35f2123cab3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200" cy="334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2fd6b7fa2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7946" y="744617"/>
            <a:ext cx="6042300" cy="372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32fd6b7fa2b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5e461d5c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5e461d5c89_0_0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00" cy="3909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35e461d5c89_0_0:notes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dt" idx="10"/>
          </p:nvPr>
        </p:nvSpPr>
        <p:spPr>
          <a:xfrm>
            <a:off x="3959114" y="6362378"/>
            <a:ext cx="215905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ftr" idx="11"/>
          </p:nvPr>
        </p:nvSpPr>
        <p:spPr>
          <a:xfrm>
            <a:off x="6428509" y="6356351"/>
            <a:ext cx="43426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body" idx="2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3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marL="137160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marL="182880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4"/>
          </p:nvPr>
        </p:nvSpPr>
        <p:spPr>
          <a:xfrm>
            <a:off x="6193368" y="1269778"/>
            <a:ext cx="5389033" cy="3686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marL="137160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marL="182880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609600" y="214424"/>
            <a:ext cx="3657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609600" y="1981200"/>
            <a:ext cx="94488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084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marL="914400" lvl="1" indent="-36576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marL="1371600" lvl="2" indent="-347344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marL="182880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>
            <a:spLocks noGrp="1"/>
          </p:cNvSpPr>
          <p:nvPr>
            <p:ph type="pic" idx="2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7408979" y="2998765"/>
            <a:ext cx="4071821" cy="266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9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065562" y="2663939"/>
            <a:ext cx="2060876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32f6e7f024e_0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g32f6e7f024e_0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g32f6e7f024e_0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8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16000" y="2181663"/>
            <a:ext cx="336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0" name="Google Shape;30;p9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065562" y="2663939"/>
            <a:ext cx="2060876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10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16000" y="2169000"/>
            <a:ext cx="336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Diapositive de titre">
  <p:cSld name="6_Diapositive de titre"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1" descr="logoBadgeWeb.eps"/>
          <p:cNvPicPr preferRelativeResize="0"/>
          <p:nvPr/>
        </p:nvPicPr>
        <p:blipFill rotWithShape="1">
          <a:blip r:embed="rId2">
            <a:alphaModFix/>
          </a:blip>
          <a:srcRect b="17834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1"/>
          <p:cNvSpPr txBox="1">
            <a:spLocks noGrp="1"/>
          </p:cNvSpPr>
          <p:nvPr>
            <p:ph type="title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1"/>
          </p:nvPr>
        </p:nvSpPr>
        <p:spPr>
          <a:xfrm>
            <a:off x="609600" y="3391125"/>
            <a:ext cx="3657600" cy="419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re et contenu">
  <p:cSld name="2_Titre et contenu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1"/>
          </p:nvPr>
        </p:nvSpPr>
        <p:spPr>
          <a:xfrm>
            <a:off x="609600" y="3391125"/>
            <a:ext cx="3657600" cy="419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4876800" cy="4350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2"/>
          </p:nvPr>
        </p:nvSpPr>
        <p:spPr>
          <a:xfrm>
            <a:off x="5689600" y="1600201"/>
            <a:ext cx="4876800" cy="4350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6"/>
          <p:cNvSpPr txBox="1"/>
          <p:nvPr/>
        </p:nvSpPr>
        <p:spPr>
          <a:xfrm>
            <a:off x="10170083" y="248464"/>
            <a:ext cx="170591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0" i="0" u="none" strike="noStrike" cap="none">
                <a:solidFill>
                  <a:schemeClr val="dk1"/>
                </a:solidFill>
                <a:latin typeface="ADLaM Display"/>
                <a:ea typeface="ADLaM Display"/>
                <a:cs typeface="ADLaM Display"/>
                <a:sym typeface="ADLaM Display"/>
              </a:rPr>
              <a:t>DRD3</a:t>
            </a:r>
            <a:endParaRPr sz="4400" b="0" i="0" u="none" strike="noStrike" cap="none">
              <a:solidFill>
                <a:schemeClr val="dk1"/>
              </a:solidFill>
              <a:latin typeface="ADLaM Display"/>
              <a:ea typeface="ADLaM Display"/>
              <a:cs typeface="ADLaM Display"/>
              <a:sym typeface="ADLaM Display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search?ln=en&amp;cc=DRD3+Projects+Drafts&amp;sc=1&amp;p=&amp;action_search=Search&amp;op1=a&amp;m1=a&amp;p1=&amp;f1=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mei.zhao@cern.ch" TargetMode="External"/><Relationship Id="rId13" Type="http://schemas.openxmlformats.org/officeDocument/2006/relationships/hyperlink" Target="mailto:abderrahmane.ghimouz@cern.ch" TargetMode="External"/><Relationship Id="rId18" Type="http://schemas.openxmlformats.org/officeDocument/2006/relationships/hyperlink" Target="mailto:simazza@ucsc.edu" TargetMode="External"/><Relationship Id="rId3" Type="http://schemas.openxmlformats.org/officeDocument/2006/relationships/hyperlink" Target="mailto:Anna.Macchiolo@cern.ch" TargetMode="External"/><Relationship Id="rId7" Type="http://schemas.openxmlformats.org/officeDocument/2006/relationships/hyperlink" Target="mailto:Alessandro.Tricoli@cern.ch" TargetMode="External"/><Relationship Id="rId12" Type="http://schemas.openxmlformats.org/officeDocument/2006/relationships/hyperlink" Target="mailto:Gaetano.Barone@cern.ch" TargetMode="External"/><Relationship Id="rId17" Type="http://schemas.openxmlformats.org/officeDocument/2006/relationships/hyperlink" Target="mailto:Ulrich.Parzefall@cern.ch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mailto:neil.moffat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oji.Nakamura@cern.ch" TargetMode="External"/><Relationship Id="rId11" Type="http://schemas.openxmlformats.org/officeDocument/2006/relationships/hyperlink" Target="mailto:roberta.arcidiacono@cern.ch" TargetMode="External"/><Relationship Id="rId5" Type="http://schemas.openxmlformats.org/officeDocument/2006/relationships/hyperlink" Target="mailto:Artur.Apresyan@cern.ch" TargetMode="External"/><Relationship Id="rId15" Type="http://schemas.openxmlformats.org/officeDocument/2006/relationships/hyperlink" Target="mailto:federico.de.benedetti@cern.ch" TargetMode="External"/><Relationship Id="rId10" Type="http://schemas.openxmlformats.org/officeDocument/2006/relationships/hyperlink" Target="mailto:gianfranco.dallabetta@unitn.it" TargetMode="External"/><Relationship Id="rId4" Type="http://schemas.openxmlformats.org/officeDocument/2006/relationships/hyperlink" Target="mailto:liumanwen@ime.ac.cn" TargetMode="External"/><Relationship Id="rId9" Type="http://schemas.openxmlformats.org/officeDocument/2006/relationships/hyperlink" Target="mailto:boscardi@fbk.eu" TargetMode="External"/><Relationship Id="rId14" Type="http://schemas.openxmlformats.org/officeDocument/2006/relationships/hyperlink" Target="mailto:benoitm@ornl.go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" title="banner2_edited.png"/>
          <p:cNvPicPr preferRelativeResize="0"/>
          <p:nvPr/>
        </p:nvPicPr>
        <p:blipFill>
          <a:blip r:embed="rId3">
            <a:alphaModFix amt="16000"/>
          </a:blip>
          <a:stretch>
            <a:fillRect/>
          </a:stretch>
        </p:blipFill>
        <p:spPr>
          <a:xfrm>
            <a:off x="-88864" y="136524"/>
            <a:ext cx="13101850" cy="685799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7" name="Google Shape;87;p1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2303158" y="9949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80"/>
              <a:buFont typeface="Arial"/>
              <a:buNone/>
            </a:pPr>
            <a:r>
              <a:rPr lang="en-GB" sz="398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Introduction to the </a:t>
            </a:r>
            <a:endParaRPr sz="398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80"/>
              <a:buFont typeface="Arial"/>
              <a:buNone/>
            </a:pPr>
            <a:r>
              <a:rPr lang="en-GB" sz="398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DRD3 WG2 session</a:t>
            </a:r>
            <a:endParaRPr sz="398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3216661" y="3429000"/>
            <a:ext cx="6490800" cy="17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Anna Macchiolo (UZH)</a:t>
            </a:r>
            <a:endParaRPr sz="2100" b="0" i="0" u="none" strike="noStrike" cap="none" dirty="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Alessandro Tricoli (BNL)</a:t>
            </a:r>
            <a:endParaRPr sz="2100" b="0" i="0" u="none" strike="noStrike" cap="none" dirty="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Martin van </a:t>
            </a:r>
            <a:r>
              <a:rPr lang="en-GB" sz="2100" b="0" i="0" u="none" strike="noStrike" cap="none" dirty="0" err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Beuzekom</a:t>
            </a:r>
            <a:r>
              <a:rPr lang="en-GB" sz="21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GB" sz="2100" b="0" i="0" u="none" strike="noStrike" cap="none" dirty="0" err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Nikhef</a:t>
            </a:r>
            <a:r>
              <a:rPr lang="en-GB" sz="2100" b="0" i="0" u="sng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100" b="0" i="0" u="none" strike="noStrike" cap="none" dirty="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br>
              <a:rPr lang="en-GB" sz="2100" b="0" i="0" u="none" strike="noStrike" cap="none" dirty="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rPr>
            </a:br>
            <a:endParaRPr sz="2100" b="0" i="0" u="none" strike="noStrike" cap="none" dirty="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-341113" y="5863025"/>
            <a:ext cx="4955154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1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 b="0" i="0" u="none" strike="noStrike" cap="none" dirty="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1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DRD3 Workshop, Amsterdam, 2025-</a:t>
            </a:r>
            <a:r>
              <a:rPr lang="en-GB" sz="1600" i="1" dirty="0">
                <a:solidFill>
                  <a:srgbClr val="262626"/>
                </a:solidFill>
              </a:rPr>
              <a:t>06-04</a:t>
            </a:r>
            <a:endParaRPr sz="1600" b="0" i="0" u="none" strike="noStrike" cap="none" dirty="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46917edc0d_0_8"/>
          <p:cNvSpPr txBox="1">
            <a:spLocks noGrp="1"/>
          </p:cNvSpPr>
          <p:nvPr>
            <p:ph type="title"/>
          </p:nvPr>
        </p:nvSpPr>
        <p:spPr>
          <a:xfrm>
            <a:off x="274160" y="198132"/>
            <a:ext cx="9033300" cy="9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GB"/>
              <a:t>Project proposals and MoU preparation</a:t>
            </a:r>
            <a:endParaRPr/>
          </a:p>
        </p:txBody>
      </p:sp>
      <p:sp>
        <p:nvSpPr>
          <p:cNvPr id="96" name="Google Shape;96;g346917edc0d_0_8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97" name="Google Shape;97;g346917edc0d_0_8"/>
          <p:cNvSpPr txBox="1"/>
          <p:nvPr/>
        </p:nvSpPr>
        <p:spPr>
          <a:xfrm>
            <a:off x="8950960" y="5049620"/>
            <a:ext cx="1564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TCT set-up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346917edc0d_0_8"/>
          <p:cNvSpPr txBox="1"/>
          <p:nvPr/>
        </p:nvSpPr>
        <p:spPr>
          <a:xfrm>
            <a:off x="0" y="6191475"/>
            <a:ext cx="3905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1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1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DRD3 </a:t>
            </a:r>
            <a:r>
              <a:rPr lang="en-GB" sz="1600" i="1">
                <a:solidFill>
                  <a:srgbClr val="262626"/>
                </a:solidFill>
              </a:rPr>
              <a:t>Week, June 2025, Amsterdam</a:t>
            </a: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g346917edc0d_0_8" title="Screenshot 2025-05-30 at 12.53.0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150" y="1138625"/>
            <a:ext cx="11212882" cy="521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f2123cab3_0_2"/>
          <p:cNvSpPr txBox="1">
            <a:spLocks noGrp="1"/>
          </p:cNvSpPr>
          <p:nvPr>
            <p:ph type="title"/>
          </p:nvPr>
        </p:nvSpPr>
        <p:spPr>
          <a:xfrm>
            <a:off x="274160" y="198132"/>
            <a:ext cx="9033300" cy="9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GB"/>
              <a:t>Project proposals and MoU preparation</a:t>
            </a:r>
            <a:endParaRPr/>
          </a:p>
        </p:txBody>
      </p:sp>
      <p:sp>
        <p:nvSpPr>
          <p:cNvPr id="105" name="Google Shape;105;g35f2123cab3_0_2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106" name="Google Shape;106;g35f2123cab3_0_2"/>
          <p:cNvSpPr txBox="1"/>
          <p:nvPr/>
        </p:nvSpPr>
        <p:spPr>
          <a:xfrm>
            <a:off x="8950960" y="5049620"/>
            <a:ext cx="1564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TCT set-up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35f2123cab3_0_2"/>
          <p:cNvSpPr txBox="1"/>
          <p:nvPr/>
        </p:nvSpPr>
        <p:spPr>
          <a:xfrm>
            <a:off x="126950" y="1225300"/>
            <a:ext cx="12065100" cy="47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-GB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 Projects to be included in this round of MoU Annex </a:t>
            </a:r>
            <a:r>
              <a:rPr lang="en-GB" sz="1800">
                <a:solidFill>
                  <a:schemeClr val="dk2"/>
                </a:solidFill>
              </a:rPr>
              <a:t>7</a:t>
            </a:r>
            <a:r>
              <a:rPr lang="en-GB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all with a CDS e</a:t>
            </a:r>
            <a:r>
              <a:rPr lang="en-GB" sz="1800">
                <a:solidFill>
                  <a:schemeClr val="dk2"/>
                </a:solidFill>
              </a:rPr>
              <a:t>ntry in the </a:t>
            </a:r>
            <a:r>
              <a:rPr lang="en-GB" sz="1800" u="sng">
                <a:solidFill>
                  <a:schemeClr val="hlink"/>
                </a:solidFill>
                <a:hlinkClick r:id="rId3"/>
              </a:rPr>
              <a:t>dedicated DRD3 CDS page</a:t>
            </a: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F00"/>
              </a:buClr>
              <a:buSzPts val="1700"/>
              <a:buFont typeface="Arial"/>
              <a:buChar char="■"/>
            </a:pPr>
            <a:r>
              <a:rPr lang="en-GB" sz="1700" b="0" i="0" u="none" strike="noStrike" cap="none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rPr>
              <a:t>Development of TI-LGADs</a:t>
            </a:r>
            <a:endParaRPr sz="1700" b="0" i="0" u="none" strike="noStrike" cap="none">
              <a:solidFill>
                <a:srgbClr val="008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F00"/>
              </a:buClr>
              <a:buSzPts val="1700"/>
              <a:buFont typeface="Arial"/>
              <a:buChar char="■"/>
            </a:pPr>
            <a:r>
              <a:rPr lang="en-GB" sz="1700" b="0" i="0" u="none" strike="noStrike" cap="none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rPr>
              <a:t>Development of Ultra Fast-Time Low Mass Tracking Detectors</a:t>
            </a:r>
            <a:endParaRPr sz="1700" b="0" i="0" u="none" strike="noStrike" cap="none">
              <a:solidFill>
                <a:srgbClr val="008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F00"/>
              </a:buClr>
              <a:buSzPts val="1700"/>
              <a:buFont typeface="Arial"/>
              <a:buChar char="■"/>
            </a:pPr>
            <a:r>
              <a:rPr lang="en-GB" sz="1700" b="0" i="0" u="none" strike="noStrike" cap="none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rPr>
              <a:t>Novel silicon 3-D trench pixel detectors on 8 inch CMOS process</a:t>
            </a:r>
            <a:endParaRPr sz="1700" b="0" i="0" u="none" strike="noStrike" cap="none">
              <a:solidFill>
                <a:srgbClr val="008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F00"/>
              </a:buClr>
              <a:buSzPts val="1700"/>
              <a:buFont typeface="Arial"/>
              <a:buChar char="■"/>
            </a:pPr>
            <a:r>
              <a:rPr lang="en-GB" sz="1700" b="0" i="0" u="none" strike="noStrike" cap="none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rPr>
              <a:t>LGAD based timing tracker development for future electron collider</a:t>
            </a:r>
            <a:endParaRPr sz="1700" b="0" i="0" u="none" strike="noStrike" cap="none">
              <a:solidFill>
                <a:srgbClr val="008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F00"/>
              </a:buClr>
              <a:buSzPts val="1700"/>
              <a:buFont typeface="Arial"/>
              <a:buChar char="■"/>
            </a:pPr>
            <a:r>
              <a:rPr lang="en-GB" sz="1700" b="0" i="0" u="none" strike="noStrike" cap="none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rPr>
              <a:t>Development of very small pitch, ultra rad-hard 3D sensors for tracking + timing applications at FBK </a:t>
            </a:r>
            <a:endParaRPr sz="1700" b="0" i="0" u="none" strike="noStrike" cap="none">
              <a:solidFill>
                <a:srgbClr val="008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008F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>
                <a:solidFill>
                  <a:schemeClr val="dk1"/>
                </a:solidFill>
              </a:rPr>
              <a:t>Short presentations for each project in this session, with a summary of the scientific program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>
                <a:solidFill>
                  <a:schemeClr val="dk1"/>
                </a:solidFill>
              </a:rPr>
              <a:t>Approval during CB today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GB" sz="1800">
                <a:solidFill>
                  <a:schemeClr val="dk1"/>
                </a:solidFill>
              </a:rPr>
              <a:t>A draft of the WG2 section of Annex7 already exists. After approval, we aim to build common deliverables for Annex7 based on characterization for projects related to the same technological area</a:t>
            </a:r>
            <a:endParaRPr sz="180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-GB" sz="1800">
                <a:solidFill>
                  <a:schemeClr val="dk1"/>
                </a:solidFill>
              </a:rPr>
              <a:t>Other WG2 project proposals, already presented in DRD3, are warmly invited to upload the drafts of the scientific proposals to the CDS page, to start the approval procedure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35f2123cab3_0_2"/>
          <p:cNvSpPr txBox="1"/>
          <p:nvPr/>
        </p:nvSpPr>
        <p:spPr>
          <a:xfrm>
            <a:off x="0" y="6191475"/>
            <a:ext cx="3905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1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1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DRD3 </a:t>
            </a:r>
            <a:r>
              <a:rPr lang="en-GB" sz="1600" i="1">
                <a:solidFill>
                  <a:srgbClr val="262626"/>
                </a:solidFill>
              </a:rPr>
              <a:t>Week, June 2025, Amsterdam</a:t>
            </a: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2fd6b7fa2b_0_0"/>
          <p:cNvSpPr txBox="1">
            <a:spLocks noGrp="1"/>
          </p:cNvSpPr>
          <p:nvPr>
            <p:ph type="title"/>
          </p:nvPr>
        </p:nvSpPr>
        <p:spPr>
          <a:xfrm>
            <a:off x="618800" y="550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GB" sz="3600" b="1">
                <a:solidFill>
                  <a:srgbClr val="073763"/>
                </a:solidFill>
              </a:rPr>
              <a:t>List of Proposed Projects </a:t>
            </a:r>
            <a:endParaRPr sz="3600" b="1">
              <a:solidFill>
                <a:srgbClr val="073763"/>
              </a:solidFill>
            </a:endParaRPr>
          </a:p>
        </p:txBody>
      </p:sp>
      <p:sp>
        <p:nvSpPr>
          <p:cNvPr id="114" name="Google Shape;114;g32fd6b7fa2b_0_0"/>
          <p:cNvSpPr txBox="1">
            <a:spLocks noGrp="1"/>
          </p:cNvSpPr>
          <p:nvPr>
            <p:ph type="body" idx="1"/>
          </p:nvPr>
        </p:nvSpPr>
        <p:spPr>
          <a:xfrm>
            <a:off x="712800" y="818675"/>
            <a:ext cx="9156900" cy="56940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08F00"/>
              </a:buClr>
              <a:buSzPts val="920"/>
              <a:buChar char="•"/>
            </a:pPr>
            <a:r>
              <a:rPr lang="en-GB" sz="920" b="1">
                <a:solidFill>
                  <a:srgbClr val="008F00"/>
                </a:solidFill>
              </a:rPr>
              <a:t>Development of TI-LGADs for 4D Tracking</a:t>
            </a:r>
            <a:endParaRPr sz="920" b="1">
              <a:solidFill>
                <a:srgbClr val="008F00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8F00"/>
              </a:buClr>
              <a:buSzPts val="920"/>
              <a:buAutoNum type="alphaLcPeriod"/>
            </a:pPr>
            <a:r>
              <a:rPr lang="en-GB" sz="920">
                <a:solidFill>
                  <a:srgbClr val="008F00"/>
                </a:solidFill>
              </a:rPr>
              <a:t>Contact: Anna Macchiolo (</a:t>
            </a:r>
            <a:r>
              <a:rPr lang="en-GB" sz="920" u="sng">
                <a:solidFill>
                  <a:srgbClr val="008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Anna.Macchiolo@cern.ch</a:t>
            </a:r>
            <a:r>
              <a:rPr lang="en-GB" sz="920">
                <a:solidFill>
                  <a:srgbClr val="008F00"/>
                </a:solidFill>
              </a:rPr>
              <a:t>)</a:t>
            </a:r>
            <a:endParaRPr sz="920">
              <a:solidFill>
                <a:srgbClr val="008F00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08F00"/>
              </a:buClr>
              <a:buSzPts val="920"/>
              <a:buChar char="•"/>
            </a:pPr>
            <a:r>
              <a:rPr lang="en-GB" sz="920" b="1">
                <a:solidFill>
                  <a:srgbClr val="008F00"/>
                </a:solidFill>
              </a:rPr>
              <a:t>Novel silicon 3D-trench pixel detectors based on 8-inch CMOS process </a:t>
            </a:r>
            <a:endParaRPr sz="920" b="1">
              <a:solidFill>
                <a:srgbClr val="008F00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8F00"/>
              </a:buClr>
              <a:buSzPts val="920"/>
              <a:buAutoNum type="alphaLcPeriod"/>
            </a:pPr>
            <a:r>
              <a:rPr lang="en-GB" sz="920">
                <a:solidFill>
                  <a:srgbClr val="008F00"/>
                </a:solidFill>
              </a:rPr>
              <a:t>Contact: Manwen Liu (</a:t>
            </a:r>
            <a:r>
              <a:rPr lang="en-GB" sz="920" u="sng">
                <a:solidFill>
                  <a:srgbClr val="008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liumanwen@ime.ac.cn</a:t>
            </a:r>
            <a:r>
              <a:rPr lang="en-GB" sz="920">
                <a:solidFill>
                  <a:srgbClr val="008F00"/>
                </a:solidFill>
              </a:rPr>
              <a:t>)</a:t>
            </a:r>
            <a:endParaRPr sz="920">
              <a:solidFill>
                <a:schemeClr val="dk1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rgbClr val="008F00"/>
                </a:solidFill>
              </a:rPr>
              <a:t>Development of Ultra Fast-Time Low Mass Tracking Detectors</a:t>
            </a:r>
            <a:endParaRPr sz="920" b="1">
              <a:solidFill>
                <a:srgbClr val="008F00"/>
              </a:solidFill>
            </a:endParaRPr>
          </a:p>
          <a:p>
            <a:pPr marL="914400" lvl="1" indent="-287019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8F00"/>
              </a:buClr>
              <a:buSzPts val="920"/>
              <a:buAutoNum type="alphaLcPeriod"/>
            </a:pPr>
            <a:r>
              <a:rPr lang="en-GB" sz="920">
                <a:solidFill>
                  <a:srgbClr val="008F00"/>
                </a:solidFill>
              </a:rPr>
              <a:t>Contacts: Artur Apresyan (</a:t>
            </a:r>
            <a:r>
              <a:rPr lang="en-GB" sz="920" u="sng">
                <a:solidFill>
                  <a:srgbClr val="008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Artur.Apresyan@cern.ch</a:t>
            </a:r>
            <a:r>
              <a:rPr lang="en-GB" sz="920">
                <a:solidFill>
                  <a:srgbClr val="008F00"/>
                </a:solidFill>
              </a:rPr>
              <a:t>), Koji Nakamura, (</a:t>
            </a:r>
            <a:r>
              <a:rPr lang="en-GB" sz="920" u="sng">
                <a:solidFill>
                  <a:srgbClr val="008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Koji.Nakamura@cern.ch</a:t>
            </a:r>
            <a:r>
              <a:rPr lang="en-GB" sz="920">
                <a:solidFill>
                  <a:srgbClr val="008F00"/>
                </a:solidFill>
              </a:rPr>
              <a:t>), Alessandro Tricoli (</a:t>
            </a:r>
            <a:r>
              <a:rPr lang="en-GB" sz="920" u="sng">
                <a:solidFill>
                  <a:srgbClr val="008F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Alessandro.Tricoli@cern.ch</a:t>
            </a:r>
            <a:r>
              <a:rPr lang="en-GB" sz="920">
                <a:solidFill>
                  <a:srgbClr val="008F00"/>
                </a:solidFill>
              </a:rPr>
              <a:t>)	</a:t>
            </a:r>
            <a:endParaRPr sz="920" b="1">
              <a:solidFill>
                <a:srgbClr val="008F00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08F00"/>
              </a:buClr>
              <a:buSzPts val="920"/>
              <a:buChar char="•"/>
            </a:pPr>
            <a:r>
              <a:rPr lang="en-GB" sz="920" b="1">
                <a:solidFill>
                  <a:srgbClr val="008F00"/>
                </a:solidFill>
              </a:rPr>
              <a:t>LGAD based timing tracker development for future collider</a:t>
            </a:r>
            <a:endParaRPr sz="920" b="1">
              <a:solidFill>
                <a:srgbClr val="008F00"/>
              </a:solidFill>
            </a:endParaRPr>
          </a:p>
          <a:p>
            <a:pPr marL="914400" lvl="1" indent="-287019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920"/>
              <a:buAutoNum type="alphaLcPeriod"/>
            </a:pPr>
            <a:r>
              <a:rPr lang="en-GB" sz="920" b="1">
                <a:solidFill>
                  <a:srgbClr val="6AA84F"/>
                </a:solidFill>
              </a:rPr>
              <a:t>Contact: Mei Zhao (</a:t>
            </a:r>
            <a:r>
              <a:rPr lang="en-GB" sz="920" b="1" u="sng">
                <a:solidFill>
                  <a:srgbClr val="6AA84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mei.zhao@cern.ch</a:t>
            </a:r>
            <a:r>
              <a:rPr lang="en-GB" sz="920" b="1">
                <a:solidFill>
                  <a:srgbClr val="6AA84F"/>
                </a:solidFill>
              </a:rPr>
              <a:t>)</a:t>
            </a:r>
            <a:endParaRPr sz="920" b="1">
              <a:solidFill>
                <a:srgbClr val="6AA84F"/>
              </a:solidFill>
            </a:endParaRPr>
          </a:p>
          <a:p>
            <a:pPr marL="630000" lvl="0" indent="-4184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08F00"/>
              </a:buClr>
              <a:buSzPts val="920"/>
              <a:buChar char="•"/>
            </a:pPr>
            <a:r>
              <a:rPr lang="en-GB" sz="920" b="1">
                <a:solidFill>
                  <a:srgbClr val="008F00"/>
                </a:solidFill>
              </a:rPr>
              <a:t>Development of very small pitch, ultrarad-hard 3D sensors for tracking + timing applications @ FBK</a:t>
            </a:r>
            <a:endParaRPr sz="920" b="1">
              <a:solidFill>
                <a:srgbClr val="008F00"/>
              </a:solidFill>
            </a:endParaRPr>
          </a:p>
          <a:p>
            <a:pPr marL="914400" lvl="1" indent="-2870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8F00"/>
              </a:buClr>
              <a:buSzPts val="920"/>
              <a:buAutoNum type="alphaLcPeriod"/>
            </a:pPr>
            <a:r>
              <a:rPr lang="en-GB" sz="920">
                <a:solidFill>
                  <a:srgbClr val="008F00"/>
                </a:solidFill>
              </a:rPr>
              <a:t>Contact: Maurizio Boscardin (</a:t>
            </a:r>
            <a:r>
              <a:rPr lang="en-GB" sz="920" u="sng">
                <a:solidFill>
                  <a:srgbClr val="008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boscardi@fbk.eu</a:t>
            </a:r>
            <a:r>
              <a:rPr lang="en-GB" sz="920">
                <a:solidFill>
                  <a:srgbClr val="008F00"/>
                </a:solidFill>
              </a:rPr>
              <a:t>), Gian Franco Dalla Betta (</a:t>
            </a:r>
            <a:r>
              <a:rPr lang="en-GB" sz="920" u="sng">
                <a:solidFill>
                  <a:srgbClr val="008F0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gianfranco.dallabetta@unitn.it</a:t>
            </a:r>
            <a:r>
              <a:rPr lang="en-GB" sz="920">
                <a:solidFill>
                  <a:srgbClr val="008F00"/>
                </a:solidFill>
              </a:rPr>
              <a:t>)</a:t>
            </a:r>
            <a:endParaRPr sz="920">
              <a:solidFill>
                <a:srgbClr val="008F00"/>
              </a:solidFill>
            </a:endParaRPr>
          </a:p>
          <a:p>
            <a:pPr marL="630000" lvl="0" indent="-4184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4DRSD: 4D-tracking with Resistive Silicon Sensor</a:t>
            </a:r>
            <a:endParaRPr sz="920" b="1">
              <a:solidFill>
                <a:schemeClr val="dk1"/>
              </a:solidFill>
            </a:endParaRPr>
          </a:p>
          <a:p>
            <a:pPr marL="914400" lvl="1" indent="-287019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920"/>
              <a:buAutoNum type="alphaLcPeriod"/>
            </a:pPr>
            <a:r>
              <a:rPr lang="en-GB" sz="920">
                <a:solidFill>
                  <a:schemeClr val="dk2"/>
                </a:solidFill>
              </a:rPr>
              <a:t>Contact: Roberta Arcidiacono (</a:t>
            </a:r>
            <a:r>
              <a:rPr lang="en-GB" sz="920" u="sng">
                <a:solidFill>
                  <a:schemeClr val="dk2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roberta.arcidiacono@cern.ch</a:t>
            </a:r>
            <a:r>
              <a:rPr lang="en-GB" sz="920">
                <a:solidFill>
                  <a:schemeClr val="dk2"/>
                </a:solidFill>
              </a:rPr>
              <a:t>)</a:t>
            </a:r>
            <a:endParaRPr sz="920">
              <a:solidFill>
                <a:schemeClr val="dk2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Advancing the Pixelated Resistive Silicon Readout and Charge Collection Techniques</a:t>
            </a:r>
            <a:endParaRPr sz="920" b="1">
              <a:solidFill>
                <a:schemeClr val="dk1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20"/>
              <a:buAutoNum type="alphaLcPeriod"/>
            </a:pPr>
            <a:r>
              <a:rPr lang="en-GB" sz="920">
                <a:solidFill>
                  <a:schemeClr val="dk1"/>
                </a:solidFill>
              </a:rPr>
              <a:t>Contact: Gaetano Barone (</a:t>
            </a:r>
            <a:r>
              <a:rPr lang="en-GB" sz="920" u="sng">
                <a:solidFill>
                  <a:schemeClr val="hlink"/>
                </a:solidFill>
                <a:hlinkClick r:id="rId12"/>
              </a:rPr>
              <a:t>Gaetano.Barone@cern.ch</a:t>
            </a:r>
            <a:r>
              <a:rPr lang="en-GB" sz="920">
                <a:solidFill>
                  <a:schemeClr val="dk1"/>
                </a:solidFill>
              </a:rPr>
              <a:t>)</a:t>
            </a:r>
            <a:endParaRPr sz="920">
              <a:solidFill>
                <a:schemeClr val="dk1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Characterizing the Environmental Operational Envelope of Timing and Resistive Silicon Sensors</a:t>
            </a:r>
            <a:endParaRPr sz="920" b="1">
              <a:solidFill>
                <a:schemeClr val="dk1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20"/>
              <a:buAutoNum type="alphaLcPeriod"/>
            </a:pPr>
            <a:r>
              <a:rPr lang="en-GB" sz="920">
                <a:solidFill>
                  <a:schemeClr val="dk1"/>
                </a:solidFill>
              </a:rPr>
              <a:t>Contact: Gaetano Barone (</a:t>
            </a:r>
            <a:r>
              <a:rPr lang="en-GB" sz="920" u="sng">
                <a:solidFill>
                  <a:schemeClr val="accent5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Gaetano.Barone@cern.ch</a:t>
            </a:r>
            <a:r>
              <a:rPr lang="en-GB" sz="920">
                <a:solidFill>
                  <a:schemeClr val="dk1"/>
                </a:solidFill>
              </a:rPr>
              <a:t>)</a:t>
            </a:r>
            <a:endParaRPr sz="920">
              <a:solidFill>
                <a:schemeClr val="dk1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ASIC Development for Timing Measurements using LGAD Sensors for CMS Tracker phase III</a:t>
            </a:r>
            <a:endParaRPr sz="920" b="1">
              <a:solidFill>
                <a:schemeClr val="dk1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20"/>
              <a:buAutoNum type="alphaLcPeriod"/>
            </a:pPr>
            <a:r>
              <a:rPr lang="en-GB" sz="920">
                <a:solidFill>
                  <a:schemeClr val="dk1"/>
                </a:solidFill>
              </a:rPr>
              <a:t>Contact: Abderrahmane Ghimouz (</a:t>
            </a:r>
            <a:r>
              <a:rPr lang="en-GB" sz="920" u="sng">
                <a:solidFill>
                  <a:schemeClr val="hlink"/>
                </a:solidFill>
                <a:hlinkClick r:id="rId13"/>
              </a:rPr>
              <a:t>abderrahmane.ghimouz@cern.ch</a:t>
            </a:r>
            <a:r>
              <a:rPr lang="en-GB" sz="920">
                <a:solidFill>
                  <a:schemeClr val="dk1"/>
                </a:solidFill>
              </a:rPr>
              <a:t>)</a:t>
            </a:r>
            <a:endParaRPr sz="920">
              <a:solidFill>
                <a:schemeClr val="dk1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NEUROPIX: A neuromorphic computing framework for pixelated detector data processing </a:t>
            </a:r>
            <a:endParaRPr sz="920" b="1">
              <a:solidFill>
                <a:schemeClr val="dk1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20"/>
              <a:buAutoNum type="alphaLcPeriod"/>
            </a:pPr>
            <a:r>
              <a:rPr lang="en-GB" sz="920">
                <a:solidFill>
                  <a:schemeClr val="dk1"/>
                </a:solidFill>
              </a:rPr>
              <a:t>Contact: Mathieu Benoit (</a:t>
            </a:r>
            <a:r>
              <a:rPr lang="en-GB" sz="920" u="sng">
                <a:solidFill>
                  <a:schemeClr val="hlink"/>
                </a:solidFill>
                <a:hlinkClick r:id="rId14"/>
              </a:rPr>
              <a:t>benoitm@ornl.gov</a:t>
            </a:r>
            <a:r>
              <a:rPr lang="en-GB" sz="920">
                <a:solidFill>
                  <a:schemeClr val="dk1"/>
                </a:solidFill>
              </a:rPr>
              <a:t>)</a:t>
            </a:r>
            <a:endParaRPr sz="920" b="1">
              <a:solidFill>
                <a:schemeClr val="dk1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OPTIMA, a board dedicated to Optimized Precision Timing for Multichannel Acquisition </a:t>
            </a:r>
            <a:endParaRPr sz="920" b="1">
              <a:solidFill>
                <a:schemeClr val="dk1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20"/>
              <a:buAutoNum type="alphaLcPeriod"/>
            </a:pPr>
            <a:r>
              <a:rPr lang="en-GB" sz="920">
                <a:solidFill>
                  <a:schemeClr val="dk1"/>
                </a:solidFill>
              </a:rPr>
              <a:t>Contact: Federico de Benedetti (</a:t>
            </a:r>
            <a:r>
              <a:rPr lang="en-GB" sz="920" u="sng">
                <a:solidFill>
                  <a:schemeClr val="hlink"/>
                </a:solidFill>
                <a:hlinkClick r:id="rId15"/>
              </a:rPr>
              <a:t>federico.de.benedetti@cern.ch</a:t>
            </a:r>
            <a:r>
              <a:rPr lang="en-GB" sz="920">
                <a:solidFill>
                  <a:schemeClr val="dk1"/>
                </a:solidFill>
              </a:rPr>
              <a:t>)</a:t>
            </a:r>
            <a:endParaRPr sz="920">
              <a:solidFill>
                <a:schemeClr val="dk1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LGAD and 3D technology at the IMB-CNM</a:t>
            </a:r>
            <a:endParaRPr sz="920" b="1">
              <a:solidFill>
                <a:schemeClr val="dk1"/>
              </a:solidFill>
            </a:endParaRPr>
          </a:p>
          <a:p>
            <a:pPr marL="1219200" lvl="1" indent="-34543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640"/>
              <a:buAutoNum type="alphaLcPeriod"/>
            </a:pPr>
            <a:r>
              <a:rPr lang="en-GB" sz="920">
                <a:solidFill>
                  <a:schemeClr val="dk1"/>
                </a:solidFill>
              </a:rPr>
              <a:t>Contact: Neil Moffat (</a:t>
            </a:r>
            <a:r>
              <a:rPr lang="en-GB" sz="920" u="sng">
                <a:solidFill>
                  <a:schemeClr val="hlink"/>
                </a:solidFill>
                <a:hlinkClick r:id="rId16"/>
              </a:rPr>
              <a:t>neil.moffat@cern.ch</a:t>
            </a:r>
            <a:r>
              <a:rPr lang="en-GB" sz="920" b="1">
                <a:solidFill>
                  <a:schemeClr val="dk1"/>
                </a:solidFill>
              </a:rPr>
              <a:t>)</a:t>
            </a:r>
            <a:endParaRPr sz="920" b="1">
              <a:solidFill>
                <a:schemeClr val="dk1"/>
              </a:solidFill>
            </a:endParaRPr>
          </a:p>
          <a:p>
            <a:pPr marL="609600" lvl="0" indent="-3632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20"/>
              <a:buChar char="•"/>
            </a:pPr>
            <a:r>
              <a:rPr lang="en-GB" sz="920" b="1">
                <a:solidFill>
                  <a:schemeClr val="dk1"/>
                </a:solidFill>
              </a:rPr>
              <a:t>Fast 3D Sensors</a:t>
            </a:r>
            <a:endParaRPr sz="920" b="1">
              <a:solidFill>
                <a:schemeClr val="dk1"/>
              </a:solidFill>
            </a:endParaRPr>
          </a:p>
          <a:p>
            <a:pPr marL="1219200" lvl="1" indent="-36321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20"/>
              <a:buAutoNum type="alphaLcPeriod"/>
            </a:pPr>
            <a:r>
              <a:rPr lang="en-GB" sz="920">
                <a:solidFill>
                  <a:schemeClr val="dk1"/>
                </a:solidFill>
              </a:rPr>
              <a:t>Contact: Ulrich Parzefall (</a:t>
            </a:r>
            <a:r>
              <a:rPr lang="en-GB" sz="920" u="sng">
                <a:solidFill>
                  <a:schemeClr val="hlink"/>
                </a:solidFill>
                <a:hlinkClick r:id="rId17"/>
              </a:rPr>
              <a:t>Ulrich.Parzefall@cern.ch</a:t>
            </a:r>
            <a:r>
              <a:rPr lang="en-GB" sz="920">
                <a:solidFill>
                  <a:schemeClr val="dk1"/>
                </a:solidFill>
              </a:rPr>
              <a:t>)</a:t>
            </a:r>
            <a:endParaRPr sz="92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920"/>
              <a:buNone/>
            </a:pPr>
            <a:endParaRPr sz="920">
              <a:solidFill>
                <a:schemeClr val="dk1"/>
              </a:solidFill>
            </a:endParaRPr>
          </a:p>
          <a:p>
            <a:pPr marL="630000" lvl="0" indent="-42096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60"/>
              <a:buChar char="•"/>
            </a:pPr>
            <a:r>
              <a:rPr lang="en-GB" sz="960" b="1">
                <a:solidFill>
                  <a:schemeClr val="dk1"/>
                </a:solidFill>
              </a:rPr>
              <a:t>RD50 Common Fund Project - RD50-2023-03: Deep Junction LGAD</a:t>
            </a:r>
            <a:endParaRPr sz="960" b="1">
              <a:solidFill>
                <a:schemeClr val="dk1"/>
              </a:solidFill>
            </a:endParaRPr>
          </a:p>
          <a:p>
            <a:pPr marL="1828800" lvl="1" indent="-36576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60"/>
              <a:buChar char="•"/>
            </a:pPr>
            <a:r>
              <a:rPr lang="en-GB" sz="960">
                <a:solidFill>
                  <a:schemeClr val="dk1"/>
                </a:solidFill>
              </a:rPr>
              <a:t>Contact: Simone Mazza (</a:t>
            </a:r>
            <a:r>
              <a:rPr lang="en-GB" sz="960" u="sng">
                <a:solidFill>
                  <a:schemeClr val="hlink"/>
                </a:solidFill>
                <a:hlinkClick r:id="rId18"/>
              </a:rPr>
              <a:t>simazza@ucsc.edu</a:t>
            </a:r>
            <a:r>
              <a:rPr lang="en-GB" sz="960">
                <a:solidFill>
                  <a:schemeClr val="dk1"/>
                </a:solidFill>
              </a:rPr>
              <a:t>)</a:t>
            </a:r>
            <a:endParaRPr sz="960">
              <a:solidFill>
                <a:schemeClr val="dk1"/>
              </a:solidFill>
            </a:endParaRPr>
          </a:p>
          <a:p>
            <a:pPr marL="609600" lvl="0" indent="-36576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960"/>
              <a:buChar char="•"/>
            </a:pPr>
            <a:r>
              <a:rPr lang="en-GB" sz="960" b="1">
                <a:solidFill>
                  <a:schemeClr val="dk1"/>
                </a:solidFill>
              </a:rPr>
              <a:t>RD50 Common Fund Project - RD50-2023-09: State-of-the-art Radiation Resistant AC- coupled Resistive LGAD - RadHard AC-LGAD</a:t>
            </a:r>
            <a:endParaRPr sz="960" b="1">
              <a:solidFill>
                <a:schemeClr val="dk1"/>
              </a:solidFill>
            </a:endParaRPr>
          </a:p>
          <a:p>
            <a:pPr marL="1828800" lvl="1" indent="-36576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60"/>
              <a:buChar char="•"/>
            </a:pPr>
            <a:r>
              <a:rPr lang="en-GB" sz="960">
                <a:solidFill>
                  <a:schemeClr val="dk1"/>
                </a:solidFill>
              </a:rPr>
              <a:t>Contact: Roberta Archidiacono (</a:t>
            </a:r>
            <a:r>
              <a:rPr lang="en-GB" sz="960" u="sng">
                <a:solidFill>
                  <a:schemeClr val="accent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roberta.arcidiacono@cern.ch</a:t>
            </a:r>
            <a:r>
              <a:rPr lang="en-GB" sz="960">
                <a:solidFill>
                  <a:schemeClr val="dk1"/>
                </a:solidFill>
              </a:rPr>
              <a:t>)</a:t>
            </a:r>
            <a:endParaRPr sz="960">
              <a:solidFill>
                <a:schemeClr val="dk1"/>
              </a:solidFill>
            </a:endParaRPr>
          </a:p>
        </p:txBody>
      </p:sp>
      <p:sp>
        <p:nvSpPr>
          <p:cNvPr id="115" name="Google Shape;115;g32fd6b7fa2b_0_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16" name="Google Shape;116;g32fd6b7fa2b_0_0"/>
          <p:cNvSpPr/>
          <p:nvPr/>
        </p:nvSpPr>
        <p:spPr>
          <a:xfrm>
            <a:off x="7511850" y="959175"/>
            <a:ext cx="604200" cy="369300"/>
          </a:xfrm>
          <a:prstGeom prst="rect">
            <a:avLst/>
          </a:prstGeom>
          <a:solidFill>
            <a:srgbClr val="008F00"/>
          </a:solidFill>
          <a:ln w="9525" cap="flat" cmpd="sng">
            <a:solidFill>
              <a:srgbClr val="008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highlight>
                <a:srgbClr val="008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32fd6b7fa2b_0_0"/>
          <p:cNvSpPr txBox="1"/>
          <p:nvPr/>
        </p:nvSpPr>
        <p:spPr>
          <a:xfrm>
            <a:off x="8173500" y="825400"/>
            <a:ext cx="1634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be included in MoU Annex </a:t>
            </a:r>
            <a:r>
              <a:rPr lang="en-GB" sz="1500">
                <a:solidFill>
                  <a:srgbClr val="262626"/>
                </a:solidFill>
              </a:rPr>
              <a:t>7</a:t>
            </a:r>
            <a:endParaRPr sz="15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32fd6b7fa2b_0_0"/>
          <p:cNvSpPr txBox="1"/>
          <p:nvPr/>
        </p:nvSpPr>
        <p:spPr>
          <a:xfrm>
            <a:off x="0" y="6191475"/>
            <a:ext cx="39099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1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1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DRD3 WG2 Meeting, 2025-3-25</a:t>
            </a:r>
            <a:endParaRPr sz="16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5e461d5c89_0_0"/>
          <p:cNvSpPr txBox="1">
            <a:spLocks noGrp="1"/>
          </p:cNvSpPr>
          <p:nvPr>
            <p:ph type="title"/>
          </p:nvPr>
        </p:nvSpPr>
        <p:spPr>
          <a:xfrm>
            <a:off x="176725" y="148392"/>
            <a:ext cx="11360700" cy="7635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WG2 Agenda</a:t>
            </a:r>
            <a:endParaRPr/>
          </a:p>
        </p:txBody>
      </p:sp>
      <p:sp>
        <p:nvSpPr>
          <p:cNvPr id="125" name="Google Shape;125;g35e461d5c89_0_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29" name="Google Shape;129;g35e461d5c89_0_0"/>
          <p:cNvSpPr txBox="1"/>
          <p:nvPr/>
        </p:nvSpPr>
        <p:spPr>
          <a:xfrm>
            <a:off x="3866550" y="408892"/>
            <a:ext cx="2006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FF0000"/>
                </a:solidFill>
              </a:rPr>
              <a:t>Wednesday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130" name="Google Shape;130;g35e461d5c89_0_0"/>
          <p:cNvSpPr txBox="1"/>
          <p:nvPr/>
        </p:nvSpPr>
        <p:spPr>
          <a:xfrm>
            <a:off x="8211940" y="1317894"/>
            <a:ext cx="2006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FF0000"/>
                </a:solidFill>
              </a:rPr>
              <a:t>Thursday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132" name="Google Shape;132;g35e461d5c89_0_0"/>
          <p:cNvSpPr txBox="1"/>
          <p:nvPr/>
        </p:nvSpPr>
        <p:spPr>
          <a:xfrm>
            <a:off x="5222400" y="1980133"/>
            <a:ext cx="1301100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262626"/>
                </a:solidFill>
              </a:rPr>
              <a:t>Projects in approval</a:t>
            </a:r>
            <a:endParaRPr sz="1500" dirty="0">
              <a:solidFill>
                <a:srgbClr val="262626"/>
              </a:solidFill>
            </a:endParaRPr>
          </a:p>
        </p:txBody>
      </p:sp>
      <p:sp>
        <p:nvSpPr>
          <p:cNvPr id="135" name="Google Shape;135;g35e461d5c89_0_0"/>
          <p:cNvSpPr txBox="1"/>
          <p:nvPr/>
        </p:nvSpPr>
        <p:spPr>
          <a:xfrm>
            <a:off x="2722780" y="3205457"/>
            <a:ext cx="158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</a:rPr>
              <a:t>LUNCH</a:t>
            </a:r>
            <a:endParaRPr sz="2100" dirty="0">
              <a:solidFill>
                <a:schemeClr val="dk1"/>
              </a:solidFill>
            </a:endParaRPr>
          </a:p>
        </p:txBody>
      </p:sp>
      <p:pic>
        <p:nvPicPr>
          <p:cNvPr id="3" name="Picture 2" descr="A blue screen with black text&#10;&#10;AI-generated content may be incorrect.">
            <a:extLst>
              <a:ext uri="{FF2B5EF4-FFF2-40B4-BE49-F238E27FC236}">
                <a16:creationId xmlns:a16="http://schemas.microsoft.com/office/drawing/2014/main" id="{29BE1041-BC82-F043-6259-ED4A9D19F7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507"/>
          <a:stretch/>
        </p:blipFill>
        <p:spPr>
          <a:xfrm>
            <a:off x="900862" y="1131379"/>
            <a:ext cx="4312269" cy="2071450"/>
          </a:xfrm>
          <a:prstGeom prst="rect">
            <a:avLst/>
          </a:prstGeom>
        </p:spPr>
      </p:pic>
      <p:sp>
        <p:nvSpPr>
          <p:cNvPr id="4" name="Google Shape;133;g35e461d5c89_0_0">
            <a:extLst>
              <a:ext uri="{FF2B5EF4-FFF2-40B4-BE49-F238E27FC236}">
                <a16:creationId xmlns:a16="http://schemas.microsoft.com/office/drawing/2014/main" id="{6C2DCEB6-85EF-2084-9677-91BD84AB6036}"/>
              </a:ext>
            </a:extLst>
          </p:cNvPr>
          <p:cNvSpPr/>
          <p:nvPr/>
        </p:nvSpPr>
        <p:spPr>
          <a:xfrm>
            <a:off x="5176681" y="1486739"/>
            <a:ext cx="45719" cy="1372075"/>
          </a:xfrm>
          <a:prstGeom prst="rightBracket">
            <a:avLst>
              <a:gd name="adj" fmla="val 833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F75B94F-5BD2-1D7D-CB4D-52E93C5A3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862" y="3726576"/>
            <a:ext cx="4386568" cy="3042619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5EB33DE-2347-0248-59FA-F9814EED2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1027" y="1696550"/>
            <a:ext cx="5995997" cy="9625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625</Words>
  <Application>Microsoft Macintosh PowerPoint</Application>
  <PresentationFormat>Widescreen</PresentationFormat>
  <Paragraphs>76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ADLaM Display</vt:lpstr>
      <vt:lpstr>Belleza</vt:lpstr>
      <vt:lpstr>Calibri</vt:lpstr>
      <vt:lpstr>CERNCorporate4-3</vt:lpstr>
      <vt:lpstr>PowerPoint Presentation</vt:lpstr>
      <vt:lpstr>Project proposals and MoU preparation</vt:lpstr>
      <vt:lpstr>Project proposals and MoU preparation</vt:lpstr>
      <vt:lpstr>List of Proposed Projects </vt:lpstr>
      <vt:lpstr>WG2 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CERN User</dc:creator>
  <cp:lastModifiedBy>Anna Macchiolo</cp:lastModifiedBy>
  <cp:revision>5</cp:revision>
  <dcterms:created xsi:type="dcterms:W3CDTF">2012-11-30T11:04:26Z</dcterms:created>
  <dcterms:modified xsi:type="dcterms:W3CDTF">2025-06-03T18:54:55Z</dcterms:modified>
</cp:coreProperties>
</file>