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7"/>
  </p:notesMasterIdLst>
  <p:handoutMasterIdLst>
    <p:handoutMasterId r:id="rId18"/>
  </p:handoutMasterIdLst>
  <p:sldIdLst>
    <p:sldId id="534" r:id="rId2"/>
    <p:sldId id="559" r:id="rId3"/>
    <p:sldId id="551" r:id="rId4"/>
    <p:sldId id="537" r:id="rId5"/>
    <p:sldId id="560" r:id="rId6"/>
    <p:sldId id="532" r:id="rId7"/>
    <p:sldId id="564" r:id="rId8"/>
    <p:sldId id="561" r:id="rId9"/>
    <p:sldId id="541" r:id="rId10"/>
    <p:sldId id="542" r:id="rId11"/>
    <p:sldId id="546" r:id="rId12"/>
    <p:sldId id="562" r:id="rId13"/>
    <p:sldId id="572" r:id="rId14"/>
    <p:sldId id="570" r:id="rId15"/>
    <p:sldId id="558" r:id="rId16"/>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ta krambi" initials="ak" lastIdx="1" clrIdx="0">
    <p:extLst>
      <p:ext uri="{19B8F6BF-5375-455C-9EA6-DF929625EA0E}">
        <p15:presenceInfo xmlns:p15="http://schemas.microsoft.com/office/powerpoint/2012/main" userId="1e5ae128e4bbc3e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C0504D"/>
    <a:srgbClr val="F2DCDB"/>
    <a:srgbClr val="EEECE1"/>
    <a:srgbClr val="948A54"/>
    <a:srgbClr val="E6E0EC"/>
    <a:srgbClr val="8064A2"/>
    <a:srgbClr val="DCE6F2"/>
    <a:srgbClr val="4F81BD"/>
    <a:srgbClr val="F7964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85" autoAdjust="0"/>
    <p:restoredTop sz="86017" autoAdjust="0"/>
  </p:normalViewPr>
  <p:slideViewPr>
    <p:cSldViewPr snapToGrid="0" snapToObjects="1">
      <p:cViewPr varScale="1">
        <p:scale>
          <a:sx n="99" d="100"/>
          <a:sy n="99" d="100"/>
        </p:scale>
        <p:origin x="72" y="684"/>
      </p:cViewPr>
      <p:guideLst>
        <p:guide orient="horz" pos="2160"/>
        <p:guide pos="3840"/>
      </p:guideLst>
    </p:cSldViewPr>
  </p:slideViewPr>
  <p:notesTextViewPr>
    <p:cViewPr>
      <p:scale>
        <a:sx n="3" d="2"/>
        <a:sy n="3" d="2"/>
      </p:scale>
      <p:origin x="0" y="0"/>
    </p:cViewPr>
  </p:notesTextViewPr>
  <p:sorterViewPr>
    <p:cViewPr>
      <p:scale>
        <a:sx n="100" d="100"/>
        <a:sy n="100" d="100"/>
      </p:scale>
      <p:origin x="0" y="0"/>
    </p:cViewPr>
  </p:sorterViewPr>
  <p:notesViewPr>
    <p:cSldViewPr snapToGrid="0" snapToObjects="1">
      <p:cViewPr varScale="1">
        <p:scale>
          <a:sx n="79" d="100"/>
          <a:sy n="79" d="100"/>
        </p:scale>
        <p:origin x="395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78427" cy="513508"/>
          </a:xfrm>
          <a:prstGeom prst="rect">
            <a:avLst/>
          </a:prstGeom>
        </p:spPr>
        <p:txBody>
          <a:bodyPr vert="horz" lIns="99057" tIns="49528" rIns="99057" bIns="49528" rtlCol="0"/>
          <a:lstStyle>
            <a:lvl1pPr algn="l">
              <a:defRPr sz="1300"/>
            </a:lvl1pPr>
          </a:lstStyle>
          <a:p>
            <a:endParaRPr lang="en-GB"/>
          </a:p>
        </p:txBody>
      </p:sp>
      <p:sp>
        <p:nvSpPr>
          <p:cNvPr id="3" name="Date Placeholder 2"/>
          <p:cNvSpPr>
            <a:spLocks noGrp="1"/>
          </p:cNvSpPr>
          <p:nvPr>
            <p:ph type="dt" sz="quarter" idx="1"/>
          </p:nvPr>
        </p:nvSpPr>
        <p:spPr>
          <a:xfrm>
            <a:off x="4023993" y="0"/>
            <a:ext cx="3078427" cy="513508"/>
          </a:xfrm>
          <a:prstGeom prst="rect">
            <a:avLst/>
          </a:prstGeom>
        </p:spPr>
        <p:txBody>
          <a:bodyPr vert="horz" lIns="99057" tIns="49528" rIns="99057" bIns="49528" rtlCol="0"/>
          <a:lstStyle>
            <a:lvl1pPr algn="r">
              <a:defRPr sz="1300"/>
            </a:lvl1pPr>
          </a:lstStyle>
          <a:p>
            <a:fld id="{EC8ACBA2-0FC2-492A-9679-11A86A529BA0}" type="datetimeFigureOut">
              <a:rPr lang="en-GB" smtClean="0"/>
              <a:t>05/06/2025</a:t>
            </a:fld>
            <a:endParaRPr lang="en-GB"/>
          </a:p>
        </p:txBody>
      </p:sp>
      <p:sp>
        <p:nvSpPr>
          <p:cNvPr id="4" name="Footer Placeholder 3"/>
          <p:cNvSpPr>
            <a:spLocks noGrp="1"/>
          </p:cNvSpPr>
          <p:nvPr>
            <p:ph type="ftr" sz="quarter" idx="2"/>
          </p:nvPr>
        </p:nvSpPr>
        <p:spPr>
          <a:xfrm>
            <a:off x="2" y="9721108"/>
            <a:ext cx="3078427" cy="513507"/>
          </a:xfrm>
          <a:prstGeom prst="rect">
            <a:avLst/>
          </a:prstGeom>
        </p:spPr>
        <p:txBody>
          <a:bodyPr vert="horz" lIns="99057" tIns="49528" rIns="99057" bIns="49528" rtlCol="0" anchor="b"/>
          <a:lstStyle>
            <a:lvl1pPr algn="l">
              <a:defRPr sz="1300"/>
            </a:lvl1pPr>
          </a:lstStyle>
          <a:p>
            <a:endParaRPr lang="en-GB"/>
          </a:p>
        </p:txBody>
      </p:sp>
      <p:sp>
        <p:nvSpPr>
          <p:cNvPr id="5" name="Slide Number Placeholder 4"/>
          <p:cNvSpPr>
            <a:spLocks noGrp="1"/>
          </p:cNvSpPr>
          <p:nvPr>
            <p:ph type="sldNum" sz="quarter" idx="3"/>
          </p:nvPr>
        </p:nvSpPr>
        <p:spPr>
          <a:xfrm>
            <a:off x="4023993" y="9721108"/>
            <a:ext cx="3078427" cy="513507"/>
          </a:xfrm>
          <a:prstGeom prst="rect">
            <a:avLst/>
          </a:prstGeom>
        </p:spPr>
        <p:txBody>
          <a:bodyPr vert="horz" lIns="99057" tIns="49528" rIns="99057" bIns="49528" rtlCol="0" anchor="b"/>
          <a:lstStyle>
            <a:lvl1pPr algn="r">
              <a:defRPr sz="1300"/>
            </a:lvl1pPr>
          </a:lstStyle>
          <a:p>
            <a:fld id="{C85ADAEC-B3CB-408A-B3D7-CB96002E4102}" type="slidenum">
              <a:rPr lang="en-GB" smtClean="0"/>
              <a:t>‹#›</a:t>
            </a:fld>
            <a:endParaRPr lang="en-GB"/>
          </a:p>
        </p:txBody>
      </p:sp>
    </p:spTree>
    <p:extLst>
      <p:ext uri="{BB962C8B-B14F-4D97-AF65-F5344CB8AC3E}">
        <p14:creationId xmlns:p14="http://schemas.microsoft.com/office/powerpoint/2010/main" val="31969533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78427" cy="513508"/>
          </a:xfrm>
          <a:prstGeom prst="rect">
            <a:avLst/>
          </a:prstGeom>
        </p:spPr>
        <p:txBody>
          <a:bodyPr vert="horz" lIns="99057" tIns="49528" rIns="99057" bIns="49528" rtlCol="0"/>
          <a:lstStyle>
            <a:lvl1pPr algn="l">
              <a:defRPr sz="1300"/>
            </a:lvl1pPr>
          </a:lstStyle>
          <a:p>
            <a:endParaRPr lang="en-GB"/>
          </a:p>
        </p:txBody>
      </p:sp>
      <p:sp>
        <p:nvSpPr>
          <p:cNvPr id="3" name="Date Placeholder 2"/>
          <p:cNvSpPr>
            <a:spLocks noGrp="1"/>
          </p:cNvSpPr>
          <p:nvPr>
            <p:ph type="dt" idx="1"/>
          </p:nvPr>
        </p:nvSpPr>
        <p:spPr>
          <a:xfrm>
            <a:off x="4023993" y="0"/>
            <a:ext cx="3078427" cy="513508"/>
          </a:xfrm>
          <a:prstGeom prst="rect">
            <a:avLst/>
          </a:prstGeom>
        </p:spPr>
        <p:txBody>
          <a:bodyPr vert="horz" lIns="99057" tIns="49528" rIns="99057" bIns="49528" rtlCol="0"/>
          <a:lstStyle>
            <a:lvl1pPr algn="r">
              <a:defRPr sz="1300"/>
            </a:lvl1pPr>
          </a:lstStyle>
          <a:p>
            <a:fld id="{8EFD56CF-AD30-4024-9DD2-7762BD2EF69A}" type="datetimeFigureOut">
              <a:rPr lang="en-GB" smtClean="0"/>
              <a:t>05/06/2025</a:t>
            </a:fld>
            <a:endParaRPr lang="en-GB"/>
          </a:p>
        </p:txBody>
      </p:sp>
      <p:sp>
        <p:nvSpPr>
          <p:cNvPr id="4" name="Slide Image Placeholder 3"/>
          <p:cNvSpPr>
            <a:spLocks noGrp="1" noRot="1" noChangeAspect="1"/>
          </p:cNvSpPr>
          <p:nvPr>
            <p:ph type="sldImg" idx="2"/>
          </p:nvPr>
        </p:nvSpPr>
        <p:spPr>
          <a:xfrm>
            <a:off x="481013" y="1279525"/>
            <a:ext cx="6142037" cy="3454400"/>
          </a:xfrm>
          <a:prstGeom prst="rect">
            <a:avLst/>
          </a:prstGeom>
          <a:noFill/>
          <a:ln w="12700">
            <a:solidFill>
              <a:prstClr val="black"/>
            </a:solidFill>
          </a:ln>
        </p:spPr>
        <p:txBody>
          <a:bodyPr vert="horz" lIns="99057" tIns="49528" rIns="99057" bIns="49528" rtlCol="0" anchor="ctr"/>
          <a:lstStyle/>
          <a:p>
            <a:endParaRPr lang="en-GB"/>
          </a:p>
        </p:txBody>
      </p:sp>
      <p:sp>
        <p:nvSpPr>
          <p:cNvPr id="5" name="Notes Placeholder 4"/>
          <p:cNvSpPr>
            <a:spLocks noGrp="1"/>
          </p:cNvSpPr>
          <p:nvPr>
            <p:ph type="body" sz="quarter" idx="3"/>
          </p:nvPr>
        </p:nvSpPr>
        <p:spPr>
          <a:xfrm>
            <a:off x="710407" y="4925409"/>
            <a:ext cx="5683250" cy="4029879"/>
          </a:xfrm>
          <a:prstGeom prst="rect">
            <a:avLst/>
          </a:prstGeom>
        </p:spPr>
        <p:txBody>
          <a:bodyPr vert="horz" lIns="99057" tIns="49528" rIns="99057" bIns="4952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721108"/>
            <a:ext cx="3078427" cy="513507"/>
          </a:xfrm>
          <a:prstGeom prst="rect">
            <a:avLst/>
          </a:prstGeom>
        </p:spPr>
        <p:txBody>
          <a:bodyPr vert="horz" lIns="99057" tIns="49528" rIns="99057" bIns="49528" rtlCol="0" anchor="b"/>
          <a:lstStyle>
            <a:lvl1pPr algn="l">
              <a:defRPr sz="1300"/>
            </a:lvl1pPr>
          </a:lstStyle>
          <a:p>
            <a:endParaRPr lang="en-GB"/>
          </a:p>
        </p:txBody>
      </p:sp>
      <p:sp>
        <p:nvSpPr>
          <p:cNvPr id="7" name="Slide Number Placeholder 6"/>
          <p:cNvSpPr>
            <a:spLocks noGrp="1"/>
          </p:cNvSpPr>
          <p:nvPr>
            <p:ph type="sldNum" sz="quarter" idx="5"/>
          </p:nvPr>
        </p:nvSpPr>
        <p:spPr>
          <a:xfrm>
            <a:off x="4023993" y="9721108"/>
            <a:ext cx="3078427" cy="513507"/>
          </a:xfrm>
          <a:prstGeom prst="rect">
            <a:avLst/>
          </a:prstGeom>
        </p:spPr>
        <p:txBody>
          <a:bodyPr vert="horz" lIns="99057" tIns="49528" rIns="99057" bIns="49528" rtlCol="0" anchor="b"/>
          <a:lstStyle>
            <a:lvl1pPr algn="r">
              <a:defRPr sz="1300"/>
            </a:lvl1pPr>
          </a:lstStyle>
          <a:p>
            <a:fld id="{0E3A60F0-12AF-4A71-BD54-EF56BD5127A9}" type="slidenum">
              <a:rPr lang="en-GB" smtClean="0"/>
              <a:t>‹#›</a:t>
            </a:fld>
            <a:endParaRPr lang="en-GB"/>
          </a:p>
        </p:txBody>
      </p:sp>
    </p:spTree>
    <p:extLst>
      <p:ext uri="{BB962C8B-B14F-4D97-AF65-F5344CB8AC3E}">
        <p14:creationId xmlns:p14="http://schemas.microsoft.com/office/powerpoint/2010/main" val="28036000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409399" y="6671482"/>
            <a:ext cx="997959" cy="201826"/>
          </a:xfrm>
          <a:prstGeom prst="rect">
            <a:avLst/>
          </a:prstGeom>
        </p:spPr>
        <p:txBody>
          <a:bodyPr vert="horz" lIns="91440" tIns="45720" rIns="91440" bIns="45720" rtlCol="0" anchor="ctr"/>
          <a:lstStyle>
            <a:lvl1pPr algn="l">
              <a:defRPr sz="1200">
                <a:solidFill>
                  <a:schemeClr val="tx1">
                    <a:tint val="75000"/>
                  </a:schemeClr>
                </a:solidFill>
              </a:defRPr>
            </a:lvl1pPr>
          </a:lstStyle>
          <a:p>
            <a:fld id="{F7EAFB49-5B7E-4208-B3EE-73E125975726}" type="datetime1">
              <a:rPr lang="en-GB" smtClean="0"/>
              <a:t>05/06/2025</a:t>
            </a:fld>
            <a:endParaRPr lang="en-US" dirty="0"/>
          </a:p>
        </p:txBody>
      </p:sp>
      <p:sp>
        <p:nvSpPr>
          <p:cNvPr id="8" name="Footer Placeholder 2"/>
          <p:cNvSpPr>
            <a:spLocks noGrp="1"/>
          </p:cNvSpPr>
          <p:nvPr>
            <p:ph type="ftr" sz="quarter" idx="3"/>
          </p:nvPr>
        </p:nvSpPr>
        <p:spPr>
          <a:xfrm>
            <a:off x="1005016" y="6656173"/>
            <a:ext cx="10189025" cy="201827"/>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G. Kramberger, 3D detector simulations (Novel 3D in 8" production)</a:t>
            </a:r>
            <a:endParaRPr lang="en-US" dirty="0"/>
          </a:p>
        </p:txBody>
      </p:sp>
      <p:sp>
        <p:nvSpPr>
          <p:cNvPr id="9" name="Slide Number Placeholder 3"/>
          <p:cNvSpPr>
            <a:spLocks noGrp="1"/>
          </p:cNvSpPr>
          <p:nvPr>
            <p:ph type="sldNum" sz="quarter" idx="4"/>
          </p:nvPr>
        </p:nvSpPr>
        <p:spPr>
          <a:xfrm>
            <a:off x="11049609" y="6648864"/>
            <a:ext cx="668565" cy="201827"/>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433882" y="6664411"/>
            <a:ext cx="1097325" cy="188399"/>
          </a:xfrm>
          <a:prstGeom prst="rect">
            <a:avLst/>
          </a:prstGeom>
        </p:spPr>
        <p:txBody>
          <a:bodyPr vert="horz" lIns="91440" tIns="45720" rIns="91440" bIns="45720" rtlCol="0" anchor="ctr"/>
          <a:lstStyle>
            <a:lvl1pPr algn="l">
              <a:defRPr sz="1200">
                <a:solidFill>
                  <a:schemeClr val="tx1">
                    <a:tint val="75000"/>
                  </a:schemeClr>
                </a:solidFill>
              </a:defRPr>
            </a:lvl1pPr>
          </a:lstStyle>
          <a:p>
            <a:fld id="{8C5730C2-4461-4ED9-96FF-FE1679171135}" type="datetime1">
              <a:rPr lang="en-GB" smtClean="0"/>
              <a:t>05/06/2025</a:t>
            </a:fld>
            <a:endParaRPr lang="en-US" dirty="0"/>
          </a:p>
        </p:txBody>
      </p:sp>
      <p:sp>
        <p:nvSpPr>
          <p:cNvPr id="8" name="Footer Placeholder 2"/>
          <p:cNvSpPr>
            <a:spLocks noGrp="1"/>
          </p:cNvSpPr>
          <p:nvPr>
            <p:ph type="ftr" sz="quarter" idx="3"/>
          </p:nvPr>
        </p:nvSpPr>
        <p:spPr>
          <a:xfrm>
            <a:off x="1582956" y="6671347"/>
            <a:ext cx="9727595" cy="181462"/>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G. Kramberger, 3D detector simulations (Novel 3D in 8" production)</a:t>
            </a:r>
            <a:endParaRPr lang="en-US" dirty="0"/>
          </a:p>
        </p:txBody>
      </p:sp>
      <p:sp>
        <p:nvSpPr>
          <p:cNvPr id="9" name="Slide Number Placeholder 3"/>
          <p:cNvSpPr>
            <a:spLocks noGrp="1"/>
          </p:cNvSpPr>
          <p:nvPr>
            <p:ph type="sldNum" sz="quarter" idx="4"/>
          </p:nvPr>
        </p:nvSpPr>
        <p:spPr>
          <a:xfrm>
            <a:off x="11028017" y="6676538"/>
            <a:ext cx="668565" cy="181462"/>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1582956" y="5189"/>
            <a:ext cx="8568566" cy="776327"/>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410184" y="6620993"/>
            <a:ext cx="962067" cy="223074"/>
          </a:xfrm>
          <a:prstGeom prst="rect">
            <a:avLst/>
          </a:prstGeom>
        </p:spPr>
        <p:txBody>
          <a:bodyPr vert="horz" lIns="91440" tIns="45720" rIns="91440" bIns="45720" rtlCol="0" anchor="ctr"/>
          <a:lstStyle>
            <a:lvl1pPr algn="l">
              <a:defRPr sz="1200">
                <a:solidFill>
                  <a:schemeClr val="tx1">
                    <a:tint val="75000"/>
                  </a:schemeClr>
                </a:solidFill>
              </a:defRPr>
            </a:lvl1pPr>
          </a:lstStyle>
          <a:p>
            <a:fld id="{12DD67BE-D8A3-41EF-9F10-F49BFB918B13}" type="datetime1">
              <a:rPr lang="en-GB" smtClean="0"/>
              <a:t>05/06/2025</a:t>
            </a:fld>
            <a:endParaRPr lang="en-US" dirty="0"/>
          </a:p>
        </p:txBody>
      </p:sp>
      <p:sp>
        <p:nvSpPr>
          <p:cNvPr id="4" name="Slide Number Placeholder 3"/>
          <p:cNvSpPr>
            <a:spLocks noGrp="1"/>
          </p:cNvSpPr>
          <p:nvPr>
            <p:ph type="sldNum" sz="quarter" idx="4"/>
          </p:nvPr>
        </p:nvSpPr>
        <p:spPr>
          <a:xfrm>
            <a:off x="11024671" y="6634926"/>
            <a:ext cx="668565" cy="192892"/>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5" name="TextBox 4"/>
          <p:cNvSpPr txBox="1"/>
          <p:nvPr userDrawn="1"/>
        </p:nvSpPr>
        <p:spPr>
          <a:xfrm>
            <a:off x="10034070" y="32286"/>
            <a:ext cx="2157930" cy="923330"/>
          </a:xfrm>
          <a:prstGeom prst="rect">
            <a:avLst/>
          </a:prstGeom>
          <a:noFill/>
        </p:spPr>
        <p:txBody>
          <a:bodyPr wrap="square" rtlCol="0">
            <a:spAutoFit/>
          </a:bodyPr>
          <a:lstStyle/>
          <a:p>
            <a:r>
              <a:rPr lang="en-US" sz="5400" dirty="0">
                <a:latin typeface="Bauhaus 93" panose="04030905020B02020C02" pitchFamily="82" charset="0"/>
              </a:rPr>
              <a:t>DRD3</a:t>
            </a:r>
            <a:endParaRPr lang="en-GB" sz="5400" dirty="0">
              <a:latin typeface="Bauhaus 93" panose="04030905020B02020C02" pitchFamily="82" charset="0"/>
            </a:endParaRPr>
          </a:p>
        </p:txBody>
      </p:sp>
      <p:pic>
        <p:nvPicPr>
          <p:cNvPr id="10" name="Picture 9" descr="Diagram&#10;&#10;Description automatically generated">
            <a:extLst>
              <a:ext uri="{FF2B5EF4-FFF2-40B4-BE49-F238E27FC236}">
                <a16:creationId xmlns:a16="http://schemas.microsoft.com/office/drawing/2014/main" id="{A8EB392B-CF98-40CF-9CE8-F36CBBC718E9}"/>
              </a:ext>
            </a:extLst>
          </p:cNvPr>
          <p:cNvPicPr>
            <a:picLocks noChangeAspect="1"/>
          </p:cNvPicPr>
          <p:nvPr userDrawn="1"/>
        </p:nvPicPr>
        <p:blipFill>
          <a:blip r:embed="rId5"/>
          <a:stretch>
            <a:fillRect/>
          </a:stretch>
        </p:blipFill>
        <p:spPr>
          <a:xfrm>
            <a:off x="1" y="1"/>
            <a:ext cx="1103870" cy="776220"/>
          </a:xfrm>
          <a:prstGeom prst="rect">
            <a:avLst/>
          </a:prstGeom>
          <a:noFill/>
        </p:spPr>
      </p:pic>
      <p:sp>
        <p:nvSpPr>
          <p:cNvPr id="11" name="Rectangle 1">
            <a:extLst>
              <a:ext uri="{FF2B5EF4-FFF2-40B4-BE49-F238E27FC236}">
                <a16:creationId xmlns:a16="http://schemas.microsoft.com/office/drawing/2014/main" id="{83EA244C-89D2-4BEC-B5AF-7CD5FC4E1519}"/>
              </a:ext>
            </a:extLst>
          </p:cNvPr>
          <p:cNvSpPr>
            <a:spLocks noChangeArrowheads="1"/>
          </p:cNvSpPr>
          <p:nvPr userDrawn="1"/>
        </p:nvSpPr>
        <p:spPr bwMode="auto">
          <a:xfrm>
            <a:off x="1652545" y="669118"/>
            <a:ext cx="8217569" cy="45719"/>
          </a:xfrm>
          <a:prstGeom prst="rect">
            <a:avLst/>
          </a:prstGeom>
          <a:solidFill>
            <a:srgbClr val="004586"/>
          </a:solidFill>
          <a:ln w="9360" cap="flat">
            <a:solidFill>
              <a:srgbClr val="9FB8CD"/>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914400">
              <a:buClr>
                <a:srgbClr val="000000"/>
              </a:buClr>
              <a:buSzPct val="100000"/>
              <a:buFont typeface="Times New Roman" charset="0"/>
              <a:buNone/>
              <a:defRPr/>
            </a:pPr>
            <a:endParaRPr lang="en-US" altLang="x-none">
              <a:solidFill>
                <a:prstClr val="black"/>
              </a:solidFill>
              <a:latin typeface="Calibri" panose="020F0502020204030204"/>
              <a:ea typeface="DejaVu Sans" charset="0"/>
              <a:cs typeface="DejaVu Sans" charset="0"/>
              <a:sym typeface="Calibri"/>
            </a:endParaRPr>
          </a:p>
        </p:txBody>
      </p:sp>
      <p:sp>
        <p:nvSpPr>
          <p:cNvPr id="3" name="Footer Placeholder 2"/>
          <p:cNvSpPr>
            <a:spLocks noGrp="1"/>
          </p:cNvSpPr>
          <p:nvPr>
            <p:ph type="ftr" sz="quarter" idx="3"/>
          </p:nvPr>
        </p:nvSpPr>
        <p:spPr>
          <a:xfrm>
            <a:off x="1037968" y="6634926"/>
            <a:ext cx="10191965" cy="223074"/>
          </a:xfrm>
          <a:prstGeom prst="rect">
            <a:avLst/>
          </a:prstGeom>
        </p:spPr>
        <p:txBody>
          <a:bodyPr vert="horz" lIns="91440" tIns="45720" rIns="91440" bIns="45720" rtlCol="0" anchor="ctr"/>
          <a:lstStyle>
            <a:lvl1pPr algn="ctr">
              <a:defRPr sz="1200">
                <a:solidFill>
                  <a:schemeClr val="bg1"/>
                </a:solidFill>
              </a:defRPr>
            </a:lvl1pPr>
          </a:lstStyle>
          <a:p>
            <a:r>
              <a:rPr lang="en-US"/>
              <a:t>G. Kramberger, 3D detector simulations (Novel 3D in 8" production)</a:t>
            </a:r>
            <a:endParaRPr lang="en-US" dirty="0"/>
          </a:p>
        </p:txBody>
      </p:sp>
    </p:spTree>
  </p:cSld>
  <p:clrMap bg1="lt1" tx1="dk1" bg2="lt2" tx2="dk2" accent1="accent1" accent2="accent2" accent3="accent3" accent4="accent4" accent5="accent5" accent6="accent6" hlink="hlink" folHlink="folHlink"/>
  <p:sldLayoutIdLst>
    <p:sldLayoutId id="2147483681" r:id="rId1"/>
    <p:sldLayoutId id="2147483679" r:id="rId2"/>
    <p:sldLayoutId id="2147483680" r:id="rId3"/>
  </p:sldLayoutIdLst>
  <p:hf hdr="0"/>
  <p:txStyles>
    <p:titleStyle>
      <a:lvl1pPr algn="l" rtl="0" eaLnBrk="1" latinLnBrk="0" hangingPunct="1">
        <a:spcBef>
          <a:spcPct val="0"/>
        </a:spcBef>
        <a:buNone/>
        <a:defRPr kumimoji="0" sz="4000" kern="1200">
          <a:solidFill>
            <a:schemeClr val="tx1"/>
          </a:solidFill>
          <a:latin typeface="+mj-lt"/>
          <a:ea typeface="+mj-ea"/>
          <a:cs typeface="+mj-cs"/>
        </a:defRPr>
      </a:lvl1pPr>
    </p:titleStyle>
    <p:bodyStyle>
      <a:lvl1pPr marL="182563" indent="-14605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449263" indent="-182563" algn="l" rtl="0" eaLnBrk="1" latinLnBrk="0" hangingPunct="1">
        <a:spcBef>
          <a:spcPct val="20000"/>
        </a:spcBef>
        <a:buClr>
          <a:srgbClr val="000000"/>
        </a:buClr>
        <a:buSzPct val="90000"/>
        <a:buFont typeface="Arial"/>
        <a:buChar char="•"/>
        <a:defRPr kumimoji="0" sz="2000" kern="1200">
          <a:solidFill>
            <a:srgbClr val="000000"/>
          </a:solidFill>
          <a:latin typeface="+mn-lt"/>
          <a:ea typeface="+mn-ea"/>
          <a:cs typeface="+mn-cs"/>
        </a:defRPr>
      </a:lvl2pPr>
      <a:lvl3pPr marL="623888" indent="-174625"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806450" indent="-182563" algn="l" rtl="0" eaLnBrk="1" latinLnBrk="0" hangingPunct="1">
        <a:spcBef>
          <a:spcPct val="20000"/>
        </a:spcBef>
        <a:buClr>
          <a:srgbClr val="000000"/>
        </a:buClr>
        <a:buSzPct val="90000"/>
        <a:buFont typeface="Arial"/>
        <a:buChar char="•"/>
        <a:defRPr kumimoji="0" sz="1800" kern="1200">
          <a:solidFill>
            <a:srgbClr val="000000"/>
          </a:solidFill>
          <a:latin typeface="+mn-lt"/>
          <a:ea typeface="+mn-ea"/>
          <a:cs typeface="+mn-cs"/>
        </a:defRPr>
      </a:lvl4pPr>
      <a:lvl5pPr marL="989013" indent="-182563"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97FE8E-6401-4E07-AD13-5C30E64D5C88}"/>
              </a:ext>
            </a:extLst>
          </p:cNvPr>
          <p:cNvSpPr>
            <a:spLocks noGrp="1"/>
          </p:cNvSpPr>
          <p:nvPr>
            <p:ph type="title"/>
          </p:nvPr>
        </p:nvSpPr>
        <p:spPr/>
        <p:txBody>
          <a:bodyPr>
            <a:noAutofit/>
          </a:bodyPr>
          <a:lstStyle/>
          <a:p>
            <a:r>
              <a:rPr lang="en-GB" dirty="0"/>
              <a:t>Simulations studies of 3D detectors with gain	</a:t>
            </a:r>
            <a:endParaRPr lang="LID4096" dirty="0"/>
          </a:p>
        </p:txBody>
      </p:sp>
      <p:sp>
        <p:nvSpPr>
          <p:cNvPr id="3" name="Text Placeholder 2">
            <a:extLst>
              <a:ext uri="{FF2B5EF4-FFF2-40B4-BE49-F238E27FC236}">
                <a16:creationId xmlns:a16="http://schemas.microsoft.com/office/drawing/2014/main" id="{077079C9-2D33-411E-9A9D-CC71B38A6D5B}"/>
              </a:ext>
            </a:extLst>
          </p:cNvPr>
          <p:cNvSpPr>
            <a:spLocks noGrp="1"/>
          </p:cNvSpPr>
          <p:nvPr>
            <p:ph type="body" idx="10"/>
          </p:nvPr>
        </p:nvSpPr>
        <p:spPr>
          <a:xfrm>
            <a:off x="609599" y="3658753"/>
            <a:ext cx="10508167" cy="1928008"/>
          </a:xfrm>
        </p:spPr>
        <p:txBody>
          <a:bodyPr>
            <a:normAutofit/>
          </a:bodyPr>
          <a:lstStyle/>
          <a:p>
            <a:r>
              <a:rPr lang="en-GB" sz="1800" i="1" dirty="0"/>
              <a:t>G. Kramberger, </a:t>
            </a:r>
            <a:r>
              <a:rPr lang="sl-SI" sz="1800" i="1" dirty="0"/>
              <a:t>B. Hiti, </a:t>
            </a:r>
            <a:r>
              <a:rPr lang="en-GB" sz="1800" i="1" dirty="0"/>
              <a:t>I. Mandi</a:t>
            </a:r>
            <a:r>
              <a:rPr lang="sl-SI" sz="1800" i="1" dirty="0"/>
              <a:t>ć, I. Velkovska </a:t>
            </a:r>
            <a:endParaRPr lang="en-GB" sz="1800" i="1" dirty="0"/>
          </a:p>
          <a:p>
            <a:r>
              <a:rPr lang="en-GB" sz="1800" i="1" dirty="0"/>
              <a:t>Jo</a:t>
            </a:r>
            <a:r>
              <a:rPr lang="sr-Latn-RS" sz="1800" i="1" dirty="0"/>
              <a:t>ž</a:t>
            </a:r>
            <a:r>
              <a:rPr lang="en-GB" sz="1800" i="1" dirty="0" err="1"/>
              <a:t>ef</a:t>
            </a:r>
            <a:r>
              <a:rPr lang="en-GB" sz="1800" i="1" dirty="0"/>
              <a:t> Stefan Institute</a:t>
            </a:r>
            <a:endParaRPr lang="sl-SI" sz="1800" i="1" dirty="0"/>
          </a:p>
          <a:p>
            <a:endParaRPr lang="en-GB" sz="1800" i="1" dirty="0"/>
          </a:p>
          <a:p>
            <a:r>
              <a:rPr lang="en-GB" sz="1800" i="1" dirty="0"/>
              <a:t>work performed within the Novel silicon 3D-trench pixel detectors based on 8-inch CMOS process (WP2 project) </a:t>
            </a:r>
          </a:p>
          <a:p>
            <a:endParaRPr lang="sl-SI" sz="1800" i="1" dirty="0"/>
          </a:p>
          <a:p>
            <a:endParaRPr lang="sl-SI" sz="1800" i="1" dirty="0"/>
          </a:p>
        </p:txBody>
      </p:sp>
    </p:spTree>
    <p:extLst>
      <p:ext uri="{BB962C8B-B14F-4D97-AF65-F5344CB8AC3E}">
        <p14:creationId xmlns:p14="http://schemas.microsoft.com/office/powerpoint/2010/main" val="36739030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72A6FD-4E25-4893-8449-7FDBD4B6E92F}"/>
              </a:ext>
            </a:extLst>
          </p:cNvPr>
          <p:cNvSpPr>
            <a:spLocks noGrp="1"/>
          </p:cNvSpPr>
          <p:nvPr>
            <p:ph type="title"/>
          </p:nvPr>
        </p:nvSpPr>
        <p:spPr/>
        <p:txBody>
          <a:bodyPr/>
          <a:lstStyle/>
          <a:p>
            <a:r>
              <a:rPr lang="en-GB" dirty="0"/>
              <a:t>Simulation of the 25x25 </a:t>
            </a:r>
            <a:r>
              <a:rPr lang="en-GB" dirty="0">
                <a:latin typeface="Symbol" panose="05050102010706020507" pitchFamily="18" charset="2"/>
              </a:rPr>
              <a:t>m</a:t>
            </a:r>
            <a:r>
              <a:rPr lang="en-GB" dirty="0"/>
              <a:t>m</a:t>
            </a:r>
            <a:r>
              <a:rPr lang="en-GB" baseline="30000" dirty="0"/>
              <a:t>2</a:t>
            </a:r>
            <a:r>
              <a:rPr lang="en-GB" dirty="0"/>
              <a:t> cell</a:t>
            </a:r>
            <a:endParaRPr lang="LID4096" dirty="0"/>
          </a:p>
        </p:txBody>
      </p:sp>
      <p:sp>
        <p:nvSpPr>
          <p:cNvPr id="4" name="Date Placeholder 3">
            <a:extLst>
              <a:ext uri="{FF2B5EF4-FFF2-40B4-BE49-F238E27FC236}">
                <a16:creationId xmlns:a16="http://schemas.microsoft.com/office/drawing/2014/main" id="{27F94F62-3D75-4D16-A41C-A623D48AF41A}"/>
              </a:ext>
            </a:extLst>
          </p:cNvPr>
          <p:cNvSpPr>
            <a:spLocks noGrp="1"/>
          </p:cNvSpPr>
          <p:nvPr>
            <p:ph type="dt" sz="half" idx="2"/>
          </p:nvPr>
        </p:nvSpPr>
        <p:spPr/>
        <p:txBody>
          <a:bodyPr/>
          <a:lstStyle/>
          <a:p>
            <a:fld id="{577DE0E7-800E-4A65-B349-95BEA9B19794}" type="datetime1">
              <a:rPr lang="en-GB" smtClean="0"/>
              <a:t>05/06/2025</a:t>
            </a:fld>
            <a:endParaRPr lang="en-US" dirty="0"/>
          </a:p>
        </p:txBody>
      </p:sp>
      <p:sp>
        <p:nvSpPr>
          <p:cNvPr id="5" name="Footer Placeholder 4">
            <a:extLst>
              <a:ext uri="{FF2B5EF4-FFF2-40B4-BE49-F238E27FC236}">
                <a16:creationId xmlns:a16="http://schemas.microsoft.com/office/drawing/2014/main" id="{2A129391-770F-41DA-9A42-5B51C919DF92}"/>
              </a:ext>
            </a:extLst>
          </p:cNvPr>
          <p:cNvSpPr>
            <a:spLocks noGrp="1"/>
          </p:cNvSpPr>
          <p:nvPr>
            <p:ph type="ftr" sz="quarter" idx="3"/>
          </p:nvPr>
        </p:nvSpPr>
        <p:spPr/>
        <p:txBody>
          <a:bodyPr/>
          <a:lstStyle/>
          <a:p>
            <a:r>
              <a:rPr lang="en-US"/>
              <a:t>G. Kramberger, 3D detector simulations (Nover 3D in 8" production)</a:t>
            </a:r>
            <a:endParaRPr lang="en-US" dirty="0"/>
          </a:p>
        </p:txBody>
      </p:sp>
      <p:sp>
        <p:nvSpPr>
          <p:cNvPr id="6" name="Slide Number Placeholder 5">
            <a:extLst>
              <a:ext uri="{FF2B5EF4-FFF2-40B4-BE49-F238E27FC236}">
                <a16:creationId xmlns:a16="http://schemas.microsoft.com/office/drawing/2014/main" id="{766FA672-07D7-4BF0-9E26-28250492E4CC}"/>
              </a:ext>
            </a:extLst>
          </p:cNvPr>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10" name="Picture 9">
            <a:extLst>
              <a:ext uri="{FF2B5EF4-FFF2-40B4-BE49-F238E27FC236}">
                <a16:creationId xmlns:a16="http://schemas.microsoft.com/office/drawing/2014/main" id="{316AE9EB-20BB-432E-9D65-566E9E354B6B}"/>
              </a:ext>
            </a:extLst>
          </p:cNvPr>
          <p:cNvPicPr>
            <a:picLocks noChangeAspect="1"/>
          </p:cNvPicPr>
          <p:nvPr/>
        </p:nvPicPr>
        <p:blipFill>
          <a:blip r:embed="rId2"/>
          <a:stretch>
            <a:fillRect/>
          </a:stretch>
        </p:blipFill>
        <p:spPr>
          <a:xfrm>
            <a:off x="7763663" y="3512682"/>
            <a:ext cx="4303575" cy="3126441"/>
          </a:xfrm>
          <a:prstGeom prst="rect">
            <a:avLst/>
          </a:prstGeom>
        </p:spPr>
      </p:pic>
      <p:pic>
        <p:nvPicPr>
          <p:cNvPr id="8" name="Picture 7">
            <a:extLst>
              <a:ext uri="{FF2B5EF4-FFF2-40B4-BE49-F238E27FC236}">
                <a16:creationId xmlns:a16="http://schemas.microsoft.com/office/drawing/2014/main" id="{39F7BED3-1CE5-4D29-8265-CC54B75105CB}"/>
              </a:ext>
            </a:extLst>
          </p:cNvPr>
          <p:cNvPicPr>
            <a:picLocks noChangeAspect="1"/>
          </p:cNvPicPr>
          <p:nvPr/>
        </p:nvPicPr>
        <p:blipFill>
          <a:blip r:embed="rId3"/>
          <a:stretch>
            <a:fillRect/>
          </a:stretch>
        </p:blipFill>
        <p:spPr>
          <a:xfrm>
            <a:off x="5152417" y="720628"/>
            <a:ext cx="4195311" cy="3126442"/>
          </a:xfrm>
          <a:prstGeom prst="rect">
            <a:avLst/>
          </a:prstGeom>
        </p:spPr>
      </p:pic>
      <p:pic>
        <p:nvPicPr>
          <p:cNvPr id="9" name="Picture 8">
            <a:extLst>
              <a:ext uri="{FF2B5EF4-FFF2-40B4-BE49-F238E27FC236}">
                <a16:creationId xmlns:a16="http://schemas.microsoft.com/office/drawing/2014/main" id="{1DA9D3FB-6D9C-4A90-917A-AF1AD55B9D83}"/>
              </a:ext>
            </a:extLst>
          </p:cNvPr>
          <p:cNvPicPr>
            <a:picLocks noChangeAspect="1"/>
          </p:cNvPicPr>
          <p:nvPr/>
        </p:nvPicPr>
        <p:blipFill>
          <a:blip r:embed="rId4"/>
          <a:stretch>
            <a:fillRect/>
          </a:stretch>
        </p:blipFill>
        <p:spPr>
          <a:xfrm>
            <a:off x="2023353" y="3428999"/>
            <a:ext cx="4303575" cy="3181051"/>
          </a:xfrm>
          <a:prstGeom prst="rect">
            <a:avLst/>
          </a:prstGeom>
        </p:spPr>
      </p:pic>
      <p:pic>
        <p:nvPicPr>
          <p:cNvPr id="7" name="Picture 6">
            <a:extLst>
              <a:ext uri="{FF2B5EF4-FFF2-40B4-BE49-F238E27FC236}">
                <a16:creationId xmlns:a16="http://schemas.microsoft.com/office/drawing/2014/main" id="{7CFEDB6A-6C58-4719-A479-92E964254C2A}"/>
              </a:ext>
            </a:extLst>
          </p:cNvPr>
          <p:cNvPicPr>
            <a:picLocks noChangeAspect="1"/>
          </p:cNvPicPr>
          <p:nvPr/>
        </p:nvPicPr>
        <p:blipFill>
          <a:blip r:embed="rId5"/>
          <a:stretch>
            <a:fillRect/>
          </a:stretch>
        </p:blipFill>
        <p:spPr>
          <a:xfrm>
            <a:off x="0" y="781517"/>
            <a:ext cx="4046706" cy="3004664"/>
          </a:xfrm>
          <a:prstGeom prst="rect">
            <a:avLst/>
          </a:prstGeom>
        </p:spPr>
      </p:pic>
      <p:sp>
        <p:nvSpPr>
          <p:cNvPr id="3" name="TextBox 2">
            <a:extLst>
              <a:ext uri="{FF2B5EF4-FFF2-40B4-BE49-F238E27FC236}">
                <a16:creationId xmlns:a16="http://schemas.microsoft.com/office/drawing/2014/main" id="{395C7070-5A38-4B54-B843-19CC3C692A67}"/>
              </a:ext>
            </a:extLst>
          </p:cNvPr>
          <p:cNvSpPr txBox="1"/>
          <p:nvPr/>
        </p:nvSpPr>
        <p:spPr>
          <a:xfrm>
            <a:off x="231997" y="4128274"/>
            <a:ext cx="1197764" cy="369332"/>
          </a:xfrm>
          <a:prstGeom prst="rect">
            <a:avLst/>
          </a:prstGeom>
          <a:noFill/>
        </p:spPr>
        <p:txBody>
          <a:bodyPr wrap="none" rtlCol="0">
            <a:spAutoFit/>
          </a:bodyPr>
          <a:lstStyle/>
          <a:p>
            <a:r>
              <a:rPr lang="en-GB" dirty="0"/>
              <a:t>single cell</a:t>
            </a:r>
            <a:endParaRPr lang="LID4096" dirty="0"/>
          </a:p>
        </p:txBody>
      </p:sp>
      <p:sp>
        <p:nvSpPr>
          <p:cNvPr id="11" name="TextBox 10">
            <a:extLst>
              <a:ext uri="{FF2B5EF4-FFF2-40B4-BE49-F238E27FC236}">
                <a16:creationId xmlns:a16="http://schemas.microsoft.com/office/drawing/2014/main" id="{DD414476-CA3D-42C8-ACFC-FBDB0B01A52B}"/>
              </a:ext>
            </a:extLst>
          </p:cNvPr>
          <p:cNvSpPr txBox="1"/>
          <p:nvPr/>
        </p:nvSpPr>
        <p:spPr>
          <a:xfrm>
            <a:off x="9617346" y="2126432"/>
            <a:ext cx="1922321" cy="1200329"/>
          </a:xfrm>
          <a:prstGeom prst="rect">
            <a:avLst/>
          </a:prstGeom>
          <a:noFill/>
        </p:spPr>
        <p:txBody>
          <a:bodyPr wrap="none" rtlCol="0">
            <a:spAutoFit/>
          </a:bodyPr>
          <a:lstStyle/>
          <a:p>
            <a:r>
              <a:rPr lang="en-GB" dirty="0"/>
              <a:t>abrupt n+ doping</a:t>
            </a:r>
          </a:p>
          <a:p>
            <a:r>
              <a:rPr lang="en-GB" dirty="0" err="1"/>
              <a:t>V</a:t>
            </a:r>
            <a:r>
              <a:rPr lang="en-GB" baseline="-25000" dirty="0" err="1"/>
              <a:t>bias</a:t>
            </a:r>
            <a:r>
              <a:rPr lang="en-GB" dirty="0"/>
              <a:t>=70V</a:t>
            </a:r>
          </a:p>
          <a:p>
            <a:r>
              <a:rPr lang="en-GB" dirty="0"/>
              <a:t>T=-20</a:t>
            </a:r>
            <a:r>
              <a:rPr lang="en-GB" baseline="30000" dirty="0"/>
              <a:t>o</a:t>
            </a:r>
            <a:r>
              <a:rPr lang="en-GB" dirty="0"/>
              <a:t>C</a:t>
            </a:r>
          </a:p>
          <a:p>
            <a:r>
              <a:rPr lang="en-GB" dirty="0"/>
              <a:t>N</a:t>
            </a:r>
            <a:r>
              <a:rPr lang="en-GB" baseline="-25000" dirty="0"/>
              <a:t>eff</a:t>
            </a:r>
            <a:r>
              <a:rPr lang="en-GB" dirty="0"/>
              <a:t>=3e13 cm</a:t>
            </a:r>
            <a:r>
              <a:rPr lang="en-GB" baseline="30000" dirty="0"/>
              <a:t>-3</a:t>
            </a:r>
            <a:endParaRPr lang="LID4096" baseline="30000" dirty="0"/>
          </a:p>
        </p:txBody>
      </p:sp>
      <p:sp>
        <p:nvSpPr>
          <p:cNvPr id="12" name="TextBox 11">
            <a:extLst>
              <a:ext uri="{FF2B5EF4-FFF2-40B4-BE49-F238E27FC236}">
                <a16:creationId xmlns:a16="http://schemas.microsoft.com/office/drawing/2014/main" id="{66DBE3F2-DF5E-489C-B6F9-83282363BF03}"/>
              </a:ext>
            </a:extLst>
          </p:cNvPr>
          <p:cNvSpPr txBox="1"/>
          <p:nvPr/>
        </p:nvSpPr>
        <p:spPr>
          <a:xfrm>
            <a:off x="249588" y="4440225"/>
            <a:ext cx="2119445" cy="646331"/>
          </a:xfrm>
          <a:prstGeom prst="rect">
            <a:avLst/>
          </a:prstGeom>
          <a:noFill/>
        </p:spPr>
        <p:txBody>
          <a:bodyPr wrap="square" rtlCol="0">
            <a:spAutoFit/>
          </a:bodyPr>
          <a:lstStyle/>
          <a:p>
            <a:r>
              <a:rPr lang="en-GB" dirty="0"/>
              <a:t>primary charges drift paths</a:t>
            </a:r>
            <a:endParaRPr lang="LID4096" dirty="0"/>
          </a:p>
        </p:txBody>
      </p:sp>
      <p:sp>
        <p:nvSpPr>
          <p:cNvPr id="13" name="TextBox 12">
            <a:extLst>
              <a:ext uri="{FF2B5EF4-FFF2-40B4-BE49-F238E27FC236}">
                <a16:creationId xmlns:a16="http://schemas.microsoft.com/office/drawing/2014/main" id="{887A8ABE-D182-4AB8-8F39-0750C0512BC4}"/>
              </a:ext>
            </a:extLst>
          </p:cNvPr>
          <p:cNvSpPr txBox="1"/>
          <p:nvPr/>
        </p:nvSpPr>
        <p:spPr>
          <a:xfrm>
            <a:off x="9500743" y="1087329"/>
            <a:ext cx="2566495" cy="923330"/>
          </a:xfrm>
          <a:prstGeom prst="rect">
            <a:avLst/>
          </a:prstGeom>
          <a:noFill/>
        </p:spPr>
        <p:txBody>
          <a:bodyPr wrap="square" rtlCol="0">
            <a:spAutoFit/>
          </a:bodyPr>
          <a:lstStyle/>
          <a:p>
            <a:r>
              <a:rPr lang="en-GB" dirty="0"/>
              <a:t>parameters that don’t lead to bulk breakdown – gain at column peak</a:t>
            </a:r>
            <a:endParaRPr lang="LID4096" dirty="0"/>
          </a:p>
        </p:txBody>
      </p:sp>
    </p:spTree>
    <p:extLst>
      <p:ext uri="{BB962C8B-B14F-4D97-AF65-F5344CB8AC3E}">
        <p14:creationId xmlns:p14="http://schemas.microsoft.com/office/powerpoint/2010/main" val="125883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AFBA1-4B2B-4F17-99F7-06207428AA0A}"/>
              </a:ext>
            </a:extLst>
          </p:cNvPr>
          <p:cNvSpPr>
            <a:spLocks noGrp="1"/>
          </p:cNvSpPr>
          <p:nvPr>
            <p:ph type="title"/>
          </p:nvPr>
        </p:nvSpPr>
        <p:spPr/>
        <p:txBody>
          <a:bodyPr/>
          <a:lstStyle/>
          <a:p>
            <a:r>
              <a:rPr lang="en-GB" dirty="0"/>
              <a:t>Simulation of CC and </a:t>
            </a:r>
            <a:r>
              <a:rPr lang="en-GB" dirty="0" err="1"/>
              <a:t>ToA</a:t>
            </a:r>
            <a:endParaRPr lang="LID4096" dirty="0"/>
          </a:p>
        </p:txBody>
      </p:sp>
      <p:sp>
        <p:nvSpPr>
          <p:cNvPr id="3" name="Content Placeholder 2">
            <a:extLst>
              <a:ext uri="{FF2B5EF4-FFF2-40B4-BE49-F238E27FC236}">
                <a16:creationId xmlns:a16="http://schemas.microsoft.com/office/drawing/2014/main" id="{9022AD6F-CB7B-4F24-A5EB-134E450560BF}"/>
              </a:ext>
            </a:extLst>
          </p:cNvPr>
          <p:cNvSpPr>
            <a:spLocks noGrp="1"/>
          </p:cNvSpPr>
          <p:nvPr>
            <p:ph idx="1"/>
          </p:nvPr>
        </p:nvSpPr>
        <p:spPr>
          <a:xfrm>
            <a:off x="5418306" y="4854101"/>
            <a:ext cx="6160433" cy="1541965"/>
          </a:xfrm>
        </p:spPr>
        <p:txBody>
          <a:bodyPr>
            <a:normAutofit fontScale="77500" lnSpcReduction="20000"/>
          </a:bodyPr>
          <a:lstStyle/>
          <a:p>
            <a:pPr marL="36513" indent="0">
              <a:buNone/>
            </a:pPr>
            <a:r>
              <a:rPr lang="en-GB" dirty="0"/>
              <a:t>Large dispersion of CC across the cell:</a:t>
            </a:r>
          </a:p>
          <a:p>
            <a:r>
              <a:rPr lang="en-GB" dirty="0"/>
              <a:t>variation of the gain from 2 to 4</a:t>
            </a:r>
          </a:p>
          <a:p>
            <a:r>
              <a:rPr lang="en-GB" b="1" dirty="0"/>
              <a:t>Variation of the </a:t>
            </a:r>
            <a:r>
              <a:rPr lang="en-GB" b="1" dirty="0" err="1"/>
              <a:t>ToA</a:t>
            </a:r>
            <a:r>
              <a:rPr lang="en-GB" b="1" dirty="0"/>
              <a:t> with CFD~25% of ~20 ps is larger than without gain (weighting field/distortion component) which is around 10 ps.</a:t>
            </a:r>
          </a:p>
        </p:txBody>
      </p:sp>
      <p:sp>
        <p:nvSpPr>
          <p:cNvPr id="4" name="Date Placeholder 3">
            <a:extLst>
              <a:ext uri="{FF2B5EF4-FFF2-40B4-BE49-F238E27FC236}">
                <a16:creationId xmlns:a16="http://schemas.microsoft.com/office/drawing/2014/main" id="{19AB059C-ED91-41DA-987E-F15C29D419C4}"/>
              </a:ext>
            </a:extLst>
          </p:cNvPr>
          <p:cNvSpPr>
            <a:spLocks noGrp="1"/>
          </p:cNvSpPr>
          <p:nvPr>
            <p:ph type="dt" sz="half" idx="2"/>
          </p:nvPr>
        </p:nvSpPr>
        <p:spPr/>
        <p:txBody>
          <a:bodyPr/>
          <a:lstStyle/>
          <a:p>
            <a:fld id="{09E39476-D555-4AFE-ADB0-57A1E76AE253}" type="datetime1">
              <a:rPr lang="en-GB" smtClean="0"/>
              <a:t>05/06/2025</a:t>
            </a:fld>
            <a:endParaRPr lang="en-US" dirty="0"/>
          </a:p>
        </p:txBody>
      </p:sp>
      <p:sp>
        <p:nvSpPr>
          <p:cNvPr id="5" name="Footer Placeholder 4">
            <a:extLst>
              <a:ext uri="{FF2B5EF4-FFF2-40B4-BE49-F238E27FC236}">
                <a16:creationId xmlns:a16="http://schemas.microsoft.com/office/drawing/2014/main" id="{C4C57DD3-983E-4352-8B97-A101F88FC155}"/>
              </a:ext>
            </a:extLst>
          </p:cNvPr>
          <p:cNvSpPr>
            <a:spLocks noGrp="1"/>
          </p:cNvSpPr>
          <p:nvPr>
            <p:ph type="ftr" sz="quarter" idx="3"/>
          </p:nvPr>
        </p:nvSpPr>
        <p:spPr/>
        <p:txBody>
          <a:bodyPr/>
          <a:lstStyle/>
          <a:p>
            <a:r>
              <a:rPr lang="en-US"/>
              <a:t>G. Kramberger, 3D detector simulations (Nover 3D in 8" production)</a:t>
            </a:r>
            <a:endParaRPr lang="en-US" dirty="0"/>
          </a:p>
        </p:txBody>
      </p:sp>
      <p:sp>
        <p:nvSpPr>
          <p:cNvPr id="6" name="Slide Number Placeholder 5">
            <a:extLst>
              <a:ext uri="{FF2B5EF4-FFF2-40B4-BE49-F238E27FC236}">
                <a16:creationId xmlns:a16="http://schemas.microsoft.com/office/drawing/2014/main" id="{54BFC7FF-670A-4582-9407-FE26F1118869}"/>
              </a:ext>
            </a:extLst>
          </p:cNvPr>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7" name="Picture 6">
            <a:extLst>
              <a:ext uri="{FF2B5EF4-FFF2-40B4-BE49-F238E27FC236}">
                <a16:creationId xmlns:a16="http://schemas.microsoft.com/office/drawing/2014/main" id="{63193064-EBB7-49E0-B5DB-9FDFCD93AF06}"/>
              </a:ext>
            </a:extLst>
          </p:cNvPr>
          <p:cNvPicPr>
            <a:picLocks noChangeAspect="1"/>
          </p:cNvPicPr>
          <p:nvPr/>
        </p:nvPicPr>
        <p:blipFill>
          <a:blip r:embed="rId2"/>
          <a:stretch>
            <a:fillRect/>
          </a:stretch>
        </p:blipFill>
        <p:spPr>
          <a:xfrm>
            <a:off x="197489" y="729799"/>
            <a:ext cx="5449925" cy="3890471"/>
          </a:xfrm>
          <a:prstGeom prst="rect">
            <a:avLst/>
          </a:prstGeom>
        </p:spPr>
      </p:pic>
      <p:pic>
        <p:nvPicPr>
          <p:cNvPr id="8" name="Picture 7">
            <a:extLst>
              <a:ext uri="{FF2B5EF4-FFF2-40B4-BE49-F238E27FC236}">
                <a16:creationId xmlns:a16="http://schemas.microsoft.com/office/drawing/2014/main" id="{A3B49947-4818-4618-9548-C188402FB66F}"/>
              </a:ext>
            </a:extLst>
          </p:cNvPr>
          <p:cNvPicPr>
            <a:picLocks noChangeAspect="1"/>
          </p:cNvPicPr>
          <p:nvPr/>
        </p:nvPicPr>
        <p:blipFill>
          <a:blip r:embed="rId3"/>
          <a:stretch>
            <a:fillRect/>
          </a:stretch>
        </p:blipFill>
        <p:spPr>
          <a:xfrm>
            <a:off x="856085" y="4682709"/>
            <a:ext cx="4132735" cy="1922639"/>
          </a:xfrm>
          <a:prstGeom prst="rect">
            <a:avLst/>
          </a:prstGeom>
        </p:spPr>
      </p:pic>
      <p:pic>
        <p:nvPicPr>
          <p:cNvPr id="9" name="Picture 8">
            <a:extLst>
              <a:ext uri="{FF2B5EF4-FFF2-40B4-BE49-F238E27FC236}">
                <a16:creationId xmlns:a16="http://schemas.microsoft.com/office/drawing/2014/main" id="{34B1E5B5-5BB6-4C82-A0C3-37707638389C}"/>
              </a:ext>
            </a:extLst>
          </p:cNvPr>
          <p:cNvPicPr>
            <a:picLocks noChangeAspect="1"/>
          </p:cNvPicPr>
          <p:nvPr/>
        </p:nvPicPr>
        <p:blipFill>
          <a:blip r:embed="rId4"/>
          <a:stretch>
            <a:fillRect/>
          </a:stretch>
        </p:blipFill>
        <p:spPr>
          <a:xfrm>
            <a:off x="6059525" y="700271"/>
            <a:ext cx="5789641" cy="3868281"/>
          </a:xfrm>
          <a:prstGeom prst="rect">
            <a:avLst/>
          </a:prstGeom>
        </p:spPr>
      </p:pic>
      <p:sp>
        <p:nvSpPr>
          <p:cNvPr id="10" name="TextBox 9">
            <a:extLst>
              <a:ext uri="{FF2B5EF4-FFF2-40B4-BE49-F238E27FC236}">
                <a16:creationId xmlns:a16="http://schemas.microsoft.com/office/drawing/2014/main" id="{19CBC8AA-C646-4E80-B656-0C13F6FEA329}"/>
              </a:ext>
            </a:extLst>
          </p:cNvPr>
          <p:cNvSpPr txBox="1"/>
          <p:nvPr/>
        </p:nvSpPr>
        <p:spPr>
          <a:xfrm>
            <a:off x="982544" y="1087810"/>
            <a:ext cx="1749325" cy="369332"/>
          </a:xfrm>
          <a:prstGeom prst="rect">
            <a:avLst/>
          </a:prstGeom>
          <a:noFill/>
        </p:spPr>
        <p:txBody>
          <a:bodyPr wrap="none" rtlCol="0">
            <a:spAutoFit/>
          </a:bodyPr>
          <a:lstStyle/>
          <a:p>
            <a:r>
              <a:rPr lang="en-GB" dirty="0" err="1"/>
              <a:t>ToA</a:t>
            </a:r>
            <a:r>
              <a:rPr lang="en-GB" dirty="0"/>
              <a:t> distribution</a:t>
            </a:r>
            <a:endParaRPr lang="LID4096" dirty="0"/>
          </a:p>
        </p:txBody>
      </p:sp>
      <p:sp>
        <p:nvSpPr>
          <p:cNvPr id="11" name="TextBox 10">
            <a:extLst>
              <a:ext uri="{FF2B5EF4-FFF2-40B4-BE49-F238E27FC236}">
                <a16:creationId xmlns:a16="http://schemas.microsoft.com/office/drawing/2014/main" id="{5AB94E1A-DF98-4C52-882C-8219CAACBDB1}"/>
              </a:ext>
            </a:extLst>
          </p:cNvPr>
          <p:cNvSpPr txBox="1"/>
          <p:nvPr/>
        </p:nvSpPr>
        <p:spPr>
          <a:xfrm>
            <a:off x="6669982" y="936009"/>
            <a:ext cx="3172663" cy="369332"/>
          </a:xfrm>
          <a:prstGeom prst="rect">
            <a:avLst/>
          </a:prstGeom>
          <a:noFill/>
        </p:spPr>
        <p:txBody>
          <a:bodyPr wrap="none" rtlCol="0">
            <a:spAutoFit/>
          </a:bodyPr>
          <a:lstStyle/>
          <a:p>
            <a:r>
              <a:rPr lang="en-GB" dirty="0">
                <a:solidFill>
                  <a:schemeClr val="bg1"/>
                </a:solidFill>
              </a:rPr>
              <a:t>Collected charge distribution</a:t>
            </a:r>
            <a:endParaRPr lang="LID4096" dirty="0">
              <a:solidFill>
                <a:schemeClr val="bg1"/>
              </a:solidFill>
            </a:endParaRPr>
          </a:p>
        </p:txBody>
      </p:sp>
      <p:sp>
        <p:nvSpPr>
          <p:cNvPr id="12" name="TextBox 11">
            <a:extLst>
              <a:ext uri="{FF2B5EF4-FFF2-40B4-BE49-F238E27FC236}">
                <a16:creationId xmlns:a16="http://schemas.microsoft.com/office/drawing/2014/main" id="{18464900-07B2-4F74-AD46-1BA5DF897465}"/>
              </a:ext>
            </a:extLst>
          </p:cNvPr>
          <p:cNvSpPr txBox="1"/>
          <p:nvPr/>
        </p:nvSpPr>
        <p:spPr>
          <a:xfrm>
            <a:off x="6822382" y="3666038"/>
            <a:ext cx="3649397" cy="369332"/>
          </a:xfrm>
          <a:prstGeom prst="rect">
            <a:avLst/>
          </a:prstGeom>
          <a:noFill/>
        </p:spPr>
        <p:txBody>
          <a:bodyPr wrap="none" rtlCol="0">
            <a:spAutoFit/>
          </a:bodyPr>
          <a:lstStyle/>
          <a:p>
            <a:r>
              <a:rPr lang="en-GB" dirty="0">
                <a:solidFill>
                  <a:schemeClr val="bg1"/>
                </a:solidFill>
              </a:rPr>
              <a:t>~1 MIP is 3400 e</a:t>
            </a:r>
            <a:r>
              <a:rPr lang="sl-SI" dirty="0">
                <a:solidFill>
                  <a:schemeClr val="bg1"/>
                </a:solidFill>
              </a:rPr>
              <a:t>, 50 </a:t>
            </a:r>
            <a:r>
              <a:rPr lang="sl-SI" dirty="0">
                <a:solidFill>
                  <a:schemeClr val="bg1"/>
                </a:solidFill>
                <a:latin typeface="Symbol" panose="05050102010706020507" pitchFamily="18" charset="2"/>
              </a:rPr>
              <a:t>m</a:t>
            </a:r>
            <a:r>
              <a:rPr lang="sl-SI" dirty="0">
                <a:solidFill>
                  <a:schemeClr val="bg1"/>
                </a:solidFill>
              </a:rPr>
              <a:t>m </a:t>
            </a:r>
            <a:r>
              <a:rPr lang="sl-SI" dirty="0" err="1">
                <a:solidFill>
                  <a:schemeClr val="bg1"/>
                </a:solidFill>
              </a:rPr>
              <a:t>thick</a:t>
            </a:r>
            <a:r>
              <a:rPr lang="sl-SI" dirty="0">
                <a:solidFill>
                  <a:schemeClr val="bg1"/>
                </a:solidFill>
              </a:rPr>
              <a:t> 3D</a:t>
            </a:r>
            <a:endParaRPr lang="LID4096" dirty="0">
              <a:solidFill>
                <a:schemeClr val="bg1"/>
              </a:solidFill>
            </a:endParaRPr>
          </a:p>
        </p:txBody>
      </p:sp>
      <p:sp>
        <p:nvSpPr>
          <p:cNvPr id="13" name="Oval 12">
            <a:extLst>
              <a:ext uri="{FF2B5EF4-FFF2-40B4-BE49-F238E27FC236}">
                <a16:creationId xmlns:a16="http://schemas.microsoft.com/office/drawing/2014/main" id="{50ED6559-0B78-4347-81AF-23D47BED55BC}"/>
              </a:ext>
            </a:extLst>
          </p:cNvPr>
          <p:cNvSpPr/>
          <p:nvPr/>
        </p:nvSpPr>
        <p:spPr>
          <a:xfrm>
            <a:off x="1371600" y="5904689"/>
            <a:ext cx="1809345" cy="875490"/>
          </a:xfrm>
          <a:prstGeom prst="ellipse">
            <a:avLst/>
          </a:prstGeom>
          <a:noFill/>
          <a:ln>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cxnSp>
        <p:nvCxnSpPr>
          <p:cNvPr id="15" name="Straight Arrow Connector 14">
            <a:extLst>
              <a:ext uri="{FF2B5EF4-FFF2-40B4-BE49-F238E27FC236}">
                <a16:creationId xmlns:a16="http://schemas.microsoft.com/office/drawing/2014/main" id="{384B6C88-EDFA-459F-86B9-AE19745A9FF7}"/>
              </a:ext>
            </a:extLst>
          </p:cNvPr>
          <p:cNvCxnSpPr/>
          <p:nvPr/>
        </p:nvCxnSpPr>
        <p:spPr>
          <a:xfrm flipH="1">
            <a:off x="2344366" y="2679122"/>
            <a:ext cx="612843" cy="322556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E7E10120-0CF3-4D60-BE55-A85009A68B42}"/>
              </a:ext>
            </a:extLst>
          </p:cNvPr>
          <p:cNvSpPr txBox="1"/>
          <p:nvPr/>
        </p:nvSpPr>
        <p:spPr>
          <a:xfrm rot="16200000">
            <a:off x="11608668" y="839232"/>
            <a:ext cx="766557" cy="400110"/>
          </a:xfrm>
          <a:prstGeom prst="rect">
            <a:avLst/>
          </a:prstGeom>
          <a:noFill/>
        </p:spPr>
        <p:txBody>
          <a:bodyPr wrap="none" rtlCol="0">
            <a:spAutoFit/>
          </a:bodyPr>
          <a:lstStyle/>
          <a:p>
            <a:r>
              <a:rPr lang="en-GB" sz="2000" b="1" dirty="0">
                <a:solidFill>
                  <a:schemeClr val="accent6"/>
                </a:solidFill>
              </a:rPr>
              <a:t>Q [e]</a:t>
            </a:r>
            <a:endParaRPr lang="LID4096" sz="2000" b="1" dirty="0">
              <a:solidFill>
                <a:schemeClr val="accent6"/>
              </a:solidFill>
            </a:endParaRPr>
          </a:p>
        </p:txBody>
      </p:sp>
      <p:sp>
        <p:nvSpPr>
          <p:cNvPr id="17" name="TextBox 16">
            <a:extLst>
              <a:ext uri="{FF2B5EF4-FFF2-40B4-BE49-F238E27FC236}">
                <a16:creationId xmlns:a16="http://schemas.microsoft.com/office/drawing/2014/main" id="{98B91C6B-19EA-4B9E-972A-136077289C15}"/>
              </a:ext>
            </a:extLst>
          </p:cNvPr>
          <p:cNvSpPr txBox="1"/>
          <p:nvPr/>
        </p:nvSpPr>
        <p:spPr>
          <a:xfrm rot="16200000">
            <a:off x="5254090" y="1212559"/>
            <a:ext cx="1039387" cy="400110"/>
          </a:xfrm>
          <a:prstGeom prst="rect">
            <a:avLst/>
          </a:prstGeom>
          <a:noFill/>
        </p:spPr>
        <p:txBody>
          <a:bodyPr wrap="none" rtlCol="0">
            <a:spAutoFit/>
          </a:bodyPr>
          <a:lstStyle/>
          <a:p>
            <a:r>
              <a:rPr lang="en-GB" sz="2000" b="1" dirty="0" err="1">
                <a:solidFill>
                  <a:schemeClr val="accent6"/>
                </a:solidFill>
              </a:rPr>
              <a:t>ToA</a:t>
            </a:r>
            <a:r>
              <a:rPr lang="en-GB" sz="2000" b="1" dirty="0">
                <a:solidFill>
                  <a:schemeClr val="accent6"/>
                </a:solidFill>
              </a:rPr>
              <a:t> [s]</a:t>
            </a:r>
            <a:endParaRPr lang="LID4096" sz="2000" b="1" dirty="0">
              <a:solidFill>
                <a:schemeClr val="accent6"/>
              </a:solidFill>
            </a:endParaRPr>
          </a:p>
        </p:txBody>
      </p:sp>
      <p:sp>
        <p:nvSpPr>
          <p:cNvPr id="14" name="TextBox 13">
            <a:extLst>
              <a:ext uri="{FF2B5EF4-FFF2-40B4-BE49-F238E27FC236}">
                <a16:creationId xmlns:a16="http://schemas.microsoft.com/office/drawing/2014/main" id="{56385717-689D-49CB-920A-6DC69DC10B02}"/>
              </a:ext>
            </a:extLst>
          </p:cNvPr>
          <p:cNvSpPr txBox="1"/>
          <p:nvPr/>
        </p:nvSpPr>
        <p:spPr>
          <a:xfrm>
            <a:off x="626778" y="3666038"/>
            <a:ext cx="1717587" cy="369332"/>
          </a:xfrm>
          <a:prstGeom prst="rect">
            <a:avLst/>
          </a:prstGeom>
          <a:noFill/>
        </p:spPr>
        <p:txBody>
          <a:bodyPr wrap="square" rtlCol="0">
            <a:spAutoFit/>
          </a:bodyPr>
          <a:lstStyle/>
          <a:p>
            <a:r>
              <a:rPr lang="en-GB" dirty="0" err="1"/>
              <a:t>mip</a:t>
            </a:r>
            <a:r>
              <a:rPr lang="en-GB" dirty="0"/>
              <a:t> deposition </a:t>
            </a:r>
            <a:endParaRPr lang="LID4096" dirty="0"/>
          </a:p>
        </p:txBody>
      </p:sp>
      <p:sp>
        <p:nvSpPr>
          <p:cNvPr id="18" name="TextBox 17">
            <a:extLst>
              <a:ext uri="{FF2B5EF4-FFF2-40B4-BE49-F238E27FC236}">
                <a16:creationId xmlns:a16="http://schemas.microsoft.com/office/drawing/2014/main" id="{AA44EA6D-77A5-49C4-A034-C21D34597CBE}"/>
              </a:ext>
            </a:extLst>
          </p:cNvPr>
          <p:cNvSpPr txBox="1"/>
          <p:nvPr/>
        </p:nvSpPr>
        <p:spPr>
          <a:xfrm>
            <a:off x="3312912" y="3435310"/>
            <a:ext cx="1675908" cy="923330"/>
          </a:xfrm>
          <a:prstGeom prst="rect">
            <a:avLst/>
          </a:prstGeom>
          <a:noFill/>
        </p:spPr>
        <p:txBody>
          <a:bodyPr wrap="none" rtlCol="0">
            <a:spAutoFit/>
          </a:bodyPr>
          <a:lstStyle/>
          <a:p>
            <a:r>
              <a:rPr lang="en-GB" dirty="0" err="1"/>
              <a:t>V</a:t>
            </a:r>
            <a:r>
              <a:rPr lang="en-GB" baseline="-25000" dirty="0" err="1"/>
              <a:t>bias</a:t>
            </a:r>
            <a:r>
              <a:rPr lang="en-GB" dirty="0"/>
              <a:t>=70V</a:t>
            </a:r>
          </a:p>
          <a:p>
            <a:r>
              <a:rPr lang="en-GB" dirty="0"/>
              <a:t>T=-20</a:t>
            </a:r>
            <a:r>
              <a:rPr lang="en-GB" baseline="30000" dirty="0"/>
              <a:t>o</a:t>
            </a:r>
            <a:r>
              <a:rPr lang="en-GB" dirty="0"/>
              <a:t>C</a:t>
            </a:r>
          </a:p>
          <a:p>
            <a:r>
              <a:rPr lang="en-GB" dirty="0"/>
              <a:t>N</a:t>
            </a:r>
            <a:r>
              <a:rPr lang="en-GB" baseline="-25000" dirty="0"/>
              <a:t>eff</a:t>
            </a:r>
            <a:r>
              <a:rPr lang="en-GB" dirty="0"/>
              <a:t>=3e13 cm</a:t>
            </a:r>
            <a:r>
              <a:rPr lang="en-GB" baseline="30000" dirty="0"/>
              <a:t>-3</a:t>
            </a:r>
            <a:endParaRPr lang="LID4096" baseline="30000" dirty="0"/>
          </a:p>
        </p:txBody>
      </p:sp>
    </p:spTree>
    <p:extLst>
      <p:ext uri="{BB962C8B-B14F-4D97-AF65-F5344CB8AC3E}">
        <p14:creationId xmlns:p14="http://schemas.microsoft.com/office/powerpoint/2010/main" val="40134414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A7A9A-36A4-4113-B0E9-C8DC61FCC9FE}"/>
              </a:ext>
            </a:extLst>
          </p:cNvPr>
          <p:cNvSpPr>
            <a:spLocks noGrp="1"/>
          </p:cNvSpPr>
          <p:nvPr>
            <p:ph type="title"/>
          </p:nvPr>
        </p:nvSpPr>
        <p:spPr/>
        <p:txBody>
          <a:bodyPr/>
          <a:lstStyle/>
          <a:p>
            <a:r>
              <a:rPr lang="en-GB" dirty="0"/>
              <a:t>Improvements of simulation	</a:t>
            </a:r>
            <a:endParaRPr lang="LID4096" dirty="0"/>
          </a:p>
        </p:txBody>
      </p:sp>
      <p:sp>
        <p:nvSpPr>
          <p:cNvPr id="3" name="Content Placeholder 2">
            <a:extLst>
              <a:ext uri="{FF2B5EF4-FFF2-40B4-BE49-F238E27FC236}">
                <a16:creationId xmlns:a16="http://schemas.microsoft.com/office/drawing/2014/main" id="{83ABB0BA-24E1-43DB-A890-0BD01EC2C0B4}"/>
              </a:ext>
            </a:extLst>
          </p:cNvPr>
          <p:cNvSpPr>
            <a:spLocks noGrp="1"/>
          </p:cNvSpPr>
          <p:nvPr>
            <p:ph idx="1"/>
          </p:nvPr>
        </p:nvSpPr>
        <p:spPr>
          <a:xfrm>
            <a:off x="433882" y="906507"/>
            <a:ext cx="10969139" cy="4667421"/>
          </a:xfrm>
        </p:spPr>
        <p:txBody>
          <a:bodyPr>
            <a:normAutofit/>
          </a:bodyPr>
          <a:lstStyle/>
          <a:p>
            <a:r>
              <a:rPr lang="en-GB" sz="2000" dirty="0"/>
              <a:t>We concentrated on simulation of one quarter of the small cell square pixel (25x25 </a:t>
            </a:r>
            <a:r>
              <a:rPr lang="en-GB" sz="2000" dirty="0">
                <a:latin typeface="Symbol" panose="05050102010706020507" pitchFamily="18" charset="2"/>
              </a:rPr>
              <a:t>m</a:t>
            </a:r>
            <a:r>
              <a:rPr lang="en-GB" sz="2000" dirty="0"/>
              <a:t>m</a:t>
            </a:r>
            <a:r>
              <a:rPr lang="en-GB" sz="2000" baseline="30000" dirty="0"/>
              <a:t>2</a:t>
            </a:r>
            <a:r>
              <a:rPr lang="en-GB" sz="2000" dirty="0"/>
              <a:t>) – more refined stepping (100 nm) and faster simulation</a:t>
            </a:r>
          </a:p>
          <a:p>
            <a:r>
              <a:rPr lang="en-GB" sz="2000" dirty="0"/>
              <a:t>Modifications made</a:t>
            </a:r>
          </a:p>
          <a:p>
            <a:pPr lvl="1"/>
            <a:r>
              <a:rPr lang="en-GB" sz="1800" dirty="0"/>
              <a:t>a tip of the column was rounded (same diameter as column </a:t>
            </a:r>
            <a:r>
              <a:rPr lang="en-GB" sz="1800" dirty="0" err="1"/>
              <a:t>radia</a:t>
            </a:r>
            <a:r>
              <a:rPr lang="en-GB" sz="1800" dirty="0"/>
              <a:t>) </a:t>
            </a:r>
          </a:p>
          <a:p>
            <a:pPr lvl="1"/>
            <a:r>
              <a:rPr lang="en-GB" sz="1800" dirty="0"/>
              <a:t>doping profile of the n</a:t>
            </a:r>
            <a:r>
              <a:rPr lang="en-GB" sz="1800" baseline="30000" dirty="0"/>
              <a:t>+</a:t>
            </a:r>
            <a:r>
              <a:rPr lang="en-GB" sz="1800" dirty="0"/>
              <a:t> junction/column was approximated by error function with different widths (</a:t>
            </a:r>
            <a:r>
              <a:rPr lang="en-GB" sz="1800" dirty="0" err="1">
                <a:latin typeface="Symbol" panose="05050102010706020507" pitchFamily="18" charset="2"/>
              </a:rPr>
              <a:t>s</a:t>
            </a:r>
            <a:r>
              <a:rPr lang="en-GB" sz="1800" baseline="-25000" dirty="0" err="1"/>
              <a:t>d</a:t>
            </a:r>
            <a:r>
              <a:rPr lang="en-GB" sz="1800" dirty="0"/>
              <a:t>)</a:t>
            </a:r>
            <a:endParaRPr lang="LID4096" sz="1800" dirty="0"/>
          </a:p>
        </p:txBody>
      </p:sp>
      <p:pic>
        <p:nvPicPr>
          <p:cNvPr id="15" name="Picture 14">
            <a:extLst>
              <a:ext uri="{FF2B5EF4-FFF2-40B4-BE49-F238E27FC236}">
                <a16:creationId xmlns:a16="http://schemas.microsoft.com/office/drawing/2014/main" id="{99F4C76A-2B8A-4BA6-AA13-23B083127424}"/>
              </a:ext>
            </a:extLst>
          </p:cNvPr>
          <p:cNvPicPr>
            <a:picLocks noChangeAspect="1"/>
          </p:cNvPicPr>
          <p:nvPr/>
        </p:nvPicPr>
        <p:blipFill>
          <a:blip r:embed="rId2"/>
          <a:stretch>
            <a:fillRect/>
          </a:stretch>
        </p:blipFill>
        <p:spPr>
          <a:xfrm>
            <a:off x="6929800" y="2853695"/>
            <a:ext cx="4380751" cy="3266347"/>
          </a:xfrm>
          <a:prstGeom prst="rect">
            <a:avLst/>
          </a:prstGeom>
        </p:spPr>
      </p:pic>
      <p:pic>
        <p:nvPicPr>
          <p:cNvPr id="16" name="Picture 15">
            <a:extLst>
              <a:ext uri="{FF2B5EF4-FFF2-40B4-BE49-F238E27FC236}">
                <a16:creationId xmlns:a16="http://schemas.microsoft.com/office/drawing/2014/main" id="{95AB72FD-B767-4F63-B6F4-42247BCE8E94}"/>
              </a:ext>
            </a:extLst>
          </p:cNvPr>
          <p:cNvPicPr>
            <a:picLocks noChangeAspect="1"/>
          </p:cNvPicPr>
          <p:nvPr/>
        </p:nvPicPr>
        <p:blipFill>
          <a:blip r:embed="rId3"/>
          <a:stretch>
            <a:fillRect/>
          </a:stretch>
        </p:blipFill>
        <p:spPr>
          <a:xfrm>
            <a:off x="7382114" y="3013517"/>
            <a:ext cx="2422033" cy="1856892"/>
          </a:xfrm>
          <a:prstGeom prst="rect">
            <a:avLst/>
          </a:prstGeom>
        </p:spPr>
      </p:pic>
      <p:sp>
        <p:nvSpPr>
          <p:cNvPr id="17" name="TextBox 16">
            <a:extLst>
              <a:ext uri="{FF2B5EF4-FFF2-40B4-BE49-F238E27FC236}">
                <a16:creationId xmlns:a16="http://schemas.microsoft.com/office/drawing/2014/main" id="{CDC4A740-4BCF-430E-82C3-AB4CE44F3C92}"/>
              </a:ext>
            </a:extLst>
          </p:cNvPr>
          <p:cNvSpPr txBox="1"/>
          <p:nvPr/>
        </p:nvSpPr>
        <p:spPr>
          <a:xfrm rot="16200000">
            <a:off x="5959186" y="3340431"/>
            <a:ext cx="1633451" cy="307777"/>
          </a:xfrm>
          <a:prstGeom prst="rect">
            <a:avLst/>
          </a:prstGeom>
          <a:noFill/>
        </p:spPr>
        <p:txBody>
          <a:bodyPr wrap="square" rtlCol="0">
            <a:spAutoFit/>
          </a:bodyPr>
          <a:lstStyle/>
          <a:p>
            <a:r>
              <a:rPr lang="en-GB" sz="1400" b="1" dirty="0">
                <a:solidFill>
                  <a:schemeClr val="accent6"/>
                </a:solidFill>
              </a:rPr>
              <a:t>N</a:t>
            </a:r>
            <a:r>
              <a:rPr lang="en-GB" sz="1400" b="1" baseline="-25000" dirty="0">
                <a:solidFill>
                  <a:schemeClr val="accent6"/>
                </a:solidFill>
              </a:rPr>
              <a:t>eff</a:t>
            </a:r>
            <a:r>
              <a:rPr lang="en-GB" sz="1400" b="1" dirty="0">
                <a:solidFill>
                  <a:schemeClr val="accent6"/>
                </a:solidFill>
              </a:rPr>
              <a:t> [1e12 cm</a:t>
            </a:r>
            <a:r>
              <a:rPr lang="en-GB" sz="1400" b="1" baseline="30000" dirty="0">
                <a:solidFill>
                  <a:schemeClr val="accent6"/>
                </a:solidFill>
              </a:rPr>
              <a:t>-3</a:t>
            </a:r>
            <a:r>
              <a:rPr lang="en-GB" sz="1400" b="1" dirty="0">
                <a:solidFill>
                  <a:schemeClr val="accent6"/>
                </a:solidFill>
              </a:rPr>
              <a:t> ]</a:t>
            </a:r>
            <a:endParaRPr lang="LID4096" sz="1400" b="1" dirty="0">
              <a:solidFill>
                <a:schemeClr val="accent6"/>
              </a:solidFill>
            </a:endParaRPr>
          </a:p>
        </p:txBody>
      </p:sp>
      <p:sp>
        <p:nvSpPr>
          <p:cNvPr id="8" name="Date Placeholder 7">
            <a:extLst>
              <a:ext uri="{FF2B5EF4-FFF2-40B4-BE49-F238E27FC236}">
                <a16:creationId xmlns:a16="http://schemas.microsoft.com/office/drawing/2014/main" id="{C5F65619-95BB-421C-AAD8-E73DE1904F8F}"/>
              </a:ext>
            </a:extLst>
          </p:cNvPr>
          <p:cNvSpPr>
            <a:spLocks noGrp="1"/>
          </p:cNvSpPr>
          <p:nvPr>
            <p:ph type="dt" sz="half" idx="2"/>
          </p:nvPr>
        </p:nvSpPr>
        <p:spPr/>
        <p:txBody>
          <a:bodyPr/>
          <a:lstStyle/>
          <a:p>
            <a:fld id="{417902FE-79A6-42FA-ACBF-3638B4022EFE}" type="datetime1">
              <a:rPr lang="en-GB" smtClean="0"/>
              <a:t>05/06/2025</a:t>
            </a:fld>
            <a:endParaRPr lang="en-US" dirty="0"/>
          </a:p>
        </p:txBody>
      </p:sp>
      <p:sp>
        <p:nvSpPr>
          <p:cNvPr id="11" name="Footer Placeholder 10">
            <a:extLst>
              <a:ext uri="{FF2B5EF4-FFF2-40B4-BE49-F238E27FC236}">
                <a16:creationId xmlns:a16="http://schemas.microsoft.com/office/drawing/2014/main" id="{60F3999B-0805-4054-AD64-F2E27FAA51D4}"/>
              </a:ext>
            </a:extLst>
          </p:cNvPr>
          <p:cNvSpPr>
            <a:spLocks noGrp="1"/>
          </p:cNvSpPr>
          <p:nvPr>
            <p:ph type="ftr" sz="quarter" idx="3"/>
          </p:nvPr>
        </p:nvSpPr>
        <p:spPr/>
        <p:txBody>
          <a:bodyPr/>
          <a:lstStyle/>
          <a:p>
            <a:r>
              <a:rPr lang="en-US"/>
              <a:t>G. Kramberger, 3D detector simulations (Novel 3D in 8" production)</a:t>
            </a:r>
            <a:endParaRPr lang="en-US" dirty="0"/>
          </a:p>
        </p:txBody>
      </p:sp>
      <p:sp>
        <p:nvSpPr>
          <p:cNvPr id="18" name="Slide Number Placeholder 17">
            <a:extLst>
              <a:ext uri="{FF2B5EF4-FFF2-40B4-BE49-F238E27FC236}">
                <a16:creationId xmlns:a16="http://schemas.microsoft.com/office/drawing/2014/main" id="{BC831F75-97F2-43E9-BC55-E5C1D99B573E}"/>
              </a:ext>
            </a:extLst>
          </p:cNvPr>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19" name="Picture 18">
            <a:extLst>
              <a:ext uri="{FF2B5EF4-FFF2-40B4-BE49-F238E27FC236}">
                <a16:creationId xmlns:a16="http://schemas.microsoft.com/office/drawing/2014/main" id="{A899C71A-AF12-4FB4-891C-FC071D1ED3BF}"/>
              </a:ext>
            </a:extLst>
          </p:cNvPr>
          <p:cNvPicPr>
            <a:picLocks noChangeAspect="1"/>
          </p:cNvPicPr>
          <p:nvPr/>
        </p:nvPicPr>
        <p:blipFill>
          <a:blip r:embed="rId4"/>
          <a:stretch>
            <a:fillRect/>
          </a:stretch>
        </p:blipFill>
        <p:spPr>
          <a:xfrm>
            <a:off x="75674" y="2963220"/>
            <a:ext cx="5644228" cy="3308938"/>
          </a:xfrm>
          <a:prstGeom prst="rect">
            <a:avLst/>
          </a:prstGeom>
        </p:spPr>
      </p:pic>
      <p:pic>
        <p:nvPicPr>
          <p:cNvPr id="21" name="Picture 20">
            <a:extLst>
              <a:ext uri="{FF2B5EF4-FFF2-40B4-BE49-F238E27FC236}">
                <a16:creationId xmlns:a16="http://schemas.microsoft.com/office/drawing/2014/main" id="{EEDBBADC-8FA5-4C4F-8820-3574B54C2AEC}"/>
              </a:ext>
            </a:extLst>
          </p:cNvPr>
          <p:cNvPicPr>
            <a:picLocks noChangeAspect="1"/>
          </p:cNvPicPr>
          <p:nvPr/>
        </p:nvPicPr>
        <p:blipFill>
          <a:blip r:embed="rId5"/>
          <a:stretch>
            <a:fillRect/>
          </a:stretch>
        </p:blipFill>
        <p:spPr>
          <a:xfrm>
            <a:off x="10766850" y="6131646"/>
            <a:ext cx="609192" cy="181461"/>
          </a:xfrm>
          <a:prstGeom prst="rect">
            <a:avLst/>
          </a:prstGeom>
        </p:spPr>
      </p:pic>
      <p:sp>
        <p:nvSpPr>
          <p:cNvPr id="4" name="Oval 3">
            <a:extLst>
              <a:ext uri="{FF2B5EF4-FFF2-40B4-BE49-F238E27FC236}">
                <a16:creationId xmlns:a16="http://schemas.microsoft.com/office/drawing/2014/main" id="{2048049F-4B8B-4D36-8B25-52FB6BEF9C51}"/>
              </a:ext>
            </a:extLst>
          </p:cNvPr>
          <p:cNvSpPr/>
          <p:nvPr/>
        </p:nvSpPr>
        <p:spPr>
          <a:xfrm>
            <a:off x="4090737" y="4771481"/>
            <a:ext cx="1819752" cy="896531"/>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4" name="TextBox 13">
            <a:extLst>
              <a:ext uri="{FF2B5EF4-FFF2-40B4-BE49-F238E27FC236}">
                <a16:creationId xmlns:a16="http://schemas.microsoft.com/office/drawing/2014/main" id="{E3C10398-9E6C-4630-8A99-2B3F6339A061}"/>
              </a:ext>
            </a:extLst>
          </p:cNvPr>
          <p:cNvSpPr txBox="1"/>
          <p:nvPr/>
        </p:nvSpPr>
        <p:spPr>
          <a:xfrm rot="16200000">
            <a:off x="5355052" y="3760180"/>
            <a:ext cx="970137" cy="307777"/>
          </a:xfrm>
          <a:prstGeom prst="rect">
            <a:avLst/>
          </a:prstGeom>
          <a:noFill/>
        </p:spPr>
        <p:txBody>
          <a:bodyPr wrap="none" rtlCol="0">
            <a:spAutoFit/>
          </a:bodyPr>
          <a:lstStyle/>
          <a:p>
            <a:r>
              <a:rPr lang="en-GB" sz="1400" dirty="0">
                <a:solidFill>
                  <a:schemeClr val="accent6"/>
                </a:solidFill>
              </a:rPr>
              <a:t>|E| [V/</a:t>
            </a:r>
            <a:r>
              <a:rPr lang="en-GB" sz="1400" dirty="0">
                <a:solidFill>
                  <a:schemeClr val="accent6"/>
                </a:solidFill>
                <a:latin typeface="Symbol" panose="05050102010706020507" pitchFamily="18" charset="2"/>
              </a:rPr>
              <a:t>m</a:t>
            </a:r>
            <a:r>
              <a:rPr lang="en-GB" sz="1400" dirty="0">
                <a:solidFill>
                  <a:schemeClr val="accent6"/>
                </a:solidFill>
              </a:rPr>
              <a:t>m]</a:t>
            </a:r>
            <a:endParaRPr lang="LID4096" sz="1400" dirty="0">
              <a:solidFill>
                <a:schemeClr val="accent6"/>
              </a:solidFill>
            </a:endParaRPr>
          </a:p>
        </p:txBody>
      </p:sp>
      <p:sp>
        <p:nvSpPr>
          <p:cNvPr id="20" name="Oval 19">
            <a:extLst>
              <a:ext uri="{FF2B5EF4-FFF2-40B4-BE49-F238E27FC236}">
                <a16:creationId xmlns:a16="http://schemas.microsoft.com/office/drawing/2014/main" id="{42A3F28D-B7A9-4B02-A340-CF49EB36535E}"/>
              </a:ext>
            </a:extLst>
          </p:cNvPr>
          <p:cNvSpPr/>
          <p:nvPr/>
        </p:nvSpPr>
        <p:spPr>
          <a:xfrm>
            <a:off x="8919411" y="3376093"/>
            <a:ext cx="994609" cy="102304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grpSp>
        <p:nvGrpSpPr>
          <p:cNvPr id="7" name="Group 6">
            <a:extLst>
              <a:ext uri="{FF2B5EF4-FFF2-40B4-BE49-F238E27FC236}">
                <a16:creationId xmlns:a16="http://schemas.microsoft.com/office/drawing/2014/main" id="{3369DF00-DFE3-4C57-9893-8D3AF51665E3}"/>
              </a:ext>
            </a:extLst>
          </p:cNvPr>
          <p:cNvGrpSpPr/>
          <p:nvPr/>
        </p:nvGrpSpPr>
        <p:grpSpPr>
          <a:xfrm>
            <a:off x="874512" y="3638073"/>
            <a:ext cx="1595309" cy="1232336"/>
            <a:chOff x="874512" y="3638073"/>
            <a:chExt cx="1595309" cy="1232336"/>
          </a:xfrm>
        </p:grpSpPr>
        <p:sp>
          <p:nvSpPr>
            <p:cNvPr id="5" name="Oval 4">
              <a:extLst>
                <a:ext uri="{FF2B5EF4-FFF2-40B4-BE49-F238E27FC236}">
                  <a16:creationId xmlns:a16="http://schemas.microsoft.com/office/drawing/2014/main" id="{9E82A204-4751-4A44-B646-640D424EDCCD}"/>
                </a:ext>
              </a:extLst>
            </p:cNvPr>
            <p:cNvSpPr/>
            <p:nvPr/>
          </p:nvSpPr>
          <p:spPr>
            <a:xfrm>
              <a:off x="1951512" y="3970867"/>
              <a:ext cx="246359" cy="262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6" name="Oval 25">
              <a:extLst>
                <a:ext uri="{FF2B5EF4-FFF2-40B4-BE49-F238E27FC236}">
                  <a16:creationId xmlns:a16="http://schemas.microsoft.com/office/drawing/2014/main" id="{67BB6BC4-32E6-4CCC-B23F-0B28E07F0424}"/>
                </a:ext>
              </a:extLst>
            </p:cNvPr>
            <p:cNvSpPr/>
            <p:nvPr/>
          </p:nvSpPr>
          <p:spPr>
            <a:xfrm>
              <a:off x="1063580" y="4648716"/>
              <a:ext cx="223354" cy="22169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6" name="Rectangle 5">
              <a:extLst>
                <a:ext uri="{FF2B5EF4-FFF2-40B4-BE49-F238E27FC236}">
                  <a16:creationId xmlns:a16="http://schemas.microsoft.com/office/drawing/2014/main" id="{3F5F346C-2092-4945-B5E2-1A829D2FD6BE}"/>
                </a:ext>
              </a:extLst>
            </p:cNvPr>
            <p:cNvSpPr/>
            <p:nvPr/>
          </p:nvSpPr>
          <p:spPr>
            <a:xfrm>
              <a:off x="1151466" y="4106333"/>
              <a:ext cx="931333" cy="6651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cxnSp>
          <p:nvCxnSpPr>
            <p:cNvPr id="9" name="Straight Connector 8">
              <a:extLst>
                <a:ext uri="{FF2B5EF4-FFF2-40B4-BE49-F238E27FC236}">
                  <a16:creationId xmlns:a16="http://schemas.microsoft.com/office/drawing/2014/main" id="{78641864-871C-4020-B7DF-4F8244CDA39B}"/>
                </a:ext>
              </a:extLst>
            </p:cNvPr>
            <p:cNvCxnSpPr/>
            <p:nvPr/>
          </p:nvCxnSpPr>
          <p:spPr>
            <a:xfrm>
              <a:off x="973667" y="4157131"/>
              <a:ext cx="1397000"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13E830CA-ACC9-4110-83C2-C201B528653A}"/>
                </a:ext>
              </a:extLst>
            </p:cNvPr>
            <p:cNvSpPr txBox="1"/>
            <p:nvPr/>
          </p:nvSpPr>
          <p:spPr>
            <a:xfrm>
              <a:off x="874512" y="3638073"/>
              <a:ext cx="1595309" cy="369332"/>
            </a:xfrm>
            <a:prstGeom prst="rect">
              <a:avLst/>
            </a:prstGeom>
            <a:noFill/>
          </p:spPr>
          <p:txBody>
            <a:bodyPr wrap="none" rtlCol="0">
              <a:spAutoFit/>
            </a:bodyPr>
            <a:lstStyle/>
            <a:p>
              <a:r>
                <a:rPr lang="en-GB" dirty="0">
                  <a:solidFill>
                    <a:schemeClr val="bg1"/>
                  </a:solidFill>
                </a:rPr>
                <a:t>cross section </a:t>
              </a:r>
              <a:endParaRPr lang="LID4096" dirty="0">
                <a:solidFill>
                  <a:schemeClr val="bg1"/>
                </a:solidFill>
              </a:endParaRPr>
            </a:p>
          </p:txBody>
        </p:sp>
      </p:grpSp>
    </p:spTree>
    <p:extLst>
      <p:ext uri="{BB962C8B-B14F-4D97-AF65-F5344CB8AC3E}">
        <p14:creationId xmlns:p14="http://schemas.microsoft.com/office/powerpoint/2010/main" val="38489194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EE80801-8B42-4C9E-A226-1A9B1929F17F}"/>
              </a:ext>
            </a:extLst>
          </p:cNvPr>
          <p:cNvPicPr>
            <a:picLocks noChangeAspect="1"/>
          </p:cNvPicPr>
          <p:nvPr/>
        </p:nvPicPr>
        <p:blipFill>
          <a:blip r:embed="rId2"/>
          <a:stretch>
            <a:fillRect/>
          </a:stretch>
        </p:blipFill>
        <p:spPr>
          <a:xfrm>
            <a:off x="6962561" y="884514"/>
            <a:ext cx="4102596" cy="2712910"/>
          </a:xfrm>
          <a:prstGeom prst="rect">
            <a:avLst/>
          </a:prstGeom>
        </p:spPr>
      </p:pic>
      <p:pic>
        <p:nvPicPr>
          <p:cNvPr id="11" name="Picture 10">
            <a:extLst>
              <a:ext uri="{FF2B5EF4-FFF2-40B4-BE49-F238E27FC236}">
                <a16:creationId xmlns:a16="http://schemas.microsoft.com/office/drawing/2014/main" id="{1BFDD07D-A328-4217-90B9-F0C89F1B7ECF}"/>
              </a:ext>
            </a:extLst>
          </p:cNvPr>
          <p:cNvPicPr>
            <a:picLocks noChangeAspect="1"/>
          </p:cNvPicPr>
          <p:nvPr/>
        </p:nvPicPr>
        <p:blipFill>
          <a:blip r:embed="rId3"/>
          <a:stretch>
            <a:fillRect/>
          </a:stretch>
        </p:blipFill>
        <p:spPr>
          <a:xfrm>
            <a:off x="6988268" y="3597424"/>
            <a:ext cx="4076889" cy="2691598"/>
          </a:xfrm>
          <a:prstGeom prst="rect">
            <a:avLst/>
          </a:prstGeom>
        </p:spPr>
      </p:pic>
      <p:sp>
        <p:nvSpPr>
          <p:cNvPr id="2" name="Title 1">
            <a:extLst>
              <a:ext uri="{FF2B5EF4-FFF2-40B4-BE49-F238E27FC236}">
                <a16:creationId xmlns:a16="http://schemas.microsoft.com/office/drawing/2014/main" id="{9DD3A283-5757-48BA-9BD7-A6856ACEFD70}"/>
              </a:ext>
            </a:extLst>
          </p:cNvPr>
          <p:cNvSpPr>
            <a:spLocks noGrp="1"/>
          </p:cNvSpPr>
          <p:nvPr>
            <p:ph type="title"/>
          </p:nvPr>
        </p:nvSpPr>
        <p:spPr/>
        <p:txBody>
          <a:bodyPr/>
          <a:lstStyle/>
          <a:p>
            <a:r>
              <a:rPr lang="en-GB" dirty="0"/>
              <a:t>Refined electric field simulation</a:t>
            </a:r>
            <a:endParaRPr lang="LID4096" dirty="0"/>
          </a:p>
        </p:txBody>
      </p:sp>
      <p:sp>
        <p:nvSpPr>
          <p:cNvPr id="4" name="Date Placeholder 3">
            <a:extLst>
              <a:ext uri="{FF2B5EF4-FFF2-40B4-BE49-F238E27FC236}">
                <a16:creationId xmlns:a16="http://schemas.microsoft.com/office/drawing/2014/main" id="{A54B466C-7E4C-487B-8D4D-81B7A1B3CD9A}"/>
              </a:ext>
            </a:extLst>
          </p:cNvPr>
          <p:cNvSpPr>
            <a:spLocks noGrp="1"/>
          </p:cNvSpPr>
          <p:nvPr>
            <p:ph type="dt" sz="half" idx="2"/>
          </p:nvPr>
        </p:nvSpPr>
        <p:spPr/>
        <p:txBody>
          <a:bodyPr/>
          <a:lstStyle/>
          <a:p>
            <a:fld id="{8C5730C2-4461-4ED9-96FF-FE1679171135}" type="datetime1">
              <a:rPr lang="en-GB" smtClean="0"/>
              <a:t>05/06/2025</a:t>
            </a:fld>
            <a:endParaRPr lang="en-US" dirty="0"/>
          </a:p>
        </p:txBody>
      </p:sp>
      <p:sp>
        <p:nvSpPr>
          <p:cNvPr id="5" name="Footer Placeholder 4">
            <a:extLst>
              <a:ext uri="{FF2B5EF4-FFF2-40B4-BE49-F238E27FC236}">
                <a16:creationId xmlns:a16="http://schemas.microsoft.com/office/drawing/2014/main" id="{02AFBD4F-0406-4C4A-BDC5-BA127F762775}"/>
              </a:ext>
            </a:extLst>
          </p:cNvPr>
          <p:cNvSpPr>
            <a:spLocks noGrp="1"/>
          </p:cNvSpPr>
          <p:nvPr>
            <p:ph type="ftr" sz="quarter" idx="3"/>
          </p:nvPr>
        </p:nvSpPr>
        <p:spPr/>
        <p:txBody>
          <a:bodyPr/>
          <a:lstStyle/>
          <a:p>
            <a:r>
              <a:rPr lang="en-US"/>
              <a:t>G. Kramberger, 3D detector simulations (Novel 3D in 8" production)</a:t>
            </a:r>
            <a:endParaRPr lang="en-US" dirty="0"/>
          </a:p>
        </p:txBody>
      </p:sp>
      <p:sp>
        <p:nvSpPr>
          <p:cNvPr id="6" name="Slide Number Placeholder 5">
            <a:extLst>
              <a:ext uri="{FF2B5EF4-FFF2-40B4-BE49-F238E27FC236}">
                <a16:creationId xmlns:a16="http://schemas.microsoft.com/office/drawing/2014/main" id="{07B4758A-AD76-4852-8632-7EA35E2D3A4F}"/>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8" name="Picture 7">
            <a:extLst>
              <a:ext uri="{FF2B5EF4-FFF2-40B4-BE49-F238E27FC236}">
                <a16:creationId xmlns:a16="http://schemas.microsoft.com/office/drawing/2014/main" id="{DD73674A-4436-472E-B2EA-23B3C2853C54}"/>
              </a:ext>
            </a:extLst>
          </p:cNvPr>
          <p:cNvPicPr>
            <a:picLocks noChangeAspect="1"/>
          </p:cNvPicPr>
          <p:nvPr/>
        </p:nvPicPr>
        <p:blipFill>
          <a:blip r:embed="rId4"/>
          <a:stretch>
            <a:fillRect/>
          </a:stretch>
        </p:blipFill>
        <p:spPr>
          <a:xfrm>
            <a:off x="328568" y="915885"/>
            <a:ext cx="5639587" cy="4077269"/>
          </a:xfrm>
          <a:prstGeom prst="rect">
            <a:avLst/>
          </a:prstGeom>
        </p:spPr>
      </p:pic>
      <p:pic>
        <p:nvPicPr>
          <p:cNvPr id="9" name="Picture 8">
            <a:extLst>
              <a:ext uri="{FF2B5EF4-FFF2-40B4-BE49-F238E27FC236}">
                <a16:creationId xmlns:a16="http://schemas.microsoft.com/office/drawing/2014/main" id="{E44638B3-8C15-4758-AF2A-E3CF622FDA0C}"/>
              </a:ext>
            </a:extLst>
          </p:cNvPr>
          <p:cNvPicPr>
            <a:picLocks noChangeAspect="1"/>
          </p:cNvPicPr>
          <p:nvPr/>
        </p:nvPicPr>
        <p:blipFill>
          <a:blip r:embed="rId5"/>
          <a:stretch>
            <a:fillRect/>
          </a:stretch>
        </p:blipFill>
        <p:spPr>
          <a:xfrm>
            <a:off x="912139" y="2129993"/>
            <a:ext cx="3262820" cy="2305310"/>
          </a:xfrm>
          <a:prstGeom prst="rect">
            <a:avLst/>
          </a:prstGeom>
        </p:spPr>
      </p:pic>
      <p:cxnSp>
        <p:nvCxnSpPr>
          <p:cNvPr id="10" name="Straight Connector 9">
            <a:extLst>
              <a:ext uri="{FF2B5EF4-FFF2-40B4-BE49-F238E27FC236}">
                <a16:creationId xmlns:a16="http://schemas.microsoft.com/office/drawing/2014/main" id="{A488E5CA-1AE0-4655-864F-CCFE0CA8E586}"/>
              </a:ext>
            </a:extLst>
          </p:cNvPr>
          <p:cNvCxnSpPr>
            <a:cxnSpLocks/>
          </p:cNvCxnSpPr>
          <p:nvPr/>
        </p:nvCxnSpPr>
        <p:spPr>
          <a:xfrm>
            <a:off x="7348165" y="1046411"/>
            <a:ext cx="337930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4033A3C9-2BF7-46F3-94DC-15F232631228}"/>
              </a:ext>
            </a:extLst>
          </p:cNvPr>
          <p:cNvCxnSpPr>
            <a:cxnSpLocks/>
          </p:cNvCxnSpPr>
          <p:nvPr/>
        </p:nvCxnSpPr>
        <p:spPr>
          <a:xfrm>
            <a:off x="7355962" y="3752440"/>
            <a:ext cx="337930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AA6F101F-63FC-4CB8-8713-1A9E093B4899}"/>
              </a:ext>
            </a:extLst>
          </p:cNvPr>
          <p:cNvCxnSpPr>
            <a:cxnSpLocks/>
          </p:cNvCxnSpPr>
          <p:nvPr/>
        </p:nvCxnSpPr>
        <p:spPr>
          <a:xfrm flipH="1" flipV="1">
            <a:off x="5815137" y="3215099"/>
            <a:ext cx="1530673" cy="544222"/>
          </a:xfrm>
          <a:prstGeom prst="straightConnector1">
            <a:avLst/>
          </a:prstGeom>
          <a:ln w="25400" cap="flat" cmpd="sng" algn="ctr">
            <a:solidFill>
              <a:srgbClr val="FF0000"/>
            </a:solidFill>
            <a:prstDash val="dash"/>
            <a:round/>
            <a:headEnd type="none" w="med" len="med"/>
            <a:tailEnd type="stealth" w="med" len="med"/>
          </a:ln>
        </p:spPr>
        <p:style>
          <a:lnRef idx="0">
            <a:scrgbClr r="0" g="0" b="0"/>
          </a:lnRef>
          <a:fillRef idx="0">
            <a:scrgbClr r="0" g="0" b="0"/>
          </a:fillRef>
          <a:effectRef idx="0">
            <a:scrgbClr r="0" g="0" b="0"/>
          </a:effectRef>
          <a:fontRef idx="minor">
            <a:schemeClr val="tx1"/>
          </a:fontRef>
        </p:style>
      </p:cxnSp>
      <p:sp>
        <p:nvSpPr>
          <p:cNvPr id="19" name="TextBox 18">
            <a:extLst>
              <a:ext uri="{FF2B5EF4-FFF2-40B4-BE49-F238E27FC236}">
                <a16:creationId xmlns:a16="http://schemas.microsoft.com/office/drawing/2014/main" id="{E39B9EE0-2101-44E7-AA65-E48AFCC4680F}"/>
              </a:ext>
            </a:extLst>
          </p:cNvPr>
          <p:cNvSpPr txBox="1"/>
          <p:nvPr/>
        </p:nvSpPr>
        <p:spPr>
          <a:xfrm rot="16200000">
            <a:off x="-349491" y="1327697"/>
            <a:ext cx="1241045" cy="369332"/>
          </a:xfrm>
          <a:prstGeom prst="rect">
            <a:avLst/>
          </a:prstGeom>
          <a:noFill/>
        </p:spPr>
        <p:txBody>
          <a:bodyPr wrap="none" rtlCol="0">
            <a:spAutoFit/>
          </a:bodyPr>
          <a:lstStyle/>
          <a:p>
            <a:r>
              <a:rPr lang="en-GB" b="1" dirty="0">
                <a:solidFill>
                  <a:schemeClr val="accent6">
                    <a:lumMod val="50000"/>
                  </a:schemeClr>
                </a:solidFill>
              </a:rPr>
              <a:t>|E| [V/</a:t>
            </a:r>
            <a:r>
              <a:rPr lang="en-GB" b="1" dirty="0">
                <a:solidFill>
                  <a:schemeClr val="accent6">
                    <a:lumMod val="50000"/>
                  </a:schemeClr>
                </a:solidFill>
                <a:latin typeface="Symbol" panose="05050102010706020507" pitchFamily="18" charset="2"/>
              </a:rPr>
              <a:t>m</a:t>
            </a:r>
            <a:r>
              <a:rPr lang="en-GB" b="1" dirty="0">
                <a:solidFill>
                  <a:schemeClr val="accent6">
                    <a:lumMod val="50000"/>
                  </a:schemeClr>
                </a:solidFill>
              </a:rPr>
              <a:t>m]</a:t>
            </a:r>
            <a:endParaRPr lang="LID4096" b="1" dirty="0">
              <a:solidFill>
                <a:schemeClr val="accent6">
                  <a:lumMod val="50000"/>
                </a:schemeClr>
              </a:solidFill>
            </a:endParaRPr>
          </a:p>
        </p:txBody>
      </p:sp>
      <p:cxnSp>
        <p:nvCxnSpPr>
          <p:cNvPr id="25" name="Straight Arrow Connector 24">
            <a:extLst>
              <a:ext uri="{FF2B5EF4-FFF2-40B4-BE49-F238E27FC236}">
                <a16:creationId xmlns:a16="http://schemas.microsoft.com/office/drawing/2014/main" id="{5B4B7355-4E75-49E9-80D3-12B315F81941}"/>
              </a:ext>
            </a:extLst>
          </p:cNvPr>
          <p:cNvCxnSpPr>
            <a:cxnSpLocks/>
          </p:cNvCxnSpPr>
          <p:nvPr/>
        </p:nvCxnSpPr>
        <p:spPr>
          <a:xfrm flipH="1">
            <a:off x="5815137" y="1104081"/>
            <a:ext cx="1360004" cy="748001"/>
          </a:xfrm>
          <a:prstGeom prst="straightConnector1">
            <a:avLst/>
          </a:prstGeom>
          <a:ln w="25400" cap="flat" cmpd="sng" algn="ctr">
            <a:solidFill>
              <a:srgbClr val="FF0000"/>
            </a:solidFill>
            <a:prstDash val="dash"/>
            <a:round/>
            <a:headEnd type="none" w="med" len="med"/>
            <a:tailEnd type="stealth" w="med" len="med"/>
          </a:ln>
        </p:spPr>
        <p:style>
          <a:lnRef idx="0">
            <a:scrgbClr r="0" g="0" b="0"/>
          </a:lnRef>
          <a:fillRef idx="0">
            <a:scrgbClr r="0" g="0" b="0"/>
          </a:fillRef>
          <a:effectRef idx="0">
            <a:scrgbClr r="0" g="0" b="0"/>
          </a:effectRef>
          <a:fontRef idx="minor">
            <a:schemeClr val="tx1"/>
          </a:fontRef>
        </p:style>
      </p:cxnSp>
      <p:grpSp>
        <p:nvGrpSpPr>
          <p:cNvPr id="27" name="Group 26">
            <a:extLst>
              <a:ext uri="{FF2B5EF4-FFF2-40B4-BE49-F238E27FC236}">
                <a16:creationId xmlns:a16="http://schemas.microsoft.com/office/drawing/2014/main" id="{D6860579-52E4-4CC7-9D2B-C7B41D1A37AD}"/>
              </a:ext>
            </a:extLst>
          </p:cNvPr>
          <p:cNvGrpSpPr/>
          <p:nvPr/>
        </p:nvGrpSpPr>
        <p:grpSpPr>
          <a:xfrm>
            <a:off x="8512319" y="1764417"/>
            <a:ext cx="533297" cy="627794"/>
            <a:chOff x="4640741" y="2437139"/>
            <a:chExt cx="533297" cy="627794"/>
          </a:xfrm>
        </p:grpSpPr>
        <p:sp>
          <p:nvSpPr>
            <p:cNvPr id="28" name="Rectangle 27">
              <a:extLst>
                <a:ext uri="{FF2B5EF4-FFF2-40B4-BE49-F238E27FC236}">
                  <a16:creationId xmlns:a16="http://schemas.microsoft.com/office/drawing/2014/main" id="{8466EAB3-629E-4480-B611-547DC7D1164E}"/>
                </a:ext>
              </a:extLst>
            </p:cNvPr>
            <p:cNvSpPr/>
            <p:nvPr/>
          </p:nvSpPr>
          <p:spPr>
            <a:xfrm>
              <a:off x="4640741" y="2446867"/>
              <a:ext cx="79426" cy="61806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9" name="Rectangle 28">
              <a:extLst>
                <a:ext uri="{FF2B5EF4-FFF2-40B4-BE49-F238E27FC236}">
                  <a16:creationId xmlns:a16="http://schemas.microsoft.com/office/drawing/2014/main" id="{86524B39-BF0B-4EA1-929B-1A736EF1952E}"/>
                </a:ext>
              </a:extLst>
            </p:cNvPr>
            <p:cNvSpPr/>
            <p:nvPr/>
          </p:nvSpPr>
          <p:spPr>
            <a:xfrm>
              <a:off x="4877805" y="2443466"/>
              <a:ext cx="79426" cy="369332"/>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0" name="Rectangle 29">
              <a:extLst>
                <a:ext uri="{FF2B5EF4-FFF2-40B4-BE49-F238E27FC236}">
                  <a16:creationId xmlns:a16="http://schemas.microsoft.com/office/drawing/2014/main" id="{42624036-A066-4F4E-8BF6-FB7F81205610}"/>
                </a:ext>
              </a:extLst>
            </p:cNvPr>
            <p:cNvSpPr/>
            <p:nvPr/>
          </p:nvSpPr>
          <p:spPr>
            <a:xfrm>
              <a:off x="5094612" y="2437139"/>
              <a:ext cx="79426" cy="61806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grpSp>
      <p:cxnSp>
        <p:nvCxnSpPr>
          <p:cNvPr id="31" name="Straight Connector 30">
            <a:extLst>
              <a:ext uri="{FF2B5EF4-FFF2-40B4-BE49-F238E27FC236}">
                <a16:creationId xmlns:a16="http://schemas.microsoft.com/office/drawing/2014/main" id="{C9BD07CA-D123-4A16-BB62-3F8A0412DE7F}"/>
              </a:ext>
            </a:extLst>
          </p:cNvPr>
          <p:cNvCxnSpPr>
            <a:cxnSpLocks/>
          </p:cNvCxnSpPr>
          <p:nvPr/>
        </p:nvCxnSpPr>
        <p:spPr>
          <a:xfrm>
            <a:off x="8329961" y="2140076"/>
            <a:ext cx="925551" cy="5631"/>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9D51F7E6-5826-4930-8F6C-08B6FB6A2A79}"/>
              </a:ext>
            </a:extLst>
          </p:cNvPr>
          <p:cNvSpPr txBox="1"/>
          <p:nvPr/>
        </p:nvSpPr>
        <p:spPr>
          <a:xfrm>
            <a:off x="8293956" y="2485481"/>
            <a:ext cx="1080745" cy="646331"/>
          </a:xfrm>
          <a:prstGeom prst="rect">
            <a:avLst/>
          </a:prstGeom>
          <a:noFill/>
        </p:spPr>
        <p:txBody>
          <a:bodyPr wrap="none" rtlCol="0">
            <a:spAutoFit/>
          </a:bodyPr>
          <a:lstStyle/>
          <a:p>
            <a:r>
              <a:rPr lang="en-GB" dirty="0">
                <a:solidFill>
                  <a:schemeClr val="bg1"/>
                </a:solidFill>
              </a:rPr>
              <a:t>z=20 </a:t>
            </a:r>
            <a:r>
              <a:rPr lang="en-GB" dirty="0">
                <a:solidFill>
                  <a:schemeClr val="bg1"/>
                </a:solidFill>
                <a:latin typeface="Symbol" panose="05050102010706020507" pitchFamily="18" charset="2"/>
              </a:rPr>
              <a:t>m</a:t>
            </a:r>
            <a:r>
              <a:rPr lang="en-GB" dirty="0">
                <a:solidFill>
                  <a:schemeClr val="bg1"/>
                </a:solidFill>
              </a:rPr>
              <a:t>m</a:t>
            </a:r>
          </a:p>
          <a:p>
            <a:r>
              <a:rPr lang="en-GB" dirty="0">
                <a:solidFill>
                  <a:schemeClr val="bg1"/>
                </a:solidFill>
              </a:rPr>
              <a:t>tip of n</a:t>
            </a:r>
            <a:r>
              <a:rPr lang="en-GB" baseline="30000" dirty="0">
                <a:solidFill>
                  <a:schemeClr val="bg1"/>
                </a:solidFill>
              </a:rPr>
              <a:t>+</a:t>
            </a:r>
            <a:endParaRPr lang="LID4096" baseline="30000" dirty="0">
              <a:solidFill>
                <a:schemeClr val="bg1"/>
              </a:solidFill>
            </a:endParaRPr>
          </a:p>
        </p:txBody>
      </p:sp>
      <p:grpSp>
        <p:nvGrpSpPr>
          <p:cNvPr id="35" name="Group 34">
            <a:extLst>
              <a:ext uri="{FF2B5EF4-FFF2-40B4-BE49-F238E27FC236}">
                <a16:creationId xmlns:a16="http://schemas.microsoft.com/office/drawing/2014/main" id="{2866B806-E163-4C19-9AB4-DF982537F6E2}"/>
              </a:ext>
            </a:extLst>
          </p:cNvPr>
          <p:cNvGrpSpPr/>
          <p:nvPr/>
        </p:nvGrpSpPr>
        <p:grpSpPr>
          <a:xfrm>
            <a:off x="8512319" y="4340035"/>
            <a:ext cx="533297" cy="627794"/>
            <a:chOff x="4640741" y="2437139"/>
            <a:chExt cx="533297" cy="627794"/>
          </a:xfrm>
        </p:grpSpPr>
        <p:sp>
          <p:nvSpPr>
            <p:cNvPr id="36" name="Rectangle 35">
              <a:extLst>
                <a:ext uri="{FF2B5EF4-FFF2-40B4-BE49-F238E27FC236}">
                  <a16:creationId xmlns:a16="http://schemas.microsoft.com/office/drawing/2014/main" id="{FFA935C2-D303-47A3-9FAB-C66EEF3CF1A8}"/>
                </a:ext>
              </a:extLst>
            </p:cNvPr>
            <p:cNvSpPr/>
            <p:nvPr/>
          </p:nvSpPr>
          <p:spPr>
            <a:xfrm>
              <a:off x="4640741" y="2446867"/>
              <a:ext cx="79426" cy="61806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7" name="Rectangle 36">
              <a:extLst>
                <a:ext uri="{FF2B5EF4-FFF2-40B4-BE49-F238E27FC236}">
                  <a16:creationId xmlns:a16="http://schemas.microsoft.com/office/drawing/2014/main" id="{9BB5AB06-7295-45D9-8794-FF8E44B281FE}"/>
                </a:ext>
              </a:extLst>
            </p:cNvPr>
            <p:cNvSpPr/>
            <p:nvPr/>
          </p:nvSpPr>
          <p:spPr>
            <a:xfrm>
              <a:off x="4877805" y="2443466"/>
              <a:ext cx="79426" cy="369332"/>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8" name="Rectangle 37">
              <a:extLst>
                <a:ext uri="{FF2B5EF4-FFF2-40B4-BE49-F238E27FC236}">
                  <a16:creationId xmlns:a16="http://schemas.microsoft.com/office/drawing/2014/main" id="{B17DB6BD-F59B-480A-89C6-D82D5B00B4A4}"/>
                </a:ext>
              </a:extLst>
            </p:cNvPr>
            <p:cNvSpPr/>
            <p:nvPr/>
          </p:nvSpPr>
          <p:spPr>
            <a:xfrm>
              <a:off x="5094612" y="2437139"/>
              <a:ext cx="79426" cy="61806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grpSp>
      <p:cxnSp>
        <p:nvCxnSpPr>
          <p:cNvPr id="39" name="Straight Connector 38">
            <a:extLst>
              <a:ext uri="{FF2B5EF4-FFF2-40B4-BE49-F238E27FC236}">
                <a16:creationId xmlns:a16="http://schemas.microsoft.com/office/drawing/2014/main" id="{B425C5D9-2525-40EB-9D07-4BAB2EFFA15B}"/>
              </a:ext>
            </a:extLst>
          </p:cNvPr>
          <p:cNvCxnSpPr>
            <a:cxnSpLocks/>
          </p:cNvCxnSpPr>
          <p:nvPr/>
        </p:nvCxnSpPr>
        <p:spPr>
          <a:xfrm>
            <a:off x="8314645" y="4533565"/>
            <a:ext cx="925551" cy="5631"/>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3A241CAF-E34D-4A3F-A639-466EE620A0CE}"/>
              </a:ext>
            </a:extLst>
          </p:cNvPr>
          <p:cNvSpPr txBox="1"/>
          <p:nvPr/>
        </p:nvSpPr>
        <p:spPr>
          <a:xfrm>
            <a:off x="8288436" y="5048219"/>
            <a:ext cx="1364476" cy="646331"/>
          </a:xfrm>
          <a:prstGeom prst="rect">
            <a:avLst/>
          </a:prstGeom>
          <a:noFill/>
        </p:spPr>
        <p:txBody>
          <a:bodyPr wrap="none" rtlCol="0">
            <a:spAutoFit/>
          </a:bodyPr>
          <a:lstStyle/>
          <a:p>
            <a:r>
              <a:rPr lang="en-GB" dirty="0">
                <a:solidFill>
                  <a:schemeClr val="bg1"/>
                </a:solidFill>
              </a:rPr>
              <a:t>z=40 </a:t>
            </a:r>
            <a:r>
              <a:rPr lang="en-GB" dirty="0">
                <a:solidFill>
                  <a:schemeClr val="bg1"/>
                </a:solidFill>
                <a:latin typeface="Symbol" panose="05050102010706020507" pitchFamily="18" charset="2"/>
              </a:rPr>
              <a:t>m</a:t>
            </a:r>
            <a:r>
              <a:rPr lang="en-GB" dirty="0">
                <a:solidFill>
                  <a:schemeClr val="bg1"/>
                </a:solidFill>
              </a:rPr>
              <a:t>m</a:t>
            </a:r>
          </a:p>
          <a:p>
            <a:r>
              <a:rPr lang="en-GB" dirty="0" err="1">
                <a:solidFill>
                  <a:schemeClr val="bg1"/>
                </a:solidFill>
              </a:rPr>
              <a:t>center</a:t>
            </a:r>
            <a:r>
              <a:rPr lang="en-GB" dirty="0">
                <a:solidFill>
                  <a:schemeClr val="bg1"/>
                </a:solidFill>
              </a:rPr>
              <a:t> of n</a:t>
            </a:r>
            <a:r>
              <a:rPr lang="en-GB" baseline="30000" dirty="0">
                <a:solidFill>
                  <a:schemeClr val="bg1"/>
                </a:solidFill>
              </a:rPr>
              <a:t>+</a:t>
            </a:r>
            <a:endParaRPr lang="LID4096" baseline="30000" dirty="0">
              <a:solidFill>
                <a:schemeClr val="bg1"/>
              </a:solidFill>
            </a:endParaRPr>
          </a:p>
        </p:txBody>
      </p:sp>
      <p:sp>
        <p:nvSpPr>
          <p:cNvPr id="41" name="TextBox 40">
            <a:extLst>
              <a:ext uri="{FF2B5EF4-FFF2-40B4-BE49-F238E27FC236}">
                <a16:creationId xmlns:a16="http://schemas.microsoft.com/office/drawing/2014/main" id="{D922BC38-3ABE-4918-9B86-20B1F784FC60}"/>
              </a:ext>
            </a:extLst>
          </p:cNvPr>
          <p:cNvSpPr txBox="1"/>
          <p:nvPr/>
        </p:nvSpPr>
        <p:spPr>
          <a:xfrm>
            <a:off x="4800907" y="4863553"/>
            <a:ext cx="869149" cy="369332"/>
          </a:xfrm>
          <a:prstGeom prst="rect">
            <a:avLst/>
          </a:prstGeom>
          <a:noFill/>
        </p:spPr>
        <p:txBody>
          <a:bodyPr wrap="none" rtlCol="0">
            <a:spAutoFit/>
          </a:bodyPr>
          <a:lstStyle/>
          <a:p>
            <a:r>
              <a:rPr lang="en-GB" b="1" dirty="0">
                <a:solidFill>
                  <a:schemeClr val="accent6">
                    <a:lumMod val="50000"/>
                  </a:schemeClr>
                </a:solidFill>
              </a:rPr>
              <a:t>x [</a:t>
            </a:r>
            <a:r>
              <a:rPr lang="en-GB" b="1" dirty="0">
                <a:solidFill>
                  <a:schemeClr val="accent6">
                    <a:lumMod val="50000"/>
                  </a:schemeClr>
                </a:solidFill>
                <a:latin typeface="Symbol" panose="05050102010706020507" pitchFamily="18" charset="2"/>
              </a:rPr>
              <a:t>m</a:t>
            </a:r>
            <a:r>
              <a:rPr lang="en-GB" b="1" dirty="0">
                <a:solidFill>
                  <a:schemeClr val="accent6">
                    <a:lumMod val="50000"/>
                  </a:schemeClr>
                </a:solidFill>
              </a:rPr>
              <a:t>m]</a:t>
            </a:r>
            <a:endParaRPr lang="LID4096" b="1" dirty="0">
              <a:solidFill>
                <a:schemeClr val="accent6">
                  <a:lumMod val="50000"/>
                </a:schemeClr>
              </a:solidFill>
            </a:endParaRPr>
          </a:p>
        </p:txBody>
      </p:sp>
      <p:sp>
        <p:nvSpPr>
          <p:cNvPr id="42" name="TextBox 41">
            <a:extLst>
              <a:ext uri="{FF2B5EF4-FFF2-40B4-BE49-F238E27FC236}">
                <a16:creationId xmlns:a16="http://schemas.microsoft.com/office/drawing/2014/main" id="{610D501F-C7D1-4555-ABE9-F7E42239EA08}"/>
              </a:ext>
            </a:extLst>
          </p:cNvPr>
          <p:cNvSpPr txBox="1"/>
          <p:nvPr/>
        </p:nvSpPr>
        <p:spPr>
          <a:xfrm>
            <a:off x="673285" y="958671"/>
            <a:ext cx="3172663" cy="369332"/>
          </a:xfrm>
          <a:prstGeom prst="rect">
            <a:avLst/>
          </a:prstGeom>
          <a:noFill/>
        </p:spPr>
        <p:txBody>
          <a:bodyPr wrap="none" rtlCol="0">
            <a:spAutoFit/>
          </a:bodyPr>
          <a:lstStyle/>
          <a:p>
            <a:r>
              <a:rPr lang="en-GB" dirty="0"/>
              <a:t>100 nm mesh – </a:t>
            </a:r>
            <a:r>
              <a:rPr lang="en-GB" b="1" dirty="0"/>
              <a:t>¼ of the cell</a:t>
            </a:r>
            <a:endParaRPr lang="LID4096" b="1" dirty="0"/>
          </a:p>
        </p:txBody>
      </p:sp>
      <p:sp>
        <p:nvSpPr>
          <p:cNvPr id="43" name="TextBox 42">
            <a:extLst>
              <a:ext uri="{FF2B5EF4-FFF2-40B4-BE49-F238E27FC236}">
                <a16:creationId xmlns:a16="http://schemas.microsoft.com/office/drawing/2014/main" id="{F7AC397B-A70B-435F-B625-07C41852CE96}"/>
              </a:ext>
            </a:extLst>
          </p:cNvPr>
          <p:cNvSpPr txBox="1"/>
          <p:nvPr/>
        </p:nvSpPr>
        <p:spPr>
          <a:xfrm rot="16200000">
            <a:off x="10582016" y="1217373"/>
            <a:ext cx="1241045" cy="369332"/>
          </a:xfrm>
          <a:prstGeom prst="rect">
            <a:avLst/>
          </a:prstGeom>
          <a:noFill/>
        </p:spPr>
        <p:txBody>
          <a:bodyPr wrap="none" rtlCol="0">
            <a:spAutoFit/>
          </a:bodyPr>
          <a:lstStyle/>
          <a:p>
            <a:r>
              <a:rPr lang="en-GB" b="1" dirty="0">
                <a:solidFill>
                  <a:schemeClr val="accent6">
                    <a:lumMod val="50000"/>
                  </a:schemeClr>
                </a:solidFill>
              </a:rPr>
              <a:t>|E| [V/</a:t>
            </a:r>
            <a:r>
              <a:rPr lang="en-GB" b="1" dirty="0">
                <a:solidFill>
                  <a:schemeClr val="accent6">
                    <a:lumMod val="50000"/>
                  </a:schemeClr>
                </a:solidFill>
                <a:latin typeface="Symbol" panose="05050102010706020507" pitchFamily="18" charset="2"/>
              </a:rPr>
              <a:t>m</a:t>
            </a:r>
            <a:r>
              <a:rPr lang="en-GB" b="1" dirty="0">
                <a:solidFill>
                  <a:schemeClr val="accent6">
                    <a:lumMod val="50000"/>
                  </a:schemeClr>
                </a:solidFill>
              </a:rPr>
              <a:t>m]</a:t>
            </a:r>
            <a:endParaRPr lang="LID4096" b="1" dirty="0">
              <a:solidFill>
                <a:schemeClr val="accent6">
                  <a:lumMod val="50000"/>
                </a:schemeClr>
              </a:solidFill>
            </a:endParaRPr>
          </a:p>
        </p:txBody>
      </p:sp>
      <p:sp>
        <p:nvSpPr>
          <p:cNvPr id="44" name="TextBox 43">
            <a:extLst>
              <a:ext uri="{FF2B5EF4-FFF2-40B4-BE49-F238E27FC236}">
                <a16:creationId xmlns:a16="http://schemas.microsoft.com/office/drawing/2014/main" id="{A5728409-A2EB-464F-9FAF-50F8A3B8677A}"/>
              </a:ext>
            </a:extLst>
          </p:cNvPr>
          <p:cNvSpPr txBox="1"/>
          <p:nvPr/>
        </p:nvSpPr>
        <p:spPr>
          <a:xfrm rot="16200000">
            <a:off x="10629215" y="3942414"/>
            <a:ext cx="1241045" cy="369332"/>
          </a:xfrm>
          <a:prstGeom prst="rect">
            <a:avLst/>
          </a:prstGeom>
          <a:noFill/>
        </p:spPr>
        <p:txBody>
          <a:bodyPr wrap="none" rtlCol="0">
            <a:spAutoFit/>
          </a:bodyPr>
          <a:lstStyle/>
          <a:p>
            <a:r>
              <a:rPr lang="en-GB" b="1" dirty="0">
                <a:solidFill>
                  <a:schemeClr val="accent6">
                    <a:lumMod val="50000"/>
                  </a:schemeClr>
                </a:solidFill>
              </a:rPr>
              <a:t>|E| [V/</a:t>
            </a:r>
            <a:r>
              <a:rPr lang="en-GB" b="1" dirty="0">
                <a:solidFill>
                  <a:schemeClr val="accent6">
                    <a:lumMod val="50000"/>
                  </a:schemeClr>
                </a:solidFill>
                <a:latin typeface="Symbol" panose="05050102010706020507" pitchFamily="18" charset="2"/>
              </a:rPr>
              <a:t>m</a:t>
            </a:r>
            <a:r>
              <a:rPr lang="en-GB" b="1" dirty="0">
                <a:solidFill>
                  <a:schemeClr val="accent6">
                    <a:lumMod val="50000"/>
                  </a:schemeClr>
                </a:solidFill>
              </a:rPr>
              <a:t>m]</a:t>
            </a:r>
            <a:endParaRPr lang="LID4096" b="1" dirty="0">
              <a:solidFill>
                <a:schemeClr val="accent6">
                  <a:lumMod val="50000"/>
                </a:schemeClr>
              </a:solidFill>
            </a:endParaRPr>
          </a:p>
        </p:txBody>
      </p:sp>
      <p:sp>
        <p:nvSpPr>
          <p:cNvPr id="45" name="TextBox 44">
            <a:extLst>
              <a:ext uri="{FF2B5EF4-FFF2-40B4-BE49-F238E27FC236}">
                <a16:creationId xmlns:a16="http://schemas.microsoft.com/office/drawing/2014/main" id="{B3D3AE77-2211-4228-8638-DAABCE268F9C}"/>
              </a:ext>
            </a:extLst>
          </p:cNvPr>
          <p:cNvSpPr txBox="1"/>
          <p:nvPr/>
        </p:nvSpPr>
        <p:spPr>
          <a:xfrm>
            <a:off x="206299" y="5340942"/>
            <a:ext cx="6638044" cy="923330"/>
          </a:xfrm>
          <a:prstGeom prst="rect">
            <a:avLst/>
          </a:prstGeom>
          <a:noFill/>
        </p:spPr>
        <p:txBody>
          <a:bodyPr wrap="square" rtlCol="0">
            <a:spAutoFit/>
          </a:bodyPr>
          <a:lstStyle/>
          <a:p>
            <a:r>
              <a:rPr lang="en-GB" b="1" dirty="0">
                <a:solidFill>
                  <a:srgbClr val="FF0000"/>
                </a:solidFill>
              </a:rPr>
              <a:t>The tip of the column will break down before more uniform gain is achieved. The geometry allows for high enough fields, but the challenge is how to smooth it around the tip.</a:t>
            </a:r>
            <a:endParaRPr lang="LID4096" b="1" dirty="0">
              <a:solidFill>
                <a:srgbClr val="FF0000"/>
              </a:solidFill>
            </a:endParaRPr>
          </a:p>
        </p:txBody>
      </p:sp>
      <p:sp>
        <p:nvSpPr>
          <p:cNvPr id="3" name="Content Placeholder 2">
            <a:extLst>
              <a:ext uri="{FF2B5EF4-FFF2-40B4-BE49-F238E27FC236}">
                <a16:creationId xmlns:a16="http://schemas.microsoft.com/office/drawing/2014/main" id="{5A50A233-1CCE-49F2-A560-032D80F40667}"/>
              </a:ext>
            </a:extLst>
          </p:cNvPr>
          <p:cNvSpPr>
            <a:spLocks noGrp="1"/>
          </p:cNvSpPr>
          <p:nvPr>
            <p:ph idx="1"/>
          </p:nvPr>
        </p:nvSpPr>
        <p:spPr>
          <a:xfrm>
            <a:off x="804795" y="1421931"/>
            <a:ext cx="6642050" cy="1638714"/>
          </a:xfrm>
        </p:spPr>
        <p:txBody>
          <a:bodyPr>
            <a:normAutofit/>
          </a:bodyPr>
          <a:lstStyle/>
          <a:p>
            <a:r>
              <a:rPr lang="en-GB" sz="1800" dirty="0"/>
              <a:t>r</a:t>
            </a:r>
            <a:r>
              <a:rPr lang="de-DE" sz="1800" dirty="0"/>
              <a:t>=0.5 </a:t>
            </a:r>
            <a:r>
              <a:rPr lang="de-DE" sz="1800" dirty="0">
                <a:latin typeface="Symbol" panose="05050102010706020507" pitchFamily="18" charset="2"/>
              </a:rPr>
              <a:t>m</a:t>
            </a:r>
            <a:r>
              <a:rPr lang="de-DE" sz="1800" dirty="0"/>
              <a:t>m, </a:t>
            </a:r>
            <a:r>
              <a:rPr lang="de-DE" sz="1800" dirty="0" err="1">
                <a:latin typeface="Symbol" panose="05050102010706020507" pitchFamily="18" charset="2"/>
              </a:rPr>
              <a:t>s</a:t>
            </a:r>
            <a:r>
              <a:rPr lang="de-DE" sz="1800" baseline="-25000" dirty="0" err="1"/>
              <a:t>d</a:t>
            </a:r>
            <a:r>
              <a:rPr lang="de-DE" sz="1800" dirty="0"/>
              <a:t>=1 </a:t>
            </a:r>
            <a:r>
              <a:rPr lang="de-DE" sz="1800" dirty="0">
                <a:latin typeface="Symbol" panose="05050102010706020507" pitchFamily="18" charset="2"/>
              </a:rPr>
              <a:t>m</a:t>
            </a:r>
            <a:r>
              <a:rPr lang="de-DE" sz="1800" dirty="0"/>
              <a:t>m x, N</a:t>
            </a:r>
            <a:r>
              <a:rPr lang="de-DE" sz="1800" baseline="-25000" dirty="0"/>
              <a:t>D</a:t>
            </a:r>
            <a:r>
              <a:rPr lang="de-DE" sz="1800" dirty="0"/>
              <a:t>=1e16 cm</a:t>
            </a:r>
            <a:r>
              <a:rPr lang="de-DE" sz="1800" baseline="30000" dirty="0"/>
              <a:t>-3</a:t>
            </a:r>
          </a:p>
          <a:p>
            <a:r>
              <a:rPr lang="de-DE" sz="1800" dirty="0"/>
              <a:t>N</a:t>
            </a:r>
            <a:r>
              <a:rPr lang="de-DE" sz="1800" baseline="-25000" dirty="0"/>
              <a:t>A</a:t>
            </a:r>
            <a:r>
              <a:rPr lang="de-DE" sz="1800" dirty="0"/>
              <a:t>=4e13 cm</a:t>
            </a:r>
            <a:r>
              <a:rPr lang="de-DE" sz="1800" baseline="30000" dirty="0"/>
              <a:t>-3</a:t>
            </a:r>
            <a:r>
              <a:rPr lang="de-DE" sz="1800" dirty="0"/>
              <a:t> </a:t>
            </a:r>
            <a:r>
              <a:rPr lang="de-DE" sz="1800" dirty="0" err="1"/>
              <a:t>doping</a:t>
            </a:r>
            <a:r>
              <a:rPr lang="de-DE" sz="1800" dirty="0"/>
              <a:t> of the </a:t>
            </a:r>
            <a:r>
              <a:rPr lang="de-DE" sz="1800" dirty="0" err="1"/>
              <a:t>bulk</a:t>
            </a:r>
            <a:r>
              <a:rPr lang="de-DE" sz="1800" dirty="0"/>
              <a:t>, 100 V</a:t>
            </a:r>
            <a:endParaRPr lang="LID4096" sz="1800" dirty="0"/>
          </a:p>
        </p:txBody>
      </p:sp>
    </p:spTree>
    <p:extLst>
      <p:ext uri="{BB962C8B-B14F-4D97-AF65-F5344CB8AC3E}">
        <p14:creationId xmlns:p14="http://schemas.microsoft.com/office/powerpoint/2010/main" val="5653145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62A25-36D1-4857-91D2-00CB3C78C6B8}"/>
              </a:ext>
            </a:extLst>
          </p:cNvPr>
          <p:cNvSpPr>
            <a:spLocks noGrp="1"/>
          </p:cNvSpPr>
          <p:nvPr>
            <p:ph type="title"/>
          </p:nvPr>
        </p:nvSpPr>
        <p:spPr/>
        <p:txBody>
          <a:bodyPr/>
          <a:lstStyle/>
          <a:p>
            <a:r>
              <a:rPr lang="en-GB" dirty="0"/>
              <a:t>Impact of column width and profile</a:t>
            </a:r>
            <a:endParaRPr lang="LID4096" dirty="0"/>
          </a:p>
        </p:txBody>
      </p:sp>
      <p:sp>
        <p:nvSpPr>
          <p:cNvPr id="3" name="Content Placeholder 2">
            <a:extLst>
              <a:ext uri="{FF2B5EF4-FFF2-40B4-BE49-F238E27FC236}">
                <a16:creationId xmlns:a16="http://schemas.microsoft.com/office/drawing/2014/main" id="{D3835034-55D1-4723-B4FE-2B837A616769}"/>
              </a:ext>
            </a:extLst>
          </p:cNvPr>
          <p:cNvSpPr>
            <a:spLocks noGrp="1"/>
          </p:cNvSpPr>
          <p:nvPr>
            <p:ph idx="1"/>
          </p:nvPr>
        </p:nvSpPr>
        <p:spPr>
          <a:xfrm>
            <a:off x="466837" y="4624745"/>
            <a:ext cx="11614439" cy="1971664"/>
          </a:xfrm>
        </p:spPr>
        <p:txBody>
          <a:bodyPr>
            <a:normAutofit fontScale="92500" lnSpcReduction="20000"/>
          </a:bodyPr>
          <a:lstStyle/>
          <a:p>
            <a:r>
              <a:rPr lang="en-GB" sz="1800" dirty="0"/>
              <a:t>The condition of ~30V/</a:t>
            </a:r>
            <a:r>
              <a:rPr lang="en-GB" sz="1800" dirty="0">
                <a:latin typeface="Symbol" panose="05050102010706020507" pitchFamily="18" charset="2"/>
              </a:rPr>
              <a:t>m</a:t>
            </a:r>
            <a:r>
              <a:rPr lang="en-GB" sz="1800" dirty="0"/>
              <a:t>m (sizeable gain) is reached at the tip for r=1 </a:t>
            </a:r>
            <a:r>
              <a:rPr lang="en-GB" sz="1800" dirty="0">
                <a:latin typeface="Symbol" panose="05050102010706020507" pitchFamily="18" charset="2"/>
              </a:rPr>
              <a:t>m</a:t>
            </a:r>
            <a:r>
              <a:rPr lang="en-GB" sz="1800" dirty="0"/>
              <a:t>m column, and rapidly decreases with larger diameter</a:t>
            </a:r>
          </a:p>
          <a:p>
            <a:r>
              <a:rPr lang="en-GB" sz="1800" dirty="0"/>
              <a:t>Doping profile plays a role, but is for realistic doping profiles it is not so</a:t>
            </a:r>
            <a:r>
              <a:rPr lang="sl-SI" sz="1800" dirty="0"/>
              <a:t> </a:t>
            </a:r>
            <a:r>
              <a:rPr lang="en-GB" sz="1800" dirty="0"/>
              <a:t>crucial </a:t>
            </a:r>
          </a:p>
          <a:p>
            <a:r>
              <a:rPr lang="en-GB" sz="1800" dirty="0"/>
              <a:t>The electric field away from the tip in the centre of the n</a:t>
            </a:r>
            <a:r>
              <a:rPr lang="en-GB" sz="1800" baseline="30000" dirty="0"/>
              <a:t>+ </a:t>
            </a:r>
            <a:r>
              <a:rPr lang="en-GB" sz="1800" dirty="0"/>
              <a:t>column is much smaller of 10 V/</a:t>
            </a:r>
            <a:r>
              <a:rPr lang="en-GB" sz="1800" dirty="0">
                <a:latin typeface="Symbol" panose="05050102010706020507" pitchFamily="18" charset="2"/>
              </a:rPr>
              <a:t>m</a:t>
            </a:r>
            <a:r>
              <a:rPr lang="en-GB" sz="1800" dirty="0"/>
              <a:t>m so most of the gain is at the tip</a:t>
            </a:r>
          </a:p>
          <a:p>
            <a:r>
              <a:rPr lang="en-GB" sz="1800" dirty="0"/>
              <a:t>Solutions to the tip problem can be either special doping profile at the tip (not clear how to realize it such a “blob”), moderation of the field by more columns or full through columns (complicated processing and difficult surface treatment)</a:t>
            </a:r>
          </a:p>
        </p:txBody>
      </p:sp>
      <p:sp>
        <p:nvSpPr>
          <p:cNvPr id="4" name="Date Placeholder 3">
            <a:extLst>
              <a:ext uri="{FF2B5EF4-FFF2-40B4-BE49-F238E27FC236}">
                <a16:creationId xmlns:a16="http://schemas.microsoft.com/office/drawing/2014/main" id="{765BB5B0-9788-403D-9351-214012A68A2C}"/>
              </a:ext>
            </a:extLst>
          </p:cNvPr>
          <p:cNvSpPr>
            <a:spLocks noGrp="1"/>
          </p:cNvSpPr>
          <p:nvPr>
            <p:ph type="dt" sz="half" idx="2"/>
          </p:nvPr>
        </p:nvSpPr>
        <p:spPr/>
        <p:txBody>
          <a:bodyPr/>
          <a:lstStyle/>
          <a:p>
            <a:fld id="{8C5730C2-4461-4ED9-96FF-FE1679171135}" type="datetime1">
              <a:rPr lang="en-GB" smtClean="0"/>
              <a:t>05/06/2025</a:t>
            </a:fld>
            <a:endParaRPr lang="en-US" dirty="0"/>
          </a:p>
        </p:txBody>
      </p:sp>
      <p:sp>
        <p:nvSpPr>
          <p:cNvPr id="5" name="Footer Placeholder 4">
            <a:extLst>
              <a:ext uri="{FF2B5EF4-FFF2-40B4-BE49-F238E27FC236}">
                <a16:creationId xmlns:a16="http://schemas.microsoft.com/office/drawing/2014/main" id="{93FBE92A-B1E0-450F-BBD4-63CD4AE81359}"/>
              </a:ext>
            </a:extLst>
          </p:cNvPr>
          <p:cNvSpPr>
            <a:spLocks noGrp="1"/>
          </p:cNvSpPr>
          <p:nvPr>
            <p:ph type="ftr" sz="quarter" idx="3"/>
          </p:nvPr>
        </p:nvSpPr>
        <p:spPr/>
        <p:txBody>
          <a:bodyPr/>
          <a:lstStyle/>
          <a:p>
            <a:r>
              <a:rPr lang="en-US" dirty="0"/>
              <a:t>G. Kramberger, 3D detector simulations (Novel 3D in 8" production)</a:t>
            </a:r>
          </a:p>
        </p:txBody>
      </p:sp>
      <p:sp>
        <p:nvSpPr>
          <p:cNvPr id="6" name="Slide Number Placeholder 5">
            <a:extLst>
              <a:ext uri="{FF2B5EF4-FFF2-40B4-BE49-F238E27FC236}">
                <a16:creationId xmlns:a16="http://schemas.microsoft.com/office/drawing/2014/main" id="{2EED14F6-9BB1-4B96-B42B-30A017EA940C}"/>
              </a:ext>
            </a:extLst>
          </p:cNvPr>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7" name="Picture 6">
            <a:extLst>
              <a:ext uri="{FF2B5EF4-FFF2-40B4-BE49-F238E27FC236}">
                <a16:creationId xmlns:a16="http://schemas.microsoft.com/office/drawing/2014/main" id="{8073D0A2-960F-4DA6-B2BE-3EF86492A56E}"/>
              </a:ext>
            </a:extLst>
          </p:cNvPr>
          <p:cNvPicPr>
            <a:picLocks noChangeAspect="1"/>
          </p:cNvPicPr>
          <p:nvPr/>
        </p:nvPicPr>
        <p:blipFill>
          <a:blip r:embed="rId2"/>
          <a:stretch>
            <a:fillRect/>
          </a:stretch>
        </p:blipFill>
        <p:spPr>
          <a:xfrm>
            <a:off x="2193662" y="1003282"/>
            <a:ext cx="4513866" cy="3246949"/>
          </a:xfrm>
          <a:prstGeom prst="rect">
            <a:avLst/>
          </a:prstGeom>
        </p:spPr>
      </p:pic>
      <p:pic>
        <p:nvPicPr>
          <p:cNvPr id="8" name="Picture 7">
            <a:extLst>
              <a:ext uri="{FF2B5EF4-FFF2-40B4-BE49-F238E27FC236}">
                <a16:creationId xmlns:a16="http://schemas.microsoft.com/office/drawing/2014/main" id="{A4B81474-B4E3-46F4-9AB2-C03E1D101FDD}"/>
              </a:ext>
            </a:extLst>
          </p:cNvPr>
          <p:cNvPicPr>
            <a:picLocks noChangeAspect="1"/>
          </p:cNvPicPr>
          <p:nvPr/>
        </p:nvPicPr>
        <p:blipFill>
          <a:blip r:embed="rId3"/>
          <a:stretch>
            <a:fillRect/>
          </a:stretch>
        </p:blipFill>
        <p:spPr>
          <a:xfrm>
            <a:off x="7198301" y="994075"/>
            <a:ext cx="4513866" cy="3256156"/>
          </a:xfrm>
          <a:prstGeom prst="rect">
            <a:avLst/>
          </a:prstGeom>
        </p:spPr>
      </p:pic>
      <p:sp>
        <p:nvSpPr>
          <p:cNvPr id="9" name="TextBox 8">
            <a:extLst>
              <a:ext uri="{FF2B5EF4-FFF2-40B4-BE49-F238E27FC236}">
                <a16:creationId xmlns:a16="http://schemas.microsoft.com/office/drawing/2014/main" id="{5CA29451-CE58-49A7-8C3E-A92DC8A4EAEF}"/>
              </a:ext>
            </a:extLst>
          </p:cNvPr>
          <p:cNvSpPr txBox="1"/>
          <p:nvPr/>
        </p:nvSpPr>
        <p:spPr>
          <a:xfrm>
            <a:off x="375729" y="2661208"/>
            <a:ext cx="1080745" cy="646331"/>
          </a:xfrm>
          <a:prstGeom prst="rect">
            <a:avLst/>
          </a:prstGeom>
          <a:noFill/>
        </p:spPr>
        <p:txBody>
          <a:bodyPr wrap="none" rtlCol="0">
            <a:spAutoFit/>
          </a:bodyPr>
          <a:lstStyle/>
          <a:p>
            <a:r>
              <a:rPr lang="en-GB" dirty="0"/>
              <a:t>z=20 </a:t>
            </a:r>
            <a:r>
              <a:rPr lang="en-GB" dirty="0">
                <a:latin typeface="Symbol" panose="05050102010706020507" pitchFamily="18" charset="2"/>
              </a:rPr>
              <a:t>m</a:t>
            </a:r>
            <a:r>
              <a:rPr lang="en-GB" dirty="0"/>
              <a:t>m</a:t>
            </a:r>
          </a:p>
          <a:p>
            <a:r>
              <a:rPr lang="en-GB" dirty="0"/>
              <a:t>tip of n</a:t>
            </a:r>
            <a:r>
              <a:rPr lang="en-GB" baseline="30000" dirty="0"/>
              <a:t>+</a:t>
            </a:r>
            <a:r>
              <a:rPr lang="en-GB" dirty="0"/>
              <a:t> </a:t>
            </a:r>
            <a:endParaRPr lang="LID4096" dirty="0"/>
          </a:p>
        </p:txBody>
      </p:sp>
      <p:grpSp>
        <p:nvGrpSpPr>
          <p:cNvPr id="17" name="Group 16">
            <a:extLst>
              <a:ext uri="{FF2B5EF4-FFF2-40B4-BE49-F238E27FC236}">
                <a16:creationId xmlns:a16="http://schemas.microsoft.com/office/drawing/2014/main" id="{C200B88E-ED3F-4ADF-8737-9F0C6420050F}"/>
              </a:ext>
            </a:extLst>
          </p:cNvPr>
          <p:cNvGrpSpPr/>
          <p:nvPr/>
        </p:nvGrpSpPr>
        <p:grpSpPr>
          <a:xfrm>
            <a:off x="503767" y="2002805"/>
            <a:ext cx="925551" cy="627794"/>
            <a:chOff x="6657278" y="1506739"/>
            <a:chExt cx="925551" cy="627794"/>
          </a:xfrm>
        </p:grpSpPr>
        <p:grpSp>
          <p:nvGrpSpPr>
            <p:cNvPr id="10" name="Group 9">
              <a:extLst>
                <a:ext uri="{FF2B5EF4-FFF2-40B4-BE49-F238E27FC236}">
                  <a16:creationId xmlns:a16="http://schemas.microsoft.com/office/drawing/2014/main" id="{1003BE0B-07F5-4C1F-A3D1-7EA5EF74C96A}"/>
                </a:ext>
              </a:extLst>
            </p:cNvPr>
            <p:cNvGrpSpPr/>
            <p:nvPr/>
          </p:nvGrpSpPr>
          <p:grpSpPr>
            <a:xfrm>
              <a:off x="6839636" y="1506739"/>
              <a:ext cx="533297" cy="627794"/>
              <a:chOff x="4640741" y="2437139"/>
              <a:chExt cx="533297" cy="627794"/>
            </a:xfrm>
          </p:grpSpPr>
          <p:sp>
            <p:nvSpPr>
              <p:cNvPr id="11" name="Rectangle 10">
                <a:extLst>
                  <a:ext uri="{FF2B5EF4-FFF2-40B4-BE49-F238E27FC236}">
                    <a16:creationId xmlns:a16="http://schemas.microsoft.com/office/drawing/2014/main" id="{8124F59B-15F0-43EB-A096-28160A83B22C}"/>
                  </a:ext>
                </a:extLst>
              </p:cNvPr>
              <p:cNvSpPr/>
              <p:nvPr/>
            </p:nvSpPr>
            <p:spPr>
              <a:xfrm>
                <a:off x="4640741" y="2446867"/>
                <a:ext cx="79426" cy="61806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2" name="Rectangle 11">
                <a:extLst>
                  <a:ext uri="{FF2B5EF4-FFF2-40B4-BE49-F238E27FC236}">
                    <a16:creationId xmlns:a16="http://schemas.microsoft.com/office/drawing/2014/main" id="{FBEC8096-3F0C-4204-92A5-2C3B72EEEDB4}"/>
                  </a:ext>
                </a:extLst>
              </p:cNvPr>
              <p:cNvSpPr/>
              <p:nvPr/>
            </p:nvSpPr>
            <p:spPr>
              <a:xfrm>
                <a:off x="4877805" y="2443466"/>
                <a:ext cx="79426" cy="369332"/>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3" name="Rectangle 12">
                <a:extLst>
                  <a:ext uri="{FF2B5EF4-FFF2-40B4-BE49-F238E27FC236}">
                    <a16:creationId xmlns:a16="http://schemas.microsoft.com/office/drawing/2014/main" id="{2B209BCB-A818-43F4-9F9B-22C9F21CD281}"/>
                  </a:ext>
                </a:extLst>
              </p:cNvPr>
              <p:cNvSpPr/>
              <p:nvPr/>
            </p:nvSpPr>
            <p:spPr>
              <a:xfrm>
                <a:off x="5094612" y="2437139"/>
                <a:ext cx="79426" cy="61806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grpSp>
        <p:cxnSp>
          <p:nvCxnSpPr>
            <p:cNvPr id="14" name="Straight Connector 13">
              <a:extLst>
                <a:ext uri="{FF2B5EF4-FFF2-40B4-BE49-F238E27FC236}">
                  <a16:creationId xmlns:a16="http://schemas.microsoft.com/office/drawing/2014/main" id="{8A009850-ABB0-48E6-A1FC-D0D082C72C2D}"/>
                </a:ext>
              </a:extLst>
            </p:cNvPr>
            <p:cNvCxnSpPr>
              <a:cxnSpLocks/>
            </p:cNvCxnSpPr>
            <p:nvPr/>
          </p:nvCxnSpPr>
          <p:spPr>
            <a:xfrm>
              <a:off x="6657278" y="1882398"/>
              <a:ext cx="925551" cy="5631"/>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sp>
        <p:nvSpPr>
          <p:cNvPr id="16" name="Content Placeholder 2">
            <a:extLst>
              <a:ext uri="{FF2B5EF4-FFF2-40B4-BE49-F238E27FC236}">
                <a16:creationId xmlns:a16="http://schemas.microsoft.com/office/drawing/2014/main" id="{9F5502C5-8E45-4F8F-904A-3D12C34ACBB2}"/>
              </a:ext>
            </a:extLst>
          </p:cNvPr>
          <p:cNvSpPr txBox="1">
            <a:spLocks/>
          </p:cNvSpPr>
          <p:nvPr/>
        </p:nvSpPr>
        <p:spPr>
          <a:xfrm>
            <a:off x="2551778" y="1097409"/>
            <a:ext cx="6642050" cy="1638714"/>
          </a:xfrm>
          <a:prstGeom prst="rect">
            <a:avLst/>
          </a:prstGeom>
        </p:spPr>
        <p:txBody>
          <a:bodyPr vert="horz">
            <a:normAutofit/>
          </a:bodyPr>
          <a:lstStyle>
            <a:lvl1pPr marL="182563" indent="-14605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449263" indent="-182563" algn="l" rtl="0" eaLnBrk="1" latinLnBrk="0" hangingPunct="1">
              <a:spcBef>
                <a:spcPct val="20000"/>
              </a:spcBef>
              <a:buClr>
                <a:srgbClr val="000000"/>
              </a:buClr>
              <a:buSzPct val="90000"/>
              <a:buFont typeface="Arial"/>
              <a:buChar char="•"/>
              <a:defRPr kumimoji="0" sz="2000" kern="1200">
                <a:solidFill>
                  <a:srgbClr val="000000"/>
                </a:solidFill>
                <a:latin typeface="+mn-lt"/>
                <a:ea typeface="+mn-ea"/>
                <a:cs typeface="+mn-cs"/>
              </a:defRPr>
            </a:lvl2pPr>
            <a:lvl3pPr marL="623888" indent="-174625"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806450" indent="-182563" algn="l" rtl="0" eaLnBrk="1" latinLnBrk="0" hangingPunct="1">
              <a:spcBef>
                <a:spcPct val="20000"/>
              </a:spcBef>
              <a:buClr>
                <a:srgbClr val="000000"/>
              </a:buClr>
              <a:buSzPct val="90000"/>
              <a:buFont typeface="Arial"/>
              <a:buChar char="•"/>
              <a:defRPr kumimoji="0" sz="1800" kern="1200">
                <a:solidFill>
                  <a:srgbClr val="000000"/>
                </a:solidFill>
                <a:latin typeface="+mn-lt"/>
                <a:ea typeface="+mn-ea"/>
                <a:cs typeface="+mn-cs"/>
              </a:defRPr>
            </a:lvl4pPr>
            <a:lvl5pPr marL="989013" indent="-182563"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b="1" dirty="0"/>
              <a:t>r</a:t>
            </a:r>
            <a:r>
              <a:rPr lang="de-DE" b="1" dirty="0"/>
              <a:t>=1 </a:t>
            </a:r>
            <a:r>
              <a:rPr lang="de-DE" b="1" dirty="0">
                <a:latin typeface="Symbol" panose="05050102010706020507" pitchFamily="18" charset="2"/>
              </a:rPr>
              <a:t>m</a:t>
            </a:r>
            <a:r>
              <a:rPr lang="de-DE" b="1" dirty="0"/>
              <a:t>m</a:t>
            </a:r>
            <a:r>
              <a:rPr lang="de-DE" sz="1800" dirty="0"/>
              <a:t>, </a:t>
            </a:r>
          </a:p>
          <a:p>
            <a:r>
              <a:rPr lang="de-DE" sz="1800" dirty="0"/>
              <a:t>&lt;N</a:t>
            </a:r>
            <a:r>
              <a:rPr lang="de-DE" sz="1800" baseline="-25000" dirty="0"/>
              <a:t>D</a:t>
            </a:r>
            <a:r>
              <a:rPr lang="de-DE" sz="1800" dirty="0"/>
              <a:t>&gt;=1e16 cm</a:t>
            </a:r>
            <a:r>
              <a:rPr lang="de-DE" sz="1800" baseline="30000" dirty="0"/>
              <a:t>-3</a:t>
            </a:r>
          </a:p>
          <a:p>
            <a:r>
              <a:rPr lang="de-DE" sz="1800" dirty="0"/>
              <a:t>N</a:t>
            </a:r>
            <a:r>
              <a:rPr lang="de-DE" sz="1800" baseline="-25000" dirty="0"/>
              <a:t>A</a:t>
            </a:r>
            <a:r>
              <a:rPr lang="de-DE" sz="1800" dirty="0"/>
              <a:t>=4e13 cm</a:t>
            </a:r>
            <a:r>
              <a:rPr lang="de-DE" sz="1800" baseline="30000" dirty="0"/>
              <a:t>-3</a:t>
            </a:r>
            <a:endParaRPr lang="LID4096" sz="1800" dirty="0"/>
          </a:p>
        </p:txBody>
      </p:sp>
      <p:sp>
        <p:nvSpPr>
          <p:cNvPr id="18" name="Rectangle 17">
            <a:extLst>
              <a:ext uri="{FF2B5EF4-FFF2-40B4-BE49-F238E27FC236}">
                <a16:creationId xmlns:a16="http://schemas.microsoft.com/office/drawing/2014/main" id="{F39D971C-2BE2-4242-8EC9-D1482837FE46}"/>
              </a:ext>
            </a:extLst>
          </p:cNvPr>
          <p:cNvSpPr/>
          <p:nvPr/>
        </p:nvSpPr>
        <p:spPr>
          <a:xfrm>
            <a:off x="2861339" y="2413734"/>
            <a:ext cx="1125629" cy="369332"/>
          </a:xfrm>
          <a:prstGeom prst="rect">
            <a:avLst/>
          </a:prstGeom>
        </p:spPr>
        <p:txBody>
          <a:bodyPr wrap="none">
            <a:spAutoFit/>
          </a:bodyPr>
          <a:lstStyle/>
          <a:p>
            <a:r>
              <a:rPr lang="de-DE" dirty="0" err="1">
                <a:solidFill>
                  <a:schemeClr val="accent6"/>
                </a:solidFill>
                <a:latin typeface="Symbol" panose="05050102010706020507" pitchFamily="18" charset="2"/>
              </a:rPr>
              <a:t>s</a:t>
            </a:r>
            <a:r>
              <a:rPr lang="de-DE" baseline="-25000" dirty="0" err="1">
                <a:solidFill>
                  <a:schemeClr val="accent6"/>
                </a:solidFill>
              </a:rPr>
              <a:t>d</a:t>
            </a:r>
            <a:r>
              <a:rPr lang="de-DE" dirty="0">
                <a:solidFill>
                  <a:schemeClr val="accent6"/>
                </a:solidFill>
              </a:rPr>
              <a:t>=1 </a:t>
            </a:r>
            <a:r>
              <a:rPr lang="de-DE" dirty="0">
                <a:solidFill>
                  <a:schemeClr val="accent6"/>
                </a:solidFill>
                <a:latin typeface="Symbol" panose="05050102010706020507" pitchFamily="18" charset="2"/>
              </a:rPr>
              <a:t>m</a:t>
            </a:r>
            <a:r>
              <a:rPr lang="de-DE" dirty="0">
                <a:solidFill>
                  <a:schemeClr val="accent6"/>
                </a:solidFill>
              </a:rPr>
              <a:t>m </a:t>
            </a:r>
            <a:endParaRPr lang="LID4096" dirty="0">
              <a:solidFill>
                <a:schemeClr val="accent6"/>
              </a:solidFill>
            </a:endParaRPr>
          </a:p>
        </p:txBody>
      </p:sp>
      <p:sp>
        <p:nvSpPr>
          <p:cNvPr id="19" name="Rectangle 18">
            <a:extLst>
              <a:ext uri="{FF2B5EF4-FFF2-40B4-BE49-F238E27FC236}">
                <a16:creationId xmlns:a16="http://schemas.microsoft.com/office/drawing/2014/main" id="{BCC8DB41-4B88-4491-8AA4-409AE06A041A}"/>
              </a:ext>
            </a:extLst>
          </p:cNvPr>
          <p:cNvSpPr/>
          <p:nvPr/>
        </p:nvSpPr>
        <p:spPr>
          <a:xfrm>
            <a:off x="2861339" y="2741314"/>
            <a:ext cx="1317990" cy="369332"/>
          </a:xfrm>
          <a:prstGeom prst="rect">
            <a:avLst/>
          </a:prstGeom>
        </p:spPr>
        <p:txBody>
          <a:bodyPr wrap="none">
            <a:spAutoFit/>
          </a:bodyPr>
          <a:lstStyle/>
          <a:p>
            <a:r>
              <a:rPr lang="de-DE" dirty="0" err="1">
                <a:latin typeface="Symbol" panose="05050102010706020507" pitchFamily="18" charset="2"/>
              </a:rPr>
              <a:t>s</a:t>
            </a:r>
            <a:r>
              <a:rPr lang="de-DE" baseline="-25000" dirty="0" err="1"/>
              <a:t>d</a:t>
            </a:r>
            <a:r>
              <a:rPr lang="de-DE" dirty="0"/>
              <a:t>=0.5 </a:t>
            </a:r>
            <a:r>
              <a:rPr lang="de-DE" dirty="0">
                <a:latin typeface="Symbol" panose="05050102010706020507" pitchFamily="18" charset="2"/>
              </a:rPr>
              <a:t>m</a:t>
            </a:r>
            <a:r>
              <a:rPr lang="de-DE" dirty="0"/>
              <a:t>m </a:t>
            </a:r>
            <a:endParaRPr lang="LID4096" dirty="0"/>
          </a:p>
        </p:txBody>
      </p:sp>
      <p:sp>
        <p:nvSpPr>
          <p:cNvPr id="20" name="Rectangle 19">
            <a:extLst>
              <a:ext uri="{FF2B5EF4-FFF2-40B4-BE49-F238E27FC236}">
                <a16:creationId xmlns:a16="http://schemas.microsoft.com/office/drawing/2014/main" id="{C44C9D04-7DBB-4E5F-BE35-94404BAD0A12}"/>
              </a:ext>
            </a:extLst>
          </p:cNvPr>
          <p:cNvSpPr/>
          <p:nvPr/>
        </p:nvSpPr>
        <p:spPr>
          <a:xfrm>
            <a:off x="2861339" y="3017461"/>
            <a:ext cx="1446230" cy="369332"/>
          </a:xfrm>
          <a:prstGeom prst="rect">
            <a:avLst/>
          </a:prstGeom>
        </p:spPr>
        <p:txBody>
          <a:bodyPr wrap="none">
            <a:spAutoFit/>
          </a:bodyPr>
          <a:lstStyle/>
          <a:p>
            <a:r>
              <a:rPr lang="de-DE" dirty="0" err="1">
                <a:solidFill>
                  <a:srgbClr val="FF0000"/>
                </a:solidFill>
                <a:latin typeface="Symbol" panose="05050102010706020507" pitchFamily="18" charset="2"/>
              </a:rPr>
              <a:t>s</a:t>
            </a:r>
            <a:r>
              <a:rPr lang="de-DE" baseline="-25000" dirty="0" err="1">
                <a:solidFill>
                  <a:srgbClr val="FF0000"/>
                </a:solidFill>
              </a:rPr>
              <a:t>d</a:t>
            </a:r>
            <a:r>
              <a:rPr lang="de-DE" dirty="0">
                <a:solidFill>
                  <a:srgbClr val="FF0000"/>
                </a:solidFill>
              </a:rPr>
              <a:t>=0.25 </a:t>
            </a:r>
            <a:r>
              <a:rPr lang="de-DE" dirty="0">
                <a:solidFill>
                  <a:srgbClr val="FF0000"/>
                </a:solidFill>
                <a:latin typeface="Symbol" panose="05050102010706020507" pitchFamily="18" charset="2"/>
              </a:rPr>
              <a:t>m</a:t>
            </a:r>
            <a:r>
              <a:rPr lang="de-DE" dirty="0">
                <a:solidFill>
                  <a:srgbClr val="FF0000"/>
                </a:solidFill>
              </a:rPr>
              <a:t>m </a:t>
            </a:r>
            <a:endParaRPr lang="LID4096" dirty="0">
              <a:solidFill>
                <a:srgbClr val="FF0000"/>
              </a:solidFill>
            </a:endParaRPr>
          </a:p>
        </p:txBody>
      </p:sp>
      <p:sp>
        <p:nvSpPr>
          <p:cNvPr id="21" name="Content Placeholder 2">
            <a:extLst>
              <a:ext uri="{FF2B5EF4-FFF2-40B4-BE49-F238E27FC236}">
                <a16:creationId xmlns:a16="http://schemas.microsoft.com/office/drawing/2014/main" id="{7A8E32F5-6396-4B8B-840D-75F84BB91FF8}"/>
              </a:ext>
            </a:extLst>
          </p:cNvPr>
          <p:cNvSpPr txBox="1">
            <a:spLocks/>
          </p:cNvSpPr>
          <p:nvPr/>
        </p:nvSpPr>
        <p:spPr>
          <a:xfrm>
            <a:off x="7574105" y="1024941"/>
            <a:ext cx="6642050" cy="1638714"/>
          </a:xfrm>
          <a:prstGeom prst="rect">
            <a:avLst/>
          </a:prstGeom>
        </p:spPr>
        <p:txBody>
          <a:bodyPr vert="horz">
            <a:normAutofit/>
          </a:bodyPr>
          <a:lstStyle>
            <a:lvl1pPr marL="182563" indent="-14605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449263" indent="-182563" algn="l" rtl="0" eaLnBrk="1" latinLnBrk="0" hangingPunct="1">
              <a:spcBef>
                <a:spcPct val="20000"/>
              </a:spcBef>
              <a:buClr>
                <a:srgbClr val="000000"/>
              </a:buClr>
              <a:buSzPct val="90000"/>
              <a:buFont typeface="Arial"/>
              <a:buChar char="•"/>
              <a:defRPr kumimoji="0" sz="2000" kern="1200">
                <a:solidFill>
                  <a:srgbClr val="000000"/>
                </a:solidFill>
                <a:latin typeface="+mn-lt"/>
                <a:ea typeface="+mn-ea"/>
                <a:cs typeface="+mn-cs"/>
              </a:defRPr>
            </a:lvl2pPr>
            <a:lvl3pPr marL="623888" indent="-174625"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806450" indent="-182563" algn="l" rtl="0" eaLnBrk="1" latinLnBrk="0" hangingPunct="1">
              <a:spcBef>
                <a:spcPct val="20000"/>
              </a:spcBef>
              <a:buClr>
                <a:srgbClr val="000000"/>
              </a:buClr>
              <a:buSzPct val="90000"/>
              <a:buFont typeface="Arial"/>
              <a:buChar char="•"/>
              <a:defRPr kumimoji="0" sz="1800" kern="1200">
                <a:solidFill>
                  <a:srgbClr val="000000"/>
                </a:solidFill>
                <a:latin typeface="+mn-lt"/>
                <a:ea typeface="+mn-ea"/>
                <a:cs typeface="+mn-cs"/>
              </a:defRPr>
            </a:lvl4pPr>
            <a:lvl5pPr marL="989013" indent="-182563"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b="1" dirty="0"/>
              <a:t>r</a:t>
            </a:r>
            <a:r>
              <a:rPr lang="de-DE" b="1" dirty="0"/>
              <a:t>=2 </a:t>
            </a:r>
            <a:r>
              <a:rPr lang="de-DE" b="1" dirty="0">
                <a:latin typeface="Symbol" panose="05050102010706020507" pitchFamily="18" charset="2"/>
              </a:rPr>
              <a:t>m</a:t>
            </a:r>
            <a:r>
              <a:rPr lang="de-DE" b="1" dirty="0"/>
              <a:t>m</a:t>
            </a:r>
            <a:r>
              <a:rPr lang="de-DE" sz="1800" dirty="0"/>
              <a:t>, </a:t>
            </a:r>
          </a:p>
          <a:p>
            <a:r>
              <a:rPr lang="de-DE" sz="1800" dirty="0"/>
              <a:t>&lt;N</a:t>
            </a:r>
            <a:r>
              <a:rPr lang="de-DE" sz="1800" baseline="-25000" dirty="0"/>
              <a:t>D</a:t>
            </a:r>
            <a:r>
              <a:rPr lang="de-DE" sz="1800" dirty="0"/>
              <a:t>&gt;=1e16 cm</a:t>
            </a:r>
            <a:r>
              <a:rPr lang="de-DE" sz="1800" baseline="30000" dirty="0"/>
              <a:t>-3</a:t>
            </a:r>
          </a:p>
          <a:p>
            <a:r>
              <a:rPr lang="de-DE" sz="1800" dirty="0"/>
              <a:t>N</a:t>
            </a:r>
            <a:r>
              <a:rPr lang="de-DE" sz="1800" baseline="-25000" dirty="0"/>
              <a:t>A</a:t>
            </a:r>
            <a:r>
              <a:rPr lang="de-DE" sz="1800" dirty="0"/>
              <a:t>=4e13 cm</a:t>
            </a:r>
            <a:r>
              <a:rPr lang="de-DE" sz="1800" baseline="30000" dirty="0"/>
              <a:t>-3</a:t>
            </a:r>
            <a:endParaRPr lang="LID4096" sz="1800" dirty="0"/>
          </a:p>
        </p:txBody>
      </p:sp>
      <p:sp>
        <p:nvSpPr>
          <p:cNvPr id="22" name="TextBox 21">
            <a:extLst>
              <a:ext uri="{FF2B5EF4-FFF2-40B4-BE49-F238E27FC236}">
                <a16:creationId xmlns:a16="http://schemas.microsoft.com/office/drawing/2014/main" id="{2822C63E-9093-4E2E-8DF6-F0C1B6F4F113}"/>
              </a:ext>
            </a:extLst>
          </p:cNvPr>
          <p:cNvSpPr txBox="1"/>
          <p:nvPr/>
        </p:nvSpPr>
        <p:spPr>
          <a:xfrm rot="16200000">
            <a:off x="1410852" y="1367883"/>
            <a:ext cx="1241045" cy="369332"/>
          </a:xfrm>
          <a:prstGeom prst="rect">
            <a:avLst/>
          </a:prstGeom>
          <a:noFill/>
        </p:spPr>
        <p:txBody>
          <a:bodyPr wrap="none" rtlCol="0">
            <a:spAutoFit/>
          </a:bodyPr>
          <a:lstStyle/>
          <a:p>
            <a:r>
              <a:rPr lang="en-GB" b="1" dirty="0">
                <a:solidFill>
                  <a:schemeClr val="accent6">
                    <a:lumMod val="50000"/>
                  </a:schemeClr>
                </a:solidFill>
              </a:rPr>
              <a:t>|E| [V/</a:t>
            </a:r>
            <a:r>
              <a:rPr lang="en-GB" b="1" dirty="0">
                <a:solidFill>
                  <a:schemeClr val="accent6">
                    <a:lumMod val="50000"/>
                  </a:schemeClr>
                </a:solidFill>
                <a:latin typeface="Symbol" panose="05050102010706020507" pitchFamily="18" charset="2"/>
              </a:rPr>
              <a:t>m</a:t>
            </a:r>
            <a:r>
              <a:rPr lang="en-GB" b="1" dirty="0">
                <a:solidFill>
                  <a:schemeClr val="accent6">
                    <a:lumMod val="50000"/>
                  </a:schemeClr>
                </a:solidFill>
              </a:rPr>
              <a:t>m]</a:t>
            </a:r>
            <a:endParaRPr lang="LID4096" b="1" dirty="0">
              <a:solidFill>
                <a:schemeClr val="accent6">
                  <a:lumMod val="50000"/>
                </a:schemeClr>
              </a:solidFill>
            </a:endParaRPr>
          </a:p>
        </p:txBody>
      </p:sp>
      <p:sp>
        <p:nvSpPr>
          <p:cNvPr id="23" name="TextBox 22">
            <a:extLst>
              <a:ext uri="{FF2B5EF4-FFF2-40B4-BE49-F238E27FC236}">
                <a16:creationId xmlns:a16="http://schemas.microsoft.com/office/drawing/2014/main" id="{DB46E80A-E411-42B4-81CD-DDBBB919976B}"/>
              </a:ext>
            </a:extLst>
          </p:cNvPr>
          <p:cNvSpPr txBox="1"/>
          <p:nvPr/>
        </p:nvSpPr>
        <p:spPr>
          <a:xfrm rot="16200000">
            <a:off x="6357735" y="1328154"/>
            <a:ext cx="1241045" cy="369332"/>
          </a:xfrm>
          <a:prstGeom prst="rect">
            <a:avLst/>
          </a:prstGeom>
          <a:noFill/>
        </p:spPr>
        <p:txBody>
          <a:bodyPr wrap="none" rtlCol="0">
            <a:spAutoFit/>
          </a:bodyPr>
          <a:lstStyle/>
          <a:p>
            <a:r>
              <a:rPr lang="en-GB" b="1" dirty="0">
                <a:solidFill>
                  <a:schemeClr val="accent6">
                    <a:lumMod val="50000"/>
                  </a:schemeClr>
                </a:solidFill>
              </a:rPr>
              <a:t>|E| [V/</a:t>
            </a:r>
            <a:r>
              <a:rPr lang="en-GB" b="1" dirty="0">
                <a:solidFill>
                  <a:schemeClr val="accent6">
                    <a:lumMod val="50000"/>
                  </a:schemeClr>
                </a:solidFill>
                <a:latin typeface="Symbol" panose="05050102010706020507" pitchFamily="18" charset="2"/>
              </a:rPr>
              <a:t>m</a:t>
            </a:r>
            <a:r>
              <a:rPr lang="en-GB" b="1" dirty="0">
                <a:solidFill>
                  <a:schemeClr val="accent6">
                    <a:lumMod val="50000"/>
                  </a:schemeClr>
                </a:solidFill>
              </a:rPr>
              <a:t>m]</a:t>
            </a:r>
            <a:endParaRPr lang="LID4096" b="1" dirty="0">
              <a:solidFill>
                <a:schemeClr val="accent6">
                  <a:lumMod val="50000"/>
                </a:schemeClr>
              </a:solidFill>
            </a:endParaRPr>
          </a:p>
        </p:txBody>
      </p:sp>
      <p:sp>
        <p:nvSpPr>
          <p:cNvPr id="24" name="TextBox 23">
            <a:extLst>
              <a:ext uri="{FF2B5EF4-FFF2-40B4-BE49-F238E27FC236}">
                <a16:creationId xmlns:a16="http://schemas.microsoft.com/office/drawing/2014/main" id="{55837FCF-D5AD-4D7F-B7B4-9F2624885298}"/>
              </a:ext>
            </a:extLst>
          </p:cNvPr>
          <p:cNvSpPr txBox="1"/>
          <p:nvPr/>
        </p:nvSpPr>
        <p:spPr>
          <a:xfrm>
            <a:off x="5924442" y="4196792"/>
            <a:ext cx="869149" cy="369332"/>
          </a:xfrm>
          <a:prstGeom prst="rect">
            <a:avLst/>
          </a:prstGeom>
          <a:noFill/>
        </p:spPr>
        <p:txBody>
          <a:bodyPr wrap="none" rtlCol="0">
            <a:spAutoFit/>
          </a:bodyPr>
          <a:lstStyle/>
          <a:p>
            <a:r>
              <a:rPr lang="en-GB" b="1" dirty="0">
                <a:solidFill>
                  <a:schemeClr val="accent6">
                    <a:lumMod val="50000"/>
                  </a:schemeClr>
                </a:solidFill>
              </a:rPr>
              <a:t>x [</a:t>
            </a:r>
            <a:r>
              <a:rPr lang="en-GB" b="1" dirty="0">
                <a:solidFill>
                  <a:schemeClr val="accent6">
                    <a:lumMod val="50000"/>
                  </a:schemeClr>
                </a:solidFill>
                <a:latin typeface="Symbol" panose="05050102010706020507" pitchFamily="18" charset="2"/>
              </a:rPr>
              <a:t>m</a:t>
            </a:r>
            <a:r>
              <a:rPr lang="en-GB" b="1" dirty="0">
                <a:solidFill>
                  <a:schemeClr val="accent6">
                    <a:lumMod val="50000"/>
                  </a:schemeClr>
                </a:solidFill>
              </a:rPr>
              <a:t>m]</a:t>
            </a:r>
            <a:endParaRPr lang="LID4096" b="1" dirty="0">
              <a:solidFill>
                <a:schemeClr val="accent6">
                  <a:lumMod val="50000"/>
                </a:schemeClr>
              </a:solidFill>
            </a:endParaRPr>
          </a:p>
        </p:txBody>
      </p:sp>
      <p:sp>
        <p:nvSpPr>
          <p:cNvPr id="25" name="TextBox 24">
            <a:extLst>
              <a:ext uri="{FF2B5EF4-FFF2-40B4-BE49-F238E27FC236}">
                <a16:creationId xmlns:a16="http://schemas.microsoft.com/office/drawing/2014/main" id="{D30780B2-F601-455D-A0D6-54919B4F19B9}"/>
              </a:ext>
            </a:extLst>
          </p:cNvPr>
          <p:cNvSpPr txBox="1"/>
          <p:nvPr/>
        </p:nvSpPr>
        <p:spPr>
          <a:xfrm>
            <a:off x="10895130" y="4194346"/>
            <a:ext cx="869149" cy="369332"/>
          </a:xfrm>
          <a:prstGeom prst="rect">
            <a:avLst/>
          </a:prstGeom>
          <a:noFill/>
        </p:spPr>
        <p:txBody>
          <a:bodyPr wrap="none" rtlCol="0">
            <a:spAutoFit/>
          </a:bodyPr>
          <a:lstStyle/>
          <a:p>
            <a:r>
              <a:rPr lang="en-GB" b="1" dirty="0">
                <a:solidFill>
                  <a:schemeClr val="accent6">
                    <a:lumMod val="50000"/>
                  </a:schemeClr>
                </a:solidFill>
              </a:rPr>
              <a:t>x [</a:t>
            </a:r>
            <a:r>
              <a:rPr lang="en-GB" b="1" dirty="0">
                <a:solidFill>
                  <a:schemeClr val="accent6">
                    <a:lumMod val="50000"/>
                  </a:schemeClr>
                </a:solidFill>
                <a:latin typeface="Symbol" panose="05050102010706020507" pitchFamily="18" charset="2"/>
              </a:rPr>
              <a:t>m</a:t>
            </a:r>
            <a:r>
              <a:rPr lang="en-GB" b="1" dirty="0">
                <a:solidFill>
                  <a:schemeClr val="accent6">
                    <a:lumMod val="50000"/>
                  </a:schemeClr>
                </a:solidFill>
              </a:rPr>
              <a:t>m]</a:t>
            </a:r>
            <a:endParaRPr lang="LID4096" b="1" dirty="0">
              <a:solidFill>
                <a:schemeClr val="accent6">
                  <a:lumMod val="50000"/>
                </a:schemeClr>
              </a:solidFill>
            </a:endParaRPr>
          </a:p>
        </p:txBody>
      </p:sp>
      <p:sp>
        <p:nvSpPr>
          <p:cNvPr id="26" name="Oval 25">
            <a:extLst>
              <a:ext uri="{FF2B5EF4-FFF2-40B4-BE49-F238E27FC236}">
                <a16:creationId xmlns:a16="http://schemas.microsoft.com/office/drawing/2014/main" id="{208F70A0-E1EF-4EDA-A8B6-384FCFCE9DC4}"/>
              </a:ext>
            </a:extLst>
          </p:cNvPr>
          <p:cNvSpPr/>
          <p:nvPr/>
        </p:nvSpPr>
        <p:spPr>
          <a:xfrm>
            <a:off x="5924442" y="980204"/>
            <a:ext cx="632475" cy="1153139"/>
          </a:xfrm>
          <a:prstGeom prst="ellipse">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7" name="TextBox 26">
            <a:extLst>
              <a:ext uri="{FF2B5EF4-FFF2-40B4-BE49-F238E27FC236}">
                <a16:creationId xmlns:a16="http://schemas.microsoft.com/office/drawing/2014/main" id="{CF6684F0-29F7-4649-8C96-335C25785351}"/>
              </a:ext>
            </a:extLst>
          </p:cNvPr>
          <p:cNvSpPr txBox="1"/>
          <p:nvPr/>
        </p:nvSpPr>
        <p:spPr>
          <a:xfrm>
            <a:off x="5106773" y="1425468"/>
            <a:ext cx="787395" cy="369332"/>
          </a:xfrm>
          <a:prstGeom prst="rect">
            <a:avLst/>
          </a:prstGeom>
          <a:noFill/>
        </p:spPr>
        <p:txBody>
          <a:bodyPr wrap="none" rtlCol="0">
            <a:spAutoFit/>
          </a:bodyPr>
          <a:lstStyle/>
          <a:p>
            <a:r>
              <a:rPr lang="en-GB" dirty="0"/>
              <a:t>100 V</a:t>
            </a:r>
            <a:endParaRPr lang="LID4096" dirty="0"/>
          </a:p>
        </p:txBody>
      </p:sp>
      <p:sp>
        <p:nvSpPr>
          <p:cNvPr id="28" name="TextBox 27">
            <a:extLst>
              <a:ext uri="{FF2B5EF4-FFF2-40B4-BE49-F238E27FC236}">
                <a16:creationId xmlns:a16="http://schemas.microsoft.com/office/drawing/2014/main" id="{FF939AE5-8BB0-4E4F-BB7F-B4C432C73CA8}"/>
              </a:ext>
            </a:extLst>
          </p:cNvPr>
          <p:cNvSpPr txBox="1"/>
          <p:nvPr/>
        </p:nvSpPr>
        <p:spPr>
          <a:xfrm>
            <a:off x="5173041" y="2437487"/>
            <a:ext cx="659155" cy="369332"/>
          </a:xfrm>
          <a:prstGeom prst="rect">
            <a:avLst/>
          </a:prstGeom>
          <a:noFill/>
        </p:spPr>
        <p:txBody>
          <a:bodyPr wrap="none" rtlCol="0">
            <a:spAutoFit/>
          </a:bodyPr>
          <a:lstStyle/>
          <a:p>
            <a:r>
              <a:rPr lang="en-GB" dirty="0">
                <a:solidFill>
                  <a:srgbClr val="00B050"/>
                </a:solidFill>
              </a:rPr>
              <a:t>50 V</a:t>
            </a:r>
            <a:endParaRPr lang="LID4096" dirty="0">
              <a:solidFill>
                <a:srgbClr val="00B050"/>
              </a:solidFill>
            </a:endParaRPr>
          </a:p>
        </p:txBody>
      </p:sp>
      <p:sp>
        <p:nvSpPr>
          <p:cNvPr id="29" name="Oval 28">
            <a:extLst>
              <a:ext uri="{FF2B5EF4-FFF2-40B4-BE49-F238E27FC236}">
                <a16:creationId xmlns:a16="http://schemas.microsoft.com/office/drawing/2014/main" id="{B4AE5A3F-BDF0-4593-AC64-AD0A7C40A4DC}"/>
              </a:ext>
            </a:extLst>
          </p:cNvPr>
          <p:cNvSpPr/>
          <p:nvPr/>
        </p:nvSpPr>
        <p:spPr>
          <a:xfrm>
            <a:off x="5986996" y="2253680"/>
            <a:ext cx="632475" cy="1153139"/>
          </a:xfrm>
          <a:prstGeom prst="ellipse">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0" name="Oval 29">
            <a:extLst>
              <a:ext uri="{FF2B5EF4-FFF2-40B4-BE49-F238E27FC236}">
                <a16:creationId xmlns:a16="http://schemas.microsoft.com/office/drawing/2014/main" id="{A6F5569D-321D-4D40-A97A-9908CAEF1619}"/>
              </a:ext>
            </a:extLst>
          </p:cNvPr>
          <p:cNvSpPr/>
          <p:nvPr/>
        </p:nvSpPr>
        <p:spPr>
          <a:xfrm>
            <a:off x="10628103" y="1477460"/>
            <a:ext cx="632475" cy="1153139"/>
          </a:xfrm>
          <a:prstGeom prst="ellipse">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1" name="Oval 30">
            <a:extLst>
              <a:ext uri="{FF2B5EF4-FFF2-40B4-BE49-F238E27FC236}">
                <a16:creationId xmlns:a16="http://schemas.microsoft.com/office/drawing/2014/main" id="{5BE18C36-7B4A-4E20-8533-59E1E49BB309}"/>
              </a:ext>
            </a:extLst>
          </p:cNvPr>
          <p:cNvSpPr/>
          <p:nvPr/>
        </p:nvSpPr>
        <p:spPr>
          <a:xfrm>
            <a:off x="10578892" y="2651047"/>
            <a:ext cx="632475" cy="1153139"/>
          </a:xfrm>
          <a:prstGeom prst="ellipse">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2" name="TextBox 31">
            <a:extLst>
              <a:ext uri="{FF2B5EF4-FFF2-40B4-BE49-F238E27FC236}">
                <a16:creationId xmlns:a16="http://schemas.microsoft.com/office/drawing/2014/main" id="{EB8EC906-EA1B-44A0-AE3F-DA0F8D561C57}"/>
              </a:ext>
            </a:extLst>
          </p:cNvPr>
          <p:cNvSpPr txBox="1"/>
          <p:nvPr/>
        </p:nvSpPr>
        <p:spPr>
          <a:xfrm>
            <a:off x="10979344" y="1220326"/>
            <a:ext cx="787395" cy="369332"/>
          </a:xfrm>
          <a:prstGeom prst="rect">
            <a:avLst/>
          </a:prstGeom>
          <a:noFill/>
        </p:spPr>
        <p:txBody>
          <a:bodyPr wrap="none" rtlCol="0">
            <a:spAutoFit/>
          </a:bodyPr>
          <a:lstStyle/>
          <a:p>
            <a:r>
              <a:rPr lang="en-GB" dirty="0"/>
              <a:t>100 V</a:t>
            </a:r>
            <a:endParaRPr lang="LID4096" dirty="0"/>
          </a:p>
        </p:txBody>
      </p:sp>
      <p:sp>
        <p:nvSpPr>
          <p:cNvPr id="33" name="TextBox 32">
            <a:extLst>
              <a:ext uri="{FF2B5EF4-FFF2-40B4-BE49-F238E27FC236}">
                <a16:creationId xmlns:a16="http://schemas.microsoft.com/office/drawing/2014/main" id="{DEABFBC5-F8B3-4CCE-9C77-C616FEF47B39}"/>
              </a:ext>
            </a:extLst>
          </p:cNvPr>
          <p:cNvSpPr txBox="1"/>
          <p:nvPr/>
        </p:nvSpPr>
        <p:spPr>
          <a:xfrm>
            <a:off x="11107584" y="2635469"/>
            <a:ext cx="659155" cy="369332"/>
          </a:xfrm>
          <a:prstGeom prst="rect">
            <a:avLst/>
          </a:prstGeom>
          <a:noFill/>
        </p:spPr>
        <p:txBody>
          <a:bodyPr wrap="none" rtlCol="0">
            <a:spAutoFit/>
          </a:bodyPr>
          <a:lstStyle/>
          <a:p>
            <a:r>
              <a:rPr lang="en-GB" dirty="0">
                <a:solidFill>
                  <a:srgbClr val="00B050"/>
                </a:solidFill>
              </a:rPr>
              <a:t>50 V</a:t>
            </a:r>
            <a:endParaRPr lang="LID4096" dirty="0">
              <a:solidFill>
                <a:srgbClr val="00B050"/>
              </a:solidFill>
            </a:endParaRPr>
          </a:p>
        </p:txBody>
      </p:sp>
      <p:sp>
        <p:nvSpPr>
          <p:cNvPr id="34" name="Rectangle 33">
            <a:extLst>
              <a:ext uri="{FF2B5EF4-FFF2-40B4-BE49-F238E27FC236}">
                <a16:creationId xmlns:a16="http://schemas.microsoft.com/office/drawing/2014/main" id="{8C7A422A-5C41-4EDE-B0C9-DC5D1266785B}"/>
              </a:ext>
            </a:extLst>
          </p:cNvPr>
          <p:cNvSpPr/>
          <p:nvPr/>
        </p:nvSpPr>
        <p:spPr>
          <a:xfrm>
            <a:off x="2475554" y="1024941"/>
            <a:ext cx="4143918" cy="802975"/>
          </a:xfrm>
          <a:prstGeom prst="rect">
            <a:avLst/>
          </a:prstGeom>
          <a:solidFill>
            <a:schemeClr val="accent4">
              <a:lumMod val="60000"/>
              <a:lumOff val="40000"/>
              <a:alpha val="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5" name="Rectangle 34">
            <a:extLst>
              <a:ext uri="{FF2B5EF4-FFF2-40B4-BE49-F238E27FC236}">
                <a16:creationId xmlns:a16="http://schemas.microsoft.com/office/drawing/2014/main" id="{C5F5E76E-1FD3-4526-9109-95A749F1B372}"/>
              </a:ext>
            </a:extLst>
          </p:cNvPr>
          <p:cNvSpPr/>
          <p:nvPr/>
        </p:nvSpPr>
        <p:spPr>
          <a:xfrm>
            <a:off x="7436650" y="1038650"/>
            <a:ext cx="4259931" cy="730358"/>
          </a:xfrm>
          <a:prstGeom prst="rect">
            <a:avLst/>
          </a:prstGeom>
          <a:solidFill>
            <a:schemeClr val="accent4">
              <a:lumMod val="60000"/>
              <a:lumOff val="40000"/>
              <a:alpha val="6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5" name="TextBox 14">
            <a:extLst>
              <a:ext uri="{FF2B5EF4-FFF2-40B4-BE49-F238E27FC236}">
                <a16:creationId xmlns:a16="http://schemas.microsoft.com/office/drawing/2014/main" id="{EB2C3D49-F667-49CD-BC6F-BE774995F3A9}"/>
              </a:ext>
            </a:extLst>
          </p:cNvPr>
          <p:cNvSpPr txBox="1"/>
          <p:nvPr/>
        </p:nvSpPr>
        <p:spPr>
          <a:xfrm>
            <a:off x="261001" y="3401022"/>
            <a:ext cx="1550489" cy="954107"/>
          </a:xfrm>
          <a:prstGeom prst="rect">
            <a:avLst/>
          </a:prstGeom>
          <a:noFill/>
        </p:spPr>
        <p:txBody>
          <a:bodyPr wrap="square" rtlCol="0">
            <a:spAutoFit/>
          </a:bodyPr>
          <a:lstStyle/>
          <a:p>
            <a:r>
              <a:rPr lang="en-GB" sz="1400" dirty="0"/>
              <a:t>“doping level”  is the same – larger </a:t>
            </a:r>
            <a:r>
              <a:rPr lang="en-GB" sz="1400" dirty="0" err="1">
                <a:latin typeface="Symbol" panose="05050102010706020507" pitchFamily="18" charset="2"/>
              </a:rPr>
              <a:t>s</a:t>
            </a:r>
            <a:r>
              <a:rPr lang="en-GB" sz="1400" baseline="-25000" dirty="0" err="1"/>
              <a:t>d</a:t>
            </a:r>
            <a:r>
              <a:rPr lang="en-GB" sz="1400" dirty="0"/>
              <a:t> smaller amplitude N</a:t>
            </a:r>
            <a:r>
              <a:rPr lang="en-GB" sz="1400" baseline="-25000" dirty="0"/>
              <a:t>D</a:t>
            </a:r>
            <a:endParaRPr lang="LID4096" sz="1400" baseline="-25000" dirty="0"/>
          </a:p>
        </p:txBody>
      </p:sp>
      <p:grpSp>
        <p:nvGrpSpPr>
          <p:cNvPr id="36" name="Group 35">
            <a:extLst>
              <a:ext uri="{FF2B5EF4-FFF2-40B4-BE49-F238E27FC236}">
                <a16:creationId xmlns:a16="http://schemas.microsoft.com/office/drawing/2014/main" id="{05345E79-2490-4132-A570-3ED46452C633}"/>
              </a:ext>
            </a:extLst>
          </p:cNvPr>
          <p:cNvGrpSpPr/>
          <p:nvPr/>
        </p:nvGrpSpPr>
        <p:grpSpPr>
          <a:xfrm>
            <a:off x="189883" y="714127"/>
            <a:ext cx="1595309" cy="1232336"/>
            <a:chOff x="874512" y="3638073"/>
            <a:chExt cx="1595309" cy="1232336"/>
          </a:xfrm>
        </p:grpSpPr>
        <p:sp>
          <p:nvSpPr>
            <p:cNvPr id="37" name="Oval 36">
              <a:extLst>
                <a:ext uri="{FF2B5EF4-FFF2-40B4-BE49-F238E27FC236}">
                  <a16:creationId xmlns:a16="http://schemas.microsoft.com/office/drawing/2014/main" id="{EECB33B0-48FF-4EFC-ADA6-014980BDAAD6}"/>
                </a:ext>
              </a:extLst>
            </p:cNvPr>
            <p:cNvSpPr/>
            <p:nvPr/>
          </p:nvSpPr>
          <p:spPr>
            <a:xfrm>
              <a:off x="1951512" y="3970867"/>
              <a:ext cx="246359" cy="26246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8" name="Oval 37">
              <a:extLst>
                <a:ext uri="{FF2B5EF4-FFF2-40B4-BE49-F238E27FC236}">
                  <a16:creationId xmlns:a16="http://schemas.microsoft.com/office/drawing/2014/main" id="{B4AEA65F-5BF3-49AC-AF29-35778142DF17}"/>
                </a:ext>
              </a:extLst>
            </p:cNvPr>
            <p:cNvSpPr/>
            <p:nvPr/>
          </p:nvSpPr>
          <p:spPr>
            <a:xfrm>
              <a:off x="1063580" y="4648716"/>
              <a:ext cx="223354" cy="22169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9" name="Rectangle 38">
              <a:extLst>
                <a:ext uri="{FF2B5EF4-FFF2-40B4-BE49-F238E27FC236}">
                  <a16:creationId xmlns:a16="http://schemas.microsoft.com/office/drawing/2014/main" id="{D0F2B3C5-FAEF-438A-8FF4-383254A89694}"/>
                </a:ext>
              </a:extLst>
            </p:cNvPr>
            <p:cNvSpPr/>
            <p:nvPr/>
          </p:nvSpPr>
          <p:spPr>
            <a:xfrm>
              <a:off x="1151466" y="4106333"/>
              <a:ext cx="931333" cy="66514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cxnSp>
          <p:nvCxnSpPr>
            <p:cNvPr id="40" name="Straight Connector 39">
              <a:extLst>
                <a:ext uri="{FF2B5EF4-FFF2-40B4-BE49-F238E27FC236}">
                  <a16:creationId xmlns:a16="http://schemas.microsoft.com/office/drawing/2014/main" id="{628EC3A3-4EC1-4E17-AD44-555731C4B8ED}"/>
                </a:ext>
              </a:extLst>
            </p:cNvPr>
            <p:cNvCxnSpPr/>
            <p:nvPr/>
          </p:nvCxnSpPr>
          <p:spPr>
            <a:xfrm>
              <a:off x="973667" y="4157131"/>
              <a:ext cx="1397000"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C1ABF93D-7A13-4F7F-A5A5-91634C7F56A6}"/>
                </a:ext>
              </a:extLst>
            </p:cNvPr>
            <p:cNvSpPr txBox="1"/>
            <p:nvPr/>
          </p:nvSpPr>
          <p:spPr>
            <a:xfrm>
              <a:off x="874512" y="3638073"/>
              <a:ext cx="1595309" cy="369332"/>
            </a:xfrm>
            <a:prstGeom prst="rect">
              <a:avLst/>
            </a:prstGeom>
            <a:noFill/>
          </p:spPr>
          <p:txBody>
            <a:bodyPr wrap="none" rtlCol="0">
              <a:spAutoFit/>
            </a:bodyPr>
            <a:lstStyle/>
            <a:p>
              <a:r>
                <a:rPr lang="en-GB" dirty="0">
                  <a:solidFill>
                    <a:schemeClr val="accent6"/>
                  </a:solidFill>
                </a:rPr>
                <a:t>cross section </a:t>
              </a:r>
              <a:endParaRPr lang="LID4096" dirty="0">
                <a:solidFill>
                  <a:schemeClr val="accent6"/>
                </a:solidFill>
              </a:endParaRPr>
            </a:p>
          </p:txBody>
        </p:sp>
      </p:grpSp>
    </p:spTree>
    <p:extLst>
      <p:ext uri="{BB962C8B-B14F-4D97-AF65-F5344CB8AC3E}">
        <p14:creationId xmlns:p14="http://schemas.microsoft.com/office/powerpoint/2010/main" val="3006124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10FA1-F069-4A42-AC38-9CBB15A3577D}"/>
              </a:ext>
            </a:extLst>
          </p:cNvPr>
          <p:cNvSpPr>
            <a:spLocks noGrp="1"/>
          </p:cNvSpPr>
          <p:nvPr>
            <p:ph type="title"/>
          </p:nvPr>
        </p:nvSpPr>
        <p:spPr/>
        <p:txBody>
          <a:bodyPr/>
          <a:lstStyle/>
          <a:p>
            <a:r>
              <a:rPr lang="en-GB" dirty="0"/>
              <a:t>Conclusions</a:t>
            </a:r>
            <a:endParaRPr lang="LID4096" dirty="0"/>
          </a:p>
        </p:txBody>
      </p:sp>
      <p:sp>
        <p:nvSpPr>
          <p:cNvPr id="3" name="Content Placeholder 2">
            <a:extLst>
              <a:ext uri="{FF2B5EF4-FFF2-40B4-BE49-F238E27FC236}">
                <a16:creationId xmlns:a16="http://schemas.microsoft.com/office/drawing/2014/main" id="{578A85F9-25DB-4610-B88A-842026C01394}"/>
              </a:ext>
            </a:extLst>
          </p:cNvPr>
          <p:cNvSpPr>
            <a:spLocks noGrp="1"/>
          </p:cNvSpPr>
          <p:nvPr>
            <p:ph idx="1"/>
          </p:nvPr>
        </p:nvSpPr>
        <p:spPr/>
        <p:txBody>
          <a:bodyPr>
            <a:normAutofit lnSpcReduction="10000"/>
          </a:bodyPr>
          <a:lstStyle/>
          <a:p>
            <a:r>
              <a:rPr lang="en-GB" dirty="0"/>
              <a:t>We have setup a full 3D fast simulation for 3D detector signal simulations in order to simulate devices with very large aspect ratio (WP2 project – IME)</a:t>
            </a:r>
          </a:p>
          <a:p>
            <a:r>
              <a:rPr lang="en-GB" dirty="0"/>
              <a:t>The simulations has shown that for single sided processing (not full through columns) the tip of the column drives the high electric field (breakdown), but that the process is fine enough to reach gain along the columns with given realistic parameters.</a:t>
            </a:r>
          </a:p>
          <a:p>
            <a:r>
              <a:rPr lang="en-GB" dirty="0"/>
              <a:t>The gain in the devices is highly non-homogenous depending on the position of the hit and amount of the generated charge drifting towards the tip. </a:t>
            </a:r>
          </a:p>
          <a:p>
            <a:r>
              <a:rPr lang="en-GB" dirty="0"/>
              <a:t>The </a:t>
            </a:r>
            <a:r>
              <a:rPr lang="en-GB" dirty="0" err="1"/>
              <a:t>ToA</a:t>
            </a:r>
            <a:r>
              <a:rPr lang="en-GB" dirty="0"/>
              <a:t> is impacted (CFD ~25 %)  and distortion component may even become the dominant one.  </a:t>
            </a:r>
          </a:p>
          <a:p>
            <a:r>
              <a:rPr lang="en-GB" dirty="0"/>
              <a:t>We plan to optimize the design parameters to get best performance – thin 3D would have many advantages (lower capacitance).</a:t>
            </a:r>
          </a:p>
          <a:p>
            <a:pPr marL="36513" indent="0">
              <a:buNone/>
            </a:pPr>
            <a:endParaRPr lang="LID4096" dirty="0"/>
          </a:p>
        </p:txBody>
      </p:sp>
      <p:sp>
        <p:nvSpPr>
          <p:cNvPr id="4" name="Date Placeholder 3">
            <a:extLst>
              <a:ext uri="{FF2B5EF4-FFF2-40B4-BE49-F238E27FC236}">
                <a16:creationId xmlns:a16="http://schemas.microsoft.com/office/drawing/2014/main" id="{C794290A-411F-4180-B3A8-55CB7FBFD269}"/>
              </a:ext>
            </a:extLst>
          </p:cNvPr>
          <p:cNvSpPr>
            <a:spLocks noGrp="1"/>
          </p:cNvSpPr>
          <p:nvPr>
            <p:ph type="dt" sz="half" idx="2"/>
          </p:nvPr>
        </p:nvSpPr>
        <p:spPr/>
        <p:txBody>
          <a:bodyPr/>
          <a:lstStyle/>
          <a:p>
            <a:fld id="{25E28F31-9DC3-4865-8199-BDD6B2294B5E}" type="datetime1">
              <a:rPr lang="en-GB" smtClean="0"/>
              <a:t>05/06/2025</a:t>
            </a:fld>
            <a:endParaRPr lang="en-US" dirty="0"/>
          </a:p>
        </p:txBody>
      </p:sp>
      <p:sp>
        <p:nvSpPr>
          <p:cNvPr id="5" name="Footer Placeholder 4">
            <a:extLst>
              <a:ext uri="{FF2B5EF4-FFF2-40B4-BE49-F238E27FC236}">
                <a16:creationId xmlns:a16="http://schemas.microsoft.com/office/drawing/2014/main" id="{107ED4E7-350E-42D0-BAF0-055223B79746}"/>
              </a:ext>
            </a:extLst>
          </p:cNvPr>
          <p:cNvSpPr>
            <a:spLocks noGrp="1"/>
          </p:cNvSpPr>
          <p:nvPr>
            <p:ph type="ftr" sz="quarter" idx="3"/>
          </p:nvPr>
        </p:nvSpPr>
        <p:spPr/>
        <p:txBody>
          <a:bodyPr/>
          <a:lstStyle/>
          <a:p>
            <a:r>
              <a:rPr lang="en-US"/>
              <a:t>G. Kramberger, 3D detector simulations (Novel 3D in 8" production)</a:t>
            </a:r>
            <a:endParaRPr lang="en-US" dirty="0"/>
          </a:p>
        </p:txBody>
      </p:sp>
      <p:sp>
        <p:nvSpPr>
          <p:cNvPr id="6" name="Slide Number Placeholder 5">
            <a:extLst>
              <a:ext uri="{FF2B5EF4-FFF2-40B4-BE49-F238E27FC236}">
                <a16:creationId xmlns:a16="http://schemas.microsoft.com/office/drawing/2014/main" id="{E33D3230-9CD7-4E35-B61A-B53636A7ABA2}"/>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3286146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5300CD-3CDA-46FD-B19D-3A108AD25AD0}"/>
              </a:ext>
            </a:extLst>
          </p:cNvPr>
          <p:cNvSpPr>
            <a:spLocks noGrp="1"/>
          </p:cNvSpPr>
          <p:nvPr>
            <p:ph type="title"/>
          </p:nvPr>
        </p:nvSpPr>
        <p:spPr/>
        <p:txBody>
          <a:bodyPr/>
          <a:lstStyle/>
          <a:p>
            <a:r>
              <a:rPr lang="en-GB" dirty="0"/>
              <a:t>Motivation</a:t>
            </a:r>
            <a:endParaRPr lang="LID4096" dirty="0"/>
          </a:p>
        </p:txBody>
      </p:sp>
      <p:sp>
        <p:nvSpPr>
          <p:cNvPr id="3" name="Content Placeholder 2">
            <a:extLst>
              <a:ext uri="{FF2B5EF4-FFF2-40B4-BE49-F238E27FC236}">
                <a16:creationId xmlns:a16="http://schemas.microsoft.com/office/drawing/2014/main" id="{BCC3D7D3-DEE3-4A36-A0BD-DCD16CF3C1B8}"/>
              </a:ext>
            </a:extLst>
          </p:cNvPr>
          <p:cNvSpPr>
            <a:spLocks noGrp="1"/>
          </p:cNvSpPr>
          <p:nvPr>
            <p:ph idx="1"/>
          </p:nvPr>
        </p:nvSpPr>
        <p:spPr>
          <a:xfrm>
            <a:off x="67649" y="843793"/>
            <a:ext cx="8943707" cy="5434952"/>
          </a:xfrm>
        </p:spPr>
        <p:txBody>
          <a:bodyPr>
            <a:normAutofit lnSpcReduction="10000"/>
          </a:bodyPr>
          <a:lstStyle/>
          <a:p>
            <a:r>
              <a:rPr lang="en-GB" sz="1800" dirty="0"/>
              <a:t>Utilizing the gain in silicon (and possibly </a:t>
            </a:r>
            <a:r>
              <a:rPr lang="en-GB" sz="1800" dirty="0" err="1"/>
              <a:t>SiC</a:t>
            </a:r>
            <a:r>
              <a:rPr lang="en-GB" sz="1800" dirty="0"/>
              <a:t>) detectors has been the key advancement in tracking detectors opening possibility of real 4D tracking with planar devices.</a:t>
            </a:r>
          </a:p>
          <a:p>
            <a:r>
              <a:rPr lang="en-GB" sz="1800" dirty="0"/>
              <a:t>The gain is achieved with fine tuning of gain layer</a:t>
            </a:r>
          </a:p>
          <a:p>
            <a:r>
              <a:rPr lang="en-GB" sz="1800" dirty="0"/>
              <a:t>Implementation of gain is now ongoing in several CMOS projects (CASSIA, ARCADIA, …) </a:t>
            </a:r>
          </a:p>
          <a:p>
            <a:r>
              <a:rPr lang="en-GB" sz="1800" dirty="0"/>
              <a:t>What about 3D detectors? The doping of columns of 3D detectors is almost impossible to control with the required precision. Marriage of 3D and LGAD of therefore almost impossible</a:t>
            </a:r>
          </a:p>
          <a:p>
            <a:r>
              <a:rPr lang="en-GB" sz="1800" dirty="0"/>
              <a:t>Improvement of aspect ratio to 100:1 allows manufacturing of very narrow columns &lt;1 </a:t>
            </a:r>
            <a:r>
              <a:rPr lang="en-GB" sz="1800" dirty="0">
                <a:latin typeface="Symbol" panose="05050102010706020507" pitchFamily="18" charset="2"/>
              </a:rPr>
              <a:t>m</a:t>
            </a:r>
            <a:r>
              <a:rPr lang="en-GB" sz="1800" dirty="0"/>
              <a:t>m which can be seen as proportional wire counter. The questions are:</a:t>
            </a:r>
          </a:p>
          <a:p>
            <a:pPr lvl="1"/>
            <a:r>
              <a:rPr lang="en-GB" sz="1900" dirty="0"/>
              <a:t>Can electric field high enough be achieved by “field focusing” rather than gradient of doping?</a:t>
            </a:r>
          </a:p>
          <a:p>
            <a:pPr lvl="1"/>
            <a:r>
              <a:rPr lang="en-GB" sz="1900" dirty="0"/>
              <a:t>Is it possible to dope the columns with profile that is narrow enough to assure that field focusing allows gain?</a:t>
            </a:r>
          </a:p>
          <a:p>
            <a:pPr lvl="1"/>
            <a:r>
              <a:rPr lang="en-GB" sz="1900" dirty="0"/>
              <a:t>How can such device be realized and what would be the consequences of the standard single sided “not full through columns processing” on device performance?</a:t>
            </a:r>
          </a:p>
          <a:p>
            <a:pPr marL="266700" lvl="1" indent="0">
              <a:buNone/>
            </a:pPr>
            <a:r>
              <a:rPr lang="en-GB" sz="1600" dirty="0"/>
              <a:t> </a:t>
            </a:r>
            <a:endParaRPr lang="LID4096" sz="1600" dirty="0"/>
          </a:p>
        </p:txBody>
      </p:sp>
      <p:sp>
        <p:nvSpPr>
          <p:cNvPr id="4" name="Date Placeholder 3">
            <a:extLst>
              <a:ext uri="{FF2B5EF4-FFF2-40B4-BE49-F238E27FC236}">
                <a16:creationId xmlns:a16="http://schemas.microsoft.com/office/drawing/2014/main" id="{1D1F8F0E-3517-446B-8B9C-9E8AF3B85582}"/>
              </a:ext>
            </a:extLst>
          </p:cNvPr>
          <p:cNvSpPr>
            <a:spLocks noGrp="1"/>
          </p:cNvSpPr>
          <p:nvPr>
            <p:ph type="dt" sz="half" idx="2"/>
          </p:nvPr>
        </p:nvSpPr>
        <p:spPr/>
        <p:txBody>
          <a:bodyPr/>
          <a:lstStyle/>
          <a:p>
            <a:fld id="{8C5730C2-4461-4ED9-96FF-FE1679171135}" type="datetime1">
              <a:rPr lang="en-GB" smtClean="0"/>
              <a:t>05/06/2025</a:t>
            </a:fld>
            <a:endParaRPr lang="en-US" dirty="0"/>
          </a:p>
        </p:txBody>
      </p:sp>
      <p:sp>
        <p:nvSpPr>
          <p:cNvPr id="5" name="Footer Placeholder 4">
            <a:extLst>
              <a:ext uri="{FF2B5EF4-FFF2-40B4-BE49-F238E27FC236}">
                <a16:creationId xmlns:a16="http://schemas.microsoft.com/office/drawing/2014/main" id="{4EFE4478-E903-4948-B99F-51B17BE72365}"/>
              </a:ext>
            </a:extLst>
          </p:cNvPr>
          <p:cNvSpPr>
            <a:spLocks noGrp="1"/>
          </p:cNvSpPr>
          <p:nvPr>
            <p:ph type="ftr" sz="quarter" idx="3"/>
          </p:nvPr>
        </p:nvSpPr>
        <p:spPr/>
        <p:txBody>
          <a:bodyPr/>
          <a:lstStyle/>
          <a:p>
            <a:r>
              <a:rPr lang="en-US"/>
              <a:t>G. Kramberger, 3D detector simulations (Novel 3D in 8" production)</a:t>
            </a:r>
            <a:endParaRPr lang="en-US" dirty="0"/>
          </a:p>
        </p:txBody>
      </p:sp>
      <p:sp>
        <p:nvSpPr>
          <p:cNvPr id="6" name="Slide Number Placeholder 5">
            <a:extLst>
              <a:ext uri="{FF2B5EF4-FFF2-40B4-BE49-F238E27FC236}">
                <a16:creationId xmlns:a16="http://schemas.microsoft.com/office/drawing/2014/main" id="{ABA67509-93AA-43BC-A9F9-CC1561E71152}"/>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11" name="Rectangle 10">
            <a:extLst>
              <a:ext uri="{FF2B5EF4-FFF2-40B4-BE49-F238E27FC236}">
                <a16:creationId xmlns:a16="http://schemas.microsoft.com/office/drawing/2014/main" id="{128B1C3D-DA53-46F3-8714-DEB853E5DBA1}"/>
              </a:ext>
            </a:extLst>
          </p:cNvPr>
          <p:cNvSpPr/>
          <p:nvPr/>
        </p:nvSpPr>
        <p:spPr>
          <a:xfrm rot="16200000">
            <a:off x="8882754" y="2114003"/>
            <a:ext cx="2360023" cy="26996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2" name="Rectangle 11">
            <a:extLst>
              <a:ext uri="{FF2B5EF4-FFF2-40B4-BE49-F238E27FC236}">
                <a16:creationId xmlns:a16="http://schemas.microsoft.com/office/drawing/2014/main" id="{45DC5504-DA3A-4416-ACCC-FB54483F412F}"/>
              </a:ext>
            </a:extLst>
          </p:cNvPr>
          <p:cNvSpPr/>
          <p:nvPr/>
        </p:nvSpPr>
        <p:spPr>
          <a:xfrm>
            <a:off x="9914717" y="1068976"/>
            <a:ext cx="269966" cy="2360024"/>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3" name="Freeform: Shape 12">
            <a:extLst>
              <a:ext uri="{FF2B5EF4-FFF2-40B4-BE49-F238E27FC236}">
                <a16:creationId xmlns:a16="http://schemas.microsoft.com/office/drawing/2014/main" id="{5D5BF9E8-A696-4E0E-8D1E-928BCAB8A355}"/>
              </a:ext>
            </a:extLst>
          </p:cNvPr>
          <p:cNvSpPr/>
          <p:nvPr/>
        </p:nvSpPr>
        <p:spPr>
          <a:xfrm>
            <a:off x="9479286" y="1034143"/>
            <a:ext cx="383177" cy="2394857"/>
          </a:xfrm>
          <a:custGeom>
            <a:avLst/>
            <a:gdLst>
              <a:gd name="connsiteX0" fmla="*/ 383177 w 383177"/>
              <a:gd name="connsiteY0" fmla="*/ 0 h 2394857"/>
              <a:gd name="connsiteX1" fmla="*/ 296091 w 383177"/>
              <a:gd name="connsiteY1" fmla="*/ 1567543 h 2394857"/>
              <a:gd name="connsiteX2" fmla="*/ 0 w 383177"/>
              <a:gd name="connsiteY2" fmla="*/ 2394857 h 2394857"/>
            </a:gdLst>
            <a:ahLst/>
            <a:cxnLst>
              <a:cxn ang="0">
                <a:pos x="connsiteX0" y="connsiteY0"/>
              </a:cxn>
              <a:cxn ang="0">
                <a:pos x="connsiteX1" y="connsiteY1"/>
              </a:cxn>
              <a:cxn ang="0">
                <a:pos x="connsiteX2" y="connsiteY2"/>
              </a:cxn>
            </a:cxnLst>
            <a:rect l="l" t="t" r="r" b="b"/>
            <a:pathLst>
              <a:path w="383177" h="2394857">
                <a:moveTo>
                  <a:pt x="383177" y="0"/>
                </a:moveTo>
                <a:cubicBezTo>
                  <a:pt x="371565" y="584200"/>
                  <a:pt x="359954" y="1168400"/>
                  <a:pt x="296091" y="1567543"/>
                </a:cubicBezTo>
                <a:cubicBezTo>
                  <a:pt x="232228" y="1966686"/>
                  <a:pt x="116114" y="2180771"/>
                  <a:pt x="0" y="2394857"/>
                </a:cubicBez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4" name="Freeform: Shape 13">
            <a:extLst>
              <a:ext uri="{FF2B5EF4-FFF2-40B4-BE49-F238E27FC236}">
                <a16:creationId xmlns:a16="http://schemas.microsoft.com/office/drawing/2014/main" id="{F30AE431-61CD-4B64-818E-EC1EDFCA8E76}"/>
              </a:ext>
            </a:extLst>
          </p:cNvPr>
          <p:cNvSpPr/>
          <p:nvPr/>
        </p:nvSpPr>
        <p:spPr>
          <a:xfrm flipH="1">
            <a:off x="10226868" y="1051558"/>
            <a:ext cx="500744" cy="2394857"/>
          </a:xfrm>
          <a:custGeom>
            <a:avLst/>
            <a:gdLst>
              <a:gd name="connsiteX0" fmla="*/ 383177 w 383177"/>
              <a:gd name="connsiteY0" fmla="*/ 0 h 2394857"/>
              <a:gd name="connsiteX1" fmla="*/ 296091 w 383177"/>
              <a:gd name="connsiteY1" fmla="*/ 1567543 h 2394857"/>
              <a:gd name="connsiteX2" fmla="*/ 0 w 383177"/>
              <a:gd name="connsiteY2" fmla="*/ 2394857 h 2394857"/>
            </a:gdLst>
            <a:ahLst/>
            <a:cxnLst>
              <a:cxn ang="0">
                <a:pos x="connsiteX0" y="connsiteY0"/>
              </a:cxn>
              <a:cxn ang="0">
                <a:pos x="connsiteX1" y="connsiteY1"/>
              </a:cxn>
              <a:cxn ang="0">
                <a:pos x="connsiteX2" y="connsiteY2"/>
              </a:cxn>
            </a:cxnLst>
            <a:rect l="l" t="t" r="r" b="b"/>
            <a:pathLst>
              <a:path w="383177" h="2394857">
                <a:moveTo>
                  <a:pt x="383177" y="0"/>
                </a:moveTo>
                <a:cubicBezTo>
                  <a:pt x="371565" y="584200"/>
                  <a:pt x="359954" y="1168400"/>
                  <a:pt x="296091" y="1567543"/>
                </a:cubicBezTo>
                <a:cubicBezTo>
                  <a:pt x="232228" y="1966686"/>
                  <a:pt x="116114" y="2180771"/>
                  <a:pt x="0" y="2394857"/>
                </a:cubicBezTo>
              </a:path>
            </a:pathLst>
          </a:cu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cxnSp>
        <p:nvCxnSpPr>
          <p:cNvPr id="16" name="Straight Arrow Connector 15">
            <a:extLst>
              <a:ext uri="{FF2B5EF4-FFF2-40B4-BE49-F238E27FC236}">
                <a16:creationId xmlns:a16="http://schemas.microsoft.com/office/drawing/2014/main" id="{A8FEC531-7E0E-42D0-9651-2923649B8D5D}"/>
              </a:ext>
            </a:extLst>
          </p:cNvPr>
          <p:cNvCxnSpPr>
            <a:cxnSpLocks/>
          </p:cNvCxnSpPr>
          <p:nvPr/>
        </p:nvCxnSpPr>
        <p:spPr>
          <a:xfrm flipH="1">
            <a:off x="10489481" y="2266404"/>
            <a:ext cx="287382" cy="62723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BA02F209-8673-4FC3-9C4D-EBE80F1BE5B1}"/>
              </a:ext>
            </a:extLst>
          </p:cNvPr>
          <p:cNvSpPr txBox="1"/>
          <p:nvPr/>
        </p:nvSpPr>
        <p:spPr>
          <a:xfrm>
            <a:off x="10622340" y="1897072"/>
            <a:ext cx="1569660" cy="369332"/>
          </a:xfrm>
          <a:prstGeom prst="rect">
            <a:avLst/>
          </a:prstGeom>
          <a:noFill/>
        </p:spPr>
        <p:txBody>
          <a:bodyPr wrap="none" rtlCol="0">
            <a:spAutoFit/>
          </a:bodyPr>
          <a:lstStyle/>
          <a:p>
            <a:r>
              <a:rPr lang="en-GB" dirty="0"/>
              <a:t>doping profile</a:t>
            </a:r>
            <a:endParaRPr lang="LID4096" dirty="0"/>
          </a:p>
        </p:txBody>
      </p:sp>
      <p:sp>
        <p:nvSpPr>
          <p:cNvPr id="19" name="TextBox 18">
            <a:extLst>
              <a:ext uri="{FF2B5EF4-FFF2-40B4-BE49-F238E27FC236}">
                <a16:creationId xmlns:a16="http://schemas.microsoft.com/office/drawing/2014/main" id="{32873334-B818-4B89-BB24-A58DCFE6EF41}"/>
              </a:ext>
            </a:extLst>
          </p:cNvPr>
          <p:cNvSpPr txBox="1"/>
          <p:nvPr/>
        </p:nvSpPr>
        <p:spPr>
          <a:xfrm>
            <a:off x="9122239" y="3691764"/>
            <a:ext cx="2612571" cy="1754326"/>
          </a:xfrm>
          <a:prstGeom prst="rect">
            <a:avLst/>
          </a:prstGeom>
          <a:noFill/>
        </p:spPr>
        <p:txBody>
          <a:bodyPr wrap="square" rtlCol="0">
            <a:spAutoFit/>
          </a:bodyPr>
          <a:lstStyle/>
          <a:p>
            <a:r>
              <a:rPr lang="en-GB" dirty="0"/>
              <a:t>How to dope as narrowly as possible to minimize the effective width of the column,</a:t>
            </a:r>
          </a:p>
          <a:p>
            <a:r>
              <a:rPr lang="en-GB" dirty="0"/>
              <a:t>The field depends as </a:t>
            </a:r>
          </a:p>
          <a:p>
            <a:r>
              <a:rPr lang="en-GB" dirty="0"/>
              <a:t>E~1/r</a:t>
            </a:r>
            <a:endParaRPr lang="LID4096" dirty="0"/>
          </a:p>
        </p:txBody>
      </p:sp>
      <p:sp>
        <p:nvSpPr>
          <p:cNvPr id="20" name="TextBox 19">
            <a:extLst>
              <a:ext uri="{FF2B5EF4-FFF2-40B4-BE49-F238E27FC236}">
                <a16:creationId xmlns:a16="http://schemas.microsoft.com/office/drawing/2014/main" id="{58CFA6B3-F733-4089-9C25-DA6D5C2385A1}"/>
              </a:ext>
            </a:extLst>
          </p:cNvPr>
          <p:cNvSpPr txBox="1"/>
          <p:nvPr/>
        </p:nvSpPr>
        <p:spPr>
          <a:xfrm>
            <a:off x="433882" y="5789024"/>
            <a:ext cx="10985236" cy="830997"/>
          </a:xfrm>
          <a:prstGeom prst="rect">
            <a:avLst/>
          </a:prstGeom>
          <a:noFill/>
        </p:spPr>
        <p:txBody>
          <a:bodyPr wrap="square" rtlCol="0">
            <a:spAutoFit/>
          </a:bodyPr>
          <a:lstStyle/>
          <a:p>
            <a:pPr algn="ctr"/>
            <a:r>
              <a:rPr lang="en-GB" sz="2400" b="1" dirty="0">
                <a:solidFill>
                  <a:srgbClr val="FF0000"/>
                </a:solidFill>
              </a:rPr>
              <a:t>Can we progress from “solid state ionization chamber” to semiconductor “wire proportional chamber”? </a:t>
            </a:r>
            <a:endParaRPr lang="LID4096" sz="2400" b="1" dirty="0">
              <a:solidFill>
                <a:srgbClr val="FF0000"/>
              </a:solidFill>
            </a:endParaRPr>
          </a:p>
        </p:txBody>
      </p:sp>
    </p:spTree>
    <p:extLst>
      <p:ext uri="{BB962C8B-B14F-4D97-AF65-F5344CB8AC3E}">
        <p14:creationId xmlns:p14="http://schemas.microsoft.com/office/powerpoint/2010/main" val="1575100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6A7A9A-36A4-4113-B0E9-C8DC61FCC9FE}"/>
              </a:ext>
            </a:extLst>
          </p:cNvPr>
          <p:cNvSpPr>
            <a:spLocks noGrp="1"/>
          </p:cNvSpPr>
          <p:nvPr>
            <p:ph type="title"/>
          </p:nvPr>
        </p:nvSpPr>
        <p:spPr/>
        <p:txBody>
          <a:bodyPr>
            <a:noAutofit/>
          </a:bodyPr>
          <a:lstStyle/>
          <a:p>
            <a:r>
              <a:rPr lang="en-GB" sz="2800" dirty="0"/>
              <a:t>Small pitch narrow – column/trench sensors</a:t>
            </a:r>
            <a:endParaRPr lang="LID4096" sz="2800" dirty="0"/>
          </a:p>
        </p:txBody>
      </p:sp>
      <p:sp>
        <p:nvSpPr>
          <p:cNvPr id="4" name="Date Placeholder 3">
            <a:extLst>
              <a:ext uri="{FF2B5EF4-FFF2-40B4-BE49-F238E27FC236}">
                <a16:creationId xmlns:a16="http://schemas.microsoft.com/office/drawing/2014/main" id="{6247D4F2-CC9B-4E90-B928-C9B4AFC907F3}"/>
              </a:ext>
            </a:extLst>
          </p:cNvPr>
          <p:cNvSpPr>
            <a:spLocks noGrp="1"/>
          </p:cNvSpPr>
          <p:nvPr>
            <p:ph type="dt" sz="half" idx="2"/>
          </p:nvPr>
        </p:nvSpPr>
        <p:spPr/>
        <p:txBody>
          <a:bodyPr/>
          <a:lstStyle/>
          <a:p>
            <a:fld id="{DAEBD750-1BB3-476A-814F-333069AEEACC}" type="datetime1">
              <a:rPr lang="en-GB" smtClean="0"/>
              <a:t>05/06/2025</a:t>
            </a:fld>
            <a:endParaRPr lang="en-US" dirty="0"/>
          </a:p>
        </p:txBody>
      </p:sp>
      <p:sp>
        <p:nvSpPr>
          <p:cNvPr id="5" name="Footer Placeholder 4">
            <a:extLst>
              <a:ext uri="{FF2B5EF4-FFF2-40B4-BE49-F238E27FC236}">
                <a16:creationId xmlns:a16="http://schemas.microsoft.com/office/drawing/2014/main" id="{1C29F907-4A48-4DAE-A30C-9178ACC0E14F}"/>
              </a:ext>
            </a:extLst>
          </p:cNvPr>
          <p:cNvSpPr>
            <a:spLocks noGrp="1"/>
          </p:cNvSpPr>
          <p:nvPr>
            <p:ph type="ftr" sz="quarter" idx="3"/>
          </p:nvPr>
        </p:nvSpPr>
        <p:spPr/>
        <p:txBody>
          <a:bodyPr/>
          <a:lstStyle/>
          <a:p>
            <a:r>
              <a:rPr lang="en-US"/>
              <a:t>G. Kramberger, 3D detector simulations (Novel 3D in 8" production)</a:t>
            </a:r>
            <a:endParaRPr lang="en-US" dirty="0"/>
          </a:p>
        </p:txBody>
      </p:sp>
      <p:sp>
        <p:nvSpPr>
          <p:cNvPr id="6" name="Slide Number Placeholder 5">
            <a:extLst>
              <a:ext uri="{FF2B5EF4-FFF2-40B4-BE49-F238E27FC236}">
                <a16:creationId xmlns:a16="http://schemas.microsoft.com/office/drawing/2014/main" id="{DEFA64A5-5A95-4CD0-9107-8DF0E8A9E964}"/>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15" name="Picture 14">
            <a:extLst>
              <a:ext uri="{FF2B5EF4-FFF2-40B4-BE49-F238E27FC236}">
                <a16:creationId xmlns:a16="http://schemas.microsoft.com/office/drawing/2014/main" id="{6D22558B-3D93-44C6-B3C3-DE05F1DFBBF0}"/>
              </a:ext>
            </a:extLst>
          </p:cNvPr>
          <p:cNvPicPr>
            <a:picLocks noChangeAspect="1"/>
          </p:cNvPicPr>
          <p:nvPr/>
        </p:nvPicPr>
        <p:blipFill>
          <a:blip r:embed="rId2"/>
          <a:stretch>
            <a:fillRect/>
          </a:stretch>
        </p:blipFill>
        <p:spPr>
          <a:xfrm>
            <a:off x="6603461" y="846148"/>
            <a:ext cx="4157911" cy="3091781"/>
          </a:xfrm>
          <a:prstGeom prst="rect">
            <a:avLst/>
          </a:prstGeom>
        </p:spPr>
      </p:pic>
      <p:sp>
        <p:nvSpPr>
          <p:cNvPr id="16" name="TextBox 15">
            <a:extLst>
              <a:ext uri="{FF2B5EF4-FFF2-40B4-BE49-F238E27FC236}">
                <a16:creationId xmlns:a16="http://schemas.microsoft.com/office/drawing/2014/main" id="{A02999F8-B7B6-483B-B33D-6F719759459B}"/>
              </a:ext>
            </a:extLst>
          </p:cNvPr>
          <p:cNvSpPr txBox="1"/>
          <p:nvPr/>
        </p:nvSpPr>
        <p:spPr>
          <a:xfrm>
            <a:off x="7332228" y="3480117"/>
            <a:ext cx="3185487" cy="369332"/>
          </a:xfrm>
          <a:prstGeom prst="rect">
            <a:avLst/>
          </a:prstGeom>
          <a:noFill/>
        </p:spPr>
        <p:txBody>
          <a:bodyPr wrap="none" rtlCol="0">
            <a:spAutoFit/>
          </a:bodyPr>
          <a:lstStyle/>
          <a:p>
            <a:r>
              <a:rPr lang="sr-Latn-RS" dirty="0">
                <a:solidFill>
                  <a:schemeClr val="bg1"/>
                </a:solidFill>
              </a:rPr>
              <a:t>IME capability – aspect ratio</a:t>
            </a:r>
            <a:endParaRPr lang="LID4096" dirty="0">
              <a:solidFill>
                <a:schemeClr val="bg1"/>
              </a:solidFill>
            </a:endParaRPr>
          </a:p>
        </p:txBody>
      </p:sp>
      <p:sp>
        <p:nvSpPr>
          <p:cNvPr id="18" name="TextBox 17">
            <a:extLst>
              <a:ext uri="{FF2B5EF4-FFF2-40B4-BE49-F238E27FC236}">
                <a16:creationId xmlns:a16="http://schemas.microsoft.com/office/drawing/2014/main" id="{6A0DCC7E-00CA-4374-A169-DC9B9ED6A611}"/>
              </a:ext>
            </a:extLst>
          </p:cNvPr>
          <p:cNvSpPr txBox="1"/>
          <p:nvPr/>
        </p:nvSpPr>
        <p:spPr>
          <a:xfrm>
            <a:off x="265678" y="914630"/>
            <a:ext cx="6187876" cy="3046988"/>
          </a:xfrm>
          <a:prstGeom prst="rect">
            <a:avLst/>
          </a:prstGeom>
          <a:noFill/>
        </p:spPr>
        <p:txBody>
          <a:bodyPr wrap="square" rtlCol="0">
            <a:spAutoFit/>
          </a:bodyPr>
          <a:lstStyle/>
          <a:p>
            <a:pPr marL="285750" indent="-285750">
              <a:buFont typeface="Wingdings" panose="05000000000000000000" pitchFamily="2" charset="2"/>
              <a:buChar char="Ø"/>
            </a:pPr>
            <a:r>
              <a:rPr lang="en-GB" sz="1600" dirty="0"/>
              <a:t>Simulation of structures for particle physics experiments with </a:t>
            </a:r>
            <a:r>
              <a:rPr lang="en-GB" sz="1600" b="1" dirty="0">
                <a:solidFill>
                  <a:srgbClr val="FF0000"/>
                </a:solidFill>
              </a:rPr>
              <a:t>gain (multiplication)</a:t>
            </a:r>
            <a:r>
              <a:rPr lang="en-GB" sz="1600" dirty="0"/>
              <a:t> due to high fields caused by field focusing  </a:t>
            </a:r>
          </a:p>
          <a:p>
            <a:pPr marL="285750" indent="-285750">
              <a:buFont typeface="Wingdings" panose="05000000000000000000" pitchFamily="2" charset="2"/>
              <a:buChar char="Ø"/>
            </a:pPr>
            <a:r>
              <a:rPr lang="en-GB" sz="1600" dirty="0"/>
              <a:t>We would like to understand the performance of such devices</a:t>
            </a:r>
          </a:p>
          <a:p>
            <a:pPr marL="285750" indent="-285750">
              <a:buFont typeface="Wingdings" panose="05000000000000000000" pitchFamily="2" charset="2"/>
              <a:buChar char="Ø"/>
            </a:pPr>
            <a:r>
              <a:rPr lang="en-GB" sz="1600" dirty="0"/>
              <a:t>Simulations were/will be tailored to 8” process of IME which has demonstrated the aspect ration of ~100:1. </a:t>
            </a:r>
          </a:p>
          <a:p>
            <a:pPr marL="285750" indent="-285750">
              <a:buFont typeface="Wingdings" panose="05000000000000000000" pitchFamily="2" charset="2"/>
              <a:buChar char="Ø"/>
            </a:pPr>
            <a:r>
              <a:rPr lang="en-GB" sz="1600" b="1" dirty="0" err="1"/>
              <a:t>KDetSim</a:t>
            </a:r>
            <a:r>
              <a:rPr lang="en-GB" sz="1600" b="1" dirty="0"/>
              <a:t> software was used to:</a:t>
            </a:r>
          </a:p>
          <a:p>
            <a:pPr marL="742950" lvl="1" indent="-285750">
              <a:buFont typeface="Wingdings" panose="05000000000000000000" pitchFamily="2" charset="2"/>
              <a:buChar char="Ø"/>
            </a:pPr>
            <a:r>
              <a:rPr lang="en-GB" sz="1600" dirty="0"/>
              <a:t>Calculate the electric and weighting field </a:t>
            </a:r>
          </a:p>
          <a:p>
            <a:pPr marL="742950" lvl="1" indent="-285750">
              <a:buFont typeface="Wingdings" panose="05000000000000000000" pitchFamily="2" charset="2"/>
              <a:buChar char="Ø"/>
            </a:pPr>
            <a:r>
              <a:rPr lang="en-GB" sz="1600" dirty="0"/>
              <a:t>Perform the drift of </a:t>
            </a:r>
            <a:r>
              <a:rPr lang="en-GB" sz="1600" dirty="0" err="1"/>
              <a:t>mip</a:t>
            </a:r>
            <a:r>
              <a:rPr lang="en-GB" sz="1600" dirty="0"/>
              <a:t> particle and calculate the induced charge.</a:t>
            </a:r>
          </a:p>
          <a:p>
            <a:pPr marL="285750" indent="-285750">
              <a:buFont typeface="Wingdings" panose="05000000000000000000" pitchFamily="2" charset="2"/>
              <a:buChar char="Ø"/>
            </a:pPr>
            <a:r>
              <a:rPr lang="en-GB" sz="1600" dirty="0"/>
              <a:t>To account for the effects of the weighting field larger cell – including the neighbouring pixels was simulated in addition.</a:t>
            </a:r>
            <a:endParaRPr lang="LID4096" sz="1600" dirty="0"/>
          </a:p>
        </p:txBody>
      </p:sp>
      <p:cxnSp>
        <p:nvCxnSpPr>
          <p:cNvPr id="7" name="Straight Arrow Connector 6">
            <a:extLst>
              <a:ext uri="{FF2B5EF4-FFF2-40B4-BE49-F238E27FC236}">
                <a16:creationId xmlns:a16="http://schemas.microsoft.com/office/drawing/2014/main" id="{40938546-A5C8-4F0C-BCC3-93E836ECE7BF}"/>
              </a:ext>
            </a:extLst>
          </p:cNvPr>
          <p:cNvCxnSpPr>
            <a:cxnSpLocks/>
          </p:cNvCxnSpPr>
          <p:nvPr/>
        </p:nvCxnSpPr>
        <p:spPr>
          <a:xfrm flipV="1">
            <a:off x="8922469" y="2961021"/>
            <a:ext cx="0" cy="13112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8423FD9D-FD63-4B27-9726-16CE9B3C53F3}"/>
              </a:ext>
            </a:extLst>
          </p:cNvPr>
          <p:cNvCxnSpPr>
            <a:cxnSpLocks/>
          </p:cNvCxnSpPr>
          <p:nvPr/>
        </p:nvCxnSpPr>
        <p:spPr>
          <a:xfrm flipV="1">
            <a:off x="8922469" y="2392038"/>
            <a:ext cx="1426077" cy="188023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950DAE1A-B898-44DB-AD4A-D7D3D4EF2BD6}"/>
              </a:ext>
            </a:extLst>
          </p:cNvPr>
          <p:cNvSpPr txBox="1"/>
          <p:nvPr/>
        </p:nvSpPr>
        <p:spPr>
          <a:xfrm>
            <a:off x="7088571" y="3929575"/>
            <a:ext cx="3429144" cy="369332"/>
          </a:xfrm>
          <a:prstGeom prst="rect">
            <a:avLst/>
          </a:prstGeom>
          <a:noFill/>
        </p:spPr>
        <p:txBody>
          <a:bodyPr wrap="none" rtlCol="0">
            <a:spAutoFit/>
          </a:bodyPr>
          <a:lstStyle/>
          <a:p>
            <a:r>
              <a:rPr lang="en-GB" dirty="0"/>
              <a:t>Gain region close to electrodes!</a:t>
            </a:r>
            <a:endParaRPr lang="LID4096" dirty="0"/>
          </a:p>
        </p:txBody>
      </p:sp>
      <p:pic>
        <p:nvPicPr>
          <p:cNvPr id="3" name="Picture 2">
            <a:extLst>
              <a:ext uri="{FF2B5EF4-FFF2-40B4-BE49-F238E27FC236}">
                <a16:creationId xmlns:a16="http://schemas.microsoft.com/office/drawing/2014/main" id="{DDC6250F-63B1-4877-BDC5-33701A55810E}"/>
              </a:ext>
            </a:extLst>
          </p:cNvPr>
          <p:cNvPicPr>
            <a:picLocks noChangeAspect="1"/>
          </p:cNvPicPr>
          <p:nvPr/>
        </p:nvPicPr>
        <p:blipFill>
          <a:blip r:embed="rId3"/>
          <a:stretch>
            <a:fillRect/>
          </a:stretch>
        </p:blipFill>
        <p:spPr>
          <a:xfrm>
            <a:off x="453070" y="4635960"/>
            <a:ext cx="6000484" cy="1938767"/>
          </a:xfrm>
          <a:prstGeom prst="rect">
            <a:avLst/>
          </a:prstGeom>
        </p:spPr>
      </p:pic>
      <p:pic>
        <p:nvPicPr>
          <p:cNvPr id="8" name="Picture 7">
            <a:extLst>
              <a:ext uri="{FF2B5EF4-FFF2-40B4-BE49-F238E27FC236}">
                <a16:creationId xmlns:a16="http://schemas.microsoft.com/office/drawing/2014/main" id="{F7A3C52D-F6C0-404B-8C48-F94BE1E72A91}"/>
              </a:ext>
            </a:extLst>
          </p:cNvPr>
          <p:cNvPicPr>
            <a:picLocks noChangeAspect="1"/>
          </p:cNvPicPr>
          <p:nvPr/>
        </p:nvPicPr>
        <p:blipFill>
          <a:blip r:embed="rId4"/>
          <a:stretch>
            <a:fillRect/>
          </a:stretch>
        </p:blipFill>
        <p:spPr>
          <a:xfrm>
            <a:off x="7317296" y="4314776"/>
            <a:ext cx="3741599" cy="2530335"/>
          </a:xfrm>
          <a:prstGeom prst="rect">
            <a:avLst/>
          </a:prstGeom>
        </p:spPr>
      </p:pic>
      <p:sp>
        <p:nvSpPr>
          <p:cNvPr id="9" name="Rectangle 8">
            <a:extLst>
              <a:ext uri="{FF2B5EF4-FFF2-40B4-BE49-F238E27FC236}">
                <a16:creationId xmlns:a16="http://schemas.microsoft.com/office/drawing/2014/main" id="{87CCD082-9116-48AA-9C04-E9E0FDC661E6}"/>
              </a:ext>
            </a:extLst>
          </p:cNvPr>
          <p:cNvSpPr/>
          <p:nvPr/>
        </p:nvSpPr>
        <p:spPr>
          <a:xfrm>
            <a:off x="7317082" y="988420"/>
            <a:ext cx="2858152" cy="600164"/>
          </a:xfrm>
          <a:prstGeom prst="rect">
            <a:avLst/>
          </a:prstGeom>
        </p:spPr>
        <p:txBody>
          <a:bodyPr wrap="square">
            <a:spAutoFit/>
          </a:bodyPr>
          <a:lstStyle/>
          <a:p>
            <a:r>
              <a:rPr lang="en-US" sz="1100" dirty="0">
                <a:solidFill>
                  <a:schemeClr val="bg1"/>
                </a:solidFill>
              </a:rPr>
              <a:t>Novel silicon 3D-trench pixel detectors based on 8-inch CMOS process (IME)</a:t>
            </a:r>
          </a:p>
          <a:p>
            <a:r>
              <a:rPr lang="en-US" sz="1100" dirty="0">
                <a:solidFill>
                  <a:schemeClr val="bg1"/>
                </a:solidFill>
              </a:rPr>
              <a:t>WP2 project  </a:t>
            </a:r>
          </a:p>
        </p:txBody>
      </p:sp>
      <p:sp>
        <p:nvSpPr>
          <p:cNvPr id="10" name="TextBox 9">
            <a:extLst>
              <a:ext uri="{FF2B5EF4-FFF2-40B4-BE49-F238E27FC236}">
                <a16:creationId xmlns:a16="http://schemas.microsoft.com/office/drawing/2014/main" id="{C8D6E57A-26BB-459A-9971-F58A8128A644}"/>
              </a:ext>
            </a:extLst>
          </p:cNvPr>
          <p:cNvSpPr txBox="1"/>
          <p:nvPr/>
        </p:nvSpPr>
        <p:spPr>
          <a:xfrm>
            <a:off x="713616" y="4242939"/>
            <a:ext cx="6323206" cy="369332"/>
          </a:xfrm>
          <a:prstGeom prst="rect">
            <a:avLst/>
          </a:prstGeom>
          <a:noFill/>
        </p:spPr>
        <p:txBody>
          <a:bodyPr wrap="none" rtlCol="0">
            <a:spAutoFit/>
          </a:bodyPr>
          <a:lstStyle/>
          <a:p>
            <a:r>
              <a:rPr lang="en-GB" dirty="0"/>
              <a:t>GAIN in 3D is not new (very small cell and/or very high N</a:t>
            </a:r>
            <a:r>
              <a:rPr lang="en-GB" baseline="-25000" dirty="0"/>
              <a:t>eff</a:t>
            </a:r>
            <a:r>
              <a:rPr lang="en-GB" dirty="0"/>
              <a:t>)</a:t>
            </a:r>
            <a:endParaRPr lang="LID4096" dirty="0"/>
          </a:p>
        </p:txBody>
      </p:sp>
      <p:sp>
        <p:nvSpPr>
          <p:cNvPr id="12" name="TextBox 11">
            <a:extLst>
              <a:ext uri="{FF2B5EF4-FFF2-40B4-BE49-F238E27FC236}">
                <a16:creationId xmlns:a16="http://schemas.microsoft.com/office/drawing/2014/main" id="{B4985D2B-E15D-4A07-83C0-FE7C48AB570D}"/>
              </a:ext>
            </a:extLst>
          </p:cNvPr>
          <p:cNvSpPr txBox="1"/>
          <p:nvPr/>
        </p:nvSpPr>
        <p:spPr>
          <a:xfrm>
            <a:off x="3852871" y="5651362"/>
            <a:ext cx="1377300" cy="369332"/>
          </a:xfrm>
          <a:prstGeom prst="rect">
            <a:avLst/>
          </a:prstGeom>
          <a:noFill/>
        </p:spPr>
        <p:txBody>
          <a:bodyPr wrap="none" rtlCol="0">
            <a:spAutoFit/>
          </a:bodyPr>
          <a:lstStyle/>
          <a:p>
            <a:r>
              <a:rPr lang="en-GB" dirty="0"/>
              <a:t>FBK results</a:t>
            </a:r>
            <a:endParaRPr lang="LID4096" dirty="0"/>
          </a:p>
        </p:txBody>
      </p:sp>
      <p:sp>
        <p:nvSpPr>
          <p:cNvPr id="17" name="TextBox 16">
            <a:extLst>
              <a:ext uri="{FF2B5EF4-FFF2-40B4-BE49-F238E27FC236}">
                <a16:creationId xmlns:a16="http://schemas.microsoft.com/office/drawing/2014/main" id="{C37B504A-A2AC-44E5-8DCF-E5222145369E}"/>
              </a:ext>
            </a:extLst>
          </p:cNvPr>
          <p:cNvSpPr txBox="1"/>
          <p:nvPr/>
        </p:nvSpPr>
        <p:spPr>
          <a:xfrm>
            <a:off x="8157207" y="6146351"/>
            <a:ext cx="2518638" cy="261610"/>
          </a:xfrm>
          <a:prstGeom prst="rect">
            <a:avLst/>
          </a:prstGeom>
          <a:noFill/>
        </p:spPr>
        <p:txBody>
          <a:bodyPr wrap="none" rtlCol="0">
            <a:spAutoFit/>
          </a:bodyPr>
          <a:lstStyle/>
          <a:p>
            <a:r>
              <a:rPr lang="en-GB" sz="1100" dirty="0"/>
              <a:t>M. Koehler PhD. thesis, Uni. Freiburg</a:t>
            </a:r>
            <a:endParaRPr lang="LID4096" sz="1100" dirty="0"/>
          </a:p>
        </p:txBody>
      </p:sp>
    </p:spTree>
    <p:extLst>
      <p:ext uri="{BB962C8B-B14F-4D97-AF65-F5344CB8AC3E}">
        <p14:creationId xmlns:p14="http://schemas.microsoft.com/office/powerpoint/2010/main" val="1898247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EFCFBC6-2FE9-4D29-B050-4F7229E29FC2}"/>
              </a:ext>
            </a:extLst>
          </p:cNvPr>
          <p:cNvPicPr>
            <a:picLocks noChangeAspect="1"/>
          </p:cNvPicPr>
          <p:nvPr/>
        </p:nvPicPr>
        <p:blipFill>
          <a:blip r:embed="rId2"/>
          <a:stretch>
            <a:fillRect/>
          </a:stretch>
        </p:blipFill>
        <p:spPr>
          <a:xfrm>
            <a:off x="3974090" y="3082695"/>
            <a:ext cx="3245354" cy="2241345"/>
          </a:xfrm>
          <a:prstGeom prst="rect">
            <a:avLst/>
          </a:prstGeom>
        </p:spPr>
      </p:pic>
      <p:sp>
        <p:nvSpPr>
          <p:cNvPr id="2" name="Title 1">
            <a:extLst>
              <a:ext uri="{FF2B5EF4-FFF2-40B4-BE49-F238E27FC236}">
                <a16:creationId xmlns:a16="http://schemas.microsoft.com/office/drawing/2014/main" id="{CA343A26-76FA-464C-99AB-6A79865F755C}"/>
              </a:ext>
            </a:extLst>
          </p:cNvPr>
          <p:cNvSpPr>
            <a:spLocks noGrp="1"/>
          </p:cNvSpPr>
          <p:nvPr>
            <p:ph type="title"/>
          </p:nvPr>
        </p:nvSpPr>
        <p:spPr/>
        <p:txBody>
          <a:bodyPr/>
          <a:lstStyle/>
          <a:p>
            <a:r>
              <a:rPr lang="en-GB" dirty="0"/>
              <a:t>Signal simulation </a:t>
            </a:r>
            <a:endParaRPr lang="LID4096" dirty="0"/>
          </a:p>
        </p:txBody>
      </p:sp>
      <p:sp>
        <p:nvSpPr>
          <p:cNvPr id="3" name="Content Placeholder 2">
            <a:extLst>
              <a:ext uri="{FF2B5EF4-FFF2-40B4-BE49-F238E27FC236}">
                <a16:creationId xmlns:a16="http://schemas.microsoft.com/office/drawing/2014/main" id="{5E328496-E66E-492A-81A2-70233BD23B1B}"/>
              </a:ext>
            </a:extLst>
          </p:cNvPr>
          <p:cNvSpPr>
            <a:spLocks noGrp="1"/>
          </p:cNvSpPr>
          <p:nvPr>
            <p:ph idx="1"/>
          </p:nvPr>
        </p:nvSpPr>
        <p:spPr>
          <a:xfrm>
            <a:off x="512323" y="1031855"/>
            <a:ext cx="10969139" cy="4667421"/>
          </a:xfrm>
        </p:spPr>
        <p:txBody>
          <a:bodyPr>
            <a:normAutofit/>
          </a:bodyPr>
          <a:lstStyle/>
          <a:p>
            <a:r>
              <a:rPr lang="en-GB" sz="1600" dirty="0"/>
              <a:t>“Imaginary transfer function” – something that integrates as long as the drift takes – similar rise time as recent</a:t>
            </a:r>
            <a:r>
              <a:rPr lang="sr-Latn-RS" sz="1600" dirty="0"/>
              <a:t> </a:t>
            </a:r>
            <a:r>
              <a:rPr lang="en-GB" sz="1600" dirty="0"/>
              <a:t>ASICs (e. g. ALTIROC) </a:t>
            </a:r>
          </a:p>
          <a:p>
            <a:r>
              <a:rPr lang="en-GB" sz="1600" dirty="0"/>
              <a:t>Simulations show some, but not significant, dependence of </a:t>
            </a:r>
            <a:r>
              <a:rPr lang="en-GB" sz="1600" dirty="0" err="1"/>
              <a:t>ToA</a:t>
            </a:r>
            <a:r>
              <a:rPr lang="en-GB" sz="1600" dirty="0"/>
              <a:t> spread on the choice of</a:t>
            </a:r>
            <a:r>
              <a:rPr lang="sr-Latn-RS" sz="1600" dirty="0"/>
              <a:t> the</a:t>
            </a:r>
            <a:r>
              <a:rPr lang="en-GB" sz="1600" dirty="0"/>
              <a:t> transfer function with rise time of around 500 ps – 1 ns.</a:t>
            </a:r>
            <a:endParaRPr lang="LID4096" sz="1600" dirty="0"/>
          </a:p>
        </p:txBody>
      </p:sp>
      <p:sp>
        <p:nvSpPr>
          <p:cNvPr id="4" name="Date Placeholder 3">
            <a:extLst>
              <a:ext uri="{FF2B5EF4-FFF2-40B4-BE49-F238E27FC236}">
                <a16:creationId xmlns:a16="http://schemas.microsoft.com/office/drawing/2014/main" id="{ADB43F7D-04E5-4643-9DC6-A3AB5AC2D382}"/>
              </a:ext>
            </a:extLst>
          </p:cNvPr>
          <p:cNvSpPr>
            <a:spLocks noGrp="1"/>
          </p:cNvSpPr>
          <p:nvPr>
            <p:ph type="dt" sz="half" idx="2"/>
          </p:nvPr>
        </p:nvSpPr>
        <p:spPr/>
        <p:txBody>
          <a:bodyPr/>
          <a:lstStyle/>
          <a:p>
            <a:fld id="{6FB6F850-85AB-4CC3-AEBD-B0B6B2806518}" type="datetime1">
              <a:rPr lang="en-GB" smtClean="0"/>
              <a:t>05/06/2025</a:t>
            </a:fld>
            <a:endParaRPr lang="en-US" dirty="0"/>
          </a:p>
        </p:txBody>
      </p:sp>
      <p:sp>
        <p:nvSpPr>
          <p:cNvPr id="5" name="Footer Placeholder 4">
            <a:extLst>
              <a:ext uri="{FF2B5EF4-FFF2-40B4-BE49-F238E27FC236}">
                <a16:creationId xmlns:a16="http://schemas.microsoft.com/office/drawing/2014/main" id="{8F4EAC70-0FB3-4F02-AFBA-D77AE394B4BA}"/>
              </a:ext>
            </a:extLst>
          </p:cNvPr>
          <p:cNvSpPr>
            <a:spLocks noGrp="1"/>
          </p:cNvSpPr>
          <p:nvPr>
            <p:ph type="ftr" sz="quarter" idx="3"/>
          </p:nvPr>
        </p:nvSpPr>
        <p:spPr/>
        <p:txBody>
          <a:bodyPr/>
          <a:lstStyle/>
          <a:p>
            <a:r>
              <a:rPr lang="en-US"/>
              <a:t>G. Kramberger, 3D detector simulations (Nover 3D in 8" production)</a:t>
            </a:r>
            <a:endParaRPr lang="en-US" dirty="0"/>
          </a:p>
        </p:txBody>
      </p:sp>
      <p:sp>
        <p:nvSpPr>
          <p:cNvPr id="6" name="Slide Number Placeholder 5">
            <a:extLst>
              <a:ext uri="{FF2B5EF4-FFF2-40B4-BE49-F238E27FC236}">
                <a16:creationId xmlns:a16="http://schemas.microsoft.com/office/drawing/2014/main" id="{67073F7A-1B1E-4749-8097-89AC22A7AB18}"/>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10" name="TextBox 9">
            <a:extLst>
              <a:ext uri="{FF2B5EF4-FFF2-40B4-BE49-F238E27FC236}">
                <a16:creationId xmlns:a16="http://schemas.microsoft.com/office/drawing/2014/main" id="{E4DE1F2A-C02E-44A7-A497-073C2F5BECD6}"/>
              </a:ext>
            </a:extLst>
          </p:cNvPr>
          <p:cNvSpPr txBox="1"/>
          <p:nvPr/>
        </p:nvSpPr>
        <p:spPr>
          <a:xfrm>
            <a:off x="5491690" y="3373607"/>
            <a:ext cx="1146468" cy="923330"/>
          </a:xfrm>
          <a:prstGeom prst="rect">
            <a:avLst/>
          </a:prstGeom>
          <a:noFill/>
        </p:spPr>
        <p:txBody>
          <a:bodyPr wrap="none" rtlCol="0">
            <a:spAutoFit/>
          </a:bodyPr>
          <a:lstStyle/>
          <a:p>
            <a:r>
              <a:rPr lang="en-GB" dirty="0">
                <a:solidFill>
                  <a:srgbClr val="FF0000"/>
                </a:solidFill>
              </a:rPr>
              <a:t>Holes</a:t>
            </a:r>
          </a:p>
          <a:p>
            <a:r>
              <a:rPr lang="en-GB" dirty="0"/>
              <a:t>Electrons</a:t>
            </a:r>
          </a:p>
          <a:p>
            <a:r>
              <a:rPr lang="en-GB" dirty="0">
                <a:solidFill>
                  <a:schemeClr val="accent6">
                    <a:lumMod val="50000"/>
                  </a:schemeClr>
                </a:solidFill>
              </a:rPr>
              <a:t>Total</a:t>
            </a:r>
            <a:endParaRPr lang="LID4096" dirty="0">
              <a:solidFill>
                <a:schemeClr val="accent6">
                  <a:lumMod val="50000"/>
                </a:schemeClr>
              </a:solidFill>
            </a:endParaRPr>
          </a:p>
        </p:txBody>
      </p:sp>
      <p:pic>
        <p:nvPicPr>
          <p:cNvPr id="11" name="Picture 10">
            <a:extLst>
              <a:ext uri="{FF2B5EF4-FFF2-40B4-BE49-F238E27FC236}">
                <a16:creationId xmlns:a16="http://schemas.microsoft.com/office/drawing/2014/main" id="{7CAE23D7-8B6D-48CD-B81E-14636258576E}"/>
              </a:ext>
            </a:extLst>
          </p:cNvPr>
          <p:cNvPicPr>
            <a:picLocks noChangeAspect="1"/>
          </p:cNvPicPr>
          <p:nvPr/>
        </p:nvPicPr>
        <p:blipFill>
          <a:blip r:embed="rId3"/>
          <a:stretch>
            <a:fillRect/>
          </a:stretch>
        </p:blipFill>
        <p:spPr>
          <a:xfrm>
            <a:off x="396582" y="2214935"/>
            <a:ext cx="3245355" cy="2165445"/>
          </a:xfrm>
          <a:prstGeom prst="rect">
            <a:avLst/>
          </a:prstGeom>
        </p:spPr>
      </p:pic>
      <p:pic>
        <p:nvPicPr>
          <p:cNvPr id="12" name="Picture 11">
            <a:extLst>
              <a:ext uri="{FF2B5EF4-FFF2-40B4-BE49-F238E27FC236}">
                <a16:creationId xmlns:a16="http://schemas.microsoft.com/office/drawing/2014/main" id="{1B404B72-C339-4B07-BD99-05BC5CADE978}"/>
              </a:ext>
            </a:extLst>
          </p:cNvPr>
          <p:cNvPicPr>
            <a:picLocks noChangeAspect="1"/>
          </p:cNvPicPr>
          <p:nvPr/>
        </p:nvPicPr>
        <p:blipFill>
          <a:blip r:embed="rId4"/>
          <a:stretch>
            <a:fillRect/>
          </a:stretch>
        </p:blipFill>
        <p:spPr>
          <a:xfrm>
            <a:off x="7655672" y="2993852"/>
            <a:ext cx="3825789" cy="2704340"/>
          </a:xfrm>
          <a:prstGeom prst="rect">
            <a:avLst/>
          </a:prstGeom>
        </p:spPr>
      </p:pic>
      <p:pic>
        <p:nvPicPr>
          <p:cNvPr id="14" name="Picture 13">
            <a:extLst>
              <a:ext uri="{FF2B5EF4-FFF2-40B4-BE49-F238E27FC236}">
                <a16:creationId xmlns:a16="http://schemas.microsoft.com/office/drawing/2014/main" id="{EE54F756-B4E9-4FD5-A932-CB2D94936CD3}"/>
              </a:ext>
            </a:extLst>
          </p:cNvPr>
          <p:cNvPicPr>
            <a:picLocks noChangeAspect="1"/>
          </p:cNvPicPr>
          <p:nvPr/>
        </p:nvPicPr>
        <p:blipFill>
          <a:blip r:embed="rId5"/>
          <a:stretch>
            <a:fillRect/>
          </a:stretch>
        </p:blipFill>
        <p:spPr>
          <a:xfrm>
            <a:off x="491643" y="4380380"/>
            <a:ext cx="3150294" cy="2155224"/>
          </a:xfrm>
          <a:prstGeom prst="rect">
            <a:avLst/>
          </a:prstGeom>
        </p:spPr>
      </p:pic>
      <p:sp>
        <p:nvSpPr>
          <p:cNvPr id="9" name="TextBox 8">
            <a:extLst>
              <a:ext uri="{FF2B5EF4-FFF2-40B4-BE49-F238E27FC236}">
                <a16:creationId xmlns:a16="http://schemas.microsoft.com/office/drawing/2014/main" id="{F4F58FCF-0300-4AEF-A33C-ECF7E2315716}"/>
              </a:ext>
            </a:extLst>
          </p:cNvPr>
          <p:cNvSpPr txBox="1"/>
          <p:nvPr/>
        </p:nvSpPr>
        <p:spPr>
          <a:xfrm>
            <a:off x="1639271" y="4539782"/>
            <a:ext cx="2002666" cy="646331"/>
          </a:xfrm>
          <a:prstGeom prst="rect">
            <a:avLst/>
          </a:prstGeom>
          <a:noFill/>
        </p:spPr>
        <p:txBody>
          <a:bodyPr wrap="square" rtlCol="0">
            <a:spAutoFit/>
          </a:bodyPr>
          <a:lstStyle/>
          <a:p>
            <a:r>
              <a:rPr lang="en-GB" dirty="0"/>
              <a:t>Response to a “</a:t>
            </a:r>
            <a:r>
              <a:rPr lang="en-GB" dirty="0" err="1"/>
              <a:t>dirac</a:t>
            </a:r>
            <a:r>
              <a:rPr lang="en-GB" dirty="0"/>
              <a:t>” pulse </a:t>
            </a:r>
            <a:endParaRPr lang="LID4096" dirty="0"/>
          </a:p>
        </p:txBody>
      </p:sp>
      <p:cxnSp>
        <p:nvCxnSpPr>
          <p:cNvPr id="17" name="Straight Connector 16">
            <a:extLst>
              <a:ext uri="{FF2B5EF4-FFF2-40B4-BE49-F238E27FC236}">
                <a16:creationId xmlns:a16="http://schemas.microsoft.com/office/drawing/2014/main" id="{3418136E-E39E-4EF0-B618-2FB68D906B8E}"/>
              </a:ext>
            </a:extLst>
          </p:cNvPr>
          <p:cNvCxnSpPr>
            <a:cxnSpLocks/>
          </p:cNvCxnSpPr>
          <p:nvPr/>
        </p:nvCxnSpPr>
        <p:spPr>
          <a:xfrm>
            <a:off x="8046353" y="3204120"/>
            <a:ext cx="3974307" cy="6107"/>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71C76C19-174C-4246-91D8-104C47136918}"/>
              </a:ext>
            </a:extLst>
          </p:cNvPr>
          <p:cNvCxnSpPr>
            <a:cxnSpLocks/>
          </p:cNvCxnSpPr>
          <p:nvPr/>
        </p:nvCxnSpPr>
        <p:spPr>
          <a:xfrm>
            <a:off x="8099582" y="4997966"/>
            <a:ext cx="3974307" cy="6107"/>
          </a:xfrm>
          <a:prstGeom prst="line">
            <a:avLst/>
          </a:prstGeom>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8FF7C50E-6ADD-4D86-9AA6-688417FCFD43}"/>
              </a:ext>
            </a:extLst>
          </p:cNvPr>
          <p:cNvSpPr txBox="1"/>
          <p:nvPr/>
        </p:nvSpPr>
        <p:spPr>
          <a:xfrm>
            <a:off x="10785185" y="4641493"/>
            <a:ext cx="1439018" cy="369332"/>
          </a:xfrm>
          <a:prstGeom prst="rect">
            <a:avLst/>
          </a:prstGeom>
          <a:noFill/>
        </p:spPr>
        <p:txBody>
          <a:bodyPr wrap="square" rtlCol="0">
            <a:spAutoFit/>
          </a:bodyPr>
          <a:lstStyle/>
          <a:p>
            <a:r>
              <a:rPr lang="en-GB" dirty="0"/>
              <a:t>CFD 25%</a:t>
            </a:r>
            <a:endParaRPr lang="LID4096" dirty="0"/>
          </a:p>
        </p:txBody>
      </p:sp>
      <p:cxnSp>
        <p:nvCxnSpPr>
          <p:cNvPr id="21" name="Straight Connector 20">
            <a:extLst>
              <a:ext uri="{FF2B5EF4-FFF2-40B4-BE49-F238E27FC236}">
                <a16:creationId xmlns:a16="http://schemas.microsoft.com/office/drawing/2014/main" id="{DF84C90B-AA6F-402E-9D81-77B7CA49FE2C}"/>
              </a:ext>
            </a:extLst>
          </p:cNvPr>
          <p:cNvCxnSpPr>
            <a:cxnSpLocks/>
          </p:cNvCxnSpPr>
          <p:nvPr/>
        </p:nvCxnSpPr>
        <p:spPr>
          <a:xfrm>
            <a:off x="8304631" y="3356520"/>
            <a:ext cx="0" cy="2726646"/>
          </a:xfrm>
          <a:prstGeom prst="line">
            <a:avLst/>
          </a:prstGeom>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BC39AEF1-057D-4DFA-AF67-0DDBF2E9CB2C}"/>
              </a:ext>
            </a:extLst>
          </p:cNvPr>
          <p:cNvSpPr txBox="1"/>
          <p:nvPr/>
        </p:nvSpPr>
        <p:spPr>
          <a:xfrm>
            <a:off x="8259336" y="6034243"/>
            <a:ext cx="798897" cy="369332"/>
          </a:xfrm>
          <a:prstGeom prst="rect">
            <a:avLst/>
          </a:prstGeom>
          <a:noFill/>
        </p:spPr>
        <p:txBody>
          <a:bodyPr wrap="square" rtlCol="0">
            <a:spAutoFit/>
          </a:bodyPr>
          <a:lstStyle/>
          <a:p>
            <a:r>
              <a:rPr lang="en-GB" dirty="0" err="1"/>
              <a:t>ToA</a:t>
            </a:r>
            <a:endParaRPr lang="LID4096" dirty="0"/>
          </a:p>
        </p:txBody>
      </p:sp>
    </p:spTree>
    <p:extLst>
      <p:ext uri="{BB962C8B-B14F-4D97-AF65-F5344CB8AC3E}">
        <p14:creationId xmlns:p14="http://schemas.microsoft.com/office/powerpoint/2010/main" val="2138867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82D71-ED0B-478F-94E3-49722F04535C}"/>
              </a:ext>
            </a:extLst>
          </p:cNvPr>
          <p:cNvSpPr>
            <a:spLocks noGrp="1"/>
          </p:cNvSpPr>
          <p:nvPr>
            <p:ph type="title"/>
          </p:nvPr>
        </p:nvSpPr>
        <p:spPr/>
        <p:txBody>
          <a:bodyPr>
            <a:normAutofit fontScale="90000"/>
          </a:bodyPr>
          <a:lstStyle/>
          <a:p>
            <a:r>
              <a:rPr lang="en-GB" dirty="0"/>
              <a:t>Simulation verification – TPA comparison </a:t>
            </a:r>
            <a:endParaRPr lang="LID4096" dirty="0"/>
          </a:p>
        </p:txBody>
      </p:sp>
      <p:sp>
        <p:nvSpPr>
          <p:cNvPr id="4" name="Date Placeholder 3">
            <a:extLst>
              <a:ext uri="{FF2B5EF4-FFF2-40B4-BE49-F238E27FC236}">
                <a16:creationId xmlns:a16="http://schemas.microsoft.com/office/drawing/2014/main" id="{D474D6B3-E641-4B4F-BB7B-7660A7B37D97}"/>
              </a:ext>
            </a:extLst>
          </p:cNvPr>
          <p:cNvSpPr>
            <a:spLocks noGrp="1"/>
          </p:cNvSpPr>
          <p:nvPr>
            <p:ph type="dt" sz="half" idx="2"/>
          </p:nvPr>
        </p:nvSpPr>
        <p:spPr>
          <a:xfrm>
            <a:off x="292252" y="6635875"/>
            <a:ext cx="1097325" cy="188399"/>
          </a:xfrm>
        </p:spPr>
        <p:txBody>
          <a:bodyPr/>
          <a:lstStyle/>
          <a:p>
            <a:fld id="{C293B1E3-853D-4529-96E0-413D1939FE7A}" type="datetime1">
              <a:rPr lang="en-GB" smtClean="0"/>
              <a:t>05/06/2025</a:t>
            </a:fld>
            <a:endParaRPr lang="en-US" dirty="0"/>
          </a:p>
        </p:txBody>
      </p:sp>
      <p:sp>
        <p:nvSpPr>
          <p:cNvPr id="5" name="Footer Placeholder 4">
            <a:extLst>
              <a:ext uri="{FF2B5EF4-FFF2-40B4-BE49-F238E27FC236}">
                <a16:creationId xmlns:a16="http://schemas.microsoft.com/office/drawing/2014/main" id="{11779BC5-CF9B-4B35-803C-183DAA6F6AE8}"/>
              </a:ext>
            </a:extLst>
          </p:cNvPr>
          <p:cNvSpPr>
            <a:spLocks noGrp="1"/>
          </p:cNvSpPr>
          <p:nvPr>
            <p:ph type="ftr" sz="quarter" idx="3"/>
          </p:nvPr>
        </p:nvSpPr>
        <p:spPr>
          <a:xfrm>
            <a:off x="1441326" y="6642811"/>
            <a:ext cx="9727595" cy="181462"/>
          </a:xfrm>
        </p:spPr>
        <p:txBody>
          <a:bodyPr/>
          <a:lstStyle/>
          <a:p>
            <a:r>
              <a:rPr lang="en-US"/>
              <a:t>G. Kramberger, 3D detector simulations (Nover 3D in 8" production)</a:t>
            </a:r>
            <a:endParaRPr lang="en-US" dirty="0"/>
          </a:p>
        </p:txBody>
      </p:sp>
      <p:sp>
        <p:nvSpPr>
          <p:cNvPr id="6" name="Slide Number Placeholder 5">
            <a:extLst>
              <a:ext uri="{FF2B5EF4-FFF2-40B4-BE49-F238E27FC236}">
                <a16:creationId xmlns:a16="http://schemas.microsoft.com/office/drawing/2014/main" id="{C3704263-6FBB-4497-B974-D7308036CBAD}"/>
              </a:ext>
            </a:extLst>
          </p:cNvPr>
          <p:cNvSpPr>
            <a:spLocks noGrp="1"/>
          </p:cNvSpPr>
          <p:nvPr>
            <p:ph type="sldNum" sz="quarter" idx="4"/>
          </p:nvPr>
        </p:nvSpPr>
        <p:spPr>
          <a:xfrm>
            <a:off x="10886387" y="6648002"/>
            <a:ext cx="668565" cy="181462"/>
          </a:xfrm>
        </p:spPr>
        <p:txBody>
          <a:bodyPr/>
          <a:lstStyle/>
          <a:p>
            <a:fld id="{17918391-D411-FE40-AAD7-861AE5233E0E}" type="slidenum">
              <a:rPr lang="en-US" smtClean="0"/>
              <a:pPr/>
              <a:t>5</a:t>
            </a:fld>
            <a:endParaRPr lang="en-US" dirty="0"/>
          </a:p>
        </p:txBody>
      </p:sp>
      <p:pic>
        <p:nvPicPr>
          <p:cNvPr id="7" name="Picture 6">
            <a:extLst>
              <a:ext uri="{FF2B5EF4-FFF2-40B4-BE49-F238E27FC236}">
                <a16:creationId xmlns:a16="http://schemas.microsoft.com/office/drawing/2014/main" id="{6012051D-3443-4FAA-AD82-31805E5F9C9E}"/>
              </a:ext>
            </a:extLst>
          </p:cNvPr>
          <p:cNvPicPr>
            <a:picLocks noChangeAspect="1"/>
          </p:cNvPicPr>
          <p:nvPr/>
        </p:nvPicPr>
        <p:blipFill>
          <a:blip r:embed="rId2"/>
          <a:stretch>
            <a:fillRect/>
          </a:stretch>
        </p:blipFill>
        <p:spPr>
          <a:xfrm>
            <a:off x="3558152" y="952262"/>
            <a:ext cx="8160529" cy="2565390"/>
          </a:xfrm>
          <a:prstGeom prst="rect">
            <a:avLst/>
          </a:prstGeom>
        </p:spPr>
      </p:pic>
      <p:sp>
        <p:nvSpPr>
          <p:cNvPr id="8" name="Content Placeholder 2">
            <a:extLst>
              <a:ext uri="{FF2B5EF4-FFF2-40B4-BE49-F238E27FC236}">
                <a16:creationId xmlns:a16="http://schemas.microsoft.com/office/drawing/2014/main" id="{82F542F5-C412-4BE4-824C-83EF12A06D48}"/>
              </a:ext>
            </a:extLst>
          </p:cNvPr>
          <p:cNvSpPr txBox="1">
            <a:spLocks/>
          </p:cNvSpPr>
          <p:nvPr/>
        </p:nvSpPr>
        <p:spPr>
          <a:xfrm>
            <a:off x="221951" y="3068267"/>
            <a:ext cx="5107290" cy="3253663"/>
          </a:xfrm>
          <a:prstGeom prst="rect">
            <a:avLst/>
          </a:prstGeom>
        </p:spPr>
        <p:txBody>
          <a:bodyPr vert="horz">
            <a:normAutofit/>
          </a:bodyPr>
          <a:lstStyle>
            <a:lvl1pPr marL="182563" indent="-14605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449263" indent="-182563" algn="l" rtl="0" eaLnBrk="1" latinLnBrk="0" hangingPunct="1">
              <a:spcBef>
                <a:spcPct val="20000"/>
              </a:spcBef>
              <a:buClr>
                <a:srgbClr val="000000"/>
              </a:buClr>
              <a:buSzPct val="90000"/>
              <a:buFont typeface="Arial"/>
              <a:buChar char="•"/>
              <a:defRPr kumimoji="0" sz="2000" kern="1200">
                <a:solidFill>
                  <a:srgbClr val="000000"/>
                </a:solidFill>
                <a:latin typeface="+mn-lt"/>
                <a:ea typeface="+mn-ea"/>
                <a:cs typeface="+mn-cs"/>
              </a:defRPr>
            </a:lvl2pPr>
            <a:lvl3pPr marL="623888" indent="-174625"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806450" indent="-182563" algn="l" rtl="0" eaLnBrk="1" latinLnBrk="0" hangingPunct="1">
              <a:spcBef>
                <a:spcPct val="20000"/>
              </a:spcBef>
              <a:buClr>
                <a:srgbClr val="000000"/>
              </a:buClr>
              <a:buSzPct val="90000"/>
              <a:buFont typeface="Arial"/>
              <a:buChar char="•"/>
              <a:defRPr kumimoji="0" sz="1800" kern="1200">
                <a:solidFill>
                  <a:srgbClr val="000000"/>
                </a:solidFill>
                <a:latin typeface="+mn-lt"/>
                <a:ea typeface="+mn-ea"/>
                <a:cs typeface="+mn-cs"/>
              </a:defRPr>
            </a:lvl4pPr>
            <a:lvl5pPr marL="989013" indent="-182563"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Font typeface="Arial"/>
              <a:buNone/>
            </a:pPr>
            <a:r>
              <a:rPr lang="en-GB" sz="2000" b="1" u="sng" dirty="0"/>
              <a:t>Assumptions:  </a:t>
            </a:r>
          </a:p>
          <a:p>
            <a:pPr>
              <a:buFont typeface="Wingdings" panose="05000000000000000000" pitchFamily="2" charset="2"/>
              <a:buChar char="§"/>
            </a:pPr>
            <a:r>
              <a:rPr lang="en-GB" sz="2000" dirty="0"/>
              <a:t>electronics with 500-600 ps peaking time</a:t>
            </a:r>
          </a:p>
          <a:p>
            <a:pPr>
              <a:buFont typeface="Wingdings" panose="05000000000000000000" pitchFamily="2" charset="2"/>
              <a:buChar char="§"/>
            </a:pPr>
            <a:r>
              <a:rPr lang="en-GB" sz="2000" dirty="0"/>
              <a:t>10 </a:t>
            </a:r>
            <a:r>
              <a:rPr lang="en-GB" sz="2000" dirty="0">
                <a:latin typeface="Symbol" panose="05050102010706020507" pitchFamily="18" charset="2"/>
              </a:rPr>
              <a:t>m</a:t>
            </a:r>
            <a:r>
              <a:rPr lang="en-GB" sz="2000" dirty="0"/>
              <a:t>m “cigar” shape of TPA in z and 1.5 </a:t>
            </a:r>
            <a:r>
              <a:rPr lang="en-GB" sz="2000" dirty="0">
                <a:latin typeface="Symbol" panose="05050102010706020507" pitchFamily="18" charset="2"/>
              </a:rPr>
              <a:t>m</a:t>
            </a:r>
            <a:r>
              <a:rPr lang="en-GB" sz="2000" dirty="0"/>
              <a:t>m in </a:t>
            </a:r>
            <a:r>
              <a:rPr lang="en-GB" sz="2000" dirty="0" err="1"/>
              <a:t>xy</a:t>
            </a:r>
            <a:endParaRPr lang="en-GB" sz="2000" dirty="0"/>
          </a:p>
          <a:p>
            <a:pPr>
              <a:buFont typeface="Wingdings" panose="05000000000000000000" pitchFamily="2" charset="2"/>
              <a:buChar char="§"/>
            </a:pPr>
            <a:r>
              <a:rPr lang="en-GB" sz="2000" dirty="0"/>
              <a:t>p-type isolation not yet implemented (no oxide charge)</a:t>
            </a:r>
          </a:p>
          <a:p>
            <a:pPr>
              <a:buFont typeface="Wingdings" panose="05000000000000000000" pitchFamily="2" charset="2"/>
              <a:buChar char="§"/>
            </a:pPr>
            <a:r>
              <a:rPr lang="en-GB" sz="2000" dirty="0"/>
              <a:t>Simulation - </a:t>
            </a:r>
            <a:r>
              <a:rPr lang="en-GB" sz="2000" dirty="0" err="1"/>
              <a:t>bining</a:t>
            </a:r>
            <a:r>
              <a:rPr lang="en-GB" sz="2000" dirty="0"/>
              <a:t> of the area 4x4 </a:t>
            </a:r>
            <a:r>
              <a:rPr lang="en-GB" sz="2000" dirty="0">
                <a:latin typeface="Symbol" panose="05050102010706020507" pitchFamily="18" charset="2"/>
              </a:rPr>
              <a:t>m</a:t>
            </a:r>
            <a:r>
              <a:rPr lang="en-GB" sz="2000" dirty="0"/>
              <a:t>m</a:t>
            </a:r>
            <a:r>
              <a:rPr lang="en-GB" sz="2000" baseline="30000" dirty="0"/>
              <a:t>2</a:t>
            </a:r>
          </a:p>
          <a:p>
            <a:pPr>
              <a:buFont typeface="Wingdings" panose="05000000000000000000" pitchFamily="2" charset="2"/>
              <a:buChar char="§"/>
            </a:pPr>
            <a:endParaRPr lang="en-GB" dirty="0"/>
          </a:p>
          <a:p>
            <a:pPr>
              <a:buFont typeface="Wingdings" panose="05000000000000000000" pitchFamily="2" charset="2"/>
              <a:buChar char="§"/>
            </a:pPr>
            <a:endParaRPr lang="en-GB" dirty="0"/>
          </a:p>
          <a:p>
            <a:pPr>
              <a:buFont typeface="Wingdings" panose="05000000000000000000" pitchFamily="2" charset="2"/>
              <a:buChar char="§"/>
            </a:pPr>
            <a:endParaRPr lang="LID4096" dirty="0"/>
          </a:p>
        </p:txBody>
      </p:sp>
      <p:pic>
        <p:nvPicPr>
          <p:cNvPr id="9" name="Picture 8">
            <a:extLst>
              <a:ext uri="{FF2B5EF4-FFF2-40B4-BE49-F238E27FC236}">
                <a16:creationId xmlns:a16="http://schemas.microsoft.com/office/drawing/2014/main" id="{8485DF46-1CA4-447C-94E1-C99FC0CBCF4F}"/>
              </a:ext>
            </a:extLst>
          </p:cNvPr>
          <p:cNvPicPr>
            <a:picLocks noChangeAspect="1"/>
          </p:cNvPicPr>
          <p:nvPr/>
        </p:nvPicPr>
        <p:blipFill>
          <a:blip r:embed="rId3"/>
          <a:stretch>
            <a:fillRect/>
          </a:stretch>
        </p:blipFill>
        <p:spPr>
          <a:xfrm>
            <a:off x="5523973" y="4231592"/>
            <a:ext cx="3192708" cy="2259183"/>
          </a:xfrm>
          <a:prstGeom prst="rect">
            <a:avLst/>
          </a:prstGeom>
        </p:spPr>
      </p:pic>
      <p:pic>
        <p:nvPicPr>
          <p:cNvPr id="10" name="Picture 9">
            <a:extLst>
              <a:ext uri="{FF2B5EF4-FFF2-40B4-BE49-F238E27FC236}">
                <a16:creationId xmlns:a16="http://schemas.microsoft.com/office/drawing/2014/main" id="{4F4AFD9F-4077-436F-A398-B7DE64C65D69}"/>
              </a:ext>
            </a:extLst>
          </p:cNvPr>
          <p:cNvPicPr>
            <a:picLocks noChangeAspect="1"/>
          </p:cNvPicPr>
          <p:nvPr/>
        </p:nvPicPr>
        <p:blipFill>
          <a:blip r:embed="rId4"/>
          <a:stretch>
            <a:fillRect/>
          </a:stretch>
        </p:blipFill>
        <p:spPr>
          <a:xfrm>
            <a:off x="8999292" y="4396904"/>
            <a:ext cx="3102056" cy="2184579"/>
          </a:xfrm>
          <a:prstGeom prst="rect">
            <a:avLst/>
          </a:prstGeom>
        </p:spPr>
      </p:pic>
      <p:sp>
        <p:nvSpPr>
          <p:cNvPr id="11" name="TextBox 10">
            <a:extLst>
              <a:ext uri="{FF2B5EF4-FFF2-40B4-BE49-F238E27FC236}">
                <a16:creationId xmlns:a16="http://schemas.microsoft.com/office/drawing/2014/main" id="{8D357BCC-F228-4BCF-B4EB-6408DE0DC0EC}"/>
              </a:ext>
            </a:extLst>
          </p:cNvPr>
          <p:cNvSpPr txBox="1"/>
          <p:nvPr/>
        </p:nvSpPr>
        <p:spPr>
          <a:xfrm>
            <a:off x="7434180" y="3551456"/>
            <a:ext cx="2717342" cy="646331"/>
          </a:xfrm>
          <a:prstGeom prst="rect">
            <a:avLst/>
          </a:prstGeom>
          <a:noFill/>
          <a:ln w="22225">
            <a:solidFill>
              <a:srgbClr val="FF0000"/>
            </a:solidFill>
          </a:ln>
        </p:spPr>
        <p:txBody>
          <a:bodyPr wrap="square" rtlCol="0">
            <a:spAutoFit/>
          </a:bodyPr>
          <a:lstStyle/>
          <a:p>
            <a:r>
              <a:rPr lang="en-GB" b="1" dirty="0">
                <a:solidFill>
                  <a:srgbClr val="FF0000"/>
                </a:solidFill>
              </a:rPr>
              <a:t>RMS measured 305 ps</a:t>
            </a:r>
          </a:p>
          <a:p>
            <a:r>
              <a:rPr lang="en-GB" b="1" dirty="0">
                <a:solidFill>
                  <a:srgbClr val="FF0000"/>
                </a:solidFill>
              </a:rPr>
              <a:t>RMS simulated 340 ps </a:t>
            </a:r>
            <a:endParaRPr lang="LID4096" b="1" dirty="0">
              <a:solidFill>
                <a:srgbClr val="FF0000"/>
              </a:solidFill>
            </a:endParaRPr>
          </a:p>
        </p:txBody>
      </p:sp>
      <p:pic>
        <p:nvPicPr>
          <p:cNvPr id="3" name="Picture 2">
            <a:extLst>
              <a:ext uri="{FF2B5EF4-FFF2-40B4-BE49-F238E27FC236}">
                <a16:creationId xmlns:a16="http://schemas.microsoft.com/office/drawing/2014/main" id="{7D6FC6E0-7834-4A43-ABC9-9F7813675369}"/>
              </a:ext>
            </a:extLst>
          </p:cNvPr>
          <p:cNvPicPr>
            <a:picLocks noChangeAspect="1"/>
          </p:cNvPicPr>
          <p:nvPr/>
        </p:nvPicPr>
        <p:blipFill>
          <a:blip r:embed="rId5"/>
          <a:stretch>
            <a:fillRect/>
          </a:stretch>
        </p:blipFill>
        <p:spPr>
          <a:xfrm>
            <a:off x="956502" y="697420"/>
            <a:ext cx="1883827" cy="1792379"/>
          </a:xfrm>
          <a:prstGeom prst="rect">
            <a:avLst/>
          </a:prstGeom>
        </p:spPr>
      </p:pic>
      <p:sp>
        <p:nvSpPr>
          <p:cNvPr id="12" name="TextBox 11">
            <a:extLst>
              <a:ext uri="{FF2B5EF4-FFF2-40B4-BE49-F238E27FC236}">
                <a16:creationId xmlns:a16="http://schemas.microsoft.com/office/drawing/2014/main" id="{E83FDBE0-5A00-43DC-98A2-A496FF772EC8}"/>
              </a:ext>
            </a:extLst>
          </p:cNvPr>
          <p:cNvSpPr txBox="1"/>
          <p:nvPr/>
        </p:nvSpPr>
        <p:spPr>
          <a:xfrm>
            <a:off x="9601200" y="4649821"/>
            <a:ext cx="1578189" cy="369332"/>
          </a:xfrm>
          <a:prstGeom prst="rect">
            <a:avLst/>
          </a:prstGeom>
          <a:noFill/>
        </p:spPr>
        <p:txBody>
          <a:bodyPr wrap="none" rtlCol="0">
            <a:spAutoFit/>
          </a:bodyPr>
          <a:lstStyle/>
          <a:p>
            <a:r>
              <a:rPr lang="en-GB" dirty="0"/>
              <a:t>SIMULATION</a:t>
            </a:r>
            <a:endParaRPr lang="LID4096" dirty="0"/>
          </a:p>
        </p:txBody>
      </p:sp>
      <p:sp>
        <p:nvSpPr>
          <p:cNvPr id="13" name="TextBox 12">
            <a:extLst>
              <a:ext uri="{FF2B5EF4-FFF2-40B4-BE49-F238E27FC236}">
                <a16:creationId xmlns:a16="http://schemas.microsoft.com/office/drawing/2014/main" id="{8A73ABB3-E6B1-4471-9D8D-1E3E382CD82A}"/>
              </a:ext>
            </a:extLst>
          </p:cNvPr>
          <p:cNvSpPr txBox="1"/>
          <p:nvPr/>
        </p:nvSpPr>
        <p:spPr>
          <a:xfrm>
            <a:off x="6257621" y="5888985"/>
            <a:ext cx="1578189" cy="369332"/>
          </a:xfrm>
          <a:prstGeom prst="rect">
            <a:avLst/>
          </a:prstGeom>
          <a:noFill/>
        </p:spPr>
        <p:txBody>
          <a:bodyPr wrap="none" rtlCol="0">
            <a:spAutoFit/>
          </a:bodyPr>
          <a:lstStyle/>
          <a:p>
            <a:r>
              <a:rPr lang="en-GB" dirty="0"/>
              <a:t>SIMULATION</a:t>
            </a:r>
            <a:endParaRPr lang="LID4096" dirty="0"/>
          </a:p>
        </p:txBody>
      </p:sp>
      <p:sp>
        <p:nvSpPr>
          <p:cNvPr id="14" name="TextBox 13">
            <a:extLst>
              <a:ext uri="{FF2B5EF4-FFF2-40B4-BE49-F238E27FC236}">
                <a16:creationId xmlns:a16="http://schemas.microsoft.com/office/drawing/2014/main" id="{66E3F07F-9EDD-4562-873D-AE424F7A5D71}"/>
              </a:ext>
            </a:extLst>
          </p:cNvPr>
          <p:cNvSpPr txBox="1"/>
          <p:nvPr/>
        </p:nvSpPr>
        <p:spPr>
          <a:xfrm>
            <a:off x="5578980" y="942375"/>
            <a:ext cx="3173369" cy="276999"/>
          </a:xfrm>
          <a:prstGeom prst="rect">
            <a:avLst/>
          </a:prstGeom>
          <a:noFill/>
        </p:spPr>
        <p:txBody>
          <a:bodyPr wrap="none" rtlCol="0">
            <a:spAutoFit/>
          </a:bodyPr>
          <a:lstStyle/>
          <a:p>
            <a:r>
              <a:rPr lang="en-GB" sz="1200" b="1" i="1" dirty="0"/>
              <a:t>IFCA data, presented at TREDI workshop</a:t>
            </a:r>
            <a:endParaRPr lang="LID4096" sz="1200" b="1" i="1" dirty="0"/>
          </a:p>
        </p:txBody>
      </p:sp>
      <p:sp>
        <p:nvSpPr>
          <p:cNvPr id="15" name="TextBox 14">
            <a:extLst>
              <a:ext uri="{FF2B5EF4-FFF2-40B4-BE49-F238E27FC236}">
                <a16:creationId xmlns:a16="http://schemas.microsoft.com/office/drawing/2014/main" id="{7F8A26F9-BF1A-4FDF-B40D-E700C7325E64}"/>
              </a:ext>
            </a:extLst>
          </p:cNvPr>
          <p:cNvSpPr txBox="1"/>
          <p:nvPr/>
        </p:nvSpPr>
        <p:spPr>
          <a:xfrm>
            <a:off x="2822791" y="748886"/>
            <a:ext cx="2223686" cy="646331"/>
          </a:xfrm>
          <a:prstGeom prst="rect">
            <a:avLst/>
          </a:prstGeom>
          <a:noFill/>
        </p:spPr>
        <p:txBody>
          <a:bodyPr wrap="none" rtlCol="0">
            <a:spAutoFit/>
          </a:bodyPr>
          <a:lstStyle/>
          <a:p>
            <a:r>
              <a:rPr lang="en-GB" dirty="0"/>
              <a:t>RD50-3D timing run</a:t>
            </a:r>
          </a:p>
          <a:p>
            <a:r>
              <a:rPr lang="en-GB" dirty="0"/>
              <a:t>samples</a:t>
            </a:r>
            <a:endParaRPr lang="LID4096" dirty="0"/>
          </a:p>
        </p:txBody>
      </p:sp>
      <p:sp>
        <p:nvSpPr>
          <p:cNvPr id="17" name="TextBox 16">
            <a:extLst>
              <a:ext uri="{FF2B5EF4-FFF2-40B4-BE49-F238E27FC236}">
                <a16:creationId xmlns:a16="http://schemas.microsoft.com/office/drawing/2014/main" id="{97C58CA0-AFFC-4F38-8919-CD2758BEB96B}"/>
              </a:ext>
            </a:extLst>
          </p:cNvPr>
          <p:cNvSpPr txBox="1"/>
          <p:nvPr/>
        </p:nvSpPr>
        <p:spPr>
          <a:xfrm>
            <a:off x="5729591" y="3756540"/>
            <a:ext cx="1493037" cy="369332"/>
          </a:xfrm>
          <a:prstGeom prst="rect">
            <a:avLst/>
          </a:prstGeom>
          <a:noFill/>
        </p:spPr>
        <p:txBody>
          <a:bodyPr wrap="none" rtlCol="0">
            <a:spAutoFit/>
          </a:bodyPr>
          <a:lstStyle/>
          <a:p>
            <a:r>
              <a:rPr lang="en-GB" dirty="0"/>
              <a:t>20 V, room T</a:t>
            </a:r>
            <a:endParaRPr lang="LID4096" dirty="0"/>
          </a:p>
        </p:txBody>
      </p:sp>
      <p:sp>
        <p:nvSpPr>
          <p:cNvPr id="16" name="TextBox 15">
            <a:extLst>
              <a:ext uri="{FF2B5EF4-FFF2-40B4-BE49-F238E27FC236}">
                <a16:creationId xmlns:a16="http://schemas.microsoft.com/office/drawing/2014/main" id="{E9EE1633-6621-4CF5-885C-297C94AB92CC}"/>
              </a:ext>
            </a:extLst>
          </p:cNvPr>
          <p:cNvSpPr txBox="1"/>
          <p:nvPr/>
        </p:nvSpPr>
        <p:spPr>
          <a:xfrm>
            <a:off x="9601200" y="2127183"/>
            <a:ext cx="595035" cy="369332"/>
          </a:xfrm>
          <a:prstGeom prst="rect">
            <a:avLst/>
          </a:prstGeom>
          <a:noFill/>
        </p:spPr>
        <p:txBody>
          <a:bodyPr wrap="none" rtlCol="0">
            <a:spAutoFit/>
          </a:bodyPr>
          <a:lstStyle/>
          <a:p>
            <a:r>
              <a:rPr lang="en-GB" dirty="0"/>
              <a:t>20V</a:t>
            </a:r>
            <a:endParaRPr lang="LID4096" dirty="0"/>
          </a:p>
        </p:txBody>
      </p:sp>
    </p:spTree>
    <p:extLst>
      <p:ext uri="{BB962C8B-B14F-4D97-AF65-F5344CB8AC3E}">
        <p14:creationId xmlns:p14="http://schemas.microsoft.com/office/powerpoint/2010/main" val="3428184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D9253-C706-420E-8291-1A0DC39C02B8}"/>
              </a:ext>
            </a:extLst>
          </p:cNvPr>
          <p:cNvSpPr>
            <a:spLocks noGrp="1"/>
          </p:cNvSpPr>
          <p:nvPr>
            <p:ph type="title"/>
          </p:nvPr>
        </p:nvSpPr>
        <p:spPr/>
        <p:txBody>
          <a:bodyPr>
            <a:normAutofit fontScale="90000"/>
          </a:bodyPr>
          <a:lstStyle/>
          <a:p>
            <a:r>
              <a:rPr lang="en-GB" dirty="0"/>
              <a:t>Design of the sensor – full 3D simulation</a:t>
            </a:r>
            <a:endParaRPr lang="LID4096" dirty="0"/>
          </a:p>
        </p:txBody>
      </p:sp>
      <p:sp>
        <p:nvSpPr>
          <p:cNvPr id="4" name="Date Placeholder 3">
            <a:extLst>
              <a:ext uri="{FF2B5EF4-FFF2-40B4-BE49-F238E27FC236}">
                <a16:creationId xmlns:a16="http://schemas.microsoft.com/office/drawing/2014/main" id="{9298D665-390C-4405-A074-260AFC447D08}"/>
              </a:ext>
            </a:extLst>
          </p:cNvPr>
          <p:cNvSpPr>
            <a:spLocks noGrp="1"/>
          </p:cNvSpPr>
          <p:nvPr>
            <p:ph type="dt" sz="half" idx="2"/>
          </p:nvPr>
        </p:nvSpPr>
        <p:spPr/>
        <p:txBody>
          <a:bodyPr/>
          <a:lstStyle/>
          <a:p>
            <a:fld id="{F2135DBC-46E2-4040-A275-91E190B8D285}" type="datetime1">
              <a:rPr lang="en-GB" smtClean="0"/>
              <a:t>05/06/2025</a:t>
            </a:fld>
            <a:endParaRPr lang="en-US" dirty="0"/>
          </a:p>
        </p:txBody>
      </p:sp>
      <p:sp>
        <p:nvSpPr>
          <p:cNvPr id="5" name="Footer Placeholder 4">
            <a:extLst>
              <a:ext uri="{FF2B5EF4-FFF2-40B4-BE49-F238E27FC236}">
                <a16:creationId xmlns:a16="http://schemas.microsoft.com/office/drawing/2014/main" id="{E0679A95-12EF-4CDF-BBFF-4036D519ECF3}"/>
              </a:ext>
            </a:extLst>
          </p:cNvPr>
          <p:cNvSpPr>
            <a:spLocks noGrp="1"/>
          </p:cNvSpPr>
          <p:nvPr>
            <p:ph type="ftr" sz="quarter" idx="3"/>
          </p:nvPr>
        </p:nvSpPr>
        <p:spPr/>
        <p:txBody>
          <a:bodyPr/>
          <a:lstStyle/>
          <a:p>
            <a:r>
              <a:rPr lang="en-US"/>
              <a:t>G. Kramberger, 3D detector simulations (Nover 3D in 8" production)</a:t>
            </a:r>
            <a:endParaRPr lang="en-US" dirty="0"/>
          </a:p>
        </p:txBody>
      </p:sp>
      <p:sp>
        <p:nvSpPr>
          <p:cNvPr id="6" name="Slide Number Placeholder 5">
            <a:extLst>
              <a:ext uri="{FF2B5EF4-FFF2-40B4-BE49-F238E27FC236}">
                <a16:creationId xmlns:a16="http://schemas.microsoft.com/office/drawing/2014/main" id="{DFBE80BC-6DC0-4AA3-A1A2-BDE87AF1CAA5}"/>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13" name="Content Placeholder 12">
            <a:extLst>
              <a:ext uri="{FF2B5EF4-FFF2-40B4-BE49-F238E27FC236}">
                <a16:creationId xmlns:a16="http://schemas.microsoft.com/office/drawing/2014/main" id="{2206B9A8-791E-4FB0-8556-C8013AA6A36D}"/>
              </a:ext>
            </a:extLst>
          </p:cNvPr>
          <p:cNvSpPr>
            <a:spLocks noGrp="1"/>
          </p:cNvSpPr>
          <p:nvPr>
            <p:ph idx="1"/>
          </p:nvPr>
        </p:nvSpPr>
        <p:spPr>
          <a:xfrm>
            <a:off x="433882" y="4943060"/>
            <a:ext cx="4965287" cy="1728287"/>
          </a:xfrm>
        </p:spPr>
        <p:txBody>
          <a:bodyPr>
            <a:normAutofit fontScale="47500" lnSpcReduction="20000"/>
          </a:bodyPr>
          <a:lstStyle/>
          <a:p>
            <a:pPr marL="36513" indent="0">
              <a:buNone/>
            </a:pPr>
            <a:r>
              <a:rPr lang="en-GB" sz="3400" dirty="0"/>
              <a:t>Small square cell size detector was investigated 	</a:t>
            </a:r>
          </a:p>
          <a:p>
            <a:pPr marL="36513" indent="0">
              <a:buNone/>
            </a:pPr>
            <a:r>
              <a:rPr lang="en-GB" sz="3400" b="1" dirty="0">
                <a:solidFill>
                  <a:srgbClr val="FF0000"/>
                </a:solidFill>
              </a:rPr>
              <a:t>a single sided process assumed</a:t>
            </a:r>
            <a:r>
              <a:rPr lang="en-GB" sz="3400" dirty="0"/>
              <a:t>:</a:t>
            </a:r>
          </a:p>
          <a:p>
            <a:r>
              <a:rPr lang="en-GB" sz="3400" dirty="0"/>
              <a:t>30x30 </a:t>
            </a:r>
            <a:r>
              <a:rPr lang="en-GB" sz="3400" dirty="0">
                <a:latin typeface="Symbol" panose="05050102010706020507" pitchFamily="18" charset="2"/>
              </a:rPr>
              <a:t>m</a:t>
            </a:r>
            <a:r>
              <a:rPr lang="en-GB" sz="3400" dirty="0"/>
              <a:t>m</a:t>
            </a:r>
            <a:r>
              <a:rPr lang="en-GB" sz="3400" baseline="30000" dirty="0"/>
              <a:t>2</a:t>
            </a:r>
          </a:p>
          <a:p>
            <a:r>
              <a:rPr lang="en-GB" sz="3400" dirty="0"/>
              <a:t>25x25 </a:t>
            </a:r>
            <a:r>
              <a:rPr lang="en-GB" sz="3400" dirty="0">
                <a:latin typeface="Symbol" panose="05050102010706020507" pitchFamily="18" charset="2"/>
              </a:rPr>
              <a:t>m</a:t>
            </a:r>
            <a:r>
              <a:rPr lang="en-GB" sz="3400" dirty="0"/>
              <a:t>m</a:t>
            </a:r>
            <a:r>
              <a:rPr lang="en-GB" sz="3400" baseline="30000" dirty="0"/>
              <a:t>2</a:t>
            </a:r>
          </a:p>
          <a:p>
            <a:r>
              <a:rPr lang="en-GB" sz="3400" dirty="0"/>
              <a:t>20 </a:t>
            </a:r>
            <a:r>
              <a:rPr lang="en-GB" sz="3400" dirty="0">
                <a:latin typeface="Symbol" panose="05050102010706020507" pitchFamily="18" charset="2"/>
              </a:rPr>
              <a:t>m</a:t>
            </a:r>
            <a:r>
              <a:rPr lang="en-GB" sz="3400" dirty="0"/>
              <a:t>m gap</a:t>
            </a:r>
          </a:p>
          <a:p>
            <a:r>
              <a:rPr lang="en-GB" sz="3400" b="1" dirty="0">
                <a:solidFill>
                  <a:srgbClr val="FF0000"/>
                </a:solidFill>
              </a:rPr>
              <a:t>0.5-2 </a:t>
            </a:r>
            <a:r>
              <a:rPr lang="en-GB" sz="3400" b="1" dirty="0">
                <a:solidFill>
                  <a:srgbClr val="FF0000"/>
                </a:solidFill>
                <a:latin typeface="Symbol" panose="05050102010706020507" pitchFamily="18" charset="2"/>
              </a:rPr>
              <a:t>m</a:t>
            </a:r>
            <a:r>
              <a:rPr lang="en-GB" sz="3400" b="1" dirty="0">
                <a:solidFill>
                  <a:srgbClr val="FF0000"/>
                </a:solidFill>
              </a:rPr>
              <a:t>m column radius</a:t>
            </a:r>
            <a:r>
              <a:rPr lang="en-GB" sz="3400" dirty="0"/>
              <a:t> </a:t>
            </a:r>
          </a:p>
          <a:p>
            <a:pPr marL="36513" indent="0">
              <a:buNone/>
            </a:pPr>
            <a:endParaRPr lang="en-GB" baseline="30000" dirty="0"/>
          </a:p>
        </p:txBody>
      </p:sp>
      <p:sp>
        <p:nvSpPr>
          <p:cNvPr id="14" name="Rectangle 13">
            <a:extLst>
              <a:ext uri="{FF2B5EF4-FFF2-40B4-BE49-F238E27FC236}">
                <a16:creationId xmlns:a16="http://schemas.microsoft.com/office/drawing/2014/main" id="{9174AAD9-157E-48D8-9B91-91A25E3C4385}"/>
              </a:ext>
            </a:extLst>
          </p:cNvPr>
          <p:cNvSpPr/>
          <p:nvPr/>
        </p:nvSpPr>
        <p:spPr>
          <a:xfrm>
            <a:off x="609600" y="1210954"/>
            <a:ext cx="3731341" cy="294967"/>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5" name="Rectangle 14">
            <a:extLst>
              <a:ext uri="{FF2B5EF4-FFF2-40B4-BE49-F238E27FC236}">
                <a16:creationId xmlns:a16="http://schemas.microsoft.com/office/drawing/2014/main" id="{BE0B0859-CE57-43DC-BC5F-79BD81E6CA24}"/>
              </a:ext>
            </a:extLst>
          </p:cNvPr>
          <p:cNvSpPr/>
          <p:nvPr/>
        </p:nvSpPr>
        <p:spPr>
          <a:xfrm>
            <a:off x="2290916" y="1489640"/>
            <a:ext cx="245806" cy="1759921"/>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8" name="Rectangle 17">
            <a:extLst>
              <a:ext uri="{FF2B5EF4-FFF2-40B4-BE49-F238E27FC236}">
                <a16:creationId xmlns:a16="http://schemas.microsoft.com/office/drawing/2014/main" id="{AAB39AD2-BE8E-429D-B417-C7002503EE03}"/>
              </a:ext>
            </a:extLst>
          </p:cNvPr>
          <p:cNvSpPr/>
          <p:nvPr/>
        </p:nvSpPr>
        <p:spPr>
          <a:xfrm>
            <a:off x="2290916" y="1210954"/>
            <a:ext cx="245806" cy="294967"/>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0" name="Rectangle 29">
            <a:extLst>
              <a:ext uri="{FF2B5EF4-FFF2-40B4-BE49-F238E27FC236}">
                <a16:creationId xmlns:a16="http://schemas.microsoft.com/office/drawing/2014/main" id="{07D2DD0B-661F-462F-8DF8-0175E7893B1C}"/>
              </a:ext>
            </a:extLst>
          </p:cNvPr>
          <p:cNvSpPr/>
          <p:nvPr/>
        </p:nvSpPr>
        <p:spPr>
          <a:xfrm>
            <a:off x="609600" y="1489639"/>
            <a:ext cx="245806" cy="2384589"/>
          </a:xfrm>
          <a:prstGeom prst="rect">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1" name="Rectangle 30">
            <a:extLst>
              <a:ext uri="{FF2B5EF4-FFF2-40B4-BE49-F238E27FC236}">
                <a16:creationId xmlns:a16="http://schemas.microsoft.com/office/drawing/2014/main" id="{0540FC97-0538-4D8D-8E98-BA718CDCD24E}"/>
              </a:ext>
            </a:extLst>
          </p:cNvPr>
          <p:cNvSpPr/>
          <p:nvPr/>
        </p:nvSpPr>
        <p:spPr>
          <a:xfrm>
            <a:off x="609601" y="1215870"/>
            <a:ext cx="245806" cy="294967"/>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3" name="Rectangle 32">
            <a:extLst>
              <a:ext uri="{FF2B5EF4-FFF2-40B4-BE49-F238E27FC236}">
                <a16:creationId xmlns:a16="http://schemas.microsoft.com/office/drawing/2014/main" id="{48E8D169-5D43-42CE-8E8A-C2525E3FBFB6}"/>
              </a:ext>
            </a:extLst>
          </p:cNvPr>
          <p:cNvSpPr/>
          <p:nvPr/>
        </p:nvSpPr>
        <p:spPr>
          <a:xfrm>
            <a:off x="4095135" y="1489638"/>
            <a:ext cx="245806" cy="2384589"/>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7" name="Rectangle 36">
            <a:extLst>
              <a:ext uri="{FF2B5EF4-FFF2-40B4-BE49-F238E27FC236}">
                <a16:creationId xmlns:a16="http://schemas.microsoft.com/office/drawing/2014/main" id="{1B2E670D-1E85-4FF5-A182-7E70BCFAC86D}"/>
              </a:ext>
            </a:extLst>
          </p:cNvPr>
          <p:cNvSpPr/>
          <p:nvPr/>
        </p:nvSpPr>
        <p:spPr>
          <a:xfrm>
            <a:off x="4095135" y="1202813"/>
            <a:ext cx="245806" cy="294967"/>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9" name="Rectangle 18">
            <a:extLst>
              <a:ext uri="{FF2B5EF4-FFF2-40B4-BE49-F238E27FC236}">
                <a16:creationId xmlns:a16="http://schemas.microsoft.com/office/drawing/2014/main" id="{CDCE78F1-BB34-43CC-80BA-084D004FABB1}"/>
              </a:ext>
            </a:extLst>
          </p:cNvPr>
          <p:cNvSpPr/>
          <p:nvPr/>
        </p:nvSpPr>
        <p:spPr>
          <a:xfrm>
            <a:off x="609601" y="3864395"/>
            <a:ext cx="3731340" cy="412638"/>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8" name="Rectangle 37">
            <a:extLst>
              <a:ext uri="{FF2B5EF4-FFF2-40B4-BE49-F238E27FC236}">
                <a16:creationId xmlns:a16="http://schemas.microsoft.com/office/drawing/2014/main" id="{3971FBC6-D5CE-4229-ADDB-3B5E11BDDCB1}"/>
              </a:ext>
            </a:extLst>
          </p:cNvPr>
          <p:cNvSpPr/>
          <p:nvPr/>
        </p:nvSpPr>
        <p:spPr>
          <a:xfrm>
            <a:off x="609600" y="4272168"/>
            <a:ext cx="3731339" cy="207061"/>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cxnSp>
        <p:nvCxnSpPr>
          <p:cNvPr id="22" name="Straight Arrow Connector 21">
            <a:extLst>
              <a:ext uri="{FF2B5EF4-FFF2-40B4-BE49-F238E27FC236}">
                <a16:creationId xmlns:a16="http://schemas.microsoft.com/office/drawing/2014/main" id="{F4DE5C1A-AB24-4060-BC1A-C8ADF984C5DD}"/>
              </a:ext>
            </a:extLst>
          </p:cNvPr>
          <p:cNvCxnSpPr/>
          <p:nvPr/>
        </p:nvCxnSpPr>
        <p:spPr>
          <a:xfrm>
            <a:off x="609601" y="4807974"/>
            <a:ext cx="3731340" cy="0"/>
          </a:xfrm>
          <a:prstGeom prst="straightConnector1">
            <a:avLst/>
          </a:prstGeom>
          <a:ln>
            <a:solidFill>
              <a:schemeClr val="tx1">
                <a:lumMod val="50000"/>
              </a:schemeClr>
            </a:solidFill>
            <a:prstDash val="sysDash"/>
            <a:headEnd type="stealth"/>
            <a:tailEnd type="stealth"/>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EB91011B-E2BB-41A6-A9F4-98621B4CBF1A}"/>
              </a:ext>
            </a:extLst>
          </p:cNvPr>
          <p:cNvSpPr txBox="1"/>
          <p:nvPr/>
        </p:nvSpPr>
        <p:spPr>
          <a:xfrm>
            <a:off x="1982390" y="4467248"/>
            <a:ext cx="1151277" cy="369332"/>
          </a:xfrm>
          <a:prstGeom prst="rect">
            <a:avLst/>
          </a:prstGeom>
          <a:noFill/>
        </p:spPr>
        <p:txBody>
          <a:bodyPr wrap="none" rtlCol="0">
            <a:spAutoFit/>
          </a:bodyPr>
          <a:lstStyle/>
          <a:p>
            <a:r>
              <a:rPr lang="en-GB" dirty="0"/>
              <a:t>25/30 </a:t>
            </a:r>
            <a:r>
              <a:rPr lang="en-GB" dirty="0">
                <a:latin typeface="Symbol" panose="05050102010706020507" pitchFamily="18" charset="2"/>
              </a:rPr>
              <a:t>m</a:t>
            </a:r>
            <a:r>
              <a:rPr lang="en-GB" dirty="0"/>
              <a:t>m</a:t>
            </a:r>
            <a:endParaRPr lang="LID4096" dirty="0"/>
          </a:p>
        </p:txBody>
      </p:sp>
      <p:cxnSp>
        <p:nvCxnSpPr>
          <p:cNvPr id="39" name="Straight Arrow Connector 38">
            <a:extLst>
              <a:ext uri="{FF2B5EF4-FFF2-40B4-BE49-F238E27FC236}">
                <a16:creationId xmlns:a16="http://schemas.microsoft.com/office/drawing/2014/main" id="{584A1A72-608C-411F-802A-3D681BE56B79}"/>
              </a:ext>
            </a:extLst>
          </p:cNvPr>
          <p:cNvCxnSpPr>
            <a:cxnSpLocks/>
          </p:cNvCxnSpPr>
          <p:nvPr/>
        </p:nvCxnSpPr>
        <p:spPr>
          <a:xfrm flipV="1">
            <a:off x="2413818" y="3249561"/>
            <a:ext cx="0" cy="600085"/>
          </a:xfrm>
          <a:prstGeom prst="straightConnector1">
            <a:avLst/>
          </a:prstGeom>
          <a:ln>
            <a:solidFill>
              <a:schemeClr val="tx1">
                <a:lumMod val="50000"/>
              </a:schemeClr>
            </a:solidFill>
            <a:prstDash val="sysDash"/>
            <a:headEnd type="stealth"/>
            <a:tailEnd type="stealth"/>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C6EE2035-AD10-4E6C-843B-AB4A292E324B}"/>
              </a:ext>
            </a:extLst>
          </p:cNvPr>
          <p:cNvSpPr txBox="1"/>
          <p:nvPr/>
        </p:nvSpPr>
        <p:spPr>
          <a:xfrm>
            <a:off x="2384163" y="3364937"/>
            <a:ext cx="830677" cy="369332"/>
          </a:xfrm>
          <a:prstGeom prst="rect">
            <a:avLst/>
          </a:prstGeom>
          <a:noFill/>
        </p:spPr>
        <p:txBody>
          <a:bodyPr wrap="none" rtlCol="0">
            <a:spAutoFit/>
          </a:bodyPr>
          <a:lstStyle/>
          <a:p>
            <a:r>
              <a:rPr lang="en-GB" dirty="0"/>
              <a:t>20 </a:t>
            </a:r>
            <a:r>
              <a:rPr lang="en-GB" dirty="0">
                <a:latin typeface="Symbol" panose="05050102010706020507" pitchFamily="18" charset="2"/>
              </a:rPr>
              <a:t>m</a:t>
            </a:r>
            <a:r>
              <a:rPr lang="en-GB" dirty="0"/>
              <a:t>m</a:t>
            </a:r>
            <a:endParaRPr lang="LID4096" dirty="0"/>
          </a:p>
        </p:txBody>
      </p:sp>
      <p:cxnSp>
        <p:nvCxnSpPr>
          <p:cNvPr id="41" name="Straight Arrow Connector 40">
            <a:extLst>
              <a:ext uri="{FF2B5EF4-FFF2-40B4-BE49-F238E27FC236}">
                <a16:creationId xmlns:a16="http://schemas.microsoft.com/office/drawing/2014/main" id="{0E48095A-2D2E-4D7B-B494-14B4962BEED5}"/>
              </a:ext>
            </a:extLst>
          </p:cNvPr>
          <p:cNvCxnSpPr>
            <a:cxnSpLocks/>
          </p:cNvCxnSpPr>
          <p:nvPr/>
        </p:nvCxnSpPr>
        <p:spPr>
          <a:xfrm flipV="1">
            <a:off x="390833" y="1505923"/>
            <a:ext cx="1" cy="2343723"/>
          </a:xfrm>
          <a:prstGeom prst="straightConnector1">
            <a:avLst/>
          </a:prstGeom>
          <a:ln>
            <a:solidFill>
              <a:schemeClr val="tx1">
                <a:lumMod val="50000"/>
              </a:schemeClr>
            </a:solidFill>
            <a:prstDash val="sysDash"/>
            <a:headEnd type="stealth"/>
            <a:tailEnd type="stealth"/>
          </a:ln>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14188482-813D-43CC-8A47-14A82C872ED2}"/>
              </a:ext>
            </a:extLst>
          </p:cNvPr>
          <p:cNvSpPr txBox="1"/>
          <p:nvPr/>
        </p:nvSpPr>
        <p:spPr>
          <a:xfrm rot="16200000">
            <a:off x="-209170" y="2497265"/>
            <a:ext cx="830677" cy="369332"/>
          </a:xfrm>
          <a:prstGeom prst="rect">
            <a:avLst/>
          </a:prstGeom>
          <a:noFill/>
        </p:spPr>
        <p:txBody>
          <a:bodyPr wrap="none" rtlCol="0">
            <a:spAutoFit/>
          </a:bodyPr>
          <a:lstStyle/>
          <a:p>
            <a:r>
              <a:rPr lang="en-GB" dirty="0"/>
              <a:t>50 </a:t>
            </a:r>
            <a:r>
              <a:rPr lang="en-GB" dirty="0">
                <a:latin typeface="Symbol" panose="05050102010706020507" pitchFamily="18" charset="2"/>
              </a:rPr>
              <a:t>m</a:t>
            </a:r>
            <a:r>
              <a:rPr lang="en-GB" dirty="0"/>
              <a:t>m</a:t>
            </a:r>
            <a:endParaRPr lang="LID4096" dirty="0"/>
          </a:p>
        </p:txBody>
      </p:sp>
      <p:sp>
        <p:nvSpPr>
          <p:cNvPr id="62" name="TextBox 61">
            <a:extLst>
              <a:ext uri="{FF2B5EF4-FFF2-40B4-BE49-F238E27FC236}">
                <a16:creationId xmlns:a16="http://schemas.microsoft.com/office/drawing/2014/main" id="{CB4C7613-716F-4010-90C8-4CFC2019C04B}"/>
              </a:ext>
            </a:extLst>
          </p:cNvPr>
          <p:cNvSpPr txBox="1"/>
          <p:nvPr/>
        </p:nvSpPr>
        <p:spPr>
          <a:xfrm>
            <a:off x="6131947" y="4015483"/>
            <a:ext cx="1151277" cy="369332"/>
          </a:xfrm>
          <a:prstGeom prst="rect">
            <a:avLst/>
          </a:prstGeom>
          <a:noFill/>
        </p:spPr>
        <p:txBody>
          <a:bodyPr wrap="none" rtlCol="0">
            <a:spAutoFit/>
          </a:bodyPr>
          <a:lstStyle/>
          <a:p>
            <a:r>
              <a:rPr lang="en-GB" dirty="0"/>
              <a:t>25/30 </a:t>
            </a:r>
            <a:r>
              <a:rPr lang="en-GB" dirty="0">
                <a:latin typeface="Symbol" panose="05050102010706020507" pitchFamily="18" charset="2"/>
              </a:rPr>
              <a:t>m</a:t>
            </a:r>
            <a:r>
              <a:rPr lang="en-GB" dirty="0"/>
              <a:t>m</a:t>
            </a:r>
            <a:endParaRPr lang="LID4096" dirty="0"/>
          </a:p>
        </p:txBody>
      </p:sp>
      <p:grpSp>
        <p:nvGrpSpPr>
          <p:cNvPr id="3" name="Group 2">
            <a:extLst>
              <a:ext uri="{FF2B5EF4-FFF2-40B4-BE49-F238E27FC236}">
                <a16:creationId xmlns:a16="http://schemas.microsoft.com/office/drawing/2014/main" id="{12077B4D-07B4-4355-B3F3-79A9B6597E63}"/>
              </a:ext>
            </a:extLst>
          </p:cNvPr>
          <p:cNvGrpSpPr/>
          <p:nvPr/>
        </p:nvGrpSpPr>
        <p:grpSpPr>
          <a:xfrm>
            <a:off x="5120362" y="1510837"/>
            <a:ext cx="2727867" cy="2484896"/>
            <a:chOff x="5120362" y="1510837"/>
            <a:chExt cx="2727867" cy="2484896"/>
          </a:xfrm>
        </p:grpSpPr>
        <p:grpSp>
          <p:nvGrpSpPr>
            <p:cNvPr id="53" name="Group 52">
              <a:extLst>
                <a:ext uri="{FF2B5EF4-FFF2-40B4-BE49-F238E27FC236}">
                  <a16:creationId xmlns:a16="http://schemas.microsoft.com/office/drawing/2014/main" id="{11C3E22B-D8A6-424A-9526-939055F7C764}"/>
                </a:ext>
              </a:extLst>
            </p:cNvPr>
            <p:cNvGrpSpPr/>
            <p:nvPr/>
          </p:nvGrpSpPr>
          <p:grpSpPr>
            <a:xfrm>
              <a:off x="5221236" y="1510837"/>
              <a:ext cx="2626993" cy="2304561"/>
              <a:chOff x="5221236" y="1510837"/>
              <a:chExt cx="2626993" cy="2304561"/>
            </a:xfrm>
          </p:grpSpPr>
          <p:sp>
            <p:nvSpPr>
              <p:cNvPr id="47" name="Oval 46">
                <a:extLst>
                  <a:ext uri="{FF2B5EF4-FFF2-40B4-BE49-F238E27FC236}">
                    <a16:creationId xmlns:a16="http://schemas.microsoft.com/office/drawing/2014/main" id="{A39BA708-89CB-49BF-9306-66D59B058F01}"/>
                  </a:ext>
                </a:extLst>
              </p:cNvPr>
              <p:cNvSpPr/>
              <p:nvPr/>
            </p:nvSpPr>
            <p:spPr>
              <a:xfrm>
                <a:off x="5221236" y="1510837"/>
                <a:ext cx="555214" cy="478737"/>
              </a:xfrm>
              <a:prstGeom prst="ellipse">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48" name="Oval 47">
                <a:extLst>
                  <a:ext uri="{FF2B5EF4-FFF2-40B4-BE49-F238E27FC236}">
                    <a16:creationId xmlns:a16="http://schemas.microsoft.com/office/drawing/2014/main" id="{FA98ED28-4778-45F7-9935-5CDC322755FC}"/>
                  </a:ext>
                </a:extLst>
              </p:cNvPr>
              <p:cNvSpPr/>
              <p:nvPr/>
            </p:nvSpPr>
            <p:spPr>
              <a:xfrm>
                <a:off x="7288212" y="1510837"/>
                <a:ext cx="555214" cy="478737"/>
              </a:xfrm>
              <a:prstGeom prst="ellipse">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49" name="Oval 48">
                <a:extLst>
                  <a:ext uri="{FF2B5EF4-FFF2-40B4-BE49-F238E27FC236}">
                    <a16:creationId xmlns:a16="http://schemas.microsoft.com/office/drawing/2014/main" id="{716376B7-F2A7-4D34-A3DE-FE8CD62CB4F2}"/>
                  </a:ext>
                </a:extLst>
              </p:cNvPr>
              <p:cNvSpPr/>
              <p:nvPr/>
            </p:nvSpPr>
            <p:spPr>
              <a:xfrm>
                <a:off x="5259362" y="3310234"/>
                <a:ext cx="555214" cy="478737"/>
              </a:xfrm>
              <a:prstGeom prst="ellipse">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50" name="Oval 49">
                <a:extLst>
                  <a:ext uri="{FF2B5EF4-FFF2-40B4-BE49-F238E27FC236}">
                    <a16:creationId xmlns:a16="http://schemas.microsoft.com/office/drawing/2014/main" id="{FBEDE08A-3D1C-4985-8767-53E21B160B2D}"/>
                  </a:ext>
                </a:extLst>
              </p:cNvPr>
              <p:cNvSpPr/>
              <p:nvPr/>
            </p:nvSpPr>
            <p:spPr>
              <a:xfrm>
                <a:off x="7293015" y="3336661"/>
                <a:ext cx="555214" cy="478737"/>
              </a:xfrm>
              <a:prstGeom prst="ellipse">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51" name="Oval 50">
                <a:extLst>
                  <a:ext uri="{FF2B5EF4-FFF2-40B4-BE49-F238E27FC236}">
                    <a16:creationId xmlns:a16="http://schemas.microsoft.com/office/drawing/2014/main" id="{5E311D6C-954D-4DE3-976F-6C47EB8479E5}"/>
                  </a:ext>
                </a:extLst>
              </p:cNvPr>
              <p:cNvSpPr/>
              <p:nvPr/>
            </p:nvSpPr>
            <p:spPr>
              <a:xfrm>
                <a:off x="6269679" y="2369600"/>
                <a:ext cx="555214" cy="47873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52" name="Rectangle 51">
                <a:extLst>
                  <a:ext uri="{FF2B5EF4-FFF2-40B4-BE49-F238E27FC236}">
                    <a16:creationId xmlns:a16="http://schemas.microsoft.com/office/drawing/2014/main" id="{59FA9C34-92C3-4499-98D0-B85A165BC467}"/>
                  </a:ext>
                </a:extLst>
              </p:cNvPr>
              <p:cNvSpPr/>
              <p:nvPr/>
            </p:nvSpPr>
            <p:spPr>
              <a:xfrm>
                <a:off x="5498843" y="1750205"/>
                <a:ext cx="2081827" cy="1870648"/>
              </a:xfrm>
              <a:prstGeom prst="rect">
                <a:avLst/>
              </a:prstGeom>
              <a:noFill/>
              <a:ln>
                <a:solidFill>
                  <a:schemeClr val="accent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grpSp>
        <p:cxnSp>
          <p:nvCxnSpPr>
            <p:cNvPr id="57" name="Straight Arrow Connector 56">
              <a:extLst>
                <a:ext uri="{FF2B5EF4-FFF2-40B4-BE49-F238E27FC236}">
                  <a16:creationId xmlns:a16="http://schemas.microsoft.com/office/drawing/2014/main" id="{E65F2520-3C98-403E-8DFA-7839C520D768}"/>
                </a:ext>
              </a:extLst>
            </p:cNvPr>
            <p:cNvCxnSpPr>
              <a:cxnSpLocks/>
            </p:cNvCxnSpPr>
            <p:nvPr/>
          </p:nvCxnSpPr>
          <p:spPr>
            <a:xfrm flipV="1">
              <a:off x="6539756" y="2364931"/>
              <a:ext cx="2309" cy="479536"/>
            </a:xfrm>
            <a:prstGeom prst="straightConnector1">
              <a:avLst/>
            </a:prstGeom>
            <a:ln>
              <a:solidFill>
                <a:schemeClr val="tx1">
                  <a:lumMod val="50000"/>
                </a:schemeClr>
              </a:solidFill>
              <a:prstDash val="sysDash"/>
              <a:headEnd type="stealth"/>
              <a:tailEnd type="stealth"/>
            </a:ln>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5582D16D-7632-4993-828C-4DE6C907B3F8}"/>
                </a:ext>
              </a:extLst>
            </p:cNvPr>
            <p:cNvSpPr txBox="1"/>
            <p:nvPr/>
          </p:nvSpPr>
          <p:spPr>
            <a:xfrm>
              <a:off x="6092051" y="2867381"/>
              <a:ext cx="1196161" cy="369332"/>
            </a:xfrm>
            <a:prstGeom prst="rect">
              <a:avLst/>
            </a:prstGeom>
            <a:noFill/>
          </p:spPr>
          <p:txBody>
            <a:bodyPr wrap="none" rtlCol="0">
              <a:spAutoFit/>
            </a:bodyPr>
            <a:lstStyle/>
            <a:p>
              <a:r>
                <a:rPr lang="en-GB" dirty="0"/>
                <a:t>2R~1 </a:t>
              </a:r>
              <a:r>
                <a:rPr lang="en-GB" dirty="0">
                  <a:latin typeface="Symbol" panose="05050102010706020507" pitchFamily="18" charset="2"/>
                </a:rPr>
                <a:t>m</a:t>
              </a:r>
              <a:r>
                <a:rPr lang="en-GB" dirty="0"/>
                <a:t>m </a:t>
              </a:r>
              <a:endParaRPr lang="LID4096" dirty="0"/>
            </a:p>
          </p:txBody>
        </p:sp>
        <p:cxnSp>
          <p:nvCxnSpPr>
            <p:cNvPr id="60" name="Straight Arrow Connector 59">
              <a:extLst>
                <a:ext uri="{FF2B5EF4-FFF2-40B4-BE49-F238E27FC236}">
                  <a16:creationId xmlns:a16="http://schemas.microsoft.com/office/drawing/2014/main" id="{4F625B78-6739-4A53-9D8D-893C8003FFEE}"/>
                </a:ext>
              </a:extLst>
            </p:cNvPr>
            <p:cNvCxnSpPr>
              <a:cxnSpLocks/>
            </p:cNvCxnSpPr>
            <p:nvPr/>
          </p:nvCxnSpPr>
          <p:spPr>
            <a:xfrm>
              <a:off x="5498843" y="3995733"/>
              <a:ext cx="2047476" cy="0"/>
            </a:xfrm>
            <a:prstGeom prst="straightConnector1">
              <a:avLst/>
            </a:prstGeom>
            <a:ln>
              <a:solidFill>
                <a:schemeClr val="tx1">
                  <a:lumMod val="50000"/>
                </a:schemeClr>
              </a:solidFill>
              <a:prstDash val="sysDash"/>
              <a:headEnd type="stealth"/>
              <a:tailEnd type="stealth"/>
            </a:ln>
          </p:spPr>
          <p:style>
            <a:lnRef idx="2">
              <a:schemeClr val="accent1"/>
            </a:lnRef>
            <a:fillRef idx="0">
              <a:schemeClr val="accent1"/>
            </a:fillRef>
            <a:effectRef idx="1">
              <a:schemeClr val="accent1"/>
            </a:effectRef>
            <a:fontRef idx="minor">
              <a:schemeClr val="tx1"/>
            </a:fontRef>
          </p:style>
        </p:cxnSp>
        <p:cxnSp>
          <p:nvCxnSpPr>
            <p:cNvPr id="63" name="Straight Arrow Connector 62">
              <a:extLst>
                <a:ext uri="{FF2B5EF4-FFF2-40B4-BE49-F238E27FC236}">
                  <a16:creationId xmlns:a16="http://schemas.microsoft.com/office/drawing/2014/main" id="{9E34B040-C907-49FE-93E0-5E89AB649BEE}"/>
                </a:ext>
              </a:extLst>
            </p:cNvPr>
            <p:cNvCxnSpPr>
              <a:cxnSpLocks/>
            </p:cNvCxnSpPr>
            <p:nvPr/>
          </p:nvCxnSpPr>
          <p:spPr>
            <a:xfrm>
              <a:off x="5120362" y="1738973"/>
              <a:ext cx="0" cy="1881880"/>
            </a:xfrm>
            <a:prstGeom prst="straightConnector1">
              <a:avLst/>
            </a:prstGeom>
            <a:ln>
              <a:solidFill>
                <a:schemeClr val="tx1">
                  <a:lumMod val="50000"/>
                </a:schemeClr>
              </a:solidFill>
              <a:prstDash val="sysDash"/>
              <a:headEnd type="stealth"/>
              <a:tailEnd type="stealth"/>
            </a:ln>
          </p:spPr>
          <p:style>
            <a:lnRef idx="2">
              <a:schemeClr val="accent1"/>
            </a:lnRef>
            <a:fillRef idx="0">
              <a:schemeClr val="accent1"/>
            </a:fillRef>
            <a:effectRef idx="1">
              <a:schemeClr val="accent1"/>
            </a:effectRef>
            <a:fontRef idx="minor">
              <a:schemeClr val="tx1"/>
            </a:fontRef>
          </p:style>
        </p:cxnSp>
      </p:grpSp>
      <p:sp>
        <p:nvSpPr>
          <p:cNvPr id="66" name="TextBox 65">
            <a:extLst>
              <a:ext uri="{FF2B5EF4-FFF2-40B4-BE49-F238E27FC236}">
                <a16:creationId xmlns:a16="http://schemas.microsoft.com/office/drawing/2014/main" id="{8EBFC5A6-6C6B-4603-A67E-A79EE37D1706}"/>
              </a:ext>
            </a:extLst>
          </p:cNvPr>
          <p:cNvSpPr txBox="1"/>
          <p:nvPr/>
        </p:nvSpPr>
        <p:spPr>
          <a:xfrm rot="16200000">
            <a:off x="4365876" y="2455708"/>
            <a:ext cx="1151277" cy="369332"/>
          </a:xfrm>
          <a:prstGeom prst="rect">
            <a:avLst/>
          </a:prstGeom>
          <a:noFill/>
        </p:spPr>
        <p:txBody>
          <a:bodyPr wrap="none" rtlCol="0">
            <a:spAutoFit/>
          </a:bodyPr>
          <a:lstStyle/>
          <a:p>
            <a:r>
              <a:rPr lang="en-GB" dirty="0"/>
              <a:t>25/30 </a:t>
            </a:r>
            <a:r>
              <a:rPr lang="en-GB" dirty="0">
                <a:latin typeface="Symbol" panose="05050102010706020507" pitchFamily="18" charset="2"/>
              </a:rPr>
              <a:t>m</a:t>
            </a:r>
            <a:r>
              <a:rPr lang="en-GB" dirty="0"/>
              <a:t>m</a:t>
            </a:r>
            <a:endParaRPr lang="LID4096" dirty="0"/>
          </a:p>
        </p:txBody>
      </p:sp>
      <p:pic>
        <p:nvPicPr>
          <p:cNvPr id="69" name="Picture 68">
            <a:extLst>
              <a:ext uri="{FF2B5EF4-FFF2-40B4-BE49-F238E27FC236}">
                <a16:creationId xmlns:a16="http://schemas.microsoft.com/office/drawing/2014/main" id="{DAEDBF66-1F8F-4760-A2E2-3F29AD4504A8}"/>
              </a:ext>
            </a:extLst>
          </p:cNvPr>
          <p:cNvPicPr>
            <a:picLocks noChangeAspect="1"/>
          </p:cNvPicPr>
          <p:nvPr/>
        </p:nvPicPr>
        <p:blipFill>
          <a:blip r:embed="rId2"/>
          <a:stretch>
            <a:fillRect/>
          </a:stretch>
        </p:blipFill>
        <p:spPr>
          <a:xfrm>
            <a:off x="8118088" y="976845"/>
            <a:ext cx="3987160" cy="2882717"/>
          </a:xfrm>
          <a:prstGeom prst="rect">
            <a:avLst/>
          </a:prstGeom>
        </p:spPr>
      </p:pic>
      <p:sp>
        <p:nvSpPr>
          <p:cNvPr id="70" name="TextBox 69">
            <a:extLst>
              <a:ext uri="{FF2B5EF4-FFF2-40B4-BE49-F238E27FC236}">
                <a16:creationId xmlns:a16="http://schemas.microsoft.com/office/drawing/2014/main" id="{29CCD337-21BF-43AD-8A1C-1149DDAB8D93}"/>
              </a:ext>
            </a:extLst>
          </p:cNvPr>
          <p:cNvSpPr txBox="1"/>
          <p:nvPr/>
        </p:nvSpPr>
        <p:spPr>
          <a:xfrm>
            <a:off x="8229048" y="3925230"/>
            <a:ext cx="3765240" cy="923330"/>
          </a:xfrm>
          <a:prstGeom prst="rect">
            <a:avLst/>
          </a:prstGeom>
          <a:noFill/>
        </p:spPr>
        <p:txBody>
          <a:bodyPr wrap="square" rtlCol="0">
            <a:spAutoFit/>
          </a:bodyPr>
          <a:lstStyle/>
          <a:p>
            <a:r>
              <a:rPr lang="en-GB" dirty="0"/>
              <a:t>¼ of the cell, </a:t>
            </a:r>
            <a:r>
              <a:rPr lang="sr-Latn-RS" dirty="0"/>
              <a:t>1x1 and </a:t>
            </a:r>
            <a:r>
              <a:rPr lang="en-GB" dirty="0"/>
              <a:t>2x2 cell</a:t>
            </a:r>
            <a:r>
              <a:rPr lang="sr-Latn-RS" dirty="0"/>
              <a:t>s</a:t>
            </a:r>
            <a:r>
              <a:rPr lang="en-GB" dirty="0"/>
              <a:t> </a:t>
            </a:r>
          </a:p>
          <a:p>
            <a:r>
              <a:rPr lang="en-GB" dirty="0"/>
              <a:t>w</a:t>
            </a:r>
            <a:r>
              <a:rPr lang="sr-Latn-RS" dirty="0"/>
              <a:t>ere</a:t>
            </a:r>
            <a:r>
              <a:rPr lang="en-GB" dirty="0"/>
              <a:t> simulated – depending on the meshing (up to 100 nm)</a:t>
            </a:r>
            <a:endParaRPr lang="LID4096" dirty="0"/>
          </a:p>
        </p:txBody>
      </p:sp>
      <p:sp>
        <p:nvSpPr>
          <p:cNvPr id="71" name="Content Placeholder 12">
            <a:extLst>
              <a:ext uri="{FF2B5EF4-FFF2-40B4-BE49-F238E27FC236}">
                <a16:creationId xmlns:a16="http://schemas.microsoft.com/office/drawing/2014/main" id="{58FEDCAA-E161-4BCC-A6E5-68588F8BACCB}"/>
              </a:ext>
            </a:extLst>
          </p:cNvPr>
          <p:cNvSpPr txBox="1">
            <a:spLocks/>
          </p:cNvSpPr>
          <p:nvPr/>
        </p:nvSpPr>
        <p:spPr>
          <a:xfrm>
            <a:off x="5259362" y="5303516"/>
            <a:ext cx="4965290" cy="1040600"/>
          </a:xfrm>
          <a:prstGeom prst="rect">
            <a:avLst/>
          </a:prstGeom>
        </p:spPr>
        <p:txBody>
          <a:bodyPr vert="horz">
            <a:normAutofit fontScale="70000" lnSpcReduction="20000"/>
          </a:bodyPr>
          <a:lstStyle>
            <a:lvl1pPr marL="182563" indent="-146050" algn="l" rtl="0" eaLnBrk="1" latinLnBrk="0" hangingPunct="1">
              <a:spcBef>
                <a:spcPct val="20000"/>
              </a:spcBef>
              <a:buClr>
                <a:schemeClr val="tx1"/>
              </a:buClr>
              <a:buSzPct val="80000"/>
              <a:buFont typeface="Arial"/>
              <a:buChar char="•"/>
              <a:defRPr kumimoji="0" sz="2400" kern="1200">
                <a:solidFill>
                  <a:schemeClr val="tx1"/>
                </a:solidFill>
                <a:latin typeface="+mn-lt"/>
                <a:ea typeface="+mn-ea"/>
                <a:cs typeface="+mn-cs"/>
              </a:defRPr>
            </a:lvl1pPr>
            <a:lvl2pPr marL="449263" indent="-182563" algn="l" rtl="0" eaLnBrk="1" latinLnBrk="0" hangingPunct="1">
              <a:spcBef>
                <a:spcPct val="20000"/>
              </a:spcBef>
              <a:buClr>
                <a:srgbClr val="000000"/>
              </a:buClr>
              <a:buSzPct val="90000"/>
              <a:buFont typeface="Arial"/>
              <a:buChar char="•"/>
              <a:defRPr kumimoji="0" sz="2000" kern="1200">
                <a:solidFill>
                  <a:srgbClr val="000000"/>
                </a:solidFill>
                <a:latin typeface="+mn-lt"/>
                <a:ea typeface="+mn-ea"/>
                <a:cs typeface="+mn-cs"/>
              </a:defRPr>
            </a:lvl2pPr>
            <a:lvl3pPr marL="623888" indent="-174625" algn="l" rtl="0" eaLnBrk="1" latinLnBrk="0" hangingPunct="1">
              <a:spcBef>
                <a:spcPct val="20000"/>
              </a:spcBef>
              <a:buClr>
                <a:schemeClr val="tx1"/>
              </a:buClr>
              <a:buSzPct val="85000"/>
              <a:buFont typeface="Arial"/>
              <a:buChar char="•"/>
              <a:defRPr kumimoji="0" sz="1800" kern="1200">
                <a:solidFill>
                  <a:schemeClr val="tx1"/>
                </a:solidFill>
                <a:latin typeface="+mn-lt"/>
                <a:ea typeface="+mn-ea"/>
                <a:cs typeface="+mn-cs"/>
              </a:defRPr>
            </a:lvl3pPr>
            <a:lvl4pPr marL="806450" indent="-182563" algn="l" rtl="0" eaLnBrk="1" latinLnBrk="0" hangingPunct="1">
              <a:spcBef>
                <a:spcPct val="20000"/>
              </a:spcBef>
              <a:buClr>
                <a:srgbClr val="000000"/>
              </a:buClr>
              <a:buSzPct val="90000"/>
              <a:buFont typeface="Arial"/>
              <a:buChar char="•"/>
              <a:defRPr kumimoji="0" sz="1800" kern="1200">
                <a:solidFill>
                  <a:srgbClr val="000000"/>
                </a:solidFill>
                <a:latin typeface="+mn-lt"/>
                <a:ea typeface="+mn-ea"/>
                <a:cs typeface="+mn-cs"/>
              </a:defRPr>
            </a:lvl4pPr>
            <a:lvl5pPr marL="989013" indent="-182563"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a:t>N</a:t>
            </a:r>
            <a:r>
              <a:rPr lang="en-GB" baseline="-25000" dirty="0"/>
              <a:t>eff</a:t>
            </a:r>
            <a:r>
              <a:rPr lang="en-GB" dirty="0"/>
              <a:t>=3e13-1e14 cm</a:t>
            </a:r>
            <a:r>
              <a:rPr lang="en-GB" baseline="30000" dirty="0"/>
              <a:t>-3</a:t>
            </a:r>
            <a:r>
              <a:rPr lang="en-GB" dirty="0"/>
              <a:t> doping levels</a:t>
            </a:r>
          </a:p>
          <a:p>
            <a:r>
              <a:rPr lang="en-GB" dirty="0"/>
              <a:t>Bias voltages from 50 to 100 V, -20</a:t>
            </a:r>
            <a:r>
              <a:rPr lang="en-GB" baseline="30000" dirty="0"/>
              <a:t>o</a:t>
            </a:r>
            <a:r>
              <a:rPr lang="en-GB" dirty="0"/>
              <a:t>C</a:t>
            </a:r>
          </a:p>
          <a:p>
            <a:r>
              <a:rPr lang="en-GB" dirty="0"/>
              <a:t>CFD~25% , shaping electronics with ~0.6 ns peaking time </a:t>
            </a:r>
          </a:p>
          <a:p>
            <a:endParaRPr lang="en-GB" dirty="0"/>
          </a:p>
          <a:p>
            <a:pPr marL="36513" indent="0">
              <a:buFont typeface="Arial"/>
              <a:buNone/>
            </a:pPr>
            <a:endParaRPr lang="en-GB" baseline="30000" dirty="0"/>
          </a:p>
        </p:txBody>
      </p:sp>
      <p:sp>
        <p:nvSpPr>
          <p:cNvPr id="9" name="TextBox 8">
            <a:extLst>
              <a:ext uri="{FF2B5EF4-FFF2-40B4-BE49-F238E27FC236}">
                <a16:creationId xmlns:a16="http://schemas.microsoft.com/office/drawing/2014/main" id="{D8474551-DEC1-4D59-B3E7-FF68734DE8F9}"/>
              </a:ext>
            </a:extLst>
          </p:cNvPr>
          <p:cNvSpPr txBox="1"/>
          <p:nvPr/>
        </p:nvSpPr>
        <p:spPr>
          <a:xfrm>
            <a:off x="2209094" y="2184934"/>
            <a:ext cx="447558" cy="369332"/>
          </a:xfrm>
          <a:prstGeom prst="rect">
            <a:avLst/>
          </a:prstGeom>
          <a:noFill/>
        </p:spPr>
        <p:txBody>
          <a:bodyPr wrap="none" rtlCol="0">
            <a:spAutoFit/>
          </a:bodyPr>
          <a:lstStyle/>
          <a:p>
            <a:r>
              <a:rPr lang="sr-Latn-RS" dirty="0"/>
              <a:t>n+</a:t>
            </a:r>
            <a:endParaRPr lang="LID4096" dirty="0"/>
          </a:p>
        </p:txBody>
      </p:sp>
      <p:sp>
        <p:nvSpPr>
          <p:cNvPr id="42" name="TextBox 41">
            <a:extLst>
              <a:ext uri="{FF2B5EF4-FFF2-40B4-BE49-F238E27FC236}">
                <a16:creationId xmlns:a16="http://schemas.microsoft.com/office/drawing/2014/main" id="{2859974F-2AEE-4927-A513-2E60093CF6A3}"/>
              </a:ext>
            </a:extLst>
          </p:cNvPr>
          <p:cNvSpPr txBox="1"/>
          <p:nvPr/>
        </p:nvSpPr>
        <p:spPr>
          <a:xfrm>
            <a:off x="4008000" y="2235367"/>
            <a:ext cx="447558" cy="369332"/>
          </a:xfrm>
          <a:prstGeom prst="rect">
            <a:avLst/>
          </a:prstGeom>
          <a:noFill/>
        </p:spPr>
        <p:txBody>
          <a:bodyPr wrap="none" rtlCol="0">
            <a:spAutoFit/>
          </a:bodyPr>
          <a:lstStyle/>
          <a:p>
            <a:r>
              <a:rPr lang="sr-Latn-RS" dirty="0">
                <a:solidFill>
                  <a:schemeClr val="bg1"/>
                </a:solidFill>
              </a:rPr>
              <a:t>p+</a:t>
            </a:r>
            <a:endParaRPr lang="LID4096" dirty="0">
              <a:solidFill>
                <a:schemeClr val="bg1"/>
              </a:solidFill>
            </a:endParaRPr>
          </a:p>
        </p:txBody>
      </p:sp>
      <p:sp>
        <p:nvSpPr>
          <p:cNvPr id="43" name="TextBox 42">
            <a:extLst>
              <a:ext uri="{FF2B5EF4-FFF2-40B4-BE49-F238E27FC236}">
                <a16:creationId xmlns:a16="http://schemas.microsoft.com/office/drawing/2014/main" id="{28A13690-E5DD-49EF-8D65-02A8AAB08D78}"/>
              </a:ext>
            </a:extLst>
          </p:cNvPr>
          <p:cNvSpPr txBox="1"/>
          <p:nvPr/>
        </p:nvSpPr>
        <p:spPr>
          <a:xfrm>
            <a:off x="3132625" y="2519168"/>
            <a:ext cx="312906" cy="369332"/>
          </a:xfrm>
          <a:prstGeom prst="rect">
            <a:avLst/>
          </a:prstGeom>
          <a:noFill/>
        </p:spPr>
        <p:txBody>
          <a:bodyPr wrap="none" rtlCol="0">
            <a:spAutoFit/>
          </a:bodyPr>
          <a:lstStyle/>
          <a:p>
            <a:r>
              <a:rPr lang="sr-Latn-RS" dirty="0"/>
              <a:t>p</a:t>
            </a:r>
            <a:endParaRPr lang="LID4096" dirty="0"/>
          </a:p>
        </p:txBody>
      </p:sp>
    </p:spTree>
    <p:extLst>
      <p:ext uri="{BB962C8B-B14F-4D97-AF65-F5344CB8AC3E}">
        <p14:creationId xmlns:p14="http://schemas.microsoft.com/office/powerpoint/2010/main" val="2488186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62">
            <a:extLst>
              <a:ext uri="{FF2B5EF4-FFF2-40B4-BE49-F238E27FC236}">
                <a16:creationId xmlns:a16="http://schemas.microsoft.com/office/drawing/2014/main" id="{BCD9E392-9967-496E-BDD1-D71045E9946C}"/>
              </a:ext>
            </a:extLst>
          </p:cNvPr>
          <p:cNvSpPr/>
          <p:nvPr/>
        </p:nvSpPr>
        <p:spPr>
          <a:xfrm>
            <a:off x="4431533" y="2374023"/>
            <a:ext cx="1773305" cy="136884"/>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 name="Title 1">
            <a:extLst>
              <a:ext uri="{FF2B5EF4-FFF2-40B4-BE49-F238E27FC236}">
                <a16:creationId xmlns:a16="http://schemas.microsoft.com/office/drawing/2014/main" id="{A930277F-F052-4821-BECA-9EF4D218F122}"/>
              </a:ext>
            </a:extLst>
          </p:cNvPr>
          <p:cNvSpPr>
            <a:spLocks noGrp="1"/>
          </p:cNvSpPr>
          <p:nvPr>
            <p:ph type="title"/>
          </p:nvPr>
        </p:nvSpPr>
        <p:spPr>
          <a:xfrm>
            <a:off x="1767205" y="-19865"/>
            <a:ext cx="8329529" cy="776327"/>
          </a:xfrm>
        </p:spPr>
        <p:txBody>
          <a:bodyPr>
            <a:noAutofit/>
          </a:bodyPr>
          <a:lstStyle/>
          <a:p>
            <a:r>
              <a:rPr lang="en-GB" sz="2400" dirty="0"/>
              <a:t>Simulation of half of the HL-LHC pixel cell - 25x25 </a:t>
            </a:r>
            <a:r>
              <a:rPr lang="en-GB" sz="2400" dirty="0">
                <a:latin typeface="Symbol" panose="05050102010706020507" pitchFamily="18" charset="2"/>
              </a:rPr>
              <a:t>m</a:t>
            </a:r>
            <a:r>
              <a:rPr lang="en-GB" sz="2400" dirty="0"/>
              <a:t>m</a:t>
            </a:r>
            <a:r>
              <a:rPr lang="en-GB" sz="2400" baseline="30000" dirty="0"/>
              <a:t>2</a:t>
            </a:r>
            <a:r>
              <a:rPr lang="en-GB" sz="2400" dirty="0"/>
              <a:t> cell</a:t>
            </a:r>
            <a:endParaRPr lang="LID4096" sz="2400" dirty="0"/>
          </a:p>
        </p:txBody>
      </p:sp>
      <p:sp>
        <p:nvSpPr>
          <p:cNvPr id="3" name="Content Placeholder 2">
            <a:extLst>
              <a:ext uri="{FF2B5EF4-FFF2-40B4-BE49-F238E27FC236}">
                <a16:creationId xmlns:a16="http://schemas.microsoft.com/office/drawing/2014/main" id="{47733DB6-92D5-4459-B92B-0F92E525A824}"/>
              </a:ext>
            </a:extLst>
          </p:cNvPr>
          <p:cNvSpPr>
            <a:spLocks noGrp="1"/>
          </p:cNvSpPr>
          <p:nvPr>
            <p:ph idx="1"/>
          </p:nvPr>
        </p:nvSpPr>
        <p:spPr>
          <a:xfrm>
            <a:off x="348735" y="856943"/>
            <a:ext cx="11182330" cy="1870664"/>
          </a:xfrm>
        </p:spPr>
        <p:txBody>
          <a:bodyPr>
            <a:normAutofit/>
          </a:bodyPr>
          <a:lstStyle/>
          <a:p>
            <a:r>
              <a:rPr lang="en-GB" sz="1600" dirty="0"/>
              <a:t>We get some gain, but not excessive (few times)</a:t>
            </a:r>
          </a:p>
          <a:p>
            <a:r>
              <a:rPr lang="en-GB" sz="1600" dirty="0"/>
              <a:t>The gain is such that it compensates smaller signal</a:t>
            </a:r>
          </a:p>
          <a:p>
            <a:r>
              <a:rPr lang="en-GB" sz="1600" dirty="0"/>
              <a:t>For thick sensors of small pitch the</a:t>
            </a:r>
            <a:r>
              <a:rPr lang="sl-SI" sz="1600" dirty="0"/>
              <a:t> </a:t>
            </a:r>
            <a:r>
              <a:rPr lang="en-GB" sz="1600" dirty="0"/>
              <a:t>inclined</a:t>
            </a:r>
            <a:r>
              <a:rPr lang="sl-SI" sz="1600" dirty="0"/>
              <a:t> </a:t>
            </a:r>
            <a:r>
              <a:rPr lang="sl-SI" sz="1600" dirty="0" err="1"/>
              <a:t>track</a:t>
            </a:r>
            <a:r>
              <a:rPr lang="en-GB" sz="1600" dirty="0"/>
              <a:t>s</a:t>
            </a:r>
            <a:r>
              <a:rPr lang="sl-SI" sz="1600" dirty="0"/>
              <a:t> pose a problem</a:t>
            </a:r>
            <a:r>
              <a:rPr lang="en-GB" sz="1600" dirty="0"/>
              <a:t> – </a:t>
            </a:r>
            <a:r>
              <a:rPr lang="en-GB" sz="1600" b="1" dirty="0">
                <a:solidFill>
                  <a:srgbClr val="FF0000"/>
                </a:solidFill>
              </a:rPr>
              <a:t>reducing the efficiency and time resolution</a:t>
            </a:r>
          </a:p>
          <a:p>
            <a:r>
              <a:rPr lang="en-GB" sz="1600" b="1" dirty="0">
                <a:solidFill>
                  <a:srgbClr val="FF0000"/>
                </a:solidFill>
              </a:rPr>
              <a:t>Thin small cell with gain would lead to better performance</a:t>
            </a:r>
            <a:r>
              <a:rPr lang="sl-SI" sz="1600" b="1" dirty="0">
                <a:solidFill>
                  <a:srgbClr val="FF0000"/>
                </a:solidFill>
              </a:rPr>
              <a:t> (</a:t>
            </a:r>
            <a:r>
              <a:rPr lang="sl-SI" sz="1600" b="1" dirty="0" err="1">
                <a:solidFill>
                  <a:srgbClr val="FF0000"/>
                </a:solidFill>
              </a:rPr>
              <a:t>low</a:t>
            </a:r>
            <a:r>
              <a:rPr lang="sl-SI" sz="1600" b="1" dirty="0">
                <a:solidFill>
                  <a:srgbClr val="FF0000"/>
                </a:solidFill>
              </a:rPr>
              <a:t> </a:t>
            </a:r>
            <a:r>
              <a:rPr lang="sl-SI" sz="1600" b="1" dirty="0" err="1">
                <a:solidFill>
                  <a:srgbClr val="FF0000"/>
                </a:solidFill>
              </a:rPr>
              <a:t>capacitance</a:t>
            </a:r>
            <a:r>
              <a:rPr lang="sl-SI" sz="1600" b="1" dirty="0">
                <a:solidFill>
                  <a:srgbClr val="FF0000"/>
                </a:solidFill>
              </a:rPr>
              <a:t>)</a:t>
            </a:r>
            <a:endParaRPr lang="LID4096" sz="1600" b="1" dirty="0">
              <a:solidFill>
                <a:srgbClr val="FF0000"/>
              </a:solidFill>
            </a:endParaRPr>
          </a:p>
        </p:txBody>
      </p:sp>
      <p:sp>
        <p:nvSpPr>
          <p:cNvPr id="4" name="Date Placeholder 3">
            <a:extLst>
              <a:ext uri="{FF2B5EF4-FFF2-40B4-BE49-F238E27FC236}">
                <a16:creationId xmlns:a16="http://schemas.microsoft.com/office/drawing/2014/main" id="{56EB80F3-88DE-49B0-90D1-C6BA0E2738BE}"/>
              </a:ext>
            </a:extLst>
          </p:cNvPr>
          <p:cNvSpPr>
            <a:spLocks noGrp="1"/>
          </p:cNvSpPr>
          <p:nvPr>
            <p:ph type="dt" sz="half" idx="2"/>
          </p:nvPr>
        </p:nvSpPr>
        <p:spPr/>
        <p:txBody>
          <a:bodyPr/>
          <a:lstStyle/>
          <a:p>
            <a:fld id="{F3332803-2D50-4890-B5E4-E7283F5894E4}" type="datetime1">
              <a:rPr lang="en-GB" smtClean="0"/>
              <a:t>05/06/2025</a:t>
            </a:fld>
            <a:endParaRPr lang="en-US" dirty="0"/>
          </a:p>
        </p:txBody>
      </p:sp>
      <p:sp>
        <p:nvSpPr>
          <p:cNvPr id="5" name="Footer Placeholder 4">
            <a:extLst>
              <a:ext uri="{FF2B5EF4-FFF2-40B4-BE49-F238E27FC236}">
                <a16:creationId xmlns:a16="http://schemas.microsoft.com/office/drawing/2014/main" id="{E864DA62-E374-4E8F-933B-C10289C98C1F}"/>
              </a:ext>
            </a:extLst>
          </p:cNvPr>
          <p:cNvSpPr>
            <a:spLocks noGrp="1"/>
          </p:cNvSpPr>
          <p:nvPr>
            <p:ph type="ftr" sz="quarter" idx="3"/>
          </p:nvPr>
        </p:nvSpPr>
        <p:spPr/>
        <p:txBody>
          <a:bodyPr/>
          <a:lstStyle/>
          <a:p>
            <a:r>
              <a:rPr lang="en-US" dirty="0"/>
              <a:t>G. Kramberger, 3D detector simulations (</a:t>
            </a:r>
            <a:r>
              <a:rPr lang="en-US" dirty="0" err="1"/>
              <a:t>Nover</a:t>
            </a:r>
            <a:r>
              <a:rPr lang="en-US" dirty="0"/>
              <a:t> 3D in 8" production)</a:t>
            </a:r>
          </a:p>
        </p:txBody>
      </p:sp>
      <p:grpSp>
        <p:nvGrpSpPr>
          <p:cNvPr id="9" name="Group 8">
            <a:extLst>
              <a:ext uri="{FF2B5EF4-FFF2-40B4-BE49-F238E27FC236}">
                <a16:creationId xmlns:a16="http://schemas.microsoft.com/office/drawing/2014/main" id="{3BA84133-0C64-462B-8EC4-EF9E2052666D}"/>
              </a:ext>
            </a:extLst>
          </p:cNvPr>
          <p:cNvGrpSpPr/>
          <p:nvPr/>
        </p:nvGrpSpPr>
        <p:grpSpPr>
          <a:xfrm>
            <a:off x="8370402" y="2889286"/>
            <a:ext cx="2744527" cy="2321236"/>
            <a:chOff x="4054819" y="600085"/>
            <a:chExt cx="5052034" cy="4210567"/>
          </a:xfrm>
        </p:grpSpPr>
        <p:grpSp>
          <p:nvGrpSpPr>
            <p:cNvPr id="10" name="Group 9">
              <a:extLst>
                <a:ext uri="{FF2B5EF4-FFF2-40B4-BE49-F238E27FC236}">
                  <a16:creationId xmlns:a16="http://schemas.microsoft.com/office/drawing/2014/main" id="{6572E69D-6AF9-491C-AB55-D9FEAA49DDA6}"/>
                </a:ext>
              </a:extLst>
            </p:cNvPr>
            <p:cNvGrpSpPr/>
            <p:nvPr/>
          </p:nvGrpSpPr>
          <p:grpSpPr>
            <a:xfrm>
              <a:off x="4054819" y="600085"/>
              <a:ext cx="5052034" cy="4210567"/>
              <a:chOff x="4054819" y="600085"/>
              <a:chExt cx="5052034" cy="4210567"/>
            </a:xfrm>
          </p:grpSpPr>
          <p:sp>
            <p:nvSpPr>
              <p:cNvPr id="15" name="Oval 14">
                <a:extLst>
                  <a:ext uri="{FF2B5EF4-FFF2-40B4-BE49-F238E27FC236}">
                    <a16:creationId xmlns:a16="http://schemas.microsoft.com/office/drawing/2014/main" id="{88F625B4-41E6-41DC-AC80-B195295B51F1}"/>
                  </a:ext>
                </a:extLst>
              </p:cNvPr>
              <p:cNvSpPr/>
              <p:nvPr/>
            </p:nvSpPr>
            <p:spPr>
              <a:xfrm>
                <a:off x="5221236" y="1510837"/>
                <a:ext cx="555214" cy="478737"/>
              </a:xfrm>
              <a:prstGeom prst="ellipse">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6" name="Oval 15">
                <a:extLst>
                  <a:ext uri="{FF2B5EF4-FFF2-40B4-BE49-F238E27FC236}">
                    <a16:creationId xmlns:a16="http://schemas.microsoft.com/office/drawing/2014/main" id="{A94694F3-3FA9-4265-99C1-03C936E55347}"/>
                  </a:ext>
                </a:extLst>
              </p:cNvPr>
              <p:cNvSpPr/>
              <p:nvPr/>
            </p:nvSpPr>
            <p:spPr>
              <a:xfrm>
                <a:off x="7288212" y="1510837"/>
                <a:ext cx="555214" cy="478737"/>
              </a:xfrm>
              <a:prstGeom prst="ellipse">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7" name="Oval 16">
                <a:extLst>
                  <a:ext uri="{FF2B5EF4-FFF2-40B4-BE49-F238E27FC236}">
                    <a16:creationId xmlns:a16="http://schemas.microsoft.com/office/drawing/2014/main" id="{15356120-D539-4C8C-973B-23C625D8D19D}"/>
                  </a:ext>
                </a:extLst>
              </p:cNvPr>
              <p:cNvSpPr/>
              <p:nvPr/>
            </p:nvSpPr>
            <p:spPr>
              <a:xfrm>
                <a:off x="5259362" y="3310234"/>
                <a:ext cx="555214" cy="478737"/>
              </a:xfrm>
              <a:prstGeom prst="ellipse">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8" name="Oval 17">
                <a:extLst>
                  <a:ext uri="{FF2B5EF4-FFF2-40B4-BE49-F238E27FC236}">
                    <a16:creationId xmlns:a16="http://schemas.microsoft.com/office/drawing/2014/main" id="{A7274CAC-524D-4D8E-B1F7-DED63AA14EF1}"/>
                  </a:ext>
                </a:extLst>
              </p:cNvPr>
              <p:cNvSpPr/>
              <p:nvPr/>
            </p:nvSpPr>
            <p:spPr>
              <a:xfrm>
                <a:off x="7293015" y="3336661"/>
                <a:ext cx="555214" cy="478737"/>
              </a:xfrm>
              <a:prstGeom prst="ellipse">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9" name="Oval 18">
                <a:extLst>
                  <a:ext uri="{FF2B5EF4-FFF2-40B4-BE49-F238E27FC236}">
                    <a16:creationId xmlns:a16="http://schemas.microsoft.com/office/drawing/2014/main" id="{8747EDBC-7F12-44DF-A813-AF0E971D2FB6}"/>
                  </a:ext>
                </a:extLst>
              </p:cNvPr>
              <p:cNvSpPr/>
              <p:nvPr/>
            </p:nvSpPr>
            <p:spPr>
              <a:xfrm>
                <a:off x="6303153" y="2369599"/>
                <a:ext cx="555214" cy="478737"/>
              </a:xfrm>
              <a:prstGeom prst="ellipse">
                <a:avLst/>
              </a:prstGeom>
              <a:solidFill>
                <a:srgbClr val="FF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dirty="0"/>
              </a:p>
            </p:txBody>
          </p:sp>
          <p:sp>
            <p:nvSpPr>
              <p:cNvPr id="20" name="Rectangle 19">
                <a:extLst>
                  <a:ext uri="{FF2B5EF4-FFF2-40B4-BE49-F238E27FC236}">
                    <a16:creationId xmlns:a16="http://schemas.microsoft.com/office/drawing/2014/main" id="{B48F9C90-BFD7-44A1-8E68-0A6FF14ACFED}"/>
                  </a:ext>
                </a:extLst>
              </p:cNvPr>
              <p:cNvSpPr/>
              <p:nvPr/>
            </p:nvSpPr>
            <p:spPr>
              <a:xfrm>
                <a:off x="5498843" y="1750205"/>
                <a:ext cx="2081827" cy="1870648"/>
              </a:xfrm>
              <a:prstGeom prst="rect">
                <a:avLst/>
              </a:prstGeom>
              <a:noFill/>
              <a:ln>
                <a:solidFill>
                  <a:schemeClr val="accent6"/>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1" name="Oval 20">
                <a:extLst>
                  <a:ext uri="{FF2B5EF4-FFF2-40B4-BE49-F238E27FC236}">
                    <a16:creationId xmlns:a16="http://schemas.microsoft.com/office/drawing/2014/main" id="{B676C8A5-9B66-48E8-A1CD-9765CC85093E}"/>
                  </a:ext>
                </a:extLst>
              </p:cNvPr>
              <p:cNvSpPr/>
              <p:nvPr/>
            </p:nvSpPr>
            <p:spPr>
              <a:xfrm>
                <a:off x="6262149" y="600085"/>
                <a:ext cx="555214" cy="47873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2" name="Oval 21">
                <a:extLst>
                  <a:ext uri="{FF2B5EF4-FFF2-40B4-BE49-F238E27FC236}">
                    <a16:creationId xmlns:a16="http://schemas.microsoft.com/office/drawing/2014/main" id="{CECBD8AF-4AB5-453B-A7FB-9C136CBE359D}"/>
                  </a:ext>
                </a:extLst>
              </p:cNvPr>
              <p:cNvSpPr/>
              <p:nvPr/>
            </p:nvSpPr>
            <p:spPr>
              <a:xfrm>
                <a:off x="4054819" y="600085"/>
                <a:ext cx="555214" cy="47873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3" name="Oval 22">
                <a:extLst>
                  <a:ext uri="{FF2B5EF4-FFF2-40B4-BE49-F238E27FC236}">
                    <a16:creationId xmlns:a16="http://schemas.microsoft.com/office/drawing/2014/main" id="{44F2EA16-90F1-47A5-9387-B5C8F27B4D29}"/>
                  </a:ext>
                </a:extLst>
              </p:cNvPr>
              <p:cNvSpPr/>
              <p:nvPr/>
            </p:nvSpPr>
            <p:spPr>
              <a:xfrm>
                <a:off x="4054821" y="2419435"/>
                <a:ext cx="555214" cy="47873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4" name="Oval 23">
                <a:extLst>
                  <a:ext uri="{FF2B5EF4-FFF2-40B4-BE49-F238E27FC236}">
                    <a16:creationId xmlns:a16="http://schemas.microsoft.com/office/drawing/2014/main" id="{05230333-C815-4A7F-BF42-E0DD5F28FF14}"/>
                  </a:ext>
                </a:extLst>
              </p:cNvPr>
              <p:cNvSpPr/>
              <p:nvPr/>
            </p:nvSpPr>
            <p:spPr>
              <a:xfrm>
                <a:off x="4054820" y="4260425"/>
                <a:ext cx="555214" cy="47873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5" name="Oval 24">
                <a:extLst>
                  <a:ext uri="{FF2B5EF4-FFF2-40B4-BE49-F238E27FC236}">
                    <a16:creationId xmlns:a16="http://schemas.microsoft.com/office/drawing/2014/main" id="{5EE3BAB7-8BA9-4D0C-A77C-513ED8DEFCB4}"/>
                  </a:ext>
                </a:extLst>
              </p:cNvPr>
              <p:cNvSpPr/>
              <p:nvPr/>
            </p:nvSpPr>
            <p:spPr>
              <a:xfrm>
                <a:off x="6269679" y="4331915"/>
                <a:ext cx="555214" cy="47873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6" name="Oval 25">
                <a:extLst>
                  <a:ext uri="{FF2B5EF4-FFF2-40B4-BE49-F238E27FC236}">
                    <a16:creationId xmlns:a16="http://schemas.microsoft.com/office/drawing/2014/main" id="{574A633C-DEE3-4BA3-81CE-9B67985FBA19}"/>
                  </a:ext>
                </a:extLst>
              </p:cNvPr>
              <p:cNvSpPr/>
              <p:nvPr/>
            </p:nvSpPr>
            <p:spPr>
              <a:xfrm>
                <a:off x="8551639" y="4292235"/>
                <a:ext cx="555214" cy="47873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7" name="Oval 26">
                <a:extLst>
                  <a:ext uri="{FF2B5EF4-FFF2-40B4-BE49-F238E27FC236}">
                    <a16:creationId xmlns:a16="http://schemas.microsoft.com/office/drawing/2014/main" id="{3533DD4D-7E82-439D-BC3A-C2294CACB139}"/>
                  </a:ext>
                </a:extLst>
              </p:cNvPr>
              <p:cNvSpPr/>
              <p:nvPr/>
            </p:nvSpPr>
            <p:spPr>
              <a:xfrm>
                <a:off x="8551639" y="2369599"/>
                <a:ext cx="555214" cy="47873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29" name="Oval 28">
                <a:extLst>
                  <a:ext uri="{FF2B5EF4-FFF2-40B4-BE49-F238E27FC236}">
                    <a16:creationId xmlns:a16="http://schemas.microsoft.com/office/drawing/2014/main" id="{914564D4-9D37-44CA-92F5-85B8259BAC10}"/>
                  </a:ext>
                </a:extLst>
              </p:cNvPr>
              <p:cNvSpPr/>
              <p:nvPr/>
            </p:nvSpPr>
            <p:spPr>
              <a:xfrm>
                <a:off x="8551639" y="600085"/>
                <a:ext cx="555214" cy="47873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grpSp>
        <p:sp>
          <p:nvSpPr>
            <p:cNvPr id="12" name="TextBox 11">
              <a:extLst>
                <a:ext uri="{FF2B5EF4-FFF2-40B4-BE49-F238E27FC236}">
                  <a16:creationId xmlns:a16="http://schemas.microsoft.com/office/drawing/2014/main" id="{AB60C8A3-0E4B-45B4-B400-4AF81B9D1F7F}"/>
                </a:ext>
              </a:extLst>
            </p:cNvPr>
            <p:cNvSpPr txBox="1"/>
            <p:nvPr/>
          </p:nvSpPr>
          <p:spPr>
            <a:xfrm>
              <a:off x="5913761" y="2796974"/>
              <a:ext cx="1579243" cy="502458"/>
            </a:xfrm>
            <a:prstGeom prst="rect">
              <a:avLst/>
            </a:prstGeom>
            <a:noFill/>
          </p:spPr>
          <p:txBody>
            <a:bodyPr wrap="none" rtlCol="0">
              <a:spAutoFit/>
            </a:bodyPr>
            <a:lstStyle/>
            <a:p>
              <a:r>
                <a:rPr lang="en-GB" sz="1200" dirty="0"/>
                <a:t>2R~1 </a:t>
              </a:r>
              <a:r>
                <a:rPr lang="en-GB" sz="1200" dirty="0">
                  <a:latin typeface="Symbol" panose="05050102010706020507" pitchFamily="18" charset="2"/>
                </a:rPr>
                <a:t>m</a:t>
              </a:r>
              <a:r>
                <a:rPr lang="en-GB" sz="1200" dirty="0"/>
                <a:t>m </a:t>
              </a:r>
              <a:endParaRPr lang="LID4096" sz="1200" dirty="0"/>
            </a:p>
          </p:txBody>
        </p:sp>
      </p:grpSp>
      <p:sp>
        <p:nvSpPr>
          <p:cNvPr id="32" name="TextBox 31">
            <a:extLst>
              <a:ext uri="{FF2B5EF4-FFF2-40B4-BE49-F238E27FC236}">
                <a16:creationId xmlns:a16="http://schemas.microsoft.com/office/drawing/2014/main" id="{C4E5BAE8-B15E-4618-93F5-8D0A724A34D8}"/>
              </a:ext>
            </a:extLst>
          </p:cNvPr>
          <p:cNvSpPr txBox="1"/>
          <p:nvPr/>
        </p:nvSpPr>
        <p:spPr>
          <a:xfrm>
            <a:off x="9353876" y="3553878"/>
            <a:ext cx="724878" cy="369332"/>
          </a:xfrm>
          <a:prstGeom prst="rect">
            <a:avLst/>
          </a:prstGeom>
          <a:noFill/>
        </p:spPr>
        <p:txBody>
          <a:bodyPr wrap="none" rtlCol="0">
            <a:spAutoFit/>
          </a:bodyPr>
          <a:lstStyle/>
          <a:p>
            <a:r>
              <a:rPr lang="en-GB" dirty="0" err="1">
                <a:solidFill>
                  <a:schemeClr val="accent6"/>
                </a:solidFill>
              </a:rPr>
              <a:t>U</a:t>
            </a:r>
            <a:r>
              <a:rPr lang="en-GB" baseline="-25000" dirty="0" err="1">
                <a:solidFill>
                  <a:schemeClr val="accent6"/>
                </a:solidFill>
              </a:rPr>
              <a:t>w</a:t>
            </a:r>
            <a:r>
              <a:rPr lang="en-GB" dirty="0">
                <a:solidFill>
                  <a:schemeClr val="accent6"/>
                </a:solidFill>
              </a:rPr>
              <a:t>=1</a:t>
            </a:r>
            <a:endParaRPr lang="LID4096" dirty="0">
              <a:solidFill>
                <a:schemeClr val="accent6"/>
              </a:solidFill>
            </a:endParaRPr>
          </a:p>
        </p:txBody>
      </p:sp>
      <p:sp>
        <p:nvSpPr>
          <p:cNvPr id="33" name="TextBox 32">
            <a:extLst>
              <a:ext uri="{FF2B5EF4-FFF2-40B4-BE49-F238E27FC236}">
                <a16:creationId xmlns:a16="http://schemas.microsoft.com/office/drawing/2014/main" id="{B2D80AFA-AD9E-4128-BEEA-35427B7F6A4B}"/>
              </a:ext>
            </a:extLst>
          </p:cNvPr>
          <p:cNvSpPr txBox="1"/>
          <p:nvPr/>
        </p:nvSpPr>
        <p:spPr>
          <a:xfrm>
            <a:off x="8203756" y="2510907"/>
            <a:ext cx="724878" cy="369332"/>
          </a:xfrm>
          <a:prstGeom prst="rect">
            <a:avLst/>
          </a:prstGeom>
          <a:noFill/>
        </p:spPr>
        <p:txBody>
          <a:bodyPr wrap="none" rtlCol="0">
            <a:spAutoFit/>
          </a:bodyPr>
          <a:lstStyle/>
          <a:p>
            <a:r>
              <a:rPr lang="en-GB" dirty="0" err="1">
                <a:solidFill>
                  <a:schemeClr val="accent6"/>
                </a:solidFill>
              </a:rPr>
              <a:t>U</a:t>
            </a:r>
            <a:r>
              <a:rPr lang="en-GB" baseline="-25000" dirty="0" err="1">
                <a:solidFill>
                  <a:schemeClr val="accent6"/>
                </a:solidFill>
              </a:rPr>
              <a:t>w</a:t>
            </a:r>
            <a:r>
              <a:rPr lang="en-GB" dirty="0">
                <a:solidFill>
                  <a:schemeClr val="accent6"/>
                </a:solidFill>
              </a:rPr>
              <a:t>=0</a:t>
            </a:r>
            <a:endParaRPr lang="LID4096" dirty="0">
              <a:solidFill>
                <a:schemeClr val="accent6"/>
              </a:solidFill>
            </a:endParaRPr>
          </a:p>
        </p:txBody>
      </p:sp>
      <p:grpSp>
        <p:nvGrpSpPr>
          <p:cNvPr id="48" name="Group 47">
            <a:extLst>
              <a:ext uri="{FF2B5EF4-FFF2-40B4-BE49-F238E27FC236}">
                <a16:creationId xmlns:a16="http://schemas.microsoft.com/office/drawing/2014/main" id="{7B25761A-29E3-4FB7-B8B1-9FA9ECBC899D}"/>
              </a:ext>
            </a:extLst>
          </p:cNvPr>
          <p:cNvGrpSpPr/>
          <p:nvPr/>
        </p:nvGrpSpPr>
        <p:grpSpPr>
          <a:xfrm>
            <a:off x="1760256" y="2353776"/>
            <a:ext cx="4551413" cy="3039805"/>
            <a:chOff x="6877703" y="3636361"/>
            <a:chExt cx="9576957" cy="6079610"/>
          </a:xfrm>
        </p:grpSpPr>
        <p:sp>
          <p:nvSpPr>
            <p:cNvPr id="36" name="Rectangle 35">
              <a:extLst>
                <a:ext uri="{FF2B5EF4-FFF2-40B4-BE49-F238E27FC236}">
                  <a16:creationId xmlns:a16="http://schemas.microsoft.com/office/drawing/2014/main" id="{09100A0A-B313-4BD8-A4C5-A550BD7AC1CD}"/>
                </a:ext>
              </a:extLst>
            </p:cNvPr>
            <p:cNvSpPr/>
            <p:nvPr/>
          </p:nvSpPr>
          <p:spPr>
            <a:xfrm>
              <a:off x="6877703" y="3644503"/>
              <a:ext cx="3731340" cy="273768"/>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7" name="Rectangle 36">
              <a:extLst>
                <a:ext uri="{FF2B5EF4-FFF2-40B4-BE49-F238E27FC236}">
                  <a16:creationId xmlns:a16="http://schemas.microsoft.com/office/drawing/2014/main" id="{8171F076-9BD3-48BF-BD21-5881A8F4B201}"/>
                </a:ext>
              </a:extLst>
            </p:cNvPr>
            <p:cNvSpPr/>
            <p:nvPr/>
          </p:nvSpPr>
          <p:spPr>
            <a:xfrm>
              <a:off x="8559019" y="3923188"/>
              <a:ext cx="245806" cy="1759921"/>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8" name="Rectangle 37">
              <a:extLst>
                <a:ext uri="{FF2B5EF4-FFF2-40B4-BE49-F238E27FC236}">
                  <a16:creationId xmlns:a16="http://schemas.microsoft.com/office/drawing/2014/main" id="{29A4D038-3A1E-4A4A-A8C6-A4770B52ACEB}"/>
                </a:ext>
              </a:extLst>
            </p:cNvPr>
            <p:cNvSpPr/>
            <p:nvPr/>
          </p:nvSpPr>
          <p:spPr>
            <a:xfrm>
              <a:off x="8559019" y="3644502"/>
              <a:ext cx="245806" cy="294967"/>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39" name="Rectangle 38">
              <a:extLst>
                <a:ext uri="{FF2B5EF4-FFF2-40B4-BE49-F238E27FC236}">
                  <a16:creationId xmlns:a16="http://schemas.microsoft.com/office/drawing/2014/main" id="{2ACAEC83-7E5F-4A4A-AB55-08934C544AD0}"/>
                </a:ext>
              </a:extLst>
            </p:cNvPr>
            <p:cNvSpPr/>
            <p:nvPr/>
          </p:nvSpPr>
          <p:spPr>
            <a:xfrm>
              <a:off x="6877703" y="3923187"/>
              <a:ext cx="245806" cy="2384589"/>
            </a:xfrm>
            <a:prstGeom prst="rect">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40" name="Rectangle 39">
              <a:extLst>
                <a:ext uri="{FF2B5EF4-FFF2-40B4-BE49-F238E27FC236}">
                  <a16:creationId xmlns:a16="http://schemas.microsoft.com/office/drawing/2014/main" id="{76AAF384-062B-4187-A7FD-E39701C881C7}"/>
                </a:ext>
              </a:extLst>
            </p:cNvPr>
            <p:cNvSpPr/>
            <p:nvPr/>
          </p:nvSpPr>
          <p:spPr>
            <a:xfrm>
              <a:off x="6877704" y="3649418"/>
              <a:ext cx="245806" cy="294967"/>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41" name="Rectangle 40">
              <a:extLst>
                <a:ext uri="{FF2B5EF4-FFF2-40B4-BE49-F238E27FC236}">
                  <a16:creationId xmlns:a16="http://schemas.microsoft.com/office/drawing/2014/main" id="{38A42314-3350-41E1-A1E5-4BAF51705A65}"/>
                </a:ext>
              </a:extLst>
            </p:cNvPr>
            <p:cNvSpPr/>
            <p:nvPr/>
          </p:nvSpPr>
          <p:spPr>
            <a:xfrm>
              <a:off x="10363238" y="3923187"/>
              <a:ext cx="245805" cy="238459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42" name="Rectangle 41">
              <a:extLst>
                <a:ext uri="{FF2B5EF4-FFF2-40B4-BE49-F238E27FC236}">
                  <a16:creationId xmlns:a16="http://schemas.microsoft.com/office/drawing/2014/main" id="{50DF779C-8B44-4E36-81D0-987A9C12A86C}"/>
                </a:ext>
              </a:extLst>
            </p:cNvPr>
            <p:cNvSpPr/>
            <p:nvPr/>
          </p:nvSpPr>
          <p:spPr>
            <a:xfrm>
              <a:off x="10363238" y="3636361"/>
              <a:ext cx="245806" cy="294967"/>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43" name="Rectangle 42">
              <a:extLst>
                <a:ext uri="{FF2B5EF4-FFF2-40B4-BE49-F238E27FC236}">
                  <a16:creationId xmlns:a16="http://schemas.microsoft.com/office/drawing/2014/main" id="{A1A1F9B4-0ED5-4DBF-B65E-A30C391CA622}"/>
                </a:ext>
              </a:extLst>
            </p:cNvPr>
            <p:cNvSpPr/>
            <p:nvPr/>
          </p:nvSpPr>
          <p:spPr>
            <a:xfrm>
              <a:off x="6877703" y="6340813"/>
              <a:ext cx="3731340" cy="325992"/>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44" name="Rectangle 43">
              <a:extLst>
                <a:ext uri="{FF2B5EF4-FFF2-40B4-BE49-F238E27FC236}">
                  <a16:creationId xmlns:a16="http://schemas.microsoft.com/office/drawing/2014/main" id="{1D1E64E8-5C1C-47DE-A3B0-F057664C4D17}"/>
                </a:ext>
              </a:extLst>
            </p:cNvPr>
            <p:cNvSpPr/>
            <p:nvPr/>
          </p:nvSpPr>
          <p:spPr>
            <a:xfrm>
              <a:off x="6877703" y="6647349"/>
              <a:ext cx="3731340" cy="207058"/>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49" name="Rectangle 48">
              <a:extLst>
                <a:ext uri="{FF2B5EF4-FFF2-40B4-BE49-F238E27FC236}">
                  <a16:creationId xmlns:a16="http://schemas.microsoft.com/office/drawing/2014/main" id="{F882F406-5B61-4778-9D7D-9D5C00BD93B4}"/>
                </a:ext>
              </a:extLst>
            </p:cNvPr>
            <p:cNvSpPr/>
            <p:nvPr/>
          </p:nvSpPr>
          <p:spPr>
            <a:xfrm>
              <a:off x="14206165" y="3969077"/>
              <a:ext cx="229744" cy="5465752"/>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55" name="Rectangle 54">
              <a:extLst>
                <a:ext uri="{FF2B5EF4-FFF2-40B4-BE49-F238E27FC236}">
                  <a16:creationId xmlns:a16="http://schemas.microsoft.com/office/drawing/2014/main" id="{FA9DC033-37BF-4D30-AFF4-77D90DF96FB0}"/>
                </a:ext>
              </a:extLst>
            </p:cNvPr>
            <p:cNvSpPr/>
            <p:nvPr/>
          </p:nvSpPr>
          <p:spPr>
            <a:xfrm>
              <a:off x="12263565" y="4018767"/>
              <a:ext cx="245805" cy="5338672"/>
            </a:xfrm>
            <a:prstGeom prst="rect">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57" name="Rectangle 56">
              <a:extLst>
                <a:ext uri="{FF2B5EF4-FFF2-40B4-BE49-F238E27FC236}">
                  <a16:creationId xmlns:a16="http://schemas.microsoft.com/office/drawing/2014/main" id="{D41906D8-1C4F-4231-937C-67B0E6CF77E1}"/>
                </a:ext>
              </a:extLst>
            </p:cNvPr>
            <p:cNvSpPr/>
            <p:nvPr/>
          </p:nvSpPr>
          <p:spPr>
            <a:xfrm>
              <a:off x="16169246" y="3957377"/>
              <a:ext cx="199093" cy="5400062"/>
            </a:xfrm>
            <a:prstGeom prst="rect">
              <a:avLst/>
            </a:prstGeom>
            <a:solidFill>
              <a:schemeClr val="tx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64" name="Rectangle 63">
              <a:extLst>
                <a:ext uri="{FF2B5EF4-FFF2-40B4-BE49-F238E27FC236}">
                  <a16:creationId xmlns:a16="http://schemas.microsoft.com/office/drawing/2014/main" id="{2F4D6ACD-08C6-45CC-AFA1-EE8E6D17A607}"/>
                </a:ext>
              </a:extLst>
            </p:cNvPr>
            <p:cNvSpPr/>
            <p:nvPr/>
          </p:nvSpPr>
          <p:spPr>
            <a:xfrm>
              <a:off x="12273735" y="9357439"/>
              <a:ext cx="4180925" cy="358532"/>
            </a:xfrm>
            <a:prstGeom prst="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grpSp>
      <p:sp>
        <p:nvSpPr>
          <p:cNvPr id="51" name="Rectangle 50">
            <a:extLst>
              <a:ext uri="{FF2B5EF4-FFF2-40B4-BE49-F238E27FC236}">
                <a16:creationId xmlns:a16="http://schemas.microsoft.com/office/drawing/2014/main" id="{1722C88F-92D2-4C30-A764-573B43826E04}"/>
              </a:ext>
            </a:extLst>
          </p:cNvPr>
          <p:cNvSpPr/>
          <p:nvPr/>
        </p:nvSpPr>
        <p:spPr>
          <a:xfrm>
            <a:off x="4318873" y="2397495"/>
            <a:ext cx="116818" cy="147484"/>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52" name="Rectangle 51">
            <a:extLst>
              <a:ext uri="{FF2B5EF4-FFF2-40B4-BE49-F238E27FC236}">
                <a16:creationId xmlns:a16="http://schemas.microsoft.com/office/drawing/2014/main" id="{0A0309BC-5E5B-4018-8CA9-53CE01CA8E4B}"/>
              </a:ext>
            </a:extLst>
          </p:cNvPr>
          <p:cNvSpPr/>
          <p:nvPr/>
        </p:nvSpPr>
        <p:spPr>
          <a:xfrm>
            <a:off x="5240599" y="2375683"/>
            <a:ext cx="116818" cy="147484"/>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cxnSp>
        <p:nvCxnSpPr>
          <p:cNvPr id="54" name="Straight Arrow Connector 53">
            <a:extLst>
              <a:ext uri="{FF2B5EF4-FFF2-40B4-BE49-F238E27FC236}">
                <a16:creationId xmlns:a16="http://schemas.microsoft.com/office/drawing/2014/main" id="{3266EED1-7FEB-4CB3-851F-CE5E59F7DEE3}"/>
              </a:ext>
            </a:extLst>
          </p:cNvPr>
          <p:cNvCxnSpPr>
            <a:cxnSpLocks/>
          </p:cNvCxnSpPr>
          <p:nvPr/>
        </p:nvCxnSpPr>
        <p:spPr>
          <a:xfrm flipH="1">
            <a:off x="1241217" y="2272601"/>
            <a:ext cx="2619154" cy="230173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8" name="Rectangle 57">
            <a:extLst>
              <a:ext uri="{FF2B5EF4-FFF2-40B4-BE49-F238E27FC236}">
                <a16:creationId xmlns:a16="http://schemas.microsoft.com/office/drawing/2014/main" id="{A0CD166B-4289-4683-A369-DB25E39BAF1E}"/>
              </a:ext>
            </a:extLst>
          </p:cNvPr>
          <p:cNvSpPr/>
          <p:nvPr/>
        </p:nvSpPr>
        <p:spPr>
          <a:xfrm>
            <a:off x="6162325" y="2365606"/>
            <a:ext cx="116818" cy="147484"/>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cxnSp>
        <p:nvCxnSpPr>
          <p:cNvPr id="62" name="Straight Arrow Connector 61">
            <a:extLst>
              <a:ext uri="{FF2B5EF4-FFF2-40B4-BE49-F238E27FC236}">
                <a16:creationId xmlns:a16="http://schemas.microsoft.com/office/drawing/2014/main" id="{B29BC3EF-283F-4297-BDC5-1ABC541511CB}"/>
              </a:ext>
            </a:extLst>
          </p:cNvPr>
          <p:cNvCxnSpPr>
            <a:cxnSpLocks/>
          </p:cNvCxnSpPr>
          <p:nvPr/>
        </p:nvCxnSpPr>
        <p:spPr>
          <a:xfrm flipH="1">
            <a:off x="3880471" y="2233029"/>
            <a:ext cx="2619154" cy="230173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5" name="TextBox 64">
            <a:extLst>
              <a:ext uri="{FF2B5EF4-FFF2-40B4-BE49-F238E27FC236}">
                <a16:creationId xmlns:a16="http://schemas.microsoft.com/office/drawing/2014/main" id="{9A79C9F3-8A61-49C9-8400-C5CFF7C56489}"/>
              </a:ext>
            </a:extLst>
          </p:cNvPr>
          <p:cNvSpPr txBox="1"/>
          <p:nvPr/>
        </p:nvSpPr>
        <p:spPr>
          <a:xfrm>
            <a:off x="470135" y="4648932"/>
            <a:ext cx="3697604" cy="1754326"/>
          </a:xfrm>
          <a:prstGeom prst="rect">
            <a:avLst/>
          </a:prstGeom>
          <a:noFill/>
        </p:spPr>
        <p:txBody>
          <a:bodyPr wrap="square" rtlCol="0">
            <a:spAutoFit/>
          </a:bodyPr>
          <a:lstStyle/>
          <a:p>
            <a:r>
              <a:rPr lang="en-GB" b="1" dirty="0"/>
              <a:t>Thick 3D sensors with small pitch have several issues with angled tracks:</a:t>
            </a:r>
            <a:endParaRPr lang="en-GB" dirty="0"/>
          </a:p>
          <a:p>
            <a:pPr marL="285750" indent="-285750">
              <a:buFont typeface="Arial" panose="020B0604020202020204" pitchFamily="34" charset="0"/>
              <a:buChar char="•"/>
            </a:pPr>
            <a:r>
              <a:rPr lang="en-GB" dirty="0"/>
              <a:t>reduction of efficiency</a:t>
            </a:r>
          </a:p>
          <a:p>
            <a:pPr marL="285750" indent="-285750">
              <a:buFont typeface="Arial" panose="020B0604020202020204" pitchFamily="34" charset="0"/>
              <a:buChar char="•"/>
            </a:pPr>
            <a:r>
              <a:rPr lang="en-GB" dirty="0"/>
              <a:t>worse time resolution</a:t>
            </a:r>
          </a:p>
          <a:p>
            <a:pPr marL="285750" indent="-285750">
              <a:buFont typeface="Arial" panose="020B0604020202020204" pitchFamily="34" charset="0"/>
              <a:buChar char="•"/>
            </a:pPr>
            <a:r>
              <a:rPr lang="en-GB" dirty="0"/>
              <a:t>larger data rate</a:t>
            </a:r>
          </a:p>
        </p:txBody>
      </p:sp>
      <p:sp>
        <p:nvSpPr>
          <p:cNvPr id="66" name="TextBox 65">
            <a:extLst>
              <a:ext uri="{FF2B5EF4-FFF2-40B4-BE49-F238E27FC236}">
                <a16:creationId xmlns:a16="http://schemas.microsoft.com/office/drawing/2014/main" id="{92793CA9-CB60-4EAF-87FC-CA55EE98BA6E}"/>
              </a:ext>
            </a:extLst>
          </p:cNvPr>
          <p:cNvSpPr txBox="1"/>
          <p:nvPr/>
        </p:nvSpPr>
        <p:spPr>
          <a:xfrm>
            <a:off x="8076271" y="2032621"/>
            <a:ext cx="3377848" cy="369332"/>
          </a:xfrm>
          <a:prstGeom prst="rect">
            <a:avLst/>
          </a:prstGeom>
          <a:noFill/>
        </p:spPr>
        <p:txBody>
          <a:bodyPr wrap="none" rtlCol="0">
            <a:spAutoFit/>
          </a:bodyPr>
          <a:lstStyle/>
          <a:p>
            <a:r>
              <a:rPr lang="en-GB" dirty="0"/>
              <a:t>Simulated volume – 50x50 </a:t>
            </a:r>
            <a:r>
              <a:rPr lang="en-GB" dirty="0">
                <a:latin typeface="Symbol" panose="05050102010706020507" pitchFamily="18" charset="2"/>
              </a:rPr>
              <a:t>m</a:t>
            </a:r>
            <a:r>
              <a:rPr lang="en-GB" dirty="0"/>
              <a:t>m</a:t>
            </a:r>
            <a:r>
              <a:rPr lang="en-GB" baseline="30000" dirty="0"/>
              <a:t>2</a:t>
            </a:r>
            <a:endParaRPr lang="LID4096" baseline="30000" dirty="0"/>
          </a:p>
        </p:txBody>
      </p:sp>
      <p:sp>
        <p:nvSpPr>
          <p:cNvPr id="6" name="TextBox 5">
            <a:extLst>
              <a:ext uri="{FF2B5EF4-FFF2-40B4-BE49-F238E27FC236}">
                <a16:creationId xmlns:a16="http://schemas.microsoft.com/office/drawing/2014/main" id="{79F612C1-D6DF-4A17-8AC5-05943E28D71E}"/>
              </a:ext>
            </a:extLst>
          </p:cNvPr>
          <p:cNvSpPr txBox="1"/>
          <p:nvPr/>
        </p:nvSpPr>
        <p:spPr>
          <a:xfrm>
            <a:off x="8370403" y="5756735"/>
            <a:ext cx="3461204" cy="369332"/>
          </a:xfrm>
          <a:prstGeom prst="rect">
            <a:avLst/>
          </a:prstGeom>
          <a:noFill/>
        </p:spPr>
        <p:txBody>
          <a:bodyPr wrap="none" rtlCol="0">
            <a:spAutoFit/>
          </a:bodyPr>
          <a:lstStyle/>
          <a:p>
            <a:r>
              <a:rPr lang="en-GB" dirty="0"/>
              <a:t>small diameter = better fill factor</a:t>
            </a:r>
            <a:endParaRPr lang="LID4096" dirty="0"/>
          </a:p>
        </p:txBody>
      </p:sp>
      <p:sp>
        <p:nvSpPr>
          <p:cNvPr id="50" name="Rectangle 49">
            <a:extLst>
              <a:ext uri="{FF2B5EF4-FFF2-40B4-BE49-F238E27FC236}">
                <a16:creationId xmlns:a16="http://schemas.microsoft.com/office/drawing/2014/main" id="{23C9D513-489D-4BD9-BBF7-A7C9C85A4D6B}"/>
              </a:ext>
            </a:extLst>
          </p:cNvPr>
          <p:cNvSpPr/>
          <p:nvPr/>
        </p:nvSpPr>
        <p:spPr>
          <a:xfrm>
            <a:off x="4303395" y="5393190"/>
            <a:ext cx="2008274" cy="103529"/>
          </a:xfrm>
          <a:prstGeom prst="rect">
            <a:avLst/>
          </a:prstGeom>
          <a:solidFill>
            <a:schemeClr val="accent1">
              <a:lumMod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Tree>
    <p:extLst>
      <p:ext uri="{BB962C8B-B14F-4D97-AF65-F5344CB8AC3E}">
        <p14:creationId xmlns:p14="http://schemas.microsoft.com/office/powerpoint/2010/main" val="15294181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6224C3-755C-4D08-AE61-7E1A921F3EB1}"/>
              </a:ext>
            </a:extLst>
          </p:cNvPr>
          <p:cNvSpPr>
            <a:spLocks noGrp="1"/>
          </p:cNvSpPr>
          <p:nvPr>
            <p:ph type="title"/>
          </p:nvPr>
        </p:nvSpPr>
        <p:spPr/>
        <p:txBody>
          <a:bodyPr/>
          <a:lstStyle/>
          <a:p>
            <a:r>
              <a:rPr lang="en-GB" dirty="0"/>
              <a:t>Initial studies</a:t>
            </a:r>
            <a:r>
              <a:rPr lang="sl-SI" dirty="0"/>
              <a:t> of the </a:t>
            </a:r>
            <a:r>
              <a:rPr lang="sl-SI" dirty="0" err="1"/>
              <a:t>electric</a:t>
            </a:r>
            <a:r>
              <a:rPr lang="en-GB" dirty="0"/>
              <a:t> field </a:t>
            </a:r>
            <a:endParaRPr lang="LID4096" dirty="0"/>
          </a:p>
        </p:txBody>
      </p:sp>
      <p:sp>
        <p:nvSpPr>
          <p:cNvPr id="3" name="Content Placeholder 2">
            <a:extLst>
              <a:ext uri="{FF2B5EF4-FFF2-40B4-BE49-F238E27FC236}">
                <a16:creationId xmlns:a16="http://schemas.microsoft.com/office/drawing/2014/main" id="{1A25C99C-3AC5-4049-8EF9-289795FA73DD}"/>
              </a:ext>
            </a:extLst>
          </p:cNvPr>
          <p:cNvSpPr>
            <a:spLocks noGrp="1"/>
          </p:cNvSpPr>
          <p:nvPr>
            <p:ph idx="1"/>
          </p:nvPr>
        </p:nvSpPr>
        <p:spPr>
          <a:xfrm>
            <a:off x="9079682" y="1357673"/>
            <a:ext cx="3112318" cy="4667421"/>
          </a:xfrm>
        </p:spPr>
        <p:txBody>
          <a:bodyPr>
            <a:normAutofit/>
          </a:bodyPr>
          <a:lstStyle/>
          <a:p>
            <a:pPr marL="36513" indent="0">
              <a:buNone/>
            </a:pPr>
            <a:r>
              <a:rPr lang="en-GB" sz="2000" b="1" dirty="0"/>
              <a:t>Two problems identified</a:t>
            </a:r>
          </a:p>
          <a:p>
            <a:endParaRPr lang="en-GB" sz="2000" dirty="0"/>
          </a:p>
          <a:p>
            <a:r>
              <a:rPr lang="en-GB" sz="1800" dirty="0"/>
              <a:t>Non-rounding of the tip leads to unrealistically high electric fields – if there is no charge multiplication this has no impact on CC</a:t>
            </a:r>
          </a:p>
          <a:p>
            <a:endParaRPr lang="en-GB" sz="1800" dirty="0"/>
          </a:p>
          <a:p>
            <a:r>
              <a:rPr lang="en-GB" sz="1800" dirty="0"/>
              <a:t>We assumed very high (unrealistically narrow doping profile) of the column. </a:t>
            </a:r>
          </a:p>
        </p:txBody>
      </p:sp>
      <p:sp>
        <p:nvSpPr>
          <p:cNvPr id="4" name="Date Placeholder 3">
            <a:extLst>
              <a:ext uri="{FF2B5EF4-FFF2-40B4-BE49-F238E27FC236}">
                <a16:creationId xmlns:a16="http://schemas.microsoft.com/office/drawing/2014/main" id="{C9860D3B-F9FD-4A87-91AC-DA0BA3505946}"/>
              </a:ext>
            </a:extLst>
          </p:cNvPr>
          <p:cNvSpPr>
            <a:spLocks noGrp="1"/>
          </p:cNvSpPr>
          <p:nvPr>
            <p:ph type="dt" sz="half" idx="2"/>
          </p:nvPr>
        </p:nvSpPr>
        <p:spPr/>
        <p:txBody>
          <a:bodyPr/>
          <a:lstStyle/>
          <a:p>
            <a:fld id="{8C5730C2-4461-4ED9-96FF-FE1679171135}" type="datetime1">
              <a:rPr lang="en-GB" smtClean="0"/>
              <a:t>05/06/2025</a:t>
            </a:fld>
            <a:endParaRPr lang="en-US" dirty="0"/>
          </a:p>
        </p:txBody>
      </p:sp>
      <p:sp>
        <p:nvSpPr>
          <p:cNvPr id="5" name="Footer Placeholder 4">
            <a:extLst>
              <a:ext uri="{FF2B5EF4-FFF2-40B4-BE49-F238E27FC236}">
                <a16:creationId xmlns:a16="http://schemas.microsoft.com/office/drawing/2014/main" id="{ECF15CD1-2920-4C96-B13D-653CCB9A7EA2}"/>
              </a:ext>
            </a:extLst>
          </p:cNvPr>
          <p:cNvSpPr>
            <a:spLocks noGrp="1"/>
          </p:cNvSpPr>
          <p:nvPr>
            <p:ph type="ftr" sz="quarter" idx="3"/>
          </p:nvPr>
        </p:nvSpPr>
        <p:spPr/>
        <p:txBody>
          <a:bodyPr/>
          <a:lstStyle/>
          <a:p>
            <a:r>
              <a:rPr lang="en-US"/>
              <a:t>G. Kramberger, 3D detector simulations (Novel 3D in 8" production)</a:t>
            </a:r>
            <a:endParaRPr lang="en-US" dirty="0"/>
          </a:p>
        </p:txBody>
      </p:sp>
      <p:sp>
        <p:nvSpPr>
          <p:cNvPr id="6" name="Slide Number Placeholder 5">
            <a:extLst>
              <a:ext uri="{FF2B5EF4-FFF2-40B4-BE49-F238E27FC236}">
                <a16:creationId xmlns:a16="http://schemas.microsoft.com/office/drawing/2014/main" id="{9279AB46-57FE-42EB-B94B-5256A7E2847D}"/>
              </a:ext>
            </a:extLst>
          </p:cNvPr>
          <p:cNvSpPr>
            <a:spLocks noGrp="1"/>
          </p:cNvSpPr>
          <p:nvPr>
            <p:ph type="sldNum" sz="quarter" idx="4"/>
          </p:nvPr>
        </p:nvSpPr>
        <p:spPr/>
        <p:txBody>
          <a:bodyPr/>
          <a:lstStyle/>
          <a:p>
            <a:fld id="{17918391-D411-FE40-AAD7-861AE5233E0E}" type="slidenum">
              <a:rPr lang="en-US" smtClean="0"/>
              <a:pPr/>
              <a:t>8</a:t>
            </a:fld>
            <a:endParaRPr lang="en-US" dirty="0"/>
          </a:p>
        </p:txBody>
      </p:sp>
      <p:pic>
        <p:nvPicPr>
          <p:cNvPr id="7" name="Picture 6">
            <a:extLst>
              <a:ext uri="{FF2B5EF4-FFF2-40B4-BE49-F238E27FC236}">
                <a16:creationId xmlns:a16="http://schemas.microsoft.com/office/drawing/2014/main" id="{A2FF7835-7CA2-4319-8D04-5B5F3A6C4FF4}"/>
              </a:ext>
            </a:extLst>
          </p:cNvPr>
          <p:cNvPicPr>
            <a:picLocks noChangeAspect="1"/>
          </p:cNvPicPr>
          <p:nvPr/>
        </p:nvPicPr>
        <p:blipFill>
          <a:blip r:embed="rId2"/>
          <a:stretch>
            <a:fillRect/>
          </a:stretch>
        </p:blipFill>
        <p:spPr>
          <a:xfrm>
            <a:off x="391807" y="1246293"/>
            <a:ext cx="4028629" cy="2574645"/>
          </a:xfrm>
          <a:prstGeom prst="rect">
            <a:avLst/>
          </a:prstGeom>
        </p:spPr>
      </p:pic>
      <p:pic>
        <p:nvPicPr>
          <p:cNvPr id="8" name="Picture 7">
            <a:extLst>
              <a:ext uri="{FF2B5EF4-FFF2-40B4-BE49-F238E27FC236}">
                <a16:creationId xmlns:a16="http://schemas.microsoft.com/office/drawing/2014/main" id="{C2D84C64-B4BD-4C3C-AEF3-9BB67469FC35}"/>
              </a:ext>
            </a:extLst>
          </p:cNvPr>
          <p:cNvPicPr>
            <a:picLocks noChangeAspect="1"/>
          </p:cNvPicPr>
          <p:nvPr/>
        </p:nvPicPr>
        <p:blipFill>
          <a:blip r:embed="rId3"/>
          <a:stretch>
            <a:fillRect/>
          </a:stretch>
        </p:blipFill>
        <p:spPr>
          <a:xfrm>
            <a:off x="490174" y="4146249"/>
            <a:ext cx="3668935" cy="2417181"/>
          </a:xfrm>
          <a:prstGeom prst="rect">
            <a:avLst/>
          </a:prstGeom>
        </p:spPr>
      </p:pic>
      <p:sp>
        <p:nvSpPr>
          <p:cNvPr id="9" name="TextBox 8">
            <a:extLst>
              <a:ext uri="{FF2B5EF4-FFF2-40B4-BE49-F238E27FC236}">
                <a16:creationId xmlns:a16="http://schemas.microsoft.com/office/drawing/2014/main" id="{0687E61D-AAC9-46E6-9393-62A7BE0B9D9B}"/>
              </a:ext>
            </a:extLst>
          </p:cNvPr>
          <p:cNvSpPr txBox="1"/>
          <p:nvPr/>
        </p:nvSpPr>
        <p:spPr>
          <a:xfrm>
            <a:off x="1357226" y="1517636"/>
            <a:ext cx="2254143" cy="369332"/>
          </a:xfrm>
          <a:prstGeom prst="rect">
            <a:avLst/>
          </a:prstGeom>
          <a:noFill/>
        </p:spPr>
        <p:txBody>
          <a:bodyPr wrap="none" rtlCol="0">
            <a:spAutoFit/>
          </a:bodyPr>
          <a:lstStyle/>
          <a:p>
            <a:r>
              <a:rPr lang="en-GB" b="1" dirty="0">
                <a:solidFill>
                  <a:schemeClr val="accent6"/>
                </a:solidFill>
              </a:rPr>
              <a:t>25 </a:t>
            </a:r>
            <a:r>
              <a:rPr lang="en-GB" b="1" dirty="0">
                <a:solidFill>
                  <a:schemeClr val="accent6"/>
                </a:solidFill>
                <a:latin typeface="Symbol" panose="05050102010706020507" pitchFamily="18" charset="2"/>
              </a:rPr>
              <a:t>m</a:t>
            </a:r>
            <a:r>
              <a:rPr lang="en-GB" b="1" dirty="0">
                <a:solidFill>
                  <a:schemeClr val="accent6"/>
                </a:solidFill>
              </a:rPr>
              <a:t>m from the top</a:t>
            </a:r>
            <a:endParaRPr lang="LID4096" b="1" dirty="0">
              <a:solidFill>
                <a:schemeClr val="accent6"/>
              </a:solidFill>
            </a:endParaRPr>
          </a:p>
        </p:txBody>
      </p:sp>
      <p:sp>
        <p:nvSpPr>
          <p:cNvPr id="10" name="Rectangle 9">
            <a:extLst>
              <a:ext uri="{FF2B5EF4-FFF2-40B4-BE49-F238E27FC236}">
                <a16:creationId xmlns:a16="http://schemas.microsoft.com/office/drawing/2014/main" id="{F153DFC7-4AB0-4AB5-BC47-A18D6F9C8A30}"/>
              </a:ext>
            </a:extLst>
          </p:cNvPr>
          <p:cNvSpPr/>
          <p:nvPr/>
        </p:nvSpPr>
        <p:spPr>
          <a:xfrm>
            <a:off x="3528134" y="4042769"/>
            <a:ext cx="789652" cy="1064917"/>
          </a:xfrm>
          <a:prstGeom prst="rect">
            <a:avLst/>
          </a:prstGeom>
          <a:noFill/>
          <a:ln>
            <a:solidFill>
              <a:srgbClr val="FF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1" name="TextBox 10">
            <a:extLst>
              <a:ext uri="{FF2B5EF4-FFF2-40B4-BE49-F238E27FC236}">
                <a16:creationId xmlns:a16="http://schemas.microsoft.com/office/drawing/2014/main" id="{AC031112-6D7E-464C-AB41-E43D19D0C91A}"/>
              </a:ext>
            </a:extLst>
          </p:cNvPr>
          <p:cNvSpPr txBox="1"/>
          <p:nvPr/>
        </p:nvSpPr>
        <p:spPr>
          <a:xfrm>
            <a:off x="1197569" y="4230190"/>
            <a:ext cx="2254143" cy="369332"/>
          </a:xfrm>
          <a:prstGeom prst="rect">
            <a:avLst/>
          </a:prstGeom>
          <a:noFill/>
        </p:spPr>
        <p:txBody>
          <a:bodyPr wrap="none" rtlCol="0">
            <a:spAutoFit/>
          </a:bodyPr>
          <a:lstStyle/>
          <a:p>
            <a:r>
              <a:rPr lang="en-GB" b="1" dirty="0">
                <a:solidFill>
                  <a:schemeClr val="bg1"/>
                </a:solidFill>
              </a:rPr>
              <a:t>25 </a:t>
            </a:r>
            <a:r>
              <a:rPr lang="en-GB" b="1" dirty="0">
                <a:solidFill>
                  <a:schemeClr val="bg1"/>
                </a:solidFill>
                <a:latin typeface="Symbol" panose="05050102010706020507" pitchFamily="18" charset="2"/>
              </a:rPr>
              <a:t>m</a:t>
            </a:r>
            <a:r>
              <a:rPr lang="en-GB" b="1" dirty="0">
                <a:solidFill>
                  <a:schemeClr val="bg1"/>
                </a:solidFill>
              </a:rPr>
              <a:t>m from the top</a:t>
            </a:r>
            <a:endParaRPr lang="LID4096" b="1" dirty="0">
              <a:solidFill>
                <a:schemeClr val="bg1"/>
              </a:solidFill>
            </a:endParaRPr>
          </a:p>
        </p:txBody>
      </p:sp>
      <p:grpSp>
        <p:nvGrpSpPr>
          <p:cNvPr id="12" name="Group 11">
            <a:extLst>
              <a:ext uri="{FF2B5EF4-FFF2-40B4-BE49-F238E27FC236}">
                <a16:creationId xmlns:a16="http://schemas.microsoft.com/office/drawing/2014/main" id="{0BD7A6CC-3AB2-4674-A892-C16356138D6C}"/>
              </a:ext>
            </a:extLst>
          </p:cNvPr>
          <p:cNvGrpSpPr/>
          <p:nvPr/>
        </p:nvGrpSpPr>
        <p:grpSpPr>
          <a:xfrm>
            <a:off x="966750" y="2510710"/>
            <a:ext cx="533297" cy="627794"/>
            <a:chOff x="4640741" y="2437139"/>
            <a:chExt cx="533297" cy="627794"/>
          </a:xfrm>
        </p:grpSpPr>
        <p:sp>
          <p:nvSpPr>
            <p:cNvPr id="13" name="Rectangle 12">
              <a:extLst>
                <a:ext uri="{FF2B5EF4-FFF2-40B4-BE49-F238E27FC236}">
                  <a16:creationId xmlns:a16="http://schemas.microsoft.com/office/drawing/2014/main" id="{0178745D-B2BF-4CB2-B870-9BFBD9883184}"/>
                </a:ext>
              </a:extLst>
            </p:cNvPr>
            <p:cNvSpPr/>
            <p:nvPr/>
          </p:nvSpPr>
          <p:spPr>
            <a:xfrm>
              <a:off x="4640741" y="2446867"/>
              <a:ext cx="79426" cy="61806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4" name="Rectangle 13">
              <a:extLst>
                <a:ext uri="{FF2B5EF4-FFF2-40B4-BE49-F238E27FC236}">
                  <a16:creationId xmlns:a16="http://schemas.microsoft.com/office/drawing/2014/main" id="{A62ED98F-4D55-4F8C-9459-EB000183A37C}"/>
                </a:ext>
              </a:extLst>
            </p:cNvPr>
            <p:cNvSpPr/>
            <p:nvPr/>
          </p:nvSpPr>
          <p:spPr>
            <a:xfrm>
              <a:off x="4877805" y="2443466"/>
              <a:ext cx="79426" cy="369332"/>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sp>
          <p:nvSpPr>
            <p:cNvPr id="15" name="Rectangle 14">
              <a:extLst>
                <a:ext uri="{FF2B5EF4-FFF2-40B4-BE49-F238E27FC236}">
                  <a16:creationId xmlns:a16="http://schemas.microsoft.com/office/drawing/2014/main" id="{016E7573-51F7-496A-B58B-D8579A6F43B4}"/>
                </a:ext>
              </a:extLst>
            </p:cNvPr>
            <p:cNvSpPr/>
            <p:nvPr/>
          </p:nvSpPr>
          <p:spPr>
            <a:xfrm>
              <a:off x="5094612" y="2437139"/>
              <a:ext cx="79426" cy="618066"/>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LID4096"/>
            </a:p>
          </p:txBody>
        </p:sp>
      </p:grpSp>
      <p:cxnSp>
        <p:nvCxnSpPr>
          <p:cNvPr id="16" name="Straight Connector 15">
            <a:extLst>
              <a:ext uri="{FF2B5EF4-FFF2-40B4-BE49-F238E27FC236}">
                <a16:creationId xmlns:a16="http://schemas.microsoft.com/office/drawing/2014/main" id="{CD480673-AFDC-4017-A954-5251C97A8611}"/>
              </a:ext>
            </a:extLst>
          </p:cNvPr>
          <p:cNvCxnSpPr/>
          <p:nvPr/>
        </p:nvCxnSpPr>
        <p:spPr>
          <a:xfrm>
            <a:off x="828431" y="2803066"/>
            <a:ext cx="909618" cy="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B2908B8C-91A5-4815-B17F-04C032C539A6}"/>
              </a:ext>
            </a:extLst>
          </p:cNvPr>
          <p:cNvSpPr txBox="1"/>
          <p:nvPr/>
        </p:nvSpPr>
        <p:spPr>
          <a:xfrm rot="16200000">
            <a:off x="3759789" y="4452719"/>
            <a:ext cx="970137" cy="307777"/>
          </a:xfrm>
          <a:prstGeom prst="rect">
            <a:avLst/>
          </a:prstGeom>
          <a:noFill/>
        </p:spPr>
        <p:txBody>
          <a:bodyPr wrap="none" rtlCol="0">
            <a:spAutoFit/>
          </a:bodyPr>
          <a:lstStyle/>
          <a:p>
            <a:r>
              <a:rPr lang="en-GB" sz="1400" dirty="0">
                <a:solidFill>
                  <a:schemeClr val="accent6"/>
                </a:solidFill>
              </a:rPr>
              <a:t>|E| [V/</a:t>
            </a:r>
            <a:r>
              <a:rPr lang="en-GB" sz="1400" dirty="0">
                <a:solidFill>
                  <a:schemeClr val="accent6"/>
                </a:solidFill>
                <a:latin typeface="Symbol" panose="05050102010706020507" pitchFamily="18" charset="2"/>
              </a:rPr>
              <a:t>m</a:t>
            </a:r>
            <a:r>
              <a:rPr lang="en-GB" sz="1400" dirty="0">
                <a:solidFill>
                  <a:schemeClr val="accent6"/>
                </a:solidFill>
              </a:rPr>
              <a:t>m]</a:t>
            </a:r>
            <a:endParaRPr lang="LID4096" sz="1400" dirty="0">
              <a:solidFill>
                <a:schemeClr val="accent6"/>
              </a:solidFill>
            </a:endParaRPr>
          </a:p>
        </p:txBody>
      </p:sp>
      <p:sp>
        <p:nvSpPr>
          <p:cNvPr id="18" name="TextBox 17">
            <a:extLst>
              <a:ext uri="{FF2B5EF4-FFF2-40B4-BE49-F238E27FC236}">
                <a16:creationId xmlns:a16="http://schemas.microsoft.com/office/drawing/2014/main" id="{F8D41907-0EA4-479D-B1FB-E804D7EC0678}"/>
              </a:ext>
            </a:extLst>
          </p:cNvPr>
          <p:cNvSpPr txBox="1"/>
          <p:nvPr/>
        </p:nvSpPr>
        <p:spPr>
          <a:xfrm rot="16200000">
            <a:off x="4120406" y="1310740"/>
            <a:ext cx="583814" cy="307777"/>
          </a:xfrm>
          <a:prstGeom prst="rect">
            <a:avLst/>
          </a:prstGeom>
          <a:noFill/>
        </p:spPr>
        <p:txBody>
          <a:bodyPr wrap="none" rtlCol="0">
            <a:spAutoFit/>
          </a:bodyPr>
          <a:lstStyle/>
          <a:p>
            <a:r>
              <a:rPr lang="en-GB" sz="1400" dirty="0">
                <a:solidFill>
                  <a:schemeClr val="accent6"/>
                </a:solidFill>
              </a:rPr>
              <a:t>U [V]</a:t>
            </a:r>
            <a:endParaRPr lang="LID4096" sz="1400" dirty="0">
              <a:solidFill>
                <a:schemeClr val="accent6"/>
              </a:solidFill>
            </a:endParaRPr>
          </a:p>
        </p:txBody>
      </p:sp>
      <p:pic>
        <p:nvPicPr>
          <p:cNvPr id="19" name="Picture 18">
            <a:extLst>
              <a:ext uri="{FF2B5EF4-FFF2-40B4-BE49-F238E27FC236}">
                <a16:creationId xmlns:a16="http://schemas.microsoft.com/office/drawing/2014/main" id="{4E5A388A-E990-4276-A158-4B33B28A04EE}"/>
              </a:ext>
            </a:extLst>
          </p:cNvPr>
          <p:cNvPicPr>
            <a:picLocks noChangeAspect="1"/>
          </p:cNvPicPr>
          <p:nvPr/>
        </p:nvPicPr>
        <p:blipFill>
          <a:blip r:embed="rId4"/>
          <a:stretch>
            <a:fillRect/>
          </a:stretch>
        </p:blipFill>
        <p:spPr>
          <a:xfrm>
            <a:off x="4516259" y="1172721"/>
            <a:ext cx="4267570" cy="5608806"/>
          </a:xfrm>
          <a:prstGeom prst="rect">
            <a:avLst/>
          </a:prstGeom>
        </p:spPr>
      </p:pic>
      <p:sp>
        <p:nvSpPr>
          <p:cNvPr id="20" name="TextBox 19">
            <a:extLst>
              <a:ext uri="{FF2B5EF4-FFF2-40B4-BE49-F238E27FC236}">
                <a16:creationId xmlns:a16="http://schemas.microsoft.com/office/drawing/2014/main" id="{64EB38A1-0CBE-408F-9F7F-9513A3C897EE}"/>
              </a:ext>
            </a:extLst>
          </p:cNvPr>
          <p:cNvSpPr txBox="1"/>
          <p:nvPr/>
        </p:nvSpPr>
        <p:spPr>
          <a:xfrm rot="16200000">
            <a:off x="8379047" y="4177647"/>
            <a:ext cx="970137" cy="307777"/>
          </a:xfrm>
          <a:prstGeom prst="rect">
            <a:avLst/>
          </a:prstGeom>
          <a:noFill/>
        </p:spPr>
        <p:txBody>
          <a:bodyPr wrap="none" rtlCol="0">
            <a:spAutoFit/>
          </a:bodyPr>
          <a:lstStyle/>
          <a:p>
            <a:r>
              <a:rPr lang="en-GB" sz="1400" dirty="0">
                <a:solidFill>
                  <a:schemeClr val="accent6"/>
                </a:solidFill>
              </a:rPr>
              <a:t>|E| [V/</a:t>
            </a:r>
            <a:r>
              <a:rPr lang="en-GB" sz="1400" dirty="0">
                <a:solidFill>
                  <a:schemeClr val="accent6"/>
                </a:solidFill>
                <a:latin typeface="Symbol" panose="05050102010706020507" pitchFamily="18" charset="2"/>
              </a:rPr>
              <a:t>m</a:t>
            </a:r>
            <a:r>
              <a:rPr lang="en-GB" sz="1400" dirty="0">
                <a:solidFill>
                  <a:schemeClr val="accent6"/>
                </a:solidFill>
              </a:rPr>
              <a:t>m]</a:t>
            </a:r>
            <a:endParaRPr lang="LID4096" sz="1400" dirty="0">
              <a:solidFill>
                <a:schemeClr val="accent6"/>
              </a:solidFill>
            </a:endParaRPr>
          </a:p>
        </p:txBody>
      </p:sp>
      <p:sp>
        <p:nvSpPr>
          <p:cNvPr id="21" name="TextBox 20">
            <a:extLst>
              <a:ext uri="{FF2B5EF4-FFF2-40B4-BE49-F238E27FC236}">
                <a16:creationId xmlns:a16="http://schemas.microsoft.com/office/drawing/2014/main" id="{DD52D2E6-58F5-4380-B23B-EA83D8D9159E}"/>
              </a:ext>
            </a:extLst>
          </p:cNvPr>
          <p:cNvSpPr txBox="1"/>
          <p:nvPr/>
        </p:nvSpPr>
        <p:spPr>
          <a:xfrm rot="16200000">
            <a:off x="8520115" y="1256507"/>
            <a:ext cx="583814" cy="307777"/>
          </a:xfrm>
          <a:prstGeom prst="rect">
            <a:avLst/>
          </a:prstGeom>
          <a:noFill/>
        </p:spPr>
        <p:txBody>
          <a:bodyPr wrap="none" rtlCol="0">
            <a:spAutoFit/>
          </a:bodyPr>
          <a:lstStyle/>
          <a:p>
            <a:r>
              <a:rPr lang="en-GB" sz="1400" dirty="0">
                <a:solidFill>
                  <a:schemeClr val="accent6"/>
                </a:solidFill>
              </a:rPr>
              <a:t>U [V]</a:t>
            </a:r>
            <a:endParaRPr lang="LID4096" sz="1400" dirty="0">
              <a:solidFill>
                <a:schemeClr val="accent6"/>
              </a:solidFill>
            </a:endParaRPr>
          </a:p>
        </p:txBody>
      </p:sp>
      <p:sp>
        <p:nvSpPr>
          <p:cNvPr id="22" name="TextBox 21">
            <a:extLst>
              <a:ext uri="{FF2B5EF4-FFF2-40B4-BE49-F238E27FC236}">
                <a16:creationId xmlns:a16="http://schemas.microsoft.com/office/drawing/2014/main" id="{88858855-A40B-4C56-84C0-4DA80F535952}"/>
              </a:ext>
            </a:extLst>
          </p:cNvPr>
          <p:cNvSpPr txBox="1"/>
          <p:nvPr/>
        </p:nvSpPr>
        <p:spPr>
          <a:xfrm>
            <a:off x="5245768" y="6025094"/>
            <a:ext cx="1205779" cy="369332"/>
          </a:xfrm>
          <a:prstGeom prst="rect">
            <a:avLst/>
          </a:prstGeom>
          <a:noFill/>
        </p:spPr>
        <p:txBody>
          <a:bodyPr wrap="none" rtlCol="0">
            <a:spAutoFit/>
          </a:bodyPr>
          <a:lstStyle/>
          <a:p>
            <a:r>
              <a:rPr lang="en-GB" dirty="0">
                <a:solidFill>
                  <a:schemeClr val="bg1"/>
                </a:solidFill>
              </a:rPr>
              <a:t>1e14 cm</a:t>
            </a:r>
            <a:r>
              <a:rPr lang="en-GB" baseline="30000" dirty="0">
                <a:solidFill>
                  <a:schemeClr val="bg1"/>
                </a:solidFill>
              </a:rPr>
              <a:t>-3</a:t>
            </a:r>
            <a:endParaRPr lang="LID4096" baseline="30000" dirty="0">
              <a:solidFill>
                <a:schemeClr val="bg1"/>
              </a:solidFill>
            </a:endParaRPr>
          </a:p>
        </p:txBody>
      </p:sp>
      <p:sp>
        <p:nvSpPr>
          <p:cNvPr id="23" name="TextBox 22">
            <a:extLst>
              <a:ext uri="{FF2B5EF4-FFF2-40B4-BE49-F238E27FC236}">
                <a16:creationId xmlns:a16="http://schemas.microsoft.com/office/drawing/2014/main" id="{F0B0880F-FB4D-465D-958F-82C08A3D65FC}"/>
              </a:ext>
            </a:extLst>
          </p:cNvPr>
          <p:cNvSpPr txBox="1"/>
          <p:nvPr/>
        </p:nvSpPr>
        <p:spPr>
          <a:xfrm>
            <a:off x="2346511" y="5978517"/>
            <a:ext cx="1205779" cy="369332"/>
          </a:xfrm>
          <a:prstGeom prst="rect">
            <a:avLst/>
          </a:prstGeom>
          <a:noFill/>
        </p:spPr>
        <p:txBody>
          <a:bodyPr wrap="none" rtlCol="0">
            <a:spAutoFit/>
          </a:bodyPr>
          <a:lstStyle/>
          <a:p>
            <a:r>
              <a:rPr lang="en-GB" dirty="0">
                <a:solidFill>
                  <a:schemeClr val="bg1"/>
                </a:solidFill>
              </a:rPr>
              <a:t>1e14 cm</a:t>
            </a:r>
            <a:r>
              <a:rPr lang="en-GB" baseline="30000" dirty="0">
                <a:solidFill>
                  <a:schemeClr val="bg1"/>
                </a:solidFill>
              </a:rPr>
              <a:t>-3</a:t>
            </a:r>
            <a:endParaRPr lang="LID4096" baseline="30000" dirty="0">
              <a:solidFill>
                <a:schemeClr val="bg1"/>
              </a:solidFill>
            </a:endParaRPr>
          </a:p>
        </p:txBody>
      </p:sp>
    </p:spTree>
    <p:extLst>
      <p:ext uri="{BB962C8B-B14F-4D97-AF65-F5344CB8AC3E}">
        <p14:creationId xmlns:p14="http://schemas.microsoft.com/office/powerpoint/2010/main" val="3862276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63B25-7345-4E5D-B339-A01DD4C510A9}"/>
              </a:ext>
            </a:extLst>
          </p:cNvPr>
          <p:cNvSpPr>
            <a:spLocks noGrp="1"/>
          </p:cNvSpPr>
          <p:nvPr>
            <p:ph type="title"/>
          </p:nvPr>
        </p:nvSpPr>
        <p:spPr/>
        <p:txBody>
          <a:bodyPr/>
          <a:lstStyle/>
          <a:p>
            <a:r>
              <a:rPr lang="en-GB" dirty="0"/>
              <a:t>Simulated drift paths</a:t>
            </a:r>
            <a:endParaRPr lang="LID4096" dirty="0"/>
          </a:p>
        </p:txBody>
      </p:sp>
      <p:sp>
        <p:nvSpPr>
          <p:cNvPr id="3" name="Content Placeholder 2">
            <a:extLst>
              <a:ext uri="{FF2B5EF4-FFF2-40B4-BE49-F238E27FC236}">
                <a16:creationId xmlns:a16="http://schemas.microsoft.com/office/drawing/2014/main" id="{0012A7A4-09A6-4BFF-9000-375040AB588B}"/>
              </a:ext>
            </a:extLst>
          </p:cNvPr>
          <p:cNvSpPr>
            <a:spLocks noGrp="1"/>
          </p:cNvSpPr>
          <p:nvPr>
            <p:ph idx="1"/>
          </p:nvPr>
        </p:nvSpPr>
        <p:spPr>
          <a:xfrm>
            <a:off x="341412" y="4108878"/>
            <a:ext cx="11253958" cy="2567660"/>
          </a:xfrm>
        </p:spPr>
        <p:txBody>
          <a:bodyPr>
            <a:normAutofit/>
          </a:bodyPr>
          <a:lstStyle/>
          <a:p>
            <a:r>
              <a:rPr lang="en-GB" sz="1800" dirty="0"/>
              <a:t>There is clear difference between the drift paths of </a:t>
            </a:r>
            <a:r>
              <a:rPr lang="en-GB" sz="1800" b="1" dirty="0"/>
              <a:t>primary generated carriers</a:t>
            </a:r>
            <a:r>
              <a:rPr lang="en-GB" sz="1800" dirty="0"/>
              <a:t>:</a:t>
            </a:r>
          </a:p>
          <a:p>
            <a:pPr lvl="1"/>
            <a:r>
              <a:rPr lang="en-GB" sz="1600" dirty="0"/>
              <a:t>those ending at the tip of the junction column will have a different gain due to different peak fields</a:t>
            </a:r>
          </a:p>
          <a:p>
            <a:pPr lvl="1"/>
            <a:r>
              <a:rPr lang="en-GB" sz="1600" dirty="0"/>
              <a:t>there will be an intrinsic difference in gain for tracks over the surface of the cell (different gain for different tracks – that </a:t>
            </a:r>
            <a:r>
              <a:rPr lang="en-GB" sz="1600" b="1" dirty="0"/>
              <a:t>can have</a:t>
            </a:r>
            <a:r>
              <a:rPr lang="en-GB" sz="1600" dirty="0"/>
              <a:t> an adverse effect on the timing )</a:t>
            </a:r>
          </a:p>
          <a:p>
            <a:r>
              <a:rPr lang="en-GB" sz="1800" dirty="0"/>
              <a:t>How much is the distance between the back plane and the tip is a matter of optimization – break down voltage vs. gain difference vs. timing vs. the yield and processing (future work)</a:t>
            </a:r>
          </a:p>
          <a:p>
            <a:r>
              <a:rPr lang="en-GB" sz="1800" dirty="0"/>
              <a:t>Using a single cell in simulations has a “wrong” weighting field – in order to calculate proper charge collection it should be large cell.</a:t>
            </a:r>
          </a:p>
          <a:p>
            <a:endParaRPr lang="en-GB" dirty="0"/>
          </a:p>
        </p:txBody>
      </p:sp>
      <p:sp>
        <p:nvSpPr>
          <p:cNvPr id="4" name="Date Placeholder 3">
            <a:extLst>
              <a:ext uri="{FF2B5EF4-FFF2-40B4-BE49-F238E27FC236}">
                <a16:creationId xmlns:a16="http://schemas.microsoft.com/office/drawing/2014/main" id="{1C83F2CF-2F9A-4F68-92A5-88E17BA2CB1E}"/>
              </a:ext>
            </a:extLst>
          </p:cNvPr>
          <p:cNvSpPr>
            <a:spLocks noGrp="1"/>
          </p:cNvSpPr>
          <p:nvPr>
            <p:ph type="dt" sz="half" idx="2"/>
          </p:nvPr>
        </p:nvSpPr>
        <p:spPr/>
        <p:txBody>
          <a:bodyPr/>
          <a:lstStyle/>
          <a:p>
            <a:fld id="{D43EA7A4-1131-4B19-B1BF-BF06E1288681}" type="datetime1">
              <a:rPr lang="en-GB" smtClean="0"/>
              <a:t>05/06/2025</a:t>
            </a:fld>
            <a:endParaRPr lang="en-US" dirty="0"/>
          </a:p>
        </p:txBody>
      </p:sp>
      <p:sp>
        <p:nvSpPr>
          <p:cNvPr id="5" name="Footer Placeholder 4">
            <a:extLst>
              <a:ext uri="{FF2B5EF4-FFF2-40B4-BE49-F238E27FC236}">
                <a16:creationId xmlns:a16="http://schemas.microsoft.com/office/drawing/2014/main" id="{60938A07-C038-4FC0-A7B4-C89EA8C0CB06}"/>
              </a:ext>
            </a:extLst>
          </p:cNvPr>
          <p:cNvSpPr>
            <a:spLocks noGrp="1"/>
          </p:cNvSpPr>
          <p:nvPr>
            <p:ph type="ftr" sz="quarter" idx="3"/>
          </p:nvPr>
        </p:nvSpPr>
        <p:spPr/>
        <p:txBody>
          <a:bodyPr/>
          <a:lstStyle/>
          <a:p>
            <a:r>
              <a:rPr lang="en-US"/>
              <a:t>G. Kramberger, 3D detector simulations (Nover 3D in 8" production)</a:t>
            </a:r>
            <a:endParaRPr lang="en-US" dirty="0"/>
          </a:p>
        </p:txBody>
      </p:sp>
      <p:sp>
        <p:nvSpPr>
          <p:cNvPr id="6" name="Slide Number Placeholder 5">
            <a:extLst>
              <a:ext uri="{FF2B5EF4-FFF2-40B4-BE49-F238E27FC236}">
                <a16:creationId xmlns:a16="http://schemas.microsoft.com/office/drawing/2014/main" id="{E3C2C880-CCAF-4C22-922E-FB223DFF8EF9}"/>
              </a:ext>
            </a:extLst>
          </p:cNvPr>
          <p:cNvSpPr>
            <a:spLocks noGrp="1"/>
          </p:cNvSpPr>
          <p:nvPr>
            <p:ph type="sldNum" sz="quarter" idx="4"/>
          </p:nvPr>
        </p:nvSpPr>
        <p:spPr/>
        <p:txBody>
          <a:bodyPr/>
          <a:lstStyle/>
          <a:p>
            <a:fld id="{17918391-D411-FE40-AAD7-861AE5233E0E}" type="slidenum">
              <a:rPr lang="en-US" smtClean="0"/>
              <a:pPr/>
              <a:t>9</a:t>
            </a:fld>
            <a:endParaRPr lang="en-US" dirty="0"/>
          </a:p>
        </p:txBody>
      </p:sp>
      <p:pic>
        <p:nvPicPr>
          <p:cNvPr id="7" name="Picture 6">
            <a:extLst>
              <a:ext uri="{FF2B5EF4-FFF2-40B4-BE49-F238E27FC236}">
                <a16:creationId xmlns:a16="http://schemas.microsoft.com/office/drawing/2014/main" id="{0167F141-FACE-4707-84EF-FC8A79D12B2C}"/>
              </a:ext>
            </a:extLst>
          </p:cNvPr>
          <p:cNvPicPr>
            <a:picLocks noChangeAspect="1"/>
          </p:cNvPicPr>
          <p:nvPr/>
        </p:nvPicPr>
        <p:blipFill>
          <a:blip r:embed="rId2"/>
          <a:stretch>
            <a:fillRect/>
          </a:stretch>
        </p:blipFill>
        <p:spPr>
          <a:xfrm>
            <a:off x="131030" y="928503"/>
            <a:ext cx="3853341" cy="2894571"/>
          </a:xfrm>
          <a:prstGeom prst="rect">
            <a:avLst/>
          </a:prstGeom>
        </p:spPr>
      </p:pic>
      <p:pic>
        <p:nvPicPr>
          <p:cNvPr id="8" name="Picture 7">
            <a:extLst>
              <a:ext uri="{FF2B5EF4-FFF2-40B4-BE49-F238E27FC236}">
                <a16:creationId xmlns:a16="http://schemas.microsoft.com/office/drawing/2014/main" id="{5054F566-8441-491E-99CE-6B79EE05AA8A}"/>
              </a:ext>
            </a:extLst>
          </p:cNvPr>
          <p:cNvPicPr>
            <a:picLocks noChangeAspect="1"/>
          </p:cNvPicPr>
          <p:nvPr/>
        </p:nvPicPr>
        <p:blipFill>
          <a:blip r:embed="rId3"/>
          <a:stretch>
            <a:fillRect/>
          </a:stretch>
        </p:blipFill>
        <p:spPr>
          <a:xfrm>
            <a:off x="8224851" y="969425"/>
            <a:ext cx="3853341" cy="2812725"/>
          </a:xfrm>
          <a:prstGeom prst="rect">
            <a:avLst/>
          </a:prstGeom>
        </p:spPr>
      </p:pic>
      <p:pic>
        <p:nvPicPr>
          <p:cNvPr id="9" name="Picture 8">
            <a:extLst>
              <a:ext uri="{FF2B5EF4-FFF2-40B4-BE49-F238E27FC236}">
                <a16:creationId xmlns:a16="http://schemas.microsoft.com/office/drawing/2014/main" id="{F72C9D50-FA3A-47E7-83AE-96AE799677E8}"/>
              </a:ext>
            </a:extLst>
          </p:cNvPr>
          <p:cNvPicPr>
            <a:picLocks noChangeAspect="1"/>
          </p:cNvPicPr>
          <p:nvPr/>
        </p:nvPicPr>
        <p:blipFill>
          <a:blip r:embed="rId4"/>
          <a:stretch>
            <a:fillRect/>
          </a:stretch>
        </p:blipFill>
        <p:spPr>
          <a:xfrm>
            <a:off x="4223262" y="867189"/>
            <a:ext cx="3984369" cy="3005808"/>
          </a:xfrm>
          <a:prstGeom prst="rect">
            <a:avLst/>
          </a:prstGeom>
        </p:spPr>
      </p:pic>
      <p:cxnSp>
        <p:nvCxnSpPr>
          <p:cNvPr id="11" name="Straight Arrow Connector 10">
            <a:extLst>
              <a:ext uri="{FF2B5EF4-FFF2-40B4-BE49-F238E27FC236}">
                <a16:creationId xmlns:a16="http://schemas.microsoft.com/office/drawing/2014/main" id="{9D5F7BE3-DE52-48E0-95AA-C9D89AE3A291}"/>
              </a:ext>
            </a:extLst>
          </p:cNvPr>
          <p:cNvCxnSpPr>
            <a:cxnSpLocks/>
          </p:cNvCxnSpPr>
          <p:nvPr/>
        </p:nvCxnSpPr>
        <p:spPr>
          <a:xfrm flipH="1">
            <a:off x="1059366" y="867189"/>
            <a:ext cx="1" cy="3016552"/>
          </a:xfrm>
          <a:prstGeom prst="straightConnector1">
            <a:avLst/>
          </a:prstGeom>
          <a:ln>
            <a:solidFill>
              <a:schemeClr val="accent4"/>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73313811-3A78-471D-9AA4-3C3908194456}"/>
              </a:ext>
            </a:extLst>
          </p:cNvPr>
          <p:cNvSpPr txBox="1"/>
          <p:nvPr/>
        </p:nvSpPr>
        <p:spPr>
          <a:xfrm>
            <a:off x="1059367" y="821987"/>
            <a:ext cx="1155124" cy="369332"/>
          </a:xfrm>
          <a:prstGeom prst="rect">
            <a:avLst/>
          </a:prstGeom>
          <a:noFill/>
        </p:spPr>
        <p:txBody>
          <a:bodyPr wrap="none" rtlCol="0">
            <a:spAutoFit/>
          </a:bodyPr>
          <a:lstStyle/>
          <a:p>
            <a:r>
              <a:rPr lang="sl-SI" dirty="0"/>
              <a:t>MIP </a:t>
            </a:r>
            <a:r>
              <a:rPr lang="sl-SI" dirty="0" err="1"/>
              <a:t>track</a:t>
            </a:r>
            <a:endParaRPr lang="LID4096" dirty="0"/>
          </a:p>
        </p:txBody>
      </p:sp>
      <p:cxnSp>
        <p:nvCxnSpPr>
          <p:cNvPr id="14" name="Straight Arrow Connector 13">
            <a:extLst>
              <a:ext uri="{FF2B5EF4-FFF2-40B4-BE49-F238E27FC236}">
                <a16:creationId xmlns:a16="http://schemas.microsoft.com/office/drawing/2014/main" id="{51633125-08E4-4714-B9CB-19FB4E962592}"/>
              </a:ext>
            </a:extLst>
          </p:cNvPr>
          <p:cNvCxnSpPr>
            <a:cxnSpLocks/>
          </p:cNvCxnSpPr>
          <p:nvPr/>
        </p:nvCxnSpPr>
        <p:spPr>
          <a:xfrm flipH="1">
            <a:off x="5705707" y="1019589"/>
            <a:ext cx="1" cy="3016552"/>
          </a:xfrm>
          <a:prstGeom prst="straightConnector1">
            <a:avLst/>
          </a:prstGeom>
          <a:ln>
            <a:solidFill>
              <a:schemeClr val="accent4"/>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20189432"/>
      </p:ext>
    </p:extLst>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91220</TotalTime>
  <Words>1946</Words>
  <Application>Microsoft Office PowerPoint</Application>
  <PresentationFormat>Widescreen</PresentationFormat>
  <Paragraphs>231</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Bauhaus 93</vt:lpstr>
      <vt:lpstr>Calibri</vt:lpstr>
      <vt:lpstr>DejaVu Sans</vt:lpstr>
      <vt:lpstr>Symbol</vt:lpstr>
      <vt:lpstr>Times New Roman</vt:lpstr>
      <vt:lpstr>Wingdings</vt:lpstr>
      <vt:lpstr>CERNCorporate4-3</vt:lpstr>
      <vt:lpstr>Simulations studies of 3D detectors with gain </vt:lpstr>
      <vt:lpstr>Motivation</vt:lpstr>
      <vt:lpstr>Small pitch narrow – column/trench sensors</vt:lpstr>
      <vt:lpstr>Signal simulation </vt:lpstr>
      <vt:lpstr>Simulation verification – TPA comparison </vt:lpstr>
      <vt:lpstr>Design of the sensor – full 3D simulation</vt:lpstr>
      <vt:lpstr>Simulation of half of the HL-LHC pixel cell - 25x25 mm2 cell</vt:lpstr>
      <vt:lpstr>Initial studies of the electric field </vt:lpstr>
      <vt:lpstr>Simulated drift paths</vt:lpstr>
      <vt:lpstr>Simulation of the 25x25 mm2 cell</vt:lpstr>
      <vt:lpstr>Simulation of CC and ToA</vt:lpstr>
      <vt:lpstr>Improvements of simulation </vt:lpstr>
      <vt:lpstr>Refined electric field simulation</vt:lpstr>
      <vt:lpstr>Impact of column width and profile</vt:lpstr>
      <vt:lpstr>Conclusions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ata krambi</cp:lastModifiedBy>
  <cp:revision>3241</cp:revision>
  <cp:lastPrinted>2021-07-05T09:02:18Z</cp:lastPrinted>
  <dcterms:created xsi:type="dcterms:W3CDTF">2012-11-30T11:04:26Z</dcterms:created>
  <dcterms:modified xsi:type="dcterms:W3CDTF">2025-06-05T09:34:31Z</dcterms:modified>
</cp:coreProperties>
</file>