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399" r:id="rId3"/>
    <p:sldId id="415" r:id="rId4"/>
    <p:sldId id="417" r:id="rId5"/>
    <p:sldId id="400" r:id="rId6"/>
    <p:sldId id="458" r:id="rId7"/>
    <p:sldId id="459" r:id="rId8"/>
    <p:sldId id="419" r:id="rId9"/>
    <p:sldId id="391" r:id="rId10"/>
    <p:sldId id="418" r:id="rId11"/>
    <p:sldId id="449" r:id="rId12"/>
    <p:sldId id="450" r:id="rId13"/>
    <p:sldId id="390" r:id="rId14"/>
    <p:sldId id="451" r:id="rId15"/>
    <p:sldId id="427" r:id="rId16"/>
    <p:sldId id="385" r:id="rId17"/>
    <p:sldId id="428" r:id="rId18"/>
    <p:sldId id="443" r:id="rId19"/>
    <p:sldId id="395" r:id="rId20"/>
    <p:sldId id="442" r:id="rId21"/>
    <p:sldId id="434" r:id="rId22"/>
    <p:sldId id="435" r:id="rId23"/>
    <p:sldId id="455" r:id="rId24"/>
    <p:sldId id="402" r:id="rId25"/>
    <p:sldId id="461" r:id="rId26"/>
    <p:sldId id="462" r:id="rId27"/>
    <p:sldId id="448" r:id="rId28"/>
    <p:sldId id="408" r:id="rId29"/>
    <p:sldId id="398" r:id="rId30"/>
    <p:sldId id="407" r:id="rId31"/>
    <p:sldId id="463" r:id="rId32"/>
    <p:sldId id="409" r:id="rId3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9" roundtripDataSignature="AMtx7mjm/jRig55OED8hE1KXd4eMDzw3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800"/>
    <a:srgbClr val="7D64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F24DD16-89FE-4586-A304-48D14DDC0B38}">
  <a:tblStyle styleId="{FF24DD16-89FE-4586-A304-48D14DDC0B38}" styleName="Table_0">
    <a:wholeTbl>
      <a:tcTxStyle b="off" i="off">
        <a:font>
          <a:latin typeface="Georgia"/>
          <a:ea typeface="Georgia"/>
          <a:cs typeface="Georgia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7E8E9"/>
          </a:solidFill>
        </a:fill>
      </a:tcStyle>
    </a:wholeTbl>
    <a:band1H>
      <a:tcTxStyle/>
      <a:tcStyle>
        <a:tcBdr/>
        <a:fill>
          <a:solidFill>
            <a:srgbClr val="CBCED0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BCED0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Georgia"/>
          <a:ea typeface="Georgia"/>
          <a:cs typeface="Georgia"/>
        </a:font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 i="off">
        <a:font>
          <a:latin typeface="Georgia"/>
          <a:ea typeface="Georgia"/>
          <a:cs typeface="Georgia"/>
        </a:font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 i="off">
        <a:font>
          <a:latin typeface="Georgia"/>
          <a:ea typeface="Georgia"/>
          <a:cs typeface="Georgia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2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Georgia"/>
          <a:ea typeface="Georgia"/>
          <a:cs typeface="Georgia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2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671"/>
    <p:restoredTop sz="97000"/>
  </p:normalViewPr>
  <p:slideViewPr>
    <p:cSldViewPr snapToGrid="0">
      <p:cViewPr varScale="1">
        <p:scale>
          <a:sx n="158" d="100"/>
          <a:sy n="158" d="100"/>
        </p:scale>
        <p:origin x="208" y="8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58735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9775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21718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98632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898709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0626783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410963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4325121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933393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15476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2696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84213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5146465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7-point fit T</a:t>
            </a:r>
            <a:r>
              <a:rPr lang="en-US" baseline="-25000" dirty="0"/>
              <a:t>e,0</a:t>
            </a:r>
            <a:r>
              <a:rPr lang="en-US" dirty="0"/>
              <a:t>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Uncertainty: ±2%</a:t>
            </a:r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942232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>
          <a:extLst>
            <a:ext uri="{FF2B5EF4-FFF2-40B4-BE49-F238E27FC236}">
              <a16:creationId xmlns:a16="http://schemas.microsoft.com/office/drawing/2014/main" id="{DEB6D65B-720D-37E9-976A-E80993EFF6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>
            <a:extLst>
              <a:ext uri="{FF2B5EF4-FFF2-40B4-BE49-F238E27FC236}">
                <a16:creationId xmlns:a16="http://schemas.microsoft.com/office/drawing/2014/main" id="{D320430D-08CA-A57B-4B2C-31B95A1BD8A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>
            <a:extLst>
              <a:ext uri="{FF2B5EF4-FFF2-40B4-BE49-F238E27FC236}">
                <a16:creationId xmlns:a16="http://schemas.microsoft.com/office/drawing/2014/main" id="{1211A10A-0CAA-BA96-5124-C81F70064F4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991558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51265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>
          <a:extLst>
            <a:ext uri="{FF2B5EF4-FFF2-40B4-BE49-F238E27FC236}">
              <a16:creationId xmlns:a16="http://schemas.microsoft.com/office/drawing/2014/main" id="{22388DFF-821A-A1D1-B739-3EEB07F39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>
            <a:extLst>
              <a:ext uri="{FF2B5EF4-FFF2-40B4-BE49-F238E27FC236}">
                <a16:creationId xmlns:a16="http://schemas.microsoft.com/office/drawing/2014/main" id="{A6DA0F33-4B8C-DFBD-F1BD-CC1E875E658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>
            <a:extLst>
              <a:ext uri="{FF2B5EF4-FFF2-40B4-BE49-F238E27FC236}">
                <a16:creationId xmlns:a16="http://schemas.microsoft.com/office/drawing/2014/main" id="{5034819B-AF52-6842-A895-7F8A3B24A1E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0082202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>
          <a:extLst>
            <a:ext uri="{FF2B5EF4-FFF2-40B4-BE49-F238E27FC236}">
              <a16:creationId xmlns:a16="http://schemas.microsoft.com/office/drawing/2014/main" id="{B2FC8A69-DDC4-C4C0-E047-F709B9B9DF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>
            <a:extLst>
              <a:ext uri="{FF2B5EF4-FFF2-40B4-BE49-F238E27FC236}">
                <a16:creationId xmlns:a16="http://schemas.microsoft.com/office/drawing/2014/main" id="{46535209-4C6B-F1D7-F52B-649B11662F6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>
            <a:extLst>
              <a:ext uri="{FF2B5EF4-FFF2-40B4-BE49-F238E27FC236}">
                <a16:creationId xmlns:a16="http://schemas.microsoft.com/office/drawing/2014/main" id="{CBD4843E-691F-7B9C-301B-D8E28033196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550152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3841587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96074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10389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694167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2704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>
          <a:extLst>
            <a:ext uri="{FF2B5EF4-FFF2-40B4-BE49-F238E27FC236}">
              <a16:creationId xmlns:a16="http://schemas.microsoft.com/office/drawing/2014/main" id="{47441BB9-2C3F-6CA4-B720-59E0DD8B1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>
            <a:extLst>
              <a:ext uri="{FF2B5EF4-FFF2-40B4-BE49-F238E27FC236}">
                <a16:creationId xmlns:a16="http://schemas.microsoft.com/office/drawing/2014/main" id="{2AE72D44-AE1F-C3D7-A157-40F0A1EE5A2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>
            <a:extLst>
              <a:ext uri="{FF2B5EF4-FFF2-40B4-BE49-F238E27FC236}">
                <a16:creationId xmlns:a16="http://schemas.microsoft.com/office/drawing/2014/main" id="{07C6E257-A872-D20A-1762-1E0D3D3640F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381418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>
          <a:extLst>
            <a:ext uri="{FF2B5EF4-FFF2-40B4-BE49-F238E27FC236}">
              <a16:creationId xmlns:a16="http://schemas.microsoft.com/office/drawing/2014/main" id="{B1D6EBD8-25C8-D847-0DCB-830CD18437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>
            <a:extLst>
              <a:ext uri="{FF2B5EF4-FFF2-40B4-BE49-F238E27FC236}">
                <a16:creationId xmlns:a16="http://schemas.microsoft.com/office/drawing/2014/main" id="{82589DAD-0561-45B7-5BB1-E3EDBFEB477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>
            <a:extLst>
              <a:ext uri="{FF2B5EF4-FFF2-40B4-BE49-F238E27FC236}">
                <a16:creationId xmlns:a16="http://schemas.microsoft.com/office/drawing/2014/main" id="{69D5891C-6DCA-48ED-E5D4-D9725836BBF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054295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83379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1096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Title">
  <p:cSld name="Main 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6"/>
          <p:cNvSpPr/>
          <p:nvPr/>
        </p:nvSpPr>
        <p:spPr>
          <a:xfrm>
            <a:off x="0" y="656506"/>
            <a:ext cx="9144000" cy="2075406"/>
          </a:xfrm>
          <a:custGeom>
            <a:avLst/>
            <a:gdLst/>
            <a:ahLst/>
            <a:cxnLst/>
            <a:rect l="l" t="t" r="r" b="b"/>
            <a:pathLst>
              <a:path w="8621486" h="1969477" extrusionOk="0">
                <a:moveTo>
                  <a:pt x="0" y="0"/>
                </a:moveTo>
                <a:lnTo>
                  <a:pt x="8621486" y="20097"/>
                </a:lnTo>
                <a:lnTo>
                  <a:pt x="7998488" y="1969477"/>
                </a:lnTo>
                <a:lnTo>
                  <a:pt x="0" y="1969477"/>
                </a:lnTo>
                <a:lnTo>
                  <a:pt x="0" y="0"/>
                </a:lnTo>
                <a:close/>
              </a:path>
            </a:pathLst>
          </a:custGeom>
          <a:solidFill>
            <a:srgbClr val="44525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6" name="Google Shape;16;p16"/>
          <p:cNvSpPr txBox="1">
            <a:spLocks noGrp="1"/>
          </p:cNvSpPr>
          <p:nvPr>
            <p:ph type="title"/>
          </p:nvPr>
        </p:nvSpPr>
        <p:spPr>
          <a:xfrm>
            <a:off x="190500" y="978210"/>
            <a:ext cx="8086396" cy="1592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eorgia"/>
              <a:buNone/>
              <a:defRPr sz="36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7" name="Google Shape;17;p16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189587" cy="74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">
  <p:cSld name="Content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7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7630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  <a:defRPr sz="2400">
                <a:solidFill>
                  <a:schemeClr val="tx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1" name="Google Shape;21;p17"/>
          <p:cNvSpPr txBox="1">
            <a:spLocks noGrp="1"/>
          </p:cNvSpPr>
          <p:nvPr>
            <p:ph type="body" idx="1"/>
          </p:nvPr>
        </p:nvSpPr>
        <p:spPr>
          <a:xfrm>
            <a:off x="190500" y="971551"/>
            <a:ext cx="87630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800"/>
              <a:buChar char="•"/>
              <a:defRPr b="0" i="0"/>
            </a:lvl1pPr>
            <a:lvl2pPr marL="914400" lvl="1" indent="-3302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2F96B5"/>
              </a:buClr>
              <a:buSzPts val="1600"/>
              <a:buChar char="•"/>
              <a:defRPr b="0" i="0"/>
            </a:lvl2pPr>
            <a:lvl3pPr marL="1371600" lvl="2" indent="-3175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2F96B5"/>
              </a:buClr>
              <a:buSzPts val="1400"/>
              <a:buChar char="–"/>
              <a:defRPr b="0" i="0"/>
            </a:lvl3pPr>
            <a:lvl4pPr marL="1828800" lvl="3" indent="-3048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2F96B5"/>
              </a:buClr>
              <a:buSzPts val="1200"/>
              <a:buChar char="–"/>
              <a:defRPr b="0" i="0"/>
            </a:lvl4pPr>
            <a:lvl5pPr marL="2286000" lvl="4" indent="-29210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2F96B5"/>
              </a:buClr>
              <a:buSzPts val="1000"/>
              <a:buChar char="–"/>
              <a:defRPr b="0" i="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2" name="Google Shape;22;p17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9198" t="24196" r="72239" b="24021"/>
          <a:stretch/>
        </p:blipFill>
        <p:spPr>
          <a:xfrm>
            <a:off x="8518843" y="4839434"/>
            <a:ext cx="256669" cy="242928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17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lvl="1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lvl="2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lvl="3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lvl="4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lvl="5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lvl="6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lvl="7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lvl="8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" name="Google Shape;24;p17"/>
          <p:cNvSpPr txBox="1">
            <a:spLocks noGrp="1"/>
          </p:cNvSpPr>
          <p:nvPr>
            <p:ph type="ftr" idx="11"/>
          </p:nvPr>
        </p:nvSpPr>
        <p:spPr>
          <a:xfrm>
            <a:off x="190500" y="4827270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68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in Title">
  <p:cSld name="1_Main Title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3"/>
          <p:cNvSpPr/>
          <p:nvPr/>
        </p:nvSpPr>
        <p:spPr>
          <a:xfrm>
            <a:off x="0" y="1847850"/>
            <a:ext cx="8621486" cy="1599161"/>
          </a:xfrm>
          <a:custGeom>
            <a:avLst/>
            <a:gdLst/>
            <a:ahLst/>
            <a:cxnLst/>
            <a:rect l="l" t="t" r="r" b="b"/>
            <a:pathLst>
              <a:path w="8621486" h="1969477" extrusionOk="0">
                <a:moveTo>
                  <a:pt x="0" y="0"/>
                </a:moveTo>
                <a:lnTo>
                  <a:pt x="8621486" y="20097"/>
                </a:lnTo>
                <a:lnTo>
                  <a:pt x="7998488" y="1969477"/>
                </a:lnTo>
                <a:lnTo>
                  <a:pt x="0" y="1969477"/>
                </a:lnTo>
                <a:lnTo>
                  <a:pt x="0" y="0"/>
                </a:lnTo>
                <a:close/>
              </a:path>
            </a:pathLst>
          </a:custGeom>
          <a:solidFill>
            <a:srgbClr val="44525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5" name="Google Shape;65;p23"/>
          <p:cNvSpPr txBox="1">
            <a:spLocks noGrp="1"/>
          </p:cNvSpPr>
          <p:nvPr>
            <p:ph type="title"/>
          </p:nvPr>
        </p:nvSpPr>
        <p:spPr>
          <a:xfrm>
            <a:off x="190500" y="1854510"/>
            <a:ext cx="8086396" cy="1592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Georgia"/>
              <a:buNone/>
              <a:defRPr sz="36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66" name="Google Shape;66;p23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2189587" cy="74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allery x2">
  <p:cSld name="Gallery x2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7630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24"/>
          <p:cNvSpPr txBox="1">
            <a:spLocks noGrp="1"/>
          </p:cNvSpPr>
          <p:nvPr>
            <p:ph type="body" idx="1"/>
          </p:nvPr>
        </p:nvSpPr>
        <p:spPr>
          <a:xfrm>
            <a:off x="1057603" y="3168869"/>
            <a:ext cx="2670017" cy="1613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spcBef>
                <a:spcPts val="600"/>
              </a:spcBef>
              <a:spcAft>
                <a:spcPts val="0"/>
              </a:spcAft>
              <a:buSzPts val="1800"/>
              <a:buNone/>
              <a:defRPr b="0" i="0"/>
            </a:lvl1pPr>
            <a:lvl2pPr marL="914400" lvl="1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24"/>
          <p:cNvSpPr txBox="1">
            <a:spLocks noGrp="1"/>
          </p:cNvSpPr>
          <p:nvPr>
            <p:ph type="body" idx="2"/>
          </p:nvPr>
        </p:nvSpPr>
        <p:spPr>
          <a:xfrm>
            <a:off x="4886459" y="3168869"/>
            <a:ext cx="2670017" cy="1613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spcBef>
                <a:spcPts val="600"/>
              </a:spcBef>
              <a:spcAft>
                <a:spcPts val="0"/>
              </a:spcAft>
              <a:buSzPts val="1800"/>
              <a:buNone/>
              <a:defRPr b="0" i="0"/>
            </a:lvl1pPr>
            <a:lvl2pPr marL="914400" lvl="1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4"/>
          <p:cNvSpPr>
            <a:spLocks noGrp="1"/>
          </p:cNvSpPr>
          <p:nvPr>
            <p:ph type="pic" idx="3"/>
          </p:nvPr>
        </p:nvSpPr>
        <p:spPr>
          <a:xfrm>
            <a:off x="1537742" y="938213"/>
            <a:ext cx="1709738" cy="1993900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24"/>
          <p:cNvSpPr>
            <a:spLocks noGrp="1"/>
          </p:cNvSpPr>
          <p:nvPr>
            <p:ph type="pic" idx="4"/>
          </p:nvPr>
        </p:nvSpPr>
        <p:spPr>
          <a:xfrm>
            <a:off x="5366598" y="938213"/>
            <a:ext cx="1709738" cy="1993900"/>
          </a:xfrm>
          <a:prstGeom prst="rect">
            <a:avLst/>
          </a:prstGeom>
          <a:noFill/>
          <a:ln>
            <a:noFill/>
          </a:ln>
        </p:spPr>
      </p:sp>
      <p:sp>
        <p:nvSpPr>
          <p:cNvPr id="73" name="Google Shape;73;p2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lvl="1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lvl="2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lvl="3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lvl="4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lvl="5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lvl="6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lvl="7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lvl="8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4" name="Google Shape;74;p24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9198" t="24196" r="72239" b="24021"/>
          <a:stretch/>
        </p:blipFill>
        <p:spPr>
          <a:xfrm>
            <a:off x="8518843" y="4839434"/>
            <a:ext cx="256669" cy="242928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24"/>
          <p:cNvSpPr txBox="1">
            <a:spLocks noGrp="1"/>
          </p:cNvSpPr>
          <p:nvPr>
            <p:ph type="ftr" idx="11"/>
          </p:nvPr>
        </p:nvSpPr>
        <p:spPr>
          <a:xfrm>
            <a:off x="190500" y="4827270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allery x3">
  <p:cSld name="Gallery x3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5"/>
          <p:cNvSpPr txBox="1">
            <a:spLocks noGrp="1"/>
          </p:cNvSpPr>
          <p:nvPr>
            <p:ph type="title"/>
          </p:nvPr>
        </p:nvSpPr>
        <p:spPr>
          <a:xfrm>
            <a:off x="190498" y="0"/>
            <a:ext cx="8763001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5"/>
          <p:cNvSpPr txBox="1">
            <a:spLocks noGrp="1"/>
          </p:cNvSpPr>
          <p:nvPr>
            <p:ph type="body" idx="1"/>
          </p:nvPr>
        </p:nvSpPr>
        <p:spPr>
          <a:xfrm>
            <a:off x="190500" y="3168869"/>
            <a:ext cx="2670017" cy="16126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spcBef>
                <a:spcPts val="600"/>
              </a:spcBef>
              <a:spcAft>
                <a:spcPts val="0"/>
              </a:spcAft>
              <a:buSzPts val="1800"/>
              <a:buNone/>
              <a:defRPr b="0" i="0"/>
            </a:lvl1pPr>
            <a:lvl2pPr marL="914400" lvl="1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" name="Google Shape;80;p25"/>
          <p:cNvSpPr txBox="1">
            <a:spLocks noGrp="1"/>
          </p:cNvSpPr>
          <p:nvPr>
            <p:ph type="body" idx="2"/>
          </p:nvPr>
        </p:nvSpPr>
        <p:spPr>
          <a:xfrm>
            <a:off x="3065542" y="3168869"/>
            <a:ext cx="2670017" cy="16126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spcBef>
                <a:spcPts val="600"/>
              </a:spcBef>
              <a:spcAft>
                <a:spcPts val="0"/>
              </a:spcAft>
              <a:buSzPts val="1800"/>
              <a:buNone/>
              <a:defRPr b="0" i="0"/>
            </a:lvl1pPr>
            <a:lvl2pPr marL="914400" lvl="1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25"/>
          <p:cNvSpPr txBox="1">
            <a:spLocks noGrp="1"/>
          </p:cNvSpPr>
          <p:nvPr>
            <p:ph type="body" idx="3"/>
          </p:nvPr>
        </p:nvSpPr>
        <p:spPr>
          <a:xfrm>
            <a:off x="5940583" y="3168869"/>
            <a:ext cx="2670017" cy="16126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rmAutofit/>
          </a:bodyPr>
          <a:lstStyle>
            <a:lvl1pPr marL="457200" lvl="0" indent="-228600" algn="ctr">
              <a:spcBef>
                <a:spcPts val="600"/>
              </a:spcBef>
              <a:spcAft>
                <a:spcPts val="0"/>
              </a:spcAft>
              <a:buSzPts val="1800"/>
              <a:buNone/>
              <a:defRPr b="0" i="0"/>
            </a:lvl1pPr>
            <a:lvl2pPr marL="914400" lvl="1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/>
            </a:lvl2pPr>
            <a:lvl3pPr marL="1371600" lvl="2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4pPr>
            <a:lvl5pPr marL="2286000" lvl="4" indent="-228600" algn="ctr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SzPts val="10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25"/>
          <p:cNvSpPr>
            <a:spLocks noGrp="1"/>
          </p:cNvSpPr>
          <p:nvPr>
            <p:ph type="pic" idx="4"/>
          </p:nvPr>
        </p:nvSpPr>
        <p:spPr>
          <a:xfrm>
            <a:off x="670639" y="938213"/>
            <a:ext cx="1709738" cy="1993900"/>
          </a:xfrm>
          <a:prstGeom prst="rect">
            <a:avLst/>
          </a:prstGeom>
          <a:noFill/>
          <a:ln>
            <a:noFill/>
          </a:ln>
        </p:spPr>
      </p:sp>
      <p:sp>
        <p:nvSpPr>
          <p:cNvPr id="83" name="Google Shape;83;p25"/>
          <p:cNvSpPr>
            <a:spLocks noGrp="1"/>
          </p:cNvSpPr>
          <p:nvPr>
            <p:ph type="pic" idx="5"/>
          </p:nvPr>
        </p:nvSpPr>
        <p:spPr>
          <a:xfrm>
            <a:off x="3545681" y="938213"/>
            <a:ext cx="1709738" cy="199390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Google Shape;84;p25"/>
          <p:cNvSpPr>
            <a:spLocks noGrp="1"/>
          </p:cNvSpPr>
          <p:nvPr>
            <p:ph type="pic" idx="6"/>
          </p:nvPr>
        </p:nvSpPr>
        <p:spPr>
          <a:xfrm>
            <a:off x="6420722" y="938213"/>
            <a:ext cx="1709738" cy="1993900"/>
          </a:xfrm>
          <a:prstGeom prst="rect">
            <a:avLst/>
          </a:prstGeom>
          <a:noFill/>
          <a:ln>
            <a:noFill/>
          </a:ln>
        </p:spPr>
      </p:sp>
      <p:sp>
        <p:nvSpPr>
          <p:cNvPr id="85" name="Google Shape;85;p25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lvl="1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lvl="2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lvl="3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lvl="4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lvl="5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lvl="6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lvl="7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lvl="8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6" name="Google Shape;86;p25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9198" t="24196" r="72239" b="24021"/>
          <a:stretch/>
        </p:blipFill>
        <p:spPr>
          <a:xfrm>
            <a:off x="8518843" y="4839434"/>
            <a:ext cx="256669" cy="242928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25"/>
          <p:cNvSpPr txBox="1">
            <a:spLocks noGrp="1"/>
          </p:cNvSpPr>
          <p:nvPr>
            <p:ph type="ftr" idx="11"/>
          </p:nvPr>
        </p:nvSpPr>
        <p:spPr>
          <a:xfrm>
            <a:off x="190500" y="4827270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_NoFooter">
  <p:cSld name="Blank_NoFooter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Google Shape;90;p26" descr="A picture containing drawing&#10;&#10;Description automatically generated"/>
          <p:cNvPicPr preferRelativeResize="0"/>
          <p:nvPr/>
        </p:nvPicPr>
        <p:blipFill rotWithShape="1">
          <a:blip r:embed="rId2">
            <a:alphaModFix/>
          </a:blip>
          <a:srcRect l="9198" t="24196" r="72239" b="24021"/>
          <a:stretch/>
        </p:blipFill>
        <p:spPr>
          <a:xfrm>
            <a:off x="8518843" y="4839434"/>
            <a:ext cx="256669" cy="242928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26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lvl="1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lvl="2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lvl="3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lvl="4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lvl="5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lvl="6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lvl="7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lvl="8" indent="0" algn="l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763000" cy="742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  <a:defRPr sz="24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sldNum" idx="12"/>
          </p:nvPr>
        </p:nvSpPr>
        <p:spPr>
          <a:xfrm>
            <a:off x="8805672" y="4823460"/>
            <a:ext cx="347472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>
            <a:lvl1pPr marL="0" marR="0" lvl="0" indent="0" algn="l" rtl="0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marR="0" lvl="1" indent="0" algn="l" rtl="0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marR="0" lvl="2" indent="0" algn="l" rtl="0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marR="0" lvl="3" indent="0" algn="l" rtl="0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marR="0" lvl="4" indent="0" algn="l" rtl="0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marR="0" lvl="5" indent="0" algn="l" rtl="0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marR="0" lvl="6" indent="0" algn="l" rtl="0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marR="0" lvl="7" indent="0" algn="l" rtl="0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marR="0" lvl="8" indent="0" algn="l" rtl="0">
              <a:spcBef>
                <a:spcPts val="0"/>
              </a:spcBef>
              <a:buNone/>
              <a:defRPr sz="1000" b="1" i="0" u="none" strike="noStrike" cap="none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" name="Google Shape;12;p15"/>
          <p:cNvSpPr txBox="1">
            <a:spLocks noGrp="1"/>
          </p:cNvSpPr>
          <p:nvPr>
            <p:ph type="body" idx="1"/>
          </p:nvPr>
        </p:nvSpPr>
        <p:spPr>
          <a:xfrm>
            <a:off x="190500" y="971551"/>
            <a:ext cx="87630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42900" algn="l" rtl="0">
              <a:spcBef>
                <a:spcPts val="60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02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2F96B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2F96B5"/>
              </a:buClr>
              <a:buSzPts val="1400"/>
              <a:buFont typeface="Roboto"/>
              <a:buChar char="–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2F96B5"/>
              </a:buClr>
              <a:buSzPts val="1200"/>
              <a:buFont typeface="Roboto"/>
              <a:buChar char="–"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2100" algn="l" rtl="0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2F96B5"/>
              </a:buClr>
              <a:buSzPts val="1000"/>
              <a:buFont typeface="Roboto"/>
              <a:buChar char="–"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13" name="Google Shape;13;p15"/>
          <p:cNvSpPr txBox="1">
            <a:spLocks noGrp="1"/>
          </p:cNvSpPr>
          <p:nvPr>
            <p:ph type="ftr" idx="11"/>
          </p:nvPr>
        </p:nvSpPr>
        <p:spPr>
          <a:xfrm>
            <a:off x="190500" y="4827270"/>
            <a:ext cx="30861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69B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7" r:id="rId4"/>
    <p:sldLayoutId id="2147483658" r:id="rId5"/>
    <p:sldLayoutId id="2147483659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012">
          <p15:clr>
            <a:srgbClr val="F26B43"/>
          </p15:clr>
        </p15:guide>
        <p15:guide id="2" pos="120">
          <p15:clr>
            <a:srgbClr val="F26B43"/>
          </p15:clr>
        </p15:guide>
        <p15:guide id="3" pos="5424">
          <p15:clr>
            <a:srgbClr val="F26B43"/>
          </p15:clr>
        </p15:guide>
        <p15:guide id="4" pos="5640">
          <p15:clr>
            <a:srgbClr val="F26B43"/>
          </p15:clr>
        </p15:guide>
        <p15:guide id="5" orient="horz" pos="468">
          <p15:clr>
            <a:srgbClr val="F26B43"/>
          </p15:clr>
        </p15:guide>
        <p15:guide id="6" orient="horz" pos="61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36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11" Type="http://schemas.openxmlformats.org/officeDocument/2006/relationships/image" Target="../media/image41.png"/><Relationship Id="rId5" Type="http://schemas.openxmlformats.org/officeDocument/2006/relationships/image" Target="../media/image38.png"/><Relationship Id="rId10" Type="http://schemas.openxmlformats.org/officeDocument/2006/relationships/image" Target="../media/image40.png"/><Relationship Id="rId4" Type="http://schemas.openxmlformats.org/officeDocument/2006/relationships/image" Target="../media/image37.png"/><Relationship Id="rId9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4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2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0.jpeg"/><Relationship Id="rId18" Type="http://schemas.openxmlformats.org/officeDocument/2006/relationships/image" Target="../media/image85.png"/><Relationship Id="rId26" Type="http://schemas.openxmlformats.org/officeDocument/2006/relationships/image" Target="../media/image93.png"/><Relationship Id="rId3" Type="http://schemas.openxmlformats.org/officeDocument/2006/relationships/image" Target="../media/image70.png"/><Relationship Id="rId21" Type="http://schemas.openxmlformats.org/officeDocument/2006/relationships/image" Target="../media/image88.png"/><Relationship Id="rId34" Type="http://schemas.openxmlformats.org/officeDocument/2006/relationships/image" Target="../media/image101.jpeg"/><Relationship Id="rId7" Type="http://schemas.openxmlformats.org/officeDocument/2006/relationships/image" Target="../media/image74.jpeg"/><Relationship Id="rId12" Type="http://schemas.openxmlformats.org/officeDocument/2006/relationships/image" Target="../media/image79.png"/><Relationship Id="rId17" Type="http://schemas.openxmlformats.org/officeDocument/2006/relationships/image" Target="../media/image84.jpeg"/><Relationship Id="rId25" Type="http://schemas.openxmlformats.org/officeDocument/2006/relationships/image" Target="../media/image92.jpeg"/><Relationship Id="rId33" Type="http://schemas.openxmlformats.org/officeDocument/2006/relationships/image" Target="../media/image100.png"/><Relationship Id="rId2" Type="http://schemas.openxmlformats.org/officeDocument/2006/relationships/image" Target="../media/image69.jpeg"/><Relationship Id="rId16" Type="http://schemas.openxmlformats.org/officeDocument/2006/relationships/image" Target="../media/image83.png"/><Relationship Id="rId20" Type="http://schemas.openxmlformats.org/officeDocument/2006/relationships/image" Target="../media/image87.png"/><Relationship Id="rId29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78.jpeg"/><Relationship Id="rId24" Type="http://schemas.openxmlformats.org/officeDocument/2006/relationships/image" Target="../media/image91.png"/><Relationship Id="rId32" Type="http://schemas.openxmlformats.org/officeDocument/2006/relationships/image" Target="../media/image99.png"/><Relationship Id="rId5" Type="http://schemas.openxmlformats.org/officeDocument/2006/relationships/image" Target="../media/image72.jpeg"/><Relationship Id="rId15" Type="http://schemas.openxmlformats.org/officeDocument/2006/relationships/image" Target="../media/image82.png"/><Relationship Id="rId23" Type="http://schemas.openxmlformats.org/officeDocument/2006/relationships/image" Target="../media/image90.png"/><Relationship Id="rId28" Type="http://schemas.openxmlformats.org/officeDocument/2006/relationships/image" Target="../media/image95.jpeg"/><Relationship Id="rId10" Type="http://schemas.openxmlformats.org/officeDocument/2006/relationships/image" Target="../media/image77.png"/><Relationship Id="rId19" Type="http://schemas.openxmlformats.org/officeDocument/2006/relationships/image" Target="../media/image86.png"/><Relationship Id="rId31" Type="http://schemas.openxmlformats.org/officeDocument/2006/relationships/image" Target="../media/image98.png"/><Relationship Id="rId4" Type="http://schemas.openxmlformats.org/officeDocument/2006/relationships/image" Target="../media/image71.jpeg"/><Relationship Id="rId9" Type="http://schemas.openxmlformats.org/officeDocument/2006/relationships/image" Target="../media/image76.jpeg"/><Relationship Id="rId14" Type="http://schemas.openxmlformats.org/officeDocument/2006/relationships/image" Target="../media/image81.png"/><Relationship Id="rId22" Type="http://schemas.openxmlformats.org/officeDocument/2006/relationships/image" Target="../media/image89.png"/><Relationship Id="rId27" Type="http://schemas.openxmlformats.org/officeDocument/2006/relationships/image" Target="../media/image94.jpeg"/><Relationship Id="rId30" Type="http://schemas.openxmlformats.org/officeDocument/2006/relationships/image" Target="../media/image97.png"/><Relationship Id="rId8" Type="http://schemas.openxmlformats.org/officeDocument/2006/relationships/image" Target="../media/image7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"/>
          <p:cNvSpPr txBox="1">
            <a:spLocks noGrp="1"/>
          </p:cNvSpPr>
          <p:nvPr>
            <p:ph type="title"/>
          </p:nvPr>
        </p:nvSpPr>
        <p:spPr>
          <a:xfrm>
            <a:off x="82592" y="679077"/>
            <a:ext cx="8597483" cy="2050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ctr" anchorCtr="0">
            <a:noAutofit/>
          </a:bodyPr>
          <a:lstStyle/>
          <a:p>
            <a:pPr algn="ctr"/>
            <a:r>
              <a:rPr lang="en-US" sz="3400" b="0" dirty="0"/>
              <a:t>Novel energy-sensitive x-ray cameras, record fusion-plasmas, real-time monitoring and the need of radiation-hardened detectors</a:t>
            </a:r>
          </a:p>
        </p:txBody>
      </p:sp>
      <p:pic>
        <p:nvPicPr>
          <p:cNvPr id="6" name="Picture 2" descr="Study and Research Opportunities by Princeton University | ARMACAD">
            <a:extLst>
              <a:ext uri="{FF2B5EF4-FFF2-40B4-BE49-F238E27FC236}">
                <a16:creationId xmlns:a16="http://schemas.microsoft.com/office/drawing/2014/main" id="{494A0B73-6A53-12D1-82C0-D8DBFE658E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955" y="113179"/>
            <a:ext cx="594040" cy="43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French Alternative Energies and Atomic Energy Commission - Wikipedia">
            <a:extLst>
              <a:ext uri="{FF2B5EF4-FFF2-40B4-BE49-F238E27FC236}">
                <a16:creationId xmlns:a16="http://schemas.microsoft.com/office/drawing/2014/main" id="{BD99FEF1-9999-AE71-C349-BA30AF277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182" y="151512"/>
            <a:ext cx="489077" cy="39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8F32CED-6904-7185-D411-435F48143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6618" y="199111"/>
            <a:ext cx="714355" cy="357178"/>
          </a:xfrm>
          <a:prstGeom prst="rect">
            <a:avLst/>
          </a:prstGeom>
        </p:spPr>
      </p:pic>
      <p:pic>
        <p:nvPicPr>
          <p:cNvPr id="25" name="Picture 6" descr="IRFM maquette internet EN">
            <a:extLst>
              <a:ext uri="{FF2B5EF4-FFF2-40B4-BE49-F238E27FC236}">
                <a16:creationId xmlns:a16="http://schemas.microsoft.com/office/drawing/2014/main" id="{864B5EFE-F846-3C3B-83BD-83E5C0A40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712" y="158665"/>
            <a:ext cx="495453" cy="397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CECAFC-23B0-9DF4-318E-B38235D9CDF1}"/>
              </a:ext>
            </a:extLst>
          </p:cNvPr>
          <p:cNvSpPr txBox="1"/>
          <p:nvPr/>
        </p:nvSpPr>
        <p:spPr>
          <a:xfrm>
            <a:off x="82592" y="2913064"/>
            <a:ext cx="8980726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u="sng" dirty="0">
                <a:effectLst/>
                <a:latin typeface="Georgia" panose="02040502050405020303" pitchFamily="18" charset="0"/>
              </a:rPr>
              <a:t>L. F. Delgado-Aparicio</a:t>
            </a:r>
            <a:r>
              <a:rPr lang="en-US" sz="1800" baseline="30000" dirty="0">
                <a:effectLst/>
                <a:latin typeface="Georgia" panose="02040502050405020303" pitchFamily="18" charset="0"/>
              </a:rPr>
              <a:t>1</a:t>
            </a:r>
            <a:r>
              <a:rPr lang="en-US" sz="1800" dirty="0">
                <a:effectLst/>
                <a:latin typeface="Georgia" panose="02040502050405020303" pitchFamily="18" charset="0"/>
              </a:rPr>
              <a:t>, </a:t>
            </a:r>
            <a:r>
              <a:rPr lang="en-US" sz="1600" dirty="0">
                <a:effectLst/>
                <a:latin typeface="Georgia" panose="02040502050405020303" pitchFamily="18" charset="0"/>
              </a:rPr>
              <a:t>T. Barbui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1</a:t>
            </a:r>
            <a:r>
              <a:rPr lang="en-US" sz="1600" dirty="0">
                <a:effectLst/>
                <a:latin typeface="Georgia" panose="02040502050405020303" pitchFamily="18" charset="0"/>
              </a:rPr>
              <a:t>, R. Barnsley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2</a:t>
            </a:r>
            <a:r>
              <a:rPr lang="en-US" sz="1600" dirty="0">
                <a:effectLst/>
                <a:latin typeface="Georgia" panose="02040502050405020303" pitchFamily="18" charset="0"/>
              </a:rPr>
              <a:t>, D. Vezinet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3</a:t>
            </a:r>
            <a:r>
              <a:rPr lang="en-US" sz="1600" dirty="0">
                <a:effectLst/>
                <a:latin typeface="Georgia" panose="02040502050405020303" pitchFamily="18" charset="0"/>
              </a:rPr>
              <a:t>, R. Dumont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4</a:t>
            </a:r>
            <a:r>
              <a:rPr lang="en-US" sz="1600" dirty="0">
                <a:effectLst/>
                <a:latin typeface="Georgia" panose="02040502050405020303" pitchFamily="18" charset="0"/>
              </a:rPr>
              <a:t>, N. Fedorczak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4</a:t>
            </a:r>
            <a:r>
              <a:rPr lang="en-US" sz="1600" dirty="0">
                <a:effectLst/>
                <a:latin typeface="Georgia" panose="02040502050405020303" pitchFamily="18" charset="0"/>
              </a:rPr>
              <a:t>, J. Morales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4</a:t>
            </a:r>
            <a:r>
              <a:rPr lang="en-US" sz="1600" dirty="0">
                <a:effectLst/>
                <a:latin typeface="Georgia" panose="02040502050405020303" pitchFamily="18" charset="0"/>
              </a:rPr>
              <a:t>, T. Fonguetti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4</a:t>
            </a:r>
            <a:r>
              <a:rPr lang="en-US" sz="1600" dirty="0">
                <a:effectLst/>
                <a:latin typeface="Georgia" panose="02040502050405020303" pitchFamily="18" charset="0"/>
              </a:rPr>
              <a:t>, P. Manas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4</a:t>
            </a:r>
            <a:r>
              <a:rPr lang="en-US" sz="1600" dirty="0">
                <a:effectLst/>
                <a:latin typeface="Georgia" panose="02040502050405020303" pitchFamily="18" charset="0"/>
              </a:rPr>
              <a:t>, S. Mazzi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4</a:t>
            </a:r>
            <a:r>
              <a:rPr lang="en-US" sz="1600" dirty="0">
                <a:effectLst/>
                <a:latin typeface="Georgia" panose="02040502050405020303" pitchFamily="18" charset="0"/>
              </a:rPr>
              <a:t>, X. Litaduon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4</a:t>
            </a:r>
            <a:r>
              <a:rPr lang="en-US" sz="1600" dirty="0">
                <a:effectLst/>
                <a:latin typeface="Georgia" panose="02040502050405020303" pitchFamily="18" charset="0"/>
              </a:rPr>
              <a:t>, F. Imbeaux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4</a:t>
            </a:r>
            <a:r>
              <a:rPr lang="en-US" sz="1600" dirty="0">
                <a:effectLst/>
                <a:latin typeface="Georgia" panose="02040502050405020303" pitchFamily="18" charset="0"/>
              </a:rPr>
              <a:t>, K. Hill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1</a:t>
            </a:r>
            <a:r>
              <a:rPr lang="en-US" sz="1600" dirty="0">
                <a:effectLst/>
                <a:latin typeface="Georgia" panose="02040502050405020303" pitchFamily="18" charset="0"/>
              </a:rPr>
              <a:t>, M. Bitter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1</a:t>
            </a:r>
            <a:r>
              <a:rPr lang="en-US" sz="1600" dirty="0">
                <a:effectLst/>
                <a:latin typeface="Georgia" panose="02040502050405020303" pitchFamily="18" charset="0"/>
              </a:rPr>
              <a:t>,</a:t>
            </a:r>
          </a:p>
          <a:p>
            <a:r>
              <a:rPr lang="en-US" sz="1600" dirty="0">
                <a:effectLst/>
                <a:latin typeface="Georgia" panose="02040502050405020303" pitchFamily="18" charset="0"/>
              </a:rPr>
              <a:t>N. Pablant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1</a:t>
            </a:r>
            <a:r>
              <a:rPr lang="en-US" sz="1600" dirty="0">
                <a:effectLst/>
                <a:latin typeface="Georgia" panose="02040502050405020303" pitchFamily="18" charset="0"/>
              </a:rPr>
              <a:t>, J. Wisniewski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1</a:t>
            </a:r>
            <a:r>
              <a:rPr lang="en-US" sz="1600" dirty="0">
                <a:effectLst/>
                <a:latin typeface="Georgia" panose="02040502050405020303" pitchFamily="18" charset="0"/>
              </a:rPr>
              <a:t>, B. Luethi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5</a:t>
            </a:r>
            <a:r>
              <a:rPr lang="en-US" sz="1600" dirty="0">
                <a:effectLst/>
                <a:latin typeface="Georgia" panose="02040502050405020303" pitchFamily="18" charset="0"/>
              </a:rPr>
              <a:t>, M. Rissi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5</a:t>
            </a:r>
            <a:r>
              <a:rPr lang="en-US" sz="1600" dirty="0">
                <a:effectLst/>
                <a:latin typeface="Georgia" panose="02040502050405020303" pitchFamily="18" charset="0"/>
              </a:rPr>
              <a:t>, T. Donath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5</a:t>
            </a:r>
            <a:r>
              <a:rPr lang="en-US" sz="1600" dirty="0">
                <a:effectLst/>
                <a:latin typeface="Georgia" panose="02040502050405020303" pitchFamily="18" charset="0"/>
              </a:rPr>
              <a:t>, L. Glatt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5</a:t>
            </a:r>
            <a:r>
              <a:rPr lang="en-US" sz="1600" dirty="0">
                <a:effectLst/>
                <a:latin typeface="Georgia" panose="02040502050405020303" pitchFamily="18" charset="0"/>
              </a:rPr>
              <a:t>, P. Hofer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5</a:t>
            </a:r>
            <a:r>
              <a:rPr lang="en-US" sz="1600" dirty="0">
                <a:effectLst/>
                <a:latin typeface="Georgia" panose="02040502050405020303" pitchFamily="18" charset="0"/>
              </a:rPr>
              <a:t>, and N. Pilet</a:t>
            </a:r>
            <a:r>
              <a:rPr lang="en-US" sz="1600" baseline="30000" dirty="0">
                <a:effectLst/>
                <a:latin typeface="Georgia" panose="02040502050405020303" pitchFamily="18" charset="0"/>
              </a:rPr>
              <a:t>5</a:t>
            </a:r>
          </a:p>
          <a:p>
            <a:endParaRPr lang="en-US" sz="1600" dirty="0">
              <a:effectLst/>
              <a:latin typeface="Georgia" panose="02040502050405020303" pitchFamily="18" charset="0"/>
            </a:endParaRPr>
          </a:p>
          <a:p>
            <a:endParaRPr lang="en-US" sz="1600" dirty="0">
              <a:effectLst/>
              <a:latin typeface="Georgia" panose="02040502050405020303" pitchFamily="18" charset="0"/>
            </a:endParaRPr>
          </a:p>
          <a:p>
            <a:r>
              <a:rPr lang="en-US" sz="1200" baseline="30000" dirty="0">
                <a:effectLst/>
                <a:latin typeface="Georgia" panose="02040502050405020303" pitchFamily="18" charset="0"/>
              </a:rPr>
              <a:t>1 </a:t>
            </a:r>
            <a:r>
              <a:rPr lang="en-US" sz="1200" dirty="0">
                <a:effectLst/>
                <a:latin typeface="Georgia" panose="02040502050405020303" pitchFamily="18" charset="0"/>
              </a:rPr>
              <a:t>Princeton Plasma Physics Laboratory, Princeton, NJ, USA</a:t>
            </a:r>
          </a:p>
          <a:p>
            <a:r>
              <a:rPr lang="en-US" sz="1200" baseline="30000" dirty="0">
                <a:effectLst/>
                <a:latin typeface="Georgia" panose="02040502050405020303" pitchFamily="18" charset="0"/>
              </a:rPr>
              <a:t>2 </a:t>
            </a:r>
            <a:r>
              <a:rPr lang="en-US" sz="1200" dirty="0">
                <a:effectLst/>
                <a:latin typeface="Georgia" panose="02040502050405020303" pitchFamily="18" charset="0"/>
              </a:rPr>
              <a:t>ITER Organization, Saint-Paul-les-Durance Cedex, France</a:t>
            </a:r>
          </a:p>
          <a:p>
            <a:r>
              <a:rPr lang="en-US" sz="1200" baseline="30000" dirty="0">
                <a:effectLst/>
                <a:latin typeface="Georgia" panose="02040502050405020303" pitchFamily="18" charset="0"/>
              </a:rPr>
              <a:t>3 </a:t>
            </a:r>
            <a:r>
              <a:rPr lang="en-US" sz="1200" dirty="0">
                <a:effectLst/>
                <a:latin typeface="Georgia" panose="02040502050405020303" pitchFamily="18" charset="0"/>
              </a:rPr>
              <a:t>Commonwealth Fusion Systems, Devens, MA, USA</a:t>
            </a:r>
          </a:p>
          <a:p>
            <a:r>
              <a:rPr lang="en-US" sz="1200" baseline="30000" dirty="0">
                <a:effectLst/>
                <a:latin typeface="Georgia" panose="02040502050405020303" pitchFamily="18" charset="0"/>
              </a:rPr>
              <a:t>4 </a:t>
            </a:r>
            <a:r>
              <a:rPr lang="en-US" sz="1200" dirty="0">
                <a:effectLst/>
                <a:latin typeface="Georgia" panose="02040502050405020303" pitchFamily="18" charset="0"/>
              </a:rPr>
              <a:t>CEA, IRFM, Saint-Paul-les-Durance Cedex, France</a:t>
            </a:r>
          </a:p>
          <a:p>
            <a:r>
              <a:rPr lang="en-US" sz="1200" baseline="30000" dirty="0">
                <a:effectLst/>
                <a:latin typeface="Georgia" panose="02040502050405020303" pitchFamily="18" charset="0"/>
              </a:rPr>
              <a:t>5 </a:t>
            </a:r>
            <a:r>
              <a:rPr lang="en-US" sz="1200" dirty="0">
                <a:effectLst/>
                <a:latin typeface="Georgia" panose="02040502050405020303" pitchFamily="18" charset="0"/>
              </a:rPr>
              <a:t>DECTRIS Ltd., 5405 Baden-</a:t>
            </a:r>
            <a:r>
              <a:rPr lang="en-US" sz="1200" dirty="0" err="1">
                <a:effectLst/>
                <a:latin typeface="Georgia" panose="02040502050405020303" pitchFamily="18" charset="0"/>
              </a:rPr>
              <a:t>Dattwil</a:t>
            </a:r>
            <a:r>
              <a:rPr lang="en-US" sz="1200" dirty="0">
                <a:effectLst/>
                <a:latin typeface="Georgia" panose="02040502050405020303" pitchFamily="18" charset="0"/>
              </a:rPr>
              <a:t>, Switzerland</a:t>
            </a:r>
          </a:p>
        </p:txBody>
      </p:sp>
      <p:sp>
        <p:nvSpPr>
          <p:cNvPr id="8" name="Google Shape;71;p3">
            <a:extLst>
              <a:ext uri="{FF2B5EF4-FFF2-40B4-BE49-F238E27FC236}">
                <a16:creationId xmlns:a16="http://schemas.microsoft.com/office/drawing/2014/main" id="{F8769C7E-3F1B-4E59-543F-20ABA42F3F2D}"/>
              </a:ext>
            </a:extLst>
          </p:cNvPr>
          <p:cNvSpPr txBox="1"/>
          <p:nvPr/>
        </p:nvSpPr>
        <p:spPr>
          <a:xfrm>
            <a:off x="5977470" y="4225781"/>
            <a:ext cx="3160141" cy="9232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Georgia" panose="02040502050405020303" pitchFamily="18" charset="0"/>
                <a:ea typeface="Georgia"/>
                <a:cs typeface="Georgia"/>
                <a:sym typeface="Georgia"/>
              </a:rPr>
              <a:t>DRD3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dirty="0">
                <a:latin typeface="Georgia" panose="02040502050405020303" pitchFamily="18" charset="0"/>
                <a:ea typeface="Georgia"/>
                <a:cs typeface="Georgia"/>
                <a:sym typeface="Georgia"/>
              </a:rPr>
              <a:t>Amsterdam, Netherlands</a:t>
            </a:r>
            <a:endParaRPr lang="en-US" sz="1600" b="0" i="0" u="none" strike="noStrike" cap="none" dirty="0">
              <a:solidFill>
                <a:srgbClr val="000000"/>
              </a:solidFill>
              <a:latin typeface="Georgia" panose="02040502050405020303" pitchFamily="18" charset="0"/>
              <a:ea typeface="Georgia"/>
              <a:cs typeface="Georgia"/>
              <a:sym typeface="Georgia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 dirty="0">
                <a:solidFill>
                  <a:srgbClr val="000000"/>
                </a:solidFill>
                <a:latin typeface="Georgia" panose="02040502050405020303" pitchFamily="18" charset="0"/>
                <a:ea typeface="Georgia"/>
                <a:cs typeface="Georgia"/>
                <a:sym typeface="Georgia"/>
              </a:rPr>
              <a:t>Tuesday, June 3</a:t>
            </a:r>
            <a:r>
              <a:rPr lang="en-US" sz="1600" b="0" i="0" u="none" strike="noStrike" cap="none" baseline="30000" dirty="0">
                <a:solidFill>
                  <a:srgbClr val="000000"/>
                </a:solidFill>
                <a:latin typeface="Georgia" panose="02040502050405020303" pitchFamily="18" charset="0"/>
                <a:ea typeface="Georgia"/>
                <a:cs typeface="Georgia"/>
                <a:sym typeface="Georgia"/>
              </a:rPr>
              <a:t>rd</a:t>
            </a:r>
            <a:r>
              <a:rPr lang="en-US" sz="1600" b="0" i="0" u="none" strike="noStrike" cap="none" dirty="0">
                <a:solidFill>
                  <a:srgbClr val="000000"/>
                </a:solidFill>
                <a:latin typeface="Georgia" panose="02040502050405020303" pitchFamily="18" charset="0"/>
                <a:ea typeface="Georgia"/>
                <a:cs typeface="Georgia"/>
                <a:sym typeface="Georgia"/>
              </a:rPr>
              <a:t>, 2025</a:t>
            </a:r>
            <a:endParaRPr sz="1600" b="0" i="0" u="none" strike="noStrike" cap="none" dirty="0">
              <a:solidFill>
                <a:srgbClr val="000000"/>
              </a:solidFill>
              <a:latin typeface="Georgia" panose="02040502050405020303" pitchFamily="18" charset="0"/>
              <a:ea typeface="Georgia"/>
              <a:cs typeface="Georgia"/>
              <a:sym typeface="Georgia"/>
            </a:endParaRP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81A3850B-1213-8BE4-BE5E-5971142CB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955" y="199111"/>
            <a:ext cx="642526" cy="307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evens Forward">
            <a:extLst>
              <a:ext uri="{FF2B5EF4-FFF2-40B4-BE49-F238E27FC236}">
                <a16:creationId xmlns:a16="http://schemas.microsoft.com/office/drawing/2014/main" id="{E6DF117D-2433-F2D6-043B-50AE06B2FE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934" y="119422"/>
            <a:ext cx="423690" cy="429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sz="2400" dirty="0"/>
              <a:t>Conventional SXR tomography helps to study transport:</a:t>
            </a:r>
            <a:br>
              <a:rPr lang="en-US" sz="2400" dirty="0"/>
            </a:br>
            <a:r>
              <a:rPr lang="en-US" sz="2400" dirty="0">
                <a:solidFill>
                  <a:srgbClr val="0000FF"/>
                </a:solidFill>
              </a:rPr>
              <a:t>particle (n</a:t>
            </a:r>
            <a:r>
              <a:rPr lang="en-US" sz="2400" baseline="-25000" dirty="0">
                <a:solidFill>
                  <a:srgbClr val="0000FF"/>
                </a:solidFill>
              </a:rPr>
              <a:t>e</a:t>
            </a:r>
            <a:r>
              <a:rPr lang="en-US" sz="2400" dirty="0">
                <a:solidFill>
                  <a:srgbClr val="0000FF"/>
                </a:solidFill>
              </a:rPr>
              <a:t>) and medium- to high-Z (</a:t>
            </a:r>
            <a:r>
              <a:rPr lang="en-US" sz="2400" dirty="0" err="1">
                <a:solidFill>
                  <a:srgbClr val="0000FF"/>
                </a:solidFill>
              </a:rPr>
              <a:t>n</a:t>
            </a:r>
            <a:r>
              <a:rPr lang="en-US" sz="2400" baseline="-25000" dirty="0" err="1">
                <a:solidFill>
                  <a:srgbClr val="0000FF"/>
                </a:solidFill>
              </a:rPr>
              <a:t>Z</a:t>
            </a:r>
            <a:r>
              <a:rPr lang="en-US" sz="2400" dirty="0">
                <a:solidFill>
                  <a:srgbClr val="0000FF"/>
                </a:solidFill>
              </a:rPr>
              <a:t>) </a:t>
            </a:r>
            <a:endParaRPr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pic>
        <p:nvPicPr>
          <p:cNvPr id="19" name="Picture 7" descr="XTOMO_views.png">
            <a:extLst>
              <a:ext uri="{FF2B5EF4-FFF2-40B4-BE49-F238E27FC236}">
                <a16:creationId xmlns:a16="http://schemas.microsoft.com/office/drawing/2014/main" id="{E18919B4-EEA3-0595-ABF5-AAF90D04B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62296"/>
            <a:ext cx="2138242" cy="41812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SXR_surf_1Dplot_OhmicvsLHCD_v2.png">
            <a:extLst>
              <a:ext uri="{FF2B5EF4-FFF2-40B4-BE49-F238E27FC236}">
                <a16:creationId xmlns:a16="http://schemas.microsoft.com/office/drawing/2014/main" id="{7D103F8E-0F5A-29F9-C8A3-02F656CEC7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846" y="1072201"/>
            <a:ext cx="6603770" cy="2872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9DD697-6497-0983-92DC-A29F2DB086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9329" y="4274233"/>
            <a:ext cx="6724014" cy="55143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4C372AC-A06D-D2B5-2918-BEF0942EFB93}"/>
              </a:ext>
            </a:extLst>
          </p:cNvPr>
          <p:cNvSpPr/>
          <p:nvPr/>
        </p:nvSpPr>
        <p:spPr>
          <a:xfrm>
            <a:off x="4477871" y="1539688"/>
            <a:ext cx="813547" cy="34962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6C10D04-99CB-3DC4-FF71-F332CE4CFC7E}"/>
              </a:ext>
            </a:extLst>
          </p:cNvPr>
          <p:cNvSpPr/>
          <p:nvPr/>
        </p:nvSpPr>
        <p:spPr>
          <a:xfrm>
            <a:off x="7749988" y="1539688"/>
            <a:ext cx="813547" cy="34962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48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A4C9689D-2E57-5B2B-FAF3-6DC1E2EAD7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rcRect t="9040" b="6995"/>
          <a:stretch/>
        </p:blipFill>
        <p:spPr>
          <a:xfrm>
            <a:off x="0" y="-6858"/>
            <a:ext cx="9144000" cy="5170931"/>
          </a:xfrm>
          <a:prstGeom prst="rect">
            <a:avLst/>
          </a:prstGeom>
        </p:spPr>
      </p:pic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598393" cy="742950"/>
          </a:xfrm>
          <a:prstGeom prst="rect">
            <a:avLst/>
          </a:prstGeom>
          <a:solidFill>
            <a:schemeClr val="lt1">
              <a:alpha val="80000"/>
            </a:schemeClr>
          </a:solidFill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algn="ctr"/>
            <a:r>
              <a:rPr lang="en-US" dirty="0"/>
              <a:t>Long pulse operation (LPO) at the WEST tokamak</a:t>
            </a:r>
            <a:br>
              <a:rPr lang="en-US" dirty="0"/>
            </a:br>
            <a:r>
              <a:rPr lang="en-US" dirty="0"/>
              <a:t>A</a:t>
            </a:r>
            <a:r>
              <a:rPr lang="en-US" sz="2400" dirty="0"/>
              <a:t>t CEA in France – next to ITER</a:t>
            </a:r>
            <a:endParaRPr dirty="0">
              <a:latin typeface="Georgia" panose="02040502050405020303" pitchFamily="18" charset="0"/>
            </a:endParaRPr>
          </a:p>
        </p:txBody>
      </p:sp>
      <p:sp>
        <p:nvSpPr>
          <p:cNvPr id="3" name="ZoneTexte 12">
            <a:extLst>
              <a:ext uri="{FF2B5EF4-FFF2-40B4-BE49-F238E27FC236}">
                <a16:creationId xmlns:a16="http://schemas.microsoft.com/office/drawing/2014/main" id="{7F22A8D1-6FA2-318B-9F1B-22E775C7A380}"/>
              </a:ext>
            </a:extLst>
          </p:cNvPr>
          <p:cNvSpPr txBox="1"/>
          <p:nvPr/>
        </p:nvSpPr>
        <p:spPr>
          <a:xfrm>
            <a:off x="0" y="804922"/>
            <a:ext cx="2016252" cy="435503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Toroidal magnetic field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B</a:t>
            </a:r>
            <a:r>
              <a:rPr lang="en-US" sz="1200" dirty="0">
                <a:latin typeface="Symbol" pitchFamily="2" charset="2"/>
                <a:cs typeface="Segoe UI" panose="020B0502040204020203" pitchFamily="34" charset="0"/>
              </a:rPr>
              <a:t>f</a:t>
            </a:r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~3.7 Tesla</a:t>
            </a:r>
          </a:p>
          <a:p>
            <a:pPr algn="ctr"/>
            <a:endParaRPr lang="en-US" sz="900" dirty="0">
              <a:latin typeface="Century Gothic" panose="020B0502020202020204" pitchFamily="34" charset="0"/>
              <a:cs typeface="Segoe UI" panose="020B0502040204020203" pitchFamily="34" charset="0"/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Superconducting coil temperature @ 1.8 K (-271.4°C)</a:t>
            </a:r>
          </a:p>
          <a:p>
            <a:pPr algn="ctr"/>
            <a:endParaRPr lang="en-US" sz="900" dirty="0">
              <a:latin typeface="Century Gothic" panose="020B0502020202020204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Plasma major radius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R</a:t>
            </a:r>
            <a:r>
              <a:rPr lang="en-US" sz="1200" baseline="-25000" dirty="0">
                <a:latin typeface="Century Gothic" panose="020B0502020202020204" pitchFamily="34" charset="0"/>
                <a:cs typeface="Segoe UI" panose="020B0502040204020203" pitchFamily="34" charset="0"/>
              </a:rPr>
              <a:t>0</a:t>
            </a:r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~2.5 m</a:t>
            </a:r>
          </a:p>
          <a:p>
            <a:pPr algn="ctr"/>
            <a:endParaRPr lang="en-US" sz="1200" dirty="0">
              <a:latin typeface="Century Gothic" panose="020B0502020202020204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Minor radius: a~5 m</a:t>
            </a:r>
          </a:p>
          <a:p>
            <a:pPr algn="ctr"/>
            <a:endParaRPr lang="en-US" sz="900" dirty="0">
              <a:latin typeface="Century Gothic" panose="020B0502020202020204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Plasma volume: 18 m</a:t>
            </a:r>
            <a:r>
              <a:rPr lang="en-US" sz="1200" baseline="30000" dirty="0">
                <a:latin typeface="Century Gothic" panose="020B0502020202020204" pitchFamily="34" charset="0"/>
                <a:cs typeface="Segoe UI" panose="020B0502040204020203" pitchFamily="34" charset="0"/>
              </a:rPr>
              <a:t>3</a:t>
            </a:r>
          </a:p>
          <a:p>
            <a:pPr algn="ctr"/>
            <a:endParaRPr lang="en-US" sz="900" dirty="0">
              <a:latin typeface="Century Gothic" panose="020B0502020202020204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Plasma current &lt;1 MA</a:t>
            </a:r>
          </a:p>
          <a:p>
            <a:pPr algn="ctr"/>
            <a:endParaRPr lang="en-US" sz="900" dirty="0">
              <a:latin typeface="Century Gothic" panose="020B0502020202020204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Additional heating power: 15 MW</a:t>
            </a:r>
          </a:p>
          <a:p>
            <a:pPr algn="ctr"/>
            <a:endParaRPr lang="en-US" sz="900" dirty="0">
              <a:latin typeface="Century Gothic" panose="020B0502020202020204" pitchFamily="34" charset="0"/>
              <a:cs typeface="Segoe UI" panose="020B0502040204020203" pitchFamily="34" charset="0"/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Plasma temperature</a:t>
            </a:r>
          </a:p>
          <a:p>
            <a:pPr algn="ctr"/>
            <a:r>
              <a:rPr lang="en-US" b="1" dirty="0">
                <a:solidFill>
                  <a:srgbClr val="FF0000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10-100 Million °C</a:t>
            </a:r>
          </a:p>
          <a:p>
            <a:pPr algn="ctr"/>
            <a:endParaRPr lang="en-US" sz="900" dirty="0">
              <a:latin typeface="Century Gothic" panose="020B0502020202020204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Max plasma duration</a:t>
            </a:r>
          </a:p>
          <a:p>
            <a:pPr algn="ctr"/>
            <a:r>
              <a:rPr lang="en-US" sz="1200" dirty="0">
                <a:latin typeface="Century Gothic" panose="020B0502020202020204" pitchFamily="34" charset="0"/>
                <a:cs typeface="Segoe UI" panose="020B0502040204020203" pitchFamily="34" charset="0"/>
              </a:rPr>
              <a:t>1000 seconds</a:t>
            </a:r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7AD420EA-2C02-7D91-611C-190278EA64AE}"/>
              </a:ext>
            </a:extLst>
          </p:cNvPr>
          <p:cNvSpPr/>
          <p:nvPr/>
        </p:nvSpPr>
        <p:spPr>
          <a:xfrm>
            <a:off x="1761065" y="1777998"/>
            <a:ext cx="194734" cy="23706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60BA49A5-9D24-FEAC-78E0-0F673A95DB0E}"/>
              </a:ext>
            </a:extLst>
          </p:cNvPr>
          <p:cNvSpPr/>
          <p:nvPr/>
        </p:nvSpPr>
        <p:spPr>
          <a:xfrm>
            <a:off x="1779184" y="4338578"/>
            <a:ext cx="194734" cy="23706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ZoneTexte 12">
            <a:extLst>
              <a:ext uri="{FF2B5EF4-FFF2-40B4-BE49-F238E27FC236}">
                <a16:creationId xmlns:a16="http://schemas.microsoft.com/office/drawing/2014/main" id="{4DC3B9D7-DA2F-F4D1-2D1A-C63250E71AD3}"/>
              </a:ext>
            </a:extLst>
          </p:cNvPr>
          <p:cNvSpPr txBox="1"/>
          <p:nvPr/>
        </p:nvSpPr>
        <p:spPr>
          <a:xfrm>
            <a:off x="7127748" y="815893"/>
            <a:ext cx="2016252" cy="3046988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  <a:cs typeface="Segoe UI" panose="020B0502040204020203" pitchFamily="34" charset="0"/>
              </a:rPr>
              <a:t>Task:</a:t>
            </a:r>
          </a:p>
          <a:p>
            <a:pPr algn="ctr"/>
            <a:endParaRPr lang="en-US" sz="2400" dirty="0">
              <a:latin typeface="Century Gothic" panose="020B0502020202020204" pitchFamily="34" charset="0"/>
              <a:cs typeface="Segoe UI" panose="020B0502040204020203" pitchFamily="34" charset="0"/>
            </a:endParaRPr>
          </a:p>
          <a:p>
            <a:pPr algn="ctr"/>
            <a:r>
              <a:rPr lang="en-US" sz="2400" dirty="0">
                <a:latin typeface="Century Gothic" panose="020B0502020202020204" pitchFamily="34" charset="0"/>
                <a:cs typeface="Segoe UI" panose="020B0502040204020203" pitchFamily="34" charset="0"/>
              </a:rPr>
              <a:t>Measuring </a:t>
            </a:r>
            <a:r>
              <a:rPr lang="en-US" sz="2400" b="1" dirty="0">
                <a:solidFill>
                  <a:srgbClr val="FF0000"/>
                </a:solidFill>
                <a:latin typeface="Century Gothic" panose="020B0502020202020204" pitchFamily="34" charset="0"/>
                <a:cs typeface="Segoe UI" panose="020B0502040204020203" pitchFamily="34" charset="0"/>
              </a:rPr>
              <a:t>tens of million °C near the absolute zero!</a:t>
            </a:r>
            <a:r>
              <a:rPr lang="en-US" sz="2400" dirty="0">
                <a:latin typeface="Century Gothic" panose="020B0502020202020204" pitchFamily="34" charset="0"/>
                <a:cs typeface="Segoe UI" panose="020B0502040204020203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60790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7C26349-553E-2BE4-7CEF-859B16F04F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964" y="296245"/>
            <a:ext cx="9151963" cy="448881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5612B1E-3752-65BF-570E-C5AFA22AACF7}"/>
              </a:ext>
            </a:extLst>
          </p:cNvPr>
          <p:cNvSpPr txBox="1"/>
          <p:nvPr/>
        </p:nvSpPr>
        <p:spPr>
          <a:xfrm>
            <a:off x="3675354" y="335085"/>
            <a:ext cx="52910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WEST is covered with tungsten plasma facing components (W-PFCs) </a:t>
            </a:r>
          </a:p>
        </p:txBody>
      </p:sp>
    </p:spTree>
    <p:extLst>
      <p:ext uri="{BB962C8B-B14F-4D97-AF65-F5344CB8AC3E}">
        <p14:creationId xmlns:p14="http://schemas.microsoft.com/office/powerpoint/2010/main" val="792320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1" y="0"/>
            <a:ext cx="2124682" cy="1472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u="sng" dirty="0"/>
              <a:t>GOALs for novel</a:t>
            </a:r>
            <a:br>
              <a:rPr lang="en-US" u="sng" dirty="0"/>
            </a:br>
            <a:r>
              <a:rPr lang="en-US" u="sng" dirty="0"/>
              <a:t>multi-energy technology</a:t>
            </a:r>
            <a:endParaRPr dirty="0">
              <a:latin typeface="Georgia" panose="02040502050405020303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6D34AF-FF8D-B9AE-27BC-9A82A874A350}"/>
              </a:ext>
            </a:extLst>
          </p:cNvPr>
          <p:cNvSpPr txBox="1"/>
          <p:nvPr/>
        </p:nvSpPr>
        <p:spPr>
          <a:xfrm>
            <a:off x="3192650" y="15544"/>
            <a:ext cx="5951349" cy="20826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800"/>
              </a:spcAft>
              <a:buFont typeface="+mj-ea"/>
              <a:buAutoNum type="circleNumDbPlain"/>
            </a:pPr>
            <a:r>
              <a:rPr lang="en-US" sz="1600" dirty="0">
                <a:ea typeface="ＭＳ Ｐゴシック" charset="-128"/>
              </a:rPr>
              <a:t>RT-centroid</a:t>
            </a:r>
            <a:r>
              <a:rPr lang="en-US" sz="1600" dirty="0">
                <a:ea typeface="ＭＳ Ｐゴシック" charset="-128"/>
                <a:cs typeface="Arial"/>
              </a:rPr>
              <a:t> </a:t>
            </a:r>
            <a:r>
              <a:rPr lang="en-US" dirty="0">
                <a:ea typeface="ＭＳ Ｐゴシック" charset="-128"/>
                <a:cs typeface="Arial"/>
              </a:rPr>
              <a:t>(</a:t>
            </a:r>
            <a:r>
              <a:rPr lang="en-US" dirty="0">
                <a:solidFill>
                  <a:srgbClr val="FF0000"/>
                </a:solidFill>
                <a:ea typeface="ＭＳ Ｐゴシック" charset="-128"/>
                <a:cs typeface="Arial"/>
              </a:rPr>
              <a:t>R</a:t>
            </a:r>
            <a:r>
              <a:rPr lang="en-US" baseline="-25000" dirty="0">
                <a:solidFill>
                  <a:srgbClr val="FF0000"/>
                </a:solidFill>
                <a:ea typeface="ＭＳ Ｐゴシック" charset="-128"/>
                <a:cs typeface="Arial"/>
              </a:rPr>
              <a:t>0</a:t>
            </a:r>
            <a:r>
              <a:rPr lang="en-US" dirty="0">
                <a:solidFill>
                  <a:srgbClr val="FF0000"/>
                </a:solidFill>
                <a:ea typeface="ＭＳ Ｐゴシック" charset="-128"/>
                <a:cs typeface="Arial"/>
              </a:rPr>
              <a:t>, Z</a:t>
            </a:r>
            <a:r>
              <a:rPr lang="en-US" baseline="-25000" dirty="0">
                <a:solidFill>
                  <a:srgbClr val="FF0000"/>
                </a:solidFill>
                <a:ea typeface="ＭＳ Ｐゴシック" charset="-128"/>
                <a:cs typeface="Arial"/>
              </a:rPr>
              <a:t>0</a:t>
            </a:r>
            <a:r>
              <a:rPr lang="en-US" dirty="0">
                <a:ea typeface="ＭＳ Ｐゴシック" charset="-128"/>
                <a:cs typeface="Arial"/>
              </a:rPr>
              <a:t>) </a:t>
            </a:r>
            <a:r>
              <a:rPr lang="en-US" sz="1600" dirty="0">
                <a:ea typeface="ＭＳ Ｐゴシック" charset="-128"/>
                <a:cs typeface="Arial"/>
              </a:rPr>
              <a:t>&amp; shape </a:t>
            </a:r>
            <a:r>
              <a:rPr lang="en-US" dirty="0">
                <a:ea typeface="ＭＳ Ｐゴシック" charset="-128"/>
                <a:cs typeface="Arial"/>
              </a:rPr>
              <a:t>(</a:t>
            </a:r>
            <a:r>
              <a:rPr lang="en-US" dirty="0">
                <a:solidFill>
                  <a:srgbClr val="FF0000"/>
                </a:solidFill>
                <a:latin typeface="Symbol" pitchFamily="2" charset="2"/>
                <a:ea typeface="ＭＳ Ｐゴシック" charset="-128"/>
              </a:rPr>
              <a:t>Y</a:t>
            </a:r>
            <a:r>
              <a:rPr lang="en-US" dirty="0">
                <a:ea typeface="ＭＳ Ｐゴシック" charset="-128"/>
                <a:cs typeface="Arial"/>
              </a:rPr>
              <a:t>) </a:t>
            </a:r>
            <a:r>
              <a:rPr lang="en-US" sz="1600" dirty="0">
                <a:ea typeface="ＭＳ Ｐゴシック" charset="-128"/>
                <a:cs typeface="Arial"/>
              </a:rPr>
              <a:t>through Shafranov-shift </a:t>
            </a:r>
            <a:r>
              <a:rPr lang="en-US" dirty="0">
                <a:ea typeface="ＭＳ Ｐゴシック" charset="-128"/>
                <a:cs typeface="Arial"/>
              </a:rPr>
              <a:t>(</a:t>
            </a:r>
            <a:r>
              <a:rPr lang="en-US" dirty="0">
                <a:solidFill>
                  <a:srgbClr val="FF0000"/>
                </a:solidFill>
                <a:latin typeface="Symbol" pitchFamily="2" charset="2"/>
                <a:ea typeface="ＭＳ Ｐゴシック" charset="-128"/>
              </a:rPr>
              <a:t>D</a:t>
            </a:r>
            <a:r>
              <a:rPr lang="en-US" baseline="-25000" dirty="0">
                <a:solidFill>
                  <a:srgbClr val="FF0000"/>
                </a:solidFill>
                <a:ea typeface="ＭＳ Ｐゴシック" charset="-128"/>
                <a:cs typeface="Arial"/>
              </a:rPr>
              <a:t>SS</a:t>
            </a:r>
            <a:r>
              <a:rPr lang="en-US" dirty="0">
                <a:ea typeface="ＭＳ Ｐゴシック" charset="-128"/>
                <a:cs typeface="Arial"/>
              </a:rPr>
              <a:t>)</a:t>
            </a:r>
          </a:p>
          <a:p>
            <a:pPr marL="342900" indent="-342900">
              <a:spcAft>
                <a:spcPts val="800"/>
              </a:spcAft>
              <a:buFont typeface="+mj-ea"/>
              <a:buAutoNum type="circleNumDbPlain"/>
            </a:pPr>
            <a:r>
              <a:rPr lang="en-US" sz="1600" dirty="0">
                <a:ea typeface="ＭＳ Ｐゴシック" charset="-128"/>
              </a:rPr>
              <a:t>Detection &amp; ID of </a:t>
            </a:r>
            <a:r>
              <a:rPr lang="en-US" sz="1600" dirty="0">
                <a:solidFill>
                  <a:srgbClr val="FF0000"/>
                </a:solidFill>
                <a:ea typeface="ＭＳ Ｐゴシック" charset="-128"/>
              </a:rPr>
              <a:t>UFO injections </a:t>
            </a:r>
            <a:r>
              <a:rPr lang="en-US" sz="1600" dirty="0">
                <a:ea typeface="ＭＳ Ｐゴシック" charset="-128"/>
              </a:rPr>
              <a:t>which impact performance</a:t>
            </a:r>
            <a:endParaRPr lang="en-US" sz="1600" dirty="0">
              <a:ea typeface="ＭＳ Ｐゴシック" charset="-128"/>
              <a:cs typeface="Arial"/>
            </a:endParaRPr>
          </a:p>
          <a:p>
            <a:pPr marL="342900" indent="-342900">
              <a:spcAft>
                <a:spcPts val="800"/>
              </a:spcAft>
              <a:buFont typeface="+mj-ea"/>
              <a:buAutoNum type="circleNumDbPlain"/>
            </a:pPr>
            <a:r>
              <a:rPr lang="en-US" sz="1600" dirty="0" err="1">
                <a:solidFill>
                  <a:srgbClr val="FF0000"/>
                </a:solidFill>
                <a:ea typeface="ＭＳ Ｐゴシック" charset="-128"/>
                <a:cs typeface="Arial"/>
              </a:rPr>
              <a:t>n</a:t>
            </a:r>
            <a:r>
              <a:rPr lang="en-US" sz="1600" baseline="-25000" dirty="0" err="1">
                <a:solidFill>
                  <a:srgbClr val="FF0000"/>
                </a:solidFill>
                <a:ea typeface="ＭＳ Ｐゴシック" charset="-128"/>
                <a:cs typeface="Arial"/>
              </a:rPr>
              <a:t>Z</a:t>
            </a:r>
            <a:r>
              <a:rPr lang="en-US" sz="1600" dirty="0">
                <a:solidFill>
                  <a:srgbClr val="FF0000"/>
                </a:solidFill>
                <a:ea typeface="ＭＳ Ｐゴシック" charset="-128"/>
                <a:cs typeface="Arial"/>
              </a:rPr>
              <a:t> </a:t>
            </a:r>
            <a:r>
              <a:rPr lang="en-US" sz="1600" dirty="0">
                <a:ea typeface="ＭＳ Ｐゴシック" charset="-128"/>
                <a:cs typeface="Arial"/>
              </a:rPr>
              <a:t>&amp;</a:t>
            </a:r>
            <a:r>
              <a:rPr lang="en-US" sz="1600" dirty="0">
                <a:solidFill>
                  <a:srgbClr val="FF0000"/>
                </a:solidFill>
                <a:ea typeface="ＭＳ Ｐゴシック" charset="-128"/>
                <a:cs typeface="Arial"/>
              </a:rPr>
              <a:t> </a:t>
            </a:r>
            <a:r>
              <a:rPr lang="en-US" sz="1600" dirty="0" err="1">
                <a:solidFill>
                  <a:srgbClr val="FF0000"/>
                </a:solidFill>
                <a:latin typeface="Symbol" charset="2"/>
                <a:ea typeface="ＭＳ Ｐゴシック" charset="-128"/>
                <a:cs typeface="Symbol" charset="2"/>
              </a:rPr>
              <a:t>D</a:t>
            </a:r>
            <a:r>
              <a:rPr lang="en-US" sz="1600" dirty="0" err="1">
                <a:solidFill>
                  <a:srgbClr val="FF0000"/>
                </a:solidFill>
                <a:ea typeface="ＭＳ Ｐゴシック" charset="-128"/>
                <a:cs typeface="Arial"/>
              </a:rPr>
              <a:t>Z</a:t>
            </a:r>
            <a:r>
              <a:rPr lang="en-US" sz="1600" baseline="-25000" dirty="0" err="1">
                <a:solidFill>
                  <a:srgbClr val="FF0000"/>
                </a:solidFill>
                <a:ea typeface="ＭＳ Ｐゴシック" charset="-128"/>
                <a:cs typeface="Arial"/>
              </a:rPr>
              <a:t>eff</a:t>
            </a:r>
            <a:r>
              <a:rPr lang="en-US" sz="1600" dirty="0"/>
              <a:t> </a:t>
            </a:r>
            <a:r>
              <a:rPr lang="en-US" sz="1600" b="1" i="1" u="sng" dirty="0"/>
              <a:t>b</a:t>
            </a:r>
            <a:r>
              <a:rPr lang="en-US" sz="1600" b="1" i="1" u="sng" dirty="0">
                <a:ea typeface="ＭＳ Ｐゴシック" charset="-128"/>
                <a:cs typeface="Arial"/>
              </a:rPr>
              <a:t>racketing</a:t>
            </a:r>
            <a:r>
              <a:rPr lang="en-US" sz="1600" dirty="0">
                <a:ea typeface="ＭＳ Ｐゴシック" charset="-128"/>
                <a:cs typeface="Arial"/>
              </a:rPr>
              <a:t> line radiation (BB)</a:t>
            </a:r>
            <a:endParaRPr lang="en-US" sz="1600" dirty="0"/>
          </a:p>
          <a:p>
            <a:pPr marL="342900" indent="-342900">
              <a:spcAft>
                <a:spcPts val="800"/>
              </a:spcAft>
              <a:buFont typeface="+mj-ea"/>
              <a:buAutoNum type="circleNumDbPlain"/>
            </a:pPr>
            <a:r>
              <a:rPr lang="en-US" sz="1600" dirty="0" err="1">
                <a:solidFill>
                  <a:srgbClr val="FF0000"/>
                </a:solidFill>
                <a:ea typeface="ＭＳ Ｐゴシック" charset="-128"/>
                <a:cs typeface="Arial"/>
              </a:rPr>
              <a:t>T</a:t>
            </a:r>
            <a:r>
              <a:rPr lang="en-US" sz="1600" baseline="-25000" dirty="0" err="1">
                <a:solidFill>
                  <a:srgbClr val="FF0000"/>
                </a:solidFill>
                <a:ea typeface="ＭＳ Ｐゴシック" charset="-128"/>
                <a:cs typeface="Arial"/>
              </a:rPr>
              <a:t>e</a:t>
            </a:r>
            <a:r>
              <a:rPr lang="en-US" sz="1600" dirty="0">
                <a:solidFill>
                  <a:srgbClr val="FF0000"/>
                </a:solidFill>
                <a:ea typeface="ＭＳ Ｐゴシック" charset="-128"/>
                <a:cs typeface="Arial"/>
              </a:rPr>
              <a:t> </a:t>
            </a:r>
            <a:r>
              <a:rPr lang="en-US" sz="1600" dirty="0">
                <a:ea typeface="ＭＳ Ｐゴシック" charset="-128"/>
                <a:cs typeface="Arial"/>
              </a:rPr>
              <a:t>&amp;</a:t>
            </a:r>
            <a:r>
              <a:rPr lang="en-US" sz="1600" dirty="0">
                <a:solidFill>
                  <a:srgbClr val="FF0000"/>
                </a:solidFill>
                <a:ea typeface="ＭＳ Ｐゴシック" charset="-128"/>
                <a:cs typeface="Arial"/>
              </a:rPr>
              <a:t> n</a:t>
            </a:r>
            <a:r>
              <a:rPr lang="en-US" sz="1600" baseline="-25000" dirty="0">
                <a:solidFill>
                  <a:srgbClr val="FF0000"/>
                </a:solidFill>
                <a:ea typeface="ＭＳ Ｐゴシック" charset="-128"/>
                <a:cs typeface="Arial"/>
              </a:rPr>
              <a:t>e</a:t>
            </a:r>
            <a:r>
              <a:rPr lang="en-US" sz="1600" baseline="30000" dirty="0">
                <a:solidFill>
                  <a:srgbClr val="FF0000"/>
                </a:solidFill>
                <a:ea typeface="ＭＳ Ｐゴシック" charset="-128"/>
                <a:cs typeface="Arial"/>
              </a:rPr>
              <a:t>2</a:t>
            </a:r>
            <a:r>
              <a:rPr lang="en-US" sz="1600" dirty="0">
                <a:solidFill>
                  <a:srgbClr val="FF0000"/>
                </a:solidFill>
                <a:ea typeface="ＭＳ Ｐゴシック" charset="-128"/>
                <a:cs typeface="Arial"/>
              </a:rPr>
              <a:t>Z</a:t>
            </a:r>
            <a:r>
              <a:rPr lang="en-US" sz="1600" baseline="-25000" dirty="0">
                <a:solidFill>
                  <a:srgbClr val="FF0000"/>
                </a:solidFill>
                <a:ea typeface="ＭＳ Ｐゴシック" charset="-128"/>
                <a:cs typeface="Arial"/>
              </a:rPr>
              <a:t>eff</a:t>
            </a:r>
            <a:r>
              <a:rPr lang="en-US" sz="1600" dirty="0">
                <a:ea typeface="ＭＳ Ｐゴシック" charset="-128"/>
                <a:cs typeface="Arial"/>
              </a:rPr>
              <a:t> </a:t>
            </a:r>
            <a:r>
              <a:rPr lang="en-US" sz="1600" b="1" i="1" u="sng" dirty="0">
                <a:ea typeface="ＭＳ Ｐゴシック" charset="-128"/>
                <a:cs typeface="Arial"/>
              </a:rPr>
              <a:t>sampling</a:t>
            </a:r>
            <a:r>
              <a:rPr lang="en-US" sz="1600" dirty="0">
                <a:ea typeface="ＭＳ Ｐゴシック" charset="-128"/>
                <a:cs typeface="Arial"/>
              </a:rPr>
              <a:t> continuum (FF + FB)</a:t>
            </a:r>
          </a:p>
          <a:p>
            <a:pPr marL="342900" indent="-342900">
              <a:spcAft>
                <a:spcPts val="800"/>
              </a:spcAft>
              <a:buFont typeface="+mj-ea"/>
              <a:buAutoNum type="circleNumDbPlain"/>
            </a:pPr>
            <a:r>
              <a:rPr lang="en-US" sz="1600" dirty="0" err="1">
                <a:solidFill>
                  <a:srgbClr val="FF0000"/>
                </a:solidFill>
                <a:ea typeface="ＭＳ Ｐゴシック" charset="-128"/>
                <a:cs typeface="Arial"/>
              </a:rPr>
              <a:t>n</a:t>
            </a:r>
            <a:r>
              <a:rPr lang="en-US" sz="1600" baseline="-25000" dirty="0" err="1">
                <a:solidFill>
                  <a:srgbClr val="FF0000"/>
                </a:solidFill>
                <a:ea typeface="ＭＳ Ｐゴシック" charset="-128"/>
                <a:cs typeface="Arial"/>
              </a:rPr>
              <a:t>e,</a:t>
            </a:r>
            <a:r>
              <a:rPr lang="en-US" sz="1600" baseline="-25000" dirty="0" err="1">
                <a:solidFill>
                  <a:srgbClr val="FF0000"/>
                </a:solidFill>
                <a:ea typeface="ＭＳ Ｐゴシック" charset="-128"/>
              </a:rPr>
              <a:t>nM</a:t>
            </a:r>
            <a:r>
              <a:rPr lang="en-US" sz="1600" dirty="0">
                <a:solidFill>
                  <a:srgbClr val="FF0000"/>
                </a:solidFill>
                <a:ea typeface="ＭＳ Ｐゴシック" charset="-128"/>
                <a:cs typeface="Arial"/>
              </a:rPr>
              <a:t> </a:t>
            </a:r>
            <a:r>
              <a:rPr lang="en-US" sz="1600" dirty="0">
                <a:ea typeface="ＭＳ Ｐゴシック" charset="-128"/>
                <a:cs typeface="Arial"/>
              </a:rPr>
              <a:t>(e.g. </a:t>
            </a:r>
            <a:r>
              <a:rPr lang="en-US" sz="1600" dirty="0">
                <a:ea typeface="ＭＳ Ｐゴシック" charset="-128"/>
              </a:rPr>
              <a:t>ECCD, LHCD</a:t>
            </a:r>
            <a:r>
              <a:rPr lang="en-US" sz="1600" dirty="0">
                <a:ea typeface="ＭＳ Ｐゴシック" charset="-128"/>
                <a:cs typeface="Arial"/>
              </a:rPr>
              <a:t>, runaways)</a:t>
            </a:r>
          </a:p>
          <a:p>
            <a:pPr marL="342900" indent="-342900">
              <a:spcAft>
                <a:spcPts val="800"/>
              </a:spcAft>
              <a:buFont typeface="+mj-ea"/>
              <a:buAutoNum type="circleNumDbPlain"/>
            </a:pPr>
            <a:r>
              <a:rPr lang="en-US" sz="1600" dirty="0">
                <a:ea typeface="ＭＳ Ｐゴシック" charset="-128"/>
              </a:rPr>
              <a:t>Real time and control</a:t>
            </a:r>
            <a:endParaRPr lang="en-US" sz="1600" dirty="0">
              <a:ea typeface="ＭＳ Ｐゴシック" charset="-128"/>
              <a:cs typeface="Arial"/>
            </a:endParaRPr>
          </a:p>
        </p:txBody>
      </p:sp>
      <p:pic>
        <p:nvPicPr>
          <p:cNvPr id="13" name="図 4">
            <a:extLst>
              <a:ext uri="{FF2B5EF4-FFF2-40B4-BE49-F238E27FC236}">
                <a16:creationId xmlns:a16="http://schemas.microsoft.com/office/drawing/2014/main" id="{201EA5AD-87EE-5BE3-862A-6AAE159D59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70" y="2023722"/>
            <a:ext cx="4197276" cy="310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E9DACDA-A1C3-539F-6441-0A864017A8FF}"/>
              </a:ext>
            </a:extLst>
          </p:cNvPr>
          <p:cNvSpPr txBox="1"/>
          <p:nvPr/>
        </p:nvSpPr>
        <p:spPr>
          <a:xfrm rot="162737">
            <a:off x="2107328" y="3344653"/>
            <a:ext cx="1182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~exp(-E/</a:t>
            </a:r>
            <a:r>
              <a:rPr lang="en-US" dirty="0" err="1"/>
              <a:t>T</a:t>
            </a:r>
            <a:r>
              <a:rPr lang="en-US" baseline="-25000" dirty="0" err="1"/>
              <a:t>e</a:t>
            </a:r>
            <a:r>
              <a:rPr lang="en-US" dirty="0"/>
              <a:t>)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CF7FAFF-E24D-979A-E741-272D293DB023}"/>
              </a:ext>
            </a:extLst>
          </p:cNvPr>
          <p:cNvCxnSpPr/>
          <p:nvPr/>
        </p:nvCxnSpPr>
        <p:spPr>
          <a:xfrm>
            <a:off x="1614937" y="3664431"/>
            <a:ext cx="2014482" cy="100853"/>
          </a:xfrm>
          <a:prstGeom prst="straightConnector1">
            <a:avLst/>
          </a:prstGeom>
          <a:ln w="25400" cmpd="sng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BF33FF8-A5A8-C292-EA53-3C9D464EEA34}"/>
              </a:ext>
            </a:extLst>
          </p:cNvPr>
          <p:cNvSpPr txBox="1"/>
          <p:nvPr/>
        </p:nvSpPr>
        <p:spPr>
          <a:xfrm>
            <a:off x="690724" y="2253565"/>
            <a:ext cx="3575993" cy="461665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EXAMPLE: no line-emission</a:t>
            </a:r>
          </a:p>
          <a:p>
            <a:pPr algn="ctr"/>
            <a:r>
              <a:rPr lang="en-US" sz="1200" b="1" dirty="0"/>
              <a:t>(slope of continuum emission is ∝ </a:t>
            </a:r>
            <a:r>
              <a:rPr lang="en-US" sz="1200" b="1" dirty="0" err="1"/>
              <a:t>T</a:t>
            </a:r>
            <a:r>
              <a:rPr lang="en-US" sz="1200" b="1" baseline="-25000" dirty="0" err="1"/>
              <a:t>e</a:t>
            </a:r>
            <a:r>
              <a:rPr lang="en-US" sz="1200" b="1" baseline="-25000" dirty="0"/>
              <a:t> </a:t>
            </a:r>
            <a:r>
              <a:rPr lang="en-US" sz="1200" b="1" dirty="0"/>
              <a:t>or </a:t>
            </a:r>
            <a:r>
              <a:rPr lang="en-US" sz="1200" b="1" dirty="0" err="1"/>
              <a:t>n</a:t>
            </a:r>
            <a:r>
              <a:rPr lang="en-US" sz="1200" b="1" baseline="-25000" dirty="0" err="1"/>
              <a:t>e,fast</a:t>
            </a:r>
            <a:r>
              <a:rPr lang="en-US" sz="1200" b="1" dirty="0"/>
              <a:t>)</a:t>
            </a:r>
          </a:p>
        </p:txBody>
      </p:sp>
      <p:pic>
        <p:nvPicPr>
          <p:cNvPr id="3" name="図 4">
            <a:extLst>
              <a:ext uri="{FF2B5EF4-FFF2-40B4-BE49-F238E27FC236}">
                <a16:creationId xmlns:a16="http://schemas.microsoft.com/office/drawing/2014/main" id="{3CF2A496-1885-6A28-DD9E-D2C6ED7984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04"/>
          <a:stretch/>
        </p:blipFill>
        <p:spPr>
          <a:xfrm>
            <a:off x="4544560" y="2027729"/>
            <a:ext cx="3675723" cy="310896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4244D66-A3E3-9E9A-BF81-4FE7A4BE92C2}"/>
              </a:ext>
            </a:extLst>
          </p:cNvPr>
          <p:cNvSpPr/>
          <p:nvPr/>
        </p:nvSpPr>
        <p:spPr>
          <a:xfrm>
            <a:off x="4623016" y="2372643"/>
            <a:ext cx="481835" cy="1524593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1ED5955-1A78-84B7-5377-0365EE2C9255}"/>
              </a:ext>
            </a:extLst>
          </p:cNvPr>
          <p:cNvSpPr/>
          <p:nvPr/>
        </p:nvSpPr>
        <p:spPr>
          <a:xfrm>
            <a:off x="5471185" y="2789249"/>
            <a:ext cx="773812" cy="1309786"/>
          </a:xfrm>
          <a:prstGeom prst="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0AE992-0E17-AF7D-ACD9-9E824002E6A9}"/>
              </a:ext>
            </a:extLst>
          </p:cNvPr>
          <p:cNvSpPr txBox="1"/>
          <p:nvPr/>
        </p:nvSpPr>
        <p:spPr>
          <a:xfrm>
            <a:off x="5149566" y="2263973"/>
            <a:ext cx="1349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Intensity ∝ </a:t>
            </a:r>
            <a:r>
              <a:rPr lang="en-US" dirty="0" err="1"/>
              <a:t>n</a:t>
            </a:r>
            <a:r>
              <a:rPr lang="en-US" baseline="-25000" dirty="0" err="1"/>
              <a:t>W</a:t>
            </a:r>
            <a:endParaRPr lang="en-US" baseline="-250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E0E38A8-2B19-B4D1-5ADC-525BD0C27FE4}"/>
              </a:ext>
            </a:extLst>
          </p:cNvPr>
          <p:cNvCxnSpPr>
            <a:cxnSpLocks/>
          </p:cNvCxnSpPr>
          <p:nvPr/>
        </p:nvCxnSpPr>
        <p:spPr>
          <a:xfrm>
            <a:off x="6439706" y="3274345"/>
            <a:ext cx="1585867" cy="122340"/>
          </a:xfrm>
          <a:prstGeom prst="straightConnector1">
            <a:avLst/>
          </a:prstGeom>
          <a:ln w="25400" cmpd="sng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9203249-0B07-50CC-A4DE-22292D085DFD}"/>
              </a:ext>
            </a:extLst>
          </p:cNvPr>
          <p:cNvSpPr txBox="1"/>
          <p:nvPr/>
        </p:nvSpPr>
        <p:spPr>
          <a:xfrm rot="162737">
            <a:off x="6805269" y="2981271"/>
            <a:ext cx="11823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~exp(-E/</a:t>
            </a:r>
            <a:r>
              <a:rPr lang="en-US" dirty="0" err="1"/>
              <a:t>T</a:t>
            </a:r>
            <a:r>
              <a:rPr lang="en-US" baseline="-25000" dirty="0" err="1"/>
              <a:t>e</a:t>
            </a:r>
            <a:r>
              <a:rPr lang="en-US" dirty="0"/>
              <a:t>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2CC4C61-D8C6-22F4-24DA-0BD6065859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7490242" y="3318205"/>
            <a:ext cx="2589610" cy="31489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6000C92-CBF4-A3DB-1D0F-716C6447437A}"/>
              </a:ext>
            </a:extLst>
          </p:cNvPr>
          <p:cNvSpPr txBox="1"/>
          <p:nvPr/>
        </p:nvSpPr>
        <p:spPr>
          <a:xfrm>
            <a:off x="8582883" y="4770669"/>
            <a:ext cx="397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0.1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7C6DEE-3970-3A2A-B752-4CD8E85CA5A4}"/>
              </a:ext>
            </a:extLst>
          </p:cNvPr>
          <p:cNvSpPr txBox="1"/>
          <p:nvPr/>
        </p:nvSpPr>
        <p:spPr>
          <a:xfrm>
            <a:off x="8593378" y="1841290"/>
            <a:ext cx="3552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27542BB-10FB-D8A2-69A3-3C5D8B033F5B}"/>
              </a:ext>
            </a:extLst>
          </p:cNvPr>
          <p:cNvSpPr txBox="1"/>
          <p:nvPr/>
        </p:nvSpPr>
        <p:spPr>
          <a:xfrm>
            <a:off x="8455986" y="1239263"/>
            <a:ext cx="6527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T</a:t>
            </a:r>
            <a:r>
              <a:rPr lang="en-US" sz="1600" baseline="-25000" dirty="0"/>
              <a:t>e</a:t>
            </a:r>
          </a:p>
          <a:p>
            <a:pPr algn="ctr"/>
            <a:r>
              <a:rPr lang="en-US" sz="1600" dirty="0"/>
              <a:t>[keV]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44D2C5F3-C885-DB77-B4F6-B5DFAB7558C9}"/>
              </a:ext>
            </a:extLst>
          </p:cNvPr>
          <p:cNvCxnSpPr>
            <a:cxnSpLocks/>
          </p:cNvCxnSpPr>
          <p:nvPr/>
        </p:nvCxnSpPr>
        <p:spPr>
          <a:xfrm flipH="1">
            <a:off x="4918966" y="2526346"/>
            <a:ext cx="593200" cy="2204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D474AD0-4993-1027-35BD-CA1597D2DF0C}"/>
              </a:ext>
            </a:extLst>
          </p:cNvPr>
          <p:cNvCxnSpPr>
            <a:cxnSpLocks/>
          </p:cNvCxnSpPr>
          <p:nvPr/>
        </p:nvCxnSpPr>
        <p:spPr>
          <a:xfrm>
            <a:off x="5512166" y="2526346"/>
            <a:ext cx="197691" cy="3975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6196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HY_LFDA_Em_animation">
            <a:hlinkClick r:id="" action="ppaction://media"/>
            <a:extLst>
              <a:ext uri="{FF2B5EF4-FFF2-40B4-BE49-F238E27FC236}">
                <a16:creationId xmlns:a16="http://schemas.microsoft.com/office/drawing/2014/main" id="{28AEBCF5-BE49-9CDE-53EC-2BA179E8A5C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9042" y="12011"/>
            <a:ext cx="6841985" cy="5131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31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S_curves_v2.png">
            <a:extLst>
              <a:ext uri="{FF2B5EF4-FFF2-40B4-BE49-F238E27FC236}">
                <a16:creationId xmlns:a16="http://schemas.microsoft.com/office/drawing/2014/main" id="{935AB1AB-C906-3373-377A-7E0D09BA80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9445" y="1365200"/>
            <a:ext cx="4045940" cy="289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</a:pPr>
            <a:r>
              <a:rPr lang="en-US" sz="2400" dirty="0"/>
              <a:t>Novel x-ray detectors enable breakthrough of 100k pixels </a:t>
            </a:r>
            <a:r>
              <a:rPr lang="en-US" sz="2000" dirty="0"/>
              <a:t>(minimum) </a:t>
            </a:r>
            <a:r>
              <a:rPr lang="en-US" dirty="0"/>
              <a:t>at</a:t>
            </a:r>
            <a:r>
              <a:rPr lang="en-US" sz="2400" dirty="0"/>
              <a:t> multiple energy ranges from 2-100 keV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7" name="TextBox 18">
            <a:extLst>
              <a:ext uri="{FF2B5EF4-FFF2-40B4-BE49-F238E27FC236}">
                <a16:creationId xmlns:a16="http://schemas.microsoft.com/office/drawing/2014/main" id="{FA9980DD-A815-DEB4-8CF4-B1B5B418D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2806" y="4555956"/>
            <a:ext cx="4343385" cy="584775"/>
          </a:xfrm>
          <a:prstGeom prst="rect">
            <a:avLst/>
          </a:prstGeom>
          <a:solidFill>
            <a:schemeClr val="lt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Helvetica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Helvetica" charset="0"/>
                <a:ea typeface="ヒラギノ角ゴ Pro W3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Helvetica" charset="0"/>
                <a:ea typeface="ヒラギノ角ゴ Pro W3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Helvetica" charset="0"/>
                <a:ea typeface="ヒラギノ角ゴ Pro W3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Helvetica" charset="0"/>
                <a:ea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Helvetica" charset="0"/>
                <a:ea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Helvetica" charset="0"/>
                <a:ea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Helvetica" charset="0"/>
                <a:ea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Helvetica" charset="0"/>
                <a:ea typeface="ヒラギノ角ゴ Pro W3" charset="0"/>
              </a:defRPr>
            </a:lvl9pPr>
          </a:lstStyle>
          <a:p>
            <a:pPr algn="ctr"/>
            <a:r>
              <a:rPr lang="en-US" sz="1600" dirty="0">
                <a:latin typeface="+mn-lt"/>
              </a:rPr>
              <a:t>“Constant” width of electronic response is a great improvement over the use of filters</a:t>
            </a:r>
          </a:p>
        </p:txBody>
      </p:sp>
      <p:pic>
        <p:nvPicPr>
          <p:cNvPr id="51" name="Picture 22">
            <a:extLst>
              <a:ext uri="{FF2B5EF4-FFF2-40B4-BE49-F238E27FC236}">
                <a16:creationId xmlns:a16="http://schemas.microsoft.com/office/drawing/2014/main" id="{92021697-5813-44F4-1F95-CD96EBA5B01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963"/>
          <a:stretch/>
        </p:blipFill>
        <p:spPr bwMode="auto">
          <a:xfrm>
            <a:off x="1363574" y="4471515"/>
            <a:ext cx="1630283" cy="484644"/>
          </a:xfrm>
          <a:prstGeom prst="rect">
            <a:avLst/>
          </a:prstGeom>
          <a:solidFill>
            <a:schemeClr val="lt1"/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AB5126-BB65-BCC5-9E47-5AF8AFB63F55}"/>
              </a:ext>
            </a:extLst>
          </p:cNvPr>
          <p:cNvSpPr txBox="1"/>
          <p:nvPr/>
        </p:nvSpPr>
        <p:spPr>
          <a:xfrm>
            <a:off x="5661738" y="856656"/>
            <a:ext cx="306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New technology: electronics</a:t>
            </a:r>
          </a:p>
        </p:txBody>
      </p:sp>
      <p:pic>
        <p:nvPicPr>
          <p:cNvPr id="4" name="Picture 15">
            <a:extLst>
              <a:ext uri="{FF2B5EF4-FFF2-40B4-BE49-F238E27FC236}">
                <a16:creationId xmlns:a16="http://schemas.microsoft.com/office/drawing/2014/main" id="{AF7DFAB3-766A-4CF4-BCCF-C84A6A239A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0977" y="2216854"/>
            <a:ext cx="2647042" cy="45739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6C5BDB6-916F-08DC-8DA2-0FE04AF0DD2A}"/>
              </a:ext>
            </a:extLst>
          </p:cNvPr>
          <p:cNvSpPr txBox="1"/>
          <p:nvPr/>
        </p:nvSpPr>
        <p:spPr>
          <a:xfrm>
            <a:off x="6191075" y="2886032"/>
            <a:ext cx="1563138" cy="400110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E</a:t>
            </a:r>
            <a:r>
              <a:rPr lang="en-US" sz="2000" baseline="-25000" dirty="0">
                <a:solidFill>
                  <a:srgbClr val="FF0000"/>
                </a:solidFill>
              </a:rPr>
              <a:t>W</a:t>
            </a:r>
            <a:r>
              <a:rPr lang="en-US" sz="2000" dirty="0">
                <a:solidFill>
                  <a:srgbClr val="FF0000"/>
                </a:solidFill>
              </a:rPr>
              <a:t>~500 </a:t>
            </a:r>
            <a:r>
              <a:rPr lang="en-US" sz="2000" dirty="0" err="1">
                <a:solidFill>
                  <a:srgbClr val="FF0000"/>
                </a:solidFill>
              </a:rPr>
              <a:t>eV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6" name="Picture 19">
            <a:extLst>
              <a:ext uri="{FF2B5EF4-FFF2-40B4-BE49-F238E27FC236}">
                <a16:creationId xmlns:a16="http://schemas.microsoft.com/office/drawing/2014/main" id="{8DD04964-1F01-957C-9C5A-E4C02C0AC7A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1212012"/>
            <a:ext cx="4045940" cy="303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796AC52-BEED-E414-25A7-45229FDF374B}"/>
              </a:ext>
            </a:extLst>
          </p:cNvPr>
          <p:cNvSpPr txBox="1"/>
          <p:nvPr/>
        </p:nvSpPr>
        <p:spPr>
          <a:xfrm>
            <a:off x="755009" y="845733"/>
            <a:ext cx="3061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Old technology: metal filters</a:t>
            </a:r>
          </a:p>
        </p:txBody>
      </p:sp>
    </p:spTree>
    <p:extLst>
      <p:ext uri="{BB962C8B-B14F-4D97-AF65-F5344CB8AC3E}">
        <p14:creationId xmlns:p14="http://schemas.microsoft.com/office/powerpoint/2010/main" val="40240978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</a:pPr>
            <a:r>
              <a:rPr lang="en-US" sz="2400" dirty="0"/>
              <a:t>Novel x-ray detectors enable breakthrough of 100k pixels </a:t>
            </a:r>
            <a:r>
              <a:rPr lang="en-US" sz="2000" dirty="0"/>
              <a:t>(minimum) </a:t>
            </a:r>
            <a:r>
              <a:rPr lang="en-US" dirty="0"/>
              <a:t>at</a:t>
            </a:r>
            <a:r>
              <a:rPr lang="en-US" sz="2400" dirty="0"/>
              <a:t> multiple energy ranges from 2-100 keV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38" name="Picture 21">
            <a:extLst>
              <a:ext uri="{FF2B5EF4-FFF2-40B4-BE49-F238E27FC236}">
                <a16:creationId xmlns:a16="http://schemas.microsoft.com/office/drawing/2014/main" id="{E6E18840-D393-878F-AA8E-5E6348B4DB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4907" y="862170"/>
            <a:ext cx="3737400" cy="300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FBE3560-3413-F0E1-B678-A4BDE5811E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545593"/>
            <a:ext cx="2567423" cy="1597907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A1A58E9-6BA1-DD3B-F7BD-350481468E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348740"/>
            <a:ext cx="2389954" cy="155347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94275855-EF16-12BD-B0E1-52821C71F031}"/>
              </a:ext>
            </a:extLst>
          </p:cNvPr>
          <p:cNvSpPr txBox="1"/>
          <p:nvPr/>
        </p:nvSpPr>
        <p:spPr>
          <a:xfrm>
            <a:off x="8059" y="990600"/>
            <a:ext cx="34467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Operates in single photon counting mode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01B518F-C5FC-BC2A-9870-644E229180E7}"/>
              </a:ext>
            </a:extLst>
          </p:cNvPr>
          <p:cNvSpPr txBox="1"/>
          <p:nvPr/>
        </p:nvSpPr>
        <p:spPr>
          <a:xfrm>
            <a:off x="57150" y="2975777"/>
            <a:ext cx="3213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CMOS hybrid pixel technology</a:t>
            </a:r>
          </a:p>
          <a:p>
            <a:pPr algn="ctr"/>
            <a:r>
              <a:rPr lang="en-US" dirty="0"/>
              <a:t>developed originally for synchrotrons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4592519-5171-C65D-5789-1AE8FF407B53}"/>
              </a:ext>
            </a:extLst>
          </p:cNvPr>
          <p:cNvSpPr txBox="1"/>
          <p:nvPr/>
        </p:nvSpPr>
        <p:spPr>
          <a:xfrm>
            <a:off x="2851150" y="4082747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CMOS</a:t>
            </a:r>
          </a:p>
          <a:p>
            <a:pPr algn="ctr"/>
            <a:r>
              <a:rPr lang="en-US" sz="800" dirty="0"/>
              <a:t>readout chip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095C2A6-2947-325E-0D5E-23B7827D9B8A}"/>
              </a:ext>
            </a:extLst>
          </p:cNvPr>
          <p:cNvSpPr txBox="1"/>
          <p:nvPr/>
        </p:nvSpPr>
        <p:spPr>
          <a:xfrm>
            <a:off x="2875623" y="3531252"/>
            <a:ext cx="838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Si-sensor</a:t>
            </a:r>
          </a:p>
          <a:p>
            <a:pPr algn="ctr"/>
            <a:r>
              <a:rPr lang="en-US" sz="800" dirty="0"/>
              <a:t>2D array </a:t>
            </a:r>
            <a:r>
              <a:rPr lang="en-US" sz="800" dirty="0" err="1"/>
              <a:t>pn</a:t>
            </a:r>
            <a:r>
              <a:rPr lang="en-US" sz="800" dirty="0"/>
              <a:t> diodes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079579F-78CA-C621-011E-4A1B30E5E4C9}"/>
              </a:ext>
            </a:extLst>
          </p:cNvPr>
          <p:cNvSpPr txBox="1"/>
          <p:nvPr/>
        </p:nvSpPr>
        <p:spPr>
          <a:xfrm>
            <a:off x="2770954" y="4637801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/>
              <a:t>In</a:t>
            </a:r>
          </a:p>
          <a:p>
            <a:pPr algn="ctr"/>
            <a:r>
              <a:rPr lang="en-US" sz="800" dirty="0"/>
              <a:t>balls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58D9977-7CEE-7B53-D71D-F1BF3F0A998E}"/>
              </a:ext>
            </a:extLst>
          </p:cNvPr>
          <p:cNvSpPr txBox="1"/>
          <p:nvPr/>
        </p:nvSpPr>
        <p:spPr>
          <a:xfrm>
            <a:off x="3852000" y="3995430"/>
            <a:ext cx="4615000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ctr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The comparator voltage of the readout chip (</a:t>
            </a:r>
            <a:r>
              <a:rPr lang="en-US" dirty="0" err="1">
                <a:solidFill>
                  <a:schemeClr val="tx1"/>
                </a:solidFill>
              </a:rPr>
              <a:t>V</a:t>
            </a:r>
            <a:r>
              <a:rPr lang="en-US" baseline="-25000" dirty="0" err="1">
                <a:solidFill>
                  <a:schemeClr val="tx1"/>
                </a:solidFill>
              </a:rPr>
              <a:t>cmp</a:t>
            </a:r>
            <a:r>
              <a:rPr lang="en-US" dirty="0">
                <a:solidFill>
                  <a:schemeClr val="tx1"/>
                </a:solidFill>
              </a:rPr>
              <a:t>) controls the </a:t>
            </a:r>
            <a:r>
              <a:rPr lang="en-US" i="1" dirty="0">
                <a:solidFill>
                  <a:schemeClr val="tx1"/>
                </a:solidFill>
              </a:rPr>
              <a:t>global</a:t>
            </a:r>
            <a:r>
              <a:rPr lang="en-US" dirty="0">
                <a:solidFill>
                  <a:schemeClr val="tx1"/>
                </a:solidFill>
              </a:rPr>
              <a:t> threshold energy.</a:t>
            </a:r>
          </a:p>
          <a:p>
            <a:pPr algn="ctr"/>
            <a:endParaRPr lang="en-US" sz="900" dirty="0">
              <a:solidFill>
                <a:schemeClr val="tx1"/>
              </a:solidFill>
            </a:endParaRPr>
          </a:p>
          <a:p>
            <a:pPr marL="171450" indent="-171450" algn="ctr">
              <a:buFont typeface="Arial"/>
              <a:buChar char="•"/>
            </a:pPr>
            <a:r>
              <a:rPr lang="en-US" dirty="0">
                <a:solidFill>
                  <a:schemeClr val="tx1"/>
                </a:solidFill>
              </a:rPr>
              <a:t>The threshold energy can be individually </a:t>
            </a:r>
            <a:r>
              <a:rPr lang="en-US" i="1" dirty="0">
                <a:solidFill>
                  <a:schemeClr val="tx1"/>
                </a:solidFill>
              </a:rPr>
              <a:t>refined/trimmed </a:t>
            </a:r>
            <a:r>
              <a:rPr lang="en-US" dirty="0">
                <a:solidFill>
                  <a:schemeClr val="tx1"/>
                </a:solidFill>
              </a:rPr>
              <a:t>using and in-pixel 6-bits DAC (</a:t>
            </a:r>
            <a:r>
              <a:rPr lang="en-US" dirty="0" err="1">
                <a:solidFill>
                  <a:schemeClr val="tx1"/>
                </a:solidFill>
              </a:rPr>
              <a:t>V</a:t>
            </a:r>
            <a:r>
              <a:rPr lang="en-US" baseline="-25000" dirty="0" err="1">
                <a:solidFill>
                  <a:schemeClr val="tx1"/>
                </a:solidFill>
              </a:rPr>
              <a:t>trim</a:t>
            </a:r>
            <a:r>
              <a:rPr lang="en-US" dirty="0">
                <a:solidFill>
                  <a:schemeClr val="tx1"/>
                </a:solidFill>
              </a:rPr>
              <a:t>).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C58623FC-F66A-1426-2FD4-A647D816C242}"/>
              </a:ext>
            </a:extLst>
          </p:cNvPr>
          <p:cNvSpPr/>
          <p:nvPr/>
        </p:nvSpPr>
        <p:spPr>
          <a:xfrm>
            <a:off x="5288338" y="1083783"/>
            <a:ext cx="1006008" cy="529966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183127-78F7-34AF-13BD-82019FEF4B02}"/>
              </a:ext>
            </a:extLst>
          </p:cNvPr>
          <p:cNvSpPr txBox="1"/>
          <p:nvPr/>
        </p:nvSpPr>
        <p:spPr>
          <a:xfrm>
            <a:off x="7460687" y="1960114"/>
            <a:ext cx="1425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2012</a:t>
            </a:r>
          </a:p>
          <a:p>
            <a:pPr algn="ctr"/>
            <a:r>
              <a:rPr lang="en-US" sz="2000" dirty="0"/>
              <a:t>2024</a:t>
            </a:r>
          </a:p>
          <a:p>
            <a:pPr algn="ctr"/>
            <a:r>
              <a:rPr lang="en-US" sz="2000" dirty="0"/>
              <a:t>technology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8C414A-B7F7-F4FD-B03F-76CB1B3DD2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2764" y="900693"/>
            <a:ext cx="1941236" cy="795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26930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</a:pPr>
            <a:r>
              <a:rPr lang="en-US" sz="2400" dirty="0"/>
              <a:t>Smart pixel-technology allows filtering spectra to measure line-emission and/or the continuum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93A248-23FB-5D5C-BCC0-7E24971B24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7" y="819082"/>
            <a:ext cx="9136579" cy="2956929"/>
          </a:xfrm>
          <a:prstGeom prst="rect">
            <a:avLst/>
          </a:prstGeom>
        </p:spPr>
      </p:pic>
      <p:pic>
        <p:nvPicPr>
          <p:cNvPr id="12" name="Picture 6" descr="mst logo">
            <a:extLst>
              <a:ext uri="{FF2B5EF4-FFF2-40B4-BE49-F238E27FC236}">
                <a16:creationId xmlns:a16="http://schemas.microsoft.com/office/drawing/2014/main" id="{7520D9B2-7BEC-13E2-3F96-A68355372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3069" y="3997366"/>
            <a:ext cx="1072549" cy="589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Logos for Print – Brand and Visual Identity – UW–Madison">
            <a:extLst>
              <a:ext uri="{FF2B5EF4-FFF2-40B4-BE49-F238E27FC236}">
                <a16:creationId xmlns:a16="http://schemas.microsoft.com/office/drawing/2014/main" id="{666CBF63-DC91-4CE4-87D1-D66F395C80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2" t="14682" r="18061" b="10084"/>
          <a:stretch/>
        </p:blipFill>
        <p:spPr bwMode="auto">
          <a:xfrm>
            <a:off x="550065" y="3877628"/>
            <a:ext cx="1142941" cy="779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French Alternative Energies and Atomic Energy Commission - Wikipedia">
            <a:extLst>
              <a:ext uri="{FF2B5EF4-FFF2-40B4-BE49-F238E27FC236}">
                <a16:creationId xmlns:a16="http://schemas.microsoft.com/office/drawing/2014/main" id="{961CE014-38E5-E354-0FD2-FAB13F038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933" y="4038374"/>
            <a:ext cx="618228" cy="50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7B5CFB3-85E7-4BD8-E712-8FF0FFED02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09770" y="3997366"/>
            <a:ext cx="974629" cy="487315"/>
          </a:xfrm>
          <a:prstGeom prst="rect">
            <a:avLst/>
          </a:prstGeom>
        </p:spPr>
      </p:pic>
      <p:pic>
        <p:nvPicPr>
          <p:cNvPr id="16" name="Picture 6" descr="IRFM maquette internet EN">
            <a:extLst>
              <a:ext uri="{FF2B5EF4-FFF2-40B4-BE49-F238E27FC236}">
                <a16:creationId xmlns:a16="http://schemas.microsoft.com/office/drawing/2014/main" id="{75542C73-A88D-D978-2752-193ABF4DF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082" y="4044842"/>
            <a:ext cx="618228" cy="496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032FD138-E526-9C33-9DC3-7166DCADDA60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36025" y="4057737"/>
            <a:ext cx="971319" cy="572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>
            <a:extLst>
              <a:ext uri="{FF2B5EF4-FFF2-40B4-BE49-F238E27FC236}">
                <a16:creationId xmlns:a16="http://schemas.microsoft.com/office/drawing/2014/main" id="{D0BE1131-F41E-3E1C-2192-6C44D99915EC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93025" y="4113431"/>
            <a:ext cx="971319" cy="472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>
            <a:extLst>
              <a:ext uri="{FF2B5EF4-FFF2-40B4-BE49-F238E27FC236}">
                <a16:creationId xmlns:a16="http://schemas.microsoft.com/office/drawing/2014/main" id="{97962D76-F4F0-8C3D-EADA-23593F9BF580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672015" y="4059547"/>
            <a:ext cx="548362" cy="572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05C6968-AE0C-8CEE-CD58-F9FA2B214A90}"/>
              </a:ext>
            </a:extLst>
          </p:cNvPr>
          <p:cNvSpPr txBox="1"/>
          <p:nvPr/>
        </p:nvSpPr>
        <p:spPr>
          <a:xfrm>
            <a:off x="4416357" y="4769920"/>
            <a:ext cx="11641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2012-2016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4BF6A7-8782-4E41-3302-E0F992D70752}"/>
              </a:ext>
            </a:extLst>
          </p:cNvPr>
          <p:cNvSpPr txBox="1"/>
          <p:nvPr/>
        </p:nvSpPr>
        <p:spPr>
          <a:xfrm>
            <a:off x="1222443" y="4769920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2017 - nowadays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92C0FCA-45AA-FB3F-B97B-BC3720CE21A1}"/>
              </a:ext>
            </a:extLst>
          </p:cNvPr>
          <p:cNvSpPr txBox="1"/>
          <p:nvPr/>
        </p:nvSpPr>
        <p:spPr>
          <a:xfrm>
            <a:off x="6861243" y="4769920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2018 - nowadays</a:t>
            </a:r>
          </a:p>
        </p:txBody>
      </p:sp>
    </p:spTree>
    <p:extLst>
      <p:ext uri="{BB962C8B-B14F-4D97-AF65-F5344CB8AC3E}">
        <p14:creationId xmlns:p14="http://schemas.microsoft.com/office/powerpoint/2010/main" val="792389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341707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</a:pPr>
            <a:r>
              <a:rPr lang="en-US" dirty="0">
                <a:solidFill>
                  <a:schemeClr val="tx1"/>
                </a:solidFill>
              </a:rPr>
              <a:t>Main diagnostic challenge at WEST is to disentangle </a:t>
            </a:r>
            <a:r>
              <a:rPr lang="en-US" dirty="0" err="1">
                <a:solidFill>
                  <a:schemeClr val="tx1"/>
                </a:solidFill>
              </a:rPr>
              <a:t>n</a:t>
            </a:r>
            <a:r>
              <a:rPr lang="en-US" baseline="-25000" dirty="0" err="1">
                <a:solidFill>
                  <a:schemeClr val="tx1"/>
                </a:solidFill>
              </a:rPr>
              <a:t>W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dirty="0" err="1">
                <a:solidFill>
                  <a:schemeClr val="tx1"/>
                </a:solidFill>
              </a:rPr>
              <a:t>T</a:t>
            </a:r>
            <a:r>
              <a:rPr lang="en-US" baseline="-25000" dirty="0" err="1">
                <a:solidFill>
                  <a:schemeClr val="tx1"/>
                </a:solidFill>
              </a:rPr>
              <a:t>e</a:t>
            </a:r>
            <a:r>
              <a:rPr lang="en-US" dirty="0">
                <a:solidFill>
                  <a:schemeClr val="tx1"/>
                </a:solidFill>
              </a:rPr>
              <a:t>-effects in recorded spectra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  <p:sp>
        <p:nvSpPr>
          <p:cNvPr id="4" name="Google Shape;97;p1">
            <a:extLst>
              <a:ext uri="{FF2B5EF4-FFF2-40B4-BE49-F238E27FC236}">
                <a16:creationId xmlns:a16="http://schemas.microsoft.com/office/drawing/2014/main" id="{8E2E83D2-5F3F-3625-1DAE-A5B533DC5596}"/>
              </a:ext>
            </a:extLst>
          </p:cNvPr>
          <p:cNvSpPr txBox="1"/>
          <p:nvPr/>
        </p:nvSpPr>
        <p:spPr>
          <a:xfrm>
            <a:off x="82924" y="4859526"/>
            <a:ext cx="2955243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dirty="0">
                <a:solidFill>
                  <a:schemeClr val="bg1"/>
                </a:solidFill>
                <a:effectLst/>
                <a:latin typeface="+mn-lt"/>
              </a:rPr>
              <a:t>PPPL Advisory Board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November 14-15</a:t>
            </a:r>
            <a:r>
              <a:rPr lang="en-US" sz="1000" b="0" i="0" u="none" strike="noStrike" cap="none" baseline="30000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th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2023</a:t>
            </a:r>
            <a:endParaRPr sz="1000" b="0" i="0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5081142-A163-1FC9-B9ED-2B4109E7BBF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3956"/>
          <a:stretch>
            <a:fillRect/>
          </a:stretch>
        </p:blipFill>
        <p:spPr>
          <a:xfrm>
            <a:off x="3027339" y="850051"/>
            <a:ext cx="6101128" cy="296253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1A70EFF-813D-EA9D-9EE1-7C69610E23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9011" y="3812585"/>
            <a:ext cx="3478974" cy="13309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27A6210-FF09-01DE-0FDA-BCAD974A81B5}"/>
              </a:ext>
            </a:extLst>
          </p:cNvPr>
          <p:cNvSpPr txBox="1"/>
          <p:nvPr/>
        </p:nvSpPr>
        <p:spPr>
          <a:xfrm>
            <a:off x="3141811" y="4227215"/>
            <a:ext cx="125536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Zoom</a:t>
            </a:r>
          </a:p>
          <a:p>
            <a:pPr algn="ctr"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“Smart” pixel</a:t>
            </a:r>
          </a:p>
          <a:p>
            <a:pPr algn="ctr"/>
            <a:r>
              <a:rPr lang="en-US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configuration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8A068E8-CE08-F2E3-EC45-B543DD0A74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1" y="801111"/>
            <a:ext cx="2922005" cy="427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090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341707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</a:pPr>
            <a:r>
              <a:rPr lang="en-US" dirty="0">
                <a:solidFill>
                  <a:schemeClr val="tx1"/>
                </a:solidFill>
              </a:rPr>
              <a:t>Main diagnostic challenge at WEST is to disentangle </a:t>
            </a:r>
            <a:r>
              <a:rPr lang="en-US" dirty="0" err="1">
                <a:solidFill>
                  <a:schemeClr val="tx1"/>
                </a:solidFill>
              </a:rPr>
              <a:t>n</a:t>
            </a:r>
            <a:r>
              <a:rPr lang="en-US" baseline="-25000" dirty="0" err="1">
                <a:solidFill>
                  <a:schemeClr val="tx1"/>
                </a:solidFill>
              </a:rPr>
              <a:t>W</a:t>
            </a:r>
            <a:r>
              <a:rPr lang="en-US" dirty="0">
                <a:solidFill>
                  <a:schemeClr val="tx1"/>
                </a:solidFill>
              </a:rPr>
              <a:t> and </a:t>
            </a:r>
            <a:r>
              <a:rPr lang="en-US" dirty="0" err="1">
                <a:solidFill>
                  <a:schemeClr val="tx1"/>
                </a:solidFill>
              </a:rPr>
              <a:t>T</a:t>
            </a:r>
            <a:r>
              <a:rPr lang="en-US" baseline="-25000" dirty="0" err="1">
                <a:solidFill>
                  <a:schemeClr val="tx1"/>
                </a:solidFill>
              </a:rPr>
              <a:t>e</a:t>
            </a:r>
            <a:r>
              <a:rPr lang="en-US" dirty="0">
                <a:solidFill>
                  <a:schemeClr val="tx1"/>
                </a:solidFill>
              </a:rPr>
              <a:t>-effects in recorded spectra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  <p:sp>
        <p:nvSpPr>
          <p:cNvPr id="4" name="Google Shape;97;p1">
            <a:extLst>
              <a:ext uri="{FF2B5EF4-FFF2-40B4-BE49-F238E27FC236}">
                <a16:creationId xmlns:a16="http://schemas.microsoft.com/office/drawing/2014/main" id="{8E2E83D2-5F3F-3625-1DAE-A5B533DC5596}"/>
              </a:ext>
            </a:extLst>
          </p:cNvPr>
          <p:cNvSpPr txBox="1"/>
          <p:nvPr/>
        </p:nvSpPr>
        <p:spPr>
          <a:xfrm>
            <a:off x="82924" y="4859526"/>
            <a:ext cx="2955243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dirty="0">
                <a:solidFill>
                  <a:schemeClr val="bg1"/>
                </a:solidFill>
                <a:effectLst/>
                <a:latin typeface="+mn-lt"/>
              </a:rPr>
              <a:t>PPPL Advisory Board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November 14-15</a:t>
            </a:r>
            <a:r>
              <a:rPr lang="en-US" sz="1000" b="0" i="0" u="none" strike="noStrike" cap="none" baseline="30000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th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2023</a:t>
            </a:r>
            <a:endParaRPr sz="1000" b="0" i="0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4F1BA1-1DA5-96D1-480F-2F84A48AD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0253" y="931928"/>
            <a:ext cx="3096587" cy="351423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25B1F3-14C3-22CA-6415-0A82A9FDA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6737" y="1375794"/>
            <a:ext cx="3143778" cy="31922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F9660B-8A11-9AB1-9624-511482A48DE0}"/>
              </a:ext>
            </a:extLst>
          </p:cNvPr>
          <p:cNvSpPr txBox="1"/>
          <p:nvPr/>
        </p:nvSpPr>
        <p:spPr>
          <a:xfrm>
            <a:off x="6576877" y="1004960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“Filtering the spectra”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014734-06E7-3EBE-F5C0-D94000C918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41" y="801111"/>
            <a:ext cx="2922005" cy="4277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2566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120825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sz="2400" dirty="0"/>
              <a:t>Agenda</a:t>
            </a:r>
            <a:br>
              <a:rPr lang="en-US" sz="2400" dirty="0"/>
            </a:br>
            <a:endParaRPr dirty="0">
              <a:latin typeface="Georgia" panose="02040502050405020303" pitchFamily="18" charset="0"/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7" name="Google Shape;97;p1">
            <a:extLst>
              <a:ext uri="{FF2B5EF4-FFF2-40B4-BE49-F238E27FC236}">
                <a16:creationId xmlns:a16="http://schemas.microsoft.com/office/drawing/2014/main" id="{E327A2AD-10CE-9519-712C-CC5FCD3B3B58}"/>
              </a:ext>
            </a:extLst>
          </p:cNvPr>
          <p:cNvSpPr txBox="1"/>
          <p:nvPr/>
        </p:nvSpPr>
        <p:spPr>
          <a:xfrm>
            <a:off x="82924" y="4859526"/>
            <a:ext cx="2955243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dirty="0">
                <a:solidFill>
                  <a:schemeClr val="bg1"/>
                </a:solidFill>
                <a:effectLst/>
                <a:latin typeface="+mn-lt"/>
              </a:rPr>
              <a:t>PPPL Advisory Board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November 14-15</a:t>
            </a:r>
            <a:r>
              <a:rPr lang="en-US" sz="1000" b="0" i="0" u="none" strike="noStrike" cap="none" baseline="30000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th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2023</a:t>
            </a:r>
            <a:endParaRPr sz="1000" b="0" i="0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E8B959-DB8F-B4EA-844E-5D1D53B92ED9}"/>
              </a:ext>
            </a:extLst>
          </p:cNvPr>
          <p:cNvSpPr txBox="1"/>
          <p:nvPr/>
        </p:nvSpPr>
        <p:spPr>
          <a:xfrm>
            <a:off x="99073" y="582356"/>
            <a:ext cx="8702027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arenR"/>
            </a:pPr>
            <a:r>
              <a:rPr lang="en-US" sz="2200" dirty="0"/>
              <a:t>Long Pulse Operation (LPO) and example @ WEST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arenR"/>
            </a:pPr>
            <a:r>
              <a:rPr lang="en-US" sz="2200" dirty="0"/>
              <a:t>X-ray spectroscopy and tomography…back to the basics!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arenR" startAt="3"/>
            </a:pPr>
            <a:r>
              <a:rPr lang="en-US" sz="2200" dirty="0"/>
              <a:t>WEST and challenges of multi-energy program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arenR" startAt="3"/>
            </a:pPr>
            <a:r>
              <a:rPr lang="en-US" sz="2200" dirty="0"/>
              <a:t>Few results and physics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arenR" startAt="3"/>
            </a:pPr>
            <a:r>
              <a:rPr lang="en-US" sz="2200" dirty="0"/>
              <a:t>Eight drivers for the future…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arenR" startAt="3"/>
            </a:pPr>
            <a:r>
              <a:rPr lang="en-US" sz="22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7875575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E86CB4-666A-B0EF-2CD3-2928B01C0B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815" y="1254429"/>
            <a:ext cx="9124995" cy="2808959"/>
          </a:xfrm>
          <a:prstGeom prst="rect">
            <a:avLst/>
          </a:prstGeom>
        </p:spPr>
      </p:pic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sz="2400" dirty="0"/>
              <a:t>Long pulse operations (LPO) open a new era of expertise, training (e.g. physics</a:t>
            </a:r>
            <a:r>
              <a:rPr lang="en-US" dirty="0"/>
              <a:t> and</a:t>
            </a:r>
            <a:r>
              <a:rPr lang="en-US" sz="2400" dirty="0"/>
              <a:t> engineer) &amp; </a:t>
            </a:r>
            <a:r>
              <a:rPr lang="en-US" sz="2400" u="sng" dirty="0"/>
              <a:t>collaborations</a:t>
            </a:r>
            <a:endParaRPr lang="en-US" u="sng" dirty="0">
              <a:latin typeface="Georgia" panose="02040502050405020303" pitchFamily="18" charset="0"/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3372C9D-ACEC-F3D1-CC84-DDD6E7FEB23F}"/>
              </a:ext>
            </a:extLst>
          </p:cNvPr>
          <p:cNvSpPr txBox="1"/>
          <p:nvPr/>
        </p:nvSpPr>
        <p:spPr>
          <a:xfrm>
            <a:off x="555812" y="888816"/>
            <a:ext cx="226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Georgia" panose="02040502050405020303" pitchFamily="18" charset="0"/>
              </a:rPr>
              <a:t>Typical “1-min” shot</a:t>
            </a:r>
          </a:p>
        </p:txBody>
      </p:sp>
      <p:pic>
        <p:nvPicPr>
          <p:cNvPr id="4" name="Image 14">
            <a:extLst>
              <a:ext uri="{FF2B5EF4-FFF2-40B4-BE49-F238E27FC236}">
                <a16:creationId xmlns:a16="http://schemas.microsoft.com/office/drawing/2014/main" id="{15D701DE-BD39-3A47-8F02-604DA19160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762"/>
          <a:stretch/>
        </p:blipFill>
        <p:spPr>
          <a:xfrm>
            <a:off x="4481092" y="749656"/>
            <a:ext cx="880318" cy="5663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0D3C465-1B73-02CB-8811-D1CC02474900}"/>
              </a:ext>
            </a:extLst>
          </p:cNvPr>
          <p:cNvSpPr txBox="1"/>
          <p:nvPr/>
        </p:nvSpPr>
        <p:spPr>
          <a:xfrm>
            <a:off x="8783" y="4242236"/>
            <a:ext cx="860524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300" dirty="0">
                <a:effectLst/>
                <a:latin typeface="Georgia" panose="02040502050405020303" pitchFamily="18" charset="0"/>
              </a:rPr>
              <a:t>Hot temperature branch @ 4-5 keV with density nearly a factor 2 compared to its predecessor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300" dirty="0">
                <a:latin typeface="Georgia" panose="02040502050405020303" pitchFamily="18" charset="0"/>
              </a:rPr>
              <a:t>N</a:t>
            </a:r>
            <a:r>
              <a:rPr lang="en-US" sz="1300" dirty="0">
                <a:effectLst/>
                <a:latin typeface="Georgia" panose="02040502050405020303" pitchFamily="18" charset="0"/>
              </a:rPr>
              <a:t>on-inductive (</a:t>
            </a:r>
            <a:r>
              <a:rPr lang="en-US" sz="1300" dirty="0" err="1">
                <a:effectLst/>
                <a:latin typeface="Georgia" panose="02040502050405020303" pitchFamily="18" charset="0"/>
              </a:rPr>
              <a:t>V</a:t>
            </a:r>
            <a:r>
              <a:rPr lang="en-US" sz="1300" baseline="-25000" dirty="0" err="1">
                <a:effectLst/>
                <a:latin typeface="Georgia" panose="02040502050405020303" pitchFamily="18" charset="0"/>
              </a:rPr>
              <a:t>loop</a:t>
            </a:r>
            <a:r>
              <a:rPr lang="en-US" sz="1300" dirty="0">
                <a:effectLst/>
                <a:latin typeface="Georgia" panose="02040502050405020303" pitchFamily="18" charset="0"/>
              </a:rPr>
              <a:t> → 0) long-pulse discharges with no external input torque and particle source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300" dirty="0">
                <a:effectLst/>
                <a:latin typeface="Georgia" panose="02040502050405020303" pitchFamily="18" charset="0"/>
              </a:rPr>
              <a:t>Resilience to tungsten UFOs and an improved L-mode confinement (H</a:t>
            </a:r>
            <a:r>
              <a:rPr lang="en-US" sz="1300" baseline="-25000" dirty="0">
                <a:effectLst/>
                <a:latin typeface="Georgia" panose="02040502050405020303" pitchFamily="18" charset="0"/>
              </a:rPr>
              <a:t>98y,2 </a:t>
            </a:r>
            <a:r>
              <a:rPr lang="en-US" sz="1300" dirty="0">
                <a:effectLst/>
                <a:latin typeface="Georgia" panose="02040502050405020303" pitchFamily="18" charset="0"/>
              </a:rPr>
              <a:t>∼ 1.0, </a:t>
            </a:r>
            <a:r>
              <a:rPr lang="en-US" sz="1300" dirty="0">
                <a:effectLst/>
                <a:latin typeface="Symbol" pitchFamily="2" charset="2"/>
              </a:rPr>
              <a:t>b</a:t>
            </a:r>
            <a:r>
              <a:rPr lang="en-US" sz="1300" baseline="-25000" dirty="0">
                <a:effectLst/>
                <a:latin typeface="Georgia" panose="02040502050405020303" pitchFamily="18" charset="0"/>
              </a:rPr>
              <a:t>p</a:t>
            </a:r>
            <a:r>
              <a:rPr lang="en-US" sz="1300" dirty="0">
                <a:effectLst/>
                <a:latin typeface="Georgia" panose="02040502050405020303" pitchFamily="18" charset="0"/>
              </a:rPr>
              <a:t>∼1.6 &amp; </a:t>
            </a:r>
            <a:r>
              <a:rPr lang="en-US" sz="1300" dirty="0">
                <a:effectLst/>
                <a:latin typeface="Symbol" pitchFamily="2" charset="2"/>
              </a:rPr>
              <a:t>b</a:t>
            </a:r>
            <a:r>
              <a:rPr lang="en-US" sz="1300" baseline="-25000" dirty="0">
                <a:effectLst/>
                <a:latin typeface="Georgia" panose="02040502050405020303" pitchFamily="18" charset="0"/>
              </a:rPr>
              <a:t>N</a:t>
            </a:r>
            <a:r>
              <a:rPr lang="en-US" sz="1300" dirty="0">
                <a:effectLst/>
                <a:latin typeface="Georgia" panose="02040502050405020303" pitchFamily="18" charset="0"/>
              </a:rPr>
              <a:t>∼0.7) lasting 6 mins</a:t>
            </a:r>
          </a:p>
          <a:p>
            <a:pPr marL="117475" indent="-117475">
              <a:buFont typeface="Arial" panose="020B0604020202020204" pitchFamily="34" charset="0"/>
              <a:buChar char="•"/>
            </a:pPr>
            <a:r>
              <a:rPr lang="en-US" sz="1300" dirty="0">
                <a:latin typeface="Georgia" panose="02040502050405020303" pitchFamily="18" charset="0"/>
              </a:rPr>
              <a:t>W</a:t>
            </a:r>
            <a:r>
              <a:rPr lang="en-US" sz="1300" dirty="0">
                <a:effectLst/>
                <a:latin typeface="Georgia" panose="02040502050405020303" pitchFamily="18" charset="0"/>
              </a:rPr>
              <a:t>ithout W-wall conditioning and using a total of 1.146 GJ of injected energy. </a:t>
            </a:r>
            <a:endParaRPr lang="en-US" sz="1300" dirty="0">
              <a:latin typeface="Georgia" panose="02040502050405020303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CFADE17-C8E0-2977-2B00-F8225CB1D5CC}"/>
              </a:ext>
            </a:extLst>
          </p:cNvPr>
          <p:cNvSpPr txBox="1"/>
          <p:nvPr/>
        </p:nvSpPr>
        <p:spPr>
          <a:xfrm>
            <a:off x="5186975" y="1032813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March 2024</a:t>
            </a:r>
          </a:p>
        </p:txBody>
      </p:sp>
    </p:spTree>
    <p:extLst>
      <p:ext uri="{BB962C8B-B14F-4D97-AF65-F5344CB8AC3E}">
        <p14:creationId xmlns:p14="http://schemas.microsoft.com/office/powerpoint/2010/main" val="40099352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Tungsten multi-energy brightness and </a:t>
            </a:r>
            <a:r>
              <a:rPr lang="en-US" dirty="0" err="1">
                <a:latin typeface="Georgia" panose="02040502050405020303" pitchFamily="18" charset="0"/>
              </a:rPr>
              <a:t>emissivities</a:t>
            </a:r>
            <a:r>
              <a:rPr lang="en-US" dirty="0">
                <a:latin typeface="Georgia" panose="02040502050405020303" pitchFamily="18" charset="0"/>
              </a:rPr>
              <a:t> measured for the first time at WEST</a:t>
            </a:r>
            <a:endParaRPr dirty="0">
              <a:latin typeface="Georgia" panose="02040502050405020303" pitchFamily="18" charset="0"/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8F2EF4-1CB3-DB9D-D7C0-8D0F055E4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0710" y="717471"/>
            <a:ext cx="3275365" cy="44005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324BD13-D883-9174-6596-1839709DF8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5735" y="691991"/>
            <a:ext cx="3275365" cy="44005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5C78E2B-FDEA-C763-F310-64100C7DB34A}"/>
              </a:ext>
            </a:extLst>
          </p:cNvPr>
          <p:cNvSpPr txBox="1"/>
          <p:nvPr/>
        </p:nvSpPr>
        <p:spPr>
          <a:xfrm rot="16200000">
            <a:off x="-1409617" y="2661434"/>
            <a:ext cx="37481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Line-integrated brightness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DD4950-EBFE-9438-A39A-171FC7CE1FA5}"/>
              </a:ext>
            </a:extLst>
          </p:cNvPr>
          <p:cNvSpPr txBox="1"/>
          <p:nvPr/>
        </p:nvSpPr>
        <p:spPr>
          <a:xfrm rot="16200000">
            <a:off x="2900821" y="2699653"/>
            <a:ext cx="4174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Local reconstructed emission</a:t>
            </a:r>
          </a:p>
        </p:txBody>
      </p:sp>
      <p:pic>
        <p:nvPicPr>
          <p:cNvPr id="7" name="Image 14">
            <a:extLst>
              <a:ext uri="{FF2B5EF4-FFF2-40B4-BE49-F238E27FC236}">
                <a16:creationId xmlns:a16="http://schemas.microsoft.com/office/drawing/2014/main" id="{6985B2B7-25E2-4226-7008-EB9420DB78B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762"/>
          <a:stretch/>
        </p:blipFill>
        <p:spPr>
          <a:xfrm>
            <a:off x="3791727" y="4076244"/>
            <a:ext cx="622632" cy="400543"/>
          </a:xfrm>
          <a:prstGeom prst="rect">
            <a:avLst/>
          </a:prstGeom>
        </p:spPr>
      </p:pic>
      <p:pic>
        <p:nvPicPr>
          <p:cNvPr id="10" name="Image 14">
            <a:extLst>
              <a:ext uri="{FF2B5EF4-FFF2-40B4-BE49-F238E27FC236}">
                <a16:creationId xmlns:a16="http://schemas.microsoft.com/office/drawing/2014/main" id="{B6A9E0F4-E5C6-DEB8-9A2E-3C361BE11B4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762"/>
          <a:stretch/>
        </p:blipFill>
        <p:spPr>
          <a:xfrm>
            <a:off x="8485279" y="4050966"/>
            <a:ext cx="622632" cy="40054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BAC00E2-1E6D-E932-1CC8-CB7702B6FFC1}"/>
              </a:ext>
            </a:extLst>
          </p:cNvPr>
          <p:cNvSpPr txBox="1"/>
          <p:nvPr/>
        </p:nvSpPr>
        <p:spPr>
          <a:xfrm>
            <a:off x="7264867" y="2021747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ToFu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3937C6-E364-64CB-412B-8A26F41F7EFA}"/>
              </a:ext>
            </a:extLst>
          </p:cNvPr>
          <p:cNvSpPr txBox="1"/>
          <p:nvPr/>
        </p:nvSpPr>
        <p:spPr>
          <a:xfrm>
            <a:off x="7297143" y="4062352"/>
            <a:ext cx="6014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ToFu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2099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Core multi-energy (ME) fits capture the Maxwellian part of the electron energy distribution function</a:t>
            </a:r>
            <a:endParaRPr dirty="0">
              <a:latin typeface="Georgia" panose="02040502050405020303" pitchFamily="18" charset="0"/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14832D-F3A1-E4F6-E74D-0B44FEC98B9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6483"/>
          <a:stretch/>
        </p:blipFill>
        <p:spPr>
          <a:xfrm>
            <a:off x="4588555" y="1323536"/>
            <a:ext cx="4555445" cy="304467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A3D220-8BBB-9156-9274-13D051E5AC0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55148"/>
          <a:stretch/>
        </p:blipFill>
        <p:spPr>
          <a:xfrm>
            <a:off x="-4508" y="1340313"/>
            <a:ext cx="4611778" cy="25832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01C14F0-9136-3A02-1F3C-C798323F62A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1127"/>
          <a:stretch/>
        </p:blipFill>
        <p:spPr>
          <a:xfrm>
            <a:off x="23658" y="3859455"/>
            <a:ext cx="4555445" cy="5047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2FAD7F2-99DC-03E7-F01D-25981BE06C97}"/>
              </a:ext>
            </a:extLst>
          </p:cNvPr>
          <p:cNvSpPr txBox="1"/>
          <p:nvPr/>
        </p:nvSpPr>
        <p:spPr>
          <a:xfrm>
            <a:off x="7250085" y="454788"/>
            <a:ext cx="18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⇒T</a:t>
            </a:r>
            <a:r>
              <a:rPr lang="en-US" sz="3600" baseline="-25000" dirty="0"/>
              <a:t>e,0  </a:t>
            </a:r>
            <a:r>
              <a:rPr lang="en-US" sz="3600" dirty="0"/>
              <a:t>✓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C6DC013-D9E7-0A53-AF61-530B8EEC242D}"/>
              </a:ext>
            </a:extLst>
          </p:cNvPr>
          <p:cNvSpPr txBox="1"/>
          <p:nvPr/>
        </p:nvSpPr>
        <p:spPr>
          <a:xfrm>
            <a:off x="1130344" y="888816"/>
            <a:ext cx="226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Georgia" panose="02040502050405020303" pitchFamily="18" charset="0"/>
              </a:rPr>
              <a:t>Typical “1-min” shot</a:t>
            </a:r>
          </a:p>
        </p:txBody>
      </p:sp>
      <p:pic>
        <p:nvPicPr>
          <p:cNvPr id="5" name="Image 14">
            <a:extLst>
              <a:ext uri="{FF2B5EF4-FFF2-40B4-BE49-F238E27FC236}">
                <a16:creationId xmlns:a16="http://schemas.microsoft.com/office/drawing/2014/main" id="{557A85C9-BD19-CA25-BC13-BAD8417C7F9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762"/>
          <a:stretch/>
        </p:blipFill>
        <p:spPr>
          <a:xfrm>
            <a:off x="6342252" y="749656"/>
            <a:ext cx="880318" cy="5663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0BB4617-53E8-A619-F4AC-327AC5FDAEC3}"/>
              </a:ext>
            </a:extLst>
          </p:cNvPr>
          <p:cNvSpPr txBox="1"/>
          <p:nvPr/>
        </p:nvSpPr>
        <p:spPr>
          <a:xfrm>
            <a:off x="768745" y="4534823"/>
            <a:ext cx="3393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⟨Z</a:t>
            </a:r>
            <a:r>
              <a:rPr lang="en-US" sz="1600" baseline="-25000" dirty="0"/>
              <a:t>eff</a:t>
            </a:r>
            <a:r>
              <a:rPr lang="en-US" sz="1600" dirty="0"/>
              <a:t>⟩~2.2, T</a:t>
            </a:r>
            <a:r>
              <a:rPr lang="en-US" sz="1600" baseline="-25000" dirty="0"/>
              <a:t>e,0</a:t>
            </a:r>
            <a:r>
              <a:rPr lang="en-US" sz="1600" dirty="0"/>
              <a:t>~4.5 keV and H</a:t>
            </a:r>
            <a:r>
              <a:rPr lang="en-US" sz="1600" baseline="-25000" dirty="0"/>
              <a:t>98y2</a:t>
            </a:r>
            <a:r>
              <a:rPr lang="en-US" sz="1600" dirty="0"/>
              <a:t>~1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9ED5F0-1805-1949-3985-9CE38FA139E6}"/>
              </a:ext>
            </a:extLst>
          </p:cNvPr>
          <p:cNvSpPr txBox="1"/>
          <p:nvPr/>
        </p:nvSpPr>
        <p:spPr>
          <a:xfrm>
            <a:off x="5252278" y="4534823"/>
            <a:ext cx="36792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⟨Z</a:t>
            </a:r>
            <a:r>
              <a:rPr lang="en-US" sz="1600" baseline="-25000" dirty="0"/>
              <a:t>eff</a:t>
            </a:r>
            <a:r>
              <a:rPr lang="en-US" sz="1600" dirty="0"/>
              <a:t>⟩~2.7, T</a:t>
            </a:r>
            <a:r>
              <a:rPr lang="en-US" sz="1600" baseline="-25000" dirty="0"/>
              <a:t>e,0</a:t>
            </a:r>
            <a:r>
              <a:rPr lang="en-US" sz="1600" dirty="0"/>
              <a:t>~4.1 keV and H</a:t>
            </a:r>
            <a:r>
              <a:rPr lang="en-US" sz="1600" baseline="-25000" dirty="0"/>
              <a:t>98y2</a:t>
            </a:r>
            <a:r>
              <a:rPr lang="en-US" sz="1600" dirty="0"/>
              <a:t>~1.05</a:t>
            </a:r>
          </a:p>
        </p:txBody>
      </p:sp>
    </p:spTree>
    <p:extLst>
      <p:ext uri="{BB962C8B-B14F-4D97-AF65-F5344CB8AC3E}">
        <p14:creationId xmlns:p14="http://schemas.microsoft.com/office/powerpoint/2010/main" val="302195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>
          <a:extLst>
            <a:ext uri="{FF2B5EF4-FFF2-40B4-BE49-F238E27FC236}">
              <a16:creationId xmlns:a16="http://schemas.microsoft.com/office/drawing/2014/main" id="{B7F99C4A-0366-FE78-4145-FF2F8AA76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>
            <a:extLst>
              <a:ext uri="{FF2B5EF4-FFF2-40B4-BE49-F238E27FC236}">
                <a16:creationId xmlns:a16="http://schemas.microsoft.com/office/drawing/2014/main" id="{D3C7FC3D-F1E3-E4F1-FDED-0DD01C58D3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</a:pPr>
            <a:r>
              <a:rPr lang="en-US" sz="2000" dirty="0">
                <a:solidFill>
                  <a:schemeClr val="tx1"/>
                </a:solidFill>
              </a:rPr>
              <a:t>Driver #1: Demonstrated technology enables different options upon arrangements of threshold energies</a:t>
            </a:r>
            <a:endParaRPr sz="2000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4F9FC7-EF38-B371-B51F-2E05DFDD37CC}"/>
              </a:ext>
            </a:extLst>
          </p:cNvPr>
          <p:cNvSpPr txBox="1"/>
          <p:nvPr/>
        </p:nvSpPr>
        <p:spPr>
          <a:xfrm>
            <a:off x="190499" y="750516"/>
            <a:ext cx="89534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Driver #2: Constrain W-transport physics in SS without perturbative experiments </a:t>
            </a:r>
            <a:r>
              <a:rPr lang="en-US" sz="2000" b="1" u="sng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regardless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 of H &amp; CD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CF2869-9720-542C-7EC7-AF6E479EAAD2}"/>
              </a:ext>
            </a:extLst>
          </p:cNvPr>
          <p:cNvSpPr txBox="1"/>
          <p:nvPr/>
        </p:nvSpPr>
        <p:spPr>
          <a:xfrm>
            <a:off x="190498" y="1465968"/>
            <a:ext cx="895350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Driver #3: Provide internal </a:t>
            </a:r>
            <a:r>
              <a:rPr lang="en-US" sz="2000" b="1" u="sng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non-magnetic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measurements to constrain equilibria: R</a:t>
            </a:r>
            <a:r>
              <a:rPr lang="en-US" sz="2000" b="1" baseline="-25000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0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, Z</a:t>
            </a:r>
            <a:r>
              <a:rPr lang="en-US" sz="2000" b="1" baseline="-25000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0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 and 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Symbol" pitchFamily="2" charset="2"/>
              </a:rPr>
              <a:t>D</a:t>
            </a:r>
            <a:r>
              <a:rPr lang="en-US" sz="2000" b="1" baseline="-25000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SS</a:t>
            </a:r>
            <a:endParaRPr lang="en-US" sz="2000" b="1" dirty="0">
              <a:solidFill>
                <a:schemeClr val="bg1">
                  <a:lumMod val="95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D0EC13-7850-36F9-DD51-95671ECE6FCE}"/>
              </a:ext>
            </a:extLst>
          </p:cNvPr>
          <p:cNvSpPr txBox="1"/>
          <p:nvPr/>
        </p:nvSpPr>
        <p:spPr>
          <a:xfrm>
            <a:off x="190498" y="2181420"/>
            <a:ext cx="89535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Driver #4: Constrain W-transport asymmetries with rotation or ICRH heating (V</a:t>
            </a:r>
            <a:r>
              <a:rPr lang="en-US" sz="2000" b="1" baseline="-25000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⊥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 vs V</a:t>
            </a:r>
            <a:r>
              <a:rPr lang="en-US" sz="2000" b="1" baseline="-25000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||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 effects)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6E96150-CCF1-E77D-0D81-DDE67F6D742A}"/>
              </a:ext>
            </a:extLst>
          </p:cNvPr>
          <p:cNvSpPr txBox="1"/>
          <p:nvPr/>
        </p:nvSpPr>
        <p:spPr>
          <a:xfrm>
            <a:off x="190498" y="2896872"/>
            <a:ext cx="89535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Driver #5: Resolve </a:t>
            </a:r>
            <a:r>
              <a:rPr lang="en-US" sz="2000" b="1" u="sng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fast-electron anisotropies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 from ECRH, LHCD, fast e</a:t>
            </a:r>
            <a:r>
              <a:rPr lang="en-US" sz="2000" b="1" baseline="30000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-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  <a:latin typeface="Georgia" panose="02040502050405020303" pitchFamily="18" charset="0"/>
              </a:rPr>
              <a:t> losses and runaway electrons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7047A2A-5271-F2FD-7C35-50D4DBF38387}"/>
              </a:ext>
            </a:extLst>
          </p:cNvPr>
          <p:cNvSpPr txBox="1"/>
          <p:nvPr/>
        </p:nvSpPr>
        <p:spPr>
          <a:xfrm>
            <a:off x="190498" y="4020000"/>
            <a:ext cx="895350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Driver #7: Adopt new technology with 4+ thresholds per pixel &amp; </a:t>
            </a:r>
            <a:r>
              <a:rPr lang="en-US" sz="20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RoI</a:t>
            </a:r>
            <a:r>
              <a:rPr lang="en-US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 sampling (from 0.5 to 100 kHz)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8E0FCD5-6D3F-B05F-4F3E-6BEDDC0CA321}"/>
              </a:ext>
            </a:extLst>
          </p:cNvPr>
          <p:cNvSpPr txBox="1"/>
          <p:nvPr/>
        </p:nvSpPr>
        <p:spPr>
          <a:xfrm>
            <a:off x="187918" y="4735451"/>
            <a:ext cx="89535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Driver #8: All the above + DD&amp;DT neutrons and </a:t>
            </a:r>
            <a:r>
              <a:rPr lang="en-US" sz="2000" b="1" dirty="0">
                <a:solidFill>
                  <a:schemeClr val="tx1"/>
                </a:solidFill>
                <a:latin typeface="Symbol" pitchFamily="2" charset="2"/>
              </a:rPr>
              <a:t>g</a:t>
            </a:r>
            <a:r>
              <a:rPr lang="en-US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’s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C23B95-ABAE-95DD-F291-AD31A2A8D5DD}"/>
              </a:ext>
            </a:extLst>
          </p:cNvPr>
          <p:cNvSpPr txBox="1"/>
          <p:nvPr/>
        </p:nvSpPr>
        <p:spPr>
          <a:xfrm>
            <a:off x="190498" y="3612324"/>
            <a:ext cx="895350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  <a:latin typeface="Georgia" panose="02040502050405020303" pitchFamily="18" charset="0"/>
              </a:rPr>
              <a:t>Driver #6: Develop real-time capabilities</a:t>
            </a:r>
          </a:p>
        </p:txBody>
      </p:sp>
    </p:spTree>
    <p:extLst>
      <p:ext uri="{BB962C8B-B14F-4D97-AF65-F5344CB8AC3E}">
        <p14:creationId xmlns:p14="http://schemas.microsoft.com/office/powerpoint/2010/main" val="11436671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</a:pPr>
            <a:r>
              <a:rPr lang="en-US" dirty="0">
                <a:solidFill>
                  <a:schemeClr val="tx1"/>
                </a:solidFill>
              </a:rPr>
              <a:t>Driver #1: Demonstrated technology enables different options upon arrangements of threshold energies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  <p:sp>
        <p:nvSpPr>
          <p:cNvPr id="4" name="Google Shape;97;p1">
            <a:extLst>
              <a:ext uri="{FF2B5EF4-FFF2-40B4-BE49-F238E27FC236}">
                <a16:creationId xmlns:a16="http://schemas.microsoft.com/office/drawing/2014/main" id="{8E2E83D2-5F3F-3625-1DAE-A5B533DC5596}"/>
              </a:ext>
            </a:extLst>
          </p:cNvPr>
          <p:cNvSpPr txBox="1"/>
          <p:nvPr/>
        </p:nvSpPr>
        <p:spPr>
          <a:xfrm>
            <a:off x="82924" y="4859526"/>
            <a:ext cx="2955243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dirty="0">
                <a:solidFill>
                  <a:schemeClr val="bg1"/>
                </a:solidFill>
                <a:effectLst/>
                <a:latin typeface="+mn-lt"/>
              </a:rPr>
              <a:t>PPPL Advisory Board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November 14-15</a:t>
            </a:r>
            <a:r>
              <a:rPr lang="en-US" sz="1000" b="0" i="0" u="none" strike="noStrike" cap="none" baseline="30000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th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2023</a:t>
            </a:r>
            <a:endParaRPr sz="1000" b="0" i="0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D2A5C32-6DF2-FAEB-1DC9-A7C6B2749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7" y="1310301"/>
            <a:ext cx="2960462" cy="17373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B7E46C-B91B-76A9-A27F-E5050D78E6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594" y="3259789"/>
            <a:ext cx="2509897" cy="181751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0C66A9-E55D-872A-D1AA-71A5BD3879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347" y="3185665"/>
            <a:ext cx="2703677" cy="195783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49ADD3B-1648-EA01-21B7-D047BF423D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85403" y="1310301"/>
            <a:ext cx="2947968" cy="17373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0CEBAC8-D670-B5C5-05EB-5A012E70A0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63081" y="1310301"/>
            <a:ext cx="3044270" cy="173736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FA9029-67A6-FF87-1FA8-4CF3CE8979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84851" y="3494362"/>
            <a:ext cx="3044271" cy="14212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A530A32-09BB-3D29-107F-3C98119C1DFD}"/>
              </a:ext>
            </a:extLst>
          </p:cNvPr>
          <p:cNvSpPr txBox="1"/>
          <p:nvPr/>
        </p:nvSpPr>
        <p:spPr>
          <a:xfrm>
            <a:off x="318462" y="1019383"/>
            <a:ext cx="2701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In rows</a:t>
            </a:r>
            <a:r>
              <a:rPr lang="en-US" dirty="0"/>
              <a:t>: good spatial resolution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2369CF-9722-2F77-EB15-DFB0D7091C8C}"/>
              </a:ext>
            </a:extLst>
          </p:cNvPr>
          <p:cNvSpPr txBox="1"/>
          <p:nvPr/>
        </p:nvSpPr>
        <p:spPr>
          <a:xfrm>
            <a:off x="3181163" y="1004090"/>
            <a:ext cx="31181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In columns</a:t>
            </a:r>
            <a:r>
              <a:rPr lang="en-US" dirty="0"/>
              <a:t>: higher spatial resolution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567AF67-61C6-68CC-1F43-6C365E2BA3A6}"/>
              </a:ext>
            </a:extLst>
          </p:cNvPr>
          <p:cNvSpPr txBox="1"/>
          <p:nvPr/>
        </p:nvSpPr>
        <p:spPr>
          <a:xfrm>
            <a:off x="6607579" y="1019382"/>
            <a:ext cx="23727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“Meta”-pixel: 2D distribution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7C4B47-AAA7-E56E-B53B-B136EFEC7190}"/>
              </a:ext>
            </a:extLst>
          </p:cNvPr>
          <p:cNvSpPr txBox="1"/>
          <p:nvPr/>
        </p:nvSpPr>
        <p:spPr>
          <a:xfrm>
            <a:off x="706635" y="371514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1D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50C8E8-B40E-2323-F514-2877B9F60F22}"/>
              </a:ext>
            </a:extLst>
          </p:cNvPr>
          <p:cNvSpPr txBox="1"/>
          <p:nvPr/>
        </p:nvSpPr>
        <p:spPr>
          <a:xfrm>
            <a:off x="3747570" y="3715147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/>
              <a:t>1D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EFB4BA-69CE-609C-D9B4-0794F34D27E8}"/>
              </a:ext>
            </a:extLst>
          </p:cNvPr>
          <p:cNvSpPr txBox="1"/>
          <p:nvPr/>
        </p:nvSpPr>
        <p:spPr>
          <a:xfrm>
            <a:off x="6741392" y="3683221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keV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E8FBA8-7AAB-1CC6-82AC-14C7BFB75232}"/>
              </a:ext>
            </a:extLst>
          </p:cNvPr>
          <p:cNvSpPr txBox="1"/>
          <p:nvPr/>
        </p:nvSpPr>
        <p:spPr>
          <a:xfrm>
            <a:off x="6741392" y="4203222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 keV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352052-0A86-0EAF-BE34-6B6F68B017C4}"/>
              </a:ext>
            </a:extLst>
          </p:cNvPr>
          <p:cNvSpPr txBox="1"/>
          <p:nvPr/>
        </p:nvSpPr>
        <p:spPr>
          <a:xfrm>
            <a:off x="8083202" y="3691243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 keV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38B95E-A432-13E3-FFBA-1B2DA7C69CCF}"/>
              </a:ext>
            </a:extLst>
          </p:cNvPr>
          <p:cNvSpPr txBox="1"/>
          <p:nvPr/>
        </p:nvSpPr>
        <p:spPr>
          <a:xfrm>
            <a:off x="8083202" y="4211244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 keV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2699DFA-91C4-DCEE-12D5-6532A0AE0DD4}"/>
              </a:ext>
            </a:extLst>
          </p:cNvPr>
          <p:cNvSpPr txBox="1"/>
          <p:nvPr/>
        </p:nvSpPr>
        <p:spPr>
          <a:xfrm>
            <a:off x="6858994" y="1642607"/>
            <a:ext cx="1774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4D (</a:t>
            </a:r>
            <a:r>
              <a:rPr lang="en-US" sz="2400" b="1" dirty="0" err="1">
                <a:solidFill>
                  <a:schemeClr val="bg1"/>
                </a:solidFill>
              </a:rPr>
              <a:t>x,y,t,E</a:t>
            </a:r>
            <a:r>
              <a:rPr lang="en-US" sz="2400" b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892301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>
          <a:extLst>
            <a:ext uri="{FF2B5EF4-FFF2-40B4-BE49-F238E27FC236}">
              <a16:creationId xmlns:a16="http://schemas.microsoft.com/office/drawing/2014/main" id="{EF42C54B-82B3-17FF-E478-56346054DF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>
            <a:extLst>
              <a:ext uri="{FF2B5EF4-FFF2-40B4-BE49-F238E27FC236}">
                <a16:creationId xmlns:a16="http://schemas.microsoft.com/office/drawing/2014/main" id="{47DED9D0-3434-D618-11E6-8445F8BC8DD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Driver #6: Develop real-time capabilities </a:t>
            </a:r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&lt;T</a:t>
            </a:r>
            <a:r>
              <a:rPr lang="en-US" baseline="-25000" dirty="0">
                <a:solidFill>
                  <a:srgbClr val="FF0000"/>
                </a:solidFill>
                <a:latin typeface="Georgia" panose="02040502050405020303" pitchFamily="18" charset="0"/>
              </a:rPr>
              <a:t>e,0</a:t>
            </a:r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&gt;</a:t>
            </a:r>
            <a:r>
              <a:rPr lang="en-US" baseline="-25000" dirty="0">
                <a:solidFill>
                  <a:srgbClr val="FF0000"/>
                </a:solidFill>
                <a:latin typeface="Georgia" panose="02040502050405020303" pitchFamily="18" charset="0"/>
                <a:cs typeface="Arabic Typesetting" panose="020F0502020204030204" pitchFamily="34" charset="0"/>
              </a:rPr>
              <a:t>L</a:t>
            </a:r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en-US" dirty="0">
                <a:latin typeface="Georgia" panose="02040502050405020303" pitchFamily="18" charset="0"/>
              </a:rPr>
              <a:t>&amp; </a:t>
            </a:r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Z</a:t>
            </a:r>
            <a:r>
              <a:rPr lang="en-US" baseline="-25000" dirty="0">
                <a:solidFill>
                  <a:srgbClr val="FF0000"/>
                </a:solidFill>
                <a:latin typeface="Georgia" panose="02040502050405020303" pitchFamily="18" charset="0"/>
              </a:rPr>
              <a:t>0</a:t>
            </a:r>
            <a:b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dirty="0">
              <a:latin typeface="Georgia" panose="02040502050405020303" pitchFamily="18" charset="0"/>
            </a:endParaRPr>
          </a:p>
        </p:txBody>
      </p:sp>
      <p:sp>
        <p:nvSpPr>
          <p:cNvPr id="120" name="Google Shape;120;p4">
            <a:extLst>
              <a:ext uri="{FF2B5EF4-FFF2-40B4-BE49-F238E27FC236}">
                <a16:creationId xmlns:a16="http://schemas.microsoft.com/office/drawing/2014/main" id="{78BBB44A-D0DF-9899-1B1F-D0CC17D536B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pic>
        <p:nvPicPr>
          <p:cNvPr id="6" name="59023.mp4">
            <a:hlinkClick r:id="" action="ppaction://media"/>
            <a:extLst>
              <a:ext uri="{FF2B5EF4-FFF2-40B4-BE49-F238E27FC236}">
                <a16:creationId xmlns:a16="http://schemas.microsoft.com/office/drawing/2014/main" id="{2027E753-997F-A40F-C17A-2A12832BA46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857927" y="912168"/>
            <a:ext cx="4205853" cy="42058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D6F3CA4-21A5-8C32-EAF5-55F5B08FA909}"/>
              </a:ext>
            </a:extLst>
          </p:cNvPr>
          <p:cNvSpPr txBox="1"/>
          <p:nvPr/>
        </p:nvSpPr>
        <p:spPr>
          <a:xfrm>
            <a:off x="5106234" y="1372328"/>
            <a:ext cx="10102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1" i="1" dirty="0">
                <a:solidFill>
                  <a:srgbClr val="FF0000"/>
                </a:solidFill>
                <a:latin typeface="Georgia" panose="02040502050405020303" pitchFamily="18" charset="0"/>
              </a:rPr>
              <a:t>New</a:t>
            </a:r>
          </a:p>
          <a:p>
            <a:pPr algn="ctr"/>
            <a:r>
              <a:rPr lang="en-US" sz="1800" b="1" i="1" dirty="0">
                <a:solidFill>
                  <a:srgbClr val="FF0000"/>
                </a:solidFill>
                <a:latin typeface="Georgia" panose="02040502050405020303" pitchFamily="18" charset="0"/>
              </a:rPr>
              <a:t>results</a:t>
            </a:r>
          </a:p>
          <a:p>
            <a:pPr algn="ctr"/>
            <a:r>
              <a:rPr lang="en-US" sz="1800" b="1" i="1" dirty="0">
                <a:solidFill>
                  <a:srgbClr val="FF0000"/>
                </a:solidFill>
                <a:latin typeface="Georgia" panose="02040502050405020303" pitchFamily="18" charset="0"/>
              </a:rPr>
              <a:t>March</a:t>
            </a:r>
          </a:p>
          <a:p>
            <a:pPr algn="ctr"/>
            <a:r>
              <a:rPr lang="en-US" sz="1800" b="1" i="1" dirty="0">
                <a:solidFill>
                  <a:srgbClr val="FF0000"/>
                </a:solidFill>
                <a:latin typeface="Georgia" panose="02040502050405020303" pitchFamily="18" charset="0"/>
              </a:rPr>
              <a:t>2025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5500B1-A07E-8904-E837-A97CA688C086}"/>
              </a:ext>
            </a:extLst>
          </p:cNvPr>
          <p:cNvSpPr txBox="1"/>
          <p:nvPr/>
        </p:nvSpPr>
        <p:spPr>
          <a:xfrm>
            <a:off x="7794477" y="1396888"/>
            <a:ext cx="133241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700" b="1" i="1" dirty="0">
                <a:solidFill>
                  <a:srgbClr val="FF0000"/>
                </a:solidFill>
                <a:latin typeface="Georgia" panose="02040502050405020303" pitchFamily="18" charset="0"/>
              </a:rPr>
              <a:t>Real-time</a:t>
            </a:r>
          </a:p>
          <a:p>
            <a:pPr algn="ctr"/>
            <a:r>
              <a:rPr lang="en-US" sz="1700" b="1" i="1" dirty="0">
                <a:solidFill>
                  <a:srgbClr val="FF0000"/>
                </a:solidFill>
                <a:latin typeface="Georgia" panose="02040502050405020303" pitchFamily="18" charset="0"/>
              </a:rPr>
              <a:t>Fr=10 Hz</a:t>
            </a:r>
          </a:p>
          <a:p>
            <a:pPr algn="ctr"/>
            <a:r>
              <a:rPr lang="en-US" sz="1700" b="1" i="1" dirty="0">
                <a:solidFill>
                  <a:srgbClr val="FF0000"/>
                </a:solidFill>
                <a:latin typeface="Georgia" panose="02040502050405020303" pitchFamily="18" charset="0"/>
              </a:rPr>
              <a:t>± 0.2 keV</a:t>
            </a:r>
          </a:p>
          <a:p>
            <a:pPr algn="ctr"/>
            <a:r>
              <a:rPr lang="en-US" sz="1700" b="1" i="1" dirty="0">
                <a:solidFill>
                  <a:srgbClr val="FF0000"/>
                </a:solidFill>
                <a:latin typeface="Georgia" panose="02040502050405020303" pitchFamily="18" charset="0"/>
              </a:rPr>
              <a:t>Sub-cm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2FD70A-568D-163B-C1BA-21382B9701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697" y="2648924"/>
            <a:ext cx="3646978" cy="24799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C8B085-2990-2ED5-8948-1AC8AD4D4F9B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23956" t="8707" b="10778"/>
          <a:stretch>
            <a:fillRect/>
          </a:stretch>
        </p:blipFill>
        <p:spPr>
          <a:xfrm>
            <a:off x="0" y="678782"/>
            <a:ext cx="4875184" cy="19059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A5D1A75-72FB-4CC4-C5FA-FCF196BC8B9A}"/>
              </a:ext>
            </a:extLst>
          </p:cNvPr>
          <p:cNvSpPr/>
          <p:nvPr/>
        </p:nvSpPr>
        <p:spPr>
          <a:xfrm>
            <a:off x="1816100" y="577850"/>
            <a:ext cx="336550" cy="425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EC0ADD-1517-2D39-F0FC-790F748C7712}"/>
              </a:ext>
            </a:extLst>
          </p:cNvPr>
          <p:cNvSpPr/>
          <p:nvPr/>
        </p:nvSpPr>
        <p:spPr>
          <a:xfrm>
            <a:off x="6203950" y="1949450"/>
            <a:ext cx="1590527" cy="586211"/>
          </a:xfrm>
          <a:prstGeom prst="rect">
            <a:avLst/>
          </a:prstGeom>
          <a:noFill/>
          <a:ln w="3492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4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52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>
          <a:extLst>
            <a:ext uri="{FF2B5EF4-FFF2-40B4-BE49-F238E27FC236}">
              <a16:creationId xmlns:a16="http://schemas.microsoft.com/office/drawing/2014/main" id="{574981ED-E5C6-17B0-7617-031F5B2A98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>
            <a:extLst>
              <a:ext uri="{FF2B5EF4-FFF2-40B4-BE49-F238E27FC236}">
                <a16:creationId xmlns:a16="http://schemas.microsoft.com/office/drawing/2014/main" id="{30AF3CA2-335B-CDC6-3DA5-2A37C4D7667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dirty="0">
                <a:latin typeface="Georgia" panose="02040502050405020303" pitchFamily="18" charset="0"/>
              </a:rPr>
              <a:t>Driver #6: Develop real-time capabilities </a:t>
            </a:r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&lt;T</a:t>
            </a:r>
            <a:r>
              <a:rPr lang="en-US" baseline="-25000" dirty="0">
                <a:solidFill>
                  <a:srgbClr val="FF0000"/>
                </a:solidFill>
                <a:latin typeface="Georgia" panose="02040502050405020303" pitchFamily="18" charset="0"/>
              </a:rPr>
              <a:t>e,0</a:t>
            </a:r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&gt;</a:t>
            </a:r>
            <a:r>
              <a:rPr lang="en-US" baseline="-25000" dirty="0">
                <a:solidFill>
                  <a:srgbClr val="FF0000"/>
                </a:solidFill>
                <a:latin typeface="Georgia" panose="02040502050405020303" pitchFamily="18" charset="0"/>
                <a:cs typeface="Arabic Typesetting" panose="020F0502020204030204" pitchFamily="34" charset="0"/>
              </a:rPr>
              <a:t>L</a:t>
            </a:r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 </a:t>
            </a:r>
            <a:r>
              <a:rPr lang="en-US" dirty="0">
                <a:latin typeface="Georgia" panose="02040502050405020303" pitchFamily="18" charset="0"/>
              </a:rPr>
              <a:t>&amp; </a:t>
            </a:r>
            <a: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  <a:t>Z</a:t>
            </a:r>
            <a:r>
              <a:rPr lang="en-US" baseline="-25000" dirty="0">
                <a:solidFill>
                  <a:srgbClr val="FF0000"/>
                </a:solidFill>
                <a:latin typeface="Georgia" panose="02040502050405020303" pitchFamily="18" charset="0"/>
              </a:rPr>
              <a:t>0</a:t>
            </a:r>
            <a:br>
              <a:rPr lang="en-US" dirty="0">
                <a:solidFill>
                  <a:srgbClr val="FF0000"/>
                </a:solidFill>
                <a:latin typeface="Georgia" panose="02040502050405020303" pitchFamily="18" charset="0"/>
              </a:rPr>
            </a:br>
            <a:endParaRPr dirty="0">
              <a:latin typeface="Georgia" panose="02040502050405020303" pitchFamily="18" charset="0"/>
            </a:endParaRPr>
          </a:p>
        </p:txBody>
      </p:sp>
      <p:sp>
        <p:nvSpPr>
          <p:cNvPr id="120" name="Google Shape;120;p4">
            <a:extLst>
              <a:ext uri="{FF2B5EF4-FFF2-40B4-BE49-F238E27FC236}">
                <a16:creationId xmlns:a16="http://schemas.microsoft.com/office/drawing/2014/main" id="{B2FE7E91-13FB-C873-2668-ABE3F1983E2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37FABC-D490-629F-42FA-5E3147465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697" y="2648924"/>
            <a:ext cx="3646978" cy="247994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A079697-1741-3B50-A988-E9C262E842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4834" y="588663"/>
            <a:ext cx="3092450" cy="454020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2E7A72E-F610-B599-14AC-4469A4082B6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3956" t="8707" b="10778"/>
          <a:stretch>
            <a:fillRect/>
          </a:stretch>
        </p:blipFill>
        <p:spPr>
          <a:xfrm>
            <a:off x="0" y="678782"/>
            <a:ext cx="4875184" cy="190597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93CEBDC-90F4-8977-952A-8A3579E9D91A}"/>
              </a:ext>
            </a:extLst>
          </p:cNvPr>
          <p:cNvSpPr/>
          <p:nvPr/>
        </p:nvSpPr>
        <p:spPr>
          <a:xfrm>
            <a:off x="1816100" y="577850"/>
            <a:ext cx="336550" cy="425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579596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880832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Georgia"/>
              <a:buNone/>
            </a:pPr>
            <a:r>
              <a:rPr lang="en-US" dirty="0">
                <a:solidFill>
                  <a:schemeClr val="tx1"/>
                </a:solidFill>
              </a:rPr>
              <a:t>Driver #7: </a:t>
            </a:r>
            <a:r>
              <a:rPr lang="en-US" dirty="0">
                <a:solidFill>
                  <a:schemeClr val="tx1"/>
                </a:solidFill>
                <a:latin typeface="Georgia" panose="02040502050405020303" pitchFamily="18" charset="0"/>
              </a:rPr>
              <a:t>Adopt new technology with 4+ thresholds per pixel &amp; </a:t>
            </a:r>
            <a:r>
              <a:rPr lang="en-US" dirty="0" err="1">
                <a:solidFill>
                  <a:schemeClr val="tx1"/>
                </a:solidFill>
                <a:latin typeface="Georgia" panose="02040502050405020303" pitchFamily="18" charset="0"/>
              </a:rPr>
              <a:t>RoI</a:t>
            </a:r>
            <a:r>
              <a:rPr lang="en-US" dirty="0">
                <a:solidFill>
                  <a:schemeClr val="tx1"/>
                </a:solidFill>
                <a:latin typeface="Georgia" panose="02040502050405020303" pitchFamily="18" charset="0"/>
              </a:rPr>
              <a:t> sampling (from 0.5 to 100 kHz)</a:t>
            </a:r>
            <a:endParaRPr baseline="-25000" dirty="0">
              <a:solidFill>
                <a:schemeClr val="tx1"/>
              </a:solidFill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083983-5484-CD2E-77A4-BEE1CFFB1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8937" y="993841"/>
            <a:ext cx="2303971" cy="168377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B9B6A9-E914-9DC2-4FCF-D3C79757606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04553" y="993841"/>
            <a:ext cx="3952544" cy="385247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E528C89-805E-214A-C7B1-E1B11FE49A58}"/>
              </a:ext>
            </a:extLst>
          </p:cNvPr>
          <p:cNvSpPr txBox="1"/>
          <p:nvPr/>
        </p:nvSpPr>
        <p:spPr>
          <a:xfrm>
            <a:off x="11902" y="993841"/>
            <a:ext cx="1425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2012</a:t>
            </a:r>
          </a:p>
          <a:p>
            <a:pPr algn="ctr"/>
            <a:r>
              <a:rPr lang="en-US" sz="2000" dirty="0"/>
              <a:t>2024</a:t>
            </a:r>
          </a:p>
          <a:p>
            <a:pPr algn="ctr"/>
            <a:r>
              <a:rPr lang="en-US" sz="2000" dirty="0"/>
              <a:t>technology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3D28DF-D77D-2047-68A7-151BB120827D}"/>
              </a:ext>
            </a:extLst>
          </p:cNvPr>
          <p:cNvSpPr txBox="1"/>
          <p:nvPr/>
        </p:nvSpPr>
        <p:spPr>
          <a:xfrm>
            <a:off x="7699962" y="993841"/>
            <a:ext cx="14253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/>
              <a:t>2024</a:t>
            </a:r>
          </a:p>
          <a:p>
            <a:pPr algn="ctr"/>
            <a:r>
              <a:rPr lang="en-US" sz="2000" dirty="0"/>
              <a:t>+</a:t>
            </a:r>
          </a:p>
          <a:p>
            <a:pPr algn="ctr"/>
            <a:r>
              <a:rPr lang="en-US" sz="2000" dirty="0"/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33125724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4">
            <a:extLst>
              <a:ext uri="{FF2B5EF4-FFF2-40B4-BE49-F238E27FC236}">
                <a16:creationId xmlns:a16="http://schemas.microsoft.com/office/drawing/2014/main" id="{6C11FC15-15C2-F9D2-3F0B-EE515A7359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2875" y="1"/>
            <a:ext cx="9001125" cy="770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0" anchor="b" anchorCtr="0">
            <a:noAutofit/>
          </a:bodyPr>
          <a:lstStyle/>
          <a:p>
            <a:r>
              <a:rPr lang="en-US" sz="2500" dirty="0"/>
              <a:t>Driver #8: </a:t>
            </a:r>
            <a:r>
              <a:rPr lang="en-US" sz="2500" dirty="0">
                <a:latin typeface="Georgia" panose="02040502050405020303" pitchFamily="18" charset="0"/>
              </a:rPr>
              <a:t>Develop radiation-hardened sensors and electronics for DOE labs, universities &amp; private sector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B2BE29-6F52-551B-1A48-8759A580AFA4}"/>
              </a:ext>
            </a:extLst>
          </p:cNvPr>
          <p:cNvSpPr txBox="1"/>
          <p:nvPr/>
        </p:nvSpPr>
        <p:spPr>
          <a:xfrm>
            <a:off x="55051" y="1018309"/>
            <a:ext cx="268814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Main issues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circumvent gamma- and neutron-induced noise, T- and B-limitations, as well as define LIFETIMES!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5C876BF-E7BE-9949-7180-987A320E05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3" t="46088" r="10088" b="8513"/>
          <a:stretch>
            <a:fillRect/>
          </a:stretch>
        </p:blipFill>
        <p:spPr bwMode="auto">
          <a:xfrm>
            <a:off x="2995536" y="917573"/>
            <a:ext cx="4772389" cy="1630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74FA5C7-6E97-9AA1-9F6F-CECC21A7F3A0}"/>
              </a:ext>
            </a:extLst>
          </p:cNvPr>
          <p:cNvSpPr txBox="1"/>
          <p:nvPr/>
        </p:nvSpPr>
        <p:spPr>
          <a:xfrm>
            <a:off x="55051" y="2543989"/>
            <a:ext cx="900112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+mj-ea"/>
              <a:buAutoNum type="circleNumDbPlain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Si-detectors:</a:t>
            </a:r>
          </a:p>
          <a:p>
            <a:pPr marL="342900" indent="-126206">
              <a:buFont typeface="Courier New" panose="02070309020205020404" pitchFamily="49" charset="0"/>
              <a:buChar char="o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Used due to the availability of good quality homogeneous material and high charge carrier transport properties. Can only withstand 10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126206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Lifetimes shortened:</a:t>
            </a:r>
          </a:p>
          <a:p>
            <a:pPr marL="686991" lvl="1" indent="-210741">
              <a:buFont typeface="Wingdings" pitchFamily="2" charset="2"/>
              <a:buChar char="Ø"/>
            </a:pP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neutron damage</a:t>
            </a:r>
          </a:p>
          <a:p>
            <a:pPr marL="686991" lvl="1" indent="-210741">
              <a:buFont typeface="Wingdings" pitchFamily="2" charset="2"/>
              <a:buChar char="Ø"/>
            </a:pPr>
            <a:r>
              <a:rPr lang="en-US" sz="1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Survivability at high temperatures</a:t>
            </a:r>
          </a:p>
          <a:p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3831" indent="-173831">
              <a:buFont typeface="Wingdings" pitchFamily="2" charset="2"/>
              <a:buAutoNum type="circleNumDbPlain" startAt="2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Forced to look for new solutions compatible with CERN’s very-high-luminosity experiments (up to 10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17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lang="en-US" sz="1800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???).</a:t>
            </a:r>
          </a:p>
        </p:txBody>
      </p:sp>
      <p:pic>
        <p:nvPicPr>
          <p:cNvPr id="7" name="Picture 2" descr="Time's Up Stock Illustrations – 378 Time's Up Stock Illustrations, Vectors  &amp; Clipart - Dreamstime">
            <a:extLst>
              <a:ext uri="{FF2B5EF4-FFF2-40B4-BE49-F238E27FC236}">
                <a16:creationId xmlns:a16="http://schemas.microsoft.com/office/drawing/2014/main" id="{CBDB5E75-D258-2B29-35B6-8C196ABB5B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790" y="3629313"/>
            <a:ext cx="730707" cy="69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onsider this image before saying &quot;don't reinvent the wheel&quot; :  r/ProgrammerHumor">
            <a:extLst>
              <a:ext uri="{FF2B5EF4-FFF2-40B4-BE49-F238E27FC236}">
                <a16:creationId xmlns:a16="http://schemas.microsoft.com/office/drawing/2014/main" id="{93E11724-D5F3-08CB-D195-106119819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6026" y="3719895"/>
            <a:ext cx="1972434" cy="56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69E0295-70EA-CCA4-2C76-1AB140993D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261" y="893893"/>
            <a:ext cx="877001" cy="1677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ACB0552-572B-E423-18F9-9C919EDCA4F0}"/>
              </a:ext>
            </a:extLst>
          </p:cNvPr>
          <p:cNvSpPr txBox="1"/>
          <p:nvPr/>
        </p:nvSpPr>
        <p:spPr>
          <a:xfrm>
            <a:off x="5088065" y="945951"/>
            <a:ext cx="593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ITER</a:t>
            </a:r>
          </a:p>
          <a:p>
            <a:pPr algn="ctr"/>
            <a:r>
              <a:rPr lang="en-US" dirty="0"/>
              <a:t>DT</a:t>
            </a:r>
          </a:p>
        </p:txBody>
      </p:sp>
    </p:spTree>
    <p:extLst>
      <p:ext uri="{BB962C8B-B14F-4D97-AF65-F5344CB8AC3E}">
        <p14:creationId xmlns:p14="http://schemas.microsoft.com/office/powerpoint/2010/main" val="158497988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pPr lvl="0"/>
            <a:r>
              <a:rPr lang="en-US" sz="2500" dirty="0"/>
              <a:t>Driver #8: </a:t>
            </a:r>
            <a:r>
              <a:rPr lang="en-US" sz="2500" dirty="0">
                <a:latin typeface="Georgia" panose="02040502050405020303" pitchFamily="18" charset="0"/>
              </a:rPr>
              <a:t>Develop radiation-hardened sensors and electronics for DOE labs, universities &amp; private sector</a:t>
            </a:r>
            <a:endParaRPr sz="2500" dirty="0">
              <a:solidFill>
                <a:schemeClr val="tx1"/>
              </a:solidFill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0CEBAC8-D670-B5C5-05EB-5A012E70A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6411" y="1310300"/>
            <a:ext cx="3657600" cy="208738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FA9029-67A6-FF87-1FA8-4CF3CE8979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6400" y="3435869"/>
            <a:ext cx="3657600" cy="170763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67AF67-61C6-68CC-1F43-6C365E2BA3A6}"/>
              </a:ext>
            </a:extLst>
          </p:cNvPr>
          <p:cNvSpPr txBox="1"/>
          <p:nvPr/>
        </p:nvSpPr>
        <p:spPr>
          <a:xfrm>
            <a:off x="6730332" y="1504894"/>
            <a:ext cx="1811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“Meta”-pixel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EFB4BA-69CE-609C-D9B4-0794F34D27E8}"/>
              </a:ext>
            </a:extLst>
          </p:cNvPr>
          <p:cNvSpPr txBox="1"/>
          <p:nvPr/>
        </p:nvSpPr>
        <p:spPr>
          <a:xfrm>
            <a:off x="6315192" y="3691107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2 keV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2E8FBA8-7AAB-1CC6-82AC-14C7BFB75232}"/>
              </a:ext>
            </a:extLst>
          </p:cNvPr>
          <p:cNvSpPr txBox="1"/>
          <p:nvPr/>
        </p:nvSpPr>
        <p:spPr>
          <a:xfrm>
            <a:off x="6315192" y="4327343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 keV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8352052-0A86-0EAF-BE34-6B6F68B017C4}"/>
              </a:ext>
            </a:extLst>
          </p:cNvPr>
          <p:cNvSpPr txBox="1"/>
          <p:nvPr/>
        </p:nvSpPr>
        <p:spPr>
          <a:xfrm>
            <a:off x="7935971" y="3691107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3 keV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38B95E-A432-13E3-FFBA-1B2DA7C69CCF}"/>
              </a:ext>
            </a:extLst>
          </p:cNvPr>
          <p:cNvSpPr txBox="1"/>
          <p:nvPr/>
        </p:nvSpPr>
        <p:spPr>
          <a:xfrm>
            <a:off x="7935971" y="4327343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5 keV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6EE6679-2CA2-1245-56A2-A2956A147CA4}"/>
              </a:ext>
            </a:extLst>
          </p:cNvPr>
          <p:cNvSpPr txBox="1"/>
          <p:nvPr/>
        </p:nvSpPr>
        <p:spPr>
          <a:xfrm>
            <a:off x="82924" y="761842"/>
            <a:ext cx="5667935" cy="9140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Neutron-flux for JT-60SA DD and SPARC- and ITER-DT scenarios can be as high as 10</a:t>
            </a:r>
            <a:r>
              <a:rPr lang="en-US" sz="1600" baseline="30000" dirty="0"/>
              <a:t>19</a:t>
            </a:r>
            <a:r>
              <a:rPr lang="en-US" sz="1600" dirty="0"/>
              <a:t>-10</a:t>
            </a:r>
            <a:r>
              <a:rPr lang="en-US" sz="1600" baseline="30000" dirty="0"/>
              <a:t>20</a:t>
            </a:r>
            <a:r>
              <a:rPr lang="en-US" sz="1600" dirty="0"/>
              <a:t> n/s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0000FF"/>
                </a:solidFill>
              </a:rPr>
              <a:t>ALARA</a:t>
            </a:r>
            <a:r>
              <a:rPr lang="en-US" sz="1600" dirty="0"/>
              <a:t>: </a:t>
            </a:r>
            <a:r>
              <a:rPr lang="en-US" sz="1600" b="1" dirty="0"/>
              <a:t>A</a:t>
            </a:r>
            <a:r>
              <a:rPr lang="en-US" sz="1600" dirty="0"/>
              <a:t>s </a:t>
            </a:r>
            <a:r>
              <a:rPr lang="en-US" sz="1600" b="1" dirty="0"/>
              <a:t>L</a:t>
            </a:r>
            <a:r>
              <a:rPr lang="en-US" sz="1600" dirty="0"/>
              <a:t>ow </a:t>
            </a:r>
            <a:r>
              <a:rPr lang="en-US" sz="1600" b="1" dirty="0"/>
              <a:t>A</a:t>
            </a:r>
            <a:r>
              <a:rPr lang="en-US" sz="1600" dirty="0"/>
              <a:t>s </a:t>
            </a:r>
            <a:r>
              <a:rPr lang="en-US" sz="1600" b="1" dirty="0"/>
              <a:t>R</a:t>
            </a:r>
            <a:r>
              <a:rPr lang="en-US" sz="1600" dirty="0"/>
              <a:t>easonably </a:t>
            </a:r>
            <a:r>
              <a:rPr lang="en-US" sz="1600" b="1" dirty="0"/>
              <a:t>A</a:t>
            </a:r>
            <a:r>
              <a:rPr lang="en-US" sz="1600" dirty="0"/>
              <a:t>chievable</a:t>
            </a:r>
          </a:p>
        </p:txBody>
      </p:sp>
      <p:pic>
        <p:nvPicPr>
          <p:cNvPr id="3" name="Picture 2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4A43A499-61F4-6D71-1B23-26708B87DF5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658" y="1520247"/>
            <a:ext cx="4943774" cy="288739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5C5A2DB-6F9F-B299-15F1-B96B34591215}"/>
              </a:ext>
            </a:extLst>
          </p:cNvPr>
          <p:cNvSpPr txBox="1"/>
          <p:nvPr/>
        </p:nvSpPr>
        <p:spPr>
          <a:xfrm>
            <a:off x="1147329" y="4414116"/>
            <a:ext cx="3161443" cy="738664"/>
          </a:xfrm>
          <a:prstGeom prst="rect">
            <a:avLst/>
          </a:prstGeom>
          <a:solidFill>
            <a:schemeClr val="lt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u="sng" dirty="0"/>
              <a:t>1 MW of DT neutrons</a:t>
            </a:r>
            <a:r>
              <a:rPr lang="en-US" b="1" dirty="0"/>
              <a:t>: </a:t>
            </a:r>
            <a:r>
              <a:rPr lang="en-US" dirty="0"/>
              <a:t>~4.4</a:t>
            </a:r>
            <a:r>
              <a:rPr lang="en-US" sz="1400" dirty="0"/>
              <a:t>×10</a:t>
            </a:r>
            <a:r>
              <a:rPr lang="en-US" sz="1400" baseline="30000" dirty="0"/>
              <a:t>17</a:t>
            </a:r>
            <a:r>
              <a:rPr lang="en-US" sz="1400" dirty="0"/>
              <a:t> n/s</a:t>
            </a:r>
          </a:p>
          <a:p>
            <a:pPr algn="ctr"/>
            <a:r>
              <a:rPr lang="en-US" dirty="0"/>
              <a:t>For d=15 m </a:t>
            </a:r>
            <a:r>
              <a:rPr lang="en-US" sz="1400" dirty="0"/>
              <a:t>⇒ </a:t>
            </a:r>
            <a:r>
              <a:rPr lang="en-US" sz="1400" dirty="0" err="1"/>
              <a:t>F</a:t>
            </a:r>
            <a:r>
              <a:rPr lang="en-US" sz="1400" baseline="-25000" dirty="0" err="1"/>
              <a:t>n</a:t>
            </a:r>
            <a:r>
              <a:rPr lang="en-US" sz="1400" dirty="0"/>
              <a:t> ~ 1.5×10</a:t>
            </a:r>
            <a:r>
              <a:rPr lang="en-US" sz="1400" baseline="30000" dirty="0"/>
              <a:t>10</a:t>
            </a:r>
            <a:r>
              <a:rPr lang="en-US" sz="1400" dirty="0"/>
              <a:t> n/cm</a:t>
            </a:r>
            <a:r>
              <a:rPr lang="en-US" sz="1400" baseline="30000" dirty="0"/>
              <a:t>2</a:t>
            </a:r>
            <a:r>
              <a:rPr lang="en-US" sz="1400" dirty="0"/>
              <a:t>/s</a:t>
            </a:r>
          </a:p>
          <a:p>
            <a:pPr algn="ctr"/>
            <a:r>
              <a:rPr lang="en-US" dirty="0">
                <a:latin typeface="Symbol" pitchFamily="2" charset="2"/>
              </a:rPr>
              <a:t>D</a:t>
            </a:r>
            <a:r>
              <a:rPr lang="en-US" dirty="0"/>
              <a:t>t=5-10 s ⇒ ~ </a:t>
            </a:r>
            <a:r>
              <a:rPr lang="en-US" sz="1400" dirty="0"/>
              <a:t>10</a:t>
            </a:r>
            <a:r>
              <a:rPr lang="en-US" sz="1400" baseline="30000" dirty="0"/>
              <a:t>11</a:t>
            </a:r>
            <a:r>
              <a:rPr lang="en-US" sz="1400" dirty="0"/>
              <a:t> n/cm</a:t>
            </a:r>
            <a:r>
              <a:rPr lang="en-US" sz="1400" baseline="30000" dirty="0"/>
              <a:t>2</a:t>
            </a:r>
            <a:r>
              <a:rPr lang="en-US" sz="1400" dirty="0"/>
              <a:t>/shot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B3ABC7D-0FFA-E6B4-C942-649FC98F5A5C}"/>
              </a:ext>
            </a:extLst>
          </p:cNvPr>
          <p:cNvSpPr txBox="1"/>
          <p:nvPr/>
        </p:nvSpPr>
        <p:spPr>
          <a:xfrm>
            <a:off x="6201342" y="1032887"/>
            <a:ext cx="28328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Si </a:t>
            </a:r>
            <a:r>
              <a:rPr lang="en-US" dirty="0" err="1"/>
              <a:t>fluence</a:t>
            </a:r>
            <a:r>
              <a:rPr lang="en-US" baseline="-25000" dirty="0" err="1"/>
              <a:t>max</a:t>
            </a:r>
            <a:r>
              <a:rPr lang="en-US" dirty="0"/>
              <a:t> ~ </a:t>
            </a:r>
            <a:r>
              <a:rPr lang="en-US" sz="1400" dirty="0"/>
              <a:t>10</a:t>
            </a:r>
            <a:r>
              <a:rPr lang="en-US" sz="1400" baseline="30000" dirty="0"/>
              <a:t>12-13</a:t>
            </a:r>
            <a:r>
              <a:rPr lang="en-US" sz="1400" dirty="0"/>
              <a:t> n/cm</a:t>
            </a:r>
            <a:r>
              <a:rPr lang="en-US" sz="1400" baseline="30000" dirty="0"/>
              <a:t>2</a:t>
            </a:r>
            <a:r>
              <a:rPr lang="en-US" sz="1400" dirty="0"/>
              <a:t>/</a:t>
            </a:r>
            <a:r>
              <a:rPr lang="en-US" dirty="0"/>
              <a:t>M</a:t>
            </a:r>
            <a:r>
              <a:rPr lang="en-US" sz="1400" dirty="0"/>
              <a:t>eV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67AA7A-C7F9-4F15-C77E-1DEF6BEA6860}"/>
              </a:ext>
            </a:extLst>
          </p:cNvPr>
          <p:cNvSpPr txBox="1"/>
          <p:nvPr/>
        </p:nvSpPr>
        <p:spPr>
          <a:xfrm>
            <a:off x="762630" y="1822418"/>
            <a:ext cx="805029" cy="57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SPARC</a:t>
            </a:r>
          </a:p>
          <a:p>
            <a:pPr algn="ctr"/>
            <a:r>
              <a:rPr lang="en-US" dirty="0"/>
              <a:t>DT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2CC8F6C-881C-0F26-F4C2-98E225078AD9}"/>
              </a:ext>
            </a:extLst>
          </p:cNvPr>
          <p:cNvSpPr txBox="1"/>
          <p:nvPr/>
        </p:nvSpPr>
        <p:spPr>
          <a:xfrm>
            <a:off x="6730332" y="2064186"/>
            <a:ext cx="1774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4D (</a:t>
            </a:r>
            <a:r>
              <a:rPr lang="en-US" sz="2400" b="1" dirty="0" err="1">
                <a:solidFill>
                  <a:schemeClr val="bg1"/>
                </a:solidFill>
              </a:rPr>
              <a:t>x,y,t,E</a:t>
            </a:r>
            <a:r>
              <a:rPr lang="en-US" sz="2400" b="1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50826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sz="2400" dirty="0"/>
              <a:t>Long pulse operations (LPO) open a new era of expertise, training (e.g. physics</a:t>
            </a:r>
            <a:r>
              <a:rPr lang="en-US" dirty="0"/>
              <a:t> and</a:t>
            </a:r>
            <a:r>
              <a:rPr lang="en-US" sz="2400" dirty="0"/>
              <a:t> engineer) &amp; </a:t>
            </a:r>
            <a:r>
              <a:rPr lang="en-US" sz="2400" u="sng" dirty="0"/>
              <a:t>collaborations</a:t>
            </a:r>
            <a:endParaRPr lang="en-US" u="sng" dirty="0">
              <a:latin typeface="Georgia" panose="02040502050405020303" pitchFamily="18" charset="0"/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9B9880B-5A11-0379-7852-D69B18AC65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300" y="970918"/>
            <a:ext cx="7999062" cy="393853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9BD495F3-B9C1-F748-D266-296B62DCC118}"/>
              </a:ext>
            </a:extLst>
          </p:cNvPr>
          <p:cNvGrpSpPr/>
          <p:nvPr/>
        </p:nvGrpSpPr>
        <p:grpSpPr>
          <a:xfrm>
            <a:off x="4596738" y="1872554"/>
            <a:ext cx="4460352" cy="1616036"/>
            <a:chOff x="4596738" y="1872554"/>
            <a:chExt cx="4460352" cy="1616036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015F085-A47C-44B0-F00A-6BF6EE1B1EEE}"/>
                </a:ext>
              </a:extLst>
            </p:cNvPr>
            <p:cNvCxnSpPr>
              <a:cxnSpLocks/>
            </p:cNvCxnSpPr>
            <p:nvPr/>
          </p:nvCxnSpPr>
          <p:spPr>
            <a:xfrm>
              <a:off x="4596738" y="1872554"/>
              <a:ext cx="861087" cy="0"/>
            </a:xfrm>
            <a:prstGeom prst="straightConnector1">
              <a:avLst/>
            </a:prstGeom>
            <a:ln w="34925">
              <a:solidFill>
                <a:srgbClr val="00C800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2FD4EF9-EE00-0E7F-A863-1BC7126D1D92}"/>
                </a:ext>
              </a:extLst>
            </p:cNvPr>
            <p:cNvSpPr txBox="1"/>
            <p:nvPr/>
          </p:nvSpPr>
          <p:spPr>
            <a:xfrm>
              <a:off x="5491690" y="1954856"/>
              <a:ext cx="3565400" cy="307777"/>
            </a:xfrm>
            <a:prstGeom prst="rect">
              <a:avLst/>
            </a:prstGeom>
            <a:noFill/>
            <a:ln w="31750">
              <a:solidFill>
                <a:srgbClr val="00C8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C800"/>
                  </a:solidFill>
                </a:rPr>
                <a:t>WEST, KSTAR, EAST &amp; W7X… JT-60SA</a:t>
              </a:r>
            </a:p>
          </p:txBody>
        </p:sp>
        <p:sp>
          <p:nvSpPr>
            <p:cNvPr id="11" name="Down Arrow 10">
              <a:extLst>
                <a:ext uri="{FF2B5EF4-FFF2-40B4-BE49-F238E27FC236}">
                  <a16:creationId xmlns:a16="http://schemas.microsoft.com/office/drawing/2014/main" id="{67BE1B12-AADF-921C-5A53-7BBD1035C1E2}"/>
                </a:ext>
              </a:extLst>
            </p:cNvPr>
            <p:cNvSpPr/>
            <p:nvPr/>
          </p:nvSpPr>
          <p:spPr>
            <a:xfrm>
              <a:off x="6737776" y="2357121"/>
              <a:ext cx="413173" cy="352213"/>
            </a:xfrm>
            <a:prstGeom prst="downArrow">
              <a:avLst/>
            </a:prstGeom>
            <a:solidFill>
              <a:srgbClr val="00C800"/>
            </a:solidFill>
            <a:ln>
              <a:solidFill>
                <a:srgbClr val="00C8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wn Arrow 11">
              <a:extLst>
                <a:ext uri="{FF2B5EF4-FFF2-40B4-BE49-F238E27FC236}">
                  <a16:creationId xmlns:a16="http://schemas.microsoft.com/office/drawing/2014/main" id="{D5DCAC7F-66C5-05F5-FE72-47D99FA2E122}"/>
                </a:ext>
              </a:extLst>
            </p:cNvPr>
            <p:cNvSpPr/>
            <p:nvPr/>
          </p:nvSpPr>
          <p:spPr>
            <a:xfrm>
              <a:off x="6737776" y="3136377"/>
              <a:ext cx="413173" cy="352213"/>
            </a:xfrm>
            <a:prstGeom prst="downArrow">
              <a:avLst/>
            </a:prstGeom>
            <a:solidFill>
              <a:srgbClr val="00C800"/>
            </a:solidFill>
            <a:ln>
              <a:solidFill>
                <a:srgbClr val="00C8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5A92992-3B3F-747B-C57C-1FDD3BF92805}"/>
              </a:ext>
            </a:extLst>
          </p:cNvPr>
          <p:cNvCxnSpPr>
            <a:cxnSpLocks/>
          </p:cNvCxnSpPr>
          <p:nvPr/>
        </p:nvCxnSpPr>
        <p:spPr>
          <a:xfrm>
            <a:off x="1927274" y="1872554"/>
            <a:ext cx="1809701" cy="0"/>
          </a:xfrm>
          <a:prstGeom prst="straightConnector1">
            <a:avLst/>
          </a:prstGeom>
          <a:ln w="34925">
            <a:solidFill>
              <a:srgbClr val="C00000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F6F7383-3B80-4461-ACD1-472E41EC38BF}"/>
              </a:ext>
            </a:extLst>
          </p:cNvPr>
          <p:cNvSpPr txBox="1"/>
          <p:nvPr/>
        </p:nvSpPr>
        <p:spPr>
          <a:xfrm>
            <a:off x="1868909" y="1146384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</a:rPr>
              <a:t>*Pulsed machines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55F375B-5768-0923-BA59-D0513D673433}"/>
              </a:ext>
            </a:extLst>
          </p:cNvPr>
          <p:cNvSpPr txBox="1"/>
          <p:nvPr/>
        </p:nvSpPr>
        <p:spPr>
          <a:xfrm>
            <a:off x="2225515" y="1563084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2323271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4">
            <a:extLst>
              <a:ext uri="{FF2B5EF4-FFF2-40B4-BE49-F238E27FC236}">
                <a16:creationId xmlns:a16="http://schemas.microsoft.com/office/drawing/2014/main" id="{6C11FC15-15C2-F9D2-3F0B-EE515A7359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2875" y="1"/>
            <a:ext cx="9001125" cy="770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0" anchor="b" anchorCtr="0">
            <a:noAutofit/>
          </a:bodyPr>
          <a:lstStyle/>
          <a:p>
            <a:r>
              <a:rPr lang="en-US" sz="2700" dirty="0">
                <a:latin typeface="Georgia" panose="02040502050405020303" pitchFamily="18" charset="0"/>
                <a:ea typeface="ＭＳ Ｐゴシック" charset="-128"/>
                <a:cs typeface="Arial"/>
              </a:rPr>
              <a:t>∴ Find synergies between fusion energy science (FES) and high-energy physics (HEP) communities</a:t>
            </a:r>
            <a:endParaRPr lang="en-US" sz="2700" dirty="0">
              <a:latin typeface="Georgia" panose="02040502050405020303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B9016C-EE43-6BE7-366B-9F33A7B65E36}"/>
              </a:ext>
            </a:extLst>
          </p:cNvPr>
          <p:cNvSpPr txBox="1"/>
          <p:nvPr/>
        </p:nvSpPr>
        <p:spPr>
          <a:xfrm>
            <a:off x="60690" y="925997"/>
            <a:ext cx="908331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50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Semiconductor detectors will be exposed to hadron fluences to more than 10</a:t>
            </a:r>
            <a:r>
              <a:rPr lang="en-US" sz="1950" i="1" baseline="30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sz="1950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50" i="1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950" i="1" baseline="-250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</a:t>
            </a:r>
            <a:r>
              <a:rPr lang="en-US" sz="1950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lang="en-US" sz="1950" i="1" baseline="30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950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(HL-LHC, 2024-26) and more than 7x10</a:t>
            </a:r>
            <a:r>
              <a:rPr lang="en-US" sz="1950" i="1" baseline="30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  <a:r>
              <a:rPr lang="en-US" sz="1950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950" i="1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950" i="1" baseline="-25000" dirty="0" err="1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</a:t>
            </a:r>
            <a:r>
              <a:rPr lang="en-US" sz="1950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lang="en-US" sz="1950" i="1" baseline="300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950" i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(FCC, &gt;2035)</a:t>
            </a:r>
            <a:endParaRPr lang="en-US" sz="1950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CE2953-95CD-A706-ECFE-483DCAAB2773}"/>
              </a:ext>
            </a:extLst>
          </p:cNvPr>
          <p:cNvSpPr txBox="1"/>
          <p:nvPr/>
        </p:nvSpPr>
        <p:spPr>
          <a:xfrm>
            <a:off x="-1" y="1766971"/>
            <a:ext cx="7395328" cy="1223406"/>
          </a:xfrm>
          <a:prstGeom prst="rect">
            <a:avLst/>
          </a:prstGeom>
          <a:noFill/>
        </p:spPr>
        <p:txBody>
          <a:bodyPr wrap="square" lIns="68574" tIns="34287" rIns="68574" bIns="34287" rtlCol="0">
            <a:spAutoFit/>
          </a:bodyPr>
          <a:lstStyle/>
          <a:p>
            <a:pPr marL="214313" indent="-214313">
              <a:buFont typeface="Arial"/>
              <a:buChar char="•"/>
            </a:pP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Aiming at neutron hardness ≳10</a:t>
            </a:r>
            <a:r>
              <a:rPr lang="en-US" sz="15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500" baseline="-25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/cm</a:t>
            </a:r>
            <a:r>
              <a:rPr lang="en-US" sz="15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/>
              <a:buChar char="•"/>
            </a:pPr>
            <a:r>
              <a:rPr lang="en-US" sz="15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Compare standard Si with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a) electrode configs. (e.g. Si3D), b) enrichment techniques (e.g. H, C, O, N, Ga) or c) other materials (e.g. Si vs </a:t>
            </a:r>
            <a:r>
              <a:rPr lang="en-US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Diamond±N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SiC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5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AlN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GaAlN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high-T)</a:t>
            </a:r>
          </a:p>
          <a:p>
            <a:pPr marL="214313" indent="-214313">
              <a:buFont typeface="Arial"/>
              <a:buChar char="•"/>
            </a:pPr>
            <a:r>
              <a:rPr lang="en-US" sz="15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Radiated power, UV, 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low-, medium- and high-E x-rays and neutrons!!!</a:t>
            </a:r>
            <a:endParaRPr lang="en-US" sz="15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0AEBF34-DDB3-B457-F511-B9FAA3BD2C1D}"/>
              </a:ext>
            </a:extLst>
          </p:cNvPr>
          <p:cNvSpPr txBox="1"/>
          <p:nvPr/>
        </p:nvSpPr>
        <p:spPr>
          <a:xfrm>
            <a:off x="-1" y="3355007"/>
            <a:ext cx="511975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500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5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pplications for ultra-thin 3D silicon detectors: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9828C4-2570-29E4-9D23-530CE99300FD}"/>
              </a:ext>
            </a:extLst>
          </p:cNvPr>
          <p:cNvSpPr txBox="1"/>
          <p:nvPr/>
        </p:nvSpPr>
        <p:spPr>
          <a:xfrm>
            <a:off x="0" y="3705305"/>
            <a:ext cx="457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AutoNum type="alphaLcParenR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Neutral particle analyzers (NPA)</a:t>
            </a:r>
          </a:p>
          <a:p>
            <a:pPr marL="257175" indent="-257175" algn="just">
              <a:buAutoNum type="alphaLcParenR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Fast-ion loss detectors </a:t>
            </a:r>
          </a:p>
          <a:p>
            <a:pPr marL="257175" indent="-257175" algn="just">
              <a:buAutoNum type="alphaLcParenR"/>
            </a:pP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UV and x-ray spectroscopy </a:t>
            </a:r>
          </a:p>
          <a:p>
            <a:pPr algn="just"/>
            <a:endParaRPr lang="en-US" sz="1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BENEFIT: 100% detection efficiency and low sensitivity for the (</a:t>
            </a:r>
            <a:r>
              <a:rPr lang="en-US" sz="1500" dirty="0" err="1">
                <a:latin typeface="Arial" panose="020B0604020202020204" pitchFamily="34" charset="0"/>
                <a:cs typeface="Arial" panose="020B0604020202020204" pitchFamily="34" charset="0"/>
              </a:rPr>
              <a:t>n,</a:t>
            </a:r>
            <a:r>
              <a:rPr lang="en-US" sz="1500" dirty="0" err="1">
                <a:latin typeface="Symbol" pitchFamily="2" charset="2"/>
                <a:cs typeface="Arial" panose="020B0604020202020204" pitchFamily="34" charset="0"/>
              </a:rPr>
              <a:t>g</a:t>
            </a:r>
            <a:r>
              <a:rPr lang="en-US" sz="1500" dirty="0">
                <a:latin typeface="Arial" panose="020B0604020202020204" pitchFamily="34" charset="0"/>
                <a:cs typeface="Arial" panose="020B0604020202020204" pitchFamily="34" charset="0"/>
              </a:rPr>
              <a:t>) background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62EB138-96EF-2F68-D511-33CD2644B0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8815" y="3051083"/>
            <a:ext cx="3343349" cy="210846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FE88AC7-BBC1-55CB-8AB2-397C9DAA14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426" y="1654404"/>
            <a:ext cx="1255574" cy="350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000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3E0D28-3A63-AA52-A6FB-3A0F277F46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4">
            <a:extLst>
              <a:ext uri="{FF2B5EF4-FFF2-40B4-BE49-F238E27FC236}">
                <a16:creationId xmlns:a16="http://schemas.microsoft.com/office/drawing/2014/main" id="{63A23630-75B6-24DC-690E-E7A5D489AC7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2875" y="1"/>
            <a:ext cx="9001125" cy="770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0" anchor="b" anchorCtr="0">
            <a:noAutofit/>
          </a:bodyPr>
          <a:lstStyle/>
          <a:p>
            <a:r>
              <a:rPr lang="en-US" sz="2700" dirty="0">
                <a:latin typeface="Georgia" panose="02040502050405020303" pitchFamily="18" charset="0"/>
                <a:ea typeface="ＭＳ Ｐゴシック" charset="-128"/>
                <a:cs typeface="Arial"/>
              </a:rPr>
              <a:t>and… now we also have a wealthy private sector!!!</a:t>
            </a:r>
            <a:br>
              <a:rPr lang="en-US" sz="2700" dirty="0">
                <a:latin typeface="Georgia" panose="02040502050405020303" pitchFamily="18" charset="0"/>
                <a:ea typeface="ＭＳ Ｐゴシック" charset="-128"/>
                <a:cs typeface="Arial"/>
              </a:rPr>
            </a:br>
            <a:endParaRPr lang="en-US" sz="2700" dirty="0">
              <a:latin typeface="Georgia" panose="02040502050405020303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815D14-9FEC-8A4F-382B-6F579E8CEBB0}"/>
              </a:ext>
            </a:extLst>
          </p:cNvPr>
          <p:cNvSpPr txBox="1"/>
          <p:nvPr/>
        </p:nvSpPr>
        <p:spPr>
          <a:xfrm>
            <a:off x="140115" y="1093413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Tokamaks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432978-5416-8F88-2823-08646AF06F4A}"/>
              </a:ext>
            </a:extLst>
          </p:cNvPr>
          <p:cNvSpPr txBox="1"/>
          <p:nvPr/>
        </p:nvSpPr>
        <p:spPr>
          <a:xfrm>
            <a:off x="145656" y="668348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MCF</a:t>
            </a:r>
          </a:p>
        </p:txBody>
      </p:sp>
      <p:pic>
        <p:nvPicPr>
          <p:cNvPr id="9" name="Picture 4" descr="Commonwealth Fusion Systems Raises $84 Million in A2 Round">
            <a:extLst>
              <a:ext uri="{FF2B5EF4-FFF2-40B4-BE49-F238E27FC236}">
                <a16:creationId xmlns:a16="http://schemas.microsoft.com/office/drawing/2014/main" id="{30B3220C-88D1-2F4A-F7E6-3C791BBDCC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68" b="26085"/>
          <a:stretch/>
        </p:blipFill>
        <p:spPr bwMode="auto">
          <a:xfrm>
            <a:off x="1516145" y="1129591"/>
            <a:ext cx="1240405" cy="32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ommercial Fusion Energy - Tokamak Energy">
            <a:extLst>
              <a:ext uri="{FF2B5EF4-FFF2-40B4-BE49-F238E27FC236}">
                <a16:creationId xmlns:a16="http://schemas.microsoft.com/office/drawing/2014/main" id="{61B7435C-A98B-12BD-005E-571E93438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284" y="1129591"/>
            <a:ext cx="1351371" cy="327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EXL Fusion Power Technology R&amp;D - An Introduction">
            <a:extLst>
              <a:ext uri="{FF2B5EF4-FFF2-40B4-BE49-F238E27FC236}">
                <a16:creationId xmlns:a16="http://schemas.microsoft.com/office/drawing/2014/main" id="{1BF40339-C3D2-0EC8-E0DB-BD4B4DB86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121" y="1171597"/>
            <a:ext cx="1117724" cy="30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Techsburg - clients">
            <a:extLst>
              <a:ext uri="{FF2B5EF4-FFF2-40B4-BE49-F238E27FC236}">
                <a16:creationId xmlns:a16="http://schemas.microsoft.com/office/drawing/2014/main" id="{FDFDEE70-8175-879C-70FD-9D1D520FF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1483" y="1185843"/>
            <a:ext cx="881738" cy="29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79711F7-C4D0-946C-81B1-CA9679BB3D35}"/>
              </a:ext>
            </a:extLst>
          </p:cNvPr>
          <p:cNvSpPr txBox="1"/>
          <p:nvPr/>
        </p:nvSpPr>
        <p:spPr>
          <a:xfrm>
            <a:off x="-949" y="1663440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Stellarators</a:t>
            </a:r>
          </a:p>
        </p:txBody>
      </p:sp>
      <p:pic>
        <p:nvPicPr>
          <p:cNvPr id="14" name="Picture 12" descr="Thea Energy - Director - Fusion Systems">
            <a:extLst>
              <a:ext uri="{FF2B5EF4-FFF2-40B4-BE49-F238E27FC236}">
                <a16:creationId xmlns:a16="http://schemas.microsoft.com/office/drawing/2014/main" id="{9BBF2BD0-C4A5-0781-F289-24B8B8A46F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145" y="1719243"/>
            <a:ext cx="1483738" cy="28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Energy and Power Gen Manufacturing Capabilities | Baker Industries">
            <a:extLst>
              <a:ext uri="{FF2B5EF4-FFF2-40B4-BE49-F238E27FC236}">
                <a16:creationId xmlns:a16="http://schemas.microsoft.com/office/drawing/2014/main" id="{991BABA6-D6C4-1A28-9BC6-90BAEB8788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61" b="24344"/>
          <a:stretch/>
        </p:blipFill>
        <p:spPr bwMode="auto">
          <a:xfrm>
            <a:off x="3204446" y="1645700"/>
            <a:ext cx="844236" cy="435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Proxima Fusion captures a stellar €7 million raise to fund the design of  fusion power plants - Tech.eu">
            <a:extLst>
              <a:ext uri="{FF2B5EF4-FFF2-40B4-BE49-F238E27FC236}">
                <a16:creationId xmlns:a16="http://schemas.microsoft.com/office/drawing/2014/main" id="{38F28F0B-1CC3-287D-E5D0-EDD6303B08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6347" y="1663440"/>
            <a:ext cx="711306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0" descr="Stellarex – Fusion Energy">
            <a:extLst>
              <a:ext uri="{FF2B5EF4-FFF2-40B4-BE49-F238E27FC236}">
                <a16:creationId xmlns:a16="http://schemas.microsoft.com/office/drawing/2014/main" id="{438D7053-DCD5-1E94-4936-7739767FEEA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6" t="18222" r="16587" b="20133"/>
          <a:stretch/>
        </p:blipFill>
        <p:spPr bwMode="auto">
          <a:xfrm>
            <a:off x="5009319" y="1704746"/>
            <a:ext cx="711306" cy="31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Renaissance Fusion">
            <a:extLst>
              <a:ext uri="{FF2B5EF4-FFF2-40B4-BE49-F238E27FC236}">
                <a16:creationId xmlns:a16="http://schemas.microsoft.com/office/drawing/2014/main" id="{62CF8E76-BC5B-D406-46D2-CCCEA2F22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993" y="1656306"/>
            <a:ext cx="1856734" cy="414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4" descr="Helical Fusion Raises USD 6M in Seed Funding">
            <a:extLst>
              <a:ext uri="{FF2B5EF4-FFF2-40B4-BE49-F238E27FC236}">
                <a16:creationId xmlns:a16="http://schemas.microsoft.com/office/drawing/2014/main" id="{317A8C9E-2450-8EF0-0288-24915D92E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8655" y="1707477"/>
            <a:ext cx="1463621" cy="31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3615DD4-FED4-EDAC-36AF-9E00E9916E84}"/>
              </a:ext>
            </a:extLst>
          </p:cNvPr>
          <p:cNvSpPr txBox="1"/>
          <p:nvPr/>
        </p:nvSpPr>
        <p:spPr>
          <a:xfrm>
            <a:off x="665900" y="2180204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FRCs</a:t>
            </a:r>
          </a:p>
        </p:txBody>
      </p:sp>
      <p:pic>
        <p:nvPicPr>
          <p:cNvPr id="21" name="Picture 26" descr="TAE Technologies | Fusion Power Clean Energy Company">
            <a:extLst>
              <a:ext uri="{FF2B5EF4-FFF2-40B4-BE49-F238E27FC236}">
                <a16:creationId xmlns:a16="http://schemas.microsoft.com/office/drawing/2014/main" id="{AAB858BB-0578-107A-6D1B-68A1FF8F56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145" y="2255386"/>
            <a:ext cx="790866" cy="24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8" descr="Helion | Building the world's first fusion power plant">
            <a:extLst>
              <a:ext uri="{FF2B5EF4-FFF2-40B4-BE49-F238E27FC236}">
                <a16:creationId xmlns:a16="http://schemas.microsoft.com/office/drawing/2014/main" id="{9B012C8B-3967-412A-56E0-CB65C35305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66" t="31596" r="11681" b="32014"/>
          <a:stretch/>
        </p:blipFill>
        <p:spPr bwMode="auto">
          <a:xfrm>
            <a:off x="2558846" y="2220593"/>
            <a:ext cx="1271635" cy="31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0" descr="Princeton Satellite Systems | Satellites and Beyond">
            <a:extLst>
              <a:ext uri="{FF2B5EF4-FFF2-40B4-BE49-F238E27FC236}">
                <a16:creationId xmlns:a16="http://schemas.microsoft.com/office/drawing/2014/main" id="{DACD81F1-5DE7-C7EB-F95E-74C3CD4AF7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4884" y="2174500"/>
            <a:ext cx="425212" cy="425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2" descr="Fusion - V2.mp4">
            <a:extLst>
              <a:ext uri="{FF2B5EF4-FFF2-40B4-BE49-F238E27FC236}">
                <a16:creationId xmlns:a16="http://schemas.microsoft.com/office/drawing/2014/main" id="{BCB89F00-8EEB-1B9B-CC3D-62B95F95E7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89" t="35153" r="7091" b="35290"/>
          <a:stretch/>
        </p:blipFill>
        <p:spPr bwMode="auto">
          <a:xfrm>
            <a:off x="4614643" y="2252239"/>
            <a:ext cx="1310911" cy="256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4" descr="Terra Fusion">
            <a:extLst>
              <a:ext uri="{FF2B5EF4-FFF2-40B4-BE49-F238E27FC236}">
                <a16:creationId xmlns:a16="http://schemas.microsoft.com/office/drawing/2014/main" id="{1746EA46-7432-106B-2325-17CEA26712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145" y="2757686"/>
            <a:ext cx="977986" cy="29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AA60671-2867-99D1-DAEF-8384705FB5CE}"/>
              </a:ext>
            </a:extLst>
          </p:cNvPr>
          <p:cNvSpPr txBox="1"/>
          <p:nvPr/>
        </p:nvSpPr>
        <p:spPr>
          <a:xfrm>
            <a:off x="473540" y="2706261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Mirrors</a:t>
            </a:r>
          </a:p>
        </p:txBody>
      </p:sp>
      <p:pic>
        <p:nvPicPr>
          <p:cNvPr id="27" name="Picture 36" descr="Realta Fusion | Wisconsin Energy Institute">
            <a:extLst>
              <a:ext uri="{FF2B5EF4-FFF2-40B4-BE49-F238E27FC236}">
                <a16:creationId xmlns:a16="http://schemas.microsoft.com/office/drawing/2014/main" id="{133E7566-8E32-26E5-127D-56740E5B5D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90" b="35448"/>
          <a:stretch/>
        </p:blipFill>
        <p:spPr bwMode="auto">
          <a:xfrm>
            <a:off x="2688318" y="2749682"/>
            <a:ext cx="914347" cy="31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2BF22F9-6617-75BA-06DA-16117FBEA507}"/>
              </a:ext>
            </a:extLst>
          </p:cNvPr>
          <p:cNvSpPr txBox="1"/>
          <p:nvPr/>
        </p:nvSpPr>
        <p:spPr>
          <a:xfrm>
            <a:off x="653076" y="3193192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Other</a:t>
            </a:r>
          </a:p>
        </p:txBody>
      </p:sp>
      <p:pic>
        <p:nvPicPr>
          <p:cNvPr id="29" name="Picture 38" descr="Novatron Fusion">
            <a:extLst>
              <a:ext uri="{FF2B5EF4-FFF2-40B4-BE49-F238E27FC236}">
                <a16:creationId xmlns:a16="http://schemas.microsoft.com/office/drawing/2014/main" id="{9484BF19-D575-68C6-C450-4A6EB2ADA3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066" y="2707238"/>
            <a:ext cx="758395" cy="398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0" descr="University of Washington spinoff, Zap Energy, on track to ...">
            <a:extLst>
              <a:ext uri="{FF2B5EF4-FFF2-40B4-BE49-F238E27FC236}">
                <a16:creationId xmlns:a16="http://schemas.microsoft.com/office/drawing/2014/main" id="{2684ADEE-2197-60A9-2059-54095FED3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145" y="3193192"/>
            <a:ext cx="712391" cy="40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2" descr="CORRECTING and REPLACING The European Gauss Fusion ...">
            <a:extLst>
              <a:ext uri="{FF2B5EF4-FFF2-40B4-BE49-F238E27FC236}">
                <a16:creationId xmlns:a16="http://schemas.microsoft.com/office/drawing/2014/main" id="{7B679093-BCB4-F450-E6B1-E7C9CB34DF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82" b="15986"/>
          <a:stretch/>
        </p:blipFill>
        <p:spPr bwMode="auto">
          <a:xfrm>
            <a:off x="2356008" y="3223873"/>
            <a:ext cx="1141880" cy="338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44" descr="Download General Fusion Logo in SVG Vector or PNG File ...">
            <a:extLst>
              <a:ext uri="{FF2B5EF4-FFF2-40B4-BE49-F238E27FC236}">
                <a16:creationId xmlns:a16="http://schemas.microsoft.com/office/drawing/2014/main" id="{5E023EF3-99FD-3A53-7913-3B162799CB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37" t="37432" r="11949" b="37647"/>
          <a:stretch/>
        </p:blipFill>
        <p:spPr bwMode="auto">
          <a:xfrm>
            <a:off x="3536323" y="3238926"/>
            <a:ext cx="1410283" cy="308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46" descr="Our Investment in Avalanche Energy — MCJ Collective">
            <a:extLst>
              <a:ext uri="{FF2B5EF4-FFF2-40B4-BE49-F238E27FC236}">
                <a16:creationId xmlns:a16="http://schemas.microsoft.com/office/drawing/2014/main" id="{935C07D6-A37D-4B82-B7EE-BD41690E42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81" t="37432" r="11681" b="35037"/>
          <a:stretch/>
        </p:blipFill>
        <p:spPr bwMode="auto">
          <a:xfrm>
            <a:off x="4985377" y="3254074"/>
            <a:ext cx="1377480" cy="27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8" descr="nT-Tao Compact Fusion Power - Crunchbase Company Profile ...">
            <a:extLst>
              <a:ext uri="{FF2B5EF4-FFF2-40B4-BE49-F238E27FC236}">
                <a16:creationId xmlns:a16="http://schemas.microsoft.com/office/drawing/2014/main" id="{5BD61499-1E01-5A29-F116-AAAE9FD02D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83" b="36912"/>
          <a:stretch/>
        </p:blipFill>
        <p:spPr bwMode="auto">
          <a:xfrm>
            <a:off x="6475097" y="3282371"/>
            <a:ext cx="671871" cy="22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699AC2DD-923D-01F8-CCE4-936053FB315B}"/>
              </a:ext>
            </a:extLst>
          </p:cNvPr>
          <p:cNvSpPr txBox="1"/>
          <p:nvPr/>
        </p:nvSpPr>
        <p:spPr>
          <a:xfrm>
            <a:off x="99695" y="3717703"/>
            <a:ext cx="679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ICF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7346FA2-FA98-5AEF-90A7-B6B03B2CD70D}"/>
              </a:ext>
            </a:extLst>
          </p:cNvPr>
          <p:cNvSpPr txBox="1"/>
          <p:nvPr/>
        </p:nvSpPr>
        <p:spPr>
          <a:xfrm>
            <a:off x="653076" y="4039211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Laser</a:t>
            </a:r>
          </a:p>
        </p:txBody>
      </p:sp>
      <p:pic>
        <p:nvPicPr>
          <p:cNvPr id="37" name="Picture 50" descr="About | HB11 Energy | new Laser Hydrogen-Boron fusion energy ...">
            <a:extLst>
              <a:ext uri="{FF2B5EF4-FFF2-40B4-BE49-F238E27FC236}">
                <a16:creationId xmlns:a16="http://schemas.microsoft.com/office/drawing/2014/main" id="{27245931-D1F2-E2A1-0A73-B9191AB0AF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145" y="4090636"/>
            <a:ext cx="826361" cy="29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52" descr="Focused Energy Celebrates One Year of Achieving Key Fusion ...">
            <a:extLst>
              <a:ext uri="{FF2B5EF4-FFF2-40B4-BE49-F238E27FC236}">
                <a16:creationId xmlns:a16="http://schemas.microsoft.com/office/drawing/2014/main" id="{FF6863CC-39EF-6E20-302D-B8D244E840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24" t="29325" r="22212" b="29758"/>
          <a:stretch/>
        </p:blipFill>
        <p:spPr bwMode="auto">
          <a:xfrm>
            <a:off x="2553917" y="4073486"/>
            <a:ext cx="902121" cy="331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54" descr="Marvel Fusion - PRIMEPULSE SE">
            <a:extLst>
              <a:ext uri="{FF2B5EF4-FFF2-40B4-BE49-F238E27FC236}">
                <a16:creationId xmlns:a16="http://schemas.microsoft.com/office/drawing/2014/main" id="{66B0095A-9923-9281-F1C4-886A34E7D2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7896" y="4134051"/>
            <a:ext cx="1856734" cy="210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56" descr="Xcimer Energy Announces $9 Million US Department of Energy ...">
            <a:extLst>
              <a:ext uri="{FF2B5EF4-FFF2-40B4-BE49-F238E27FC236}">
                <a16:creationId xmlns:a16="http://schemas.microsoft.com/office/drawing/2014/main" id="{1CC9ECD7-BA3D-D689-F1A4-262A507406A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64" b="31041"/>
          <a:stretch/>
        </p:blipFill>
        <p:spPr bwMode="auto">
          <a:xfrm>
            <a:off x="5593237" y="4136809"/>
            <a:ext cx="1098876" cy="20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8" descr="Japan's first laser nuclear fusion company, EX-Fusion raises ...">
            <a:extLst>
              <a:ext uri="{FF2B5EF4-FFF2-40B4-BE49-F238E27FC236}">
                <a16:creationId xmlns:a16="http://schemas.microsoft.com/office/drawing/2014/main" id="{7EC7ABC6-43E7-179F-1925-5DF0EA793B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52" b="25682"/>
          <a:stretch/>
        </p:blipFill>
        <p:spPr bwMode="auto">
          <a:xfrm>
            <a:off x="6813028" y="4123414"/>
            <a:ext cx="1295193" cy="231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AE4254A1-43D2-73EC-990B-3C125937ED99}"/>
              </a:ext>
            </a:extLst>
          </p:cNvPr>
          <p:cNvSpPr txBox="1"/>
          <p:nvPr/>
        </p:nvSpPr>
        <p:spPr>
          <a:xfrm>
            <a:off x="653076" y="4480228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0000FF"/>
                </a:solidFill>
              </a:rPr>
              <a:t>Other</a:t>
            </a:r>
          </a:p>
        </p:txBody>
      </p:sp>
      <p:pic>
        <p:nvPicPr>
          <p:cNvPr id="43" name="Picture 60" descr="Projectile Based Inertial Fusion | Fusion Power | First ...">
            <a:extLst>
              <a:ext uri="{FF2B5EF4-FFF2-40B4-BE49-F238E27FC236}">
                <a16:creationId xmlns:a16="http://schemas.microsoft.com/office/drawing/2014/main" id="{FCC39BFA-11E3-2D4E-270E-1F65DA8B5E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145" y="4575800"/>
            <a:ext cx="654873" cy="20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62" descr="NearStar Fusion">
            <a:extLst>
              <a:ext uri="{FF2B5EF4-FFF2-40B4-BE49-F238E27FC236}">
                <a16:creationId xmlns:a16="http://schemas.microsoft.com/office/drawing/2014/main" id="{F4F30307-FFEE-9AEE-2125-21C679E00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376" y="4548463"/>
            <a:ext cx="1074845" cy="263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64" descr="MIFTI">
            <a:extLst>
              <a:ext uri="{FF2B5EF4-FFF2-40B4-BE49-F238E27FC236}">
                <a16:creationId xmlns:a16="http://schemas.microsoft.com/office/drawing/2014/main" id="{10D3AEF8-A40A-5DAD-38F9-628919650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637" y="4536031"/>
            <a:ext cx="584314" cy="288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66" descr="Fuse Energy">
            <a:extLst>
              <a:ext uri="{FF2B5EF4-FFF2-40B4-BE49-F238E27FC236}">
                <a16:creationId xmlns:a16="http://schemas.microsoft.com/office/drawing/2014/main" id="{E2DCFDDF-2044-A68C-40FE-9396FE155C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9235" y="4552472"/>
            <a:ext cx="1381743" cy="255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70" descr="SHINE Technologies | Wisconsin Energy Institute">
            <a:extLst>
              <a:ext uri="{FF2B5EF4-FFF2-40B4-BE49-F238E27FC236}">
                <a16:creationId xmlns:a16="http://schemas.microsoft.com/office/drawing/2014/main" id="{0647B999-BCD0-E8F2-CA6E-843B1185B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7284" y="3303865"/>
            <a:ext cx="784914" cy="178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72" descr="Pioneering Fusion Energy Solutions - Electric Fusion Systems">
            <a:extLst>
              <a:ext uri="{FF2B5EF4-FFF2-40B4-BE49-F238E27FC236}">
                <a16:creationId xmlns:a16="http://schemas.microsoft.com/office/drawing/2014/main" id="{2AFE4623-5649-A7FF-1D2C-450647310FF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07" b="21632"/>
          <a:stretch/>
        </p:blipFill>
        <p:spPr bwMode="auto">
          <a:xfrm>
            <a:off x="7160910" y="3253041"/>
            <a:ext cx="1052432" cy="28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3250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118;p4">
            <a:extLst>
              <a:ext uri="{FF2B5EF4-FFF2-40B4-BE49-F238E27FC236}">
                <a16:creationId xmlns:a16="http://schemas.microsoft.com/office/drawing/2014/main" id="{6C11FC15-15C2-F9D2-3F0B-EE515A7359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42875" y="1"/>
            <a:ext cx="9001125" cy="7704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34275" rIns="0" bIns="0" anchor="b" anchorCtr="0">
            <a:noAutofit/>
          </a:bodyPr>
          <a:lstStyle/>
          <a:p>
            <a:r>
              <a:rPr lang="en-US" sz="2700" dirty="0">
                <a:latin typeface="Georgia" panose="02040502050405020303" pitchFamily="18" charset="0"/>
                <a:ea typeface="ＭＳ Ｐゴシック" charset="-128"/>
                <a:cs typeface="Arial"/>
              </a:rPr>
              <a:t>Summary</a:t>
            </a:r>
            <a:br>
              <a:rPr lang="en-US" sz="2700" dirty="0">
                <a:latin typeface="Georgia" panose="02040502050405020303" pitchFamily="18" charset="0"/>
                <a:ea typeface="ＭＳ Ｐゴシック" charset="-128"/>
                <a:cs typeface="Arial"/>
              </a:rPr>
            </a:br>
            <a:endParaRPr lang="en-US" sz="2700" dirty="0">
              <a:latin typeface="Georgia" panose="02040502050405020303" pitchFamily="18" charset="0"/>
            </a:endParaRPr>
          </a:p>
        </p:txBody>
      </p:sp>
      <p:pic>
        <p:nvPicPr>
          <p:cNvPr id="2" name="Picture 7" descr="XTOMO_views.png">
            <a:extLst>
              <a:ext uri="{FF2B5EF4-FFF2-40B4-BE49-F238E27FC236}">
                <a16:creationId xmlns:a16="http://schemas.microsoft.com/office/drawing/2014/main" id="{1EF98E22-4E37-F6D9-BC47-A0BD1AE39E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12" y="421008"/>
            <a:ext cx="976286" cy="190906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537C5CA-DAEF-7D25-FD41-1A14D8191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7965" y="421008"/>
            <a:ext cx="3359134" cy="19287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A326969-3AF8-5E66-5363-9B843F2B24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835" y="445438"/>
            <a:ext cx="3196865" cy="18830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0E7C953-129A-449E-2382-FBF892777287}"/>
              </a:ext>
            </a:extLst>
          </p:cNvPr>
          <p:cNvSpPr txBox="1"/>
          <p:nvPr/>
        </p:nvSpPr>
        <p:spPr>
          <a:xfrm>
            <a:off x="78360" y="2478986"/>
            <a:ext cx="9065640" cy="2608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900"/>
              </a:spcBef>
              <a:buFont typeface="+mj-ea"/>
              <a:buAutoNum type="circleNumDbPlain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With the selection of W for modern machines, understanding the sources, transport and confinement of high-Z impurities is crucial to SPARC and ITER success.</a:t>
            </a:r>
          </a:p>
          <a:p>
            <a:pPr marL="171450" indent="-171450">
              <a:spcBef>
                <a:spcPts val="900"/>
              </a:spcBef>
              <a:buFont typeface="+mj-ea"/>
              <a:buAutoNum type="circleNumDbPlain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P</a:t>
            </a:r>
            <a:r>
              <a:rPr lang="en-US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rad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≳ ½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input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rad,X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≲ 90% P</a:t>
            </a:r>
            <a:r>
              <a:rPr lang="en-US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rad</a:t>
            </a: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900"/>
              </a:spcBef>
              <a:buFont typeface="+mj-ea"/>
              <a:buAutoNum type="circleNumDbPlain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Modern x-ray diagnostics help us probe: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e,i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sz="1800" baseline="-25000" dirty="0" err="1">
                <a:latin typeface="Symbol" pitchFamily="2" charset="2"/>
                <a:cs typeface="Arial" panose="020B0604020202020204" pitchFamily="34" charset="0"/>
              </a:rPr>
              <a:t>f,q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, Z</a:t>
            </a:r>
            <a:r>
              <a:rPr lang="en-US" sz="1800" baseline="-25000" dirty="0">
                <a:latin typeface="Arial" panose="020B0604020202020204" pitchFamily="34" charset="0"/>
                <a:cs typeface="Arial" panose="020B0604020202020204" pitchFamily="34" charset="0"/>
              </a:rPr>
              <a:t>eff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en-US" sz="1800" dirty="0" err="1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800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e,fast</a:t>
            </a: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and their profiles!</a:t>
            </a:r>
          </a:p>
          <a:p>
            <a:pPr marL="171450" indent="-171450">
              <a:spcBef>
                <a:spcPts val="900"/>
              </a:spcBef>
              <a:buFont typeface="+mj-ea"/>
              <a:buAutoNum type="circleNumDbPlain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Urgent need of rad-hardened sensors (e.g. UV as well as soft &amp; hard x-rays) !!!</a:t>
            </a:r>
          </a:p>
          <a:p>
            <a:pPr marL="171450" indent="-171450">
              <a:spcBef>
                <a:spcPts val="900"/>
              </a:spcBef>
              <a:buFont typeface="+mj-ea"/>
              <a:buAutoNum type="circleNumDbPlain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Need better neutron monitors for DD and DT (2.5 vs 14.1 MeV): flux and spectra!!!</a:t>
            </a:r>
          </a:p>
          <a:p>
            <a:pPr marL="171450" indent="-171450">
              <a:spcBef>
                <a:spcPts val="900"/>
              </a:spcBef>
              <a:buFont typeface="+mj-ea"/>
              <a:buAutoNum type="circleNumDbPlain"/>
            </a:pPr>
            <a:r>
              <a:rPr lang="en-US" sz="1800" dirty="0">
                <a:latin typeface="Arial" panose="020B0604020202020204" pitchFamily="34" charset="0"/>
                <a:cs typeface="Arial" panose="020B0604020202020204" pitchFamily="34" charset="0"/>
              </a:rPr>
              <a:t> Now we have a private sector !!!</a:t>
            </a:r>
          </a:p>
        </p:txBody>
      </p:sp>
    </p:spTree>
    <p:extLst>
      <p:ext uri="{BB962C8B-B14F-4D97-AF65-F5344CB8AC3E}">
        <p14:creationId xmlns:p14="http://schemas.microsoft.com/office/powerpoint/2010/main" val="4293648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500" y="0"/>
            <a:ext cx="8953500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sz="2400" dirty="0"/>
              <a:t>Long pulse operations (LPO) open a new era of expertise, training (e.g. physics</a:t>
            </a:r>
            <a:r>
              <a:rPr lang="en-US" dirty="0"/>
              <a:t> and</a:t>
            </a:r>
            <a:r>
              <a:rPr lang="en-US" sz="2400" dirty="0"/>
              <a:t> engineer) &amp; </a:t>
            </a:r>
            <a:r>
              <a:rPr lang="en-US" sz="2400" u="sng" dirty="0"/>
              <a:t>collaborations</a:t>
            </a:r>
            <a:endParaRPr dirty="0">
              <a:latin typeface="Georgia" panose="02040502050405020303" pitchFamily="18" charset="0"/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969F41-DA70-AF83-0D9D-239065C903A5}"/>
              </a:ext>
            </a:extLst>
          </p:cNvPr>
          <p:cNvSpPr txBox="1"/>
          <p:nvPr/>
        </p:nvSpPr>
        <p:spPr>
          <a:xfrm>
            <a:off x="685627" y="2039506"/>
            <a:ext cx="31891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Symbol" pitchFamily="2" charset="2"/>
              </a:rPr>
              <a:t>t</a:t>
            </a:r>
            <a:r>
              <a:rPr lang="en-US" sz="2400" baseline="-25000" dirty="0" err="1">
                <a:effectLst/>
                <a:latin typeface="+mn-lt"/>
              </a:rPr>
              <a:t>MHD</a:t>
            </a:r>
            <a:r>
              <a:rPr lang="en-US" sz="2400" dirty="0">
                <a:effectLst/>
                <a:latin typeface="+mn-lt"/>
              </a:rPr>
              <a:t> ∼ 1 − 100 </a:t>
            </a:r>
            <a:r>
              <a:rPr lang="el-GR" sz="2400" dirty="0">
                <a:effectLst/>
                <a:latin typeface="+mn-lt"/>
              </a:rPr>
              <a:t>μ</a:t>
            </a:r>
            <a:r>
              <a:rPr lang="en-US" sz="2400" dirty="0">
                <a:effectLst/>
                <a:latin typeface="+mn-lt"/>
              </a:rPr>
              <a:t>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Symbol" pitchFamily="2" charset="2"/>
              </a:rPr>
              <a:t>t</a:t>
            </a:r>
            <a:r>
              <a:rPr lang="en-US" sz="2400" baseline="-25000" dirty="0" err="1">
                <a:effectLst/>
                <a:latin typeface="+mn-lt"/>
              </a:rPr>
              <a:t>ELM</a:t>
            </a:r>
            <a:r>
              <a:rPr lang="en-US" sz="2400" dirty="0">
                <a:effectLst/>
                <a:latin typeface="+mn-lt"/>
              </a:rPr>
              <a:t> ≲ 1 </a:t>
            </a:r>
            <a:r>
              <a:rPr lang="en-US" sz="2400" dirty="0" err="1">
                <a:effectLst/>
                <a:latin typeface="+mn-lt"/>
              </a:rPr>
              <a:t>ms</a:t>
            </a:r>
            <a:endParaRPr lang="en-US" sz="2400" dirty="0">
              <a:effectLst/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Symbol" pitchFamily="2" charset="2"/>
              </a:rPr>
              <a:t>t</a:t>
            </a:r>
            <a:r>
              <a:rPr lang="en-US" sz="2400" baseline="-25000" dirty="0" err="1">
                <a:latin typeface="+mn-lt"/>
              </a:rPr>
              <a:t>UFO</a:t>
            </a:r>
            <a:r>
              <a:rPr lang="en-US" sz="2400" dirty="0">
                <a:effectLst/>
                <a:latin typeface="+mn-lt"/>
              </a:rPr>
              <a:t> ~ 20-50 </a:t>
            </a:r>
            <a:r>
              <a:rPr lang="en-US" sz="2400" dirty="0" err="1">
                <a:effectLst/>
                <a:latin typeface="+mn-lt"/>
              </a:rPr>
              <a:t>ms</a:t>
            </a:r>
            <a:endParaRPr lang="en-US" sz="2400" dirty="0">
              <a:effectLst/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Symbol" pitchFamily="2" charset="2"/>
              </a:rPr>
              <a:t>t</a:t>
            </a:r>
            <a:r>
              <a:rPr lang="en-US" sz="2400" baseline="-25000" dirty="0" err="1">
                <a:latin typeface="+mn-lt"/>
              </a:rPr>
              <a:t>Transport</a:t>
            </a:r>
            <a:r>
              <a:rPr lang="en-US" sz="2400" baseline="-25000" dirty="0">
                <a:latin typeface="+mn-lt"/>
              </a:rPr>
              <a:t> </a:t>
            </a:r>
            <a:r>
              <a:rPr lang="en-US" sz="2400" dirty="0">
                <a:effectLst/>
                <a:latin typeface="+mn-lt"/>
              </a:rPr>
              <a:t>~ 1-20 </a:t>
            </a:r>
            <a:r>
              <a:rPr lang="en-US" sz="2400" dirty="0" err="1">
                <a:effectLst/>
                <a:latin typeface="+mn-lt"/>
              </a:rPr>
              <a:t>ms</a:t>
            </a:r>
            <a:endParaRPr lang="en-US" sz="2400" dirty="0">
              <a:effectLst/>
              <a:latin typeface="+mn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Symbol" pitchFamily="2" charset="2"/>
              </a:rPr>
              <a:t>t</a:t>
            </a:r>
            <a:r>
              <a:rPr lang="en-US" sz="2400" baseline="-25000" dirty="0" err="1">
                <a:effectLst/>
                <a:latin typeface="+mn-lt"/>
              </a:rPr>
              <a:t>E</a:t>
            </a:r>
            <a:r>
              <a:rPr lang="en-US" sz="2400" dirty="0">
                <a:effectLst/>
                <a:latin typeface="+mn-lt"/>
              </a:rPr>
              <a:t> ∼ 50-70 </a:t>
            </a:r>
            <a:r>
              <a:rPr lang="en-US" sz="2400" dirty="0" err="1">
                <a:effectLst/>
                <a:latin typeface="+mn-lt"/>
              </a:rPr>
              <a:t>ms</a:t>
            </a:r>
            <a:r>
              <a:rPr lang="en-US" sz="2400" dirty="0">
                <a:effectLst/>
                <a:latin typeface="+mn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Symbol" pitchFamily="2" charset="2"/>
              </a:rPr>
              <a:t>t</a:t>
            </a:r>
            <a:r>
              <a:rPr lang="en-US" sz="2400" baseline="-25000" dirty="0" err="1">
                <a:effectLst/>
                <a:latin typeface="+mn-lt"/>
              </a:rPr>
              <a:t>Ex:e,i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>
                <a:effectLst/>
                <a:latin typeface="+mn-lt"/>
              </a:rPr>
              <a:t>∼ 250 </a:t>
            </a:r>
            <a:r>
              <a:rPr lang="en-US" sz="2400" dirty="0" err="1">
                <a:effectLst/>
                <a:latin typeface="+mn-lt"/>
              </a:rPr>
              <a:t>ms</a:t>
            </a:r>
            <a:r>
              <a:rPr lang="en-US" sz="2400" dirty="0">
                <a:effectLst/>
                <a:latin typeface="+mn-lt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Symbol" pitchFamily="2" charset="2"/>
              </a:rPr>
              <a:t>t</a:t>
            </a:r>
            <a:r>
              <a:rPr lang="en-US" sz="2400" baseline="-25000" dirty="0" err="1">
                <a:effectLst/>
                <a:latin typeface="+mn-lt"/>
              </a:rPr>
              <a:t>Ip</a:t>
            </a:r>
            <a:r>
              <a:rPr lang="en-US" sz="2400" dirty="0">
                <a:effectLst/>
                <a:latin typeface="+mn-lt"/>
              </a:rPr>
              <a:t> ∼ 100 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>
                <a:latin typeface="Symbol" pitchFamily="2" charset="2"/>
              </a:rPr>
              <a:t>t</a:t>
            </a:r>
            <a:r>
              <a:rPr lang="en-US" sz="2400" baseline="-25000" dirty="0" err="1">
                <a:effectLst/>
                <a:latin typeface="+mn-lt"/>
              </a:rPr>
              <a:t>PMI</a:t>
            </a:r>
            <a:r>
              <a:rPr lang="en-US" sz="2400" dirty="0">
                <a:effectLst/>
                <a:latin typeface="+mn-lt"/>
              </a:rPr>
              <a:t> ∼ 100’s 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C2419F-0B63-E290-B5EF-B21337B6BB4C}"/>
              </a:ext>
            </a:extLst>
          </p:cNvPr>
          <p:cNvSpPr txBox="1"/>
          <p:nvPr/>
        </p:nvSpPr>
        <p:spPr>
          <a:xfrm>
            <a:off x="-1" y="930060"/>
            <a:ext cx="44538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0000"/>
                </a:solidFill>
              </a:rPr>
              <a:t>Long pulse operation (LPO) redefines all our </a:t>
            </a:r>
            <a:r>
              <a:rPr lang="en-US" sz="2000" b="1" u="sng" dirty="0">
                <a:solidFill>
                  <a:srgbClr val="FF0000"/>
                </a:solidFill>
              </a:rPr>
              <a:t>diagnostic timescales</a:t>
            </a:r>
            <a:r>
              <a:rPr lang="en-US" sz="2000" dirty="0">
                <a:solidFill>
                  <a:srgbClr val="FF0000"/>
                </a:solidFill>
              </a:rPr>
              <a:t> over eight-nine orders of magnitude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240A16-03A9-D041-AEA6-B65B020B5C9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552" r="30456"/>
          <a:stretch/>
        </p:blipFill>
        <p:spPr>
          <a:xfrm>
            <a:off x="4453830" y="1022664"/>
            <a:ext cx="4578337" cy="4063830"/>
          </a:xfrm>
          <a:prstGeom prst="rect">
            <a:avLst/>
          </a:prstGeom>
        </p:spPr>
      </p:pic>
      <p:pic>
        <p:nvPicPr>
          <p:cNvPr id="5" name="Image 14">
            <a:extLst>
              <a:ext uri="{FF2B5EF4-FFF2-40B4-BE49-F238E27FC236}">
                <a16:creationId xmlns:a16="http://schemas.microsoft.com/office/drawing/2014/main" id="{65E91DB4-F26B-BEE5-70BC-2E6B7AA0D2F3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4762"/>
          <a:stretch/>
        </p:blipFill>
        <p:spPr>
          <a:xfrm>
            <a:off x="6533558" y="871577"/>
            <a:ext cx="880318" cy="566314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5102E3F-8074-A353-836B-4CCA10A9D3AA}"/>
              </a:ext>
            </a:extLst>
          </p:cNvPr>
          <p:cNvCxnSpPr/>
          <p:nvPr/>
        </p:nvCxnSpPr>
        <p:spPr>
          <a:xfrm>
            <a:off x="513117" y="2247317"/>
            <a:ext cx="0" cy="2657681"/>
          </a:xfrm>
          <a:prstGeom prst="straightConnector1">
            <a:avLst/>
          </a:prstGeom>
          <a:ln w="25400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92CD269B-4E41-8536-2C9C-ECF4B37991B4}"/>
              </a:ext>
            </a:extLst>
          </p:cNvPr>
          <p:cNvSpPr txBox="1"/>
          <p:nvPr/>
        </p:nvSpPr>
        <p:spPr>
          <a:xfrm rot="16200000">
            <a:off x="-343541" y="3270733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×(10</a:t>
            </a:r>
            <a:r>
              <a:rPr lang="en-US" sz="1800" baseline="30000" dirty="0"/>
              <a:t>8</a:t>
            </a:r>
            <a:r>
              <a:rPr lang="en-US" sz="1800" dirty="0"/>
              <a:t>-10</a:t>
            </a:r>
            <a:r>
              <a:rPr lang="en-US" sz="1800" baseline="30000" dirty="0"/>
              <a:t>9</a:t>
            </a:r>
            <a:r>
              <a:rPr lang="en-US" sz="1800" dirty="0"/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00572FD-B11C-9CDB-8437-36DCC9956AC9}"/>
              </a:ext>
            </a:extLst>
          </p:cNvPr>
          <p:cNvSpPr/>
          <p:nvPr/>
        </p:nvSpPr>
        <p:spPr>
          <a:xfrm>
            <a:off x="4776186" y="1437891"/>
            <a:ext cx="213064" cy="213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77BB8E-C1AF-4B74-C1E9-F0FC654C66ED}"/>
              </a:ext>
            </a:extLst>
          </p:cNvPr>
          <p:cNvSpPr txBox="1"/>
          <p:nvPr/>
        </p:nvSpPr>
        <p:spPr>
          <a:xfrm>
            <a:off x="7428525" y="835554"/>
            <a:ext cx="11592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March 2024</a:t>
            </a:r>
          </a:p>
        </p:txBody>
      </p:sp>
    </p:spTree>
    <p:extLst>
      <p:ext uri="{BB962C8B-B14F-4D97-AF65-F5344CB8AC3E}">
        <p14:creationId xmlns:p14="http://schemas.microsoft.com/office/powerpoint/2010/main" val="4194903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499" y="0"/>
            <a:ext cx="8711453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sz="2400" dirty="0"/>
              <a:t>Diagnostic community continues exploring innovative x-ray techniques for fusion power plants (FPPs) </a:t>
            </a:r>
            <a:endParaRPr dirty="0">
              <a:latin typeface="Georgia" panose="02040502050405020303" pitchFamily="18" charset="0"/>
            </a:endParaRPr>
          </a:p>
        </p:txBody>
      </p:sp>
      <p:sp>
        <p:nvSpPr>
          <p:cNvPr id="120" name="Google Shape;120;p4"/>
          <p:cNvSpPr txBox="1">
            <a:spLocks noGrp="1"/>
          </p:cNvSpPr>
          <p:nvPr>
            <p:ph type="sldNum" idx="12"/>
          </p:nvPr>
        </p:nvSpPr>
        <p:spPr>
          <a:xfrm>
            <a:off x="8801100" y="4846320"/>
            <a:ext cx="3429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91425" bIns="45700" anchor="b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7" name="Google Shape;97;p1">
            <a:extLst>
              <a:ext uri="{FF2B5EF4-FFF2-40B4-BE49-F238E27FC236}">
                <a16:creationId xmlns:a16="http://schemas.microsoft.com/office/drawing/2014/main" id="{E327A2AD-10CE-9519-712C-CC5FCD3B3B58}"/>
              </a:ext>
            </a:extLst>
          </p:cNvPr>
          <p:cNvSpPr txBox="1"/>
          <p:nvPr/>
        </p:nvSpPr>
        <p:spPr>
          <a:xfrm>
            <a:off x="82924" y="4859526"/>
            <a:ext cx="2955243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 b="0" i="0" u="none" strike="noStrike" dirty="0">
                <a:solidFill>
                  <a:schemeClr val="bg1"/>
                </a:solidFill>
                <a:effectLst/>
                <a:latin typeface="+mn-lt"/>
              </a:rPr>
              <a:t>PPPL Advisory Board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November 14-15</a:t>
            </a:r>
            <a:r>
              <a:rPr lang="en-US" sz="1000" b="0" i="0" u="none" strike="noStrike" cap="none" baseline="30000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th</a:t>
            </a:r>
            <a:r>
              <a:rPr lang="en-US" sz="1000" b="0" i="0" u="none" strike="noStrike" cap="none" dirty="0">
                <a:solidFill>
                  <a:schemeClr val="bg1"/>
                </a:solidFill>
                <a:latin typeface="+mn-lt"/>
                <a:ea typeface="Arial"/>
                <a:cs typeface="Arial"/>
                <a:sym typeface="Arial"/>
              </a:rPr>
              <a:t>, 2023</a:t>
            </a:r>
            <a:endParaRPr sz="1000" b="0" i="0" u="none" strike="noStrike" cap="none" dirty="0">
              <a:solidFill>
                <a:schemeClr val="bg1"/>
              </a:solidFill>
              <a:latin typeface="+mn-lt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76712-DA97-55C9-9F29-8E6CBDF4946E}"/>
              </a:ext>
            </a:extLst>
          </p:cNvPr>
          <p:cNvSpPr/>
          <p:nvPr/>
        </p:nvSpPr>
        <p:spPr>
          <a:xfrm>
            <a:off x="1" y="2330246"/>
            <a:ext cx="5913996" cy="101468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6094BDE6-8869-3D66-DB24-2EF1FACFD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69" y="925823"/>
            <a:ext cx="6282390" cy="4302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9" tIns="45714" rIns="91429" bIns="45714">
            <a:spAutoFit/>
          </a:bodyPr>
          <a:lstStyle>
            <a:lvl1pPr marL="742950" indent="-742950" eaLnBrk="0" hangingPunct="0">
              <a:defRPr sz="1200" b="1" i="1">
                <a:solidFill>
                  <a:srgbClr val="1822CD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1200150" indent="3175" eaLnBrk="0" hangingPunct="0">
              <a:defRPr sz="1200" b="1" i="1">
                <a:solidFill>
                  <a:srgbClr val="1822CD"/>
                </a:solidFill>
                <a:latin typeface="Helvetica" charset="0"/>
                <a:ea typeface="ＭＳ Ｐゴシック" charset="0"/>
              </a:defRPr>
            </a:lvl2pPr>
            <a:lvl3pPr eaLnBrk="0" hangingPunct="0">
              <a:defRPr sz="1200" b="1" i="1">
                <a:solidFill>
                  <a:srgbClr val="1822CD"/>
                </a:solidFill>
                <a:latin typeface="Helvetica" charset="0"/>
                <a:ea typeface="ＭＳ Ｐゴシック" charset="0"/>
              </a:defRPr>
            </a:lvl3pPr>
            <a:lvl4pPr eaLnBrk="0" hangingPunct="0">
              <a:defRPr sz="1200" b="1" i="1">
                <a:solidFill>
                  <a:srgbClr val="1822CD"/>
                </a:solidFill>
                <a:latin typeface="Helvetica" charset="0"/>
                <a:ea typeface="ＭＳ Ｐゴシック" charset="0"/>
              </a:defRPr>
            </a:lvl4pPr>
            <a:lvl5pPr eaLnBrk="0" hangingPunct="0">
              <a:defRPr sz="1200" b="1" i="1">
                <a:solidFill>
                  <a:srgbClr val="1822CD"/>
                </a:solidFill>
                <a:latin typeface="Helvetica" charset="0"/>
                <a:ea typeface="ＭＳ Ｐゴシック" charset="0"/>
              </a:defRPr>
            </a:lvl5pPr>
            <a:lvl6pPr marL="457200" eaLnBrk="0" fontAlgn="base" hangingPunct="0">
              <a:spcBef>
                <a:spcPct val="2000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ea typeface="ＭＳ Ｐゴシック" charset="0"/>
              </a:defRPr>
            </a:lvl6pPr>
            <a:lvl7pPr marL="914400" eaLnBrk="0" fontAlgn="base" hangingPunct="0">
              <a:spcBef>
                <a:spcPct val="2000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ea typeface="ＭＳ Ｐゴシック" charset="0"/>
              </a:defRPr>
            </a:lvl7pPr>
            <a:lvl8pPr marL="1371600" eaLnBrk="0" fontAlgn="base" hangingPunct="0">
              <a:spcBef>
                <a:spcPct val="2000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ea typeface="ＭＳ Ｐゴシック" charset="0"/>
              </a:defRPr>
            </a:lvl8pPr>
            <a:lvl9pPr marL="1828800" eaLnBrk="0" fontAlgn="base" hangingPunct="0">
              <a:spcBef>
                <a:spcPct val="20000"/>
              </a:spcBef>
              <a:spcAft>
                <a:spcPct val="0"/>
              </a:spcAft>
              <a:defRPr sz="1200" b="1" i="1">
                <a:solidFill>
                  <a:srgbClr val="1822CD"/>
                </a:solidFill>
                <a:latin typeface="Helvetica" charset="0"/>
                <a:ea typeface="ＭＳ Ｐゴシック" charset="0"/>
              </a:defRPr>
            </a:lvl9pPr>
          </a:lstStyle>
          <a:p>
            <a:pPr marL="460375" indent="-460375" eaLnBrk="1" hangingPunct="1">
              <a:lnSpc>
                <a:spcPct val="90000"/>
              </a:lnSpc>
              <a:buFontTx/>
              <a:buAutoNum type="circleNumDbPlain"/>
            </a:pP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Important % of the P</a:t>
            </a:r>
            <a:r>
              <a:rPr lang="en-US" sz="1800" b="0" i="0" baseline="-25000" dirty="0">
                <a:solidFill>
                  <a:srgbClr val="000000"/>
                </a:solidFill>
                <a:latin typeface="Arial" charset="0"/>
                <a:cs typeface="Times" charset="0"/>
              </a:rPr>
              <a:t>in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 is lost as radiation (~50%). </a:t>
            </a:r>
          </a:p>
          <a:p>
            <a:pPr marL="460375" indent="-460375" eaLnBrk="1" hangingPunct="1">
              <a:lnSpc>
                <a:spcPct val="90000"/>
              </a:lnSpc>
              <a:buFontTx/>
              <a:buAutoNum type="circleNumDbPlain"/>
            </a:pPr>
            <a:endParaRPr lang="en-US" sz="1800" b="0" i="0" dirty="0">
              <a:solidFill>
                <a:srgbClr val="000000"/>
              </a:solidFill>
              <a:latin typeface="Arial" charset="0"/>
              <a:cs typeface="Times" charset="0"/>
            </a:endParaRPr>
          </a:p>
          <a:p>
            <a:pPr marL="460375" indent="-460375" eaLnBrk="1" hangingPunct="1">
              <a:lnSpc>
                <a:spcPct val="90000"/>
              </a:lnSpc>
              <a:buFontTx/>
              <a:buAutoNum type="circleNumDbPlain"/>
            </a:pP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P</a:t>
            </a:r>
            <a:r>
              <a:rPr lang="en-US" sz="1800" b="0" i="0" baseline="-25000" dirty="0">
                <a:solidFill>
                  <a:srgbClr val="000000"/>
                </a:solidFill>
                <a:latin typeface="Arial" charset="0"/>
                <a:cs typeface="Times" charset="0"/>
              </a:rPr>
              <a:t>rad,X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 is subset of P</a:t>
            </a:r>
            <a:r>
              <a:rPr lang="en-US" sz="1800" b="0" i="0" baseline="-25000" dirty="0">
                <a:solidFill>
                  <a:srgbClr val="000000"/>
                </a:solidFill>
                <a:latin typeface="Arial" charset="0"/>
                <a:cs typeface="Times" charset="0"/>
              </a:rPr>
              <a:t>rad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 … high as 50-90%</a:t>
            </a:r>
          </a:p>
          <a:p>
            <a:pPr marL="460375" indent="-460375" eaLnBrk="1" hangingPunct="1">
              <a:lnSpc>
                <a:spcPct val="90000"/>
              </a:lnSpc>
              <a:buFontTx/>
              <a:buAutoNum type="circleNumDbPlain"/>
            </a:pPr>
            <a:endParaRPr lang="en-US" sz="1800" b="0" i="0" dirty="0">
              <a:solidFill>
                <a:srgbClr val="000000"/>
              </a:solidFill>
              <a:latin typeface="Arial" charset="0"/>
              <a:cs typeface="Times" charset="0"/>
            </a:endParaRPr>
          </a:p>
          <a:p>
            <a:pPr marL="460375" indent="-460375" eaLnBrk="1" hangingPunct="1">
              <a:lnSpc>
                <a:spcPct val="90000"/>
              </a:lnSpc>
              <a:buFontTx/>
              <a:buAutoNum type="circleNumDbPlain"/>
            </a:pP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Easier to get the signals out than the visible range !!!</a:t>
            </a:r>
          </a:p>
          <a:p>
            <a:pPr marL="460375" indent="-460375" eaLnBrk="1" hangingPunct="1">
              <a:lnSpc>
                <a:spcPct val="90000"/>
              </a:lnSpc>
              <a:buFontTx/>
              <a:buAutoNum type="circleNumDbPlain"/>
            </a:pPr>
            <a:endParaRPr lang="en-US" sz="1800" b="0" i="0" dirty="0">
              <a:solidFill>
                <a:srgbClr val="000000"/>
              </a:solidFill>
              <a:latin typeface="Arial" charset="0"/>
              <a:cs typeface="Times" charset="0"/>
            </a:endParaRPr>
          </a:p>
          <a:p>
            <a:pPr marL="460375" indent="-460375" eaLnBrk="1" hangingPunct="1">
              <a:lnSpc>
                <a:spcPct val="90000"/>
              </a:lnSpc>
              <a:buFont typeface="Wingdings" pitchFamily="2" charset="2"/>
              <a:buAutoNum type="circleNumDbPlain" startAt="4"/>
            </a:pP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X-rays: dominant source of radiation (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h</a:t>
            </a:r>
            <a:r>
              <a:rPr lang="en-US" sz="1800" b="0" i="0" dirty="0">
                <a:solidFill>
                  <a:srgbClr val="0000FF"/>
                </a:solidFill>
                <a:latin typeface="Symbol" charset="0"/>
                <a:cs typeface="Times" charset="0"/>
              </a:rPr>
              <a:t>n=</a:t>
            </a:r>
            <a:r>
              <a:rPr lang="en-US" sz="1800" b="0" i="0" dirty="0" err="1">
                <a:solidFill>
                  <a:srgbClr val="0000FF"/>
                </a:solidFill>
                <a:latin typeface="+mn-lt"/>
                <a:cs typeface="Times" charset="0"/>
              </a:rPr>
              <a:t>hc</a:t>
            </a:r>
            <a:r>
              <a:rPr lang="en-US" sz="1800" b="0" i="0" dirty="0">
                <a:solidFill>
                  <a:srgbClr val="0000FF"/>
                </a:solidFill>
                <a:latin typeface="+mn-lt"/>
                <a:cs typeface="Times" charset="0"/>
              </a:rPr>
              <a:t>/</a:t>
            </a:r>
            <a:r>
              <a:rPr lang="en-US" sz="1800" b="0" i="0" dirty="0" err="1">
                <a:solidFill>
                  <a:srgbClr val="0000FF"/>
                </a:solidFill>
                <a:latin typeface="Symbol" charset="0"/>
                <a:cs typeface="Times" charset="0"/>
              </a:rPr>
              <a:t>l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~</a:t>
            </a:r>
            <a:r>
              <a:rPr lang="en-US" sz="1800" b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T</a:t>
            </a:r>
            <a:r>
              <a:rPr lang="en-US" sz="1800" b="0" baseline="-25000" dirty="0" err="1">
                <a:solidFill>
                  <a:srgbClr val="0000FF"/>
                </a:solidFill>
                <a:latin typeface="Arial" charset="0"/>
                <a:cs typeface="Times" charset="0"/>
              </a:rPr>
              <a:t>e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):</a:t>
            </a:r>
          </a:p>
          <a:p>
            <a:pPr marL="574675" indent="-2286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100 eV&lt;T</a:t>
            </a:r>
            <a:r>
              <a:rPr lang="en-US" sz="1800" b="0" i="0" baseline="-25000" dirty="0">
                <a:solidFill>
                  <a:srgbClr val="0000FF"/>
                </a:solidFill>
                <a:latin typeface="Arial" charset="0"/>
                <a:cs typeface="Times" charset="0"/>
              </a:rPr>
              <a:t>e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&lt;20 keV ⇒ 0.5 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Å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 &lt; </a:t>
            </a:r>
            <a:r>
              <a:rPr lang="en-US" sz="1800" b="0" i="0" dirty="0">
                <a:solidFill>
                  <a:srgbClr val="0000FF"/>
                </a:solidFill>
                <a:latin typeface="Symbol" charset="0"/>
                <a:cs typeface="Times" charset="0"/>
              </a:rPr>
              <a:t>l 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&lt;130 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Å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 </a:t>
            </a:r>
            <a:r>
              <a:rPr lang="en-US" sz="1800" b="0" i="0" dirty="0">
                <a:solidFill>
                  <a:srgbClr val="0000FF"/>
                </a:solidFill>
                <a:cs typeface="Times" charset="0"/>
              </a:rPr>
              <a:t>⇒ X-rays!</a:t>
            </a:r>
          </a:p>
          <a:p>
            <a:pPr marL="574675" indent="-228600"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20 keV&lt; E</a:t>
            </a:r>
            <a:r>
              <a:rPr lang="en-US" sz="1800" b="0" i="0" baseline="-25000" dirty="0">
                <a:solidFill>
                  <a:srgbClr val="0000FF"/>
                </a:solidFill>
                <a:latin typeface="Arial" charset="0"/>
                <a:cs typeface="Times" charset="0"/>
              </a:rPr>
              <a:t>e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&lt; 200 keV ⇒ SXR to HXR</a:t>
            </a:r>
          </a:p>
          <a:p>
            <a:pPr marL="461962" indent="0" eaLnBrk="1" hangingPunct="1">
              <a:lnSpc>
                <a:spcPct val="90000"/>
              </a:lnSpc>
            </a:pPr>
            <a:endParaRPr lang="en-US" sz="1800" b="0" i="0" dirty="0">
              <a:solidFill>
                <a:srgbClr val="000000"/>
              </a:solidFill>
              <a:latin typeface="Arial" charset="0"/>
              <a:cs typeface="Times" charset="0"/>
            </a:endParaRPr>
          </a:p>
          <a:p>
            <a:pPr marL="460375" indent="-460375" eaLnBrk="1" hangingPunct="1">
              <a:lnSpc>
                <a:spcPct val="90000"/>
              </a:lnSpc>
              <a:buFont typeface="Wingdings" pitchFamily="2" charset="2"/>
              <a:buAutoNum type="circleNumDbPlain" startAt="5"/>
            </a:pP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Measurement of </a:t>
            </a:r>
            <a:r>
              <a:rPr lang="en-US" sz="1800" b="0" i="0" dirty="0" err="1">
                <a:solidFill>
                  <a:srgbClr val="000000"/>
                </a:solidFill>
                <a:latin typeface="Arial" charset="0"/>
                <a:cs typeface="Times" charset="0"/>
              </a:rPr>
              <a:t>P</a:t>
            </a:r>
            <a:r>
              <a:rPr lang="en-US" sz="1800" b="0" i="0" baseline="-25000" dirty="0" err="1">
                <a:solidFill>
                  <a:srgbClr val="000000"/>
                </a:solidFill>
                <a:latin typeface="Arial" charset="0"/>
                <a:cs typeface="Times" charset="0"/>
              </a:rPr>
              <a:t>rad,x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 will enable: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sz="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	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⇒ 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Emiss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[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ph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/cm</a:t>
            </a:r>
            <a:r>
              <a:rPr lang="en-US" sz="1800" b="0" i="0" baseline="30000" dirty="0">
                <a:solidFill>
                  <a:srgbClr val="0000FF"/>
                </a:solidFill>
                <a:latin typeface="Arial" charset="0"/>
                <a:cs typeface="Times" charset="0"/>
              </a:rPr>
              <a:t>2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s, W/cm</a:t>
            </a:r>
            <a:r>
              <a:rPr lang="en-US" sz="1800" b="0" i="0" baseline="30000" dirty="0">
                <a:solidFill>
                  <a:srgbClr val="0000FF"/>
                </a:solidFill>
                <a:latin typeface="Arial" charset="0"/>
                <a:cs typeface="Times" charset="0"/>
              </a:rPr>
              <a:t>3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], n</a:t>
            </a:r>
            <a:r>
              <a:rPr lang="en-US" sz="1800" b="0" i="0" baseline="-25000" dirty="0">
                <a:solidFill>
                  <a:srgbClr val="0000FF"/>
                </a:solidFill>
                <a:latin typeface="Arial" charset="0"/>
                <a:cs typeface="Times" charset="0"/>
              </a:rPr>
              <a:t>e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, 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n</a:t>
            </a:r>
            <a:r>
              <a:rPr lang="en-US" sz="1800" b="0" i="0" baseline="-25000" dirty="0" err="1">
                <a:solidFill>
                  <a:srgbClr val="0000FF"/>
                </a:solidFill>
                <a:latin typeface="Arial" charset="0"/>
                <a:cs typeface="Times" charset="0"/>
              </a:rPr>
              <a:t>Z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, 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T</a:t>
            </a:r>
            <a:r>
              <a:rPr lang="en-US" sz="1800" b="0" i="0" baseline="-25000" dirty="0" err="1">
                <a:solidFill>
                  <a:srgbClr val="0000FF"/>
                </a:solidFill>
                <a:latin typeface="Arial" charset="0"/>
                <a:cs typeface="Times" charset="0"/>
              </a:rPr>
              <a:t>e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, </a:t>
            </a:r>
            <a:r>
              <a:rPr lang="en-US" sz="1800" b="0" i="0" dirty="0">
                <a:solidFill>
                  <a:srgbClr val="0000FF"/>
                </a:solidFill>
                <a:latin typeface="Arial" charset="0"/>
                <a:cs typeface="Times" charset="0"/>
              </a:rPr>
              <a:t>T</a:t>
            </a:r>
            <a:r>
              <a:rPr lang="en-US" sz="1800" b="0" i="0" baseline="-25000" dirty="0">
                <a:solidFill>
                  <a:srgbClr val="0000FF"/>
                </a:solidFill>
                <a:latin typeface="Arial" charset="0"/>
                <a:cs typeface="Times" charset="0"/>
              </a:rPr>
              <a:t>Z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, 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V</a:t>
            </a:r>
            <a:r>
              <a:rPr lang="en-US" sz="1800" b="0" i="0" baseline="-25000" dirty="0" err="1">
                <a:solidFill>
                  <a:srgbClr val="0000FF"/>
                </a:solidFill>
                <a:latin typeface="Symbol" charset="0"/>
                <a:cs typeface="Times" charset="0"/>
              </a:rPr>
              <a:t>f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, 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V</a:t>
            </a:r>
            <a:r>
              <a:rPr lang="en-US" sz="1800" b="0" i="0" baseline="-25000" dirty="0" err="1">
                <a:solidFill>
                  <a:srgbClr val="0000FF"/>
                </a:solidFill>
                <a:latin typeface="Symbol" charset="0"/>
                <a:cs typeface="Times" charset="0"/>
              </a:rPr>
              <a:t>q</a:t>
            </a:r>
            <a:r>
              <a:rPr lang="en-US" sz="1800" b="0" i="0" dirty="0">
                <a:solidFill>
                  <a:srgbClr val="0000FF"/>
                </a:solidFill>
                <a:latin typeface="+mn-lt"/>
                <a:cs typeface="Times" charset="0"/>
              </a:rPr>
              <a:t> &amp; </a:t>
            </a:r>
            <a:r>
              <a:rPr lang="en-US" sz="1800" b="0" i="0" dirty="0" err="1">
                <a:solidFill>
                  <a:srgbClr val="0000FF"/>
                </a:solidFill>
                <a:latin typeface="Arial" charset="0"/>
                <a:cs typeface="Times" charset="0"/>
              </a:rPr>
              <a:t>n</a:t>
            </a:r>
            <a:r>
              <a:rPr lang="en-US" sz="1800" b="0" i="0" baseline="-25000" dirty="0" err="1">
                <a:solidFill>
                  <a:srgbClr val="0000FF"/>
                </a:solidFill>
                <a:latin typeface="Arial" charset="0"/>
                <a:cs typeface="Times" charset="0"/>
              </a:rPr>
              <a:t>RE</a:t>
            </a:r>
            <a:endParaRPr lang="en-US" sz="1800" b="0" i="0" dirty="0">
              <a:solidFill>
                <a:srgbClr val="000000"/>
              </a:solidFill>
              <a:latin typeface="Arial" charset="0"/>
              <a:cs typeface="Times" charset="0"/>
            </a:endParaRPr>
          </a:p>
          <a:p>
            <a:pPr marL="460375" indent="-460375" eaLnBrk="1" hangingPunct="1">
              <a:lnSpc>
                <a:spcPct val="90000"/>
              </a:lnSpc>
              <a:buFont typeface="Wingdings" pitchFamily="2" charset="2"/>
              <a:buAutoNum type="circleNumDbPlain" startAt="5"/>
            </a:pPr>
            <a:endParaRPr lang="en-US" sz="1800" b="0" i="0" dirty="0">
              <a:solidFill>
                <a:srgbClr val="000000"/>
              </a:solidFill>
              <a:latin typeface="Arial" charset="0"/>
              <a:cs typeface="Times" charset="0"/>
            </a:endParaRPr>
          </a:p>
          <a:p>
            <a:pPr marL="460375" indent="-460375" eaLnBrk="1" hangingPunct="1">
              <a:lnSpc>
                <a:spcPct val="90000"/>
              </a:lnSpc>
              <a:buFont typeface="Wingdings" pitchFamily="2" charset="2"/>
              <a:buAutoNum type="circleNumDbPlain" startAt="6"/>
            </a:pPr>
            <a:r>
              <a:rPr lang="en-US" sz="1800" b="0" i="0" u="sng" dirty="0">
                <a:solidFill>
                  <a:srgbClr val="000000"/>
                </a:solidFill>
                <a:latin typeface="Arial" charset="0"/>
                <a:cs typeface="Times" charset="0"/>
              </a:rPr>
              <a:t>Engineer challenges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: Ensure vacuum compatibility and in-situ calibration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sz="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	</a:t>
            </a:r>
            <a:r>
              <a:rPr lang="en-US" sz="1800" b="0" i="0" dirty="0">
                <a:solidFill>
                  <a:srgbClr val="000000"/>
                </a:solidFill>
                <a:latin typeface="Arial" charset="0"/>
                <a:cs typeface="Times" charset="0"/>
              </a:rPr>
              <a:t>⇒Important technological &amp; engineer development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CD86546-8B2E-A522-0A34-D6BDC060A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0476" y="690734"/>
            <a:ext cx="2773524" cy="4452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640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>
          <a:extLst>
            <a:ext uri="{FF2B5EF4-FFF2-40B4-BE49-F238E27FC236}">
              <a16:creationId xmlns:a16="http://schemas.microsoft.com/office/drawing/2014/main" id="{95481E3A-178A-3AF1-C1E0-E67E79328A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>
            <a:extLst>
              <a:ext uri="{FF2B5EF4-FFF2-40B4-BE49-F238E27FC236}">
                <a16:creationId xmlns:a16="http://schemas.microsoft.com/office/drawing/2014/main" id="{13A515FE-E4B0-6ADC-647D-2D7600E591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499" y="0"/>
            <a:ext cx="8953501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sz="2400" dirty="0"/>
              <a:t>Take home message: three x-ray concepts to remember! </a:t>
            </a:r>
            <a:br>
              <a:rPr lang="en-US" sz="2400" dirty="0"/>
            </a:br>
            <a:endParaRPr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169D83-CBEA-D8BC-BE6A-FAEBAF50B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245" y="871362"/>
            <a:ext cx="7440342" cy="42721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70D271F-2289-7053-F83E-6E14DD520BCE}"/>
              </a:ext>
            </a:extLst>
          </p:cNvPr>
          <p:cNvSpPr txBox="1"/>
          <p:nvPr/>
        </p:nvSpPr>
        <p:spPr>
          <a:xfrm>
            <a:off x="2583439" y="514069"/>
            <a:ext cx="39741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#1: X-ray imaging crystal spectrometer</a:t>
            </a:r>
          </a:p>
        </p:txBody>
      </p:sp>
    </p:spTree>
    <p:extLst>
      <p:ext uri="{BB962C8B-B14F-4D97-AF65-F5344CB8AC3E}">
        <p14:creationId xmlns:p14="http://schemas.microsoft.com/office/powerpoint/2010/main" val="1689958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>
          <a:extLst>
            <a:ext uri="{FF2B5EF4-FFF2-40B4-BE49-F238E27FC236}">
              <a16:creationId xmlns:a16="http://schemas.microsoft.com/office/drawing/2014/main" id="{2B6F73E6-9E8E-2552-42B5-DDC0146945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>
            <a:extLst>
              <a:ext uri="{FF2B5EF4-FFF2-40B4-BE49-F238E27FC236}">
                <a16:creationId xmlns:a16="http://schemas.microsoft.com/office/drawing/2014/main" id="{9DD5119D-91B6-C320-1C58-9B63E49AB8D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90499" y="0"/>
            <a:ext cx="8953501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dirty="0"/>
              <a:t>Take home message: three x-ray concepts to remember!</a:t>
            </a:r>
            <a:br>
              <a:rPr lang="en-US" sz="2400" dirty="0"/>
            </a:br>
            <a:endParaRPr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98987E6-955B-275D-FA88-8F74B8E1D9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553" y="1094031"/>
            <a:ext cx="6733447" cy="3966165"/>
          </a:xfrm>
          <a:prstGeom prst="rect">
            <a:avLst/>
          </a:prstGeom>
        </p:spPr>
      </p:pic>
      <p:pic>
        <p:nvPicPr>
          <p:cNvPr id="9" name="Picture 7" descr="XTOMO_views.png">
            <a:extLst>
              <a:ext uri="{FF2B5EF4-FFF2-40B4-BE49-F238E27FC236}">
                <a16:creationId xmlns:a16="http://schemas.microsoft.com/office/drawing/2014/main" id="{19175844-A438-01E6-1B38-64B55A027F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62296"/>
            <a:ext cx="2138242" cy="41812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05A28B7-7F09-B313-51DF-2C15D65367F6}"/>
              </a:ext>
            </a:extLst>
          </p:cNvPr>
          <p:cNvSpPr txBox="1"/>
          <p:nvPr/>
        </p:nvSpPr>
        <p:spPr>
          <a:xfrm>
            <a:off x="64962" y="514069"/>
            <a:ext cx="2294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#2: X-ray tomography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837D0-2025-D86C-E8D2-8A1A2365EDFA}"/>
              </a:ext>
            </a:extLst>
          </p:cNvPr>
          <p:cNvSpPr txBox="1"/>
          <p:nvPr/>
        </p:nvSpPr>
        <p:spPr>
          <a:xfrm>
            <a:off x="4355409" y="514069"/>
            <a:ext cx="30844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</a:rPr>
              <a:t>#3 Multi-energy x-ray imaging</a:t>
            </a:r>
          </a:p>
        </p:txBody>
      </p:sp>
    </p:spTree>
    <p:extLst>
      <p:ext uri="{BB962C8B-B14F-4D97-AF65-F5344CB8AC3E}">
        <p14:creationId xmlns:p14="http://schemas.microsoft.com/office/powerpoint/2010/main" val="24447634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BB1199DE-905F-4F13-E571-1BB5F8F8B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8845" y="342900"/>
            <a:ext cx="2439266" cy="4800600"/>
          </a:xfrm>
          <a:prstGeom prst="rect">
            <a:avLst/>
          </a:prstGeom>
        </p:spPr>
      </p:pic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499" y="0"/>
            <a:ext cx="8210139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sz="2400" dirty="0"/>
              <a:t>Conventional SXR tomography helps to study MHD: </a:t>
            </a:r>
            <a:r>
              <a:rPr lang="en-US" b="1" dirty="0">
                <a:solidFill>
                  <a:srgbClr val="0000FF"/>
                </a:solidFill>
              </a:rPr>
              <a:t>e- and ion fishbones</a:t>
            </a:r>
            <a:endParaRPr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F784FD-C966-4D3D-63EB-920B168A1E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8673" y="510759"/>
            <a:ext cx="2925327" cy="4624316"/>
          </a:xfrm>
          <a:prstGeom prst="rect">
            <a:avLst/>
          </a:prstGeom>
        </p:spPr>
      </p:pic>
      <p:pic>
        <p:nvPicPr>
          <p:cNvPr id="2" name="Picture 7" descr="XTOMO_views.png">
            <a:extLst>
              <a:ext uri="{FF2B5EF4-FFF2-40B4-BE49-F238E27FC236}">
                <a16:creationId xmlns:a16="http://schemas.microsoft.com/office/drawing/2014/main" id="{63C9A5D3-CB01-74AA-152D-C0A7E7DA76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62296"/>
            <a:ext cx="2138242" cy="41812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>
            <a:extLst>
              <a:ext uri="{FF2B5EF4-FFF2-40B4-BE49-F238E27FC236}">
                <a16:creationId xmlns:a16="http://schemas.microsoft.com/office/drawing/2014/main" id="{0FB8D0FB-500F-BB7E-F9C8-80B37A502365}"/>
              </a:ext>
            </a:extLst>
          </p:cNvPr>
          <p:cNvSpPr/>
          <p:nvPr/>
        </p:nvSpPr>
        <p:spPr>
          <a:xfrm>
            <a:off x="2506377" y="2743200"/>
            <a:ext cx="361813" cy="4539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641BA6AC-7772-A84A-D438-9C0F868BFB26}"/>
              </a:ext>
            </a:extLst>
          </p:cNvPr>
          <p:cNvSpPr/>
          <p:nvPr/>
        </p:nvSpPr>
        <p:spPr>
          <a:xfrm>
            <a:off x="5645378" y="2743200"/>
            <a:ext cx="361813" cy="45391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95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4"/>
          <p:cNvSpPr txBox="1">
            <a:spLocks noGrp="1"/>
          </p:cNvSpPr>
          <p:nvPr>
            <p:ph type="title"/>
          </p:nvPr>
        </p:nvSpPr>
        <p:spPr>
          <a:xfrm>
            <a:off x="190499" y="0"/>
            <a:ext cx="8236454" cy="742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0" anchor="b" anchorCtr="0">
            <a:noAutofit/>
          </a:bodyPr>
          <a:lstStyle/>
          <a:p>
            <a:r>
              <a:rPr lang="en-US" sz="2400" dirty="0"/>
              <a:t>Conventional SXR tomography helps to study MHD: </a:t>
            </a:r>
            <a:r>
              <a:rPr lang="en-US" b="1" dirty="0">
                <a:solidFill>
                  <a:srgbClr val="0000FF"/>
                </a:solidFill>
              </a:rPr>
              <a:t>(1,1) kinks, islands and LLMs</a:t>
            </a:r>
            <a:endParaRPr dirty="0">
              <a:solidFill>
                <a:srgbClr val="0000FF"/>
              </a:solidFill>
              <a:latin typeface="Georgia" panose="02040502050405020303" pitchFamily="18" charset="0"/>
            </a:endParaRPr>
          </a:p>
        </p:txBody>
      </p:sp>
      <p:pic>
        <p:nvPicPr>
          <p:cNvPr id="19" name="Picture 7" descr="XTOMO_views.png">
            <a:extLst>
              <a:ext uri="{FF2B5EF4-FFF2-40B4-BE49-F238E27FC236}">
                <a16:creationId xmlns:a16="http://schemas.microsoft.com/office/drawing/2014/main" id="{E18919B4-EEA3-0595-ABF5-AAF90D04BF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962296"/>
            <a:ext cx="2138242" cy="418120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6" descr="HTPD_snake_evolution_no_axis_v2.png">
            <a:extLst>
              <a:ext uri="{FF2B5EF4-FFF2-40B4-BE49-F238E27FC236}">
                <a16:creationId xmlns:a16="http://schemas.microsoft.com/office/drawing/2014/main" id="{3EDB13CF-E200-7090-04C5-92B509732F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185" y="3159137"/>
            <a:ext cx="5043948" cy="200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387E06-A2F1-AB28-CDC8-8E9866CA20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34608" y="1044740"/>
            <a:ext cx="2815241" cy="18951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7A23108-1E41-C35E-785F-1336EEEC2B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2167" y="1158888"/>
            <a:ext cx="4061833" cy="15843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2AA90C-2FD8-0C29-E415-8936A4D14090}"/>
              </a:ext>
            </a:extLst>
          </p:cNvPr>
          <p:cNvSpPr txBox="1"/>
          <p:nvPr/>
        </p:nvSpPr>
        <p:spPr>
          <a:xfrm>
            <a:off x="3000634" y="814239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Raw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42E43B4-6BCD-28A2-4F3A-AFC496E4FC33}"/>
              </a:ext>
            </a:extLst>
          </p:cNvPr>
          <p:cNvSpPr txBox="1"/>
          <p:nvPr/>
        </p:nvSpPr>
        <p:spPr>
          <a:xfrm>
            <a:off x="5862979" y="818517"/>
            <a:ext cx="2512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DATA + reconstruction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0B2B9A-B9D8-8EB3-D8AD-7F0418BA1B41}"/>
              </a:ext>
            </a:extLst>
          </p:cNvPr>
          <p:cNvSpPr txBox="1"/>
          <p:nvPr/>
        </p:nvSpPr>
        <p:spPr>
          <a:xfrm>
            <a:off x="2459307" y="3562022"/>
            <a:ext cx="14060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/>
              <a:t>Time history of mode-formation</a:t>
            </a:r>
          </a:p>
        </p:txBody>
      </p:sp>
    </p:spTree>
    <p:extLst>
      <p:ext uri="{BB962C8B-B14F-4D97-AF65-F5344CB8AC3E}">
        <p14:creationId xmlns:p14="http://schemas.microsoft.com/office/powerpoint/2010/main" val="1440264428"/>
      </p:ext>
    </p:extLst>
  </p:cSld>
  <p:clrMapOvr>
    <a:masterClrMapping/>
  </p:clrMapOvr>
</p:sld>
</file>

<file path=ppt/theme/theme1.xml><?xml version="1.0" encoding="utf-8"?>
<a:theme xmlns:a="http://schemas.openxmlformats.org/drawingml/2006/main" name="1_Default Theme">
  <a:themeElements>
    <a:clrScheme name="Custom 7">
      <a:dk1>
        <a:srgbClr val="000000"/>
      </a:dk1>
      <a:lt1>
        <a:srgbClr val="FFFFFF"/>
      </a:lt1>
      <a:dk2>
        <a:srgbClr val="445256"/>
      </a:dk2>
      <a:lt2>
        <a:srgbClr val="D5EDF4"/>
      </a:lt2>
      <a:accent1>
        <a:srgbClr val="47A5AE"/>
      </a:accent1>
      <a:accent2>
        <a:srgbClr val="244A58"/>
      </a:accent2>
      <a:accent3>
        <a:srgbClr val="F58025"/>
      </a:accent3>
      <a:accent4>
        <a:srgbClr val="FFB400"/>
      </a:accent4>
      <a:accent5>
        <a:srgbClr val="AE2659"/>
      </a:accent5>
      <a:accent6>
        <a:srgbClr val="70BF54"/>
      </a:accent6>
      <a:hlink>
        <a:srgbClr val="2C89C5"/>
      </a:hlink>
      <a:folHlink>
        <a:srgbClr val="2B7FA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46679</TotalTime>
  <Words>1969</Words>
  <Application>Microsoft Macintosh PowerPoint</Application>
  <PresentationFormat>On-screen Show (16:9)</PresentationFormat>
  <Paragraphs>265</Paragraphs>
  <Slides>32</Slides>
  <Notes>28</Notes>
  <HiddenSlides>0</HiddenSlides>
  <MMClips>2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ＭＳ Ｐゴシック</vt:lpstr>
      <vt:lpstr>Arial</vt:lpstr>
      <vt:lpstr>Calibri</vt:lpstr>
      <vt:lpstr>Century Gothic</vt:lpstr>
      <vt:lpstr>Courier New</vt:lpstr>
      <vt:lpstr>Georgia</vt:lpstr>
      <vt:lpstr>Symbol</vt:lpstr>
      <vt:lpstr>Times</vt:lpstr>
      <vt:lpstr>Wingdings</vt:lpstr>
      <vt:lpstr>1_Default Theme</vt:lpstr>
      <vt:lpstr>Novel energy-sensitive x-ray cameras, record fusion-plasmas, real-time monitoring and the need of radiation-hardened detectors</vt:lpstr>
      <vt:lpstr>Agenda </vt:lpstr>
      <vt:lpstr>Long pulse operations (LPO) open a new era of expertise, training (e.g. physics and engineer) &amp; collaborations</vt:lpstr>
      <vt:lpstr>Long pulse operations (LPO) open a new era of expertise, training (e.g. physics and engineer) &amp; collaborations</vt:lpstr>
      <vt:lpstr>Diagnostic community continues exploring innovative x-ray techniques for fusion power plants (FPPs) </vt:lpstr>
      <vt:lpstr>Take home message: three x-ray concepts to remember!  </vt:lpstr>
      <vt:lpstr>Take home message: three x-ray concepts to remember! </vt:lpstr>
      <vt:lpstr>Conventional SXR tomography helps to study MHD: e- and ion fishbones</vt:lpstr>
      <vt:lpstr>Conventional SXR tomography helps to study MHD: (1,1) kinks, islands and LLMs</vt:lpstr>
      <vt:lpstr>Conventional SXR tomography helps to study transport: particle (ne) and medium- to high-Z (nZ) </vt:lpstr>
      <vt:lpstr>Long pulse operation (LPO) at the WEST tokamak At CEA in France – next to ITER</vt:lpstr>
      <vt:lpstr>PowerPoint Presentation</vt:lpstr>
      <vt:lpstr>GOALs for novel multi-energy technology</vt:lpstr>
      <vt:lpstr>PowerPoint Presentation</vt:lpstr>
      <vt:lpstr>Novel x-ray detectors enable breakthrough of 100k pixels (minimum) at multiple energy ranges from 2-100 keV</vt:lpstr>
      <vt:lpstr>Novel x-ray detectors enable breakthrough of 100k pixels (minimum) at multiple energy ranges from 2-100 keV</vt:lpstr>
      <vt:lpstr>Smart pixel-technology allows filtering spectra to measure line-emission and/or the continuum</vt:lpstr>
      <vt:lpstr>Main diagnostic challenge at WEST is to disentangle nW and Te-effects in recorded spectra</vt:lpstr>
      <vt:lpstr>Main diagnostic challenge at WEST is to disentangle nW and Te-effects in recorded spectra</vt:lpstr>
      <vt:lpstr>Long pulse operations (LPO) open a new era of expertise, training (e.g. physics and engineer) &amp; collaborations</vt:lpstr>
      <vt:lpstr>Tungsten multi-energy brightness and emissivities measured for the first time at WEST</vt:lpstr>
      <vt:lpstr>Core multi-energy (ME) fits capture the Maxwellian part of the electron energy distribution function</vt:lpstr>
      <vt:lpstr>Driver #1: Demonstrated technology enables different options upon arrangements of threshold energies</vt:lpstr>
      <vt:lpstr>Driver #1: Demonstrated technology enables different options upon arrangements of threshold energies</vt:lpstr>
      <vt:lpstr>Driver #6: Develop real-time capabilities &lt;Te,0&gt;L &amp; Z0 </vt:lpstr>
      <vt:lpstr>Driver #6: Develop real-time capabilities &lt;Te,0&gt;L &amp; Z0 </vt:lpstr>
      <vt:lpstr>Driver #7: Adopt new technology with 4+ thresholds per pixel &amp; RoI sampling (from 0.5 to 100 kHz)</vt:lpstr>
      <vt:lpstr>Driver #8: Develop radiation-hardened sensors and electronics for DOE labs, universities &amp; private sector</vt:lpstr>
      <vt:lpstr>Driver #8: Develop radiation-hardened sensors and electronics for DOE labs, universities &amp; private sector</vt:lpstr>
      <vt:lpstr>∴ Find synergies between fusion energy science (FES) and high-energy physics (HEP) communities</vt:lpstr>
      <vt:lpstr>and… now we also have a wealthy private sector!!! </vt:lpstr>
      <vt:lpstr>Summary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Title of Your Presentation Here Name</dc:title>
  <dc:creator>Microsoft Office User</dc:creator>
  <cp:lastModifiedBy>Luis Delgado-Aparicio</cp:lastModifiedBy>
  <cp:revision>565</cp:revision>
  <cp:lastPrinted>2024-01-18T19:44:47Z</cp:lastPrinted>
  <dcterms:created xsi:type="dcterms:W3CDTF">2020-06-11T16:38:14Z</dcterms:created>
  <dcterms:modified xsi:type="dcterms:W3CDTF">2025-06-03T07:11:52Z</dcterms:modified>
</cp:coreProperties>
</file>