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6" r:id="rId15"/>
    <p:sldId id="269" r:id="rId16"/>
    <p:sldId id="270" r:id="rId17"/>
    <p:sldId id="271" r:id="rId18"/>
    <p:sldId id="272" r:id="rId19"/>
    <p:sldId id="273" r:id="rId20"/>
    <p:sldId id="274" r:id="rId21"/>
    <p:sldId id="275" r:id="rId22"/>
  </p:sldIdLst>
  <p:sldSz cx="12192000" cy="6858000"/>
  <p:notesSz cx="6858000" cy="9144000"/>
  <p:embeddedFontLst>
    <p:embeddedFont>
      <p:font typeface="Poppins" panose="00000500000000000000" pitchFamily="2" charset="0"/>
      <p:regular r:id="rId24"/>
      <p:bold r:id="rId25"/>
      <p:italic r:id="rId26"/>
      <p:boldItalic r:id="rId27"/>
    </p:embeddedFont>
    <p:embeddedFont>
      <p:font typeface="Poppins Black" panose="00000A00000000000000" pitchFamily="2" charset="0"/>
      <p:bold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2" roundtripDataSignature="AMtx7miwBddYxI/Kr/i64d5SNwdM3OeHR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6588C70-800B-4DB8-9877-4FA015D16B3E}">
  <a:tblStyle styleId="{26588C70-800B-4DB8-9877-4FA015D16B3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1344667-F44F-4497-9B65-21ABAA5CDDE8}"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25400" cap="flat" cmpd="sng">
              <a:solidFill>
                <a:schemeClr val="dk1"/>
              </a:solidFill>
              <a:prstDash val="solid"/>
              <a:round/>
              <a:headEnd type="none" w="sm" len="sm"/>
              <a:tailEnd type="none" w="sm" len="sm"/>
            </a:ln>
          </a:top>
          <a:bottom>
            <a:ln w="254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6E6E6"/>
          </a:solidFill>
        </a:fill>
      </a:tcStyle>
    </a:band1H>
    <a:band2H>
      <a:tcTxStyle/>
      <a:tcStyle>
        <a:tcBdr/>
      </a:tcStyle>
    </a:band2H>
    <a:band1V>
      <a:tcTxStyle/>
      <a:tcStyle>
        <a:tcBdr/>
        <a:fill>
          <a:solidFill>
            <a:srgbClr val="E6E6E6"/>
          </a:solidFill>
        </a:fill>
      </a:tcStyle>
    </a:band1V>
    <a:band2V>
      <a:tcTxStyle/>
      <a:tcStyle>
        <a:tcBdr/>
      </a:tcStyle>
    </a:band2V>
    <a:lastCol>
      <a:tcTxStyle b="on" i="off">
        <a:font>
          <a:latin typeface="Arial"/>
          <a:ea typeface="Arial"/>
          <a:cs typeface="Arial"/>
        </a:font>
        <a:schemeClr val="lt1"/>
      </a:tcTxStyle>
      <a:tcStyle>
        <a:tcBdr/>
        <a:fill>
          <a:solidFill>
            <a:schemeClr val="accent5"/>
          </a:solidFill>
        </a:fill>
      </a:tcStyle>
    </a:lastCol>
    <a:firstCol>
      <a:tcTxStyle b="on" i="off">
        <a:font>
          <a:latin typeface="Arial"/>
          <a:ea typeface="Arial"/>
          <a:cs typeface="Arial"/>
        </a:font>
        <a:schemeClr val="lt1"/>
      </a:tcTxStyle>
      <a:tcStyle>
        <a:tcBdr/>
        <a:fill>
          <a:solidFill>
            <a:schemeClr val="accent5"/>
          </a:solidFill>
        </a:fill>
      </a:tcStyle>
    </a:firstCol>
    <a:lastRow>
      <a:tcTxStyle b="on" i="off"/>
      <a:tcStyle>
        <a:tcBdr>
          <a:top>
            <a:ln w="50800" cap="flat" cmpd="sng">
              <a:solidFill>
                <a:schemeClr val="dk1"/>
              </a:solidFill>
              <a:prstDash val="solid"/>
              <a:round/>
              <a:headEnd type="none" w="sm" len="sm"/>
              <a:tailEnd type="none" w="sm" len="sm"/>
            </a:ln>
          </a:top>
        </a:tcBdr>
        <a:fill>
          <a:solidFill>
            <a:schemeClr val="lt1"/>
          </a:solidFill>
        </a:fill>
      </a:tcStyle>
    </a:lastRow>
    <a:seCell>
      <a:tcTxStyle b="on" i="off">
        <a:font>
          <a:latin typeface="Arial"/>
          <a:ea typeface="Arial"/>
          <a:cs typeface="Arial"/>
        </a:font>
        <a:schemeClr val="dk1"/>
      </a:tcTxStyle>
      <a:tcStyle>
        <a:tcBdr/>
      </a:tcStyle>
    </a:seCell>
    <a:swCell>
      <a:tcTxStyle b="on" i="off">
        <a:font>
          <a:latin typeface="Arial"/>
          <a:ea typeface="Arial"/>
          <a:cs typeface="Arial"/>
        </a:font>
        <a:schemeClr val="dk1"/>
      </a:tcTxStyle>
      <a:tcStyle>
        <a:tcBdr/>
      </a:tcStyle>
    </a:swCell>
    <a:firstRow>
      <a:tcTxStyle b="on" i="off">
        <a:font>
          <a:latin typeface="Arial"/>
          <a:ea typeface="Arial"/>
          <a:cs typeface="Arial"/>
        </a:font>
        <a:schemeClr val="lt1"/>
      </a:tcTxStyle>
      <a:tcStyle>
        <a:tcBdr>
          <a:bottom>
            <a:ln w="25400" cap="flat" cmpd="sng">
              <a:solidFill>
                <a:schemeClr val="dk1"/>
              </a:solidFill>
              <a:prstDash val="solid"/>
              <a:round/>
              <a:headEnd type="none" w="sm" len="sm"/>
              <a:tailEnd type="none" w="sm" len="sm"/>
            </a:ln>
          </a:bottom>
        </a:tcBdr>
        <a:fill>
          <a:solidFill>
            <a:schemeClr val="accent5"/>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pt-BR" sz="1200" b="0" i="0" u="none" strike="noStrike" cap="none">
                <a:solidFill>
                  <a:schemeClr val="dk1"/>
                </a:solidFill>
                <a:latin typeface="Arial"/>
                <a:ea typeface="Arial"/>
                <a:cs typeface="Arial"/>
                <a:sym typeface="Arial"/>
              </a:rPr>
              <a:t>‹nº›</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 name="Google Shape;5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6" name="Google Shape;44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35f2914fe76_5_1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8" name="Google Shape;458;g35f2914fe76_5_1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9" name="Google Shape;459;g35f2914fe76_5_1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35f2914fe76_5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g35f2914fe76_5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9" name="Google Shape;469;g35f2914fe76_5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35f2914fe76_5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g35f2914fe76_5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2" name="Google Shape;482;g35f2914fe76_5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a:extLst>
            <a:ext uri="{FF2B5EF4-FFF2-40B4-BE49-F238E27FC236}">
              <a16:creationId xmlns:a16="http://schemas.microsoft.com/office/drawing/2014/main" id="{B0054614-5719-7EFB-4DDF-0D88C1EEA880}"/>
            </a:ext>
          </a:extLst>
        </p:cNvPr>
        <p:cNvGrpSpPr/>
        <p:nvPr/>
      </p:nvGrpSpPr>
      <p:grpSpPr>
        <a:xfrm>
          <a:off x="0" y="0"/>
          <a:ext cx="0" cy="0"/>
          <a:chOff x="0" y="0"/>
          <a:chExt cx="0" cy="0"/>
        </a:xfrm>
      </p:grpSpPr>
      <p:sp>
        <p:nvSpPr>
          <p:cNvPr id="480" name="Google Shape;480;g35f2914fe76_5_11:notes">
            <a:extLst>
              <a:ext uri="{FF2B5EF4-FFF2-40B4-BE49-F238E27FC236}">
                <a16:creationId xmlns:a16="http://schemas.microsoft.com/office/drawing/2014/main" id="{8C333B16-C895-3D90-7DC3-FF431741061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g35f2914fe76_5_11:notes">
            <a:extLst>
              <a:ext uri="{FF2B5EF4-FFF2-40B4-BE49-F238E27FC236}">
                <a16:creationId xmlns:a16="http://schemas.microsoft.com/office/drawing/2014/main" id="{4C3174DB-1070-BA9F-854C-0EACEF58A28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2" name="Google Shape;482;g35f2914fe76_5_11:notes">
            <a:extLst>
              <a:ext uri="{FF2B5EF4-FFF2-40B4-BE49-F238E27FC236}">
                <a16:creationId xmlns:a16="http://schemas.microsoft.com/office/drawing/2014/main" id="{E4F9FBC5-DCC3-BD02-73D4-AD03B659E81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14</a:t>
            </a:fld>
            <a:endParaRPr/>
          </a:p>
        </p:txBody>
      </p:sp>
    </p:spTree>
    <p:extLst>
      <p:ext uri="{BB962C8B-B14F-4D97-AF65-F5344CB8AC3E}">
        <p14:creationId xmlns:p14="http://schemas.microsoft.com/office/powerpoint/2010/main" val="3291533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35f2914fe76_5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g35f2914fe76_5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5" name="Google Shape;495;g35f2914fe76_5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35f2914fe76_5_1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4" name="Google Shape;514;g35f2914fe76_5_1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5" name="Google Shape;515;g35f2914fe76_5_1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35f2914fe76_5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4" name="Google Shape;524;g35f2914fe76_5_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5" name="Google Shape;525;g35f2914fe76_5_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35f2914fe76_5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6" name="Google Shape;556;g35f2914fe76_5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7" name="Google Shape;557;g35f2914fe76_5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35f2914fe76_5_1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6" name="Google Shape;566;g35f2914fe76_5_1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7" name="Google Shape;567;g35f2914fe76_5_1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 name="Google Shape;6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 name="Google Shape;7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g35f2914fe76_5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g35f2914fe76_5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7" name="Google Shape;577;g35f2914fe76_5_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7" name="Google Shape;59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5f2914fe76_5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g35f2914fe76_5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 name="Google Shape;80;g35f2914fe76_5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35f2914fe76_4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g35f2914fe76_4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68" name="Google Shape;368;g35f2914fe76_4_10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35f3b33d488_1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4" name="Google Shape;384;g35f3b33d488_1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pt-BR" sz="1200">
                <a:latin typeface="Arial"/>
                <a:ea typeface="Arial"/>
                <a:cs typeface="Arial"/>
                <a:sym typeface="Arial"/>
              </a:rPr>
              <a:t>LGADs are important in Brazil because they offer advanced solutions to meet some of the technological demands of facilities like Sirius. Just like the ESRF in France, Sirius operates with ultra-high brightness X-ray beams, which are essential for cutting-edge research in areas such as nanotechnology, biosciences, and applied physics. These experiments require detectors capable of withstanding extreme environments without performance loss — precisely the kind of performance LGADs provide. Therefore, developing and applying this technology in Brazil strengthens national scientific autonomy and drives innovation in strategic centers like CNPEM.</a:t>
            </a:r>
            <a:endParaRPr/>
          </a:p>
          <a:p>
            <a:pPr marL="0" lvl="0" indent="0" algn="l" rtl="0">
              <a:lnSpc>
                <a:spcPct val="100000"/>
              </a:lnSpc>
              <a:spcBef>
                <a:spcPts val="0"/>
              </a:spcBef>
              <a:spcAft>
                <a:spcPts val="0"/>
              </a:spcAft>
              <a:buSzPts val="1400"/>
              <a:buNone/>
            </a:pPr>
            <a:endParaRPr/>
          </a:p>
        </p:txBody>
      </p:sp>
      <p:sp>
        <p:nvSpPr>
          <p:cNvPr id="385" name="Google Shape;385;g35f3b33d488_1_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35f2914fe76_5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g35f2914fe76_5_10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7" name="Google Shape;397;g35f2914fe76_5_10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07" name="Google Shape;4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4" name="Google Shape;42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5" name="Google Shape;42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pt-B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apa_opcao1">
  <p:cSld name="Capa_opcao1">
    <p:spTree>
      <p:nvGrpSpPr>
        <p:cNvPr id="1" name="Shape 12"/>
        <p:cNvGrpSpPr/>
        <p:nvPr/>
      </p:nvGrpSpPr>
      <p:grpSpPr>
        <a:xfrm>
          <a:off x="0" y="0"/>
          <a:ext cx="0" cy="0"/>
          <a:chOff x="0" y="0"/>
          <a:chExt cx="0" cy="0"/>
        </a:xfrm>
      </p:grpSpPr>
      <p:grpSp>
        <p:nvGrpSpPr>
          <p:cNvPr id="13" name="Google Shape;13;p51"/>
          <p:cNvGrpSpPr/>
          <p:nvPr/>
        </p:nvGrpSpPr>
        <p:grpSpPr>
          <a:xfrm>
            <a:off x="1" y="0"/>
            <a:ext cx="12191999" cy="6858000"/>
            <a:chOff x="1" y="0"/>
            <a:chExt cx="12191999" cy="6858000"/>
          </a:xfrm>
        </p:grpSpPr>
        <p:pic>
          <p:nvPicPr>
            <p:cNvPr id="14" name="Google Shape;14;p51"/>
            <p:cNvPicPr preferRelativeResize="0"/>
            <p:nvPr/>
          </p:nvPicPr>
          <p:blipFill rotWithShape="1">
            <a:blip r:embed="rId2">
              <a:alphaModFix/>
            </a:blip>
            <a:srcRect/>
            <a:stretch/>
          </p:blipFill>
          <p:spPr>
            <a:xfrm>
              <a:off x="1" y="0"/>
              <a:ext cx="12191999" cy="6858000"/>
            </a:xfrm>
            <a:prstGeom prst="rect">
              <a:avLst/>
            </a:prstGeom>
            <a:noFill/>
            <a:ln>
              <a:noFill/>
            </a:ln>
          </p:spPr>
        </p:pic>
        <p:sp>
          <p:nvSpPr>
            <p:cNvPr id="15" name="Google Shape;15;p51"/>
            <p:cNvSpPr/>
            <p:nvPr/>
          </p:nvSpPr>
          <p:spPr>
            <a:xfrm>
              <a:off x="9261695" y="5441133"/>
              <a:ext cx="2930305" cy="141686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pic>
        <p:nvPicPr>
          <p:cNvPr id="16" name="Google Shape;16;p51"/>
          <p:cNvPicPr preferRelativeResize="0"/>
          <p:nvPr/>
        </p:nvPicPr>
        <p:blipFill rotWithShape="1">
          <a:blip r:embed="rId3">
            <a:alphaModFix/>
          </a:blip>
          <a:srcRect/>
          <a:stretch/>
        </p:blipFill>
        <p:spPr>
          <a:xfrm>
            <a:off x="9765827" y="6275440"/>
            <a:ext cx="520262" cy="304800"/>
          </a:xfrm>
          <a:prstGeom prst="rect">
            <a:avLst/>
          </a:prstGeom>
          <a:noFill/>
          <a:ln>
            <a:noFill/>
          </a:ln>
        </p:spPr>
      </p:pic>
      <p:pic>
        <p:nvPicPr>
          <p:cNvPr id="17" name="Google Shape;17;p51"/>
          <p:cNvPicPr preferRelativeResize="0"/>
          <p:nvPr/>
        </p:nvPicPr>
        <p:blipFill rotWithShape="1">
          <a:blip r:embed="rId4">
            <a:alphaModFix/>
          </a:blip>
          <a:srcRect/>
          <a:stretch/>
        </p:blipFill>
        <p:spPr>
          <a:xfrm>
            <a:off x="10371270" y="6147013"/>
            <a:ext cx="1524983" cy="561653"/>
          </a:xfrm>
          <a:prstGeom prst="rect">
            <a:avLst/>
          </a:prstGeom>
          <a:noFill/>
          <a:ln>
            <a:noFill/>
          </a:ln>
        </p:spPr>
      </p:pic>
      <p:sp>
        <p:nvSpPr>
          <p:cNvPr id="18" name="Google Shape;18;p51"/>
          <p:cNvSpPr txBox="1">
            <a:spLocks noGrp="1"/>
          </p:cNvSpPr>
          <p:nvPr>
            <p:ph type="body" idx="1"/>
          </p:nvPr>
        </p:nvSpPr>
        <p:spPr>
          <a:xfrm>
            <a:off x="4304209" y="6331717"/>
            <a:ext cx="5209552"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0" u="none" strike="noStrike" cap="none">
                <a:solidFill>
                  <a:srgbClr val="223D7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 name="Google Shape;19;p51"/>
          <p:cNvSpPr txBox="1">
            <a:spLocks noGrp="1"/>
          </p:cNvSpPr>
          <p:nvPr>
            <p:ph type="ctrTitle"/>
          </p:nvPr>
        </p:nvSpPr>
        <p:spPr>
          <a:xfrm>
            <a:off x="4501662" y="1992516"/>
            <a:ext cx="6620611" cy="1214904"/>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223D7C"/>
              </a:buClr>
              <a:buSzPts val="2800"/>
              <a:buFont typeface="Poppins Black"/>
              <a:buNone/>
              <a:defRPr sz="2800" b="0" i="0" u="none" strike="noStrike" cap="none">
                <a:solidFill>
                  <a:srgbClr val="223D7C"/>
                </a:solidFill>
                <a:latin typeface="Poppins Black"/>
                <a:ea typeface="Poppins Black"/>
                <a:cs typeface="Poppins Black"/>
                <a:sym typeface="Poppins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0" name="Google Shape;20;p51"/>
          <p:cNvSpPr txBox="1">
            <a:spLocks noGrp="1"/>
          </p:cNvSpPr>
          <p:nvPr>
            <p:ph type="subTitle" idx="2"/>
          </p:nvPr>
        </p:nvSpPr>
        <p:spPr>
          <a:xfrm>
            <a:off x="4501662" y="3355137"/>
            <a:ext cx="6620611" cy="336388"/>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rgbClr val="223D7C"/>
              </a:buClr>
              <a:buSzPts val="2000"/>
              <a:buFont typeface="Noto Sans Symbols"/>
              <a:buNone/>
              <a:defRPr sz="2000" b="0" i="0" u="none" strike="noStrike" cap="none">
                <a:solidFill>
                  <a:srgbClr val="006EAC"/>
                </a:solidFill>
                <a:latin typeface="Poppins"/>
                <a:ea typeface="Poppins"/>
                <a:cs typeface="Poppins"/>
                <a:sym typeface="Poppins"/>
              </a:defRPr>
            </a:lvl1pPr>
            <a:lvl2pPr marR="0" lvl="1" algn="ctr" rtl="0">
              <a:lnSpc>
                <a:spcPct val="90000"/>
              </a:lnSpc>
              <a:spcBef>
                <a:spcPts val="500"/>
              </a:spcBef>
              <a:spcAft>
                <a:spcPts val="0"/>
              </a:spcAft>
              <a:buClr>
                <a:srgbClr val="223D7C"/>
              </a:buClr>
              <a:buSzPts val="2000"/>
              <a:buFont typeface="Noto Sans Symbols"/>
              <a:buNone/>
              <a:defRPr sz="2000" b="0" i="0" u="none" strike="noStrike" cap="none">
                <a:solidFill>
                  <a:srgbClr val="006EAC"/>
                </a:solidFill>
                <a:latin typeface="Poppins"/>
                <a:ea typeface="Poppins"/>
                <a:cs typeface="Poppins"/>
                <a:sym typeface="Poppins"/>
              </a:defRPr>
            </a:lvl2pPr>
            <a:lvl3pPr marR="0" lvl="2" algn="ctr" rtl="0">
              <a:lnSpc>
                <a:spcPct val="90000"/>
              </a:lnSpc>
              <a:spcBef>
                <a:spcPts val="500"/>
              </a:spcBef>
              <a:spcAft>
                <a:spcPts val="0"/>
              </a:spcAft>
              <a:buClr>
                <a:srgbClr val="223D7C"/>
              </a:buClr>
              <a:buSzPts val="1800"/>
              <a:buFont typeface="Noto Sans Symbols"/>
              <a:buNone/>
              <a:defRPr sz="1800" b="0" i="0" u="none" strike="noStrike" cap="none">
                <a:solidFill>
                  <a:srgbClr val="006EAC"/>
                </a:solidFill>
                <a:latin typeface="Poppins"/>
                <a:ea typeface="Poppins"/>
                <a:cs typeface="Poppins"/>
                <a:sym typeface="Poppins"/>
              </a:defRPr>
            </a:lvl3pPr>
            <a:lvl4pPr marR="0" lvl="3" algn="ctr" rtl="0">
              <a:lnSpc>
                <a:spcPct val="90000"/>
              </a:lnSpc>
              <a:spcBef>
                <a:spcPts val="500"/>
              </a:spcBef>
              <a:spcAft>
                <a:spcPts val="0"/>
              </a:spcAft>
              <a:buClr>
                <a:srgbClr val="223D7C"/>
              </a:buClr>
              <a:buSzPts val="1600"/>
              <a:buFont typeface="Noto Sans Symbols"/>
              <a:buNone/>
              <a:defRPr sz="1600" b="0" i="0" u="none" strike="noStrike" cap="none">
                <a:solidFill>
                  <a:srgbClr val="006EAC"/>
                </a:solidFill>
                <a:latin typeface="Poppins"/>
                <a:ea typeface="Poppins"/>
                <a:cs typeface="Poppins"/>
                <a:sym typeface="Poppins"/>
              </a:defRPr>
            </a:lvl4pPr>
            <a:lvl5pPr marR="0" lvl="4" algn="ctr" rtl="0">
              <a:lnSpc>
                <a:spcPct val="90000"/>
              </a:lnSpc>
              <a:spcBef>
                <a:spcPts val="500"/>
              </a:spcBef>
              <a:spcAft>
                <a:spcPts val="0"/>
              </a:spcAft>
              <a:buClr>
                <a:srgbClr val="223D7C"/>
              </a:buClr>
              <a:buSzPts val="1600"/>
              <a:buFont typeface="Noto Sans Symbols"/>
              <a:buNone/>
              <a:defRPr sz="1600" b="0" i="0" u="none" strike="noStrike" cap="none">
                <a:solidFill>
                  <a:srgbClr val="006EAC"/>
                </a:solidFill>
                <a:latin typeface="Poppins"/>
                <a:ea typeface="Poppins"/>
                <a:cs typeface="Poppins"/>
                <a:sym typeface="Poppins"/>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21" name="Google Shape;21;p51"/>
          <p:cNvSpPr txBox="1">
            <a:spLocks noGrp="1"/>
          </p:cNvSpPr>
          <p:nvPr>
            <p:ph type="body" idx="3"/>
          </p:nvPr>
        </p:nvSpPr>
        <p:spPr>
          <a:xfrm>
            <a:off x="4501662" y="3837654"/>
            <a:ext cx="6620611"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1" u="none" strike="noStrike" cap="none">
                <a:solidFill>
                  <a:srgbClr val="006EA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extLst>
    <p:ext uri="{DCECCB84-F9BA-43D5-87BE-67443E8EF086}">
      <p15:sldGuideLst xmlns:p15="http://schemas.microsoft.com/office/powerpoint/2012/main">
        <p15:guide id="1" orient="horz" pos="4178">
          <p15:clr>
            <a:srgbClr val="FBAE40"/>
          </p15:clr>
        </p15:guide>
        <p15:guide id="2" pos="7559">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údo 1">
  <p:cSld name="Conteúdo 1">
    <p:spTree>
      <p:nvGrpSpPr>
        <p:cNvPr id="1" name="Shape 22"/>
        <p:cNvGrpSpPr/>
        <p:nvPr/>
      </p:nvGrpSpPr>
      <p:grpSpPr>
        <a:xfrm>
          <a:off x="0" y="0"/>
          <a:ext cx="0" cy="0"/>
          <a:chOff x="0" y="0"/>
          <a:chExt cx="0" cy="0"/>
        </a:xfrm>
      </p:grpSpPr>
      <p:sp>
        <p:nvSpPr>
          <p:cNvPr id="23" name="Google Shape;23;p52"/>
          <p:cNvSpPr txBox="1">
            <a:spLocks noGrp="1"/>
          </p:cNvSpPr>
          <p:nvPr>
            <p:ph type="title"/>
          </p:nvPr>
        </p:nvSpPr>
        <p:spPr>
          <a:xfrm>
            <a:off x="328246" y="156924"/>
            <a:ext cx="10917116" cy="103388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23D7C"/>
              </a:buClr>
              <a:buSzPts val="2800"/>
              <a:buFont typeface="Poppins"/>
              <a:buNone/>
              <a:defRPr sz="2800" b="1" i="0" u="none" strike="noStrike" cap="none">
                <a:solidFill>
                  <a:srgbClr val="223D7C"/>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 name="Google Shape;24;p52"/>
          <p:cNvSpPr txBox="1">
            <a:spLocks noGrp="1"/>
          </p:cNvSpPr>
          <p:nvPr>
            <p:ph type="body" idx="1"/>
          </p:nvPr>
        </p:nvSpPr>
        <p:spPr>
          <a:xfrm>
            <a:off x="328246" y="1397614"/>
            <a:ext cx="10917116" cy="480096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rgbClr val="223D7C"/>
              </a:buClr>
              <a:buSzPts val="2800"/>
              <a:buFont typeface="Noto Sans Symbols"/>
              <a:buChar char="▪"/>
              <a:defRPr sz="2800" b="1" i="0" u="none" strike="noStrike" cap="none">
                <a:solidFill>
                  <a:srgbClr val="006EA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3F3F3F"/>
                </a:solidFill>
                <a:latin typeface="Poppins"/>
                <a:ea typeface="Poppins"/>
                <a:cs typeface="Poppins"/>
                <a:sym typeface="Poppins"/>
              </a:defRPr>
            </a:lvl2pPr>
            <a:lvl3pPr marL="1371600" marR="0" lvl="2"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3F3F3F"/>
                </a:solidFill>
                <a:latin typeface="Poppins"/>
                <a:ea typeface="Poppins"/>
                <a:cs typeface="Poppins"/>
                <a:sym typeface="Poppins"/>
              </a:defRPr>
            </a:lvl3pPr>
            <a:lvl4pPr marL="1828800" marR="0" lvl="3"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3F3F3F"/>
                </a:solidFill>
                <a:latin typeface="Poppins"/>
                <a:ea typeface="Poppins"/>
                <a:cs typeface="Poppins"/>
                <a:sym typeface="Poppins"/>
              </a:defRPr>
            </a:lvl4pPr>
            <a:lvl5pPr marL="2286000" marR="0" lvl="4"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3F3F3F"/>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5" name="Google Shape;25;p52"/>
          <p:cNvPicPr preferRelativeResize="0"/>
          <p:nvPr/>
        </p:nvPicPr>
        <p:blipFill rotWithShape="1">
          <a:blip r:embed="rId2">
            <a:alphaModFix/>
          </a:blip>
          <a:srcRect/>
          <a:stretch/>
        </p:blipFill>
        <p:spPr>
          <a:xfrm>
            <a:off x="11504286" y="0"/>
            <a:ext cx="687714" cy="6858000"/>
          </a:xfrm>
          <a:prstGeom prst="rect">
            <a:avLst/>
          </a:prstGeom>
          <a:noFill/>
          <a:ln>
            <a:noFill/>
          </a:ln>
        </p:spPr>
      </p:pic>
      <p:sp>
        <p:nvSpPr>
          <p:cNvPr id="26" name="Google Shape;26;p52"/>
          <p:cNvSpPr txBox="1">
            <a:spLocks noGrp="1"/>
          </p:cNvSpPr>
          <p:nvPr>
            <p:ph type="body" idx="2"/>
          </p:nvPr>
        </p:nvSpPr>
        <p:spPr>
          <a:xfrm>
            <a:off x="10688233" y="6433028"/>
            <a:ext cx="572889" cy="260350"/>
          </a:xfrm>
          <a:prstGeom prst="rect">
            <a:avLst/>
          </a:prstGeom>
          <a:solidFill>
            <a:schemeClr val="lt1"/>
          </a:solidFill>
          <a:ln>
            <a:noFill/>
          </a:ln>
        </p:spPr>
        <p:txBody>
          <a:bodyPr spcFirstLastPara="1" wrap="square" lIns="91425" tIns="45700" rIns="91425" bIns="45700" anchor="t" anchorCtr="0">
            <a:normAutofit/>
          </a:bodyPr>
          <a:lstStyle>
            <a:lvl1pPr marL="457200" marR="0" lvl="0" indent="-228600" algn="r" rtl="0">
              <a:lnSpc>
                <a:spcPct val="90000"/>
              </a:lnSpc>
              <a:spcBef>
                <a:spcPts val="1000"/>
              </a:spcBef>
              <a:spcAft>
                <a:spcPts val="0"/>
              </a:spcAft>
              <a:buClr>
                <a:srgbClr val="223D7C"/>
              </a:buClr>
              <a:buSzPts val="1200"/>
              <a:buFont typeface="Noto Sans Symbols"/>
              <a:buNone/>
              <a:defRPr sz="1200" b="1" i="0" u="none" strike="noStrike" cap="none">
                <a:solidFill>
                  <a:srgbClr val="223D7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7" name="Google Shape;27;p52"/>
          <p:cNvPicPr preferRelativeResize="0"/>
          <p:nvPr/>
        </p:nvPicPr>
        <p:blipFill rotWithShape="1">
          <a:blip r:embed="rId3">
            <a:alphaModFix/>
          </a:blip>
          <a:srcRect/>
          <a:stretch/>
        </p:blipFill>
        <p:spPr>
          <a:xfrm>
            <a:off x="236047" y="6447044"/>
            <a:ext cx="458371" cy="268541"/>
          </a:xfrm>
          <a:prstGeom prst="rect">
            <a:avLst/>
          </a:prstGeom>
          <a:noFill/>
          <a:ln>
            <a:noFill/>
          </a:ln>
        </p:spPr>
      </p:pic>
      <p:sp>
        <p:nvSpPr>
          <p:cNvPr id="28" name="Google Shape;28;p52"/>
          <p:cNvSpPr txBox="1">
            <a:spLocks noGrp="1"/>
          </p:cNvSpPr>
          <p:nvPr>
            <p:ph type="body" idx="3"/>
          </p:nvPr>
        </p:nvSpPr>
        <p:spPr>
          <a:xfrm>
            <a:off x="807876" y="6455235"/>
            <a:ext cx="8790392"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0" u="none" strike="noStrike" cap="none">
                <a:solidFill>
                  <a:srgbClr val="2B719B"/>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de seção escuro">
  <p:cSld name="Título de seção escuro">
    <p:spTree>
      <p:nvGrpSpPr>
        <p:cNvPr id="1" name="Shape 29"/>
        <p:cNvGrpSpPr/>
        <p:nvPr/>
      </p:nvGrpSpPr>
      <p:grpSpPr>
        <a:xfrm>
          <a:off x="0" y="0"/>
          <a:ext cx="0" cy="0"/>
          <a:chOff x="0" y="0"/>
          <a:chExt cx="0" cy="0"/>
        </a:xfrm>
      </p:grpSpPr>
      <p:pic>
        <p:nvPicPr>
          <p:cNvPr id="30" name="Google Shape;30;p61"/>
          <p:cNvPicPr preferRelativeResize="0"/>
          <p:nvPr/>
        </p:nvPicPr>
        <p:blipFill rotWithShape="1">
          <a:blip r:embed="rId2">
            <a:alphaModFix/>
          </a:blip>
          <a:srcRect/>
          <a:stretch/>
        </p:blipFill>
        <p:spPr>
          <a:xfrm>
            <a:off x="0" y="3092"/>
            <a:ext cx="12192000" cy="6851815"/>
          </a:xfrm>
          <a:prstGeom prst="rect">
            <a:avLst/>
          </a:prstGeom>
          <a:noFill/>
          <a:ln>
            <a:noFill/>
          </a:ln>
        </p:spPr>
      </p:pic>
      <p:sp>
        <p:nvSpPr>
          <p:cNvPr id="31" name="Google Shape;31;p61"/>
          <p:cNvSpPr txBox="1">
            <a:spLocks noGrp="1"/>
          </p:cNvSpPr>
          <p:nvPr>
            <p:ph type="title"/>
          </p:nvPr>
        </p:nvSpPr>
        <p:spPr>
          <a:xfrm>
            <a:off x="213814" y="2571323"/>
            <a:ext cx="2520077" cy="2102193"/>
          </a:xfrm>
          <a:prstGeom prst="rect">
            <a:avLst/>
          </a:prstGeom>
          <a:noFill/>
          <a:ln>
            <a:noFill/>
          </a:ln>
        </p:spPr>
        <p:txBody>
          <a:bodyPr spcFirstLastPara="1" wrap="square" lIns="91425" tIns="45700" rIns="91425" bIns="45700" anchor="b" anchorCtr="0">
            <a:noAutofit/>
          </a:bodyPr>
          <a:lstStyle>
            <a:lvl1pPr marR="0" lvl="0" algn="r" rtl="0">
              <a:lnSpc>
                <a:spcPct val="100000"/>
              </a:lnSpc>
              <a:spcBef>
                <a:spcPts val="0"/>
              </a:spcBef>
              <a:spcAft>
                <a:spcPts val="0"/>
              </a:spcAft>
              <a:buClr>
                <a:srgbClr val="58C0CE"/>
              </a:buClr>
              <a:buSzPts val="13500"/>
              <a:buFont typeface="Poppins"/>
              <a:buNone/>
              <a:defRPr sz="13500" b="1" i="0" u="none" strike="noStrike" cap="none">
                <a:solidFill>
                  <a:srgbClr val="58C0CE"/>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2" name="Google Shape;32;p61"/>
          <p:cNvSpPr txBox="1">
            <a:spLocks noGrp="1"/>
          </p:cNvSpPr>
          <p:nvPr>
            <p:ph type="body" idx="1"/>
          </p:nvPr>
        </p:nvSpPr>
        <p:spPr>
          <a:xfrm>
            <a:off x="3448645" y="4434569"/>
            <a:ext cx="7884640" cy="14296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223D7C"/>
              </a:buClr>
              <a:buSzPts val="2400"/>
              <a:buFont typeface="Noto Sans Symbols"/>
              <a:buNone/>
              <a:defRPr sz="2400" b="0" i="0" u="none" strike="noStrike" cap="none">
                <a:solidFill>
                  <a:schemeClr val="lt1"/>
                </a:solidFill>
                <a:latin typeface="Poppins"/>
                <a:ea typeface="Poppins"/>
                <a:cs typeface="Poppins"/>
                <a:sym typeface="Poppins"/>
              </a:defRPr>
            </a:lvl1pPr>
            <a:lvl2pPr marL="914400" marR="0" lvl="1" indent="-228600" algn="l" rtl="0">
              <a:lnSpc>
                <a:spcPct val="90000"/>
              </a:lnSpc>
              <a:spcBef>
                <a:spcPts val="500"/>
              </a:spcBef>
              <a:spcAft>
                <a:spcPts val="0"/>
              </a:spcAft>
              <a:buClr>
                <a:srgbClr val="223D7C"/>
              </a:buClr>
              <a:buSzPts val="2000"/>
              <a:buFont typeface="Noto Sans Symbols"/>
              <a:buNone/>
              <a:defRPr sz="2000" b="0" i="0" u="none" strike="noStrike" cap="none">
                <a:solidFill>
                  <a:srgbClr val="888888"/>
                </a:solidFill>
                <a:latin typeface="Poppins"/>
                <a:ea typeface="Poppins"/>
                <a:cs typeface="Poppins"/>
                <a:sym typeface="Poppins"/>
              </a:defRPr>
            </a:lvl2pPr>
            <a:lvl3pPr marL="1371600" marR="0" lvl="2" indent="-228600" algn="l" rtl="0">
              <a:lnSpc>
                <a:spcPct val="90000"/>
              </a:lnSpc>
              <a:spcBef>
                <a:spcPts val="500"/>
              </a:spcBef>
              <a:spcAft>
                <a:spcPts val="0"/>
              </a:spcAft>
              <a:buClr>
                <a:srgbClr val="223D7C"/>
              </a:buClr>
              <a:buSzPts val="1800"/>
              <a:buFont typeface="Noto Sans Symbols"/>
              <a:buNone/>
              <a:defRPr sz="1800" b="0" i="0" u="none" strike="noStrike" cap="none">
                <a:solidFill>
                  <a:srgbClr val="888888"/>
                </a:solidFill>
                <a:latin typeface="Poppins"/>
                <a:ea typeface="Poppins"/>
                <a:cs typeface="Poppins"/>
                <a:sym typeface="Poppins"/>
              </a:defRPr>
            </a:lvl3pPr>
            <a:lvl4pPr marL="1828800" marR="0" lvl="3" indent="-228600" algn="l" rtl="0">
              <a:lnSpc>
                <a:spcPct val="90000"/>
              </a:lnSpc>
              <a:spcBef>
                <a:spcPts val="500"/>
              </a:spcBef>
              <a:spcAft>
                <a:spcPts val="0"/>
              </a:spcAft>
              <a:buClr>
                <a:srgbClr val="223D7C"/>
              </a:buClr>
              <a:buSzPts val="1600"/>
              <a:buFont typeface="Noto Sans Symbols"/>
              <a:buNone/>
              <a:defRPr sz="1600" b="0" i="0" u="none" strike="noStrike" cap="none">
                <a:solidFill>
                  <a:srgbClr val="888888"/>
                </a:solidFill>
                <a:latin typeface="Poppins"/>
                <a:ea typeface="Poppins"/>
                <a:cs typeface="Poppins"/>
                <a:sym typeface="Poppins"/>
              </a:defRPr>
            </a:lvl4pPr>
            <a:lvl5pPr marL="2286000" marR="0" lvl="4" indent="-228600" algn="l" rtl="0">
              <a:lnSpc>
                <a:spcPct val="90000"/>
              </a:lnSpc>
              <a:spcBef>
                <a:spcPts val="500"/>
              </a:spcBef>
              <a:spcAft>
                <a:spcPts val="0"/>
              </a:spcAft>
              <a:buClr>
                <a:srgbClr val="223D7C"/>
              </a:buClr>
              <a:buSzPts val="1600"/>
              <a:buFont typeface="Noto Sans Symbols"/>
              <a:buNone/>
              <a:defRPr sz="1600" b="0" i="0" u="none" strike="noStrike" cap="none">
                <a:solidFill>
                  <a:srgbClr val="888888"/>
                </a:solidFill>
                <a:latin typeface="Poppins"/>
                <a:ea typeface="Poppins"/>
                <a:cs typeface="Poppins"/>
                <a:sym typeface="Poppins"/>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33" name="Google Shape;33;p61"/>
          <p:cNvPicPr preferRelativeResize="0"/>
          <p:nvPr/>
        </p:nvPicPr>
        <p:blipFill rotWithShape="1">
          <a:blip r:embed="rId3">
            <a:alphaModFix/>
          </a:blip>
          <a:srcRect/>
          <a:stretch/>
        </p:blipFill>
        <p:spPr>
          <a:xfrm>
            <a:off x="2858653" y="3803876"/>
            <a:ext cx="337414" cy="338138"/>
          </a:xfrm>
          <a:prstGeom prst="rect">
            <a:avLst/>
          </a:prstGeom>
          <a:noFill/>
          <a:ln>
            <a:noFill/>
          </a:ln>
        </p:spPr>
      </p:pic>
      <p:pic>
        <p:nvPicPr>
          <p:cNvPr id="34" name="Google Shape;34;p61"/>
          <p:cNvPicPr preferRelativeResize="0"/>
          <p:nvPr/>
        </p:nvPicPr>
        <p:blipFill rotWithShape="1">
          <a:blip r:embed="rId4">
            <a:alphaModFix/>
          </a:blip>
          <a:srcRect/>
          <a:stretch/>
        </p:blipFill>
        <p:spPr>
          <a:xfrm rot="-5400000">
            <a:off x="2669779" y="-2669781"/>
            <a:ext cx="653691" cy="5993249"/>
          </a:xfrm>
          <a:prstGeom prst="rect">
            <a:avLst/>
          </a:prstGeom>
          <a:noFill/>
          <a:ln>
            <a:noFill/>
          </a:ln>
        </p:spPr>
      </p:pic>
      <p:pic>
        <p:nvPicPr>
          <p:cNvPr id="35" name="Google Shape;35;p61"/>
          <p:cNvPicPr preferRelativeResize="0"/>
          <p:nvPr/>
        </p:nvPicPr>
        <p:blipFill rotWithShape="1">
          <a:blip r:embed="rId4">
            <a:alphaModFix/>
          </a:blip>
          <a:srcRect/>
          <a:stretch/>
        </p:blipFill>
        <p:spPr>
          <a:xfrm rot="-5400000">
            <a:off x="8765780" y="-2772532"/>
            <a:ext cx="653689" cy="6198751"/>
          </a:xfrm>
          <a:prstGeom prst="rect">
            <a:avLst/>
          </a:prstGeom>
          <a:noFill/>
          <a:ln>
            <a:noFill/>
          </a:ln>
        </p:spPr>
      </p:pic>
      <p:sp>
        <p:nvSpPr>
          <p:cNvPr id="36" name="Google Shape;36;p61"/>
          <p:cNvSpPr txBox="1">
            <a:spLocks noGrp="1"/>
          </p:cNvSpPr>
          <p:nvPr>
            <p:ph type="body" idx="2"/>
          </p:nvPr>
        </p:nvSpPr>
        <p:spPr>
          <a:xfrm>
            <a:off x="3448645" y="2620846"/>
            <a:ext cx="7884640" cy="1764055"/>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rgbClr val="223D7C"/>
              </a:buClr>
              <a:buSzPts val="5400"/>
              <a:buFont typeface="Noto Sans Symbols"/>
              <a:buNone/>
              <a:defRPr sz="5400" b="1" i="0" u="none" strike="noStrike" cap="none">
                <a:solidFill>
                  <a:schemeClr val="lt1"/>
                </a:solidFill>
                <a:latin typeface="Poppins"/>
                <a:ea typeface="Poppins"/>
                <a:cs typeface="Poppins"/>
                <a:sym typeface="Poppins"/>
              </a:defRPr>
            </a:lvl1pPr>
            <a:lvl2pPr marL="914400" marR="0" lvl="1" indent="-228600" algn="l" rtl="0">
              <a:lnSpc>
                <a:spcPct val="90000"/>
              </a:lnSpc>
              <a:spcBef>
                <a:spcPts val="500"/>
              </a:spcBef>
              <a:spcAft>
                <a:spcPts val="0"/>
              </a:spcAft>
              <a:buClr>
                <a:srgbClr val="223D7C"/>
              </a:buClr>
              <a:buSzPts val="2000"/>
              <a:buFont typeface="Noto Sans Symbols"/>
              <a:buNone/>
              <a:defRPr sz="2000" b="0" i="0" u="none" strike="noStrike" cap="none">
                <a:solidFill>
                  <a:srgbClr val="888888"/>
                </a:solidFill>
                <a:latin typeface="Poppins"/>
                <a:ea typeface="Poppins"/>
                <a:cs typeface="Poppins"/>
                <a:sym typeface="Poppins"/>
              </a:defRPr>
            </a:lvl2pPr>
            <a:lvl3pPr marL="1371600" marR="0" lvl="2" indent="-228600" algn="l" rtl="0">
              <a:lnSpc>
                <a:spcPct val="90000"/>
              </a:lnSpc>
              <a:spcBef>
                <a:spcPts val="500"/>
              </a:spcBef>
              <a:spcAft>
                <a:spcPts val="0"/>
              </a:spcAft>
              <a:buClr>
                <a:srgbClr val="223D7C"/>
              </a:buClr>
              <a:buSzPts val="1800"/>
              <a:buFont typeface="Noto Sans Symbols"/>
              <a:buNone/>
              <a:defRPr sz="1800" b="0" i="0" u="none" strike="noStrike" cap="none">
                <a:solidFill>
                  <a:srgbClr val="888888"/>
                </a:solidFill>
                <a:latin typeface="Poppins"/>
                <a:ea typeface="Poppins"/>
                <a:cs typeface="Poppins"/>
                <a:sym typeface="Poppins"/>
              </a:defRPr>
            </a:lvl3pPr>
            <a:lvl4pPr marL="1828800" marR="0" lvl="3" indent="-228600" algn="l" rtl="0">
              <a:lnSpc>
                <a:spcPct val="90000"/>
              </a:lnSpc>
              <a:spcBef>
                <a:spcPts val="500"/>
              </a:spcBef>
              <a:spcAft>
                <a:spcPts val="0"/>
              </a:spcAft>
              <a:buClr>
                <a:srgbClr val="223D7C"/>
              </a:buClr>
              <a:buSzPts val="1600"/>
              <a:buFont typeface="Noto Sans Symbols"/>
              <a:buNone/>
              <a:defRPr sz="1600" b="0" i="0" u="none" strike="noStrike" cap="none">
                <a:solidFill>
                  <a:srgbClr val="888888"/>
                </a:solidFill>
                <a:latin typeface="Poppins"/>
                <a:ea typeface="Poppins"/>
                <a:cs typeface="Poppins"/>
                <a:sym typeface="Poppins"/>
              </a:defRPr>
            </a:lvl4pPr>
            <a:lvl5pPr marL="2286000" marR="0" lvl="4" indent="-228600" algn="l" rtl="0">
              <a:lnSpc>
                <a:spcPct val="90000"/>
              </a:lnSpc>
              <a:spcBef>
                <a:spcPts val="500"/>
              </a:spcBef>
              <a:spcAft>
                <a:spcPts val="0"/>
              </a:spcAft>
              <a:buClr>
                <a:srgbClr val="223D7C"/>
              </a:buClr>
              <a:buSzPts val="1600"/>
              <a:buFont typeface="Noto Sans Symbols"/>
              <a:buNone/>
              <a:defRPr sz="1600" b="0" i="0" u="none" strike="noStrike" cap="none">
                <a:solidFill>
                  <a:srgbClr val="888888"/>
                </a:solidFill>
                <a:latin typeface="Poppins"/>
                <a:ea typeface="Poppins"/>
                <a:cs typeface="Poppins"/>
                <a:sym typeface="Poppins"/>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37" name="Google Shape;37;p61"/>
          <p:cNvPicPr preferRelativeResize="0"/>
          <p:nvPr/>
        </p:nvPicPr>
        <p:blipFill rotWithShape="1">
          <a:blip r:embed="rId5">
            <a:alphaModFix/>
          </a:blip>
          <a:srcRect/>
          <a:stretch/>
        </p:blipFill>
        <p:spPr>
          <a:xfrm>
            <a:off x="235823" y="6436893"/>
            <a:ext cx="458595" cy="278692"/>
          </a:xfrm>
          <a:prstGeom prst="rect">
            <a:avLst/>
          </a:prstGeom>
          <a:noFill/>
          <a:ln>
            <a:noFill/>
          </a:ln>
        </p:spPr>
      </p:pic>
      <p:sp>
        <p:nvSpPr>
          <p:cNvPr id="38" name="Google Shape;38;p61"/>
          <p:cNvSpPr txBox="1">
            <a:spLocks noGrp="1"/>
          </p:cNvSpPr>
          <p:nvPr>
            <p:ph type="body" idx="3"/>
          </p:nvPr>
        </p:nvSpPr>
        <p:spPr>
          <a:xfrm>
            <a:off x="807184" y="6440727"/>
            <a:ext cx="8790392"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0" u="none" strike="noStrike" cap="none">
                <a:solidFill>
                  <a:schemeClr val="lt1"/>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9" name="Google Shape;39;p61"/>
          <p:cNvSpPr txBox="1">
            <a:spLocks noGrp="1"/>
          </p:cNvSpPr>
          <p:nvPr>
            <p:ph type="body" idx="4"/>
          </p:nvPr>
        </p:nvSpPr>
        <p:spPr>
          <a:xfrm>
            <a:off x="11333285" y="6440727"/>
            <a:ext cx="572889" cy="260350"/>
          </a:xfrm>
          <a:prstGeom prst="rect">
            <a:avLst/>
          </a:prstGeom>
          <a:noFill/>
          <a:ln>
            <a:noFill/>
          </a:ln>
        </p:spPr>
        <p:txBody>
          <a:bodyPr spcFirstLastPara="1" wrap="square" lIns="91425" tIns="45700" rIns="91425" bIns="45700" anchor="t" anchorCtr="0">
            <a:normAutofit/>
          </a:bodyPr>
          <a:lstStyle>
            <a:lvl1pPr marL="457200" marR="0" lvl="0" indent="-228600" algn="r" rtl="0">
              <a:lnSpc>
                <a:spcPct val="90000"/>
              </a:lnSpc>
              <a:spcBef>
                <a:spcPts val="1000"/>
              </a:spcBef>
              <a:spcAft>
                <a:spcPts val="0"/>
              </a:spcAft>
              <a:buClr>
                <a:srgbClr val="223D7C"/>
              </a:buClr>
              <a:buSzPts val="1200"/>
              <a:buFont typeface="Noto Sans Symbols"/>
              <a:buNone/>
              <a:defRPr sz="1200" b="1" i="0" u="none" strike="noStrike" cap="none">
                <a:solidFill>
                  <a:schemeClr val="lt1"/>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údo 5">
  <p:cSld name="Conteúdo 5">
    <p:spTree>
      <p:nvGrpSpPr>
        <p:cNvPr id="1" name="Shape 40"/>
        <p:cNvGrpSpPr/>
        <p:nvPr/>
      </p:nvGrpSpPr>
      <p:grpSpPr>
        <a:xfrm>
          <a:off x="0" y="0"/>
          <a:ext cx="0" cy="0"/>
          <a:chOff x="0" y="0"/>
          <a:chExt cx="0" cy="0"/>
        </a:xfrm>
      </p:grpSpPr>
      <p:sp>
        <p:nvSpPr>
          <p:cNvPr id="41" name="Google Shape;41;p53"/>
          <p:cNvSpPr txBox="1">
            <a:spLocks noGrp="1"/>
          </p:cNvSpPr>
          <p:nvPr>
            <p:ph type="body" idx="1"/>
          </p:nvPr>
        </p:nvSpPr>
        <p:spPr>
          <a:xfrm>
            <a:off x="328245" y="1338263"/>
            <a:ext cx="5653455" cy="82391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23D7C"/>
              </a:buClr>
              <a:buSzPts val="2400"/>
              <a:buFont typeface="Noto Sans Symbols"/>
              <a:buNone/>
              <a:defRPr sz="2400" b="1" i="0" u="none" strike="noStrike" cap="none">
                <a:solidFill>
                  <a:srgbClr val="006EAC"/>
                </a:solidFill>
                <a:latin typeface="Poppins"/>
                <a:ea typeface="Poppins"/>
                <a:cs typeface="Poppins"/>
                <a:sym typeface="Poppins"/>
              </a:defRPr>
            </a:lvl1pPr>
            <a:lvl2pPr marL="914400" marR="0" lvl="1" indent="-228600" algn="l" rtl="0">
              <a:lnSpc>
                <a:spcPct val="90000"/>
              </a:lnSpc>
              <a:spcBef>
                <a:spcPts val="500"/>
              </a:spcBef>
              <a:spcAft>
                <a:spcPts val="0"/>
              </a:spcAft>
              <a:buClr>
                <a:srgbClr val="223D7C"/>
              </a:buClr>
              <a:buSzPts val="2000"/>
              <a:buFont typeface="Noto Sans Symbols"/>
              <a:buNone/>
              <a:defRPr sz="2000" b="1" i="0" u="none" strike="noStrike" cap="none">
                <a:solidFill>
                  <a:srgbClr val="006EAC"/>
                </a:solidFill>
                <a:latin typeface="Poppins"/>
                <a:ea typeface="Poppins"/>
                <a:cs typeface="Poppins"/>
                <a:sym typeface="Poppins"/>
              </a:defRPr>
            </a:lvl2pPr>
            <a:lvl3pPr marL="1371600" marR="0" lvl="2" indent="-228600" algn="l" rtl="0">
              <a:lnSpc>
                <a:spcPct val="90000"/>
              </a:lnSpc>
              <a:spcBef>
                <a:spcPts val="500"/>
              </a:spcBef>
              <a:spcAft>
                <a:spcPts val="0"/>
              </a:spcAft>
              <a:buClr>
                <a:srgbClr val="223D7C"/>
              </a:buClr>
              <a:buSzPts val="1800"/>
              <a:buFont typeface="Noto Sans Symbols"/>
              <a:buNone/>
              <a:defRPr sz="1800" b="1" i="0" u="none" strike="noStrike" cap="none">
                <a:solidFill>
                  <a:srgbClr val="006EAC"/>
                </a:solidFill>
                <a:latin typeface="Poppins"/>
                <a:ea typeface="Poppins"/>
                <a:cs typeface="Poppins"/>
                <a:sym typeface="Poppins"/>
              </a:defRPr>
            </a:lvl3pPr>
            <a:lvl4pPr marL="1828800" marR="0" lvl="3" indent="-228600" algn="l" rtl="0">
              <a:lnSpc>
                <a:spcPct val="90000"/>
              </a:lnSpc>
              <a:spcBef>
                <a:spcPts val="500"/>
              </a:spcBef>
              <a:spcAft>
                <a:spcPts val="0"/>
              </a:spcAft>
              <a:buClr>
                <a:srgbClr val="223D7C"/>
              </a:buClr>
              <a:buSzPts val="1600"/>
              <a:buFont typeface="Noto Sans Symbols"/>
              <a:buNone/>
              <a:defRPr sz="1600" b="1" i="0" u="none" strike="noStrike" cap="none">
                <a:solidFill>
                  <a:srgbClr val="006EAC"/>
                </a:solidFill>
                <a:latin typeface="Poppins"/>
                <a:ea typeface="Poppins"/>
                <a:cs typeface="Poppins"/>
                <a:sym typeface="Poppins"/>
              </a:defRPr>
            </a:lvl4pPr>
            <a:lvl5pPr marL="2286000" marR="0" lvl="4" indent="-228600" algn="l" rtl="0">
              <a:lnSpc>
                <a:spcPct val="90000"/>
              </a:lnSpc>
              <a:spcBef>
                <a:spcPts val="500"/>
              </a:spcBef>
              <a:spcAft>
                <a:spcPts val="0"/>
              </a:spcAft>
              <a:buClr>
                <a:srgbClr val="223D7C"/>
              </a:buClr>
              <a:buSzPts val="1600"/>
              <a:buFont typeface="Noto Sans Symbols"/>
              <a:buNone/>
              <a:defRPr sz="1600" b="1" i="0" u="none" strike="noStrike" cap="none">
                <a:solidFill>
                  <a:srgbClr val="006EAC"/>
                </a:solidFill>
                <a:latin typeface="Poppins"/>
                <a:ea typeface="Poppins"/>
                <a:cs typeface="Poppins"/>
                <a:sym typeface="Poppins"/>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2" name="Google Shape;42;p53"/>
          <p:cNvSpPr txBox="1">
            <a:spLocks noGrp="1"/>
          </p:cNvSpPr>
          <p:nvPr>
            <p:ph type="body" idx="2"/>
          </p:nvPr>
        </p:nvSpPr>
        <p:spPr>
          <a:xfrm>
            <a:off x="328245" y="2162175"/>
            <a:ext cx="5653455" cy="360557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rgbClr val="223D7C"/>
              </a:buClr>
              <a:buSzPts val="2800"/>
              <a:buFont typeface="Noto Sans Symbols"/>
              <a:buChar char="▪"/>
              <a:defRPr sz="2800" b="0" i="0" u="none" strike="noStrike" cap="none">
                <a:solidFill>
                  <a:schemeClr val="dk1"/>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2pPr>
            <a:lvl3pPr marL="1371600" marR="0" lvl="2"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3pPr>
            <a:lvl4pPr marL="1828800" marR="0" lvl="3"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4pPr>
            <a:lvl5pPr marL="2286000" marR="0" lvl="4"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Google Shape;43;p53"/>
          <p:cNvSpPr txBox="1">
            <a:spLocks noGrp="1"/>
          </p:cNvSpPr>
          <p:nvPr>
            <p:ph type="title"/>
          </p:nvPr>
        </p:nvSpPr>
        <p:spPr>
          <a:xfrm>
            <a:off x="328246" y="156924"/>
            <a:ext cx="11514996" cy="103388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23D7C"/>
              </a:buClr>
              <a:buSzPts val="2800"/>
              <a:buFont typeface="Poppins"/>
              <a:buNone/>
              <a:defRPr sz="2800" b="1" i="0" u="none" strike="noStrike" cap="none">
                <a:solidFill>
                  <a:srgbClr val="223D7C"/>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4" name="Google Shape;44;p53"/>
          <p:cNvSpPr txBox="1">
            <a:spLocks noGrp="1"/>
          </p:cNvSpPr>
          <p:nvPr>
            <p:ph type="body" idx="3"/>
          </p:nvPr>
        </p:nvSpPr>
        <p:spPr>
          <a:xfrm>
            <a:off x="6189787" y="1338263"/>
            <a:ext cx="5653455" cy="823912"/>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223D7C"/>
              </a:buClr>
              <a:buSzPts val="2400"/>
              <a:buFont typeface="Noto Sans Symbols"/>
              <a:buNone/>
              <a:defRPr sz="2400" b="1" i="0" u="none" strike="noStrike" cap="none">
                <a:solidFill>
                  <a:srgbClr val="006EAC"/>
                </a:solidFill>
                <a:latin typeface="Poppins"/>
                <a:ea typeface="Poppins"/>
                <a:cs typeface="Poppins"/>
                <a:sym typeface="Poppins"/>
              </a:defRPr>
            </a:lvl1pPr>
            <a:lvl2pPr marL="914400" marR="0" lvl="1" indent="-228600" algn="l" rtl="0">
              <a:lnSpc>
                <a:spcPct val="90000"/>
              </a:lnSpc>
              <a:spcBef>
                <a:spcPts val="500"/>
              </a:spcBef>
              <a:spcAft>
                <a:spcPts val="0"/>
              </a:spcAft>
              <a:buClr>
                <a:srgbClr val="223D7C"/>
              </a:buClr>
              <a:buSzPts val="2000"/>
              <a:buFont typeface="Noto Sans Symbols"/>
              <a:buNone/>
              <a:defRPr sz="2000" b="1" i="0" u="none" strike="noStrike" cap="none">
                <a:solidFill>
                  <a:srgbClr val="006EAC"/>
                </a:solidFill>
                <a:latin typeface="Poppins"/>
                <a:ea typeface="Poppins"/>
                <a:cs typeface="Poppins"/>
                <a:sym typeface="Poppins"/>
              </a:defRPr>
            </a:lvl2pPr>
            <a:lvl3pPr marL="1371600" marR="0" lvl="2" indent="-228600" algn="l" rtl="0">
              <a:lnSpc>
                <a:spcPct val="90000"/>
              </a:lnSpc>
              <a:spcBef>
                <a:spcPts val="500"/>
              </a:spcBef>
              <a:spcAft>
                <a:spcPts val="0"/>
              </a:spcAft>
              <a:buClr>
                <a:srgbClr val="223D7C"/>
              </a:buClr>
              <a:buSzPts val="1800"/>
              <a:buFont typeface="Noto Sans Symbols"/>
              <a:buNone/>
              <a:defRPr sz="1800" b="1" i="0" u="none" strike="noStrike" cap="none">
                <a:solidFill>
                  <a:srgbClr val="006EAC"/>
                </a:solidFill>
                <a:latin typeface="Poppins"/>
                <a:ea typeface="Poppins"/>
                <a:cs typeface="Poppins"/>
                <a:sym typeface="Poppins"/>
              </a:defRPr>
            </a:lvl3pPr>
            <a:lvl4pPr marL="1828800" marR="0" lvl="3" indent="-228600" algn="l" rtl="0">
              <a:lnSpc>
                <a:spcPct val="90000"/>
              </a:lnSpc>
              <a:spcBef>
                <a:spcPts val="500"/>
              </a:spcBef>
              <a:spcAft>
                <a:spcPts val="0"/>
              </a:spcAft>
              <a:buClr>
                <a:srgbClr val="223D7C"/>
              </a:buClr>
              <a:buSzPts val="1600"/>
              <a:buFont typeface="Noto Sans Symbols"/>
              <a:buNone/>
              <a:defRPr sz="1600" b="1" i="0" u="none" strike="noStrike" cap="none">
                <a:solidFill>
                  <a:srgbClr val="006EAC"/>
                </a:solidFill>
                <a:latin typeface="Poppins"/>
                <a:ea typeface="Poppins"/>
                <a:cs typeface="Poppins"/>
                <a:sym typeface="Poppins"/>
              </a:defRPr>
            </a:lvl4pPr>
            <a:lvl5pPr marL="2286000" marR="0" lvl="4" indent="-228600" algn="l" rtl="0">
              <a:lnSpc>
                <a:spcPct val="90000"/>
              </a:lnSpc>
              <a:spcBef>
                <a:spcPts val="500"/>
              </a:spcBef>
              <a:spcAft>
                <a:spcPts val="0"/>
              </a:spcAft>
              <a:buClr>
                <a:srgbClr val="223D7C"/>
              </a:buClr>
              <a:buSzPts val="1600"/>
              <a:buFont typeface="Noto Sans Symbols"/>
              <a:buNone/>
              <a:defRPr sz="1600" b="1" i="0" u="none" strike="noStrike" cap="none">
                <a:solidFill>
                  <a:srgbClr val="006EAC"/>
                </a:solidFill>
                <a:latin typeface="Poppins"/>
                <a:ea typeface="Poppins"/>
                <a:cs typeface="Poppins"/>
                <a:sym typeface="Poppins"/>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Google Shape;45;p53"/>
          <p:cNvSpPr txBox="1">
            <a:spLocks noGrp="1"/>
          </p:cNvSpPr>
          <p:nvPr>
            <p:ph type="body" idx="4"/>
          </p:nvPr>
        </p:nvSpPr>
        <p:spPr>
          <a:xfrm>
            <a:off x="6189787" y="2162175"/>
            <a:ext cx="5653455" cy="360557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rgbClr val="223D7C"/>
              </a:buClr>
              <a:buSzPts val="2800"/>
              <a:buFont typeface="Noto Sans Symbols"/>
              <a:buChar char="▪"/>
              <a:defRPr sz="2800" b="0" i="0" u="none" strike="noStrike" cap="none">
                <a:solidFill>
                  <a:schemeClr val="dk1"/>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2pPr>
            <a:lvl3pPr marL="1371600" marR="0" lvl="2"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3pPr>
            <a:lvl4pPr marL="1828800" marR="0" lvl="3" indent="-381000" algn="l" rtl="0">
              <a:lnSpc>
                <a:spcPct val="90000"/>
              </a:lnSpc>
              <a:spcBef>
                <a:spcPts val="500"/>
              </a:spcBef>
              <a:spcAft>
                <a:spcPts val="0"/>
              </a:spcAft>
              <a:buClr>
                <a:srgbClr val="223D7C"/>
              </a:buClr>
              <a:buSzPts val="2400"/>
              <a:buFont typeface="Noto Sans Symbols"/>
              <a:buChar char="▪"/>
              <a:defRPr sz="2400" b="0" i="0" u="none" strike="noStrike" cap="none">
                <a:solidFill>
                  <a:schemeClr val="dk1"/>
                </a:solidFill>
                <a:latin typeface="Poppins"/>
                <a:ea typeface="Poppins"/>
                <a:cs typeface="Poppins"/>
                <a:sym typeface="Poppins"/>
              </a:defRPr>
            </a:lvl4pPr>
            <a:lvl5pPr marL="2286000" marR="0" lvl="4" indent="-228600" algn="l" rtl="0">
              <a:lnSpc>
                <a:spcPct val="90000"/>
              </a:lnSpc>
              <a:spcBef>
                <a:spcPts val="500"/>
              </a:spcBef>
              <a:spcAft>
                <a:spcPts val="0"/>
              </a:spcAft>
              <a:buClr>
                <a:srgbClr val="223D7C"/>
              </a:buClr>
              <a:buSzPts val="2400"/>
              <a:buFont typeface="Noto Sans Symbols"/>
              <a:buNone/>
              <a:defRPr sz="2400" b="0" i="0" u="none" strike="noStrike" cap="none">
                <a:solidFill>
                  <a:schemeClr val="dk1"/>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6" name="Google Shape;46;p53"/>
          <p:cNvPicPr preferRelativeResize="0"/>
          <p:nvPr/>
        </p:nvPicPr>
        <p:blipFill rotWithShape="1">
          <a:blip r:embed="rId2">
            <a:alphaModFix/>
          </a:blip>
          <a:srcRect/>
          <a:stretch/>
        </p:blipFill>
        <p:spPr>
          <a:xfrm>
            <a:off x="236047" y="6447044"/>
            <a:ext cx="458371" cy="268541"/>
          </a:xfrm>
          <a:prstGeom prst="rect">
            <a:avLst/>
          </a:prstGeom>
          <a:noFill/>
          <a:ln>
            <a:noFill/>
          </a:ln>
        </p:spPr>
      </p:pic>
      <p:sp>
        <p:nvSpPr>
          <p:cNvPr id="47" name="Google Shape;47;p53"/>
          <p:cNvSpPr txBox="1">
            <a:spLocks noGrp="1"/>
          </p:cNvSpPr>
          <p:nvPr>
            <p:ph type="body" idx="5"/>
          </p:nvPr>
        </p:nvSpPr>
        <p:spPr>
          <a:xfrm>
            <a:off x="807876" y="6455235"/>
            <a:ext cx="8790392"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0" u="none" strike="noStrike" cap="none">
                <a:solidFill>
                  <a:srgbClr val="2B719B"/>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8" name="Google Shape;48;p53"/>
          <p:cNvSpPr txBox="1">
            <a:spLocks noGrp="1"/>
          </p:cNvSpPr>
          <p:nvPr>
            <p:ph type="body" idx="6"/>
          </p:nvPr>
        </p:nvSpPr>
        <p:spPr>
          <a:xfrm>
            <a:off x="11333285" y="6440727"/>
            <a:ext cx="572889" cy="260350"/>
          </a:xfrm>
          <a:prstGeom prst="rect">
            <a:avLst/>
          </a:prstGeom>
          <a:solidFill>
            <a:schemeClr val="lt1"/>
          </a:solidFill>
          <a:ln>
            <a:noFill/>
          </a:ln>
        </p:spPr>
        <p:txBody>
          <a:bodyPr spcFirstLastPara="1" wrap="square" lIns="91425" tIns="45700" rIns="91425" bIns="45700" anchor="t" anchorCtr="0">
            <a:normAutofit/>
          </a:bodyPr>
          <a:lstStyle>
            <a:lvl1pPr marL="457200" marR="0" lvl="0" indent="-228600" algn="r" rtl="0">
              <a:lnSpc>
                <a:spcPct val="90000"/>
              </a:lnSpc>
              <a:spcBef>
                <a:spcPts val="1000"/>
              </a:spcBef>
              <a:spcAft>
                <a:spcPts val="0"/>
              </a:spcAft>
              <a:buClr>
                <a:srgbClr val="223D7C"/>
              </a:buClr>
              <a:buSzPts val="1200"/>
              <a:buFont typeface="Noto Sans Symbols"/>
              <a:buNone/>
              <a:defRPr sz="1200" b="1" i="0" u="none" strike="noStrike" cap="none">
                <a:solidFill>
                  <a:srgbClr val="223D7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a_opcao2">
  <p:cSld name="Capa_opcao2">
    <p:spTree>
      <p:nvGrpSpPr>
        <p:cNvPr id="1" name="Shape 49"/>
        <p:cNvGrpSpPr/>
        <p:nvPr/>
      </p:nvGrpSpPr>
      <p:grpSpPr>
        <a:xfrm>
          <a:off x="0" y="0"/>
          <a:ext cx="0" cy="0"/>
          <a:chOff x="0" y="0"/>
          <a:chExt cx="0" cy="0"/>
        </a:xfrm>
      </p:grpSpPr>
      <p:pic>
        <p:nvPicPr>
          <p:cNvPr id="50" name="Google Shape;50;p55"/>
          <p:cNvPicPr preferRelativeResize="0"/>
          <p:nvPr/>
        </p:nvPicPr>
        <p:blipFill rotWithShape="1">
          <a:blip r:embed="rId2">
            <a:alphaModFix/>
          </a:blip>
          <a:srcRect/>
          <a:stretch/>
        </p:blipFill>
        <p:spPr>
          <a:xfrm>
            <a:off x="9723601" y="1"/>
            <a:ext cx="2468399" cy="2628900"/>
          </a:xfrm>
          <a:prstGeom prst="rect">
            <a:avLst/>
          </a:prstGeom>
          <a:noFill/>
          <a:ln>
            <a:noFill/>
          </a:ln>
        </p:spPr>
      </p:pic>
      <p:sp>
        <p:nvSpPr>
          <p:cNvPr id="51" name="Google Shape;51;p55"/>
          <p:cNvSpPr txBox="1">
            <a:spLocks noGrp="1"/>
          </p:cNvSpPr>
          <p:nvPr>
            <p:ph type="ctrTitle"/>
          </p:nvPr>
        </p:nvSpPr>
        <p:spPr>
          <a:xfrm>
            <a:off x="553542" y="2520055"/>
            <a:ext cx="9933603" cy="1214904"/>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223D7C"/>
              </a:buClr>
              <a:buSzPts val="2800"/>
              <a:buFont typeface="Poppins Black"/>
              <a:buNone/>
              <a:defRPr sz="2800" b="0" i="0" u="none" strike="noStrike" cap="none">
                <a:solidFill>
                  <a:srgbClr val="223D7C"/>
                </a:solidFill>
                <a:latin typeface="Poppins Black"/>
                <a:ea typeface="Poppins Black"/>
                <a:cs typeface="Poppins Black"/>
                <a:sym typeface="Poppins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Google Shape;52;p55"/>
          <p:cNvSpPr txBox="1">
            <a:spLocks noGrp="1"/>
          </p:cNvSpPr>
          <p:nvPr>
            <p:ph type="subTitle" idx="1"/>
          </p:nvPr>
        </p:nvSpPr>
        <p:spPr>
          <a:xfrm>
            <a:off x="553542" y="3882676"/>
            <a:ext cx="9933603" cy="336388"/>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rgbClr val="223D7C"/>
              </a:buClr>
              <a:buSzPts val="2000"/>
              <a:buFont typeface="Noto Sans Symbols"/>
              <a:buNone/>
              <a:defRPr sz="2000" b="0" i="0" u="none" strike="noStrike" cap="none">
                <a:solidFill>
                  <a:srgbClr val="006EAC"/>
                </a:solidFill>
                <a:latin typeface="Poppins"/>
                <a:ea typeface="Poppins"/>
                <a:cs typeface="Poppins"/>
                <a:sym typeface="Poppins"/>
              </a:defRPr>
            </a:lvl1pPr>
            <a:lvl2pPr marR="0" lvl="1" algn="ctr" rtl="0">
              <a:lnSpc>
                <a:spcPct val="90000"/>
              </a:lnSpc>
              <a:spcBef>
                <a:spcPts val="500"/>
              </a:spcBef>
              <a:spcAft>
                <a:spcPts val="0"/>
              </a:spcAft>
              <a:buClr>
                <a:srgbClr val="223D7C"/>
              </a:buClr>
              <a:buSzPts val="2000"/>
              <a:buFont typeface="Noto Sans Symbols"/>
              <a:buNone/>
              <a:defRPr sz="2000" b="0" i="0" u="none" strike="noStrike" cap="none">
                <a:solidFill>
                  <a:srgbClr val="006EAC"/>
                </a:solidFill>
                <a:latin typeface="Poppins"/>
                <a:ea typeface="Poppins"/>
                <a:cs typeface="Poppins"/>
                <a:sym typeface="Poppins"/>
              </a:defRPr>
            </a:lvl2pPr>
            <a:lvl3pPr marR="0" lvl="2" algn="ctr" rtl="0">
              <a:lnSpc>
                <a:spcPct val="90000"/>
              </a:lnSpc>
              <a:spcBef>
                <a:spcPts val="500"/>
              </a:spcBef>
              <a:spcAft>
                <a:spcPts val="0"/>
              </a:spcAft>
              <a:buClr>
                <a:srgbClr val="223D7C"/>
              </a:buClr>
              <a:buSzPts val="1800"/>
              <a:buFont typeface="Noto Sans Symbols"/>
              <a:buNone/>
              <a:defRPr sz="1800" b="0" i="0" u="none" strike="noStrike" cap="none">
                <a:solidFill>
                  <a:srgbClr val="006EAC"/>
                </a:solidFill>
                <a:latin typeface="Poppins"/>
                <a:ea typeface="Poppins"/>
                <a:cs typeface="Poppins"/>
                <a:sym typeface="Poppins"/>
              </a:defRPr>
            </a:lvl3pPr>
            <a:lvl4pPr marR="0" lvl="3" algn="ctr" rtl="0">
              <a:lnSpc>
                <a:spcPct val="90000"/>
              </a:lnSpc>
              <a:spcBef>
                <a:spcPts val="500"/>
              </a:spcBef>
              <a:spcAft>
                <a:spcPts val="0"/>
              </a:spcAft>
              <a:buClr>
                <a:srgbClr val="223D7C"/>
              </a:buClr>
              <a:buSzPts val="1600"/>
              <a:buFont typeface="Noto Sans Symbols"/>
              <a:buNone/>
              <a:defRPr sz="1600" b="0" i="0" u="none" strike="noStrike" cap="none">
                <a:solidFill>
                  <a:srgbClr val="006EAC"/>
                </a:solidFill>
                <a:latin typeface="Poppins"/>
                <a:ea typeface="Poppins"/>
                <a:cs typeface="Poppins"/>
                <a:sym typeface="Poppins"/>
              </a:defRPr>
            </a:lvl4pPr>
            <a:lvl5pPr marR="0" lvl="4" algn="ctr" rtl="0">
              <a:lnSpc>
                <a:spcPct val="90000"/>
              </a:lnSpc>
              <a:spcBef>
                <a:spcPts val="500"/>
              </a:spcBef>
              <a:spcAft>
                <a:spcPts val="0"/>
              </a:spcAft>
              <a:buClr>
                <a:srgbClr val="223D7C"/>
              </a:buClr>
              <a:buSzPts val="1600"/>
              <a:buFont typeface="Noto Sans Symbols"/>
              <a:buNone/>
              <a:defRPr sz="1600" b="0" i="0" u="none" strike="noStrike" cap="none">
                <a:solidFill>
                  <a:srgbClr val="006EAC"/>
                </a:solidFill>
                <a:latin typeface="Poppins"/>
                <a:ea typeface="Poppins"/>
                <a:cs typeface="Poppins"/>
                <a:sym typeface="Poppins"/>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53" name="Google Shape;53;p55"/>
          <p:cNvSpPr txBox="1">
            <a:spLocks noGrp="1"/>
          </p:cNvSpPr>
          <p:nvPr>
            <p:ph type="body" idx="2"/>
          </p:nvPr>
        </p:nvSpPr>
        <p:spPr>
          <a:xfrm>
            <a:off x="553542" y="4365193"/>
            <a:ext cx="9933603"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1" u="none" strike="noStrike" cap="none">
                <a:solidFill>
                  <a:srgbClr val="006EA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55"/>
          <p:cNvSpPr txBox="1">
            <a:spLocks noGrp="1"/>
          </p:cNvSpPr>
          <p:nvPr>
            <p:ph type="body" idx="3"/>
          </p:nvPr>
        </p:nvSpPr>
        <p:spPr>
          <a:xfrm>
            <a:off x="553543" y="6440727"/>
            <a:ext cx="10454426" cy="26035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223D7C"/>
              </a:buClr>
              <a:buSzPts val="1200"/>
              <a:buFont typeface="Noto Sans Symbols"/>
              <a:buNone/>
              <a:defRPr sz="1200" b="0" i="0" u="none" strike="noStrike" cap="none">
                <a:solidFill>
                  <a:srgbClr val="2B719B"/>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55"/>
          <p:cNvSpPr txBox="1">
            <a:spLocks noGrp="1"/>
          </p:cNvSpPr>
          <p:nvPr>
            <p:ph type="body" idx="4"/>
          </p:nvPr>
        </p:nvSpPr>
        <p:spPr>
          <a:xfrm>
            <a:off x="11333285" y="6440727"/>
            <a:ext cx="572889" cy="260350"/>
          </a:xfrm>
          <a:prstGeom prst="rect">
            <a:avLst/>
          </a:prstGeom>
          <a:noFill/>
          <a:ln>
            <a:noFill/>
          </a:ln>
        </p:spPr>
        <p:txBody>
          <a:bodyPr spcFirstLastPara="1" wrap="square" lIns="91425" tIns="45700" rIns="91425" bIns="45700" anchor="t" anchorCtr="0">
            <a:normAutofit/>
          </a:bodyPr>
          <a:lstStyle>
            <a:lvl1pPr marL="457200" marR="0" lvl="0" indent="-228600" algn="r" rtl="0">
              <a:lnSpc>
                <a:spcPct val="90000"/>
              </a:lnSpc>
              <a:spcBef>
                <a:spcPts val="1000"/>
              </a:spcBef>
              <a:spcAft>
                <a:spcPts val="0"/>
              </a:spcAft>
              <a:buClr>
                <a:srgbClr val="223D7C"/>
              </a:buClr>
              <a:buSzPts val="1200"/>
              <a:buFont typeface="Noto Sans Symbols"/>
              <a:buNone/>
              <a:defRPr sz="1200" b="1" i="0" u="none" strike="noStrike" cap="none">
                <a:solidFill>
                  <a:srgbClr val="223D7C"/>
                </a:solidFill>
                <a:latin typeface="Poppins"/>
                <a:ea typeface="Poppins"/>
                <a:cs typeface="Poppins"/>
                <a:sym typeface="Poppins"/>
              </a:defRPr>
            </a:lvl1pPr>
            <a:lvl2pPr marL="914400" marR="0" lvl="1" indent="-381000" algn="l" rtl="0">
              <a:lnSpc>
                <a:spcPct val="90000"/>
              </a:lnSpc>
              <a:spcBef>
                <a:spcPts val="500"/>
              </a:spcBef>
              <a:spcAft>
                <a:spcPts val="0"/>
              </a:spcAft>
              <a:buClr>
                <a:srgbClr val="223D7C"/>
              </a:buClr>
              <a:buSzPts val="2400"/>
              <a:buFont typeface="Noto Sans Symbols"/>
              <a:buChar char="▪"/>
              <a:defRPr sz="2400" b="0" i="0" u="none" strike="noStrike" cap="none">
                <a:solidFill>
                  <a:srgbClr val="006EAC"/>
                </a:solidFill>
                <a:latin typeface="Poppins"/>
                <a:ea typeface="Poppins"/>
                <a:cs typeface="Poppins"/>
                <a:sym typeface="Poppins"/>
              </a:defRPr>
            </a:lvl2pPr>
            <a:lvl3pPr marL="1371600" marR="0" lvl="2" indent="-355600" algn="l" rtl="0">
              <a:lnSpc>
                <a:spcPct val="90000"/>
              </a:lnSpc>
              <a:spcBef>
                <a:spcPts val="500"/>
              </a:spcBef>
              <a:spcAft>
                <a:spcPts val="0"/>
              </a:spcAft>
              <a:buClr>
                <a:srgbClr val="223D7C"/>
              </a:buClr>
              <a:buSzPts val="2000"/>
              <a:buFont typeface="Noto Sans Symbols"/>
              <a:buChar char="▪"/>
              <a:defRPr sz="2000" b="0" i="0" u="none" strike="noStrike" cap="none">
                <a:solidFill>
                  <a:srgbClr val="006EAC"/>
                </a:solidFill>
                <a:latin typeface="Poppins"/>
                <a:ea typeface="Poppins"/>
                <a:cs typeface="Poppins"/>
                <a:sym typeface="Poppins"/>
              </a:defRPr>
            </a:lvl3pPr>
            <a:lvl4pPr marL="1828800" marR="0" lvl="3"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4pPr>
            <a:lvl5pPr marL="2286000" marR="0" lvl="4" indent="-342900" algn="l" rtl="0">
              <a:lnSpc>
                <a:spcPct val="90000"/>
              </a:lnSpc>
              <a:spcBef>
                <a:spcPts val="500"/>
              </a:spcBef>
              <a:spcAft>
                <a:spcPts val="0"/>
              </a:spcAft>
              <a:buClr>
                <a:srgbClr val="223D7C"/>
              </a:buClr>
              <a:buSzPts val="1800"/>
              <a:buFont typeface="Noto Sans Symbols"/>
              <a:buChar char="▪"/>
              <a:defRPr sz="1800" b="0" i="0" u="none" strike="noStrike" cap="none">
                <a:solidFill>
                  <a:srgbClr val="006EAC"/>
                </a:solidFill>
                <a:latin typeface="Poppins"/>
                <a:ea typeface="Poppins"/>
                <a:cs typeface="Poppins"/>
                <a:sym typeface="Poppi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56" name="Google Shape;56;p55"/>
          <p:cNvPicPr preferRelativeResize="0"/>
          <p:nvPr/>
        </p:nvPicPr>
        <p:blipFill rotWithShape="1">
          <a:blip r:embed="rId3">
            <a:alphaModFix/>
          </a:blip>
          <a:srcRect/>
          <a:stretch/>
        </p:blipFill>
        <p:spPr>
          <a:xfrm>
            <a:off x="553542" y="479658"/>
            <a:ext cx="1461813" cy="85641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4178">
          <p15:clr>
            <a:srgbClr val="FBAE40"/>
          </p15:clr>
        </p15:guide>
        <p15:guide id="2" pos="7559">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50"/>
          <p:cNvPicPr preferRelativeResize="0"/>
          <p:nvPr/>
        </p:nvPicPr>
        <p:blipFill rotWithShape="1">
          <a:blip r:embed="rId7">
            <a:alphaModFix/>
          </a:blip>
          <a:srcRect/>
          <a:stretch/>
        </p:blipFill>
        <p:spPr>
          <a:xfrm>
            <a:off x="0" y="0"/>
            <a:ext cx="12192000" cy="6858000"/>
          </a:xfrm>
          <a:prstGeom prst="rect">
            <a:avLst/>
          </a:prstGeom>
          <a:noFill/>
          <a:ln>
            <a:noFill/>
          </a:ln>
        </p:spPr>
      </p:pic>
      <p:sp>
        <p:nvSpPr>
          <p:cNvPr id="11" name="Google Shape;11;p50"/>
          <p:cNvSpPr txBox="1">
            <a:spLocks noGrp="1"/>
          </p:cNvSpPr>
          <p:nvPr>
            <p:ph type="sldNum" idx="12"/>
          </p:nvPr>
        </p:nvSpPr>
        <p:spPr>
          <a:xfrm>
            <a:off x="10999334" y="6343650"/>
            <a:ext cx="69373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1" i="0" u="none" strike="noStrike" cap="none">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pt-BR"/>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41.jp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5.jp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4.jpg"/><Relationship Id="rId5" Type="http://schemas.openxmlformats.org/officeDocument/2006/relationships/image" Target="../media/image43.jp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mailto:thalisilva@fei.edu.br" TargetMode="External"/><Relationship Id="rId7"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3.jpg"/><Relationship Id="rId4" Type="http://schemas.openxmlformats.org/officeDocument/2006/relationships/image" Target="../media/image46.png"/><Relationship Id="rId9"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jp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jp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1.jpg"/><Relationship Id="rId4" Type="http://schemas.openxmlformats.org/officeDocument/2006/relationships/image" Target="../media/image26.jpg"/><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
          <p:cNvSpPr txBox="1">
            <a:spLocks noGrp="1"/>
          </p:cNvSpPr>
          <p:nvPr>
            <p:ph type="body" idx="1"/>
          </p:nvPr>
        </p:nvSpPr>
        <p:spPr>
          <a:xfrm>
            <a:off x="4605292" y="6259585"/>
            <a:ext cx="5209552" cy="2603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200"/>
              <a:buNone/>
            </a:pPr>
            <a:r>
              <a:rPr lang="pt-BR"/>
              <a:t>3rd DRD3 week, WG2  </a:t>
            </a:r>
            <a:endParaRPr/>
          </a:p>
          <a:p>
            <a:pPr marL="0" lvl="0" indent="0" algn="l" rtl="0">
              <a:lnSpc>
                <a:spcPct val="90000"/>
              </a:lnSpc>
              <a:spcBef>
                <a:spcPts val="1000"/>
              </a:spcBef>
              <a:spcAft>
                <a:spcPts val="0"/>
              </a:spcAft>
              <a:buSzPts val="1200"/>
              <a:buNone/>
            </a:pPr>
            <a:r>
              <a:rPr lang="pt-BR"/>
              <a:t>Jun 4, 2025</a:t>
            </a:r>
            <a:endParaRPr/>
          </a:p>
        </p:txBody>
      </p:sp>
      <p:sp>
        <p:nvSpPr>
          <p:cNvPr id="62" name="Google Shape;62;p1"/>
          <p:cNvSpPr txBox="1">
            <a:spLocks noGrp="1"/>
          </p:cNvSpPr>
          <p:nvPr>
            <p:ph type="ctrTitle"/>
          </p:nvPr>
        </p:nvSpPr>
        <p:spPr>
          <a:xfrm>
            <a:off x="4501662" y="1992516"/>
            <a:ext cx="6620611" cy="1214904"/>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223D7C"/>
              </a:buClr>
              <a:buSzPts val="3000"/>
              <a:buFont typeface="Arial"/>
              <a:buNone/>
            </a:pPr>
            <a:r>
              <a:rPr lang="pt-BR" sz="3000" b="1" dirty="0">
                <a:latin typeface="Arial"/>
                <a:ea typeface="Arial"/>
                <a:cs typeface="Arial"/>
                <a:sym typeface="Arial"/>
              </a:rPr>
              <a:t>Evaluation </a:t>
            </a:r>
            <a:r>
              <a:rPr lang="pt-BR" sz="3000" b="1" dirty="0" err="1">
                <a:latin typeface="Arial"/>
                <a:ea typeface="Arial"/>
                <a:cs typeface="Arial"/>
                <a:sym typeface="Arial"/>
              </a:rPr>
              <a:t>of</a:t>
            </a:r>
            <a:r>
              <a:rPr lang="pt-BR" sz="3000" b="1" dirty="0">
                <a:latin typeface="Arial"/>
                <a:ea typeface="Arial"/>
                <a:cs typeface="Arial"/>
                <a:sym typeface="Arial"/>
              </a:rPr>
              <a:t> LGAD Performance </a:t>
            </a:r>
            <a:r>
              <a:rPr lang="pt-BR" sz="3000" b="1" dirty="0" err="1">
                <a:latin typeface="Arial"/>
                <a:ea typeface="Arial"/>
                <a:cs typeface="Arial"/>
                <a:sym typeface="Arial"/>
              </a:rPr>
              <a:t>Degradation</a:t>
            </a:r>
            <a:r>
              <a:rPr lang="pt-BR" sz="3000" b="1" dirty="0">
                <a:latin typeface="Arial"/>
                <a:ea typeface="Arial"/>
                <a:cs typeface="Arial"/>
                <a:sym typeface="Arial"/>
              </a:rPr>
              <a:t> </a:t>
            </a:r>
            <a:r>
              <a:rPr lang="pt-BR" sz="3000" b="1" dirty="0" err="1">
                <a:latin typeface="Arial"/>
                <a:ea typeface="Arial"/>
                <a:cs typeface="Arial"/>
                <a:sym typeface="Arial"/>
              </a:rPr>
              <a:t>due</a:t>
            </a:r>
            <a:r>
              <a:rPr lang="pt-BR" sz="3000" b="1" dirty="0">
                <a:latin typeface="Arial"/>
                <a:ea typeface="Arial"/>
                <a:cs typeface="Arial"/>
                <a:sym typeface="Arial"/>
              </a:rPr>
              <a:t> </a:t>
            </a:r>
            <a:r>
              <a:rPr lang="pt-BR" sz="3000" b="1" dirty="0" err="1">
                <a:latin typeface="Arial"/>
                <a:ea typeface="Arial"/>
                <a:cs typeface="Arial"/>
                <a:sym typeface="Arial"/>
              </a:rPr>
              <a:t>to</a:t>
            </a:r>
            <a:r>
              <a:rPr lang="pt-BR" sz="3000" b="1" dirty="0">
                <a:latin typeface="Arial"/>
                <a:ea typeface="Arial"/>
                <a:cs typeface="Arial"/>
                <a:sym typeface="Arial"/>
              </a:rPr>
              <a:t> TID </a:t>
            </a:r>
            <a:r>
              <a:rPr lang="pt-BR" sz="3000" b="1" dirty="0" err="1">
                <a:latin typeface="Arial"/>
                <a:ea typeface="Arial"/>
                <a:cs typeface="Arial"/>
                <a:sym typeface="Arial"/>
              </a:rPr>
              <a:t>Aging</a:t>
            </a:r>
            <a:r>
              <a:rPr lang="pt-BR" sz="3000" b="1" dirty="0">
                <a:latin typeface="Arial"/>
                <a:ea typeface="Arial"/>
                <a:cs typeface="Arial"/>
                <a:sym typeface="Arial"/>
              </a:rPr>
              <a:t> </a:t>
            </a:r>
            <a:r>
              <a:rPr lang="pt-BR" sz="3000" b="1" dirty="0" err="1">
                <a:latin typeface="Arial"/>
                <a:ea typeface="Arial"/>
                <a:cs typeface="Arial"/>
                <a:sym typeface="Arial"/>
              </a:rPr>
              <a:t>Under</a:t>
            </a:r>
            <a:r>
              <a:rPr lang="pt-BR" sz="3000" b="1" dirty="0">
                <a:latin typeface="Arial"/>
                <a:ea typeface="Arial"/>
                <a:cs typeface="Arial"/>
                <a:sym typeface="Arial"/>
              </a:rPr>
              <a:t> 10 keV X-</a:t>
            </a:r>
            <a:r>
              <a:rPr lang="pt-BR" sz="3000" b="1" dirty="0" err="1">
                <a:latin typeface="Arial"/>
                <a:ea typeface="Arial"/>
                <a:cs typeface="Arial"/>
                <a:sym typeface="Arial"/>
              </a:rPr>
              <a:t>ray</a:t>
            </a:r>
            <a:r>
              <a:rPr lang="pt-BR" sz="3000" b="1" dirty="0">
                <a:latin typeface="Arial"/>
                <a:ea typeface="Arial"/>
                <a:cs typeface="Arial"/>
                <a:sym typeface="Arial"/>
              </a:rPr>
              <a:t> </a:t>
            </a:r>
            <a:r>
              <a:rPr lang="pt-BR" sz="3000" b="1" dirty="0" err="1">
                <a:latin typeface="Arial"/>
                <a:ea typeface="Arial"/>
                <a:cs typeface="Arial"/>
                <a:sym typeface="Arial"/>
              </a:rPr>
              <a:t>Irradiation</a:t>
            </a:r>
            <a:endParaRPr sz="3000" b="1" dirty="0">
              <a:latin typeface="Arial"/>
              <a:ea typeface="Arial"/>
              <a:cs typeface="Arial"/>
              <a:sym typeface="Arial"/>
            </a:endParaRPr>
          </a:p>
        </p:txBody>
      </p:sp>
      <p:sp>
        <p:nvSpPr>
          <p:cNvPr id="63" name="Google Shape;63;p1"/>
          <p:cNvSpPr txBox="1">
            <a:spLocks noGrp="1"/>
          </p:cNvSpPr>
          <p:nvPr>
            <p:ph type="subTitle" idx="2"/>
          </p:nvPr>
        </p:nvSpPr>
        <p:spPr>
          <a:xfrm>
            <a:off x="4501662" y="3355136"/>
            <a:ext cx="6181206" cy="65867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500"/>
              <a:buNone/>
            </a:pPr>
            <a:r>
              <a:rPr lang="pt-BR" sz="1500" b="1" u="sng"/>
              <a:t>Thalia A. Silva</a:t>
            </a:r>
            <a:r>
              <a:rPr lang="pt-BR" sz="1500" b="1" u="sng" baseline="30000"/>
              <a:t>1 </a:t>
            </a:r>
            <a:r>
              <a:rPr lang="pt-BR" sz="1500"/>
              <a:t>, Alexis C. Vilas-Bôas</a:t>
            </a:r>
            <a:r>
              <a:rPr lang="pt-BR" sz="1500" baseline="30000"/>
              <a:t>1 </a:t>
            </a:r>
            <a:r>
              <a:rPr lang="pt-BR" sz="1500"/>
              <a:t>, Marcelo A. Pavanello</a:t>
            </a:r>
            <a:r>
              <a:rPr lang="pt-BR" sz="1500" baseline="30000"/>
              <a:t>1</a:t>
            </a:r>
            <a:r>
              <a:rPr lang="pt-BR" sz="1500"/>
              <a:t>, </a:t>
            </a:r>
            <a:br>
              <a:rPr lang="pt-BR" sz="1500"/>
            </a:br>
            <a:r>
              <a:rPr lang="pt-BR" sz="1500"/>
              <a:t>Renato C. Giacomini</a:t>
            </a:r>
            <a:r>
              <a:rPr lang="pt-BR" sz="1500" baseline="30000"/>
              <a:t>1</a:t>
            </a:r>
            <a:r>
              <a:rPr lang="pt-BR" sz="1500"/>
              <a:t>, Nilberto H. Medina</a:t>
            </a:r>
            <a:r>
              <a:rPr lang="pt-BR" sz="1500" baseline="30000"/>
              <a:t>2</a:t>
            </a:r>
            <a:r>
              <a:rPr lang="pt-BR" sz="1500"/>
              <a:t>, Marco A. Leite</a:t>
            </a:r>
            <a:r>
              <a:rPr lang="pt-BR" sz="1500" baseline="30000"/>
              <a:t>2</a:t>
            </a:r>
            <a:r>
              <a:rPr lang="pt-BR" sz="1500"/>
              <a:t> , </a:t>
            </a:r>
            <a:br>
              <a:rPr lang="pt-BR" sz="1500"/>
            </a:br>
            <a:r>
              <a:rPr lang="pt-BR" sz="1500"/>
              <a:t>F. Rogelio Palomo</a:t>
            </a:r>
            <a:r>
              <a:rPr lang="pt-BR" sz="1500" baseline="30000"/>
              <a:t>3</a:t>
            </a:r>
            <a:r>
              <a:rPr lang="pt-BR" sz="1500"/>
              <a:t> and Marcilei A. Guazzelli</a:t>
            </a:r>
            <a:r>
              <a:rPr lang="pt-BR" sz="1500" baseline="30000"/>
              <a:t>1</a:t>
            </a:r>
            <a:endParaRPr/>
          </a:p>
        </p:txBody>
      </p:sp>
      <p:sp>
        <p:nvSpPr>
          <p:cNvPr id="64" name="Google Shape;64;p1"/>
          <p:cNvSpPr txBox="1">
            <a:spLocks noGrp="1"/>
          </p:cNvSpPr>
          <p:nvPr>
            <p:ph type="body" idx="3"/>
          </p:nvPr>
        </p:nvSpPr>
        <p:spPr>
          <a:xfrm>
            <a:off x="4501662" y="4342978"/>
            <a:ext cx="6620611" cy="2603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200"/>
              <a:buNone/>
            </a:pPr>
            <a:r>
              <a:rPr lang="pt-BR" baseline="30000"/>
              <a:t>1</a:t>
            </a:r>
            <a:r>
              <a:rPr lang="pt-BR"/>
              <a:t>Centro Universitário FEI, Brazil</a:t>
            </a:r>
            <a:endParaRPr/>
          </a:p>
          <a:p>
            <a:pPr marL="0" lvl="0" indent="0" algn="l" rtl="0">
              <a:lnSpc>
                <a:spcPct val="90000"/>
              </a:lnSpc>
              <a:spcBef>
                <a:spcPts val="1000"/>
              </a:spcBef>
              <a:spcAft>
                <a:spcPts val="0"/>
              </a:spcAft>
              <a:buSzPts val="1200"/>
              <a:buNone/>
            </a:pPr>
            <a:r>
              <a:rPr lang="pt-BR" baseline="30000"/>
              <a:t>2</a:t>
            </a:r>
            <a:r>
              <a:rPr lang="pt-BR"/>
              <a:t>Instituto de Física da USP, Brazil</a:t>
            </a:r>
            <a:endParaRPr/>
          </a:p>
          <a:p>
            <a:pPr marL="0" lvl="0" indent="0" algn="l" rtl="0">
              <a:lnSpc>
                <a:spcPct val="90000"/>
              </a:lnSpc>
              <a:spcBef>
                <a:spcPts val="1000"/>
              </a:spcBef>
              <a:spcAft>
                <a:spcPts val="0"/>
              </a:spcAft>
              <a:buSzPts val="1200"/>
              <a:buNone/>
            </a:pPr>
            <a:r>
              <a:rPr lang="pt-BR" baseline="30000"/>
              <a:t>3</a:t>
            </a:r>
            <a:r>
              <a:rPr lang="pt-BR"/>
              <a:t>Universidad de Sevilla, Spain</a:t>
            </a:r>
            <a:endParaRPr/>
          </a:p>
        </p:txBody>
      </p:sp>
      <p:pic>
        <p:nvPicPr>
          <p:cNvPr id="65" name="Google Shape;65;p1"/>
          <p:cNvPicPr preferRelativeResize="0"/>
          <p:nvPr/>
        </p:nvPicPr>
        <p:blipFill rotWithShape="1">
          <a:blip r:embed="rId3">
            <a:alphaModFix/>
          </a:blip>
          <a:srcRect r="12444" b="3121"/>
          <a:stretch/>
        </p:blipFill>
        <p:spPr>
          <a:xfrm>
            <a:off x="4483852" y="76200"/>
            <a:ext cx="3224514" cy="1186123"/>
          </a:xfrm>
          <a:prstGeom prst="rect">
            <a:avLst/>
          </a:prstGeom>
          <a:noFill/>
          <a:ln>
            <a:noFill/>
          </a:ln>
        </p:spPr>
      </p:pic>
      <p:pic>
        <p:nvPicPr>
          <p:cNvPr id="66" name="Google Shape;66;p1"/>
          <p:cNvPicPr preferRelativeResize="0"/>
          <p:nvPr/>
        </p:nvPicPr>
        <p:blipFill rotWithShape="1">
          <a:blip r:embed="rId4">
            <a:alphaModFix/>
          </a:blip>
          <a:srcRect/>
          <a:stretch/>
        </p:blipFill>
        <p:spPr>
          <a:xfrm>
            <a:off x="8775043" y="5784722"/>
            <a:ext cx="1638529" cy="100026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6"/>
          <p:cNvSpPr txBox="1">
            <a:spLocks noGrp="1"/>
          </p:cNvSpPr>
          <p:nvPr>
            <p:ph type="body" idx="1"/>
          </p:nvPr>
        </p:nvSpPr>
        <p:spPr>
          <a:xfrm>
            <a:off x="183278" y="920652"/>
            <a:ext cx="5653455" cy="82391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Electrical characterization setup</a:t>
            </a:r>
            <a:endParaRPr/>
          </a:p>
        </p:txBody>
      </p:sp>
      <p:sp>
        <p:nvSpPr>
          <p:cNvPr id="449" name="Google Shape;449;p6"/>
          <p:cNvSpPr txBox="1">
            <a:spLocks noGrp="1"/>
          </p:cNvSpPr>
          <p:nvPr>
            <p:ph type="title"/>
          </p:nvPr>
        </p:nvSpPr>
        <p:spPr>
          <a:xfrm>
            <a:off x="328246" y="156924"/>
            <a:ext cx="11514996" cy="10338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dirty="0" err="1"/>
              <a:t>Methodology</a:t>
            </a:r>
            <a:endParaRPr dirty="0"/>
          </a:p>
        </p:txBody>
      </p:sp>
      <p:sp>
        <p:nvSpPr>
          <p:cNvPr id="450" name="Google Shape;450;p6"/>
          <p:cNvSpPr txBox="1">
            <a:spLocks noGrp="1"/>
          </p:cNvSpPr>
          <p:nvPr>
            <p:ph type="body" idx="5"/>
          </p:nvPr>
        </p:nvSpPr>
        <p:spPr>
          <a:xfrm>
            <a:off x="836326" y="6440676"/>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dirty="0"/>
              <a:t>Thalia A. Silva – 3rd DRD3 </a:t>
            </a:r>
            <a:r>
              <a:rPr lang="pt-BR" dirty="0" err="1"/>
              <a:t>week</a:t>
            </a:r>
            <a:endParaRPr dirty="0"/>
          </a:p>
        </p:txBody>
      </p:sp>
      <p:sp>
        <p:nvSpPr>
          <p:cNvPr id="451" name="Google Shape;451;p6"/>
          <p:cNvSpPr txBox="1">
            <a:spLocks noGrp="1"/>
          </p:cNvSpPr>
          <p:nvPr>
            <p:ph type="body" idx="6"/>
          </p:nvPr>
        </p:nvSpPr>
        <p:spPr>
          <a:xfrm>
            <a:off x="11333285" y="6440727"/>
            <a:ext cx="572889" cy="26035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10</a:t>
            </a:r>
            <a:endParaRPr/>
          </a:p>
        </p:txBody>
      </p:sp>
      <p:sp>
        <p:nvSpPr>
          <p:cNvPr id="452" name="Google Shape;452;p6"/>
          <p:cNvSpPr txBox="1">
            <a:spLocks noGrp="1"/>
          </p:cNvSpPr>
          <p:nvPr>
            <p:ph type="body" idx="4"/>
          </p:nvPr>
        </p:nvSpPr>
        <p:spPr>
          <a:xfrm>
            <a:off x="2770256" y="1602794"/>
            <a:ext cx="8661000" cy="36057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SzPts val="2800"/>
              <a:buChar char="▪"/>
            </a:pPr>
            <a:r>
              <a:rPr lang="pt-BR" dirty="0"/>
              <a:t>Keithley 4200 SCS</a:t>
            </a:r>
            <a:endParaRPr dirty="0"/>
          </a:p>
          <a:p>
            <a:pPr marL="228600" lvl="0" indent="-228600" algn="l" rtl="0">
              <a:lnSpc>
                <a:spcPct val="90000"/>
              </a:lnSpc>
              <a:spcBef>
                <a:spcPts val="1000"/>
              </a:spcBef>
              <a:spcAft>
                <a:spcPts val="0"/>
              </a:spcAft>
              <a:buSzPts val="1400"/>
              <a:buChar char="▪"/>
            </a:pPr>
            <a:r>
              <a:rPr lang="pt-BR" sz="1400" dirty="0"/>
              <a:t>For</a:t>
            </a:r>
            <a:r>
              <a:rPr lang="pt-BR" sz="1400" b="1" dirty="0"/>
              <a:t> </a:t>
            </a:r>
            <a:r>
              <a:rPr lang="pt-BR" sz="1400" b="1" dirty="0" err="1"/>
              <a:t>If</a:t>
            </a:r>
            <a:r>
              <a:rPr lang="pt-BR" sz="1400" b="1" dirty="0"/>
              <a:t> x V</a:t>
            </a:r>
            <a:r>
              <a:rPr lang="pt-BR" sz="1400" dirty="0"/>
              <a:t> </a:t>
            </a:r>
            <a:r>
              <a:rPr lang="pt-BR" sz="1400" dirty="0" err="1"/>
              <a:t>measurements</a:t>
            </a:r>
            <a:r>
              <a:rPr lang="pt-BR" sz="1400" dirty="0"/>
              <a:t> </a:t>
            </a:r>
            <a:r>
              <a:rPr lang="pt-BR" sz="1400" dirty="0" err="1"/>
              <a:t>were</a:t>
            </a:r>
            <a:r>
              <a:rPr lang="pt-BR" sz="1400" dirty="0"/>
              <a:t> </a:t>
            </a:r>
            <a:r>
              <a:rPr lang="pt-BR" sz="1400" dirty="0" err="1"/>
              <a:t>voltages</a:t>
            </a:r>
            <a:r>
              <a:rPr lang="pt-BR" sz="1400" dirty="0"/>
              <a:t> </a:t>
            </a:r>
            <a:r>
              <a:rPr lang="pt-BR" sz="1400" dirty="0" err="1"/>
              <a:t>ranging</a:t>
            </a:r>
            <a:r>
              <a:rPr lang="pt-BR" sz="1400" dirty="0"/>
              <a:t> </a:t>
            </a:r>
            <a:r>
              <a:rPr lang="pt-BR" sz="1400" dirty="0" err="1"/>
              <a:t>from</a:t>
            </a:r>
            <a:r>
              <a:rPr lang="pt-BR" sz="1400" dirty="0"/>
              <a:t> -1 </a:t>
            </a:r>
            <a:r>
              <a:rPr lang="pt-BR" sz="1400" dirty="0" err="1"/>
              <a:t>to</a:t>
            </a:r>
            <a:r>
              <a:rPr lang="pt-BR" sz="1400" dirty="0"/>
              <a:t> 1 V, </a:t>
            </a:r>
            <a:r>
              <a:rPr lang="pt-BR" sz="1400" dirty="0" err="1"/>
              <a:t>with</a:t>
            </a:r>
            <a:r>
              <a:rPr lang="pt-BR" sz="1400" dirty="0"/>
              <a:t> 200 </a:t>
            </a:r>
            <a:r>
              <a:rPr lang="pt-BR" sz="1400" dirty="0" err="1"/>
              <a:t>mA</a:t>
            </a:r>
            <a:r>
              <a:rPr lang="pt-BR" sz="1400" dirty="0"/>
              <a:t> </a:t>
            </a:r>
            <a:r>
              <a:rPr lang="pt-BR" sz="1400" dirty="0" err="1"/>
              <a:t>current</a:t>
            </a:r>
            <a:r>
              <a:rPr lang="pt-BR" sz="1400" dirty="0"/>
              <a:t> compliance, </a:t>
            </a:r>
            <a:r>
              <a:rPr lang="pt-BR" sz="1400" dirty="0" err="1"/>
              <a:t>and</a:t>
            </a:r>
            <a:r>
              <a:rPr lang="pt-BR" sz="1400" dirty="0"/>
              <a:t> 1000 points.</a:t>
            </a:r>
            <a:endParaRPr sz="1400" dirty="0"/>
          </a:p>
          <a:p>
            <a:pPr marL="228600" lvl="0" indent="-228600" algn="l" rtl="0">
              <a:lnSpc>
                <a:spcPct val="90000"/>
              </a:lnSpc>
              <a:spcBef>
                <a:spcPts val="1000"/>
              </a:spcBef>
              <a:spcAft>
                <a:spcPts val="0"/>
              </a:spcAft>
              <a:buSzPts val="1400"/>
              <a:buChar char="▪"/>
            </a:pPr>
            <a:r>
              <a:rPr lang="pt-BR" sz="1400" dirty="0"/>
              <a:t>For</a:t>
            </a:r>
            <a:r>
              <a:rPr lang="pt-BR" sz="1400" b="1" dirty="0"/>
              <a:t> </a:t>
            </a:r>
            <a:r>
              <a:rPr lang="pt-BR" sz="1400" b="1" dirty="0" err="1"/>
              <a:t>Irev</a:t>
            </a:r>
            <a:r>
              <a:rPr lang="pt-BR" sz="1400" b="1" dirty="0"/>
              <a:t> x V</a:t>
            </a:r>
            <a:r>
              <a:rPr lang="pt-BR" sz="1400" dirty="0"/>
              <a:t> </a:t>
            </a:r>
            <a:r>
              <a:rPr lang="pt-BR" sz="1400" dirty="0" err="1"/>
              <a:t>measurements</a:t>
            </a:r>
            <a:r>
              <a:rPr lang="pt-BR" sz="1400" dirty="0"/>
              <a:t> </a:t>
            </a:r>
            <a:r>
              <a:rPr lang="pt-BR" sz="1400" dirty="0" err="1"/>
              <a:t>were</a:t>
            </a:r>
            <a:r>
              <a:rPr lang="pt-BR" sz="1400" dirty="0"/>
              <a:t> </a:t>
            </a:r>
            <a:r>
              <a:rPr lang="pt-BR" sz="1400" dirty="0" err="1"/>
              <a:t>voltages</a:t>
            </a:r>
            <a:r>
              <a:rPr lang="pt-BR" sz="1400" dirty="0"/>
              <a:t> </a:t>
            </a:r>
            <a:r>
              <a:rPr lang="pt-BR" sz="1400" dirty="0" err="1"/>
              <a:t>ranging</a:t>
            </a:r>
            <a:r>
              <a:rPr lang="pt-BR" sz="1400" dirty="0"/>
              <a:t> </a:t>
            </a:r>
            <a:r>
              <a:rPr lang="pt-BR" sz="1400" dirty="0" err="1"/>
              <a:t>from</a:t>
            </a:r>
            <a:r>
              <a:rPr lang="pt-BR" sz="1400" dirty="0"/>
              <a:t> 0 </a:t>
            </a:r>
            <a:r>
              <a:rPr lang="pt-BR" sz="1400" dirty="0" err="1"/>
              <a:t>to</a:t>
            </a:r>
            <a:r>
              <a:rPr lang="pt-BR" sz="1400" dirty="0"/>
              <a:t> -200 V, </a:t>
            </a:r>
            <a:r>
              <a:rPr lang="pt-BR" sz="1400" dirty="0" err="1"/>
              <a:t>with</a:t>
            </a:r>
            <a:r>
              <a:rPr lang="pt-BR" sz="1400" dirty="0"/>
              <a:t> 100 </a:t>
            </a:r>
            <a:r>
              <a:rPr lang="pt-BR" sz="1400" dirty="0" err="1"/>
              <a:t>mA</a:t>
            </a:r>
            <a:r>
              <a:rPr lang="pt-BR" sz="1400" dirty="0"/>
              <a:t> </a:t>
            </a:r>
            <a:r>
              <a:rPr lang="pt-BR" sz="1400" dirty="0" err="1"/>
              <a:t>current</a:t>
            </a:r>
            <a:r>
              <a:rPr lang="pt-BR" sz="1400" dirty="0"/>
              <a:t> compliance, </a:t>
            </a:r>
            <a:r>
              <a:rPr lang="pt-BR" sz="1400" dirty="0" err="1"/>
              <a:t>and</a:t>
            </a:r>
            <a:r>
              <a:rPr lang="pt-BR" sz="1400" dirty="0"/>
              <a:t> 4000 points</a:t>
            </a:r>
            <a:endParaRPr sz="1400" dirty="0"/>
          </a:p>
          <a:p>
            <a:pPr marL="228600" lvl="0" indent="-228600" algn="l" rtl="0">
              <a:lnSpc>
                <a:spcPct val="90000"/>
              </a:lnSpc>
              <a:spcBef>
                <a:spcPts val="1000"/>
              </a:spcBef>
              <a:spcAft>
                <a:spcPts val="0"/>
              </a:spcAft>
              <a:buSzPts val="1400"/>
              <a:buChar char="▪"/>
            </a:pPr>
            <a:r>
              <a:rPr lang="pt-BR" sz="1400" b="1" dirty="0" err="1"/>
              <a:t>CxV</a:t>
            </a:r>
            <a:r>
              <a:rPr lang="pt-BR" sz="1400" b="1" dirty="0"/>
              <a:t> </a:t>
            </a:r>
            <a:r>
              <a:rPr lang="pt-BR" sz="1400" dirty="0"/>
              <a:t>: </a:t>
            </a:r>
            <a:r>
              <a:rPr lang="pt-BR" sz="1400" dirty="0" err="1"/>
              <a:t>Vpp</a:t>
            </a:r>
            <a:r>
              <a:rPr lang="pt-BR" sz="1400" dirty="0"/>
              <a:t> =  30 </a:t>
            </a:r>
            <a:r>
              <a:rPr lang="pt-BR" sz="1400" dirty="0" err="1"/>
              <a:t>mV</a:t>
            </a:r>
            <a:r>
              <a:rPr lang="pt-BR" sz="1400" dirty="0"/>
              <a:t>/RMS </a:t>
            </a:r>
            <a:r>
              <a:rPr lang="pt-BR" sz="1400" dirty="0" err="1"/>
              <a:t>and</a:t>
            </a:r>
            <a:r>
              <a:rPr lang="pt-BR" sz="1400" dirty="0"/>
              <a:t> VD = 0.4 </a:t>
            </a:r>
            <a:r>
              <a:rPr lang="pt-BR" sz="1400" dirty="0" err="1"/>
              <a:t>to</a:t>
            </a:r>
            <a:r>
              <a:rPr lang="pt-BR" sz="1400" dirty="0"/>
              <a:t> -30 V </a:t>
            </a:r>
            <a:r>
              <a:rPr lang="pt-BR" sz="1400" dirty="0" err="1"/>
              <a:t>and</a:t>
            </a:r>
            <a:r>
              <a:rPr lang="pt-BR" sz="1400" dirty="0"/>
              <a:t> </a:t>
            </a:r>
            <a:r>
              <a:rPr lang="pt-BR" sz="1400" dirty="0" err="1"/>
              <a:t>two</a:t>
            </a:r>
            <a:r>
              <a:rPr lang="pt-BR" sz="1400" dirty="0"/>
              <a:t> </a:t>
            </a:r>
            <a:r>
              <a:rPr lang="pt-BR" sz="1400" dirty="0" err="1"/>
              <a:t>distinct</a:t>
            </a:r>
            <a:r>
              <a:rPr lang="pt-BR" sz="1400" dirty="0"/>
              <a:t> </a:t>
            </a:r>
            <a:r>
              <a:rPr lang="pt-BR" sz="1400" dirty="0" err="1"/>
              <a:t>frequencies</a:t>
            </a:r>
            <a:r>
              <a:rPr lang="pt-BR" sz="1400" dirty="0"/>
              <a:t>: 1 MHz </a:t>
            </a:r>
            <a:r>
              <a:rPr lang="pt-BR" sz="1400" dirty="0" err="1"/>
              <a:t>and</a:t>
            </a:r>
            <a:r>
              <a:rPr lang="pt-BR" sz="1400" dirty="0"/>
              <a:t> 3 MHz..</a:t>
            </a:r>
            <a:endParaRPr sz="1400" dirty="0"/>
          </a:p>
        </p:txBody>
      </p:sp>
      <p:pic>
        <p:nvPicPr>
          <p:cNvPr id="453" name="Google Shape;453;p6" descr="Uma imagem com texto, interior, monitor de computador, eletrónica&#10;&#10;Descrição gerada automaticamente"/>
          <p:cNvPicPr preferRelativeResize="0">
            <a:picLocks noGrp="1"/>
          </p:cNvPicPr>
          <p:nvPr>
            <p:ph type="body" idx="2"/>
          </p:nvPr>
        </p:nvPicPr>
        <p:blipFill rotWithShape="1">
          <a:blip r:embed="rId3">
            <a:alphaModFix/>
          </a:blip>
          <a:srcRect/>
          <a:stretch/>
        </p:blipFill>
        <p:spPr>
          <a:xfrm>
            <a:off x="348758" y="1744564"/>
            <a:ext cx="2366343" cy="4208881"/>
          </a:xfrm>
          <a:prstGeom prst="rect">
            <a:avLst/>
          </a:prstGeom>
          <a:noFill/>
          <a:ln>
            <a:noFill/>
          </a:ln>
        </p:spPr>
      </p:pic>
      <p:pic>
        <p:nvPicPr>
          <p:cNvPr id="454" name="Google Shape;454;p6" title="LGAD_polarização_ingles.png"/>
          <p:cNvPicPr preferRelativeResize="0"/>
          <p:nvPr/>
        </p:nvPicPr>
        <p:blipFill rotWithShape="1">
          <a:blip r:embed="rId4">
            <a:alphaModFix/>
          </a:blip>
          <a:srcRect l="-593"/>
          <a:stretch/>
        </p:blipFill>
        <p:spPr>
          <a:xfrm>
            <a:off x="2846450" y="3772700"/>
            <a:ext cx="8552100" cy="2154350"/>
          </a:xfrm>
          <a:prstGeom prst="rect">
            <a:avLst/>
          </a:prstGeom>
          <a:noFill/>
          <a:ln>
            <a:noFill/>
          </a:ln>
        </p:spPr>
      </p:pic>
      <p:pic>
        <p:nvPicPr>
          <p:cNvPr id="455" name="Google Shape;455;p6"/>
          <p:cNvPicPr preferRelativeResize="0"/>
          <p:nvPr/>
        </p:nvPicPr>
        <p:blipFill rotWithShape="1">
          <a:blip r:embed="rId5">
            <a:alphaModFix/>
          </a:blip>
          <a:srcRect r="12441" b="3119"/>
          <a:stretch/>
        </p:blipFill>
        <p:spPr>
          <a:xfrm>
            <a:off x="9128522" y="0"/>
            <a:ext cx="2253550" cy="828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g35f2914fe76_5_110"/>
          <p:cNvSpPr txBox="1">
            <a:spLocks noGrp="1"/>
          </p:cNvSpPr>
          <p:nvPr>
            <p:ph type="title"/>
          </p:nvPr>
        </p:nvSpPr>
        <p:spPr>
          <a:xfrm>
            <a:off x="213814" y="2571323"/>
            <a:ext cx="2520000" cy="2102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58C0CE"/>
              </a:buClr>
              <a:buSzPts val="13500"/>
              <a:buFont typeface="Poppins"/>
              <a:buNone/>
            </a:pPr>
            <a:r>
              <a:rPr lang="pt-BR"/>
              <a:t>3</a:t>
            </a:r>
            <a:endParaRPr/>
          </a:p>
        </p:txBody>
      </p:sp>
      <p:sp>
        <p:nvSpPr>
          <p:cNvPr id="463" name="Google Shape;463;g35f2914fe76_5_110"/>
          <p:cNvSpPr txBox="1">
            <a:spLocks noGrp="1"/>
          </p:cNvSpPr>
          <p:nvPr>
            <p:ph type="body" idx="2"/>
          </p:nvPr>
        </p:nvSpPr>
        <p:spPr>
          <a:xfrm>
            <a:off x="3448645" y="2620846"/>
            <a:ext cx="7884600" cy="1764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5400"/>
              <a:buNone/>
            </a:pPr>
            <a:r>
              <a:rPr lang="pt-BR"/>
              <a:t>Results</a:t>
            </a:r>
            <a:endParaRPr/>
          </a:p>
        </p:txBody>
      </p:sp>
      <p:sp>
        <p:nvSpPr>
          <p:cNvPr id="464" name="Google Shape;464;g35f2914fe76_5_110"/>
          <p:cNvSpPr txBox="1">
            <a:spLocks noGrp="1"/>
          </p:cNvSpPr>
          <p:nvPr>
            <p:ph type="body" idx="3"/>
          </p:nvPr>
        </p:nvSpPr>
        <p:spPr>
          <a:xfrm>
            <a:off x="807184" y="6440727"/>
            <a:ext cx="8790300" cy="2604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1200"/>
              <a:buFont typeface="Arial"/>
              <a:buNone/>
            </a:pPr>
            <a:r>
              <a:rPr lang="pt-BR"/>
              <a:t>Thalia A. Silva - 3rd DRD3 week</a:t>
            </a:r>
            <a:endParaRPr/>
          </a:p>
        </p:txBody>
      </p:sp>
      <p:sp>
        <p:nvSpPr>
          <p:cNvPr id="465" name="Google Shape;465;g35f2914fe76_5_110"/>
          <p:cNvSpPr txBox="1">
            <a:spLocks noGrp="1"/>
          </p:cNvSpPr>
          <p:nvPr>
            <p:ph type="body" idx="4"/>
          </p:nvPr>
        </p:nvSpPr>
        <p:spPr>
          <a:xfrm>
            <a:off x="11333285" y="6440727"/>
            <a:ext cx="573000" cy="260400"/>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11</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g35f2914fe76_5_0"/>
          <p:cNvSpPr txBox="1">
            <a:spLocks noGrp="1"/>
          </p:cNvSpPr>
          <p:nvPr>
            <p:ph type="body" idx="1"/>
          </p:nvPr>
        </p:nvSpPr>
        <p:spPr>
          <a:xfrm>
            <a:off x="183278" y="920652"/>
            <a:ext cx="56535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Forward current vs Voltage (</a:t>
            </a:r>
            <a:r>
              <a:rPr lang="pt-BR">
                <a:latin typeface="Arial"/>
                <a:ea typeface="Arial"/>
                <a:cs typeface="Arial"/>
                <a:sym typeface="Arial"/>
              </a:rPr>
              <a:t>I</a:t>
            </a:r>
            <a:r>
              <a:rPr lang="pt-BR" baseline="-25000">
                <a:latin typeface="Arial"/>
                <a:ea typeface="Arial"/>
                <a:cs typeface="Arial"/>
                <a:sym typeface="Arial"/>
              </a:rPr>
              <a:t>f</a:t>
            </a:r>
            <a:r>
              <a:rPr lang="pt-BR"/>
              <a:t> x V)</a:t>
            </a:r>
            <a:endParaRPr/>
          </a:p>
        </p:txBody>
      </p:sp>
      <p:sp>
        <p:nvSpPr>
          <p:cNvPr id="472" name="Google Shape;472;g35f2914fe76_5_0"/>
          <p:cNvSpPr txBox="1">
            <a:spLocks noGrp="1"/>
          </p:cNvSpPr>
          <p:nvPr>
            <p:ph type="title"/>
          </p:nvPr>
        </p:nvSpPr>
        <p:spPr>
          <a:xfrm>
            <a:off x="32824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dirty="0" err="1"/>
              <a:t>Results</a:t>
            </a:r>
            <a:endParaRPr dirty="0"/>
          </a:p>
        </p:txBody>
      </p:sp>
      <p:sp>
        <p:nvSpPr>
          <p:cNvPr id="473" name="Google Shape;473;g35f2914fe76_5_0"/>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474" name="Google Shape;474;g35f2914fe76_5_0"/>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12</a:t>
            </a:r>
            <a:endParaRPr/>
          </a:p>
        </p:txBody>
      </p:sp>
      <p:sp>
        <p:nvSpPr>
          <p:cNvPr id="477" name="Google Shape;477;g35f2914fe76_5_0"/>
          <p:cNvSpPr txBox="1"/>
          <p:nvPr/>
        </p:nvSpPr>
        <p:spPr>
          <a:xfrm>
            <a:off x="6013212" y="1468800"/>
            <a:ext cx="5653500" cy="2539800"/>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1700"/>
              <a:buFont typeface="Arial"/>
              <a:buNone/>
            </a:pPr>
            <a:r>
              <a:rPr lang="pt-BR" sz="1700" b="0" i="0" u="none" strike="noStrike" cap="none" dirty="0">
                <a:solidFill>
                  <a:schemeClr val="dk1"/>
                </a:solidFill>
                <a:latin typeface="Poppins"/>
                <a:ea typeface="Poppins"/>
                <a:cs typeface="Poppins"/>
                <a:sym typeface="Poppins"/>
              </a:rPr>
              <a:t>It </a:t>
            </a:r>
            <a:r>
              <a:rPr lang="pt-BR" sz="1700" b="0" i="0" u="none" strike="noStrike" cap="none" dirty="0" err="1">
                <a:solidFill>
                  <a:schemeClr val="dk1"/>
                </a:solidFill>
                <a:latin typeface="Poppins"/>
                <a:ea typeface="Poppins"/>
                <a:cs typeface="Poppins"/>
                <a:sym typeface="Poppins"/>
              </a:rPr>
              <a:t>is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known</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that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the</a:t>
            </a:r>
            <a:r>
              <a:rPr lang="pt-BR" sz="1700" b="0" i="0" u="none" strike="noStrike" cap="none" dirty="0">
                <a:solidFill>
                  <a:schemeClr val="dk1"/>
                </a:solidFill>
                <a:latin typeface="Poppins"/>
                <a:ea typeface="Poppins"/>
                <a:cs typeface="Poppins"/>
                <a:sym typeface="Poppins"/>
              </a:rPr>
              <a:t> LGAD </a:t>
            </a:r>
            <a:r>
              <a:rPr lang="pt-BR" sz="1700" b="0" i="0" u="none" strike="noStrike" cap="none" dirty="0" err="1">
                <a:solidFill>
                  <a:schemeClr val="dk1"/>
                </a:solidFill>
                <a:latin typeface="Poppins"/>
                <a:ea typeface="Poppins"/>
                <a:cs typeface="Poppins"/>
                <a:sym typeface="Poppins"/>
              </a:rPr>
              <a:t>was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not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designed</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to</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operate</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under</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forward</a:t>
            </a:r>
            <a:r>
              <a:rPr lang="pt-BR" sz="1700" b="0" i="0" u="none" strike="noStrike" cap="none" dirty="0">
                <a:solidFill>
                  <a:schemeClr val="dk1"/>
                </a:solidFill>
                <a:latin typeface="Poppins"/>
                <a:ea typeface="Poppins"/>
                <a:cs typeface="Poppins"/>
                <a:sym typeface="Poppins"/>
              </a:rPr>
              <a:t> bias, as its </a:t>
            </a:r>
            <a:r>
              <a:rPr lang="pt-BR" sz="1700" b="0" i="0" u="none" strike="noStrike" cap="none" dirty="0" err="1">
                <a:solidFill>
                  <a:schemeClr val="dk1"/>
                </a:solidFill>
                <a:latin typeface="Poppins"/>
                <a:ea typeface="Poppins"/>
                <a:cs typeface="Poppins"/>
                <a:sym typeface="Poppins"/>
              </a:rPr>
              <a:t>functionality</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relies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on</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carrier</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multiplication</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through</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impact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ionization</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This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physical</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effect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occurs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under</a:t>
            </a:r>
            <a:r>
              <a:rPr lang="pt-BR" sz="1700" b="0" i="0" u="none" strike="noStrike" cap="none" dirty="0">
                <a:solidFill>
                  <a:schemeClr val="dk1"/>
                </a:solidFill>
                <a:latin typeface="Poppins"/>
                <a:ea typeface="Poppins"/>
                <a:cs typeface="Poppins"/>
                <a:sym typeface="Poppins"/>
              </a:rPr>
              <a:t> reverse </a:t>
            </a:r>
            <a:r>
              <a:rPr lang="pt-BR" sz="1700" b="0" i="0" u="none" strike="noStrike" cap="none" dirty="0" err="1">
                <a:solidFill>
                  <a:schemeClr val="dk1"/>
                </a:solidFill>
                <a:latin typeface="Poppins"/>
                <a:ea typeface="Poppins"/>
                <a:cs typeface="Poppins"/>
                <a:sym typeface="Poppins"/>
              </a:rPr>
              <a:t>current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and</a:t>
            </a:r>
            <a:r>
              <a:rPr lang="pt-BR" sz="1700" b="0" i="0" u="none" strike="noStrike" cap="none" dirty="0">
                <a:solidFill>
                  <a:schemeClr val="dk1"/>
                </a:solidFill>
                <a:latin typeface="Poppins"/>
                <a:ea typeface="Poppins"/>
                <a:cs typeface="Poppins"/>
                <a:sym typeface="Poppins"/>
              </a:rPr>
              <a:t> for </a:t>
            </a:r>
            <a:r>
              <a:rPr lang="pt-BR" sz="1700" b="0" i="0" u="none" strike="noStrike" cap="none" dirty="0" err="1">
                <a:solidFill>
                  <a:schemeClr val="dk1"/>
                </a:solidFill>
                <a:latin typeface="Poppins"/>
                <a:ea typeface="Poppins"/>
                <a:cs typeface="Poppins"/>
                <a:sym typeface="Poppins"/>
              </a:rPr>
              <a:t>applied</a:t>
            </a:r>
            <a:r>
              <a:rPr lang="pt-BR" sz="1700" b="0" i="0" u="none" strike="noStrike" cap="none" dirty="0">
                <a:solidFill>
                  <a:schemeClr val="dk1"/>
                </a:solidFill>
                <a:latin typeface="Poppins"/>
                <a:ea typeface="Poppins"/>
                <a:cs typeface="Poppins"/>
                <a:sym typeface="Poppins"/>
              </a:rPr>
              <a:t> high </a:t>
            </a:r>
            <a:r>
              <a:rPr lang="pt-BR" sz="1700" b="0" i="0" u="none" strike="noStrike" cap="none" dirty="0" err="1">
                <a:solidFill>
                  <a:schemeClr val="dk1"/>
                </a:solidFill>
                <a:latin typeface="Poppins"/>
                <a:ea typeface="Poppins"/>
                <a:cs typeface="Poppins"/>
                <a:sym typeface="Poppins"/>
              </a:rPr>
              <a:t>electric</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fields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However</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to</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understand</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the</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physical</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mechanisms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that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affect</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the</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functionality</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of</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this</a:t>
            </a:r>
            <a:r>
              <a:rPr lang="pt-BR" sz="1700" b="0" i="0" u="none" strike="noStrike" cap="none" dirty="0">
                <a:solidFill>
                  <a:schemeClr val="dk1"/>
                </a:solidFill>
                <a:latin typeface="Poppins"/>
                <a:ea typeface="Poppins"/>
                <a:cs typeface="Poppins"/>
                <a:sym typeface="Poppins"/>
              </a:rPr>
              <a:t> device </a:t>
            </a:r>
            <a:r>
              <a:rPr lang="pt-BR" sz="1700" b="0" i="0" u="none" strike="noStrike" cap="none" dirty="0" err="1">
                <a:solidFill>
                  <a:schemeClr val="dk1"/>
                </a:solidFill>
                <a:latin typeface="Poppins"/>
                <a:ea typeface="Poppins"/>
                <a:cs typeface="Poppins"/>
                <a:sym typeface="Poppins"/>
              </a:rPr>
              <a:t>under</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the</a:t>
            </a:r>
            <a:r>
              <a:rPr lang="pt-BR" sz="1700" b="0" i="0" u="none" strike="noStrike" cap="none" dirty="0">
                <a:solidFill>
                  <a:schemeClr val="dk1"/>
                </a:solidFill>
                <a:latin typeface="Poppins"/>
                <a:ea typeface="Poppins"/>
                <a:cs typeface="Poppins"/>
                <a:sym typeface="Poppins"/>
              </a:rPr>
              <a:t> TID </a:t>
            </a:r>
            <a:r>
              <a:rPr lang="pt-BR" sz="1700" b="0" i="0" u="none" strike="noStrike" cap="none" dirty="0" err="1">
                <a:solidFill>
                  <a:schemeClr val="dk1"/>
                </a:solidFill>
                <a:latin typeface="Poppins"/>
                <a:ea typeface="Poppins"/>
                <a:cs typeface="Poppins"/>
                <a:sym typeface="Poppins"/>
              </a:rPr>
              <a:t>effects</a:t>
            </a:r>
            <a:r>
              <a:rPr lang="pt-BR" sz="1700" b="0" i="0" u="none" strike="noStrike" cap="none" dirty="0">
                <a:solidFill>
                  <a:schemeClr val="dk1"/>
                </a:solidFill>
                <a:latin typeface="Poppins"/>
                <a:ea typeface="Poppins"/>
                <a:cs typeface="Poppins"/>
                <a:sym typeface="Poppins"/>
              </a:rPr>
              <a:t>, it </a:t>
            </a:r>
            <a:r>
              <a:rPr lang="pt-BR" sz="1700" b="0" i="0" u="none" strike="noStrike" cap="none" dirty="0" err="1">
                <a:solidFill>
                  <a:schemeClr val="dk1"/>
                </a:solidFill>
                <a:latin typeface="Poppins"/>
                <a:ea typeface="Poppins"/>
                <a:cs typeface="Poppins"/>
                <a:sym typeface="Poppins"/>
              </a:rPr>
              <a:t>is</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interesting</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to</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analyze</a:t>
            </a:r>
            <a:r>
              <a:rPr lang="pt-BR" sz="1700" b="0" i="0" u="none" strike="noStrike" cap="none" dirty="0">
                <a:solidFill>
                  <a:schemeClr val="dk1"/>
                </a:solidFill>
                <a:latin typeface="Poppins"/>
                <a:ea typeface="Poppins"/>
                <a:cs typeface="Poppins"/>
                <a:sym typeface="Poppins"/>
              </a:rPr>
              <a:t> its </a:t>
            </a:r>
            <a:r>
              <a:rPr lang="pt-BR" sz="1700" b="0" i="0" u="none" strike="noStrike" cap="none" dirty="0" err="1">
                <a:solidFill>
                  <a:schemeClr val="dk1"/>
                </a:solidFill>
                <a:latin typeface="Poppins"/>
                <a:ea typeface="Poppins"/>
                <a:cs typeface="Poppins"/>
                <a:sym typeface="Poppins"/>
              </a:rPr>
              <a:t>behavior</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under</a:t>
            </a:r>
            <a:r>
              <a:rPr lang="pt-BR" sz="1700" b="0" i="0" u="none" strike="noStrike" cap="none" dirty="0">
                <a:solidFill>
                  <a:schemeClr val="dk1"/>
                </a:solidFill>
                <a:latin typeface="Poppins"/>
                <a:ea typeface="Poppins"/>
                <a:cs typeface="Poppins"/>
                <a:sym typeface="Poppins"/>
              </a:rPr>
              <a:t> </a:t>
            </a:r>
            <a:r>
              <a:rPr lang="pt-BR" sz="1700" b="0" i="0" u="none" strike="noStrike" cap="none" dirty="0" err="1">
                <a:solidFill>
                  <a:schemeClr val="dk1"/>
                </a:solidFill>
                <a:latin typeface="Poppins"/>
                <a:ea typeface="Poppins"/>
                <a:cs typeface="Poppins"/>
                <a:sym typeface="Poppins"/>
              </a:rPr>
              <a:t>forward</a:t>
            </a:r>
            <a:r>
              <a:rPr lang="pt-BR" sz="1700" b="0" i="0" u="none" strike="noStrike" cap="none" dirty="0">
                <a:solidFill>
                  <a:schemeClr val="dk1"/>
                </a:solidFill>
                <a:latin typeface="Poppins"/>
                <a:ea typeface="Poppins"/>
                <a:cs typeface="Poppins"/>
                <a:sym typeface="Poppins"/>
              </a:rPr>
              <a:t> bias </a:t>
            </a:r>
            <a:r>
              <a:rPr lang="pt-BR" sz="1700" b="0" i="0" u="none" strike="noStrike" cap="none" dirty="0" err="1">
                <a:solidFill>
                  <a:schemeClr val="dk1"/>
                </a:solidFill>
                <a:latin typeface="Poppins"/>
                <a:ea typeface="Poppins"/>
                <a:cs typeface="Poppins"/>
                <a:sym typeface="Poppins"/>
              </a:rPr>
              <a:t>conditions</a:t>
            </a:r>
            <a:r>
              <a:rPr lang="pt-BR" sz="1700" b="0" i="0" u="none" strike="noStrike" cap="none" dirty="0">
                <a:solidFill>
                  <a:schemeClr val="dk1"/>
                </a:solidFill>
                <a:latin typeface="Poppins"/>
                <a:ea typeface="Poppins"/>
                <a:cs typeface="Poppins"/>
                <a:sym typeface="Poppins"/>
              </a:rPr>
              <a:t>.</a:t>
            </a:r>
            <a:endParaRPr sz="2100" b="0" i="0" u="none" strike="noStrike" cap="none" dirty="0">
              <a:solidFill>
                <a:srgbClr val="000000"/>
              </a:solidFill>
              <a:latin typeface="Poppins"/>
              <a:ea typeface="Poppins"/>
              <a:cs typeface="Poppins"/>
              <a:sym typeface="Poppins"/>
            </a:endParaRPr>
          </a:p>
        </p:txBody>
      </p:sp>
      <p:pic>
        <p:nvPicPr>
          <p:cNvPr id="478" name="Google Shape;478;g35f2914fe76_5_0"/>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pic>
        <p:nvPicPr>
          <p:cNvPr id="475" name="Google Shape;475;g35f2914fe76_5_0"/>
          <p:cNvPicPr preferRelativeResize="0"/>
          <p:nvPr/>
        </p:nvPicPr>
        <p:blipFill>
          <a:blip r:embed="rId4"/>
          <a:srcRect l="7863" t="5934" r="12403" b="3737"/>
          <a:stretch>
            <a:fillRect/>
          </a:stretch>
        </p:blipFill>
        <p:spPr>
          <a:xfrm>
            <a:off x="369919" y="1665037"/>
            <a:ext cx="5466856" cy="4687125"/>
          </a:xfrm>
          <a:prstGeom prst="rect">
            <a:avLst/>
          </a:prstGeom>
          <a:noFill/>
          <a:ln>
            <a:noFill/>
          </a:ln>
        </p:spPr>
      </p:pic>
      <p:pic>
        <p:nvPicPr>
          <p:cNvPr id="4" name="Imagem 3">
            <a:extLst>
              <a:ext uri="{FF2B5EF4-FFF2-40B4-BE49-F238E27FC236}">
                <a16:creationId xmlns:a16="http://schemas.microsoft.com/office/drawing/2014/main" id="{CF480238-93DA-83FA-32D6-307E1A30162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25685" y="4086391"/>
            <a:ext cx="6096396" cy="231730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g35f2914fe76_5_11"/>
          <p:cNvSpPr txBox="1">
            <a:spLocks noGrp="1"/>
          </p:cNvSpPr>
          <p:nvPr>
            <p:ph type="body" idx="1"/>
          </p:nvPr>
        </p:nvSpPr>
        <p:spPr>
          <a:xfrm>
            <a:off x="183272" y="920650"/>
            <a:ext cx="111501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Reverse current vs Voltage (</a:t>
            </a:r>
            <a:r>
              <a:rPr lang="pt-BR">
                <a:latin typeface="Arial"/>
                <a:ea typeface="Arial"/>
                <a:cs typeface="Arial"/>
                <a:sym typeface="Arial"/>
              </a:rPr>
              <a:t>I</a:t>
            </a:r>
            <a:r>
              <a:rPr lang="pt-BR" baseline="-25000">
                <a:latin typeface="Arial"/>
                <a:ea typeface="Arial"/>
                <a:cs typeface="Arial"/>
                <a:sym typeface="Arial"/>
              </a:rPr>
              <a:t>r</a:t>
            </a:r>
            <a:r>
              <a:rPr lang="pt-BR"/>
              <a:t> x V) and Breakdown Voltage (</a:t>
            </a:r>
            <a:r>
              <a:rPr lang="pt-BR">
                <a:latin typeface="Arial"/>
                <a:ea typeface="Arial"/>
                <a:cs typeface="Arial"/>
                <a:sym typeface="Arial"/>
              </a:rPr>
              <a:t>V</a:t>
            </a:r>
            <a:r>
              <a:rPr lang="pt-BR" baseline="-25000">
                <a:latin typeface="Arial"/>
                <a:ea typeface="Arial"/>
                <a:cs typeface="Arial"/>
                <a:sym typeface="Arial"/>
              </a:rPr>
              <a:t>B</a:t>
            </a:r>
            <a:r>
              <a:rPr lang="pt-BR"/>
              <a:t>)</a:t>
            </a:r>
            <a:endParaRPr/>
          </a:p>
        </p:txBody>
      </p:sp>
      <p:sp>
        <p:nvSpPr>
          <p:cNvPr id="485" name="Google Shape;485;g35f2914fe76_5_11"/>
          <p:cNvSpPr txBox="1">
            <a:spLocks noGrp="1"/>
          </p:cNvSpPr>
          <p:nvPr>
            <p:ph type="title"/>
          </p:nvPr>
        </p:nvSpPr>
        <p:spPr>
          <a:xfrm>
            <a:off x="32824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Results</a:t>
            </a:r>
            <a:endParaRPr/>
          </a:p>
        </p:txBody>
      </p:sp>
      <p:sp>
        <p:nvSpPr>
          <p:cNvPr id="486" name="Google Shape;486;g35f2914fe76_5_11"/>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487" name="Google Shape;487;g35f2914fe76_5_11"/>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13</a:t>
            </a:r>
            <a:endParaRPr/>
          </a:p>
        </p:txBody>
      </p:sp>
      <p:pic>
        <p:nvPicPr>
          <p:cNvPr id="488" name="Google Shape;488;g35f2914fe76_5_11" title="Irev_x_V_LGAD.png"/>
          <p:cNvPicPr preferRelativeResize="0"/>
          <p:nvPr/>
        </p:nvPicPr>
        <p:blipFill rotWithShape="1">
          <a:blip r:embed="rId3">
            <a:alphaModFix/>
          </a:blip>
          <a:srcRect l="5539" r="5539"/>
          <a:stretch/>
        </p:blipFill>
        <p:spPr>
          <a:xfrm>
            <a:off x="252050" y="1820650"/>
            <a:ext cx="5050834" cy="4348699"/>
          </a:xfrm>
          <a:prstGeom prst="rect">
            <a:avLst/>
          </a:prstGeom>
          <a:noFill/>
          <a:ln>
            <a:noFill/>
          </a:ln>
        </p:spPr>
      </p:pic>
      <p:pic>
        <p:nvPicPr>
          <p:cNvPr id="489" name="Google Shape;489;g35f2914fe76_5_11" title="Monolog_Irev_x_V_LGAD.png"/>
          <p:cNvPicPr preferRelativeResize="0"/>
          <p:nvPr/>
        </p:nvPicPr>
        <p:blipFill rotWithShape="1">
          <a:blip r:embed="rId4">
            <a:alphaModFix/>
          </a:blip>
          <a:srcRect l="2824" t="980" r="9448" b="-980"/>
          <a:stretch/>
        </p:blipFill>
        <p:spPr>
          <a:xfrm>
            <a:off x="4890125" y="1896850"/>
            <a:ext cx="4982973" cy="4348676"/>
          </a:xfrm>
          <a:prstGeom prst="rect">
            <a:avLst/>
          </a:prstGeom>
          <a:noFill/>
          <a:ln>
            <a:noFill/>
          </a:ln>
        </p:spPr>
      </p:pic>
      <p:pic>
        <p:nvPicPr>
          <p:cNvPr id="490" name="Google Shape;490;g35f2914fe76_5_11"/>
          <p:cNvPicPr preferRelativeResize="0"/>
          <p:nvPr/>
        </p:nvPicPr>
        <p:blipFill rotWithShape="1">
          <a:blip r:embed="rId5">
            <a:alphaModFix/>
          </a:blip>
          <a:srcRect r="12441" b="3119"/>
          <a:stretch/>
        </p:blipFill>
        <p:spPr>
          <a:xfrm>
            <a:off x="9128522" y="0"/>
            <a:ext cx="2253550" cy="828950"/>
          </a:xfrm>
          <a:prstGeom prst="rect">
            <a:avLst/>
          </a:prstGeom>
          <a:noFill/>
          <a:ln>
            <a:noFill/>
          </a:ln>
        </p:spPr>
      </p:pic>
      <p:sp>
        <p:nvSpPr>
          <p:cNvPr id="491" name="Google Shape;491;g35f2914fe76_5_11"/>
          <p:cNvSpPr txBox="1"/>
          <p:nvPr/>
        </p:nvSpPr>
        <p:spPr>
          <a:xfrm>
            <a:off x="9776450" y="2500525"/>
            <a:ext cx="2066700" cy="2474493"/>
          </a:xfrm>
          <a:prstGeom prst="rect">
            <a:avLst/>
          </a:prstGeom>
          <a:noFill/>
          <a:ln>
            <a:noFill/>
          </a:ln>
        </p:spPr>
        <p:txBody>
          <a:bodyPr spcFirstLastPara="1" wrap="square" lIns="91425" tIns="91425" rIns="91425" bIns="91425" anchor="t" anchorCtr="0">
            <a:spAutoFit/>
          </a:bodyPr>
          <a:lstStyle/>
          <a:p>
            <a:pPr marL="0" lvl="0" indent="0" rtl="0">
              <a:lnSpc>
                <a:spcPct val="115000"/>
              </a:lnSpc>
              <a:spcBef>
                <a:spcPts val="1200"/>
              </a:spcBef>
              <a:spcAft>
                <a:spcPts val="1200"/>
              </a:spcAft>
              <a:buNone/>
            </a:pPr>
            <a:r>
              <a:rPr lang="pt-BR" dirty="0" err="1"/>
              <a:t>Breakdown</a:t>
            </a:r>
            <a:r>
              <a:rPr lang="pt-BR" dirty="0"/>
              <a:t> </a:t>
            </a:r>
            <a:r>
              <a:rPr lang="pt-BR" dirty="0" err="1"/>
              <a:t>voltage</a:t>
            </a:r>
            <a:r>
              <a:rPr lang="pt-BR" dirty="0"/>
              <a:t> </a:t>
            </a:r>
            <a:r>
              <a:rPr lang="pt-BR" dirty="0" err="1"/>
              <a:t>degradation</a:t>
            </a:r>
            <a:r>
              <a:rPr lang="pt-BR" dirty="0"/>
              <a:t>  </a:t>
            </a:r>
            <a:r>
              <a:rPr lang="pt-BR" dirty="0" err="1"/>
              <a:t>is</a:t>
            </a:r>
            <a:r>
              <a:rPr lang="pt-BR" dirty="0"/>
              <a:t> </a:t>
            </a:r>
            <a:r>
              <a:rPr lang="pt-BR" dirty="0" err="1"/>
              <a:t>due</a:t>
            </a:r>
            <a:r>
              <a:rPr lang="pt-BR" dirty="0"/>
              <a:t> </a:t>
            </a:r>
            <a:r>
              <a:rPr lang="pt-BR" dirty="0" err="1"/>
              <a:t>to</a:t>
            </a:r>
            <a:r>
              <a:rPr lang="pt-BR" dirty="0"/>
              <a:t> TID-</a:t>
            </a:r>
            <a:r>
              <a:rPr lang="pt-BR" dirty="0" err="1"/>
              <a:t>induced</a:t>
            </a:r>
            <a:r>
              <a:rPr lang="pt-BR" dirty="0"/>
              <a:t> </a:t>
            </a:r>
            <a:r>
              <a:rPr lang="pt-BR" dirty="0" err="1"/>
              <a:t>damage</a:t>
            </a:r>
            <a:r>
              <a:rPr lang="pt-BR" dirty="0"/>
              <a:t> in </a:t>
            </a:r>
            <a:r>
              <a:rPr lang="pt-BR" dirty="0" err="1"/>
              <a:t>the</a:t>
            </a:r>
            <a:r>
              <a:rPr lang="pt-BR" dirty="0"/>
              <a:t> </a:t>
            </a:r>
            <a:r>
              <a:rPr lang="pt-BR" dirty="0" err="1"/>
              <a:t>passivation</a:t>
            </a:r>
            <a:r>
              <a:rPr lang="pt-BR" dirty="0"/>
              <a:t> oxides, </a:t>
            </a:r>
            <a:r>
              <a:rPr lang="pt-BR" dirty="0" err="1"/>
              <a:t>especially</a:t>
            </a:r>
            <a:r>
              <a:rPr lang="pt-BR" dirty="0"/>
              <a:t> in </a:t>
            </a:r>
            <a:r>
              <a:rPr lang="pt-BR" dirty="0" err="1"/>
              <a:t>the</a:t>
            </a:r>
            <a:r>
              <a:rPr lang="pt-BR" dirty="0"/>
              <a:t> oxides </a:t>
            </a:r>
            <a:r>
              <a:rPr lang="pt-BR" dirty="0" err="1"/>
              <a:t>located</a:t>
            </a:r>
            <a:r>
              <a:rPr lang="pt-BR" dirty="0"/>
              <a:t> over </a:t>
            </a:r>
            <a:r>
              <a:rPr lang="pt-BR" dirty="0" err="1"/>
              <a:t>the</a:t>
            </a:r>
            <a:r>
              <a:rPr lang="pt-BR" dirty="0"/>
              <a:t> </a:t>
            </a:r>
            <a:r>
              <a:rPr lang="pt-BR" dirty="0" err="1"/>
              <a:t>Junction</a:t>
            </a:r>
            <a:r>
              <a:rPr lang="pt-BR" dirty="0"/>
              <a:t> Terminal </a:t>
            </a:r>
            <a:r>
              <a:rPr lang="pt-BR" dirty="0" err="1"/>
              <a:t>Extensions</a:t>
            </a:r>
            <a:r>
              <a:rPr lang="pt-BR" dirty="0"/>
              <a:t> (</a:t>
            </a:r>
            <a:r>
              <a:rPr lang="pt-BR" dirty="0" err="1"/>
              <a:t>JTEs</a:t>
            </a:r>
            <a:r>
              <a:rPr lang="pt-BR" dirty="0"/>
              <a:t>).</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83">
          <a:extLst>
            <a:ext uri="{FF2B5EF4-FFF2-40B4-BE49-F238E27FC236}">
              <a16:creationId xmlns:a16="http://schemas.microsoft.com/office/drawing/2014/main" id="{C3173EBF-0187-CB97-708C-1EC82F24C8F3}"/>
            </a:ext>
          </a:extLst>
        </p:cNvPr>
        <p:cNvGrpSpPr/>
        <p:nvPr/>
      </p:nvGrpSpPr>
      <p:grpSpPr>
        <a:xfrm>
          <a:off x="0" y="0"/>
          <a:ext cx="0" cy="0"/>
          <a:chOff x="0" y="0"/>
          <a:chExt cx="0" cy="0"/>
        </a:xfrm>
      </p:grpSpPr>
      <p:sp>
        <p:nvSpPr>
          <p:cNvPr id="484" name="Google Shape;484;g35f2914fe76_5_11">
            <a:extLst>
              <a:ext uri="{FF2B5EF4-FFF2-40B4-BE49-F238E27FC236}">
                <a16:creationId xmlns:a16="http://schemas.microsoft.com/office/drawing/2014/main" id="{BD0C07C4-07D6-F3E8-F45D-6F9A3F54FF27}"/>
              </a:ext>
            </a:extLst>
          </p:cNvPr>
          <p:cNvSpPr txBox="1">
            <a:spLocks noGrp="1"/>
          </p:cNvSpPr>
          <p:nvPr>
            <p:ph type="body" idx="1"/>
          </p:nvPr>
        </p:nvSpPr>
        <p:spPr>
          <a:xfrm>
            <a:off x="183272" y="920650"/>
            <a:ext cx="111501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Reverse current vs Voltage (</a:t>
            </a:r>
            <a:r>
              <a:rPr lang="pt-BR">
                <a:latin typeface="Arial"/>
                <a:ea typeface="Arial"/>
                <a:cs typeface="Arial"/>
                <a:sym typeface="Arial"/>
              </a:rPr>
              <a:t>I</a:t>
            </a:r>
            <a:r>
              <a:rPr lang="pt-BR" baseline="-25000">
                <a:latin typeface="Arial"/>
                <a:ea typeface="Arial"/>
                <a:cs typeface="Arial"/>
                <a:sym typeface="Arial"/>
              </a:rPr>
              <a:t>r</a:t>
            </a:r>
            <a:r>
              <a:rPr lang="pt-BR"/>
              <a:t> x V) and Breakdown Voltage (</a:t>
            </a:r>
            <a:r>
              <a:rPr lang="pt-BR">
                <a:latin typeface="Arial"/>
                <a:ea typeface="Arial"/>
                <a:cs typeface="Arial"/>
                <a:sym typeface="Arial"/>
              </a:rPr>
              <a:t>V</a:t>
            </a:r>
            <a:r>
              <a:rPr lang="pt-BR" baseline="-25000">
                <a:latin typeface="Arial"/>
                <a:ea typeface="Arial"/>
                <a:cs typeface="Arial"/>
                <a:sym typeface="Arial"/>
              </a:rPr>
              <a:t>B</a:t>
            </a:r>
            <a:r>
              <a:rPr lang="pt-BR"/>
              <a:t>)</a:t>
            </a:r>
            <a:endParaRPr/>
          </a:p>
        </p:txBody>
      </p:sp>
      <p:sp>
        <p:nvSpPr>
          <p:cNvPr id="487" name="Google Shape;487;g35f2914fe76_5_11">
            <a:extLst>
              <a:ext uri="{FF2B5EF4-FFF2-40B4-BE49-F238E27FC236}">
                <a16:creationId xmlns:a16="http://schemas.microsoft.com/office/drawing/2014/main" id="{E6A579B4-6F14-6CCF-6915-C21FAD5E8DBD}"/>
              </a:ext>
            </a:extLst>
          </p:cNvPr>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13</a:t>
            </a:r>
            <a:endParaRPr/>
          </a:p>
        </p:txBody>
      </p:sp>
      <p:pic>
        <p:nvPicPr>
          <p:cNvPr id="488" name="Google Shape;488;g35f2914fe76_5_11" title="Irev_x_V_LGAD.png">
            <a:extLst>
              <a:ext uri="{FF2B5EF4-FFF2-40B4-BE49-F238E27FC236}">
                <a16:creationId xmlns:a16="http://schemas.microsoft.com/office/drawing/2014/main" id="{225A6242-7C47-74A5-E569-5D011D2CB562}"/>
              </a:ext>
            </a:extLst>
          </p:cNvPr>
          <p:cNvPicPr preferRelativeResize="0"/>
          <p:nvPr/>
        </p:nvPicPr>
        <p:blipFill rotWithShape="1">
          <a:blip r:embed="rId3">
            <a:alphaModFix/>
          </a:blip>
          <a:srcRect l="5539" r="5539"/>
          <a:stretch/>
        </p:blipFill>
        <p:spPr>
          <a:xfrm>
            <a:off x="252050" y="1820650"/>
            <a:ext cx="5050834" cy="4348699"/>
          </a:xfrm>
          <a:prstGeom prst="rect">
            <a:avLst/>
          </a:prstGeom>
          <a:noFill/>
          <a:ln>
            <a:noFill/>
          </a:ln>
        </p:spPr>
      </p:pic>
      <p:pic>
        <p:nvPicPr>
          <p:cNvPr id="490" name="Google Shape;490;g35f2914fe76_5_11">
            <a:extLst>
              <a:ext uri="{FF2B5EF4-FFF2-40B4-BE49-F238E27FC236}">
                <a16:creationId xmlns:a16="http://schemas.microsoft.com/office/drawing/2014/main" id="{4ECCD76F-E9A6-5767-6812-AF9EE6F150F4}"/>
              </a:ext>
            </a:extLst>
          </p:cNvPr>
          <p:cNvPicPr preferRelativeResize="0"/>
          <p:nvPr/>
        </p:nvPicPr>
        <p:blipFill rotWithShape="1">
          <a:blip r:embed="rId4">
            <a:alphaModFix/>
          </a:blip>
          <a:srcRect r="12441" b="3119"/>
          <a:stretch/>
        </p:blipFill>
        <p:spPr>
          <a:xfrm>
            <a:off x="9128522" y="0"/>
            <a:ext cx="2253550" cy="828950"/>
          </a:xfrm>
          <a:prstGeom prst="rect">
            <a:avLst/>
          </a:prstGeom>
          <a:noFill/>
          <a:ln>
            <a:noFill/>
          </a:ln>
        </p:spPr>
      </p:pic>
      <p:sp>
        <p:nvSpPr>
          <p:cNvPr id="491" name="Google Shape;491;g35f2914fe76_5_11">
            <a:extLst>
              <a:ext uri="{FF2B5EF4-FFF2-40B4-BE49-F238E27FC236}">
                <a16:creationId xmlns:a16="http://schemas.microsoft.com/office/drawing/2014/main" id="{79781FFE-9A0B-E430-0C78-94CA7F858164}"/>
              </a:ext>
            </a:extLst>
          </p:cNvPr>
          <p:cNvSpPr txBox="1"/>
          <p:nvPr/>
        </p:nvSpPr>
        <p:spPr>
          <a:xfrm>
            <a:off x="9776446" y="1562362"/>
            <a:ext cx="2066700" cy="2474493"/>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pt-BR" dirty="0" err="1"/>
              <a:t>Breakdown</a:t>
            </a:r>
            <a:r>
              <a:rPr lang="pt-BR" dirty="0"/>
              <a:t> </a:t>
            </a:r>
            <a:r>
              <a:rPr lang="pt-BR" dirty="0" err="1"/>
              <a:t>voltage</a:t>
            </a:r>
            <a:r>
              <a:rPr lang="pt-BR" dirty="0"/>
              <a:t> </a:t>
            </a:r>
            <a:r>
              <a:rPr lang="pt-BR" dirty="0" err="1"/>
              <a:t>degradation</a:t>
            </a:r>
            <a:r>
              <a:rPr lang="pt-BR" dirty="0"/>
              <a:t>  </a:t>
            </a:r>
            <a:r>
              <a:rPr lang="pt-BR" dirty="0" err="1"/>
              <a:t>is</a:t>
            </a:r>
            <a:r>
              <a:rPr lang="pt-BR" dirty="0"/>
              <a:t> </a:t>
            </a:r>
            <a:r>
              <a:rPr lang="pt-BR" dirty="0" err="1"/>
              <a:t>due</a:t>
            </a:r>
            <a:r>
              <a:rPr lang="pt-BR" dirty="0"/>
              <a:t> </a:t>
            </a:r>
            <a:r>
              <a:rPr lang="pt-BR" dirty="0" err="1"/>
              <a:t>to</a:t>
            </a:r>
            <a:r>
              <a:rPr lang="pt-BR" dirty="0"/>
              <a:t> TID-</a:t>
            </a:r>
            <a:r>
              <a:rPr lang="pt-BR" dirty="0" err="1"/>
              <a:t>induced</a:t>
            </a:r>
            <a:r>
              <a:rPr lang="pt-BR" dirty="0"/>
              <a:t> </a:t>
            </a:r>
            <a:r>
              <a:rPr lang="pt-BR" dirty="0" err="1"/>
              <a:t>damage</a:t>
            </a:r>
            <a:r>
              <a:rPr lang="pt-BR" dirty="0"/>
              <a:t> in </a:t>
            </a:r>
            <a:r>
              <a:rPr lang="pt-BR" dirty="0" err="1"/>
              <a:t>the</a:t>
            </a:r>
            <a:r>
              <a:rPr lang="pt-BR" dirty="0"/>
              <a:t> </a:t>
            </a:r>
            <a:r>
              <a:rPr lang="pt-BR" dirty="0" err="1"/>
              <a:t>passivation</a:t>
            </a:r>
            <a:r>
              <a:rPr lang="pt-BR" dirty="0"/>
              <a:t> oxides, </a:t>
            </a:r>
            <a:r>
              <a:rPr lang="pt-BR" dirty="0" err="1"/>
              <a:t>especially</a:t>
            </a:r>
            <a:r>
              <a:rPr lang="pt-BR" dirty="0"/>
              <a:t> in </a:t>
            </a:r>
            <a:r>
              <a:rPr lang="pt-BR" dirty="0" err="1"/>
              <a:t>the</a:t>
            </a:r>
            <a:r>
              <a:rPr lang="pt-BR" dirty="0"/>
              <a:t> oxides </a:t>
            </a:r>
            <a:r>
              <a:rPr lang="pt-BR" dirty="0" err="1"/>
              <a:t>located</a:t>
            </a:r>
            <a:r>
              <a:rPr lang="pt-BR" dirty="0"/>
              <a:t> over </a:t>
            </a:r>
            <a:r>
              <a:rPr lang="pt-BR" dirty="0" err="1"/>
              <a:t>the</a:t>
            </a:r>
            <a:r>
              <a:rPr lang="pt-BR" dirty="0"/>
              <a:t> </a:t>
            </a:r>
            <a:r>
              <a:rPr lang="pt-BR" dirty="0" err="1"/>
              <a:t>Junction</a:t>
            </a:r>
            <a:r>
              <a:rPr lang="pt-BR" dirty="0"/>
              <a:t> Terminal </a:t>
            </a:r>
            <a:r>
              <a:rPr lang="pt-BR" dirty="0" err="1"/>
              <a:t>Extensions</a:t>
            </a:r>
            <a:r>
              <a:rPr lang="pt-BR" dirty="0"/>
              <a:t> (</a:t>
            </a:r>
            <a:r>
              <a:rPr lang="pt-BR" dirty="0" err="1"/>
              <a:t>JTEs</a:t>
            </a:r>
            <a:r>
              <a:rPr lang="pt-BR" dirty="0"/>
              <a:t>).</a:t>
            </a:r>
          </a:p>
        </p:txBody>
      </p:sp>
      <p:pic>
        <p:nvPicPr>
          <p:cNvPr id="3" name="Imagem 2" descr="Gráfico, Gráfico de linhas&#10;&#10;O conteúdo gerado por IA pode estar incorreto.">
            <a:extLst>
              <a:ext uri="{FF2B5EF4-FFF2-40B4-BE49-F238E27FC236}">
                <a16:creationId xmlns:a16="http://schemas.microsoft.com/office/drawing/2014/main" id="{CD059751-453D-59FF-07FE-65E8209A7DCF}"/>
              </a:ext>
            </a:extLst>
          </p:cNvPr>
          <p:cNvPicPr>
            <a:picLocks noChangeAspect="1"/>
          </p:cNvPicPr>
          <p:nvPr/>
        </p:nvPicPr>
        <p:blipFill>
          <a:blip r:embed="rId5"/>
          <a:srcRect l="2533" t="5636" r="11770" b="2372"/>
          <a:stretch>
            <a:fillRect/>
          </a:stretch>
        </p:blipFill>
        <p:spPr>
          <a:xfrm>
            <a:off x="1562100" y="25395"/>
            <a:ext cx="8248650" cy="6776874"/>
          </a:xfrm>
          <a:prstGeom prst="rect">
            <a:avLst/>
          </a:prstGeom>
        </p:spPr>
      </p:pic>
      <p:sp>
        <p:nvSpPr>
          <p:cNvPr id="486" name="Google Shape;486;g35f2914fe76_5_11">
            <a:extLst>
              <a:ext uri="{FF2B5EF4-FFF2-40B4-BE49-F238E27FC236}">
                <a16:creationId xmlns:a16="http://schemas.microsoft.com/office/drawing/2014/main" id="{B891C059-7AA1-4124-4CF9-9FAB3D77EDAD}"/>
              </a:ext>
            </a:extLst>
          </p:cNvPr>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dirty="0"/>
              <a:t>Thalia A. Silva – 3rd DRD3 </a:t>
            </a:r>
            <a:r>
              <a:rPr lang="pt-BR" dirty="0" err="1"/>
              <a:t>week</a:t>
            </a:r>
            <a:endParaRPr dirty="0"/>
          </a:p>
        </p:txBody>
      </p:sp>
      <p:sp>
        <p:nvSpPr>
          <p:cNvPr id="485" name="Google Shape;485;g35f2914fe76_5_11">
            <a:extLst>
              <a:ext uri="{FF2B5EF4-FFF2-40B4-BE49-F238E27FC236}">
                <a16:creationId xmlns:a16="http://schemas.microsoft.com/office/drawing/2014/main" id="{244F85CA-B667-70F8-58E7-5B0E6F8237A1}"/>
              </a:ext>
            </a:extLst>
          </p:cNvPr>
          <p:cNvSpPr txBox="1">
            <a:spLocks noGrp="1"/>
          </p:cNvSpPr>
          <p:nvPr>
            <p:ph type="title"/>
          </p:nvPr>
        </p:nvSpPr>
        <p:spPr>
          <a:xfrm>
            <a:off x="32824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dirty="0" err="1"/>
              <a:t>Results</a:t>
            </a:r>
            <a:endParaRPr dirty="0"/>
          </a:p>
        </p:txBody>
      </p:sp>
    </p:spTree>
    <p:extLst>
      <p:ext uri="{BB962C8B-B14F-4D97-AF65-F5344CB8AC3E}">
        <p14:creationId xmlns:p14="http://schemas.microsoft.com/office/powerpoint/2010/main" val="1476527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g35f2914fe76_5_19"/>
          <p:cNvSpPr txBox="1">
            <a:spLocks noGrp="1"/>
          </p:cNvSpPr>
          <p:nvPr>
            <p:ph type="body" idx="1"/>
          </p:nvPr>
        </p:nvSpPr>
        <p:spPr>
          <a:xfrm>
            <a:off x="183272" y="920650"/>
            <a:ext cx="111501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dirty="0" err="1">
                <a:latin typeface="Arial"/>
                <a:ea typeface="Arial"/>
                <a:cs typeface="Arial"/>
                <a:sym typeface="Arial"/>
              </a:rPr>
              <a:t>Capacitance</a:t>
            </a:r>
            <a:r>
              <a:rPr lang="pt-BR" dirty="0">
                <a:latin typeface="Arial"/>
                <a:ea typeface="Arial"/>
                <a:cs typeface="Arial"/>
                <a:sym typeface="Arial"/>
              </a:rPr>
              <a:t> </a:t>
            </a:r>
            <a:r>
              <a:rPr lang="pt-BR" dirty="0" err="1">
                <a:latin typeface="Arial"/>
                <a:ea typeface="Arial"/>
                <a:cs typeface="Arial"/>
                <a:sym typeface="Arial"/>
              </a:rPr>
              <a:t>vs</a:t>
            </a:r>
            <a:r>
              <a:rPr lang="pt-BR" dirty="0">
                <a:latin typeface="Arial"/>
                <a:ea typeface="Arial"/>
                <a:cs typeface="Arial"/>
                <a:sym typeface="Arial"/>
              </a:rPr>
              <a:t> </a:t>
            </a:r>
            <a:r>
              <a:rPr lang="pt-BR" dirty="0" err="1">
                <a:latin typeface="Arial"/>
                <a:ea typeface="Arial"/>
                <a:cs typeface="Arial"/>
                <a:sym typeface="Arial"/>
              </a:rPr>
              <a:t>Voltage</a:t>
            </a:r>
            <a:r>
              <a:rPr lang="pt-BR" dirty="0">
                <a:latin typeface="Arial"/>
                <a:ea typeface="Arial"/>
                <a:cs typeface="Arial"/>
                <a:sym typeface="Arial"/>
              </a:rPr>
              <a:t> (C x V) </a:t>
            </a:r>
            <a:r>
              <a:rPr lang="pt-BR" dirty="0" err="1">
                <a:latin typeface="Arial"/>
                <a:ea typeface="Arial"/>
                <a:cs typeface="Arial"/>
                <a:sym typeface="Arial"/>
              </a:rPr>
              <a:t>and</a:t>
            </a:r>
            <a:r>
              <a:rPr lang="pt-BR" dirty="0">
                <a:latin typeface="Arial"/>
                <a:ea typeface="Arial"/>
                <a:cs typeface="Arial"/>
                <a:sym typeface="Arial"/>
              </a:rPr>
              <a:t> 1/C</a:t>
            </a:r>
            <a:r>
              <a:rPr lang="pt-BR" baseline="30000" dirty="0">
                <a:latin typeface="Arial"/>
                <a:ea typeface="Arial"/>
                <a:cs typeface="Arial"/>
                <a:sym typeface="Arial"/>
              </a:rPr>
              <a:t>2</a:t>
            </a:r>
            <a:r>
              <a:rPr lang="pt-BR" dirty="0">
                <a:latin typeface="Arial"/>
                <a:ea typeface="Arial"/>
                <a:cs typeface="Arial"/>
                <a:sym typeface="Arial"/>
              </a:rPr>
              <a:t> </a:t>
            </a:r>
            <a:r>
              <a:rPr lang="pt-BR" dirty="0" err="1">
                <a:latin typeface="Arial"/>
                <a:ea typeface="Arial"/>
                <a:cs typeface="Arial"/>
                <a:sym typeface="Arial"/>
              </a:rPr>
              <a:t>vs</a:t>
            </a:r>
            <a:r>
              <a:rPr lang="pt-BR" dirty="0">
                <a:latin typeface="Arial"/>
                <a:ea typeface="Arial"/>
                <a:cs typeface="Arial"/>
                <a:sym typeface="Arial"/>
              </a:rPr>
              <a:t> </a:t>
            </a:r>
            <a:r>
              <a:rPr lang="pt-BR" dirty="0" err="1">
                <a:latin typeface="Arial"/>
                <a:ea typeface="Arial"/>
                <a:cs typeface="Arial"/>
                <a:sym typeface="Arial"/>
              </a:rPr>
              <a:t>Voltage</a:t>
            </a:r>
            <a:r>
              <a:rPr lang="pt-BR" dirty="0">
                <a:latin typeface="Arial"/>
                <a:ea typeface="Arial"/>
                <a:cs typeface="Arial"/>
                <a:sym typeface="Arial"/>
              </a:rPr>
              <a:t> </a:t>
            </a:r>
            <a:endParaRPr dirty="0">
              <a:latin typeface="Arial"/>
              <a:ea typeface="Arial"/>
              <a:cs typeface="Arial"/>
              <a:sym typeface="Arial"/>
            </a:endParaRPr>
          </a:p>
        </p:txBody>
      </p:sp>
      <p:sp>
        <p:nvSpPr>
          <p:cNvPr id="498" name="Google Shape;498;g35f2914fe76_5_19"/>
          <p:cNvSpPr txBox="1">
            <a:spLocks noGrp="1"/>
          </p:cNvSpPr>
          <p:nvPr>
            <p:ph type="title"/>
          </p:nvPr>
        </p:nvSpPr>
        <p:spPr>
          <a:xfrm>
            <a:off x="32824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latin typeface="Arial"/>
                <a:ea typeface="Arial"/>
                <a:cs typeface="Arial"/>
                <a:sym typeface="Arial"/>
              </a:rPr>
              <a:t>Results</a:t>
            </a:r>
            <a:endParaRPr>
              <a:latin typeface="Arial"/>
              <a:ea typeface="Arial"/>
              <a:cs typeface="Arial"/>
              <a:sym typeface="Arial"/>
            </a:endParaRPr>
          </a:p>
        </p:txBody>
      </p:sp>
      <p:sp>
        <p:nvSpPr>
          <p:cNvPr id="499" name="Google Shape;499;g35f2914fe76_5_19"/>
          <p:cNvSpPr txBox="1">
            <a:spLocks noGrp="1"/>
          </p:cNvSpPr>
          <p:nvPr>
            <p:ph type="body" idx="5"/>
          </p:nvPr>
        </p:nvSpPr>
        <p:spPr>
          <a:xfrm>
            <a:off x="769251" y="64407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dirty="0">
                <a:latin typeface="Arial"/>
                <a:ea typeface="Arial"/>
                <a:cs typeface="Arial"/>
                <a:sym typeface="Arial"/>
              </a:rPr>
              <a:t>Thalia A. Silva – 3rd DRD3 </a:t>
            </a:r>
            <a:r>
              <a:rPr lang="pt-BR" dirty="0" err="1">
                <a:latin typeface="Arial"/>
                <a:ea typeface="Arial"/>
                <a:cs typeface="Arial"/>
                <a:sym typeface="Arial"/>
              </a:rPr>
              <a:t>week</a:t>
            </a:r>
            <a:endParaRPr dirty="0">
              <a:latin typeface="Arial"/>
              <a:ea typeface="Arial"/>
              <a:cs typeface="Arial"/>
              <a:sym typeface="Arial"/>
            </a:endParaRPr>
          </a:p>
        </p:txBody>
      </p:sp>
      <p:sp>
        <p:nvSpPr>
          <p:cNvPr id="500" name="Google Shape;500;g35f2914fe76_5_19"/>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latin typeface="Arial"/>
                <a:ea typeface="Arial"/>
                <a:cs typeface="Arial"/>
                <a:sym typeface="Arial"/>
              </a:rPr>
              <a:t>14</a:t>
            </a:r>
            <a:endParaRPr>
              <a:latin typeface="Arial"/>
              <a:ea typeface="Arial"/>
              <a:cs typeface="Arial"/>
              <a:sym typeface="Arial"/>
            </a:endParaRPr>
          </a:p>
        </p:txBody>
      </p:sp>
      <p:pic>
        <p:nvPicPr>
          <p:cNvPr id="501" name="Google Shape;501;g35f2914fe76_5_19" title="CxV_1MHz.png"/>
          <p:cNvPicPr preferRelativeResize="0"/>
          <p:nvPr/>
        </p:nvPicPr>
        <p:blipFill rotWithShape="1">
          <a:blip r:embed="rId3">
            <a:alphaModFix/>
          </a:blip>
          <a:srcRect l="10347" t="3148" r="11970" b="5066"/>
          <a:stretch/>
        </p:blipFill>
        <p:spPr>
          <a:xfrm>
            <a:off x="228325" y="1936525"/>
            <a:ext cx="4556099" cy="4121833"/>
          </a:xfrm>
          <a:prstGeom prst="rect">
            <a:avLst/>
          </a:prstGeom>
          <a:noFill/>
          <a:ln>
            <a:noFill/>
          </a:ln>
        </p:spPr>
      </p:pic>
      <p:pic>
        <p:nvPicPr>
          <p:cNvPr id="502" name="Google Shape;502;g35f2914fe76_5_19" title="CxV_3MHz.png"/>
          <p:cNvPicPr preferRelativeResize="0"/>
          <p:nvPr/>
        </p:nvPicPr>
        <p:blipFill rotWithShape="1">
          <a:blip r:embed="rId4">
            <a:alphaModFix/>
          </a:blip>
          <a:srcRect l="9382" t="3851" r="12559" b="4016"/>
          <a:stretch/>
        </p:blipFill>
        <p:spPr>
          <a:xfrm>
            <a:off x="4794175" y="1967100"/>
            <a:ext cx="4556099" cy="4117372"/>
          </a:xfrm>
          <a:prstGeom prst="rect">
            <a:avLst/>
          </a:prstGeom>
          <a:noFill/>
          <a:ln>
            <a:noFill/>
          </a:ln>
        </p:spPr>
      </p:pic>
      <p:pic>
        <p:nvPicPr>
          <p:cNvPr id="503" name="Google Shape;503;g35f2914fe76_5_19" title="Imagem do WhatsApp de 2025-05-30 à(s) 11.56.06_c5c91524.jpg"/>
          <p:cNvPicPr preferRelativeResize="0"/>
          <p:nvPr/>
        </p:nvPicPr>
        <p:blipFill rotWithShape="1">
          <a:blip r:embed="rId5">
            <a:alphaModFix/>
          </a:blip>
          <a:srcRect l="1444" t="8633" b="11914"/>
          <a:stretch>
            <a:fillRect/>
          </a:stretch>
        </p:blipFill>
        <p:spPr>
          <a:xfrm>
            <a:off x="9616702" y="1162902"/>
            <a:ext cx="2151486" cy="1719683"/>
          </a:xfrm>
          <a:prstGeom prst="rect">
            <a:avLst/>
          </a:prstGeom>
          <a:noFill/>
          <a:ln>
            <a:noFill/>
          </a:ln>
        </p:spPr>
      </p:pic>
      <p:sp>
        <p:nvSpPr>
          <p:cNvPr id="504" name="Google Shape;504;g35f2914fe76_5_19"/>
          <p:cNvSpPr txBox="1"/>
          <p:nvPr/>
        </p:nvSpPr>
        <p:spPr>
          <a:xfrm>
            <a:off x="3717800" y="5796175"/>
            <a:ext cx="2893200" cy="894574"/>
          </a:xfrm>
          <a:prstGeom prst="rect">
            <a:avLst/>
          </a:prstGeom>
          <a:noFill/>
          <a:ln>
            <a:noFill/>
          </a:ln>
        </p:spPr>
        <p:txBody>
          <a:bodyPr spcFirstLastPara="1" wrap="square" lIns="91425" tIns="91425" rIns="91425" bIns="91425" anchor="t" anchorCtr="0">
            <a:spAutoFit/>
          </a:bodyPr>
          <a:lstStyle/>
          <a:p>
            <a:pPr marL="0" marR="0" lvl="0" indent="0" algn="just" rtl="0">
              <a:lnSpc>
                <a:spcPct val="90000"/>
              </a:lnSpc>
              <a:spcBef>
                <a:spcPts val="1000"/>
              </a:spcBef>
              <a:spcAft>
                <a:spcPts val="0"/>
              </a:spcAft>
              <a:buNone/>
            </a:pPr>
            <a:r>
              <a:rPr lang="pt-BR" sz="1200" b="0" i="0" u="none" strike="noStrike" cap="none" dirty="0">
                <a:solidFill>
                  <a:schemeClr val="dk1"/>
                </a:solidFill>
                <a:latin typeface="Arial"/>
                <a:ea typeface="Arial"/>
                <a:cs typeface="Arial"/>
                <a:sym typeface="Arial"/>
              </a:rPr>
              <a:t>For </a:t>
            </a:r>
            <a:r>
              <a:rPr lang="pt-BR" sz="1200" b="0" i="0" u="none" strike="noStrike" cap="none" dirty="0" err="1">
                <a:solidFill>
                  <a:schemeClr val="dk1"/>
                </a:solidFill>
                <a:latin typeface="Arial"/>
                <a:ea typeface="Arial"/>
                <a:cs typeface="Arial"/>
                <a:sym typeface="Arial"/>
              </a:rPr>
              <a:t>the</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measurements</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is</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possible</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to</a:t>
            </a:r>
            <a:r>
              <a:rPr lang="pt-BR" sz="1200" b="0" i="0" u="none" strike="noStrike" cap="none" dirty="0">
                <a:solidFill>
                  <a:schemeClr val="dk1"/>
                </a:solidFill>
                <a:latin typeface="Arial"/>
                <a:ea typeface="Arial"/>
                <a:cs typeface="Arial"/>
                <a:sym typeface="Arial"/>
              </a:rPr>
              <a:t> </a:t>
            </a:r>
            <a:r>
              <a:rPr lang="pt-BR" sz="1200" dirty="0" err="1">
                <a:solidFill>
                  <a:schemeClr val="dk1"/>
                </a:solidFill>
              </a:rPr>
              <a:t>acquire</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the</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Gain</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layer</a:t>
            </a:r>
            <a:r>
              <a:rPr lang="pt-BR" sz="1200" b="0" i="0" u="none" strike="noStrike" cap="none" dirty="0">
                <a:solidFill>
                  <a:schemeClr val="dk1"/>
                </a:solidFill>
                <a:latin typeface="Arial"/>
                <a:ea typeface="Arial"/>
                <a:cs typeface="Arial"/>
                <a:sym typeface="Arial"/>
              </a:rPr>
              <a:t> </a:t>
            </a:r>
            <a:r>
              <a:rPr lang="pt-BR" sz="1200" b="0" i="0" u="none" strike="noStrike" cap="none" dirty="0" err="1">
                <a:solidFill>
                  <a:schemeClr val="dk1"/>
                </a:solidFill>
                <a:latin typeface="Arial"/>
                <a:ea typeface="Arial"/>
                <a:cs typeface="Arial"/>
                <a:sym typeface="Arial"/>
              </a:rPr>
              <a:t>depletion</a:t>
            </a:r>
            <a:r>
              <a:rPr lang="pt-BR" sz="1200" b="0" i="0" u="none" strike="noStrike" cap="none" dirty="0">
                <a:solidFill>
                  <a:schemeClr val="dk1"/>
                </a:solidFill>
                <a:latin typeface="Arial"/>
                <a:ea typeface="Arial"/>
                <a:cs typeface="Arial"/>
                <a:sym typeface="Arial"/>
              </a:rPr>
              <a:t> </a:t>
            </a:r>
            <a:r>
              <a:rPr lang="pt-BR" sz="1800" b="0" i="0" u="none" strike="noStrike" cap="none" dirty="0">
                <a:solidFill>
                  <a:schemeClr val="dk1"/>
                </a:solidFill>
                <a:latin typeface="Arial"/>
                <a:ea typeface="Arial"/>
                <a:cs typeface="Arial"/>
                <a:sym typeface="Arial"/>
              </a:rPr>
              <a:t>(</a:t>
            </a:r>
            <a:r>
              <a:rPr lang="pt-BR" sz="1800" b="0" i="0" u="none" strike="noStrike" cap="none" dirty="0">
                <a:solidFill>
                  <a:srgbClr val="000000"/>
                </a:solidFill>
                <a:latin typeface="Arial"/>
                <a:ea typeface="Arial"/>
                <a:cs typeface="Arial"/>
                <a:sym typeface="Arial"/>
              </a:rPr>
              <a:t>V</a:t>
            </a:r>
            <a:r>
              <a:rPr lang="pt-BR" sz="1800" b="0" i="0" u="none" strike="noStrike" cap="none" baseline="-25000" dirty="0">
                <a:solidFill>
                  <a:srgbClr val="000000"/>
                </a:solidFill>
                <a:latin typeface="Arial"/>
                <a:ea typeface="Arial"/>
                <a:cs typeface="Arial"/>
                <a:sym typeface="Arial"/>
              </a:rPr>
              <a:t>GL</a:t>
            </a:r>
            <a:r>
              <a:rPr lang="pt-BR" sz="1800" b="0" i="0" u="none" strike="noStrike" cap="none" dirty="0">
                <a:solidFill>
                  <a:schemeClr val="dk1"/>
                </a:solidFill>
                <a:latin typeface="Arial"/>
                <a:ea typeface="Arial"/>
                <a:cs typeface="Arial"/>
                <a:sym typeface="Arial"/>
              </a:rPr>
              <a:t>)</a:t>
            </a:r>
            <a:r>
              <a:rPr lang="pt-BR" sz="1200" b="0" i="0" u="none" strike="noStrike" cap="none" dirty="0">
                <a:solidFill>
                  <a:schemeClr val="dk1"/>
                </a:solidFill>
                <a:latin typeface="Arial"/>
                <a:ea typeface="Arial"/>
                <a:cs typeface="Arial"/>
                <a:sym typeface="Arial"/>
              </a:rPr>
              <a:t>,</a:t>
            </a:r>
            <a:r>
              <a:rPr lang="pt-BR" sz="1200" dirty="0">
                <a:solidFill>
                  <a:schemeClr val="dk1"/>
                </a:solidFill>
              </a:rPr>
              <a:t> </a:t>
            </a:r>
            <a:r>
              <a:rPr lang="pt-BR" sz="1200" dirty="0" err="1">
                <a:solidFill>
                  <a:schemeClr val="dk1"/>
                </a:solidFill>
              </a:rPr>
              <a:t>through</a:t>
            </a:r>
            <a:r>
              <a:rPr lang="pt-BR" sz="1200" dirty="0">
                <a:solidFill>
                  <a:schemeClr val="dk1"/>
                </a:solidFill>
              </a:rPr>
              <a:t> </a:t>
            </a:r>
            <a:r>
              <a:rPr lang="pt-BR" sz="1200" dirty="0" err="1">
                <a:solidFill>
                  <a:schemeClr val="dk1"/>
                </a:solidFill>
              </a:rPr>
              <a:t>the</a:t>
            </a:r>
            <a:r>
              <a:rPr lang="pt-BR" sz="1200" dirty="0">
                <a:solidFill>
                  <a:schemeClr val="dk1"/>
                </a:solidFill>
              </a:rPr>
              <a:t> </a:t>
            </a:r>
            <a:r>
              <a:rPr lang="pt-BR" sz="1200" dirty="0" err="1">
                <a:solidFill>
                  <a:schemeClr val="dk1"/>
                </a:solidFill>
              </a:rPr>
              <a:t>second</a:t>
            </a:r>
            <a:r>
              <a:rPr lang="pt-BR" sz="1200" dirty="0">
                <a:solidFill>
                  <a:schemeClr val="dk1"/>
                </a:solidFill>
              </a:rPr>
              <a:t> </a:t>
            </a:r>
            <a:r>
              <a:rPr lang="pt-BR" sz="1200" dirty="0" err="1">
                <a:solidFill>
                  <a:schemeClr val="dk1"/>
                </a:solidFill>
              </a:rPr>
              <a:t>derivative</a:t>
            </a:r>
            <a:r>
              <a:rPr lang="pt-BR" sz="1200" dirty="0">
                <a:solidFill>
                  <a:schemeClr val="dk1"/>
                </a:solidFill>
              </a:rPr>
              <a:t>.</a:t>
            </a:r>
            <a:endParaRPr sz="1400" b="0" i="0" u="none" strike="noStrike" cap="none" dirty="0">
              <a:solidFill>
                <a:srgbClr val="000000"/>
              </a:solidFill>
              <a:latin typeface="Arial"/>
              <a:ea typeface="Arial"/>
              <a:cs typeface="Arial"/>
              <a:sym typeface="Arial"/>
            </a:endParaRPr>
          </a:p>
        </p:txBody>
      </p:sp>
      <p:sp>
        <p:nvSpPr>
          <p:cNvPr id="505" name="Google Shape;505;g35f2914fe76_5_19"/>
          <p:cNvSpPr txBox="1"/>
          <p:nvPr/>
        </p:nvSpPr>
        <p:spPr>
          <a:xfrm>
            <a:off x="9477825" y="3332494"/>
            <a:ext cx="2632439" cy="2554515"/>
          </a:xfrm>
          <a:prstGeom prst="rect">
            <a:avLst/>
          </a:prstGeom>
          <a:noFill/>
          <a:ln>
            <a:noFill/>
          </a:ln>
        </p:spPr>
        <p:txBody>
          <a:bodyPr spcFirstLastPara="1" wrap="square" lIns="91425" tIns="91425" rIns="91425" bIns="91425" anchor="t" anchorCtr="0">
            <a:spAutoFit/>
          </a:bodyPr>
          <a:lstStyle/>
          <a:p>
            <a:pPr marL="0" marR="0" lvl="0" indent="0" rtl="0">
              <a:lnSpc>
                <a:spcPct val="100000"/>
              </a:lnSpc>
              <a:spcBef>
                <a:spcPts val="0"/>
              </a:spcBef>
              <a:spcAft>
                <a:spcPts val="0"/>
              </a:spcAft>
              <a:buClr>
                <a:srgbClr val="000000"/>
              </a:buClr>
              <a:buSzPts val="1400"/>
              <a:buFont typeface="Arial"/>
              <a:buNone/>
            </a:pPr>
            <a:r>
              <a:rPr lang="pt-BR" sz="1400" b="0" i="0" u="none" strike="noStrike" cap="none" dirty="0">
                <a:solidFill>
                  <a:srgbClr val="000000"/>
                </a:solidFill>
                <a:latin typeface="Arial"/>
                <a:ea typeface="Arial"/>
                <a:cs typeface="Arial"/>
                <a:sym typeface="Arial"/>
              </a:rPr>
              <a:t>The </a:t>
            </a:r>
            <a:r>
              <a:rPr lang="pt-BR" sz="1400" b="0" i="0" u="none" strike="noStrike" cap="none" dirty="0" err="1">
                <a:solidFill>
                  <a:srgbClr val="000000"/>
                </a:solidFill>
                <a:latin typeface="Arial"/>
                <a:ea typeface="Arial"/>
                <a:cs typeface="Arial"/>
                <a:sym typeface="Arial"/>
              </a:rPr>
              <a:t>behavior</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observed</a:t>
            </a:r>
            <a:r>
              <a:rPr lang="pt-BR" sz="1400" b="0" i="0" u="none" strike="noStrike" cap="none" dirty="0">
                <a:solidFill>
                  <a:srgbClr val="000000"/>
                </a:solidFill>
                <a:latin typeface="Arial"/>
                <a:ea typeface="Arial"/>
                <a:cs typeface="Arial"/>
                <a:sym typeface="Arial"/>
              </a:rPr>
              <a:t> in </a:t>
            </a:r>
            <a:r>
              <a:rPr lang="pt-BR" sz="1400" b="0" i="0" u="none" strike="noStrike" cap="none" dirty="0" err="1">
                <a:solidFill>
                  <a:srgbClr val="000000"/>
                </a:solidFill>
                <a:latin typeface="Arial"/>
                <a:ea typeface="Arial"/>
                <a:cs typeface="Arial"/>
                <a:sym typeface="Arial"/>
              </a:rPr>
              <a:t>the</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capacitance</a:t>
            </a:r>
            <a:r>
              <a:rPr lang="pt-BR" sz="1400" b="0" i="0" u="none" strike="noStrike" cap="none" dirty="0">
                <a:solidFill>
                  <a:srgbClr val="000000"/>
                </a:solidFill>
                <a:latin typeface="Arial"/>
                <a:ea typeface="Arial"/>
                <a:cs typeface="Arial"/>
                <a:sym typeface="Arial"/>
              </a:rPr>
              <a:t> curve </a:t>
            </a:r>
            <a:r>
              <a:rPr lang="pt-BR" sz="1400" b="0" i="0" u="none" strike="noStrike" cap="none" err="1">
                <a:solidFill>
                  <a:srgbClr val="000000"/>
                </a:solidFill>
                <a:latin typeface="Arial"/>
                <a:ea typeface="Arial"/>
                <a:cs typeface="Arial"/>
                <a:sym typeface="Arial"/>
              </a:rPr>
              <a:t>measured</a:t>
            </a:r>
            <a:r>
              <a:rPr lang="pt-BR" sz="1400" b="0" i="0" u="none" strike="noStrike" cap="none">
                <a:solidFill>
                  <a:srgbClr val="000000"/>
                </a:solidFill>
                <a:latin typeface="Arial"/>
                <a:ea typeface="Arial"/>
                <a:cs typeface="Arial"/>
                <a:sym typeface="Arial"/>
              </a:rPr>
              <a:t> at 3 </a:t>
            </a:r>
            <a:r>
              <a:rPr lang="pt-BR" sz="1400" b="0" i="0" u="none" strike="noStrike" cap="none" dirty="0">
                <a:solidFill>
                  <a:srgbClr val="000000"/>
                </a:solidFill>
                <a:latin typeface="Arial"/>
                <a:ea typeface="Arial"/>
                <a:cs typeface="Arial"/>
                <a:sym typeface="Arial"/>
              </a:rPr>
              <a:t>MHz </a:t>
            </a:r>
            <a:r>
              <a:rPr lang="pt-BR" sz="1400" b="0" i="0" u="none" strike="noStrike" cap="none" dirty="0" err="1">
                <a:solidFill>
                  <a:srgbClr val="000000"/>
                </a:solidFill>
                <a:latin typeface="Arial"/>
                <a:ea typeface="Arial"/>
                <a:cs typeface="Arial"/>
                <a:sym typeface="Arial"/>
              </a:rPr>
              <a:t>can</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be</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attributed</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to</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the</a:t>
            </a:r>
            <a:r>
              <a:rPr lang="pt-BR" sz="1400" b="0" i="0" u="none" strike="noStrike" cap="none" dirty="0">
                <a:solidFill>
                  <a:srgbClr val="000000"/>
                </a:solidFill>
                <a:latin typeface="Arial"/>
                <a:ea typeface="Arial"/>
                <a:cs typeface="Arial"/>
                <a:sym typeface="Arial"/>
              </a:rPr>
              <a:t> release </a:t>
            </a:r>
            <a:r>
              <a:rPr lang="pt-BR" sz="1400" b="0" i="0" u="none" strike="noStrike" cap="none" err="1">
                <a:solidFill>
                  <a:srgbClr val="000000"/>
                </a:solidFill>
                <a:latin typeface="Arial"/>
                <a:ea typeface="Arial"/>
                <a:cs typeface="Arial"/>
                <a:sym typeface="Arial"/>
              </a:rPr>
              <a:t>of</a:t>
            </a:r>
            <a:r>
              <a:rPr lang="pt-BR" sz="1400" b="0" i="0" u="none" strike="noStrike" cap="none">
                <a:solidFill>
                  <a:srgbClr val="000000"/>
                </a:solidFill>
                <a:latin typeface="Arial"/>
                <a:ea typeface="Arial"/>
                <a:cs typeface="Arial"/>
                <a:sym typeface="Arial"/>
              </a:rPr>
              <a:t> radiation-induced charge </a:t>
            </a:r>
            <a:r>
              <a:rPr lang="pt-BR" sz="1400" b="0" i="0" u="none" strike="noStrike" cap="none" dirty="0" err="1">
                <a:solidFill>
                  <a:srgbClr val="000000"/>
                </a:solidFill>
                <a:latin typeface="Arial"/>
                <a:ea typeface="Arial"/>
                <a:cs typeface="Arial"/>
                <a:sym typeface="Arial"/>
              </a:rPr>
              <a:t>carriers</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previously</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trapped</a:t>
            </a:r>
            <a:r>
              <a:rPr lang="pt-BR" sz="1400" b="0" i="0" u="none" strike="noStrike" cap="none" dirty="0">
                <a:solidFill>
                  <a:srgbClr val="000000"/>
                </a:solidFill>
                <a:latin typeface="Arial"/>
                <a:ea typeface="Arial"/>
                <a:cs typeface="Arial"/>
                <a:sym typeface="Arial"/>
              </a:rPr>
              <a:t> in </a:t>
            </a:r>
            <a:r>
              <a:rPr lang="pt-BR" sz="1400" b="0" i="0" u="none" strike="noStrike" cap="none" dirty="0" err="1">
                <a:solidFill>
                  <a:srgbClr val="000000"/>
                </a:solidFill>
                <a:latin typeface="Arial"/>
                <a:ea typeface="Arial"/>
                <a:cs typeface="Arial"/>
                <a:sym typeface="Arial"/>
              </a:rPr>
              <a:t>defect</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states</a:t>
            </a:r>
            <a:r>
              <a:rPr lang="pt-BR" sz="1400" b="0" i="0" u="none" strike="noStrike" cap="none" dirty="0">
                <a:solidFill>
                  <a:srgbClr val="000000"/>
                </a:solidFill>
                <a:latin typeface="Arial"/>
                <a:ea typeface="Arial"/>
                <a:cs typeface="Arial"/>
                <a:sym typeface="Arial"/>
              </a:rPr>
              <a:t>. </a:t>
            </a:r>
            <a:r>
              <a:rPr lang="pt-BR" sz="1400" b="0" i="0" u="none" strike="noStrike" cap="none" err="1">
                <a:solidFill>
                  <a:srgbClr val="000000"/>
                </a:solidFill>
                <a:latin typeface="Arial"/>
                <a:ea typeface="Arial"/>
                <a:cs typeface="Arial"/>
                <a:sym typeface="Arial"/>
              </a:rPr>
              <a:t>This</a:t>
            </a:r>
            <a:r>
              <a:rPr lang="pt-BR" sz="1400" b="0" i="0" u="none" strike="noStrike" cap="none">
                <a:solidFill>
                  <a:srgbClr val="000000"/>
                </a:solidFill>
                <a:latin typeface="Arial"/>
                <a:ea typeface="Arial"/>
                <a:cs typeface="Arial"/>
                <a:sym typeface="Arial"/>
              </a:rPr>
              <a:t> process alters </a:t>
            </a:r>
            <a:r>
              <a:rPr lang="pt-BR" sz="1400" b="0" i="0" u="none" strike="noStrike" cap="none" dirty="0" err="1">
                <a:solidFill>
                  <a:srgbClr val="000000"/>
                </a:solidFill>
                <a:latin typeface="Arial"/>
                <a:ea typeface="Arial"/>
                <a:cs typeface="Arial"/>
                <a:sym typeface="Arial"/>
              </a:rPr>
              <a:t>the</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effective</a:t>
            </a:r>
            <a:r>
              <a:rPr lang="pt-BR" sz="1400" b="0" i="0" u="none" strike="noStrike" cap="none" dirty="0">
                <a:solidFill>
                  <a:srgbClr val="000000"/>
                </a:solidFill>
                <a:latin typeface="Arial"/>
                <a:ea typeface="Arial"/>
                <a:cs typeface="Arial"/>
                <a:sym typeface="Arial"/>
              </a:rPr>
              <a:t> charge </a:t>
            </a:r>
            <a:r>
              <a:rPr lang="pt-BR" sz="1400" b="0" i="0" u="none" strike="noStrike" cap="none" dirty="0" err="1">
                <a:solidFill>
                  <a:srgbClr val="000000"/>
                </a:solidFill>
                <a:latin typeface="Arial"/>
                <a:ea typeface="Arial"/>
                <a:cs typeface="Arial"/>
                <a:sym typeface="Arial"/>
              </a:rPr>
              <a:t>density</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at</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the</a:t>
            </a:r>
            <a:r>
              <a:rPr lang="pt-BR" sz="1400" b="0" i="0" u="none" strike="noStrike" cap="none" dirty="0">
                <a:solidFill>
                  <a:srgbClr val="000000"/>
                </a:solidFill>
                <a:latin typeface="Arial"/>
                <a:ea typeface="Arial"/>
                <a:cs typeface="Arial"/>
                <a:sym typeface="Arial"/>
              </a:rPr>
              <a:t> device </a:t>
            </a:r>
            <a:r>
              <a:rPr lang="pt-BR" sz="1400" b="0" i="0" u="none" strike="noStrike" cap="none" err="1">
                <a:solidFill>
                  <a:srgbClr val="000000"/>
                </a:solidFill>
                <a:latin typeface="Arial"/>
                <a:ea typeface="Arial"/>
                <a:cs typeface="Arial"/>
                <a:sym typeface="Arial"/>
              </a:rPr>
              <a:t>junction</a:t>
            </a:r>
            <a:r>
              <a:rPr lang="pt-BR" sz="1400" b="0" i="0" u="none" strike="noStrike" cap="none">
                <a:solidFill>
                  <a:srgbClr val="000000"/>
                </a:solidFill>
                <a:latin typeface="Arial"/>
                <a:ea typeface="Arial"/>
                <a:cs typeface="Arial"/>
                <a:sym typeface="Arial"/>
              </a:rPr>
              <a:t>, directly </a:t>
            </a:r>
            <a:r>
              <a:rPr lang="pt-BR" sz="1400" b="0" i="0" u="none" strike="noStrike" cap="none" dirty="0" err="1">
                <a:solidFill>
                  <a:srgbClr val="000000"/>
                </a:solidFill>
                <a:latin typeface="Arial"/>
                <a:ea typeface="Arial"/>
                <a:cs typeface="Arial"/>
                <a:sym typeface="Arial"/>
              </a:rPr>
              <a:t>impacting</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the</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capacitance</a:t>
            </a:r>
            <a:r>
              <a:rPr lang="pt-BR" sz="1400" b="0" i="0" u="none" strike="noStrike" cap="none" dirty="0">
                <a:solidFill>
                  <a:srgbClr val="000000"/>
                </a:solidFill>
                <a:latin typeface="Arial"/>
                <a:ea typeface="Arial"/>
                <a:cs typeface="Arial"/>
                <a:sym typeface="Arial"/>
              </a:rPr>
              <a:t> </a:t>
            </a:r>
            <a:r>
              <a:rPr lang="pt-BR" sz="1400" b="0" i="0" u="none" strike="noStrike" cap="none" dirty="0" err="1">
                <a:solidFill>
                  <a:srgbClr val="000000"/>
                </a:solidFill>
                <a:latin typeface="Arial"/>
                <a:ea typeface="Arial"/>
                <a:cs typeface="Arial"/>
                <a:sym typeface="Arial"/>
              </a:rPr>
              <a:t>value</a:t>
            </a:r>
            <a:r>
              <a:rPr lang="pt-BR" sz="1400" b="0" i="0" u="none" strike="noStrike" cap="none" dirty="0">
                <a:solidFill>
                  <a:srgbClr val="000000"/>
                </a:solidFill>
                <a:latin typeface="Arial"/>
                <a:ea typeface="Arial"/>
                <a:cs typeface="Arial"/>
                <a:sym typeface="Arial"/>
              </a:rPr>
              <a:t>.</a:t>
            </a:r>
            <a:endParaRPr sz="1400" b="0" i="0" u="none" strike="noStrike" cap="none" dirty="0">
              <a:solidFill>
                <a:srgbClr val="000000"/>
              </a:solidFill>
              <a:latin typeface="Arial"/>
              <a:ea typeface="Arial"/>
              <a:cs typeface="Arial"/>
              <a:sym typeface="Arial"/>
            </a:endParaRPr>
          </a:p>
        </p:txBody>
      </p:sp>
      <p:pic>
        <p:nvPicPr>
          <p:cNvPr id="506" name="Google Shape;506;g35f2914fe76_5_19"/>
          <p:cNvPicPr preferRelativeResize="0"/>
          <p:nvPr/>
        </p:nvPicPr>
        <p:blipFill rotWithShape="1">
          <a:blip r:embed="rId6">
            <a:alphaModFix/>
          </a:blip>
          <a:srcRect r="12441" b="3119"/>
          <a:stretch/>
        </p:blipFill>
        <p:spPr>
          <a:xfrm>
            <a:off x="9280922" y="152400"/>
            <a:ext cx="2253550" cy="828950"/>
          </a:xfrm>
          <a:prstGeom prst="rect">
            <a:avLst/>
          </a:prstGeom>
          <a:noFill/>
          <a:ln>
            <a:noFill/>
          </a:ln>
        </p:spPr>
      </p:pic>
      <p:cxnSp>
        <p:nvCxnSpPr>
          <p:cNvPr id="507" name="Google Shape;507;g35f2914fe76_5_19"/>
          <p:cNvCxnSpPr/>
          <p:nvPr/>
        </p:nvCxnSpPr>
        <p:spPr>
          <a:xfrm rot="10800000" flipH="1">
            <a:off x="5557550" y="4937512"/>
            <a:ext cx="170100" cy="382800"/>
          </a:xfrm>
          <a:prstGeom prst="straightConnector1">
            <a:avLst/>
          </a:prstGeom>
          <a:noFill/>
          <a:ln w="28575" cap="flat" cmpd="sng">
            <a:solidFill>
              <a:srgbClr val="3E6EC2"/>
            </a:solidFill>
            <a:prstDash val="solid"/>
            <a:round/>
            <a:headEnd type="none" w="sm" len="sm"/>
            <a:tailEnd type="triangle" w="med" len="med"/>
          </a:ln>
        </p:spPr>
      </p:cxnSp>
      <p:cxnSp>
        <p:nvCxnSpPr>
          <p:cNvPr id="508" name="Google Shape;508;g35f2914fe76_5_19"/>
          <p:cNvCxnSpPr/>
          <p:nvPr/>
        </p:nvCxnSpPr>
        <p:spPr>
          <a:xfrm rot="10800000" flipH="1">
            <a:off x="983141" y="4805803"/>
            <a:ext cx="170100" cy="382800"/>
          </a:xfrm>
          <a:prstGeom prst="straightConnector1">
            <a:avLst/>
          </a:prstGeom>
          <a:noFill/>
          <a:ln w="28575" cap="flat" cmpd="sng">
            <a:solidFill>
              <a:srgbClr val="3E6EC2"/>
            </a:solidFill>
            <a:prstDash val="solid"/>
            <a:round/>
            <a:headEnd type="none" w="sm" len="sm"/>
            <a:tailEnd type="triangle" w="med" len="med"/>
          </a:ln>
        </p:spPr>
      </p:cxnSp>
      <p:sp>
        <p:nvSpPr>
          <p:cNvPr id="509" name="Google Shape;509;g35f2914fe76_5_19"/>
          <p:cNvSpPr txBox="1"/>
          <p:nvPr/>
        </p:nvSpPr>
        <p:spPr>
          <a:xfrm>
            <a:off x="1016523" y="4944275"/>
            <a:ext cx="16092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pt-BR" sz="1800" b="1" i="0" u="none" strike="noStrike" cap="none">
                <a:solidFill>
                  <a:srgbClr val="000000"/>
                </a:solidFill>
                <a:latin typeface="Arial"/>
                <a:ea typeface="Arial"/>
                <a:cs typeface="Arial"/>
                <a:sym typeface="Arial"/>
              </a:rPr>
              <a:t>V</a:t>
            </a:r>
            <a:r>
              <a:rPr lang="pt-BR" sz="1800" b="1" i="0" u="none" strike="noStrike" cap="none" baseline="-25000">
                <a:solidFill>
                  <a:srgbClr val="000000"/>
                </a:solidFill>
                <a:latin typeface="Arial"/>
                <a:ea typeface="Arial"/>
                <a:cs typeface="Arial"/>
                <a:sym typeface="Arial"/>
              </a:rPr>
              <a:t>G</a:t>
            </a:r>
            <a:r>
              <a:rPr lang="pt-BR" sz="1800" b="1" baseline="-25000"/>
              <a:t>L </a:t>
            </a:r>
            <a:r>
              <a:rPr lang="pt-BR" sz="1800" b="1">
                <a:solidFill>
                  <a:schemeClr val="dk1"/>
                </a:solidFill>
              </a:rPr>
              <a:t>= -28.8 V</a:t>
            </a:r>
            <a:endParaRPr sz="1800" b="1" i="0" u="none" strike="noStrike" cap="none">
              <a:solidFill>
                <a:srgbClr val="000000"/>
              </a:solidFill>
              <a:latin typeface="Arial"/>
              <a:ea typeface="Arial"/>
              <a:cs typeface="Arial"/>
              <a:sym typeface="Arial"/>
            </a:endParaRPr>
          </a:p>
        </p:txBody>
      </p:sp>
      <p:sp>
        <p:nvSpPr>
          <p:cNvPr id="511" name="Google Shape;511;g35f2914fe76_5_19"/>
          <p:cNvSpPr txBox="1"/>
          <p:nvPr/>
        </p:nvSpPr>
        <p:spPr>
          <a:xfrm>
            <a:off x="5678041" y="4999400"/>
            <a:ext cx="19206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pt-BR" sz="1800" b="1" i="0" u="none" strike="noStrike" cap="none">
                <a:solidFill>
                  <a:srgbClr val="000000"/>
                </a:solidFill>
                <a:latin typeface="Arial"/>
                <a:ea typeface="Arial"/>
                <a:cs typeface="Arial"/>
                <a:sym typeface="Arial"/>
              </a:rPr>
              <a:t>V</a:t>
            </a:r>
            <a:r>
              <a:rPr lang="pt-BR" sz="1800" b="1" i="0" u="none" strike="noStrike" cap="none" baseline="-25000">
                <a:solidFill>
                  <a:srgbClr val="000000"/>
                </a:solidFill>
                <a:latin typeface="Arial"/>
                <a:ea typeface="Arial"/>
                <a:cs typeface="Arial"/>
                <a:sym typeface="Arial"/>
              </a:rPr>
              <a:t>GL</a:t>
            </a:r>
            <a:endParaRPr sz="1400" b="1" i="0" u="none" strike="noStrike" cap="none">
              <a:solidFill>
                <a:srgbClr val="000000"/>
              </a:solidFill>
              <a:latin typeface="Arial"/>
              <a:ea typeface="Arial"/>
              <a:cs typeface="Arial"/>
              <a:sym typeface="Arial"/>
            </a:endParaRPr>
          </a:p>
        </p:txBody>
      </p:sp>
      <p:sp>
        <p:nvSpPr>
          <p:cNvPr id="2" name="Retângulo 1">
            <a:extLst>
              <a:ext uri="{FF2B5EF4-FFF2-40B4-BE49-F238E27FC236}">
                <a16:creationId xmlns:a16="http://schemas.microsoft.com/office/drawing/2014/main" id="{9A67317D-3EB9-11FC-3A0E-B77C8A750C4A}"/>
              </a:ext>
            </a:extLst>
          </p:cNvPr>
          <p:cNvSpPr/>
          <p:nvPr/>
        </p:nvSpPr>
        <p:spPr>
          <a:xfrm>
            <a:off x="9848850" y="1657350"/>
            <a:ext cx="793750" cy="4377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800" b="1" dirty="0" err="1">
                <a:solidFill>
                  <a:schemeClr val="tx1"/>
                </a:solidFill>
              </a:rPr>
              <a:t>Initial</a:t>
            </a:r>
            <a:r>
              <a:rPr lang="pt-BR" sz="800" b="1" dirty="0">
                <a:solidFill>
                  <a:schemeClr val="tx1"/>
                </a:solidFill>
              </a:rPr>
              <a:t> High </a:t>
            </a:r>
            <a:r>
              <a:rPr lang="pt-BR" sz="800" b="1" dirty="0" err="1">
                <a:solidFill>
                  <a:schemeClr val="tx1"/>
                </a:solidFill>
              </a:rPr>
              <a:t>Capacitance</a:t>
            </a:r>
            <a:endParaRPr lang="pt-BR" sz="800" b="1" dirty="0">
              <a:solidFill>
                <a:schemeClr val="tx1"/>
              </a:solidFill>
            </a:endParaRPr>
          </a:p>
        </p:txBody>
      </p:sp>
      <p:sp>
        <p:nvSpPr>
          <p:cNvPr id="4" name="Retângulo 3">
            <a:extLst>
              <a:ext uri="{FF2B5EF4-FFF2-40B4-BE49-F238E27FC236}">
                <a16:creationId xmlns:a16="http://schemas.microsoft.com/office/drawing/2014/main" id="{7C922AE4-DD07-2D8F-A2EA-C47301E312D9}"/>
              </a:ext>
            </a:extLst>
          </p:cNvPr>
          <p:cNvSpPr/>
          <p:nvPr/>
        </p:nvSpPr>
        <p:spPr>
          <a:xfrm>
            <a:off x="10972800" y="1841943"/>
            <a:ext cx="736599" cy="281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800" b="1" dirty="0">
                <a:solidFill>
                  <a:schemeClr val="tx1"/>
                </a:solidFill>
              </a:rPr>
              <a:t>Full </a:t>
            </a:r>
            <a:r>
              <a:rPr lang="pt-BR" sz="800" b="1" dirty="0" err="1">
                <a:solidFill>
                  <a:schemeClr val="tx1"/>
                </a:solidFill>
              </a:rPr>
              <a:t>depletion</a:t>
            </a:r>
            <a:endParaRPr lang="pt-BR" sz="800" b="1" dirty="0">
              <a:solidFill>
                <a:schemeClr val="tx1"/>
              </a:solidFill>
            </a:endParaRPr>
          </a:p>
        </p:txBody>
      </p:sp>
      <p:sp>
        <p:nvSpPr>
          <p:cNvPr id="5" name="Retângulo 4">
            <a:extLst>
              <a:ext uri="{FF2B5EF4-FFF2-40B4-BE49-F238E27FC236}">
                <a16:creationId xmlns:a16="http://schemas.microsoft.com/office/drawing/2014/main" id="{72B5BE45-0DD9-C4E7-3B74-97BD0946668D}"/>
              </a:ext>
            </a:extLst>
          </p:cNvPr>
          <p:cNvSpPr/>
          <p:nvPr/>
        </p:nvSpPr>
        <p:spPr>
          <a:xfrm>
            <a:off x="10704722" y="1394712"/>
            <a:ext cx="793750" cy="281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800" b="1" dirty="0">
              <a:solidFill>
                <a:schemeClr val="tx1"/>
              </a:solidFill>
            </a:endParaRPr>
          </a:p>
        </p:txBody>
      </p:sp>
      <p:sp>
        <p:nvSpPr>
          <p:cNvPr id="3" name="Retângulo 2">
            <a:extLst>
              <a:ext uri="{FF2B5EF4-FFF2-40B4-BE49-F238E27FC236}">
                <a16:creationId xmlns:a16="http://schemas.microsoft.com/office/drawing/2014/main" id="{EABE6B36-1A66-7511-F9CB-7603EFB00040}"/>
              </a:ext>
            </a:extLst>
          </p:cNvPr>
          <p:cNvSpPr/>
          <p:nvPr/>
        </p:nvSpPr>
        <p:spPr>
          <a:xfrm>
            <a:off x="10538517" y="1365591"/>
            <a:ext cx="856977" cy="4377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800" b="1" dirty="0" err="1">
                <a:solidFill>
                  <a:schemeClr val="tx1"/>
                </a:solidFill>
              </a:rPr>
              <a:t>Gain</a:t>
            </a:r>
            <a:r>
              <a:rPr lang="pt-BR" sz="800" b="1" dirty="0">
                <a:solidFill>
                  <a:schemeClr val="tx1"/>
                </a:solidFill>
              </a:rPr>
              <a:t> </a:t>
            </a:r>
            <a:r>
              <a:rPr lang="pt-BR" sz="800" b="1" dirty="0" err="1">
                <a:solidFill>
                  <a:schemeClr val="tx1"/>
                </a:solidFill>
              </a:rPr>
              <a:t>layer</a:t>
            </a:r>
            <a:r>
              <a:rPr lang="pt-BR" sz="800" b="1" dirty="0">
                <a:solidFill>
                  <a:schemeClr val="tx1"/>
                </a:solidFill>
              </a:rPr>
              <a:t> </a:t>
            </a:r>
            <a:r>
              <a:rPr lang="pt-BR" sz="800" b="1" dirty="0" err="1">
                <a:solidFill>
                  <a:schemeClr val="tx1"/>
                </a:solidFill>
              </a:rPr>
              <a:t>depletion</a:t>
            </a:r>
            <a:endParaRPr lang="pt-BR" sz="800" b="1" dirty="0">
              <a:solidFill>
                <a:schemeClr val="tx1"/>
              </a:solidFill>
            </a:endParaRPr>
          </a:p>
        </p:txBody>
      </p:sp>
      <p:sp>
        <p:nvSpPr>
          <p:cNvPr id="7" name="Retângulo 6">
            <a:extLst>
              <a:ext uri="{FF2B5EF4-FFF2-40B4-BE49-F238E27FC236}">
                <a16:creationId xmlns:a16="http://schemas.microsoft.com/office/drawing/2014/main" id="{7718F59C-AA38-8FF6-B2D6-7585627DC71D}"/>
              </a:ext>
            </a:extLst>
          </p:cNvPr>
          <p:cNvSpPr/>
          <p:nvPr/>
        </p:nvSpPr>
        <p:spPr>
          <a:xfrm>
            <a:off x="9718302" y="2755900"/>
            <a:ext cx="2151486" cy="3739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800" b="1" dirty="0" err="1">
                <a:solidFill>
                  <a:schemeClr val="tx1"/>
                </a:solidFill>
              </a:rPr>
              <a:t>Voltage</a:t>
            </a:r>
            <a:r>
              <a:rPr lang="pt-BR" sz="800" b="1" dirty="0">
                <a:solidFill>
                  <a:schemeClr val="tx1"/>
                </a:solidFill>
              </a:rPr>
              <a:t> (V)</a:t>
            </a:r>
          </a:p>
        </p:txBody>
      </p:sp>
      <p:sp>
        <p:nvSpPr>
          <p:cNvPr id="8" name="Retângulo 7">
            <a:extLst>
              <a:ext uri="{FF2B5EF4-FFF2-40B4-BE49-F238E27FC236}">
                <a16:creationId xmlns:a16="http://schemas.microsoft.com/office/drawing/2014/main" id="{8E4E5394-03AE-564B-47B2-0AF20207B467}"/>
              </a:ext>
            </a:extLst>
          </p:cNvPr>
          <p:cNvSpPr/>
          <p:nvPr/>
        </p:nvSpPr>
        <p:spPr>
          <a:xfrm rot="16200000">
            <a:off x="8463331" y="1712978"/>
            <a:ext cx="2151486" cy="3739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800" b="1" dirty="0" err="1">
                <a:solidFill>
                  <a:schemeClr val="tx1"/>
                </a:solidFill>
              </a:rPr>
              <a:t>Capcitance</a:t>
            </a:r>
            <a:r>
              <a:rPr lang="pt-BR" sz="800" b="1" dirty="0">
                <a:solidFill>
                  <a:schemeClr val="tx1"/>
                </a:solidFill>
              </a:rPr>
              <a:t> (</a:t>
            </a:r>
            <a:r>
              <a:rPr lang="pt-BR" sz="800" b="1" dirty="0" err="1">
                <a:solidFill>
                  <a:schemeClr val="tx1"/>
                </a:solidFill>
              </a:rPr>
              <a:t>nF</a:t>
            </a:r>
            <a:r>
              <a:rPr lang="pt-BR" sz="800" b="1" dirty="0">
                <a:solidFill>
                  <a:schemeClr val="tx1"/>
                </a:solidFill>
              </a:rPr>
              <a:t>)</a:t>
            </a:r>
          </a:p>
        </p:txBody>
      </p:sp>
      <p:sp>
        <p:nvSpPr>
          <p:cNvPr id="6" name="CaixaDeTexto 5">
            <a:extLst>
              <a:ext uri="{FF2B5EF4-FFF2-40B4-BE49-F238E27FC236}">
                <a16:creationId xmlns:a16="http://schemas.microsoft.com/office/drawing/2014/main" id="{08196648-22AE-65AA-891A-999EE4F6463B}"/>
              </a:ext>
            </a:extLst>
          </p:cNvPr>
          <p:cNvSpPr txBox="1"/>
          <p:nvPr/>
        </p:nvSpPr>
        <p:spPr>
          <a:xfrm>
            <a:off x="10407697" y="3075203"/>
            <a:ext cx="1994296" cy="230832"/>
          </a:xfrm>
          <a:prstGeom prst="rect">
            <a:avLst/>
          </a:prstGeom>
          <a:noFill/>
        </p:spPr>
        <p:txBody>
          <a:bodyPr wrap="square" rtlCol="0">
            <a:spAutoFit/>
          </a:bodyPr>
          <a:lstStyle/>
          <a:p>
            <a:r>
              <a:rPr lang="pt-BR" sz="900" dirty="0"/>
              <a:t>A. Moreno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g35f2914fe76_5_119"/>
          <p:cNvSpPr txBox="1">
            <a:spLocks noGrp="1"/>
          </p:cNvSpPr>
          <p:nvPr>
            <p:ph type="title"/>
          </p:nvPr>
        </p:nvSpPr>
        <p:spPr>
          <a:xfrm>
            <a:off x="213814" y="2571323"/>
            <a:ext cx="2520000" cy="2102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58C0CE"/>
              </a:buClr>
              <a:buSzPts val="13500"/>
              <a:buFont typeface="Poppins"/>
              <a:buNone/>
            </a:pPr>
            <a:r>
              <a:rPr lang="pt-BR"/>
              <a:t>4</a:t>
            </a:r>
            <a:endParaRPr/>
          </a:p>
        </p:txBody>
      </p:sp>
      <p:sp>
        <p:nvSpPr>
          <p:cNvPr id="519" name="Google Shape;519;g35f2914fe76_5_119"/>
          <p:cNvSpPr txBox="1">
            <a:spLocks noGrp="1"/>
          </p:cNvSpPr>
          <p:nvPr>
            <p:ph type="body" idx="2"/>
          </p:nvPr>
        </p:nvSpPr>
        <p:spPr>
          <a:xfrm>
            <a:off x="3448645" y="2620846"/>
            <a:ext cx="7884600" cy="1764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5400"/>
              <a:buNone/>
            </a:pPr>
            <a:r>
              <a:rPr lang="pt-BR"/>
              <a:t>Conclusions</a:t>
            </a:r>
            <a:endParaRPr/>
          </a:p>
        </p:txBody>
      </p:sp>
      <p:sp>
        <p:nvSpPr>
          <p:cNvPr id="520" name="Google Shape;520;g35f2914fe76_5_119"/>
          <p:cNvSpPr txBox="1">
            <a:spLocks noGrp="1"/>
          </p:cNvSpPr>
          <p:nvPr>
            <p:ph type="body" idx="3"/>
          </p:nvPr>
        </p:nvSpPr>
        <p:spPr>
          <a:xfrm>
            <a:off x="807184" y="6440727"/>
            <a:ext cx="8790300" cy="2604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1200"/>
              <a:buFont typeface="Arial"/>
              <a:buNone/>
            </a:pPr>
            <a:r>
              <a:rPr lang="pt-BR"/>
              <a:t>Thalia A. Silva - 3rd DRD3 week</a:t>
            </a:r>
            <a:endParaRPr/>
          </a:p>
        </p:txBody>
      </p:sp>
      <p:sp>
        <p:nvSpPr>
          <p:cNvPr id="521" name="Google Shape;521;g35f2914fe76_5_119"/>
          <p:cNvSpPr txBox="1">
            <a:spLocks noGrp="1"/>
          </p:cNvSpPr>
          <p:nvPr>
            <p:ph type="body" idx="4"/>
          </p:nvPr>
        </p:nvSpPr>
        <p:spPr>
          <a:xfrm>
            <a:off x="11333285" y="6440727"/>
            <a:ext cx="573000" cy="260400"/>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15</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g35f2914fe76_5_27"/>
          <p:cNvSpPr txBox="1">
            <a:spLocks noGrp="1"/>
          </p:cNvSpPr>
          <p:nvPr>
            <p:ph type="body" idx="1"/>
          </p:nvPr>
        </p:nvSpPr>
        <p:spPr>
          <a:xfrm>
            <a:off x="1100099" y="2587825"/>
            <a:ext cx="11310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I</a:t>
            </a:r>
            <a:r>
              <a:rPr lang="pt-BR" baseline="-25000"/>
              <a:t>f</a:t>
            </a:r>
            <a:r>
              <a:rPr lang="pt-BR"/>
              <a:t> x V</a:t>
            </a:r>
            <a:endParaRPr/>
          </a:p>
        </p:txBody>
      </p:sp>
      <p:sp>
        <p:nvSpPr>
          <p:cNvPr id="528" name="Google Shape;528;g35f2914fe76_5_27"/>
          <p:cNvSpPr txBox="1">
            <a:spLocks noGrp="1"/>
          </p:cNvSpPr>
          <p:nvPr>
            <p:ph type="title"/>
          </p:nvPr>
        </p:nvSpPr>
        <p:spPr>
          <a:xfrm>
            <a:off x="338550" y="98288"/>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Conclusions</a:t>
            </a:r>
            <a:endParaRPr/>
          </a:p>
        </p:txBody>
      </p:sp>
      <p:sp>
        <p:nvSpPr>
          <p:cNvPr id="529" name="Google Shape;529;g35f2914fe76_5_27"/>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530" name="Google Shape;530;g35f2914fe76_5_27"/>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16</a:t>
            </a:r>
            <a:endParaRPr/>
          </a:p>
        </p:txBody>
      </p:sp>
      <p:sp>
        <p:nvSpPr>
          <p:cNvPr id="531" name="Google Shape;531;g35f2914fe76_5_27"/>
          <p:cNvSpPr txBox="1">
            <a:spLocks noGrp="1"/>
          </p:cNvSpPr>
          <p:nvPr>
            <p:ph type="body" idx="1"/>
          </p:nvPr>
        </p:nvSpPr>
        <p:spPr>
          <a:xfrm>
            <a:off x="1100099" y="3411075"/>
            <a:ext cx="11310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I</a:t>
            </a:r>
            <a:r>
              <a:rPr lang="pt-BR" baseline="-25000"/>
              <a:t>r</a:t>
            </a:r>
            <a:r>
              <a:rPr lang="pt-BR"/>
              <a:t> x V</a:t>
            </a:r>
            <a:endParaRPr/>
          </a:p>
        </p:txBody>
      </p:sp>
      <p:sp>
        <p:nvSpPr>
          <p:cNvPr id="532" name="Google Shape;532;g35f2914fe76_5_27"/>
          <p:cNvSpPr txBox="1">
            <a:spLocks noGrp="1"/>
          </p:cNvSpPr>
          <p:nvPr>
            <p:ph type="body" idx="1"/>
          </p:nvPr>
        </p:nvSpPr>
        <p:spPr>
          <a:xfrm>
            <a:off x="56694" y="4160000"/>
            <a:ext cx="2591061"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1 MHz  1/C</a:t>
            </a:r>
            <a:r>
              <a:rPr lang="pt-BR" baseline="30000"/>
              <a:t>2</a:t>
            </a:r>
            <a:r>
              <a:rPr lang="pt-BR"/>
              <a:t> x V</a:t>
            </a:r>
            <a:endParaRPr/>
          </a:p>
        </p:txBody>
      </p:sp>
      <p:sp>
        <p:nvSpPr>
          <p:cNvPr id="533" name="Google Shape;533;g35f2914fe76_5_27"/>
          <p:cNvSpPr txBox="1">
            <a:spLocks noGrp="1"/>
          </p:cNvSpPr>
          <p:nvPr>
            <p:ph type="body" idx="1"/>
          </p:nvPr>
        </p:nvSpPr>
        <p:spPr>
          <a:xfrm>
            <a:off x="183272" y="920650"/>
            <a:ext cx="111501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Numeric overview of the results</a:t>
            </a:r>
            <a:endParaRPr/>
          </a:p>
        </p:txBody>
      </p:sp>
      <p:sp>
        <p:nvSpPr>
          <p:cNvPr id="534" name="Google Shape;534;g35f2914fe76_5_27"/>
          <p:cNvSpPr txBox="1">
            <a:spLocks noGrp="1"/>
          </p:cNvSpPr>
          <p:nvPr>
            <p:ph type="body" idx="1"/>
          </p:nvPr>
        </p:nvSpPr>
        <p:spPr>
          <a:xfrm>
            <a:off x="20283" y="4822920"/>
            <a:ext cx="254068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3 MHz  1/C</a:t>
            </a:r>
            <a:r>
              <a:rPr lang="pt-BR" baseline="30000"/>
              <a:t>2</a:t>
            </a:r>
            <a:r>
              <a:rPr lang="pt-BR"/>
              <a:t> x V</a:t>
            </a:r>
            <a:endParaRPr/>
          </a:p>
        </p:txBody>
      </p:sp>
      <p:pic>
        <p:nvPicPr>
          <p:cNvPr id="535" name="Google Shape;535;g35f2914fe76_5_27"/>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graphicFrame>
        <p:nvGraphicFramePr>
          <p:cNvPr id="536" name="Google Shape;536;g35f2914fe76_5_27"/>
          <p:cNvGraphicFramePr/>
          <p:nvPr>
            <p:extLst>
              <p:ext uri="{D42A27DB-BD31-4B8C-83A1-F6EECF244321}">
                <p14:modId xmlns:p14="http://schemas.microsoft.com/office/powerpoint/2010/main" val="1274058087"/>
              </p:ext>
            </p:extLst>
          </p:nvPr>
        </p:nvGraphicFramePr>
        <p:xfrm>
          <a:off x="2524552" y="1914875"/>
          <a:ext cx="8334150" cy="3646300"/>
        </p:xfrm>
        <a:graphic>
          <a:graphicData uri="http://schemas.openxmlformats.org/drawingml/2006/table">
            <a:tbl>
              <a:tblPr>
                <a:noFill/>
                <a:tableStyleId>{41344667-F44F-4497-9B65-21ABAA5CDDE8}</a:tableStyleId>
              </a:tblPr>
              <a:tblGrid>
                <a:gridCol w="1389025">
                  <a:extLst>
                    <a:ext uri="{9D8B030D-6E8A-4147-A177-3AD203B41FA5}">
                      <a16:colId xmlns:a16="http://schemas.microsoft.com/office/drawing/2014/main" val="20000"/>
                    </a:ext>
                  </a:extLst>
                </a:gridCol>
                <a:gridCol w="1389025">
                  <a:extLst>
                    <a:ext uri="{9D8B030D-6E8A-4147-A177-3AD203B41FA5}">
                      <a16:colId xmlns:a16="http://schemas.microsoft.com/office/drawing/2014/main" val="20001"/>
                    </a:ext>
                  </a:extLst>
                </a:gridCol>
                <a:gridCol w="1389025">
                  <a:extLst>
                    <a:ext uri="{9D8B030D-6E8A-4147-A177-3AD203B41FA5}">
                      <a16:colId xmlns:a16="http://schemas.microsoft.com/office/drawing/2014/main" val="20002"/>
                    </a:ext>
                  </a:extLst>
                </a:gridCol>
                <a:gridCol w="1389025">
                  <a:extLst>
                    <a:ext uri="{9D8B030D-6E8A-4147-A177-3AD203B41FA5}">
                      <a16:colId xmlns:a16="http://schemas.microsoft.com/office/drawing/2014/main" val="20003"/>
                    </a:ext>
                  </a:extLst>
                </a:gridCol>
                <a:gridCol w="1389025">
                  <a:extLst>
                    <a:ext uri="{9D8B030D-6E8A-4147-A177-3AD203B41FA5}">
                      <a16:colId xmlns:a16="http://schemas.microsoft.com/office/drawing/2014/main" val="20004"/>
                    </a:ext>
                  </a:extLst>
                </a:gridCol>
                <a:gridCol w="1389025">
                  <a:extLst>
                    <a:ext uri="{9D8B030D-6E8A-4147-A177-3AD203B41FA5}">
                      <a16:colId xmlns:a16="http://schemas.microsoft.com/office/drawing/2014/main" val="20005"/>
                    </a:ext>
                  </a:extLst>
                </a:gridCol>
              </a:tblGrid>
              <a:tr h="748375">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rgbClr val="000000">
                          <a:alpha val="0"/>
                        </a:srgbClr>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pt-BR" sz="2000" b="1" u="none" strike="noStrike" cap="none"/>
                        <a:t>Pre-rad</a:t>
                      </a:r>
                      <a:endParaRPr sz="2000" b="1"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pt-BR" sz="2000" b="1" u="none" strike="noStrike" cap="none"/>
                        <a:t>2 krad(Si)</a:t>
                      </a:r>
                      <a:endParaRPr sz="2000" b="1"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pt-BR" sz="1800" b="1" u="none" strike="noStrike" cap="none"/>
                        <a:t>91 krad(Si)</a:t>
                      </a:r>
                      <a:endParaRPr sz="1800" b="1"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pt-BR" sz="1600" b="1" u="none" strike="noStrike" cap="none"/>
                        <a:t>451 krad(Si)</a:t>
                      </a:r>
                      <a:endParaRPr sz="1600" b="1"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700"/>
                        <a:buFont typeface="Arial"/>
                        <a:buNone/>
                      </a:pPr>
                      <a:r>
                        <a:rPr lang="pt-BR" sz="1700" b="1" u="none" strike="noStrike" cap="none"/>
                        <a:t>Post-R.T.A.</a:t>
                      </a:r>
                      <a:endParaRPr sz="1700" b="1" u="none" strike="noStrike" cap="none"/>
                    </a:p>
                  </a:txBody>
                  <a:tcPr marL="91425" marR="91425" marT="91425" marB="91425">
                    <a:lnL w="381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748375">
                <a:tc>
                  <a:txBody>
                    <a:bodyPr/>
                    <a:lstStyle/>
                    <a:p>
                      <a:pPr marL="0" marR="0" lvl="0" indent="0" algn="ctr" rtl="0">
                        <a:lnSpc>
                          <a:spcPct val="100000"/>
                        </a:lnSpc>
                        <a:spcBef>
                          <a:spcPts val="0"/>
                        </a:spcBef>
                        <a:spcAft>
                          <a:spcPts val="0"/>
                        </a:spcAft>
                        <a:buClr>
                          <a:srgbClr val="000000"/>
                        </a:buClr>
                        <a:buSzPts val="2000"/>
                        <a:buFont typeface="Arial"/>
                        <a:buNone/>
                      </a:pPr>
                      <a:r>
                        <a:rPr lang="pt-BR" sz="2000" b="1" u="none" strike="noStrike" cap="none">
                          <a:solidFill>
                            <a:srgbClr val="FF0000"/>
                          </a:solidFill>
                        </a:rPr>
                        <a:t>VD (V)</a:t>
                      </a:r>
                      <a:endParaRPr sz="2000" b="1" u="none" strike="noStrike" cap="none">
                        <a:solidFill>
                          <a:srgbClr val="FF0000"/>
                        </a:solidFill>
                      </a:endParaRPr>
                    </a:p>
                  </a:txBody>
                  <a:tcPr marL="91425" marR="91425" marT="91425" marB="91425">
                    <a:lnL w="9525" cap="flat" cmpd="sng">
                      <a:solidFill>
                        <a:srgbClr val="000000">
                          <a:alpha val="0"/>
                        </a:srgbClr>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300"/>
                        <a:buFont typeface="Arial"/>
                        <a:buNone/>
                      </a:pPr>
                      <a:r>
                        <a:rPr lang="pt-BR" sz="1300" u="none" strike="noStrike" cap="none">
                          <a:solidFill>
                            <a:schemeClr val="dk1"/>
                          </a:solidFill>
                        </a:rPr>
                        <a:t>0.611</a:t>
                      </a:r>
                      <a:endParaRPr sz="1900" u="none" strike="noStrike" cap="none"/>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300"/>
                        <a:buFont typeface="Arial"/>
                        <a:buNone/>
                      </a:pPr>
                      <a:r>
                        <a:rPr lang="pt-BR" sz="1300" u="none" strike="noStrike" cap="none">
                          <a:solidFill>
                            <a:schemeClr val="dk1"/>
                          </a:solidFill>
                        </a:rPr>
                        <a:t>0.6</a:t>
                      </a:r>
                      <a:r>
                        <a:rPr lang="pt-BR" sz="1300"/>
                        <a:t>38</a:t>
                      </a:r>
                      <a:endParaRPr sz="19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300"/>
                        <a:buFont typeface="Arial"/>
                        <a:buNone/>
                      </a:pPr>
                      <a:r>
                        <a:rPr lang="pt-BR" sz="1300" u="none" strike="noStrike" cap="none">
                          <a:solidFill>
                            <a:schemeClr val="dk1"/>
                          </a:solidFill>
                        </a:rPr>
                        <a:t>0.6</a:t>
                      </a:r>
                      <a:r>
                        <a:rPr lang="pt-BR" sz="1300"/>
                        <a:t>06</a:t>
                      </a:r>
                      <a:endParaRPr sz="19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300"/>
                        <a:buFont typeface="Arial"/>
                        <a:buNone/>
                      </a:pPr>
                      <a:r>
                        <a:rPr lang="pt-BR" sz="1300" u="none" strike="noStrike" cap="none">
                          <a:solidFill>
                            <a:schemeClr val="dk1"/>
                          </a:solidFill>
                        </a:rPr>
                        <a:t>0.6</a:t>
                      </a:r>
                      <a:r>
                        <a:rPr lang="pt-BR" sz="1300"/>
                        <a:t>26</a:t>
                      </a:r>
                      <a:endParaRPr sz="1900" u="none" strike="noStrike" cap="none"/>
                    </a:p>
                  </a:txBody>
                  <a:tcPr marL="91425" marR="91425" marT="91425" marB="91425">
                    <a:lnL w="381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381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748375">
                <a:tc>
                  <a:txBody>
                    <a:bodyPr/>
                    <a:lstStyle/>
                    <a:p>
                      <a:pPr marL="0" marR="0" lvl="0" indent="0" algn="ctr" rtl="0">
                        <a:lnSpc>
                          <a:spcPct val="100000"/>
                        </a:lnSpc>
                        <a:spcBef>
                          <a:spcPts val="0"/>
                        </a:spcBef>
                        <a:spcAft>
                          <a:spcPts val="0"/>
                        </a:spcAft>
                        <a:buClr>
                          <a:srgbClr val="000000"/>
                        </a:buClr>
                        <a:buSzPts val="2000"/>
                        <a:buFont typeface="Arial"/>
                        <a:buNone/>
                      </a:pPr>
                      <a:r>
                        <a:rPr lang="pt-BR" sz="2000" b="1" u="none" strike="noStrike" cap="none">
                          <a:solidFill>
                            <a:schemeClr val="accent6"/>
                          </a:solidFill>
                        </a:rPr>
                        <a:t>VB (V)</a:t>
                      </a:r>
                      <a:endParaRPr sz="2000" b="1" u="none" strike="noStrike" cap="none">
                        <a:solidFill>
                          <a:schemeClr val="accent6"/>
                        </a:solidFill>
                      </a:endParaRPr>
                    </a:p>
                  </a:txBody>
                  <a:tcPr marL="91425" marR="91425" marT="91425" marB="91425">
                    <a:lnL w="9525" cap="flat" cmpd="sng">
                      <a:solidFill>
                        <a:srgbClr val="000000">
                          <a:alpha val="0"/>
                        </a:srgbClr>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pt-BR"/>
                        <a:t>-166</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a:t>-159</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a:t>-195</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a:t>-143</a:t>
                      </a:r>
                      <a:r>
                        <a:rPr lang="pt-BR" sz="1300">
                          <a:latin typeface="Times New Roman"/>
                          <a:ea typeface="Times New Roman"/>
                          <a:cs typeface="Times New Roman"/>
                          <a:sym typeface="Times New Roman"/>
                        </a:rPr>
                        <a:t>±</a:t>
                      </a:r>
                      <a:r>
                        <a:rPr lang="pt-BR"/>
                        <a:t>50</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sz="1200"/>
                        <a:t>Undefinable</a:t>
                      </a:r>
                      <a:endParaRPr sz="1200" u="none" strike="noStrike" cap="none"/>
                    </a:p>
                  </a:txBody>
                  <a:tcPr marL="91425" marR="91425" marT="91425" marB="91425">
                    <a:lnL w="381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768900">
                <a:tc>
                  <a:txBody>
                    <a:bodyPr/>
                    <a:lstStyle/>
                    <a:p>
                      <a:pPr marL="0" marR="0" lvl="0" indent="0" algn="ctr" rtl="0">
                        <a:lnSpc>
                          <a:spcPct val="100000"/>
                        </a:lnSpc>
                        <a:spcBef>
                          <a:spcPts val="0"/>
                        </a:spcBef>
                        <a:spcAft>
                          <a:spcPts val="0"/>
                        </a:spcAft>
                        <a:buClr>
                          <a:srgbClr val="000000"/>
                        </a:buClr>
                        <a:buSzPts val="2000"/>
                        <a:buFont typeface="Arial"/>
                        <a:buNone/>
                      </a:pPr>
                      <a:r>
                        <a:rPr lang="pt-BR" sz="2000" b="1" u="none" strike="noStrike" cap="none">
                          <a:solidFill>
                            <a:schemeClr val="accent4"/>
                          </a:solidFill>
                        </a:rPr>
                        <a:t>VGL (V)</a:t>
                      </a:r>
                      <a:endParaRPr sz="2000" b="1" u="none" strike="noStrike" cap="none">
                        <a:solidFill>
                          <a:schemeClr val="accent4"/>
                        </a:solidFill>
                      </a:endParaRPr>
                    </a:p>
                  </a:txBody>
                  <a:tcPr marL="91425" marR="91425" marT="91425" marB="91425">
                    <a:lnL w="9525" cap="flat" cmpd="sng">
                      <a:solidFill>
                        <a:srgbClr val="000000">
                          <a:alpha val="0"/>
                        </a:srgbClr>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400"/>
                        <a:buFont typeface="Arial"/>
                        <a:buNone/>
                      </a:pPr>
                      <a:r>
                        <a:rPr lang="pt-BR" dirty="0"/>
                        <a:t>-28.80</a:t>
                      </a:r>
                      <a:endParaRPr sz="1400" u="none" strike="noStrike" cap="none" dirty="0"/>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a:t>-28.80</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400"/>
                        <a:buFont typeface="Arial"/>
                        <a:buNone/>
                      </a:pPr>
                      <a:r>
                        <a:rPr lang="pt-BR"/>
                        <a:t>-28.80</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a:t>-28.80</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400"/>
                        <a:buFont typeface="Arial"/>
                        <a:buNone/>
                      </a:pPr>
                      <a:r>
                        <a:rPr lang="pt-BR"/>
                        <a:t>-28.80</a:t>
                      </a:r>
                      <a:endParaRPr sz="1400" u="none" strike="noStrike" cap="none"/>
                    </a:p>
                  </a:txBody>
                  <a:tcPr marL="91425" marR="91425" marT="91425" marB="91425">
                    <a:lnL w="381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632275">
                <a:tc>
                  <a:txBody>
                    <a:bodyPr/>
                    <a:lstStyle/>
                    <a:p>
                      <a:pPr marL="0" marR="0" lvl="0" indent="0" algn="ctr" rtl="0">
                        <a:lnSpc>
                          <a:spcPct val="100000"/>
                        </a:lnSpc>
                        <a:spcBef>
                          <a:spcPts val="0"/>
                        </a:spcBef>
                        <a:spcAft>
                          <a:spcPts val="0"/>
                        </a:spcAft>
                        <a:buClr>
                          <a:srgbClr val="000000"/>
                        </a:buClr>
                        <a:buSzPts val="2000"/>
                        <a:buFont typeface="Arial"/>
                        <a:buNone/>
                      </a:pPr>
                      <a:r>
                        <a:rPr lang="pt-BR" sz="2000" b="1" u="none" strike="noStrike" cap="none">
                          <a:solidFill>
                            <a:srgbClr val="0000FF"/>
                          </a:solidFill>
                        </a:rPr>
                        <a:t>VGL (V)</a:t>
                      </a:r>
                      <a:endParaRPr sz="2000" b="1" u="none" strike="noStrike" cap="none">
                        <a:solidFill>
                          <a:srgbClr val="0000FF"/>
                        </a:solidFill>
                      </a:endParaRPr>
                    </a:p>
                  </a:txBody>
                  <a:tcPr marL="91425" marR="91425" marT="91425" marB="91425">
                    <a:lnL w="9525" cap="flat" cmpd="sng">
                      <a:solidFill>
                        <a:srgbClr val="000000">
                          <a:alpha val="0"/>
                        </a:srgbClr>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pt-BR" dirty="0"/>
                        <a:t>-28.85</a:t>
                      </a:r>
                      <a:endParaRPr sz="1400" u="none" strike="noStrike" cap="none" dirty="0"/>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400"/>
                        <a:buFont typeface="Arial"/>
                        <a:buNone/>
                      </a:pPr>
                      <a:r>
                        <a:rPr lang="pt-BR" dirty="0"/>
                        <a:t>-28.85</a:t>
                      </a:r>
                      <a:endParaRPr sz="1400" u="none" strike="noStrike" cap="none" dirty="0"/>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pt-BR"/>
                        <a:t>-28.80</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400"/>
                        <a:buFont typeface="Arial"/>
                        <a:buNone/>
                      </a:pPr>
                      <a:r>
                        <a:rPr lang="pt-BR"/>
                        <a:t>-28.85</a:t>
                      </a:r>
                      <a:endParaRPr sz="1400" u="none" strike="noStrike" cap="none"/>
                    </a:p>
                  </a:txBody>
                  <a:tcPr marL="91425" marR="91425" marT="91425" marB="914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400"/>
                        <a:buFont typeface="Arial"/>
                        <a:buNone/>
                      </a:pPr>
                      <a:r>
                        <a:rPr lang="pt-BR" dirty="0"/>
                        <a:t>-28.85</a:t>
                      </a:r>
                      <a:endParaRPr sz="1400" u="none" strike="noStrike" cap="none" dirty="0"/>
                    </a:p>
                  </a:txBody>
                  <a:tcPr marL="91425" marR="91425" marT="91425" marB="91425">
                    <a:lnL w="381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537" name="Google Shape;537;g35f2914fe76_5_27"/>
          <p:cNvSpPr/>
          <p:nvPr/>
        </p:nvSpPr>
        <p:spPr>
          <a:xfrm>
            <a:off x="6101464" y="2678750"/>
            <a:ext cx="573000" cy="419100"/>
          </a:xfrm>
          <a:prstGeom prst="mathEqual">
            <a:avLst>
              <a:gd name="adj1" fmla="val 23520"/>
              <a:gd name="adj2" fmla="val 1176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g35f2914fe76_5_27"/>
          <p:cNvSpPr/>
          <p:nvPr/>
        </p:nvSpPr>
        <p:spPr>
          <a:xfrm>
            <a:off x="7601364" y="2713975"/>
            <a:ext cx="409800" cy="419100"/>
          </a:xfrm>
          <a:prstGeom prst="up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9" name="Google Shape;539;g35f2914fe76_5_27"/>
          <p:cNvSpPr/>
          <p:nvPr/>
        </p:nvSpPr>
        <p:spPr>
          <a:xfrm rot="10800000">
            <a:off x="9014233" y="2714007"/>
            <a:ext cx="409800" cy="419100"/>
          </a:xfrm>
          <a:prstGeom prst="up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g35f2914fe76_5_27"/>
          <p:cNvSpPr/>
          <p:nvPr/>
        </p:nvSpPr>
        <p:spPr>
          <a:xfrm>
            <a:off x="10427114" y="2713975"/>
            <a:ext cx="409800" cy="419100"/>
          </a:xfrm>
          <a:prstGeom prst="up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g35f2914fe76_5_27"/>
          <p:cNvSpPr/>
          <p:nvPr/>
        </p:nvSpPr>
        <p:spPr>
          <a:xfrm rot="10800000">
            <a:off x="6183064" y="3351250"/>
            <a:ext cx="409800" cy="419100"/>
          </a:xfrm>
          <a:prstGeom prst="up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g35f2914fe76_5_27"/>
          <p:cNvSpPr/>
          <p:nvPr/>
        </p:nvSpPr>
        <p:spPr>
          <a:xfrm>
            <a:off x="7601364" y="3351250"/>
            <a:ext cx="409800" cy="419100"/>
          </a:xfrm>
          <a:prstGeom prst="up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3" name="Google Shape;543;g35f2914fe76_5_27"/>
          <p:cNvSpPr/>
          <p:nvPr/>
        </p:nvSpPr>
        <p:spPr>
          <a:xfrm>
            <a:off x="6065914" y="4160000"/>
            <a:ext cx="573000" cy="419100"/>
          </a:xfrm>
          <a:prstGeom prst="mathEqual">
            <a:avLst>
              <a:gd name="adj1" fmla="val 23520"/>
              <a:gd name="adj2" fmla="val 1176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g35f2914fe76_5_27"/>
          <p:cNvSpPr/>
          <p:nvPr/>
        </p:nvSpPr>
        <p:spPr>
          <a:xfrm>
            <a:off x="7455289" y="4160000"/>
            <a:ext cx="573000" cy="419100"/>
          </a:xfrm>
          <a:prstGeom prst="mathEqual">
            <a:avLst>
              <a:gd name="adj1" fmla="val 23520"/>
              <a:gd name="adj2" fmla="val 1176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5" name="Google Shape;545;g35f2914fe76_5_27"/>
          <p:cNvSpPr/>
          <p:nvPr/>
        </p:nvSpPr>
        <p:spPr>
          <a:xfrm>
            <a:off x="8873877" y="4160000"/>
            <a:ext cx="573000" cy="419100"/>
          </a:xfrm>
          <a:prstGeom prst="mathEqual">
            <a:avLst>
              <a:gd name="adj1" fmla="val 23520"/>
              <a:gd name="adj2" fmla="val 1176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Google Shape;546;g35f2914fe76_5_27"/>
          <p:cNvSpPr/>
          <p:nvPr/>
        </p:nvSpPr>
        <p:spPr>
          <a:xfrm>
            <a:off x="10345514" y="4234875"/>
            <a:ext cx="573000" cy="419100"/>
          </a:xfrm>
          <a:prstGeom prst="mathEqual">
            <a:avLst>
              <a:gd name="adj1" fmla="val 23520"/>
              <a:gd name="adj2" fmla="val 11760"/>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7" name="Google Shape;547;g35f2914fe76_5_27"/>
          <p:cNvSpPr/>
          <p:nvPr/>
        </p:nvSpPr>
        <p:spPr>
          <a:xfrm>
            <a:off x="6019864" y="4886150"/>
            <a:ext cx="573000" cy="419100"/>
          </a:xfrm>
          <a:prstGeom prst="mathEqual">
            <a:avLst>
              <a:gd name="adj1" fmla="val 23520"/>
              <a:gd name="adj2" fmla="val 11760"/>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8" name="Google Shape;548;g35f2914fe76_5_27"/>
          <p:cNvSpPr txBox="1"/>
          <p:nvPr/>
        </p:nvSpPr>
        <p:spPr>
          <a:xfrm>
            <a:off x="4331352" y="2678750"/>
            <a:ext cx="929100" cy="48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pt-BR" sz="1300" i="0" u="none" strike="noStrike" cap="none" dirty="0">
                <a:solidFill>
                  <a:schemeClr val="dk1"/>
                </a:solidFill>
              </a:rPr>
              <a:t>0.611</a:t>
            </a:r>
            <a:endParaRPr sz="1900" i="0" u="none" strike="noStrike" cap="none" dirty="0">
              <a:solidFill>
                <a:srgbClr val="000000"/>
              </a:solidFill>
            </a:endParaRPr>
          </a:p>
        </p:txBody>
      </p:sp>
      <p:sp>
        <p:nvSpPr>
          <p:cNvPr id="549" name="Google Shape;549;g35f2914fe76_5_27"/>
          <p:cNvSpPr/>
          <p:nvPr/>
        </p:nvSpPr>
        <p:spPr>
          <a:xfrm rot="10800000">
            <a:off x="7560083" y="4886145"/>
            <a:ext cx="409800" cy="419100"/>
          </a:xfrm>
          <a:prstGeom prst="upArrow">
            <a:avLst>
              <a:gd name="adj1" fmla="val 50000"/>
              <a:gd name="adj2" fmla="val 50000"/>
            </a:avLst>
          </a:prstGeom>
          <a:solidFill>
            <a:srgbClr val="0000FF"/>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0" name="Google Shape;550;g35f2914fe76_5_27"/>
          <p:cNvSpPr/>
          <p:nvPr/>
        </p:nvSpPr>
        <p:spPr>
          <a:xfrm>
            <a:off x="8844664" y="4948713"/>
            <a:ext cx="573000" cy="419100"/>
          </a:xfrm>
          <a:prstGeom prst="mathEqual">
            <a:avLst>
              <a:gd name="adj1" fmla="val 23520"/>
              <a:gd name="adj2" fmla="val 11760"/>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g35f2914fe76_5_27"/>
          <p:cNvSpPr/>
          <p:nvPr/>
        </p:nvSpPr>
        <p:spPr>
          <a:xfrm>
            <a:off x="10292464" y="4948725"/>
            <a:ext cx="573000" cy="419100"/>
          </a:xfrm>
          <a:prstGeom prst="mathEqual">
            <a:avLst>
              <a:gd name="adj1" fmla="val 23520"/>
              <a:gd name="adj2" fmla="val 11760"/>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g35f2914fe76_5_27"/>
          <p:cNvSpPr/>
          <p:nvPr/>
        </p:nvSpPr>
        <p:spPr>
          <a:xfrm>
            <a:off x="8854675" y="3293575"/>
            <a:ext cx="611400" cy="620700"/>
          </a:xfrm>
          <a:prstGeom prst="mathMultiply">
            <a:avLst>
              <a:gd name="adj1" fmla="val 2352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553" name="Google Shape;553;g35f2914fe76_5_27"/>
          <p:cNvSpPr/>
          <p:nvPr/>
        </p:nvSpPr>
        <p:spPr>
          <a:xfrm>
            <a:off x="10326325" y="3250450"/>
            <a:ext cx="611400" cy="620700"/>
          </a:xfrm>
          <a:prstGeom prst="mathMultiply">
            <a:avLst>
              <a:gd name="adj1" fmla="val 2352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g35f2914fe76_5_35"/>
          <p:cNvSpPr txBox="1">
            <a:spLocks noGrp="1"/>
          </p:cNvSpPr>
          <p:nvPr>
            <p:ph type="body" idx="1"/>
          </p:nvPr>
        </p:nvSpPr>
        <p:spPr>
          <a:xfrm>
            <a:off x="0" y="1634088"/>
            <a:ext cx="12008726" cy="4031400"/>
          </a:xfrm>
          <a:prstGeom prst="rect">
            <a:avLst/>
          </a:prstGeom>
          <a:noFill/>
          <a:ln>
            <a:noFill/>
          </a:ln>
        </p:spPr>
        <p:txBody>
          <a:bodyPr spcFirstLastPara="1" wrap="square" lIns="91425" tIns="45700" rIns="91425" bIns="45700" anchor="ctr" anchorCtr="0">
            <a:noAutofit/>
          </a:bodyPr>
          <a:lstStyle/>
          <a:p>
            <a:pPr marL="488950" lvl="0" indent="-285750" algn="just" rtl="0">
              <a:lnSpc>
                <a:spcPct val="115000"/>
              </a:lnSpc>
              <a:spcBef>
                <a:spcPts val="1200"/>
              </a:spcBef>
              <a:spcAft>
                <a:spcPts val="0"/>
              </a:spcAft>
              <a:buClr>
                <a:schemeClr val="dk1"/>
              </a:buClr>
              <a:buSzPct val="200000"/>
              <a:buFont typeface="Arial" panose="020B0604020202020204" pitchFamily="34" charset="0"/>
              <a:buChar char="•"/>
            </a:pPr>
            <a:r>
              <a:rPr lang="pt-BR" sz="2000" b="0" dirty="0" err="1">
                <a:solidFill>
                  <a:schemeClr val="dk1"/>
                </a:solidFill>
                <a:latin typeface="+mj-lt"/>
              </a:rPr>
              <a:t>There</a:t>
            </a:r>
            <a:r>
              <a:rPr lang="pt-BR" sz="2000" b="0" dirty="0">
                <a:solidFill>
                  <a:schemeClr val="dk1"/>
                </a:solidFill>
                <a:latin typeface="+mj-lt"/>
              </a:rPr>
              <a:t> </a:t>
            </a:r>
            <a:r>
              <a:rPr lang="pt-BR" sz="2000" b="0" dirty="0" err="1">
                <a:solidFill>
                  <a:schemeClr val="dk1"/>
                </a:solidFill>
                <a:latin typeface="+mj-lt"/>
              </a:rPr>
              <a:t>was</a:t>
            </a:r>
            <a:r>
              <a:rPr lang="pt-BR" sz="2000" b="0" dirty="0">
                <a:solidFill>
                  <a:schemeClr val="dk1"/>
                </a:solidFill>
                <a:latin typeface="+mj-lt"/>
              </a:rPr>
              <a:t> a </a:t>
            </a:r>
            <a:r>
              <a:rPr lang="pt-BR" sz="2000" b="0" dirty="0" err="1">
                <a:solidFill>
                  <a:schemeClr val="dk1"/>
                </a:solidFill>
                <a:latin typeface="+mj-lt"/>
              </a:rPr>
              <a:t>significant</a:t>
            </a:r>
            <a:r>
              <a:rPr lang="pt-BR" sz="2000" b="0" dirty="0">
                <a:solidFill>
                  <a:schemeClr val="dk1"/>
                </a:solidFill>
                <a:latin typeface="+mj-lt"/>
              </a:rPr>
              <a:t> </a:t>
            </a:r>
            <a:r>
              <a:rPr lang="pt-BR" sz="2000" b="0" dirty="0" err="1">
                <a:solidFill>
                  <a:schemeClr val="dk1"/>
                </a:solidFill>
                <a:latin typeface="+mj-lt"/>
              </a:rPr>
              <a:t>variation</a:t>
            </a:r>
            <a:r>
              <a:rPr lang="pt-BR" sz="2000" b="0" dirty="0">
                <a:solidFill>
                  <a:schemeClr val="dk1"/>
                </a:solidFill>
                <a:latin typeface="+mj-lt"/>
              </a:rPr>
              <a:t> </a:t>
            </a:r>
            <a:r>
              <a:rPr lang="pt-BR" sz="2000" b="0" dirty="0" err="1">
                <a:solidFill>
                  <a:schemeClr val="dk1"/>
                </a:solidFill>
                <a:latin typeface="+mj-lt"/>
              </a:rPr>
              <a:t>observed</a:t>
            </a:r>
            <a:r>
              <a:rPr lang="pt-BR" sz="2000" b="0" dirty="0">
                <a:solidFill>
                  <a:schemeClr val="dk1"/>
                </a:solidFill>
                <a:latin typeface="+mj-lt"/>
              </a:rPr>
              <a:t> in device </a:t>
            </a:r>
            <a:r>
              <a:rPr lang="pt-BR" sz="2000" b="0" dirty="0" err="1">
                <a:solidFill>
                  <a:schemeClr val="dk1"/>
                </a:solidFill>
                <a:latin typeface="+mj-lt"/>
              </a:rPr>
              <a:t>electrical</a:t>
            </a:r>
            <a:r>
              <a:rPr lang="pt-BR" sz="2000" b="0" dirty="0">
                <a:solidFill>
                  <a:schemeClr val="dk1"/>
                </a:solidFill>
                <a:latin typeface="+mj-lt"/>
              </a:rPr>
              <a:t> </a:t>
            </a:r>
            <a:r>
              <a:rPr lang="pt-BR" sz="2000" b="0" dirty="0" err="1">
                <a:solidFill>
                  <a:schemeClr val="dk1"/>
                </a:solidFill>
                <a:latin typeface="+mj-lt"/>
              </a:rPr>
              <a:t>characteristics</a:t>
            </a:r>
            <a:r>
              <a:rPr lang="pt-BR" sz="2000" b="0" dirty="0">
                <a:solidFill>
                  <a:schemeClr val="dk1"/>
                </a:solidFill>
                <a:latin typeface="+mj-lt"/>
              </a:rPr>
              <a:t> </a:t>
            </a:r>
            <a:r>
              <a:rPr lang="pt-BR" sz="2000" b="0" dirty="0" err="1">
                <a:solidFill>
                  <a:schemeClr val="dk1"/>
                </a:solidFill>
                <a:latin typeface="+mj-lt"/>
              </a:rPr>
              <a:t>during</a:t>
            </a:r>
            <a:r>
              <a:rPr lang="pt-BR" sz="2000" b="0" dirty="0">
                <a:solidFill>
                  <a:schemeClr val="dk1"/>
                </a:solidFill>
                <a:latin typeface="+mj-lt"/>
              </a:rPr>
              <a:t> </a:t>
            </a:r>
            <a:r>
              <a:rPr lang="pt-BR" sz="2000" b="0" dirty="0" err="1">
                <a:solidFill>
                  <a:schemeClr val="dk1"/>
                </a:solidFill>
                <a:latin typeface="+mj-lt"/>
              </a:rPr>
              <a:t>irradiation</a:t>
            </a:r>
            <a:r>
              <a:rPr lang="pt-BR" sz="2000" b="0" dirty="0">
                <a:solidFill>
                  <a:schemeClr val="dk1"/>
                </a:solidFill>
                <a:latin typeface="+mj-lt"/>
              </a:rPr>
              <a:t>, </a:t>
            </a:r>
            <a:r>
              <a:rPr lang="pt-BR" sz="2000" b="0" dirty="0" err="1">
                <a:solidFill>
                  <a:schemeClr val="dk1"/>
                </a:solidFill>
                <a:latin typeface="+mj-lt"/>
              </a:rPr>
              <a:t>particularly</a:t>
            </a:r>
            <a:r>
              <a:rPr lang="pt-BR" sz="2000" b="0" dirty="0">
                <a:solidFill>
                  <a:schemeClr val="dk1"/>
                </a:solidFill>
                <a:latin typeface="+mj-lt"/>
              </a:rPr>
              <a:t> </a:t>
            </a:r>
            <a:r>
              <a:rPr lang="pt-BR" sz="2000" b="0" dirty="0" err="1">
                <a:solidFill>
                  <a:schemeClr val="dk1"/>
                </a:solidFill>
                <a:latin typeface="+mj-lt"/>
              </a:rPr>
              <a:t>evident</a:t>
            </a:r>
            <a:r>
              <a:rPr lang="pt-BR" sz="2000" b="0" dirty="0">
                <a:solidFill>
                  <a:schemeClr val="dk1"/>
                </a:solidFill>
                <a:latin typeface="+mj-lt"/>
              </a:rPr>
              <a:t> in I x V curves </a:t>
            </a:r>
            <a:r>
              <a:rPr lang="pt-BR" sz="2000" b="0" dirty="0" err="1">
                <a:solidFill>
                  <a:schemeClr val="dk1"/>
                </a:solidFill>
                <a:latin typeface="+mj-lt"/>
              </a:rPr>
              <a:t>with</a:t>
            </a:r>
            <a:r>
              <a:rPr lang="pt-BR" sz="2000" b="0" dirty="0">
                <a:solidFill>
                  <a:schemeClr val="dk1"/>
                </a:solidFill>
                <a:latin typeface="+mj-lt"/>
              </a:rPr>
              <a:t> </a:t>
            </a:r>
            <a:r>
              <a:rPr lang="pt-BR" sz="2000" b="0" dirty="0" err="1">
                <a:solidFill>
                  <a:schemeClr val="dk1"/>
                </a:solidFill>
                <a:latin typeface="+mj-lt"/>
              </a:rPr>
              <a:t>decreased</a:t>
            </a:r>
            <a:r>
              <a:rPr lang="pt-BR" sz="2000" b="0" dirty="0">
                <a:solidFill>
                  <a:schemeClr val="dk1"/>
                </a:solidFill>
                <a:latin typeface="+mj-lt"/>
              </a:rPr>
              <a:t> </a:t>
            </a:r>
            <a:r>
              <a:rPr lang="pt-BR" sz="2000" b="0" dirty="0" err="1">
                <a:solidFill>
                  <a:schemeClr val="dk1"/>
                </a:solidFill>
                <a:latin typeface="+mj-lt"/>
              </a:rPr>
              <a:t>conduction</a:t>
            </a:r>
            <a:r>
              <a:rPr lang="pt-BR" sz="2000" b="0" dirty="0">
                <a:solidFill>
                  <a:schemeClr val="dk1"/>
                </a:solidFill>
                <a:latin typeface="+mj-lt"/>
              </a:rPr>
              <a:t> </a:t>
            </a:r>
            <a:r>
              <a:rPr lang="pt-BR" sz="2000" b="0" dirty="0" err="1">
                <a:solidFill>
                  <a:schemeClr val="dk1"/>
                </a:solidFill>
                <a:latin typeface="+mj-lt"/>
              </a:rPr>
              <a:t>voltage</a:t>
            </a:r>
            <a:r>
              <a:rPr lang="pt-BR" sz="2000" b="0" dirty="0">
                <a:solidFill>
                  <a:schemeClr val="dk1"/>
                </a:solidFill>
                <a:latin typeface="+mj-lt"/>
              </a:rPr>
              <a:t> </a:t>
            </a:r>
            <a:r>
              <a:rPr lang="pt-BR" sz="2000" b="0" dirty="0" err="1">
                <a:solidFill>
                  <a:schemeClr val="dk1"/>
                </a:solidFill>
                <a:latin typeface="+mj-lt"/>
              </a:rPr>
              <a:t>and</a:t>
            </a:r>
            <a:r>
              <a:rPr lang="pt-BR" sz="2000" b="0" dirty="0">
                <a:solidFill>
                  <a:schemeClr val="dk1"/>
                </a:solidFill>
                <a:latin typeface="+mj-lt"/>
              </a:rPr>
              <a:t> </a:t>
            </a:r>
            <a:r>
              <a:rPr lang="pt-BR" sz="2000" b="0" dirty="0" err="1">
                <a:solidFill>
                  <a:schemeClr val="dk1"/>
                </a:solidFill>
                <a:latin typeface="+mj-lt"/>
              </a:rPr>
              <a:t>degradation</a:t>
            </a:r>
            <a:r>
              <a:rPr lang="pt-BR" sz="2000" b="0" dirty="0">
                <a:solidFill>
                  <a:schemeClr val="dk1"/>
                </a:solidFill>
                <a:latin typeface="+mj-lt"/>
              </a:rPr>
              <a:t> in avalanche region.</a:t>
            </a:r>
          </a:p>
          <a:p>
            <a:pPr marL="488950" lvl="0" indent="-285750" rtl="0">
              <a:lnSpc>
                <a:spcPct val="115000"/>
              </a:lnSpc>
              <a:spcBef>
                <a:spcPts val="1200"/>
              </a:spcBef>
              <a:spcAft>
                <a:spcPts val="0"/>
              </a:spcAft>
              <a:buClr>
                <a:schemeClr val="dk1"/>
              </a:buClr>
              <a:buSzPct val="200000"/>
              <a:buFont typeface="Arial" panose="020B0604020202020204" pitchFamily="34" charset="0"/>
              <a:buChar char="•"/>
            </a:pPr>
            <a:r>
              <a:rPr lang="pt-BR" sz="2000" b="0" dirty="0" err="1">
                <a:solidFill>
                  <a:schemeClr val="dk1"/>
                </a:solidFill>
                <a:latin typeface="+mj-lt"/>
              </a:rPr>
              <a:t>There</a:t>
            </a:r>
            <a:r>
              <a:rPr lang="pt-BR" sz="2000" b="0" dirty="0">
                <a:solidFill>
                  <a:schemeClr val="dk1"/>
                </a:solidFill>
                <a:latin typeface="+mj-lt"/>
              </a:rPr>
              <a:t> </a:t>
            </a:r>
            <a:r>
              <a:rPr lang="pt-BR" sz="2000" b="0" dirty="0" err="1">
                <a:solidFill>
                  <a:schemeClr val="dk1"/>
                </a:solidFill>
                <a:latin typeface="+mj-lt"/>
              </a:rPr>
              <a:t>was</a:t>
            </a:r>
            <a:r>
              <a:rPr lang="pt-BR" sz="2000" b="0" dirty="0">
                <a:solidFill>
                  <a:schemeClr val="dk1"/>
                </a:solidFill>
                <a:latin typeface="+mj-lt"/>
              </a:rPr>
              <a:t> </a:t>
            </a:r>
            <a:r>
              <a:rPr lang="pt-BR" sz="2000" b="0" dirty="0" err="1">
                <a:solidFill>
                  <a:schemeClr val="dk1"/>
                </a:solidFill>
                <a:latin typeface="+mj-lt"/>
              </a:rPr>
              <a:t>not</a:t>
            </a:r>
            <a:r>
              <a:rPr lang="pt-BR" sz="2000" b="0" dirty="0">
                <a:solidFill>
                  <a:schemeClr val="dk1"/>
                </a:solidFill>
                <a:latin typeface="+mj-lt"/>
              </a:rPr>
              <a:t> a total </a:t>
            </a:r>
            <a:r>
              <a:rPr lang="pt-BR" sz="2000" b="0" dirty="0" err="1">
                <a:solidFill>
                  <a:schemeClr val="dk1"/>
                </a:solidFill>
                <a:latin typeface="+mj-lt"/>
              </a:rPr>
              <a:t>recovery</a:t>
            </a:r>
            <a:r>
              <a:rPr lang="pt-BR" sz="2000" b="0" dirty="0">
                <a:solidFill>
                  <a:schemeClr val="dk1"/>
                </a:solidFill>
                <a:latin typeface="+mj-lt"/>
              </a:rPr>
              <a:t> </a:t>
            </a:r>
            <a:r>
              <a:rPr lang="pt-BR" sz="2000" b="0" dirty="0" err="1">
                <a:solidFill>
                  <a:schemeClr val="dk1"/>
                </a:solidFill>
                <a:latin typeface="+mj-lt"/>
              </a:rPr>
              <a:t>of</a:t>
            </a:r>
            <a:r>
              <a:rPr lang="pt-BR" sz="2000" b="0" dirty="0">
                <a:solidFill>
                  <a:schemeClr val="dk1"/>
                </a:solidFill>
                <a:latin typeface="+mj-lt"/>
              </a:rPr>
              <a:t> </a:t>
            </a:r>
            <a:r>
              <a:rPr lang="pt-BR" sz="2000" b="0" dirty="0" err="1">
                <a:solidFill>
                  <a:schemeClr val="dk1"/>
                </a:solidFill>
                <a:latin typeface="+mj-lt"/>
              </a:rPr>
              <a:t>electrical</a:t>
            </a:r>
            <a:r>
              <a:rPr lang="pt-BR" sz="2000" b="0" dirty="0">
                <a:solidFill>
                  <a:schemeClr val="dk1"/>
                </a:solidFill>
                <a:latin typeface="+mj-lt"/>
              </a:rPr>
              <a:t> </a:t>
            </a:r>
            <a:r>
              <a:rPr lang="pt-BR" sz="2000" b="0" dirty="0" err="1">
                <a:solidFill>
                  <a:schemeClr val="dk1"/>
                </a:solidFill>
                <a:latin typeface="+mj-lt"/>
              </a:rPr>
              <a:t>properties</a:t>
            </a:r>
            <a:r>
              <a:rPr lang="pt-BR" sz="2000" b="0" dirty="0">
                <a:solidFill>
                  <a:schemeClr val="dk1"/>
                </a:solidFill>
                <a:latin typeface="+mj-lt"/>
              </a:rPr>
              <a:t> </a:t>
            </a:r>
            <a:r>
              <a:rPr lang="pt-BR" sz="2000" b="0" dirty="0" err="1">
                <a:solidFill>
                  <a:schemeClr val="dk1"/>
                </a:solidFill>
                <a:latin typeface="+mj-lt"/>
              </a:rPr>
              <a:t>observed</a:t>
            </a:r>
            <a:r>
              <a:rPr lang="pt-BR" sz="2000" b="0" dirty="0">
                <a:solidFill>
                  <a:schemeClr val="dk1"/>
                </a:solidFill>
                <a:latin typeface="+mj-lt"/>
              </a:rPr>
              <a:t> </a:t>
            </a:r>
            <a:r>
              <a:rPr lang="pt-BR" sz="2000" b="0" dirty="0" err="1">
                <a:solidFill>
                  <a:schemeClr val="dk1"/>
                </a:solidFill>
                <a:latin typeface="+mj-lt"/>
              </a:rPr>
              <a:t>within</a:t>
            </a:r>
            <a:r>
              <a:rPr lang="pt-BR" sz="2000" b="0" dirty="0">
                <a:solidFill>
                  <a:schemeClr val="dk1"/>
                </a:solidFill>
                <a:latin typeface="+mj-lt"/>
              </a:rPr>
              <a:t> a </a:t>
            </a:r>
            <a:r>
              <a:rPr lang="pt-BR" sz="2000" b="0" dirty="0" err="1">
                <a:solidFill>
                  <a:schemeClr val="dk1"/>
                </a:solidFill>
                <a:latin typeface="+mj-lt"/>
              </a:rPr>
              <a:t>week</a:t>
            </a:r>
            <a:r>
              <a:rPr lang="pt-BR" sz="2000" b="0" dirty="0">
                <a:solidFill>
                  <a:schemeClr val="dk1"/>
                </a:solidFill>
                <a:latin typeface="+mj-lt"/>
              </a:rPr>
              <a:t> </a:t>
            </a:r>
            <a:r>
              <a:rPr lang="pt-BR" sz="2000" b="0" dirty="0" err="1">
                <a:solidFill>
                  <a:schemeClr val="dk1"/>
                </a:solidFill>
                <a:latin typeface="+mj-lt"/>
              </a:rPr>
              <a:t>of</a:t>
            </a:r>
            <a:r>
              <a:rPr lang="pt-BR" sz="2000" b="0" dirty="0">
                <a:solidFill>
                  <a:schemeClr val="dk1"/>
                </a:solidFill>
                <a:latin typeface="+mj-lt"/>
              </a:rPr>
              <a:t> Room </a:t>
            </a:r>
            <a:r>
              <a:rPr lang="pt-BR" sz="2000" b="0" dirty="0" err="1">
                <a:solidFill>
                  <a:schemeClr val="dk1"/>
                </a:solidFill>
                <a:latin typeface="+mj-lt"/>
              </a:rPr>
              <a:t>Temperature</a:t>
            </a:r>
            <a:r>
              <a:rPr lang="pt-BR" sz="2000" b="0" dirty="0">
                <a:solidFill>
                  <a:schemeClr val="dk1"/>
                </a:solidFill>
                <a:latin typeface="+mj-lt"/>
              </a:rPr>
              <a:t> </a:t>
            </a:r>
            <a:r>
              <a:rPr lang="pt-BR" sz="2000" b="0" dirty="0" err="1">
                <a:solidFill>
                  <a:schemeClr val="dk1"/>
                </a:solidFill>
                <a:latin typeface="+mj-lt"/>
              </a:rPr>
              <a:t>Annealing</a:t>
            </a:r>
            <a:r>
              <a:rPr lang="pt-BR" sz="2000" b="0" dirty="0">
                <a:solidFill>
                  <a:schemeClr val="dk1"/>
                </a:solidFill>
                <a:latin typeface="+mj-lt"/>
              </a:rPr>
              <a:t> </a:t>
            </a:r>
            <a:r>
              <a:rPr lang="pt-BR" sz="2000" b="0" dirty="0" err="1">
                <a:solidFill>
                  <a:schemeClr val="dk1"/>
                </a:solidFill>
                <a:latin typeface="+mj-lt"/>
              </a:rPr>
              <a:t>between</a:t>
            </a:r>
            <a:r>
              <a:rPr lang="pt-BR" sz="2000" b="0" dirty="0">
                <a:solidFill>
                  <a:schemeClr val="dk1"/>
                </a:solidFill>
                <a:latin typeface="+mj-lt"/>
              </a:rPr>
              <a:t> </a:t>
            </a:r>
            <a:r>
              <a:rPr lang="pt-BR" sz="2000" b="0" dirty="0" err="1">
                <a:solidFill>
                  <a:schemeClr val="dk1"/>
                </a:solidFill>
                <a:latin typeface="+mj-lt"/>
              </a:rPr>
              <a:t>irradiation</a:t>
            </a:r>
            <a:r>
              <a:rPr lang="pt-BR" sz="2000" b="0" dirty="0">
                <a:solidFill>
                  <a:schemeClr val="dk1"/>
                </a:solidFill>
                <a:latin typeface="+mj-lt"/>
              </a:rPr>
              <a:t> steps.</a:t>
            </a:r>
            <a:br>
              <a:rPr lang="pt-BR" sz="2000" b="0">
                <a:solidFill>
                  <a:schemeClr val="dk1"/>
                </a:solidFill>
                <a:latin typeface="+mj-lt"/>
              </a:rPr>
            </a:br>
            <a:endParaRPr sz="2000" b="0" dirty="0">
              <a:solidFill>
                <a:schemeClr val="dk1"/>
              </a:solidFill>
              <a:latin typeface="+mj-lt"/>
            </a:endParaRPr>
          </a:p>
          <a:p>
            <a:pPr marL="488950" indent="-285750" algn="just">
              <a:lnSpc>
                <a:spcPct val="115000"/>
              </a:lnSpc>
              <a:spcBef>
                <a:spcPts val="0"/>
              </a:spcBef>
              <a:buClr>
                <a:schemeClr val="dk1"/>
              </a:buClr>
              <a:buSzPct val="200000"/>
              <a:buFont typeface="Arial" panose="020B0604020202020204" pitchFamily="34" charset="0"/>
              <a:buChar char="•"/>
            </a:pPr>
            <a:r>
              <a:rPr lang="pt-BR" sz="2000" b="0" dirty="0" err="1">
                <a:solidFill>
                  <a:schemeClr val="dk1"/>
                </a:solidFill>
                <a:latin typeface="+mj-lt"/>
              </a:rPr>
              <a:t>Compromise</a:t>
            </a:r>
            <a:r>
              <a:rPr lang="pt-BR" sz="2000" b="0" dirty="0">
                <a:solidFill>
                  <a:schemeClr val="dk1"/>
                </a:solidFill>
                <a:latin typeface="+mj-lt"/>
              </a:rPr>
              <a:t> </a:t>
            </a:r>
            <a:r>
              <a:rPr lang="pt-BR" sz="2000" b="0" dirty="0" err="1">
                <a:solidFill>
                  <a:schemeClr val="dk1"/>
                </a:solidFill>
                <a:latin typeface="+mj-lt"/>
              </a:rPr>
              <a:t>of</a:t>
            </a:r>
            <a:r>
              <a:rPr lang="pt-BR" sz="2000" b="0" dirty="0">
                <a:solidFill>
                  <a:schemeClr val="dk1"/>
                </a:solidFill>
                <a:latin typeface="+mj-lt"/>
              </a:rPr>
              <a:t> its original </a:t>
            </a:r>
            <a:r>
              <a:rPr lang="pt-BR" sz="2000" b="0" dirty="0" err="1">
                <a:solidFill>
                  <a:schemeClr val="dk1"/>
                </a:solidFill>
                <a:latin typeface="+mj-lt"/>
              </a:rPr>
              <a:t>function</a:t>
            </a:r>
            <a:r>
              <a:rPr lang="pt-BR" sz="2000" b="0" dirty="0">
                <a:solidFill>
                  <a:schemeClr val="dk1"/>
                </a:solidFill>
                <a:latin typeface="+mj-lt"/>
              </a:rPr>
              <a:t> in high-</a:t>
            </a:r>
            <a:r>
              <a:rPr lang="pt-BR" sz="2000" b="0" dirty="0" err="1">
                <a:solidFill>
                  <a:schemeClr val="dk1"/>
                </a:solidFill>
                <a:latin typeface="+mj-lt"/>
              </a:rPr>
              <a:t>energy</a:t>
            </a:r>
            <a:r>
              <a:rPr lang="pt-BR" sz="2000" b="0" dirty="0">
                <a:solidFill>
                  <a:schemeClr val="dk1"/>
                </a:solidFill>
                <a:latin typeface="+mj-lt"/>
              </a:rPr>
              <a:t> </a:t>
            </a:r>
            <a:r>
              <a:rPr lang="pt-BR" sz="2000" b="0" dirty="0" err="1">
                <a:solidFill>
                  <a:schemeClr val="dk1"/>
                </a:solidFill>
                <a:latin typeface="+mj-lt"/>
              </a:rPr>
              <a:t>particle</a:t>
            </a:r>
            <a:r>
              <a:rPr lang="pt-BR" sz="2000" b="0" dirty="0">
                <a:solidFill>
                  <a:schemeClr val="dk1"/>
                </a:solidFill>
                <a:latin typeface="+mj-lt"/>
              </a:rPr>
              <a:t> </a:t>
            </a:r>
            <a:r>
              <a:rPr lang="pt-BR" sz="2000" b="0" dirty="0" err="1">
                <a:solidFill>
                  <a:schemeClr val="dk1"/>
                </a:solidFill>
                <a:latin typeface="+mj-lt"/>
              </a:rPr>
              <a:t>detection</a:t>
            </a:r>
            <a:r>
              <a:rPr lang="pt-BR" sz="2000" b="0" dirty="0">
                <a:solidFill>
                  <a:schemeClr val="dk1"/>
                </a:solidFill>
                <a:latin typeface="+mj-lt"/>
              </a:rPr>
              <a:t> </a:t>
            </a:r>
            <a:r>
              <a:rPr lang="pt-BR" sz="2000" b="0" dirty="0" err="1">
                <a:solidFill>
                  <a:schemeClr val="dk1"/>
                </a:solidFill>
                <a:latin typeface="+mj-lt"/>
              </a:rPr>
              <a:t>due</a:t>
            </a:r>
            <a:r>
              <a:rPr lang="pt-BR" sz="2000" b="0" dirty="0">
                <a:solidFill>
                  <a:schemeClr val="dk1"/>
                </a:solidFill>
                <a:latin typeface="+mj-lt"/>
              </a:rPr>
              <a:t> </a:t>
            </a:r>
            <a:r>
              <a:rPr lang="pt-BR" sz="2000" b="0" dirty="0" err="1">
                <a:solidFill>
                  <a:schemeClr val="dk1"/>
                </a:solidFill>
                <a:latin typeface="+mj-lt"/>
              </a:rPr>
              <a:t>to</a:t>
            </a:r>
            <a:r>
              <a:rPr lang="pt-BR" sz="2000" b="0" dirty="0">
                <a:solidFill>
                  <a:schemeClr val="dk1"/>
                </a:solidFill>
                <a:latin typeface="+mj-lt"/>
              </a:rPr>
              <a:t> </a:t>
            </a:r>
            <a:r>
              <a:rPr lang="pt-BR" sz="2000" b="0" dirty="0" err="1">
                <a:solidFill>
                  <a:schemeClr val="dk1"/>
                </a:solidFill>
                <a:latin typeface="+mj-lt"/>
              </a:rPr>
              <a:t>observed</a:t>
            </a:r>
            <a:r>
              <a:rPr lang="pt-BR" sz="2000" b="0" dirty="0">
                <a:solidFill>
                  <a:schemeClr val="dk1"/>
                </a:solidFill>
                <a:latin typeface="+mj-lt"/>
              </a:rPr>
              <a:t> </a:t>
            </a:r>
            <a:r>
              <a:rPr lang="pt-BR" sz="2000" b="0" dirty="0" err="1">
                <a:solidFill>
                  <a:schemeClr val="dk1"/>
                </a:solidFill>
                <a:latin typeface="+mj-lt"/>
              </a:rPr>
              <a:t>changes</a:t>
            </a:r>
            <a:r>
              <a:rPr lang="pt-BR" sz="2000" b="0" dirty="0">
                <a:solidFill>
                  <a:schemeClr val="dk1"/>
                </a:solidFill>
                <a:latin typeface="+mj-lt"/>
              </a:rPr>
              <a:t>.</a:t>
            </a:r>
          </a:p>
          <a:p>
            <a:pPr marL="488950" indent="-285750" algn="just">
              <a:lnSpc>
                <a:spcPct val="115000"/>
              </a:lnSpc>
              <a:spcBef>
                <a:spcPts val="0"/>
              </a:spcBef>
              <a:buClr>
                <a:schemeClr val="dk1"/>
              </a:buClr>
              <a:buSzPct val="200000"/>
              <a:buFont typeface="Arial" panose="020B0604020202020204" pitchFamily="34" charset="0"/>
              <a:buChar char="•"/>
            </a:pPr>
            <a:endParaRPr lang="pt-BR" sz="2000" b="0" dirty="0">
              <a:solidFill>
                <a:schemeClr val="dk1"/>
              </a:solidFill>
              <a:latin typeface="+mj-lt"/>
            </a:endParaRPr>
          </a:p>
          <a:p>
            <a:pPr marL="488950" indent="-285750" algn="just">
              <a:lnSpc>
                <a:spcPct val="115000"/>
              </a:lnSpc>
              <a:spcBef>
                <a:spcPts val="0"/>
              </a:spcBef>
              <a:buClr>
                <a:schemeClr val="dk1"/>
              </a:buClr>
              <a:buSzPct val="200000"/>
              <a:buFont typeface="Arial" panose="020B0604020202020204" pitchFamily="34" charset="0"/>
              <a:buChar char="•"/>
            </a:pPr>
            <a:r>
              <a:rPr lang="en-US" sz="2000" b="0" dirty="0">
                <a:solidFill>
                  <a:schemeClr val="dk1"/>
                </a:solidFill>
                <a:latin typeface="+mj-lt"/>
              </a:rPr>
              <a:t>The degradation  is due to TID-induced damage in the passivation oxides, especially in the oxides located over the Junction Terminal Extensions (JTEs).</a:t>
            </a:r>
            <a:endParaRPr sz="2000" b="0" dirty="0">
              <a:latin typeface="+mj-lt"/>
            </a:endParaRPr>
          </a:p>
        </p:txBody>
      </p:sp>
      <p:sp>
        <p:nvSpPr>
          <p:cNvPr id="560" name="Google Shape;560;g35f2914fe76_5_35"/>
          <p:cNvSpPr txBox="1">
            <a:spLocks noGrp="1"/>
          </p:cNvSpPr>
          <p:nvPr>
            <p:ph type="title"/>
          </p:nvPr>
        </p:nvSpPr>
        <p:spPr>
          <a:xfrm>
            <a:off x="32824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Conclusions</a:t>
            </a:r>
            <a:endParaRPr/>
          </a:p>
        </p:txBody>
      </p:sp>
      <p:sp>
        <p:nvSpPr>
          <p:cNvPr id="561" name="Google Shape;561;g35f2914fe76_5_35"/>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562" name="Google Shape;562;g35f2914fe76_5_35"/>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17</a:t>
            </a:r>
            <a:endParaRPr/>
          </a:p>
        </p:txBody>
      </p:sp>
      <p:pic>
        <p:nvPicPr>
          <p:cNvPr id="563" name="Google Shape;563;g35f2914fe76_5_35"/>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g35f2914fe76_5_128"/>
          <p:cNvSpPr txBox="1">
            <a:spLocks noGrp="1"/>
          </p:cNvSpPr>
          <p:nvPr>
            <p:ph type="title"/>
          </p:nvPr>
        </p:nvSpPr>
        <p:spPr>
          <a:xfrm>
            <a:off x="213814" y="2571323"/>
            <a:ext cx="2520000" cy="2102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58C0CE"/>
              </a:buClr>
              <a:buSzPts val="13500"/>
              <a:buFont typeface="Poppins"/>
              <a:buNone/>
            </a:pPr>
            <a:r>
              <a:rPr lang="pt-BR"/>
              <a:t>5</a:t>
            </a:r>
            <a:endParaRPr/>
          </a:p>
        </p:txBody>
      </p:sp>
      <p:sp>
        <p:nvSpPr>
          <p:cNvPr id="571" name="Google Shape;571;g35f2914fe76_5_128"/>
          <p:cNvSpPr txBox="1">
            <a:spLocks noGrp="1"/>
          </p:cNvSpPr>
          <p:nvPr>
            <p:ph type="body" idx="2"/>
          </p:nvPr>
        </p:nvSpPr>
        <p:spPr>
          <a:xfrm>
            <a:off x="3448645" y="2620846"/>
            <a:ext cx="7884600" cy="1764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5400"/>
              <a:buNone/>
            </a:pPr>
            <a:r>
              <a:rPr lang="pt-BR"/>
              <a:t>Future Steps</a:t>
            </a:r>
            <a:endParaRPr/>
          </a:p>
        </p:txBody>
      </p:sp>
      <p:sp>
        <p:nvSpPr>
          <p:cNvPr id="572" name="Google Shape;572;g35f2914fe76_5_128"/>
          <p:cNvSpPr txBox="1">
            <a:spLocks noGrp="1"/>
          </p:cNvSpPr>
          <p:nvPr>
            <p:ph type="body" idx="3"/>
          </p:nvPr>
        </p:nvSpPr>
        <p:spPr>
          <a:xfrm>
            <a:off x="807184" y="6440727"/>
            <a:ext cx="8790300" cy="2604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1200"/>
              <a:buFont typeface="Arial"/>
              <a:buNone/>
            </a:pPr>
            <a:r>
              <a:rPr lang="pt-BR"/>
              <a:t>Thalia A. Silva - 3rd DRD3 week</a:t>
            </a:r>
            <a:endParaRPr/>
          </a:p>
        </p:txBody>
      </p:sp>
      <p:sp>
        <p:nvSpPr>
          <p:cNvPr id="573" name="Google Shape;573;g35f2914fe76_5_128"/>
          <p:cNvSpPr txBox="1">
            <a:spLocks noGrp="1"/>
          </p:cNvSpPr>
          <p:nvPr>
            <p:ph type="body" idx="4"/>
          </p:nvPr>
        </p:nvSpPr>
        <p:spPr>
          <a:xfrm>
            <a:off x="11333285" y="6440727"/>
            <a:ext cx="573000" cy="260400"/>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18</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2"/>
          <p:cNvSpPr txBox="1">
            <a:spLocks noGrp="1"/>
          </p:cNvSpPr>
          <p:nvPr>
            <p:ph type="title"/>
          </p:nvPr>
        </p:nvSpPr>
        <p:spPr>
          <a:xfrm>
            <a:off x="328246" y="156924"/>
            <a:ext cx="109170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Outline </a:t>
            </a:r>
            <a:endParaRPr/>
          </a:p>
        </p:txBody>
      </p:sp>
      <p:sp>
        <p:nvSpPr>
          <p:cNvPr id="73" name="Google Shape;73;p2"/>
          <p:cNvSpPr txBox="1">
            <a:spLocks noGrp="1"/>
          </p:cNvSpPr>
          <p:nvPr>
            <p:ph type="body" idx="1"/>
          </p:nvPr>
        </p:nvSpPr>
        <p:spPr>
          <a:xfrm>
            <a:off x="328246" y="940414"/>
            <a:ext cx="10917000" cy="4800900"/>
          </a:xfrm>
          <a:prstGeom prst="rect">
            <a:avLst/>
          </a:prstGeom>
          <a:noFill/>
          <a:ln>
            <a:noFill/>
          </a:ln>
        </p:spPr>
        <p:txBody>
          <a:bodyPr spcFirstLastPara="1" wrap="square" lIns="91425" tIns="45700" rIns="91425" bIns="45700" anchor="t" anchorCtr="0">
            <a:noAutofit/>
          </a:bodyPr>
          <a:lstStyle/>
          <a:p>
            <a:pPr marL="514350" lvl="0" indent="-514350" algn="l" rtl="0">
              <a:lnSpc>
                <a:spcPct val="90000"/>
              </a:lnSpc>
              <a:spcBef>
                <a:spcPts val="0"/>
              </a:spcBef>
              <a:spcAft>
                <a:spcPts val="0"/>
              </a:spcAft>
              <a:buSzPts val="2800"/>
              <a:buFont typeface="Noto Sans Symbols"/>
              <a:buChar char="▪"/>
            </a:pPr>
            <a:r>
              <a:rPr lang="pt-BR" sz="2400" dirty="0" err="1"/>
              <a:t>Motivation</a:t>
            </a:r>
            <a:endParaRPr sz="2400" dirty="0"/>
          </a:p>
          <a:p>
            <a:pPr marL="914400" lvl="1" indent="-457200" algn="l" rtl="0">
              <a:lnSpc>
                <a:spcPct val="90000"/>
              </a:lnSpc>
              <a:spcBef>
                <a:spcPts val="500"/>
              </a:spcBef>
              <a:spcAft>
                <a:spcPts val="0"/>
              </a:spcAft>
              <a:buSzPts val="2400"/>
              <a:buChar char="▪"/>
            </a:pPr>
            <a:r>
              <a:rPr lang="pt-BR" dirty="0" err="1"/>
              <a:t>Introduction</a:t>
            </a:r>
            <a:r>
              <a:rPr lang="pt-BR" dirty="0"/>
              <a:t> </a:t>
            </a:r>
            <a:endParaRPr dirty="0"/>
          </a:p>
          <a:p>
            <a:pPr marL="914400" lvl="1" indent="-457200" algn="l" rtl="0">
              <a:lnSpc>
                <a:spcPct val="90000"/>
              </a:lnSpc>
              <a:spcBef>
                <a:spcPts val="500"/>
              </a:spcBef>
              <a:spcAft>
                <a:spcPts val="0"/>
              </a:spcAft>
              <a:buSzPts val="2400"/>
              <a:buChar char="▪"/>
            </a:pPr>
            <a:r>
              <a:rPr lang="pt-BR" dirty="0"/>
              <a:t>Sirius </a:t>
            </a:r>
            <a:r>
              <a:rPr lang="pt-BR" dirty="0" err="1"/>
              <a:t>Synchrotron</a:t>
            </a:r>
            <a:r>
              <a:rPr lang="pt-BR" dirty="0"/>
              <a:t> (</a:t>
            </a:r>
            <a:r>
              <a:rPr lang="pt-BR" dirty="0" err="1"/>
              <a:t>Brazil</a:t>
            </a:r>
            <a:r>
              <a:rPr lang="pt-BR" dirty="0"/>
              <a:t>)  in </a:t>
            </a:r>
            <a:r>
              <a:rPr lang="pt-BR" dirty="0" err="1"/>
              <a:t>Comparison</a:t>
            </a:r>
            <a:r>
              <a:rPr lang="pt-BR" dirty="0"/>
              <a:t> </a:t>
            </a:r>
            <a:r>
              <a:rPr lang="pt-BR" dirty="0" err="1"/>
              <a:t>to</a:t>
            </a:r>
            <a:r>
              <a:rPr lang="pt-BR" dirty="0"/>
              <a:t> ESRF (EU) </a:t>
            </a:r>
            <a:endParaRPr dirty="0"/>
          </a:p>
          <a:p>
            <a:pPr marL="914400" lvl="1" indent="-457200" algn="l" rtl="0">
              <a:lnSpc>
                <a:spcPct val="90000"/>
              </a:lnSpc>
              <a:spcBef>
                <a:spcPts val="500"/>
              </a:spcBef>
              <a:spcAft>
                <a:spcPts val="0"/>
              </a:spcAft>
              <a:buSzPts val="2400"/>
              <a:buChar char="▪"/>
            </a:pPr>
            <a:r>
              <a:rPr lang="pt-BR" dirty="0" err="1"/>
              <a:t>Importance</a:t>
            </a:r>
            <a:r>
              <a:rPr lang="pt-BR" dirty="0"/>
              <a:t> </a:t>
            </a:r>
            <a:r>
              <a:rPr lang="pt-BR" dirty="0" err="1"/>
              <a:t>of</a:t>
            </a:r>
            <a:r>
              <a:rPr lang="pt-BR" dirty="0"/>
              <a:t> LGAD </a:t>
            </a:r>
            <a:r>
              <a:rPr lang="pt-BR" dirty="0" err="1"/>
              <a:t>to</a:t>
            </a:r>
            <a:r>
              <a:rPr lang="pt-BR" dirty="0"/>
              <a:t> </a:t>
            </a:r>
            <a:r>
              <a:rPr lang="pt-BR" dirty="0" err="1"/>
              <a:t>Brazil</a:t>
            </a:r>
            <a:endParaRPr dirty="0"/>
          </a:p>
          <a:p>
            <a:pPr marL="514350" lvl="0" indent="-457200" algn="l" rtl="0">
              <a:lnSpc>
                <a:spcPct val="90000"/>
              </a:lnSpc>
              <a:spcBef>
                <a:spcPts val="1000"/>
              </a:spcBef>
              <a:spcAft>
                <a:spcPts val="0"/>
              </a:spcAft>
              <a:buSzPts val="2800"/>
              <a:buChar char="▪"/>
            </a:pPr>
            <a:r>
              <a:rPr lang="pt-BR" sz="2400" dirty="0" err="1"/>
              <a:t>Methodology</a:t>
            </a:r>
            <a:endParaRPr sz="2400" dirty="0"/>
          </a:p>
          <a:p>
            <a:pPr marL="914400" lvl="1" indent="-457200" algn="l" rtl="0">
              <a:lnSpc>
                <a:spcPct val="90000"/>
              </a:lnSpc>
              <a:spcBef>
                <a:spcPts val="500"/>
              </a:spcBef>
              <a:spcAft>
                <a:spcPts val="0"/>
              </a:spcAft>
              <a:buSzPts val="2400"/>
              <a:buChar char="▪"/>
            </a:pPr>
            <a:r>
              <a:rPr lang="pt-BR" dirty="0"/>
              <a:t>Device </a:t>
            </a:r>
            <a:r>
              <a:rPr lang="pt-BR" dirty="0" err="1"/>
              <a:t>under</a:t>
            </a:r>
            <a:r>
              <a:rPr lang="pt-BR" dirty="0"/>
              <a:t> </a:t>
            </a:r>
            <a:r>
              <a:rPr lang="pt-BR" dirty="0" err="1"/>
              <a:t>test</a:t>
            </a:r>
            <a:r>
              <a:rPr lang="pt-BR" dirty="0"/>
              <a:t> (DUT)</a:t>
            </a:r>
            <a:endParaRPr dirty="0"/>
          </a:p>
          <a:p>
            <a:pPr marL="914400" lvl="1" indent="-457200" algn="l" rtl="0">
              <a:lnSpc>
                <a:spcPct val="90000"/>
              </a:lnSpc>
              <a:spcBef>
                <a:spcPts val="500"/>
              </a:spcBef>
              <a:spcAft>
                <a:spcPts val="0"/>
              </a:spcAft>
              <a:buSzPts val="2400"/>
              <a:buChar char="▪"/>
            </a:pPr>
            <a:r>
              <a:rPr lang="pt-BR" dirty="0"/>
              <a:t>X-</a:t>
            </a:r>
            <a:r>
              <a:rPr lang="pt-BR" dirty="0" err="1"/>
              <a:t>ray</a:t>
            </a:r>
            <a:r>
              <a:rPr lang="pt-BR" dirty="0"/>
              <a:t> </a:t>
            </a:r>
            <a:r>
              <a:rPr lang="pt-BR" dirty="0" err="1"/>
              <a:t>Facility</a:t>
            </a:r>
            <a:endParaRPr dirty="0"/>
          </a:p>
          <a:p>
            <a:pPr marL="914400" lvl="1" indent="-457200" algn="l" rtl="0">
              <a:lnSpc>
                <a:spcPct val="90000"/>
              </a:lnSpc>
              <a:spcBef>
                <a:spcPts val="500"/>
              </a:spcBef>
              <a:spcAft>
                <a:spcPts val="0"/>
              </a:spcAft>
              <a:buSzPts val="2400"/>
              <a:buChar char="▪"/>
            </a:pPr>
            <a:r>
              <a:rPr lang="pt-BR" dirty="0" err="1"/>
              <a:t>Electrical</a:t>
            </a:r>
            <a:r>
              <a:rPr lang="pt-BR" dirty="0"/>
              <a:t> </a:t>
            </a:r>
            <a:r>
              <a:rPr lang="pt-BR" dirty="0" err="1"/>
              <a:t>characterization</a:t>
            </a:r>
            <a:r>
              <a:rPr lang="pt-BR" dirty="0"/>
              <a:t> setup</a:t>
            </a:r>
            <a:endParaRPr dirty="0"/>
          </a:p>
          <a:p>
            <a:pPr marL="514350" lvl="0" indent="-457200" algn="l" rtl="0">
              <a:lnSpc>
                <a:spcPct val="90000"/>
              </a:lnSpc>
              <a:spcBef>
                <a:spcPts val="1000"/>
              </a:spcBef>
              <a:spcAft>
                <a:spcPts val="0"/>
              </a:spcAft>
              <a:buSzPts val="2800"/>
              <a:buChar char="▪"/>
            </a:pPr>
            <a:r>
              <a:rPr lang="pt-BR" sz="2400" dirty="0" err="1"/>
              <a:t>Results</a:t>
            </a:r>
            <a:endParaRPr sz="2400" dirty="0"/>
          </a:p>
          <a:p>
            <a:pPr marL="914400" lvl="1" indent="-457200" algn="l" rtl="0">
              <a:lnSpc>
                <a:spcPct val="90000"/>
              </a:lnSpc>
              <a:spcBef>
                <a:spcPts val="500"/>
              </a:spcBef>
              <a:spcAft>
                <a:spcPts val="0"/>
              </a:spcAft>
              <a:buSzPts val="2400"/>
              <a:buChar char="▪"/>
            </a:pPr>
            <a:r>
              <a:rPr lang="pt-BR" dirty="0" err="1"/>
              <a:t>Foward</a:t>
            </a:r>
            <a:r>
              <a:rPr lang="pt-BR" dirty="0"/>
              <a:t> </a:t>
            </a:r>
            <a:r>
              <a:rPr lang="pt-BR" dirty="0" err="1"/>
              <a:t>current</a:t>
            </a:r>
            <a:r>
              <a:rPr lang="pt-BR" dirty="0"/>
              <a:t> </a:t>
            </a:r>
            <a:r>
              <a:rPr lang="pt-BR" dirty="0" err="1"/>
              <a:t>vs</a:t>
            </a:r>
            <a:r>
              <a:rPr lang="pt-BR" dirty="0"/>
              <a:t> </a:t>
            </a:r>
            <a:r>
              <a:rPr lang="pt-BR" dirty="0" err="1"/>
              <a:t>Voltage</a:t>
            </a:r>
            <a:r>
              <a:rPr lang="pt-BR" dirty="0"/>
              <a:t> (</a:t>
            </a:r>
            <a:r>
              <a:rPr lang="pt-BR" dirty="0" err="1"/>
              <a:t>If</a:t>
            </a:r>
            <a:r>
              <a:rPr lang="pt-BR" dirty="0"/>
              <a:t> x V)</a:t>
            </a:r>
            <a:endParaRPr dirty="0"/>
          </a:p>
          <a:p>
            <a:pPr marL="914400" lvl="1" indent="-457200" algn="l" rtl="0">
              <a:lnSpc>
                <a:spcPct val="90000"/>
              </a:lnSpc>
              <a:spcBef>
                <a:spcPts val="500"/>
              </a:spcBef>
              <a:spcAft>
                <a:spcPts val="0"/>
              </a:spcAft>
              <a:buSzPts val="2400"/>
              <a:buChar char="▪"/>
            </a:pPr>
            <a:r>
              <a:rPr lang="pt-BR" dirty="0"/>
              <a:t>Reverse </a:t>
            </a:r>
            <a:r>
              <a:rPr lang="pt-BR" dirty="0" err="1"/>
              <a:t>current</a:t>
            </a:r>
            <a:r>
              <a:rPr lang="pt-BR" dirty="0"/>
              <a:t> </a:t>
            </a:r>
            <a:r>
              <a:rPr lang="pt-BR" dirty="0" err="1"/>
              <a:t>vs</a:t>
            </a:r>
            <a:r>
              <a:rPr lang="pt-BR" dirty="0"/>
              <a:t> </a:t>
            </a:r>
            <a:r>
              <a:rPr lang="pt-BR" dirty="0" err="1"/>
              <a:t>Voltage</a:t>
            </a:r>
            <a:r>
              <a:rPr lang="pt-BR" dirty="0"/>
              <a:t> (Ir x V)</a:t>
            </a:r>
            <a:endParaRPr dirty="0"/>
          </a:p>
          <a:p>
            <a:pPr marL="914400" lvl="1" indent="-457200" algn="l" rtl="0">
              <a:lnSpc>
                <a:spcPct val="90000"/>
              </a:lnSpc>
              <a:spcBef>
                <a:spcPts val="500"/>
              </a:spcBef>
              <a:spcAft>
                <a:spcPts val="0"/>
              </a:spcAft>
              <a:buSzPts val="2400"/>
              <a:buChar char="▪"/>
            </a:pPr>
            <a:r>
              <a:rPr lang="pt-BR" dirty="0" err="1"/>
              <a:t>Capacitance</a:t>
            </a:r>
            <a:r>
              <a:rPr lang="pt-BR" dirty="0"/>
              <a:t> ( 1/C</a:t>
            </a:r>
            <a:r>
              <a:rPr lang="pt-BR" baseline="30000" dirty="0"/>
              <a:t>2</a:t>
            </a:r>
            <a:r>
              <a:rPr lang="pt-BR" dirty="0"/>
              <a:t> x V)</a:t>
            </a:r>
            <a:endParaRPr dirty="0"/>
          </a:p>
          <a:p>
            <a:pPr marL="514350" lvl="0" indent="-457200" algn="l" rtl="0">
              <a:lnSpc>
                <a:spcPct val="90000"/>
              </a:lnSpc>
              <a:spcBef>
                <a:spcPts val="1000"/>
              </a:spcBef>
              <a:spcAft>
                <a:spcPts val="0"/>
              </a:spcAft>
              <a:buSzPts val="2800"/>
              <a:buChar char="▪"/>
            </a:pPr>
            <a:r>
              <a:rPr lang="pt-BR" sz="2400" dirty="0" err="1"/>
              <a:t>Conclusions</a:t>
            </a:r>
            <a:r>
              <a:rPr lang="pt-BR" sz="2400" dirty="0"/>
              <a:t> </a:t>
            </a:r>
            <a:r>
              <a:rPr lang="pt-BR" sz="2400" dirty="0" err="1"/>
              <a:t>and</a:t>
            </a:r>
            <a:r>
              <a:rPr lang="pt-BR" sz="2400" dirty="0"/>
              <a:t> Future steps</a:t>
            </a:r>
            <a:endParaRPr sz="2400" dirty="0"/>
          </a:p>
          <a:p>
            <a:pPr marL="0" lvl="0" indent="0" algn="l" rtl="0">
              <a:lnSpc>
                <a:spcPct val="90000"/>
              </a:lnSpc>
              <a:spcBef>
                <a:spcPts val="500"/>
              </a:spcBef>
              <a:spcAft>
                <a:spcPts val="0"/>
              </a:spcAft>
              <a:buSzPts val="2800"/>
              <a:buNone/>
            </a:pPr>
            <a:endParaRPr dirty="0"/>
          </a:p>
          <a:p>
            <a:pPr marL="0" lvl="0" indent="0" algn="l" rtl="0">
              <a:lnSpc>
                <a:spcPct val="90000"/>
              </a:lnSpc>
              <a:spcBef>
                <a:spcPts val="500"/>
              </a:spcBef>
              <a:spcAft>
                <a:spcPts val="0"/>
              </a:spcAft>
              <a:buSzPts val="2800"/>
              <a:buNone/>
            </a:pPr>
            <a:endParaRPr dirty="0"/>
          </a:p>
          <a:p>
            <a:pPr marL="914400" lvl="0" indent="0" algn="l" rtl="0">
              <a:lnSpc>
                <a:spcPct val="90000"/>
              </a:lnSpc>
              <a:spcBef>
                <a:spcPts val="500"/>
              </a:spcBef>
              <a:spcAft>
                <a:spcPts val="0"/>
              </a:spcAft>
              <a:buSzPts val="2800"/>
              <a:buNone/>
            </a:pPr>
            <a:endParaRPr dirty="0"/>
          </a:p>
          <a:p>
            <a:pPr marL="914400" lvl="0" indent="0" algn="l" rtl="0">
              <a:lnSpc>
                <a:spcPct val="90000"/>
              </a:lnSpc>
              <a:spcBef>
                <a:spcPts val="500"/>
              </a:spcBef>
              <a:spcAft>
                <a:spcPts val="0"/>
              </a:spcAft>
              <a:buSzPts val="2800"/>
              <a:buNone/>
            </a:pPr>
            <a:endParaRPr dirty="0"/>
          </a:p>
        </p:txBody>
      </p:sp>
      <p:sp>
        <p:nvSpPr>
          <p:cNvPr id="74" name="Google Shape;74;p2"/>
          <p:cNvSpPr txBox="1">
            <a:spLocks noGrp="1"/>
          </p:cNvSpPr>
          <p:nvPr>
            <p:ph type="body" idx="2"/>
          </p:nvPr>
        </p:nvSpPr>
        <p:spPr>
          <a:xfrm>
            <a:off x="10688233" y="6433028"/>
            <a:ext cx="572889" cy="26035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2</a:t>
            </a:r>
            <a:endParaRPr/>
          </a:p>
        </p:txBody>
      </p:sp>
      <p:sp>
        <p:nvSpPr>
          <p:cNvPr id="75" name="Google Shape;75;p2"/>
          <p:cNvSpPr txBox="1">
            <a:spLocks noGrp="1"/>
          </p:cNvSpPr>
          <p:nvPr>
            <p:ph type="body" idx="3"/>
          </p:nvPr>
        </p:nvSpPr>
        <p:spPr>
          <a:xfrm>
            <a:off x="807876" y="6455235"/>
            <a:ext cx="8790392" cy="26035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pic>
        <p:nvPicPr>
          <p:cNvPr id="76" name="Google Shape;76;p2"/>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g35f2914fe76_5_43"/>
          <p:cNvSpPr txBox="1">
            <a:spLocks noGrp="1"/>
          </p:cNvSpPr>
          <p:nvPr>
            <p:ph type="body" idx="1"/>
          </p:nvPr>
        </p:nvSpPr>
        <p:spPr>
          <a:xfrm>
            <a:off x="183272" y="920650"/>
            <a:ext cx="111501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dirty="0" err="1"/>
              <a:t>Collaboration</a:t>
            </a:r>
            <a:r>
              <a:rPr lang="pt-BR" dirty="0"/>
              <a:t> </a:t>
            </a:r>
            <a:r>
              <a:rPr lang="pt-BR" dirty="0" err="1"/>
              <a:t>with</a:t>
            </a:r>
            <a:r>
              <a:rPr lang="pt-BR" dirty="0"/>
              <a:t> </a:t>
            </a:r>
            <a:endParaRPr dirty="0"/>
          </a:p>
        </p:txBody>
      </p:sp>
      <p:sp>
        <p:nvSpPr>
          <p:cNvPr id="580" name="Google Shape;580;g35f2914fe76_5_43"/>
          <p:cNvSpPr txBox="1">
            <a:spLocks noGrp="1"/>
          </p:cNvSpPr>
          <p:nvPr>
            <p:ph type="title"/>
          </p:nvPr>
        </p:nvSpPr>
        <p:spPr>
          <a:xfrm>
            <a:off x="32824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dirty="0"/>
              <a:t>Future Steps</a:t>
            </a:r>
            <a:endParaRPr dirty="0"/>
          </a:p>
        </p:txBody>
      </p:sp>
      <p:sp>
        <p:nvSpPr>
          <p:cNvPr id="581" name="Google Shape;581;g35f2914fe76_5_43"/>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582" name="Google Shape;582;g35f2914fe76_5_43"/>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19</a:t>
            </a:r>
            <a:endParaRPr/>
          </a:p>
        </p:txBody>
      </p:sp>
      <p:pic>
        <p:nvPicPr>
          <p:cNvPr id="583" name="Google Shape;583;g35f2914fe76_5_43"/>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pic>
        <p:nvPicPr>
          <p:cNvPr id="584" name="Google Shape;584;g35f2914fe76_5_43" descr="IMB-CNM-CSIC | NanoHUB"/>
          <p:cNvPicPr preferRelativeResize="0"/>
          <p:nvPr/>
        </p:nvPicPr>
        <p:blipFill rotWithShape="1">
          <a:blip r:embed="rId4">
            <a:alphaModFix/>
          </a:blip>
          <a:srcRect/>
          <a:stretch/>
        </p:blipFill>
        <p:spPr>
          <a:xfrm>
            <a:off x="3251925" y="496902"/>
            <a:ext cx="3182700" cy="1762096"/>
          </a:xfrm>
          <a:prstGeom prst="rect">
            <a:avLst/>
          </a:prstGeom>
          <a:noFill/>
          <a:ln>
            <a:noFill/>
          </a:ln>
        </p:spPr>
      </p:pic>
      <p:pic>
        <p:nvPicPr>
          <p:cNvPr id="585" name="Google Shape;585;g35f2914fe76_5_43"/>
          <p:cNvPicPr preferRelativeResize="0"/>
          <p:nvPr/>
        </p:nvPicPr>
        <p:blipFill rotWithShape="1">
          <a:blip r:embed="rId5">
            <a:alphaModFix/>
          </a:blip>
          <a:srcRect l="15338" t="43293" r="18745" b="15776"/>
          <a:stretch/>
        </p:blipFill>
        <p:spPr>
          <a:xfrm rot="-5400000">
            <a:off x="2959374" y="2220952"/>
            <a:ext cx="3576701" cy="3950349"/>
          </a:xfrm>
          <a:prstGeom prst="rect">
            <a:avLst/>
          </a:prstGeom>
          <a:noFill/>
          <a:ln>
            <a:noFill/>
          </a:ln>
        </p:spPr>
      </p:pic>
      <p:pic>
        <p:nvPicPr>
          <p:cNvPr id="586" name="Google Shape;586;g35f2914fe76_5_43"/>
          <p:cNvPicPr preferRelativeResize="0"/>
          <p:nvPr/>
        </p:nvPicPr>
        <p:blipFill rotWithShape="1">
          <a:blip r:embed="rId6">
            <a:alphaModFix/>
          </a:blip>
          <a:srcRect l="15334" t="17116" r="10293" b="20139"/>
          <a:stretch/>
        </p:blipFill>
        <p:spPr>
          <a:xfrm>
            <a:off x="183275" y="2071050"/>
            <a:ext cx="2314550" cy="2010398"/>
          </a:xfrm>
          <a:prstGeom prst="rect">
            <a:avLst/>
          </a:prstGeom>
          <a:noFill/>
          <a:ln>
            <a:noFill/>
          </a:ln>
        </p:spPr>
      </p:pic>
      <p:pic>
        <p:nvPicPr>
          <p:cNvPr id="587" name="Google Shape;587;g35f2914fe76_5_43"/>
          <p:cNvPicPr preferRelativeResize="0"/>
          <p:nvPr/>
        </p:nvPicPr>
        <p:blipFill rotWithShape="1">
          <a:blip r:embed="rId7">
            <a:alphaModFix/>
          </a:blip>
          <a:srcRect l="24614" t="25906" r="14501" b="25038"/>
          <a:stretch/>
        </p:blipFill>
        <p:spPr>
          <a:xfrm>
            <a:off x="183275" y="4463925"/>
            <a:ext cx="2253550" cy="1847304"/>
          </a:xfrm>
          <a:prstGeom prst="rect">
            <a:avLst/>
          </a:prstGeom>
          <a:noFill/>
          <a:ln>
            <a:noFill/>
          </a:ln>
        </p:spPr>
      </p:pic>
      <p:sp>
        <p:nvSpPr>
          <p:cNvPr id="588" name="Google Shape;588;g35f2914fe76_5_43"/>
          <p:cNvSpPr txBox="1"/>
          <p:nvPr/>
        </p:nvSpPr>
        <p:spPr>
          <a:xfrm>
            <a:off x="492425" y="1668238"/>
            <a:ext cx="3000000" cy="5172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pt-BR" sz="2400" b="1" i="0" u="none" strike="noStrike" cap="none" dirty="0">
                <a:solidFill>
                  <a:srgbClr val="006EAC"/>
                </a:solidFill>
                <a:latin typeface="Poppins"/>
                <a:ea typeface="Poppins"/>
                <a:cs typeface="Poppins"/>
                <a:sym typeface="Poppins"/>
              </a:rPr>
              <a:t>LGAD CNM</a:t>
            </a:r>
            <a:endParaRPr sz="1400" b="0" i="0" u="none" strike="noStrike" cap="none" dirty="0">
              <a:solidFill>
                <a:srgbClr val="000000"/>
              </a:solidFill>
              <a:latin typeface="Arial"/>
              <a:ea typeface="Arial"/>
              <a:cs typeface="Arial"/>
              <a:sym typeface="Arial"/>
            </a:endParaRPr>
          </a:p>
        </p:txBody>
      </p:sp>
      <p:sp>
        <p:nvSpPr>
          <p:cNvPr id="589" name="Google Shape;589;g35f2914fe76_5_43"/>
          <p:cNvSpPr txBox="1"/>
          <p:nvPr/>
        </p:nvSpPr>
        <p:spPr>
          <a:xfrm>
            <a:off x="340025" y="4030438"/>
            <a:ext cx="3000000" cy="5172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2400"/>
              <a:buFont typeface="Arial"/>
              <a:buNone/>
            </a:pPr>
            <a:r>
              <a:rPr lang="pt-BR" sz="2400" b="1" i="0" u="none" strike="noStrike" cap="none" dirty="0" err="1">
                <a:solidFill>
                  <a:srgbClr val="006EAC"/>
                </a:solidFill>
                <a:latin typeface="Poppins"/>
                <a:ea typeface="Poppins"/>
                <a:cs typeface="Poppins"/>
                <a:sym typeface="Poppins"/>
              </a:rPr>
              <a:t>nLGAD</a:t>
            </a:r>
            <a:r>
              <a:rPr lang="pt-BR" sz="2400" b="1" i="0" u="none" strike="noStrike" cap="none" dirty="0">
                <a:solidFill>
                  <a:srgbClr val="006EAC"/>
                </a:solidFill>
                <a:latin typeface="Poppins"/>
                <a:ea typeface="Poppins"/>
                <a:cs typeface="Poppins"/>
                <a:sym typeface="Poppins"/>
              </a:rPr>
              <a:t> CNM</a:t>
            </a:r>
            <a:endParaRPr sz="1400" b="0" i="0" u="none" strike="noStrike" cap="none" dirty="0">
              <a:solidFill>
                <a:srgbClr val="000000"/>
              </a:solidFill>
              <a:latin typeface="Arial"/>
              <a:ea typeface="Arial"/>
              <a:cs typeface="Arial"/>
              <a:sym typeface="Arial"/>
            </a:endParaRPr>
          </a:p>
        </p:txBody>
      </p:sp>
      <p:sp>
        <p:nvSpPr>
          <p:cNvPr id="590" name="Google Shape;590;g35f2914fe76_5_43"/>
          <p:cNvSpPr txBox="1"/>
          <p:nvPr/>
        </p:nvSpPr>
        <p:spPr>
          <a:xfrm>
            <a:off x="2900775" y="3791500"/>
            <a:ext cx="778800" cy="4002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BR" b="0" i="0" u="none" strike="noStrike" cap="none" dirty="0" err="1">
                <a:latin typeface="Arial"/>
                <a:ea typeface="Arial"/>
                <a:cs typeface="Arial"/>
                <a:sym typeface="Arial"/>
              </a:rPr>
              <a:t>Anode</a:t>
            </a:r>
            <a:endParaRPr b="0" i="0" u="none" strike="noStrike" cap="none" dirty="0">
              <a:latin typeface="Arial"/>
              <a:ea typeface="Arial"/>
              <a:cs typeface="Arial"/>
              <a:sym typeface="Arial"/>
            </a:endParaRPr>
          </a:p>
        </p:txBody>
      </p:sp>
      <p:sp>
        <p:nvSpPr>
          <p:cNvPr id="591" name="Google Shape;591;g35f2914fe76_5_43"/>
          <p:cNvSpPr txBox="1"/>
          <p:nvPr/>
        </p:nvSpPr>
        <p:spPr>
          <a:xfrm>
            <a:off x="5513125" y="3900800"/>
            <a:ext cx="1018500" cy="4002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BR" sz="1400" b="0" i="0" u="none" strike="noStrike" cap="none" dirty="0" err="1">
                <a:solidFill>
                  <a:srgbClr val="000000"/>
                </a:solidFill>
                <a:latin typeface="Arial"/>
                <a:ea typeface="Arial"/>
                <a:cs typeface="Arial"/>
                <a:sym typeface="Arial"/>
              </a:rPr>
              <a:t>Cathode</a:t>
            </a:r>
            <a:endParaRPr sz="1400" b="0" i="0" u="none" strike="noStrike" cap="none" dirty="0">
              <a:solidFill>
                <a:srgbClr val="000000"/>
              </a:solidFill>
              <a:latin typeface="Arial"/>
              <a:ea typeface="Arial"/>
              <a:cs typeface="Arial"/>
              <a:sym typeface="Arial"/>
            </a:endParaRPr>
          </a:p>
        </p:txBody>
      </p:sp>
      <p:sp>
        <p:nvSpPr>
          <p:cNvPr id="592" name="Google Shape;592;g35f2914fe76_5_43"/>
          <p:cNvSpPr txBox="1"/>
          <p:nvPr/>
        </p:nvSpPr>
        <p:spPr>
          <a:xfrm>
            <a:off x="4653375" y="2724700"/>
            <a:ext cx="1155900" cy="400079"/>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BR" sz="1400" b="0" i="0" u="none" strike="noStrike" cap="none" dirty="0" err="1">
                <a:solidFill>
                  <a:srgbClr val="000000"/>
                </a:solidFill>
                <a:latin typeface="Arial"/>
                <a:ea typeface="Arial"/>
                <a:cs typeface="Arial"/>
                <a:sym typeface="Arial"/>
              </a:rPr>
              <a:t>Thermopar</a:t>
            </a:r>
            <a:endParaRPr sz="1400" b="0" i="0" u="none" strike="noStrike" cap="none" dirty="0">
              <a:solidFill>
                <a:srgbClr val="000000"/>
              </a:solidFill>
              <a:latin typeface="Arial"/>
              <a:ea typeface="Arial"/>
              <a:cs typeface="Arial"/>
              <a:sym typeface="Arial"/>
            </a:endParaRPr>
          </a:p>
        </p:txBody>
      </p:sp>
      <p:sp>
        <p:nvSpPr>
          <p:cNvPr id="593" name="Google Shape;593;g35f2914fe76_5_43"/>
          <p:cNvSpPr txBox="1"/>
          <p:nvPr/>
        </p:nvSpPr>
        <p:spPr>
          <a:xfrm>
            <a:off x="6853374" y="1931457"/>
            <a:ext cx="4944900" cy="4616618"/>
          </a:xfrm>
          <a:prstGeom prst="rect">
            <a:avLst/>
          </a:prstGeom>
          <a:noFill/>
          <a:ln>
            <a:noFill/>
          </a:ln>
        </p:spPr>
        <p:txBody>
          <a:bodyPr spcFirstLastPara="1" wrap="square" lIns="91425" tIns="91425" rIns="91425" bIns="91425" anchor="t" anchorCtr="0">
            <a:spAutoFit/>
          </a:bodyPr>
          <a:lstStyle/>
          <a:p>
            <a:pPr marL="342900" marR="0" lvl="0" indent="-342900" algn="just" rtl="0">
              <a:lnSpc>
                <a:spcPct val="90000"/>
              </a:lnSpc>
              <a:spcBef>
                <a:spcPts val="0"/>
              </a:spcBef>
              <a:spcAft>
                <a:spcPts val="0"/>
              </a:spcAft>
              <a:buClr>
                <a:srgbClr val="000000"/>
              </a:buClr>
              <a:buSzPts val="2400"/>
              <a:buFont typeface="Arial" panose="020B0604020202020204" pitchFamily="34" charset="0"/>
              <a:buChar char="•"/>
            </a:pPr>
            <a:r>
              <a:rPr lang="pt-BR" sz="2000" b="1" dirty="0">
                <a:solidFill>
                  <a:srgbClr val="006EAC"/>
                </a:solidFill>
                <a:latin typeface="+mj-lt"/>
                <a:ea typeface="Poppins"/>
                <a:cs typeface="Poppins"/>
                <a:sym typeface="Poppins"/>
              </a:rPr>
              <a:t>Future steps </a:t>
            </a:r>
            <a:r>
              <a:rPr lang="pt-BR" sz="2000" b="1" dirty="0" err="1">
                <a:solidFill>
                  <a:srgbClr val="006EAC"/>
                </a:solidFill>
                <a:latin typeface="+mj-lt"/>
                <a:ea typeface="Poppins"/>
                <a:cs typeface="Poppins"/>
                <a:sym typeface="Poppins"/>
              </a:rPr>
              <a:t>aim</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to</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study</a:t>
            </a:r>
            <a:r>
              <a:rPr lang="pt-BR" sz="2000" b="1" dirty="0">
                <a:solidFill>
                  <a:srgbClr val="006EAC"/>
                </a:solidFill>
                <a:latin typeface="+mj-lt"/>
                <a:ea typeface="Poppins"/>
                <a:cs typeface="Poppins"/>
                <a:sym typeface="Poppins"/>
              </a:rPr>
              <a:t> surface </a:t>
            </a:r>
            <a:r>
              <a:rPr lang="pt-BR" sz="2000" b="1" dirty="0" err="1">
                <a:solidFill>
                  <a:srgbClr val="006EAC"/>
                </a:solidFill>
                <a:latin typeface="+mj-lt"/>
                <a:ea typeface="Poppins"/>
                <a:cs typeface="Poppins"/>
                <a:sym typeface="Poppins"/>
              </a:rPr>
              <a:t>damage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caused</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by</a:t>
            </a:r>
            <a:r>
              <a:rPr lang="pt-BR" sz="2000" b="1" dirty="0">
                <a:solidFill>
                  <a:srgbClr val="006EAC"/>
                </a:solidFill>
                <a:latin typeface="+mj-lt"/>
                <a:ea typeface="Poppins"/>
                <a:cs typeface="Poppins"/>
                <a:sym typeface="Poppins"/>
              </a:rPr>
              <a:t> Total </a:t>
            </a:r>
            <a:r>
              <a:rPr lang="pt-BR" sz="2000" b="1" dirty="0" err="1">
                <a:solidFill>
                  <a:srgbClr val="006EAC"/>
                </a:solidFill>
                <a:latin typeface="+mj-lt"/>
                <a:ea typeface="Poppins"/>
                <a:cs typeface="Poppins"/>
                <a:sym typeface="Poppins"/>
              </a:rPr>
              <a:t>Ionizing</a:t>
            </a:r>
            <a:r>
              <a:rPr lang="pt-BR" sz="2000" b="1" dirty="0">
                <a:solidFill>
                  <a:srgbClr val="006EAC"/>
                </a:solidFill>
                <a:latin typeface="+mj-lt"/>
                <a:ea typeface="Poppins"/>
                <a:cs typeface="Poppins"/>
                <a:sym typeface="Poppins"/>
              </a:rPr>
              <a:t> Dose (TID) </a:t>
            </a:r>
            <a:r>
              <a:rPr lang="pt-BR" sz="2000" b="1" dirty="0" err="1">
                <a:solidFill>
                  <a:srgbClr val="006EAC"/>
                </a:solidFill>
                <a:latin typeface="+mj-lt"/>
                <a:ea typeface="Poppins"/>
                <a:cs typeface="Poppins"/>
                <a:sym typeface="Poppins"/>
              </a:rPr>
              <a:t>using</a:t>
            </a:r>
            <a:r>
              <a:rPr lang="pt-BR" sz="2000" b="1" dirty="0">
                <a:solidFill>
                  <a:srgbClr val="006EAC"/>
                </a:solidFill>
                <a:latin typeface="+mj-lt"/>
                <a:ea typeface="Poppins"/>
                <a:cs typeface="Poppins"/>
                <a:sym typeface="Poppins"/>
              </a:rPr>
              <a:t> LGAD, </a:t>
            </a:r>
            <a:r>
              <a:rPr lang="pt-BR" sz="2000" b="1" dirty="0" err="1">
                <a:solidFill>
                  <a:srgbClr val="006EAC"/>
                </a:solidFill>
                <a:latin typeface="+mj-lt"/>
                <a:ea typeface="Poppins"/>
                <a:cs typeface="Poppins"/>
                <a:sym typeface="Poppins"/>
              </a:rPr>
              <a:t>nLGAD</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and</a:t>
            </a:r>
            <a:r>
              <a:rPr lang="pt-BR" sz="2000" b="1" dirty="0">
                <a:solidFill>
                  <a:srgbClr val="006EAC"/>
                </a:solidFill>
                <a:latin typeface="+mj-lt"/>
                <a:ea typeface="Poppins"/>
                <a:cs typeface="Poppins"/>
                <a:sym typeface="Poppins"/>
              </a:rPr>
              <a:t> PIN </a:t>
            </a:r>
            <a:r>
              <a:rPr lang="pt-BR" sz="2000" b="1" dirty="0" err="1">
                <a:solidFill>
                  <a:srgbClr val="006EAC"/>
                </a:solidFill>
                <a:latin typeface="+mj-lt"/>
                <a:ea typeface="Poppins"/>
                <a:cs typeface="Poppins"/>
                <a:sym typeface="Poppins"/>
              </a:rPr>
              <a:t>diodes</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from</a:t>
            </a:r>
            <a:r>
              <a:rPr lang="pt-BR" sz="2000" b="1" dirty="0">
                <a:solidFill>
                  <a:srgbClr val="006EAC"/>
                </a:solidFill>
                <a:latin typeface="+mj-lt"/>
                <a:ea typeface="Poppins"/>
                <a:cs typeface="Poppins"/>
                <a:sym typeface="Poppins"/>
              </a:rPr>
              <a:t> IMB-CNM.</a:t>
            </a:r>
          </a:p>
          <a:p>
            <a:pPr marL="342900" marR="0" lvl="0" indent="-342900" algn="just" rtl="0">
              <a:lnSpc>
                <a:spcPct val="90000"/>
              </a:lnSpc>
              <a:spcBef>
                <a:spcPts val="0"/>
              </a:spcBef>
              <a:spcAft>
                <a:spcPts val="0"/>
              </a:spcAft>
              <a:buClr>
                <a:srgbClr val="000000"/>
              </a:buClr>
              <a:buSzPts val="2400"/>
              <a:buFont typeface="Arial" panose="020B0604020202020204" pitchFamily="34" charset="0"/>
              <a:buChar char="•"/>
            </a:pPr>
            <a:endParaRPr lang="pt-BR" sz="2000" b="1" dirty="0">
              <a:solidFill>
                <a:srgbClr val="006EAC"/>
              </a:solidFill>
              <a:latin typeface="+mj-lt"/>
              <a:ea typeface="Poppins"/>
              <a:cs typeface="Poppins"/>
              <a:sym typeface="Poppins"/>
            </a:endParaRPr>
          </a:p>
          <a:p>
            <a:pPr marL="342900" marR="0" lvl="0" indent="-342900" algn="just" rtl="0">
              <a:lnSpc>
                <a:spcPct val="90000"/>
              </a:lnSpc>
              <a:spcBef>
                <a:spcPts val="0"/>
              </a:spcBef>
              <a:spcAft>
                <a:spcPts val="0"/>
              </a:spcAft>
              <a:buClr>
                <a:srgbClr val="000000"/>
              </a:buClr>
              <a:buSzPts val="2400"/>
              <a:buFont typeface="Arial" panose="020B0604020202020204" pitchFamily="34" charset="0"/>
              <a:buChar char="•"/>
            </a:pPr>
            <a:r>
              <a:rPr lang="en-US" sz="2000" b="1" dirty="0">
                <a:solidFill>
                  <a:srgbClr val="006EAC"/>
                </a:solidFill>
                <a:latin typeface="+mj-lt"/>
                <a:ea typeface="Poppins"/>
                <a:cs typeface="Poppins"/>
                <a:sym typeface="Poppins"/>
              </a:rPr>
              <a:t>These initial tests helped setup a more efficient methodology for this type of device</a:t>
            </a:r>
            <a:endParaRPr lang="pt-BR" sz="2000" b="1" dirty="0">
              <a:solidFill>
                <a:srgbClr val="006EAC"/>
              </a:solidFill>
              <a:latin typeface="+mj-lt"/>
              <a:ea typeface="Poppins"/>
              <a:cs typeface="Poppins"/>
              <a:sym typeface="Poppins"/>
            </a:endParaRPr>
          </a:p>
          <a:p>
            <a:pPr marL="342900" marR="0" lvl="0" indent="-342900" algn="just" rtl="0">
              <a:lnSpc>
                <a:spcPct val="90000"/>
              </a:lnSpc>
              <a:spcBef>
                <a:spcPts val="0"/>
              </a:spcBef>
              <a:spcAft>
                <a:spcPts val="0"/>
              </a:spcAft>
              <a:buClr>
                <a:srgbClr val="000000"/>
              </a:buClr>
              <a:buSzPts val="2400"/>
              <a:buFont typeface="Arial" panose="020B0604020202020204" pitchFamily="34" charset="0"/>
              <a:buChar char="•"/>
            </a:pPr>
            <a:endParaRPr sz="2000" b="1" dirty="0">
              <a:solidFill>
                <a:srgbClr val="006EAC"/>
              </a:solidFill>
              <a:latin typeface="+mj-lt"/>
              <a:ea typeface="Poppins"/>
              <a:cs typeface="Poppins"/>
              <a:sym typeface="Poppins"/>
            </a:endParaRPr>
          </a:p>
          <a:p>
            <a:pPr marL="342900" marR="0" lvl="0" indent="-342900" algn="just" rtl="0">
              <a:lnSpc>
                <a:spcPct val="90000"/>
              </a:lnSpc>
              <a:spcBef>
                <a:spcPts val="0"/>
              </a:spcBef>
              <a:spcAft>
                <a:spcPts val="0"/>
              </a:spcAft>
              <a:buClr>
                <a:srgbClr val="000000"/>
              </a:buClr>
              <a:buSzPts val="2400"/>
              <a:buFont typeface="Arial" panose="020B0604020202020204" pitchFamily="34" charset="0"/>
              <a:buChar char="•"/>
            </a:pPr>
            <a:endParaRPr sz="2000" b="1" dirty="0">
              <a:solidFill>
                <a:srgbClr val="006EAC"/>
              </a:solidFill>
              <a:latin typeface="+mj-lt"/>
              <a:ea typeface="Poppins"/>
              <a:cs typeface="Poppins"/>
              <a:sym typeface="Poppins"/>
            </a:endParaRPr>
          </a:p>
          <a:p>
            <a:pPr marL="342900" marR="0" lvl="0" indent="-342900" algn="just" rtl="0">
              <a:lnSpc>
                <a:spcPct val="90000"/>
              </a:lnSpc>
              <a:spcBef>
                <a:spcPts val="0"/>
              </a:spcBef>
              <a:spcAft>
                <a:spcPts val="0"/>
              </a:spcAft>
              <a:buClr>
                <a:srgbClr val="000000"/>
              </a:buClr>
              <a:buSzPts val="2400"/>
              <a:buFont typeface="Arial" panose="020B0604020202020204" pitchFamily="34" charset="0"/>
              <a:buChar char="•"/>
            </a:pPr>
            <a:r>
              <a:rPr lang="pt-BR" sz="2000" b="1" dirty="0" err="1">
                <a:solidFill>
                  <a:srgbClr val="006EAC"/>
                </a:solidFill>
                <a:latin typeface="+mj-lt"/>
                <a:ea typeface="Poppins"/>
                <a:cs typeface="Poppins"/>
                <a:sym typeface="Poppins"/>
              </a:rPr>
              <a:t>This</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study</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will</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also</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consider</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temperature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variations</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monitored</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using</a:t>
            </a:r>
            <a:r>
              <a:rPr lang="pt-BR" sz="2000" b="1" dirty="0">
                <a:solidFill>
                  <a:srgbClr val="006EAC"/>
                </a:solidFill>
                <a:latin typeface="+mj-lt"/>
                <a:ea typeface="Poppins"/>
                <a:cs typeface="Poppins"/>
                <a:sym typeface="Poppins"/>
              </a:rPr>
              <a:t> a </a:t>
            </a:r>
            <a:r>
              <a:rPr lang="pt-BR" sz="2000" b="1" dirty="0" err="1">
                <a:solidFill>
                  <a:srgbClr val="006EAC"/>
                </a:solidFill>
                <a:latin typeface="+mj-lt"/>
                <a:ea typeface="Poppins"/>
                <a:cs typeface="Poppins"/>
                <a:sym typeface="Poppins"/>
              </a:rPr>
              <a:t>thermopar</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the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extraction</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of</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the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gain</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to</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enable</a:t>
            </a:r>
            <a:r>
              <a:rPr lang="pt-BR" sz="2000" b="1" dirty="0">
                <a:solidFill>
                  <a:srgbClr val="006EAC"/>
                </a:solidFill>
                <a:latin typeface="+mj-lt"/>
                <a:ea typeface="Poppins"/>
                <a:cs typeface="Poppins"/>
                <a:sym typeface="Poppins"/>
              </a:rPr>
              <a:t> a </a:t>
            </a:r>
            <a:r>
              <a:rPr lang="pt-BR" sz="2000" b="1" dirty="0" err="1">
                <a:solidFill>
                  <a:srgbClr val="006EAC"/>
                </a:solidFill>
                <a:latin typeface="+mj-lt"/>
                <a:ea typeface="Poppins"/>
                <a:cs typeface="Poppins"/>
                <a:sym typeface="Poppins"/>
              </a:rPr>
              <a:t>comparative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analysis</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of</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the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three</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types</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of</a:t>
            </a:r>
            <a:r>
              <a:rPr lang="pt-BR" sz="2000" b="1" dirty="0">
                <a:solidFill>
                  <a:srgbClr val="006EAC"/>
                </a:solidFill>
                <a:latin typeface="+mj-lt"/>
                <a:ea typeface="Poppins"/>
                <a:cs typeface="Poppins"/>
                <a:sym typeface="Poppins"/>
              </a:rPr>
              <a:t> </a:t>
            </a:r>
            <a:r>
              <a:rPr lang="pt-BR" sz="2000" b="1" dirty="0" err="1">
                <a:solidFill>
                  <a:srgbClr val="006EAC"/>
                </a:solidFill>
                <a:latin typeface="+mj-lt"/>
                <a:ea typeface="Poppins"/>
                <a:cs typeface="Poppins"/>
                <a:sym typeface="Poppins"/>
              </a:rPr>
              <a:t>diodes</a:t>
            </a:r>
            <a:r>
              <a:rPr lang="pt-BR" sz="2000" b="1" dirty="0">
                <a:solidFill>
                  <a:srgbClr val="006EAC"/>
                </a:solidFill>
                <a:latin typeface="+mj-lt"/>
                <a:ea typeface="Poppins"/>
                <a:cs typeface="Poppins"/>
                <a:sym typeface="Poppins"/>
              </a:rPr>
              <a:t>.</a:t>
            </a:r>
            <a:endParaRPr sz="2000" b="1" dirty="0">
              <a:solidFill>
                <a:srgbClr val="006EAC"/>
              </a:solidFill>
              <a:latin typeface="+mj-lt"/>
              <a:ea typeface="Poppins"/>
              <a:cs typeface="Poppins"/>
              <a:sym typeface="Poppins"/>
            </a:endParaRPr>
          </a:p>
        </p:txBody>
      </p:sp>
      <p:sp>
        <p:nvSpPr>
          <p:cNvPr id="594" name="Google Shape;594;g35f2914fe76_5_43"/>
          <p:cNvSpPr txBox="1"/>
          <p:nvPr/>
        </p:nvSpPr>
        <p:spPr>
          <a:xfrm>
            <a:off x="4086200" y="5127425"/>
            <a:ext cx="1155900" cy="400200"/>
          </a:xfrm>
          <a:prstGeom prst="rect">
            <a:avLst/>
          </a:prstGeom>
          <a:solidFill>
            <a:schemeClr val="l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pt-BR" dirty="0"/>
              <a:t>Guard Ring</a:t>
            </a:r>
            <a:endParaRPr i="0" u="none" strike="noStrike" cap="none" dirty="0">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sp>
        <p:nvSpPr>
          <p:cNvPr id="599" name="Google Shape;599;p9"/>
          <p:cNvSpPr txBox="1">
            <a:spLocks noGrp="1"/>
          </p:cNvSpPr>
          <p:nvPr>
            <p:ph type="body" idx="3"/>
          </p:nvPr>
        </p:nvSpPr>
        <p:spPr>
          <a:xfrm>
            <a:off x="8169081" y="5172456"/>
            <a:ext cx="3656950" cy="41727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200"/>
              <a:buNone/>
            </a:pPr>
            <a:r>
              <a:rPr lang="pt-BR" sz="1800" b="1">
                <a:solidFill>
                  <a:srgbClr val="2F5496"/>
                </a:solidFill>
              </a:rPr>
              <a:t>E-mail : </a:t>
            </a:r>
            <a:r>
              <a:rPr lang="pt-BR" sz="1800" b="1" u="sng">
                <a:solidFill>
                  <a:srgbClr val="2F5496"/>
                </a:solidFill>
                <a:hlinkClick r:id="rId3">
                  <a:extLst>
                    <a:ext uri="{A12FA001-AC4F-418D-AE19-62706E023703}">
                      <ahyp:hlinkClr xmlns:ahyp="http://schemas.microsoft.com/office/drawing/2018/hyperlinkcolor" val="tx"/>
                    </a:ext>
                  </a:extLst>
                </a:hlinkClick>
              </a:rPr>
              <a:t>thalisilva@fei.edu.br</a:t>
            </a:r>
            <a:endParaRPr sz="1800" b="1">
              <a:solidFill>
                <a:srgbClr val="2F5496"/>
              </a:solidFill>
            </a:endParaRPr>
          </a:p>
          <a:p>
            <a:pPr marL="0" lvl="0" indent="0" algn="l" rtl="0">
              <a:lnSpc>
                <a:spcPct val="90000"/>
              </a:lnSpc>
              <a:spcBef>
                <a:spcPts val="0"/>
              </a:spcBef>
              <a:spcAft>
                <a:spcPts val="0"/>
              </a:spcAft>
              <a:buSzPts val="1200"/>
              <a:buNone/>
            </a:pPr>
            <a:r>
              <a:rPr lang="pt-BR" sz="1800" b="1">
                <a:solidFill>
                  <a:srgbClr val="2F5496"/>
                </a:solidFill>
              </a:rPr>
              <a:t>Orcid: </a:t>
            </a:r>
            <a:r>
              <a:rPr lang="pt-BR" sz="1700" b="1">
                <a:solidFill>
                  <a:srgbClr val="2F5496"/>
                </a:solidFill>
              </a:rPr>
              <a:t>0009-0002-0508-7937</a:t>
            </a:r>
            <a:endParaRPr/>
          </a:p>
          <a:p>
            <a:pPr marL="0" lvl="0" indent="0" algn="l" rtl="0">
              <a:lnSpc>
                <a:spcPct val="90000"/>
              </a:lnSpc>
              <a:spcBef>
                <a:spcPts val="0"/>
              </a:spcBef>
              <a:spcAft>
                <a:spcPts val="0"/>
              </a:spcAft>
              <a:buSzPts val="1200"/>
              <a:buNone/>
            </a:pPr>
            <a:endParaRPr sz="1700" b="1">
              <a:solidFill>
                <a:srgbClr val="2F5496"/>
              </a:solidFill>
            </a:endParaRPr>
          </a:p>
        </p:txBody>
      </p:sp>
      <p:sp>
        <p:nvSpPr>
          <p:cNvPr id="600" name="Google Shape;600;p9"/>
          <p:cNvSpPr txBox="1">
            <a:spLocks noGrp="1"/>
          </p:cNvSpPr>
          <p:nvPr>
            <p:ph type="body" idx="4"/>
          </p:nvPr>
        </p:nvSpPr>
        <p:spPr>
          <a:xfrm>
            <a:off x="11333285" y="6440727"/>
            <a:ext cx="572889" cy="26035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SzPts val="1200"/>
              <a:buNone/>
            </a:pPr>
            <a:r>
              <a:rPr lang="pt-BR"/>
              <a:t>20</a:t>
            </a:r>
            <a:endParaRPr/>
          </a:p>
        </p:txBody>
      </p:sp>
      <p:pic>
        <p:nvPicPr>
          <p:cNvPr id="601" name="Google Shape;601;p9"/>
          <p:cNvPicPr preferRelativeResize="0"/>
          <p:nvPr/>
        </p:nvPicPr>
        <p:blipFill rotWithShape="1">
          <a:blip r:embed="rId4">
            <a:alphaModFix/>
          </a:blip>
          <a:srcRect/>
          <a:stretch/>
        </p:blipFill>
        <p:spPr>
          <a:xfrm>
            <a:off x="2447763" y="4793621"/>
            <a:ext cx="1962561" cy="939970"/>
          </a:xfrm>
          <a:prstGeom prst="rect">
            <a:avLst/>
          </a:prstGeom>
          <a:noFill/>
          <a:ln>
            <a:noFill/>
          </a:ln>
        </p:spPr>
      </p:pic>
      <p:pic>
        <p:nvPicPr>
          <p:cNvPr id="602" name="Google Shape;602;p9"/>
          <p:cNvPicPr preferRelativeResize="0"/>
          <p:nvPr/>
        </p:nvPicPr>
        <p:blipFill rotWithShape="1">
          <a:blip r:embed="rId5">
            <a:alphaModFix/>
          </a:blip>
          <a:srcRect/>
          <a:stretch/>
        </p:blipFill>
        <p:spPr>
          <a:xfrm>
            <a:off x="4961019" y="4672336"/>
            <a:ext cx="3149969" cy="1061255"/>
          </a:xfrm>
          <a:prstGeom prst="rect">
            <a:avLst/>
          </a:prstGeom>
          <a:noFill/>
          <a:ln>
            <a:noFill/>
          </a:ln>
        </p:spPr>
      </p:pic>
      <p:pic>
        <p:nvPicPr>
          <p:cNvPr id="603" name="Google Shape;603;p9" descr="Logo Fapesp — Intercontinental Academia"/>
          <p:cNvPicPr preferRelativeResize="0"/>
          <p:nvPr/>
        </p:nvPicPr>
        <p:blipFill rotWithShape="1">
          <a:blip r:embed="rId6">
            <a:alphaModFix/>
          </a:blip>
          <a:srcRect/>
          <a:stretch/>
        </p:blipFill>
        <p:spPr>
          <a:xfrm>
            <a:off x="2370645" y="2454299"/>
            <a:ext cx="2223356" cy="828361"/>
          </a:xfrm>
          <a:prstGeom prst="rect">
            <a:avLst/>
          </a:prstGeom>
          <a:noFill/>
          <a:ln>
            <a:noFill/>
          </a:ln>
        </p:spPr>
      </p:pic>
      <p:pic>
        <p:nvPicPr>
          <p:cNvPr id="604" name="Google Shape;604;p9" descr="Matriz de Bordado Logo USP - Tamanhos Variados"/>
          <p:cNvPicPr preferRelativeResize="0"/>
          <p:nvPr/>
        </p:nvPicPr>
        <p:blipFill rotWithShape="1">
          <a:blip r:embed="rId7">
            <a:alphaModFix/>
          </a:blip>
          <a:srcRect/>
          <a:stretch/>
        </p:blipFill>
        <p:spPr>
          <a:xfrm>
            <a:off x="307824" y="1898725"/>
            <a:ext cx="1962561" cy="2010718"/>
          </a:xfrm>
          <a:prstGeom prst="rect">
            <a:avLst/>
          </a:prstGeom>
          <a:noFill/>
          <a:ln>
            <a:noFill/>
          </a:ln>
        </p:spPr>
      </p:pic>
      <p:pic>
        <p:nvPicPr>
          <p:cNvPr id="605" name="Google Shape;605;p9" descr="Universidad de Sevilla Logo PNG Vector (EPS) Free Download"/>
          <p:cNvPicPr preferRelativeResize="0"/>
          <p:nvPr/>
        </p:nvPicPr>
        <p:blipFill rotWithShape="1">
          <a:blip r:embed="rId8">
            <a:alphaModFix/>
          </a:blip>
          <a:srcRect/>
          <a:stretch/>
        </p:blipFill>
        <p:spPr>
          <a:xfrm>
            <a:off x="365969" y="4400148"/>
            <a:ext cx="1562678" cy="1544617"/>
          </a:xfrm>
          <a:prstGeom prst="rect">
            <a:avLst/>
          </a:prstGeom>
          <a:noFill/>
          <a:ln>
            <a:noFill/>
          </a:ln>
        </p:spPr>
      </p:pic>
      <p:pic>
        <p:nvPicPr>
          <p:cNvPr id="606" name="Google Shape;606;p9" descr="IMB-CNM-CSIC | NanoHUB"/>
          <p:cNvPicPr preferRelativeResize="0"/>
          <p:nvPr/>
        </p:nvPicPr>
        <p:blipFill rotWithShape="1">
          <a:blip r:embed="rId9">
            <a:alphaModFix/>
          </a:blip>
          <a:srcRect/>
          <a:stretch/>
        </p:blipFill>
        <p:spPr>
          <a:xfrm>
            <a:off x="5220333" y="2261546"/>
            <a:ext cx="2631340" cy="1476409"/>
          </a:xfrm>
          <a:prstGeom prst="rect">
            <a:avLst/>
          </a:prstGeom>
          <a:noFill/>
          <a:ln>
            <a:noFill/>
          </a:ln>
        </p:spPr>
      </p:pic>
      <p:sp>
        <p:nvSpPr>
          <p:cNvPr id="607" name="Google Shape;607;p9"/>
          <p:cNvSpPr txBox="1"/>
          <p:nvPr/>
        </p:nvSpPr>
        <p:spPr>
          <a:xfrm>
            <a:off x="3351557" y="408976"/>
            <a:ext cx="7513800" cy="1215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700"/>
              <a:buFont typeface="Arial"/>
              <a:buNone/>
            </a:pPr>
            <a:r>
              <a:rPr lang="pt-BR" sz="6700" b="0" i="0" u="none" strike="noStrike" cap="none" dirty="0" err="1">
                <a:solidFill>
                  <a:srgbClr val="2F5496"/>
                </a:solidFill>
                <a:latin typeface="Arial"/>
                <a:ea typeface="Arial"/>
                <a:cs typeface="Arial"/>
                <a:sym typeface="Arial"/>
              </a:rPr>
              <a:t>Thank</a:t>
            </a:r>
            <a:r>
              <a:rPr lang="pt-BR" sz="6700" b="0" i="0" u="none" strike="noStrike" cap="none" dirty="0">
                <a:solidFill>
                  <a:srgbClr val="2F5496"/>
                </a:solidFill>
                <a:latin typeface="Arial"/>
                <a:ea typeface="Arial"/>
                <a:cs typeface="Arial"/>
                <a:sym typeface="Arial"/>
              </a:rPr>
              <a:t> </a:t>
            </a:r>
            <a:r>
              <a:rPr lang="pt-BR" sz="6700" b="0" i="0" u="none" strike="noStrike" cap="none" dirty="0" err="1">
                <a:solidFill>
                  <a:srgbClr val="2F5496"/>
                </a:solidFill>
                <a:latin typeface="Arial"/>
                <a:ea typeface="Arial"/>
                <a:cs typeface="Arial"/>
                <a:sym typeface="Arial"/>
              </a:rPr>
              <a:t>you</a:t>
            </a:r>
            <a:r>
              <a:rPr lang="pt-BR" sz="6700" b="0" i="0" u="none" strike="noStrike" cap="none" dirty="0">
                <a:solidFill>
                  <a:srgbClr val="2F5496"/>
                </a:solidFill>
                <a:latin typeface="Arial"/>
                <a:ea typeface="Arial"/>
                <a:cs typeface="Arial"/>
                <a:sym typeface="Arial"/>
              </a:rPr>
              <a:t>!</a:t>
            </a:r>
            <a:endParaRPr sz="6700" b="0" i="0" u="none" strike="noStrike" cap="none" dirty="0">
              <a:solidFill>
                <a:srgbClr val="2F5496"/>
              </a:solidFill>
              <a:latin typeface="Arial"/>
              <a:ea typeface="Arial"/>
              <a:cs typeface="Arial"/>
              <a:sym typeface="Arial"/>
            </a:endParaRPr>
          </a:p>
        </p:txBody>
      </p:sp>
      <p:pic>
        <p:nvPicPr>
          <p:cNvPr id="608" name="Google Shape;608;p9"/>
          <p:cNvPicPr preferRelativeResize="0"/>
          <p:nvPr/>
        </p:nvPicPr>
        <p:blipFill rotWithShape="1">
          <a:blip r:embed="rId10">
            <a:alphaModFix/>
          </a:blip>
          <a:srcRect/>
          <a:stretch/>
        </p:blipFill>
        <p:spPr>
          <a:xfrm>
            <a:off x="8183464" y="1713375"/>
            <a:ext cx="3330796" cy="3275163"/>
          </a:xfrm>
          <a:prstGeom prst="rect">
            <a:avLst/>
          </a:prstGeom>
          <a:noFill/>
          <a:ln>
            <a:noFill/>
          </a:ln>
          <a:effectLst>
            <a:outerShdw blurRad="292100" dist="139700" dir="2700000" algn="tl" rotWithShape="0">
              <a:srgbClr val="333333">
                <a:alpha val="64705"/>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35f2914fe76_5_92"/>
          <p:cNvSpPr txBox="1">
            <a:spLocks noGrp="1"/>
          </p:cNvSpPr>
          <p:nvPr>
            <p:ph type="title"/>
          </p:nvPr>
        </p:nvSpPr>
        <p:spPr>
          <a:xfrm>
            <a:off x="213814" y="2571323"/>
            <a:ext cx="2520000" cy="2102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58C0CE"/>
              </a:buClr>
              <a:buSzPts val="13500"/>
              <a:buFont typeface="Poppins"/>
              <a:buNone/>
            </a:pPr>
            <a:r>
              <a:rPr lang="pt-BR"/>
              <a:t>1</a:t>
            </a:r>
            <a:endParaRPr/>
          </a:p>
        </p:txBody>
      </p:sp>
      <p:sp>
        <p:nvSpPr>
          <p:cNvPr id="83" name="Google Shape;83;g35f2914fe76_5_92"/>
          <p:cNvSpPr txBox="1">
            <a:spLocks noGrp="1"/>
          </p:cNvSpPr>
          <p:nvPr>
            <p:ph type="body" idx="2"/>
          </p:nvPr>
        </p:nvSpPr>
        <p:spPr>
          <a:xfrm>
            <a:off x="3448645" y="2620846"/>
            <a:ext cx="7884600" cy="1764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5400"/>
              <a:buNone/>
            </a:pPr>
            <a:r>
              <a:rPr lang="pt-BR"/>
              <a:t>Motivation</a:t>
            </a:r>
            <a:endParaRPr/>
          </a:p>
        </p:txBody>
      </p:sp>
      <p:sp>
        <p:nvSpPr>
          <p:cNvPr id="84" name="Google Shape;84;g35f2914fe76_5_92"/>
          <p:cNvSpPr txBox="1">
            <a:spLocks noGrp="1"/>
          </p:cNvSpPr>
          <p:nvPr>
            <p:ph type="body" idx="3"/>
          </p:nvPr>
        </p:nvSpPr>
        <p:spPr>
          <a:xfrm>
            <a:off x="807184" y="6440727"/>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85" name="Google Shape;85;g35f2914fe76_5_92"/>
          <p:cNvSpPr txBox="1">
            <a:spLocks noGrp="1"/>
          </p:cNvSpPr>
          <p:nvPr>
            <p:ph type="body" idx="4"/>
          </p:nvPr>
        </p:nvSpPr>
        <p:spPr>
          <a:xfrm>
            <a:off x="11333285" y="6440727"/>
            <a:ext cx="573000" cy="260400"/>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3</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grpSp>
        <p:nvGrpSpPr>
          <p:cNvPr id="91" name="Google Shape;91;p3"/>
          <p:cNvGrpSpPr/>
          <p:nvPr/>
        </p:nvGrpSpPr>
        <p:grpSpPr>
          <a:xfrm>
            <a:off x="1779651" y="1856747"/>
            <a:ext cx="7934156" cy="4448337"/>
            <a:chOff x="2654821" y="2311071"/>
            <a:chExt cx="2279714" cy="1262120"/>
          </a:xfrm>
        </p:grpSpPr>
        <p:grpSp>
          <p:nvGrpSpPr>
            <p:cNvPr id="92" name="Google Shape;92;p3"/>
            <p:cNvGrpSpPr/>
            <p:nvPr/>
          </p:nvGrpSpPr>
          <p:grpSpPr>
            <a:xfrm>
              <a:off x="4034269" y="2840745"/>
              <a:ext cx="40212" cy="36437"/>
              <a:chOff x="4293400" y="2574725"/>
              <a:chExt cx="84425" cy="80100"/>
            </a:xfrm>
          </p:grpSpPr>
          <p:sp>
            <p:nvSpPr>
              <p:cNvPr id="93" name="Google Shape;93;p3"/>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94" name="Google Shape;94;p3"/>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95" name="Google Shape;95;p3"/>
            <p:cNvGrpSpPr/>
            <p:nvPr/>
          </p:nvGrpSpPr>
          <p:grpSpPr>
            <a:xfrm>
              <a:off x="3894606" y="2334874"/>
              <a:ext cx="913198" cy="518984"/>
              <a:chOff x="4000175" y="1462675"/>
              <a:chExt cx="1917275" cy="1140875"/>
            </a:xfrm>
          </p:grpSpPr>
          <p:sp>
            <p:nvSpPr>
              <p:cNvPr id="96" name="Google Shape;96;p3"/>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97" name="Google Shape;97;p3"/>
              <p:cNvGrpSpPr/>
              <p:nvPr/>
            </p:nvGrpSpPr>
            <p:grpSpPr>
              <a:xfrm>
                <a:off x="4000175" y="1462675"/>
                <a:ext cx="1917275" cy="1140875"/>
                <a:chOff x="4000175" y="1462675"/>
                <a:chExt cx="1917275" cy="1140875"/>
              </a:xfrm>
            </p:grpSpPr>
            <p:sp>
              <p:nvSpPr>
                <p:cNvPr id="98" name="Google Shape;98;p3"/>
                <p:cNvSpPr/>
                <p:nvPr/>
              </p:nvSpPr>
              <p:spPr>
                <a:xfrm>
                  <a:off x="4000175" y="2000075"/>
                  <a:ext cx="1545875" cy="510000"/>
                </a:xfrm>
                <a:custGeom>
                  <a:avLst/>
                  <a:gdLst/>
                  <a:ahLst/>
                  <a:cxnLst/>
                  <a:rect l="l" t="t" r="r" b="b"/>
                  <a:pathLst>
                    <a:path w="61835" h="20400" extrusionOk="0">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99" name="Google Shape;99;p3"/>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00" name="Google Shape;100;p3"/>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01" name="Google Shape;101;p3"/>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02" name="Google Shape;102;p3"/>
                <p:cNvSpPr/>
                <p:nvPr/>
              </p:nvSpPr>
              <p:spPr>
                <a:xfrm>
                  <a:off x="4015475" y="1586100"/>
                  <a:ext cx="1901975" cy="1017450"/>
                </a:xfrm>
                <a:custGeom>
                  <a:avLst/>
                  <a:gdLst/>
                  <a:ahLst/>
                  <a:cxnLst/>
                  <a:rect l="l" t="t" r="r" b="b"/>
                  <a:pathLst>
                    <a:path w="76079" h="40698" extrusionOk="0">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A6CBC2"/>
                    </a:solidFill>
                    <a:latin typeface="Calibri"/>
                    <a:ea typeface="Calibri"/>
                    <a:cs typeface="Calibri"/>
                    <a:sym typeface="Calibri"/>
                  </a:endParaRPr>
                </a:p>
              </p:txBody>
            </p:sp>
            <p:sp>
              <p:nvSpPr>
                <p:cNvPr id="103" name="Google Shape;103;p3"/>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grpSp>
          <p:nvGrpSpPr>
            <p:cNvPr id="104" name="Google Shape;104;p3"/>
            <p:cNvGrpSpPr/>
            <p:nvPr/>
          </p:nvGrpSpPr>
          <p:grpSpPr>
            <a:xfrm>
              <a:off x="3875768" y="2846704"/>
              <a:ext cx="44796" cy="47366"/>
              <a:chOff x="3960625" y="2587825"/>
              <a:chExt cx="94050" cy="104125"/>
            </a:xfrm>
          </p:grpSpPr>
          <p:sp>
            <p:nvSpPr>
              <p:cNvPr id="105" name="Google Shape;105;p3"/>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06" name="Google Shape;106;p3"/>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07" name="Google Shape;107;p3"/>
            <p:cNvGrpSpPr/>
            <p:nvPr/>
          </p:nvGrpSpPr>
          <p:grpSpPr>
            <a:xfrm>
              <a:off x="3782759" y="2807162"/>
              <a:ext cx="82686" cy="85487"/>
              <a:chOff x="3765350" y="2500900"/>
              <a:chExt cx="173600" cy="187925"/>
            </a:xfrm>
          </p:grpSpPr>
          <p:sp>
            <p:nvSpPr>
              <p:cNvPr id="108" name="Google Shape;108;p3"/>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09" name="Google Shape;109;p3"/>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10" name="Google Shape;110;p3"/>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11" name="Google Shape;111;p3"/>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12" name="Google Shape;112;p3"/>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13" name="Google Shape;113;p3"/>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14" name="Google Shape;114;p3"/>
            <p:cNvGrpSpPr/>
            <p:nvPr/>
          </p:nvGrpSpPr>
          <p:grpSpPr>
            <a:xfrm>
              <a:off x="3775674" y="2798496"/>
              <a:ext cx="40545" cy="23564"/>
              <a:chOff x="3750475" y="2481850"/>
              <a:chExt cx="85125" cy="51800"/>
            </a:xfrm>
          </p:grpSpPr>
          <p:sp>
            <p:nvSpPr>
              <p:cNvPr id="115" name="Google Shape;115;p3"/>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16" name="Google Shape;116;p3"/>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17" name="Google Shape;117;p3"/>
            <p:cNvGrpSpPr/>
            <p:nvPr/>
          </p:nvGrpSpPr>
          <p:grpSpPr>
            <a:xfrm>
              <a:off x="3716946" y="2776024"/>
              <a:ext cx="81971" cy="76912"/>
              <a:chOff x="3627175" y="2432450"/>
              <a:chExt cx="172100" cy="169075"/>
            </a:xfrm>
          </p:grpSpPr>
          <p:sp>
            <p:nvSpPr>
              <p:cNvPr id="118" name="Google Shape;118;p3"/>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19" name="Google Shape;119;p3"/>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20" name="Google Shape;120;p3"/>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21" name="Google Shape;121;p3"/>
            <p:cNvGrpSpPr/>
            <p:nvPr/>
          </p:nvGrpSpPr>
          <p:grpSpPr>
            <a:xfrm>
              <a:off x="3685682" y="2845624"/>
              <a:ext cx="29311" cy="45055"/>
              <a:chOff x="3561536" y="2585450"/>
              <a:chExt cx="61539" cy="99045"/>
            </a:xfrm>
          </p:grpSpPr>
          <p:sp>
            <p:nvSpPr>
              <p:cNvPr id="122" name="Google Shape;122;p3"/>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23" name="Google Shape;123;p3"/>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24" name="Google Shape;124;p3"/>
            <p:cNvGrpSpPr/>
            <p:nvPr/>
          </p:nvGrpSpPr>
          <p:grpSpPr>
            <a:xfrm>
              <a:off x="3849905" y="2572252"/>
              <a:ext cx="74339" cy="119559"/>
              <a:chOff x="3906325" y="1984500"/>
              <a:chExt cx="156075" cy="262825"/>
            </a:xfrm>
          </p:grpSpPr>
          <p:sp>
            <p:nvSpPr>
              <p:cNvPr id="125" name="Google Shape;125;p3"/>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26" name="Google Shape;126;p3"/>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27" name="Google Shape;127;p3"/>
            <p:cNvGrpSpPr/>
            <p:nvPr/>
          </p:nvGrpSpPr>
          <p:grpSpPr>
            <a:xfrm>
              <a:off x="2654821" y="2414345"/>
              <a:ext cx="667570" cy="558731"/>
              <a:chOff x="1397225" y="1637375"/>
              <a:chExt cx="1401575" cy="1228250"/>
            </a:xfrm>
          </p:grpSpPr>
          <p:sp>
            <p:nvSpPr>
              <p:cNvPr id="128" name="Google Shape;128;p3"/>
              <p:cNvSpPr/>
              <p:nvPr/>
            </p:nvSpPr>
            <p:spPr>
              <a:xfrm>
                <a:off x="2050925" y="2362200"/>
                <a:ext cx="747875" cy="497225"/>
              </a:xfrm>
              <a:custGeom>
                <a:avLst/>
                <a:gdLst/>
                <a:ahLst/>
                <a:cxnLst/>
                <a:rect l="l" t="t" r="r" b="b"/>
                <a:pathLst>
                  <a:path w="29915" h="19889" extrusionOk="0">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129" name="Google Shape;129;p3"/>
              <p:cNvGrpSpPr/>
              <p:nvPr/>
            </p:nvGrpSpPr>
            <p:grpSpPr>
              <a:xfrm>
                <a:off x="1397225" y="1637375"/>
                <a:ext cx="1398775" cy="1228250"/>
                <a:chOff x="1397225" y="1637375"/>
                <a:chExt cx="1398775" cy="1228250"/>
              </a:xfrm>
            </p:grpSpPr>
            <p:sp>
              <p:nvSpPr>
                <p:cNvPr id="130" name="Google Shape;130;p3"/>
                <p:cNvSpPr/>
                <p:nvPr/>
              </p:nvSpPr>
              <p:spPr>
                <a:xfrm>
                  <a:off x="1397225" y="1637375"/>
                  <a:ext cx="692600" cy="594250"/>
                </a:xfrm>
                <a:custGeom>
                  <a:avLst/>
                  <a:gdLst/>
                  <a:ahLst/>
                  <a:cxnLst/>
                  <a:rect l="l" t="t" r="r" b="b"/>
                  <a:pathLst>
                    <a:path w="27704" h="23770" extrusionOk="0">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31" name="Google Shape;131;p3"/>
                <p:cNvSpPr/>
                <p:nvPr/>
              </p:nvSpPr>
              <p:spPr>
                <a:xfrm>
                  <a:off x="1979950" y="2384350"/>
                  <a:ext cx="816050" cy="481275"/>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grpSp>
          <p:nvGrpSpPr>
            <p:cNvPr id="132" name="Google Shape;132;p3"/>
            <p:cNvGrpSpPr/>
            <p:nvPr/>
          </p:nvGrpSpPr>
          <p:grpSpPr>
            <a:xfrm>
              <a:off x="3230417" y="3103734"/>
              <a:ext cx="282982" cy="280332"/>
              <a:chOff x="2605700" y="3152850"/>
              <a:chExt cx="594125" cy="616250"/>
            </a:xfrm>
          </p:grpSpPr>
          <p:sp>
            <p:nvSpPr>
              <p:cNvPr id="133" name="Google Shape;133;p3"/>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34" name="Google Shape;134;p3"/>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rgbClr val="00B05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FF6B65"/>
                  </a:solidFill>
                  <a:latin typeface="Calibri"/>
                  <a:ea typeface="Calibri"/>
                  <a:cs typeface="Calibri"/>
                  <a:sym typeface="Calibri"/>
                </a:endParaRPr>
              </a:p>
            </p:txBody>
          </p:sp>
        </p:grpSp>
        <p:grpSp>
          <p:nvGrpSpPr>
            <p:cNvPr id="135" name="Google Shape;135;p3"/>
            <p:cNvGrpSpPr/>
            <p:nvPr/>
          </p:nvGrpSpPr>
          <p:grpSpPr>
            <a:xfrm>
              <a:off x="3265985" y="3226989"/>
              <a:ext cx="87151" cy="346202"/>
              <a:chOff x="2680375" y="3423800"/>
              <a:chExt cx="182975" cy="761050"/>
            </a:xfrm>
          </p:grpSpPr>
          <p:sp>
            <p:nvSpPr>
              <p:cNvPr id="136" name="Google Shape;136;p3"/>
              <p:cNvSpPr/>
              <p:nvPr/>
            </p:nvSpPr>
            <p:spPr>
              <a:xfrm>
                <a:off x="2698650" y="3423800"/>
                <a:ext cx="164700" cy="703875"/>
              </a:xfrm>
              <a:custGeom>
                <a:avLst/>
                <a:gdLst/>
                <a:ahLst/>
                <a:cxnLst/>
                <a:rect l="l" t="t" r="r" b="b"/>
                <a:pathLst>
                  <a:path w="6588" h="28155" extrusionOk="0">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37" name="Google Shape;137;p3"/>
              <p:cNvSpPr/>
              <p:nvPr/>
            </p:nvSpPr>
            <p:spPr>
              <a:xfrm>
                <a:off x="2680375" y="3510050"/>
                <a:ext cx="137075" cy="674800"/>
              </a:xfrm>
              <a:custGeom>
                <a:avLst/>
                <a:gdLst/>
                <a:ahLst/>
                <a:cxnLst/>
                <a:rect l="l" t="t" r="r" b="b"/>
                <a:pathLst>
                  <a:path w="5483" h="26992" extrusionOk="0">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138" name="Google Shape;138;p3"/>
            <p:cNvGrpSpPr/>
            <p:nvPr/>
          </p:nvGrpSpPr>
          <p:grpSpPr>
            <a:xfrm>
              <a:off x="3855466" y="3289811"/>
              <a:ext cx="112514" cy="94210"/>
              <a:chOff x="3918000" y="3561900"/>
              <a:chExt cx="236225" cy="207100"/>
            </a:xfrm>
          </p:grpSpPr>
          <p:sp>
            <p:nvSpPr>
              <p:cNvPr id="139" name="Google Shape;139;p3"/>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solidFill>
                <a:srgbClr val="5F7D9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0" name="Google Shape;140;p3"/>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141" name="Google Shape;141;p3"/>
            <p:cNvSpPr/>
            <p:nvPr/>
          </p:nvSpPr>
          <p:spPr>
            <a:xfrm>
              <a:off x="3292646" y="3020419"/>
              <a:ext cx="18695" cy="5482"/>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2" name="Google Shape;142;p3"/>
            <p:cNvSpPr/>
            <p:nvPr/>
          </p:nvSpPr>
          <p:spPr>
            <a:xfrm>
              <a:off x="3260258" y="3010662"/>
              <a:ext cx="26423" cy="16661"/>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3" name="Google Shape;143;p3"/>
            <p:cNvSpPr/>
            <p:nvPr/>
          </p:nvSpPr>
          <p:spPr>
            <a:xfrm>
              <a:off x="3408744" y="2329870"/>
              <a:ext cx="289769" cy="354333"/>
            </a:xfrm>
            <a:custGeom>
              <a:avLst/>
              <a:gdLst/>
              <a:ahLst/>
              <a:cxnLst/>
              <a:rect l="l" t="t" r="r" b="b"/>
              <a:pathLst>
                <a:path w="24335" h="31157" extrusionOk="0">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FF6B65"/>
                </a:solidFill>
                <a:latin typeface="Calibri"/>
                <a:ea typeface="Calibri"/>
                <a:cs typeface="Calibri"/>
                <a:sym typeface="Calibri"/>
              </a:endParaRPr>
            </a:p>
          </p:txBody>
        </p:sp>
        <p:grpSp>
          <p:nvGrpSpPr>
            <p:cNvPr id="144" name="Google Shape;144;p3"/>
            <p:cNvGrpSpPr/>
            <p:nvPr/>
          </p:nvGrpSpPr>
          <p:grpSpPr>
            <a:xfrm>
              <a:off x="2905224" y="2311071"/>
              <a:ext cx="596721" cy="528992"/>
              <a:chOff x="1922950" y="1410350"/>
              <a:chExt cx="1252825" cy="1162875"/>
            </a:xfrm>
          </p:grpSpPr>
          <p:sp>
            <p:nvSpPr>
              <p:cNvPr id="145" name="Google Shape;145;p3"/>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6" name="Google Shape;146;p3"/>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7" name="Google Shape;147;p3"/>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8" name="Google Shape;148;p3"/>
              <p:cNvSpPr/>
              <p:nvPr/>
            </p:nvSpPr>
            <p:spPr>
              <a:xfrm>
                <a:off x="2722750" y="1634775"/>
                <a:ext cx="145950" cy="133925"/>
              </a:xfrm>
              <a:custGeom>
                <a:avLst/>
                <a:gdLst/>
                <a:ahLst/>
                <a:cxnLst/>
                <a:rect l="l" t="t" r="r" b="b"/>
                <a:pathLst>
                  <a:path w="5838" h="5357" extrusionOk="0">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49" name="Google Shape;149;p3"/>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0" name="Google Shape;150;p3"/>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1" name="Google Shape;151;p3"/>
              <p:cNvSpPr/>
              <p:nvPr/>
            </p:nvSpPr>
            <p:spPr>
              <a:xfrm>
                <a:off x="2443425" y="1547400"/>
                <a:ext cx="109875" cy="60700"/>
              </a:xfrm>
              <a:custGeom>
                <a:avLst/>
                <a:gdLst/>
                <a:ahLst/>
                <a:cxnLst/>
                <a:rect l="l" t="t" r="r" b="b"/>
                <a:pathLst>
                  <a:path w="4395" h="2428" extrusionOk="0">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2" name="Google Shape;152;p3"/>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3" name="Google Shape;153;p3"/>
              <p:cNvSpPr/>
              <p:nvPr/>
            </p:nvSpPr>
            <p:spPr>
              <a:xfrm>
                <a:off x="2474800" y="1600250"/>
                <a:ext cx="142825" cy="88425"/>
              </a:xfrm>
              <a:custGeom>
                <a:avLst/>
                <a:gdLst/>
                <a:ahLst/>
                <a:cxnLst/>
                <a:rect l="l" t="t" r="r" b="b"/>
                <a:pathLst>
                  <a:path w="5713" h="3537" extrusionOk="0">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4" name="Google Shape;154;p3"/>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5" name="Google Shape;155;p3"/>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6" name="Google Shape;156;p3"/>
              <p:cNvSpPr/>
              <p:nvPr/>
            </p:nvSpPr>
            <p:spPr>
              <a:xfrm>
                <a:off x="2799125" y="1455875"/>
                <a:ext cx="96775" cy="158525"/>
              </a:xfrm>
              <a:custGeom>
                <a:avLst/>
                <a:gdLst/>
                <a:ahLst/>
                <a:cxnLst/>
                <a:rect l="l" t="t" r="r" b="b"/>
                <a:pathLst>
                  <a:path w="3871" h="6341" extrusionOk="0">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7" name="Google Shape;157;p3"/>
              <p:cNvSpPr/>
              <p:nvPr/>
            </p:nvSpPr>
            <p:spPr>
              <a:xfrm>
                <a:off x="2744725" y="1557875"/>
                <a:ext cx="36625" cy="48150"/>
              </a:xfrm>
              <a:custGeom>
                <a:avLst/>
                <a:gdLst/>
                <a:ahLst/>
                <a:cxnLst/>
                <a:rect l="l" t="t" r="r" b="b"/>
                <a:pathLst>
                  <a:path w="1465" h="1926" extrusionOk="0">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8" name="Google Shape;158;p3"/>
              <p:cNvSpPr/>
              <p:nvPr/>
            </p:nvSpPr>
            <p:spPr>
              <a:xfrm>
                <a:off x="2789175" y="1410350"/>
                <a:ext cx="386600" cy="302375"/>
              </a:xfrm>
              <a:custGeom>
                <a:avLst/>
                <a:gdLst/>
                <a:ahLst/>
                <a:cxnLst/>
                <a:rect l="l" t="t" r="r" b="b"/>
                <a:pathLst>
                  <a:path w="15464" h="12095" extrusionOk="0">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59" name="Google Shape;159;p3"/>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0" name="Google Shape;160;p3"/>
              <p:cNvSpPr/>
              <p:nvPr/>
            </p:nvSpPr>
            <p:spPr>
              <a:xfrm>
                <a:off x="1922950" y="1659350"/>
                <a:ext cx="1050900" cy="913875"/>
              </a:xfrm>
              <a:custGeom>
                <a:avLst/>
                <a:gdLst/>
                <a:ahLst/>
                <a:cxnLst/>
                <a:rect l="l" t="t" r="r" b="b"/>
                <a:pathLst>
                  <a:path w="42036" h="36555" extrusionOk="0">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A6CBC2"/>
                  </a:solidFill>
                  <a:latin typeface="Calibri"/>
                  <a:ea typeface="Calibri"/>
                  <a:cs typeface="Calibri"/>
                  <a:sym typeface="Calibri"/>
                </a:endParaRPr>
              </a:p>
            </p:txBody>
          </p:sp>
        </p:grpSp>
        <p:sp>
          <p:nvSpPr>
            <p:cNvPr id="161" name="Google Shape;161;p3"/>
            <p:cNvSpPr/>
            <p:nvPr/>
          </p:nvSpPr>
          <p:spPr>
            <a:xfrm>
              <a:off x="3216902" y="3020658"/>
              <a:ext cx="15456" cy="5959"/>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2" name="Google Shape;162;p3"/>
            <p:cNvSpPr/>
            <p:nvPr/>
          </p:nvSpPr>
          <p:spPr>
            <a:xfrm>
              <a:off x="3243063" y="3010423"/>
              <a:ext cx="19695" cy="13340"/>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3" name="Google Shape;163;p3"/>
            <p:cNvSpPr/>
            <p:nvPr/>
          </p:nvSpPr>
          <p:spPr>
            <a:xfrm>
              <a:off x="3173297" y="2986859"/>
              <a:ext cx="73267" cy="24997"/>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4" name="Google Shape;164;p3"/>
            <p:cNvSpPr/>
            <p:nvPr/>
          </p:nvSpPr>
          <p:spPr>
            <a:xfrm>
              <a:off x="3371128" y="3527019"/>
              <a:ext cx="18695" cy="10247"/>
            </a:xfrm>
            <a:custGeom>
              <a:avLst/>
              <a:gdLst/>
              <a:ahLst/>
              <a:cxnLst/>
              <a:rect l="l" t="t" r="r" b="b"/>
              <a:pathLst>
                <a:path w="1570" h="901" extrusionOk="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5" name="Google Shape;165;p3"/>
            <p:cNvSpPr/>
            <p:nvPr/>
          </p:nvSpPr>
          <p:spPr>
            <a:xfrm>
              <a:off x="3183264" y="3080853"/>
              <a:ext cx="38140" cy="16672"/>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6" name="Google Shape;166;p3"/>
            <p:cNvSpPr/>
            <p:nvPr/>
          </p:nvSpPr>
          <p:spPr>
            <a:xfrm>
              <a:off x="3163092" y="3070629"/>
              <a:ext cx="23172" cy="20709"/>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7" name="Google Shape;167;p3"/>
            <p:cNvSpPr/>
            <p:nvPr/>
          </p:nvSpPr>
          <p:spPr>
            <a:xfrm>
              <a:off x="3150875" y="3043494"/>
              <a:ext cx="32150" cy="30467"/>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8" name="Google Shape;168;p3"/>
            <p:cNvSpPr/>
            <p:nvPr/>
          </p:nvSpPr>
          <p:spPr>
            <a:xfrm>
              <a:off x="3140409" y="3037308"/>
              <a:ext cx="43617" cy="20948"/>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69" name="Google Shape;169;p3"/>
            <p:cNvSpPr/>
            <p:nvPr/>
          </p:nvSpPr>
          <p:spPr>
            <a:xfrm>
              <a:off x="3134431" y="3048737"/>
              <a:ext cx="17206" cy="9519"/>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0" name="Google Shape;170;p3"/>
            <p:cNvSpPr/>
            <p:nvPr/>
          </p:nvSpPr>
          <p:spPr>
            <a:xfrm>
              <a:off x="3142159" y="3021841"/>
              <a:ext cx="7978" cy="16672"/>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1" name="Google Shape;171;p3"/>
            <p:cNvSpPr/>
            <p:nvPr/>
          </p:nvSpPr>
          <p:spPr>
            <a:xfrm>
              <a:off x="3120487" y="3025651"/>
              <a:ext cx="28411" cy="28568"/>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2" name="Google Shape;172;p3"/>
            <p:cNvSpPr/>
            <p:nvPr/>
          </p:nvSpPr>
          <p:spPr>
            <a:xfrm>
              <a:off x="2965761" y="2909287"/>
              <a:ext cx="196343" cy="138983"/>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3" name="Google Shape;173;p3"/>
            <p:cNvSpPr/>
            <p:nvPr/>
          </p:nvSpPr>
          <p:spPr>
            <a:xfrm>
              <a:off x="3378594" y="3107749"/>
              <a:ext cx="19445" cy="26657"/>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4" name="Google Shape;174;p3"/>
            <p:cNvSpPr/>
            <p:nvPr/>
          </p:nvSpPr>
          <p:spPr>
            <a:xfrm>
              <a:off x="3354434" y="3105122"/>
              <a:ext cx="27661" cy="28807"/>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5" name="Google Shape;175;p3"/>
            <p:cNvSpPr/>
            <p:nvPr/>
          </p:nvSpPr>
          <p:spPr>
            <a:xfrm>
              <a:off x="3331012" y="3088711"/>
              <a:ext cx="34639" cy="49743"/>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6" name="Google Shape;176;p3"/>
            <p:cNvSpPr/>
            <p:nvPr/>
          </p:nvSpPr>
          <p:spPr>
            <a:xfrm>
              <a:off x="3250041" y="3063487"/>
              <a:ext cx="91450" cy="78538"/>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7" name="Google Shape;177;p3"/>
            <p:cNvSpPr/>
            <p:nvPr/>
          </p:nvSpPr>
          <p:spPr>
            <a:xfrm>
              <a:off x="3209425" y="3061815"/>
              <a:ext cx="82733" cy="112565"/>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8" name="Google Shape;178;p3"/>
            <p:cNvSpPr/>
            <p:nvPr/>
          </p:nvSpPr>
          <p:spPr>
            <a:xfrm>
              <a:off x="3195231" y="3136533"/>
              <a:ext cx="40867" cy="42852"/>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79" name="Google Shape;179;p3"/>
            <p:cNvSpPr/>
            <p:nvPr/>
          </p:nvSpPr>
          <p:spPr>
            <a:xfrm>
              <a:off x="3192980" y="3146290"/>
              <a:ext cx="88711" cy="124938"/>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80" name="Google Shape;180;p3"/>
            <p:cNvSpPr/>
            <p:nvPr/>
          </p:nvSpPr>
          <p:spPr>
            <a:xfrm>
              <a:off x="3275452" y="3211250"/>
              <a:ext cx="85722" cy="91389"/>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FF6B65"/>
                </a:solidFill>
                <a:latin typeface="Calibri"/>
                <a:ea typeface="Calibri"/>
                <a:cs typeface="Calibri"/>
                <a:sym typeface="Calibri"/>
              </a:endParaRPr>
            </a:p>
          </p:txBody>
        </p:sp>
        <p:sp>
          <p:nvSpPr>
            <p:cNvPr id="181" name="Google Shape;181;p3"/>
            <p:cNvSpPr/>
            <p:nvPr/>
          </p:nvSpPr>
          <p:spPr>
            <a:xfrm>
              <a:off x="3327273" y="3275982"/>
              <a:ext cx="58811" cy="59262"/>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A6CBC2"/>
                </a:solidFill>
                <a:latin typeface="Calibri"/>
                <a:ea typeface="Calibri"/>
                <a:cs typeface="Calibri"/>
                <a:sym typeface="Calibri"/>
              </a:endParaRPr>
            </a:p>
          </p:txBody>
        </p:sp>
        <p:sp>
          <p:nvSpPr>
            <p:cNvPr id="182" name="Google Shape;182;p3"/>
            <p:cNvSpPr/>
            <p:nvPr/>
          </p:nvSpPr>
          <p:spPr>
            <a:xfrm>
              <a:off x="3363150" y="3352838"/>
              <a:ext cx="34889" cy="37848"/>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183" name="Google Shape;183;p3"/>
            <p:cNvGrpSpPr/>
            <p:nvPr/>
          </p:nvGrpSpPr>
          <p:grpSpPr>
            <a:xfrm>
              <a:off x="3280929" y="3294542"/>
              <a:ext cx="109894" cy="272224"/>
              <a:chOff x="2711750" y="3572300"/>
              <a:chExt cx="230725" cy="598425"/>
            </a:xfrm>
          </p:grpSpPr>
          <p:sp>
            <p:nvSpPr>
              <p:cNvPr id="184" name="Google Shape;184;p3"/>
              <p:cNvSpPr/>
              <p:nvPr/>
            </p:nvSpPr>
            <p:spPr>
              <a:xfrm>
                <a:off x="2711750" y="3572300"/>
                <a:ext cx="230725" cy="538800"/>
              </a:xfrm>
              <a:custGeom>
                <a:avLst/>
                <a:gdLst/>
                <a:ahLst/>
                <a:cxnLst/>
                <a:rect l="l" t="t" r="r" b="b"/>
                <a:pathLst>
                  <a:path w="9229" h="21552" extrusionOk="0">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85" name="Google Shape;185;p3"/>
              <p:cNvSpPr/>
              <p:nvPr/>
            </p:nvSpPr>
            <p:spPr>
              <a:xfrm>
                <a:off x="2804875" y="4134625"/>
                <a:ext cx="51800" cy="36100"/>
              </a:xfrm>
              <a:custGeom>
                <a:avLst/>
                <a:gdLst/>
                <a:ahLst/>
                <a:cxnLst/>
                <a:rect l="l" t="t" r="r" b="b"/>
                <a:pathLst>
                  <a:path w="2072" h="1444" extrusionOk="0">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186" name="Google Shape;186;p3"/>
            <p:cNvSpPr/>
            <p:nvPr/>
          </p:nvSpPr>
          <p:spPr>
            <a:xfrm>
              <a:off x="4563295" y="2964728"/>
              <a:ext cx="12467" cy="27863"/>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187" name="Google Shape;187;p3"/>
            <p:cNvGrpSpPr/>
            <p:nvPr/>
          </p:nvGrpSpPr>
          <p:grpSpPr>
            <a:xfrm>
              <a:off x="3790439" y="2408636"/>
              <a:ext cx="73017" cy="75684"/>
              <a:chOff x="3781475" y="1624825"/>
              <a:chExt cx="153300" cy="166375"/>
            </a:xfrm>
          </p:grpSpPr>
          <p:sp>
            <p:nvSpPr>
              <p:cNvPr id="188" name="Google Shape;188;p3"/>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89" name="Google Shape;189;p3"/>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0" name="Google Shape;190;p3"/>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1" name="Google Shape;191;p3"/>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192" name="Google Shape;192;p3"/>
            <p:cNvSpPr/>
            <p:nvPr/>
          </p:nvSpPr>
          <p:spPr>
            <a:xfrm>
              <a:off x="4614379" y="2777935"/>
              <a:ext cx="83472" cy="1397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3" name="Google Shape;193;p3"/>
            <p:cNvSpPr/>
            <p:nvPr/>
          </p:nvSpPr>
          <p:spPr>
            <a:xfrm>
              <a:off x="4580490" y="2850992"/>
              <a:ext cx="28661" cy="38087"/>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4" name="Google Shape;194;p3"/>
            <p:cNvSpPr/>
            <p:nvPr/>
          </p:nvSpPr>
          <p:spPr>
            <a:xfrm>
              <a:off x="4566534" y="2807208"/>
              <a:ext cx="32650" cy="53553"/>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5" name="Google Shape;195;p3"/>
            <p:cNvSpPr/>
            <p:nvPr/>
          </p:nvSpPr>
          <p:spPr>
            <a:xfrm>
              <a:off x="4301938" y="2737722"/>
              <a:ext cx="211787" cy="95438"/>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6" name="Google Shape;196;p3"/>
            <p:cNvSpPr/>
            <p:nvPr/>
          </p:nvSpPr>
          <p:spPr>
            <a:xfrm>
              <a:off x="4718522" y="3165089"/>
              <a:ext cx="67277" cy="54986"/>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7" name="Google Shape;197;p3"/>
            <p:cNvSpPr/>
            <p:nvPr/>
          </p:nvSpPr>
          <p:spPr>
            <a:xfrm>
              <a:off x="4567785" y="3016610"/>
              <a:ext cx="54822" cy="91389"/>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8" name="Google Shape;198;p3"/>
            <p:cNvSpPr/>
            <p:nvPr/>
          </p:nvSpPr>
          <p:spPr>
            <a:xfrm>
              <a:off x="4595934" y="3205063"/>
              <a:ext cx="26673" cy="13340"/>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199" name="Google Shape;199;p3"/>
            <p:cNvGrpSpPr/>
            <p:nvPr/>
          </p:nvGrpSpPr>
          <p:grpSpPr>
            <a:xfrm>
              <a:off x="4403342" y="3107749"/>
              <a:ext cx="316680" cy="101374"/>
              <a:chOff x="5068275" y="3161675"/>
              <a:chExt cx="664875" cy="222850"/>
            </a:xfrm>
          </p:grpSpPr>
          <p:sp>
            <p:nvSpPr>
              <p:cNvPr id="200" name="Google Shape;200;p3"/>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1" name="Google Shape;201;p3"/>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2" name="Google Shape;202;p3"/>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3" name="Google Shape;203;p3"/>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204" name="Google Shape;204;p3"/>
            <p:cNvSpPr/>
            <p:nvPr/>
          </p:nvSpPr>
          <p:spPr>
            <a:xfrm>
              <a:off x="4437231" y="3100607"/>
              <a:ext cx="29912" cy="3737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5" name="Google Shape;205;p3"/>
            <p:cNvSpPr/>
            <p:nvPr/>
          </p:nvSpPr>
          <p:spPr>
            <a:xfrm>
              <a:off x="4503746" y="3099174"/>
              <a:ext cx="65289" cy="4213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6" name="Google Shape;206;p3"/>
            <p:cNvSpPr/>
            <p:nvPr/>
          </p:nvSpPr>
          <p:spPr>
            <a:xfrm>
              <a:off x="4442708" y="2983061"/>
              <a:ext cx="56823" cy="104945"/>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7" name="Google Shape;207;p3"/>
            <p:cNvSpPr/>
            <p:nvPr/>
          </p:nvSpPr>
          <p:spPr>
            <a:xfrm>
              <a:off x="4450186" y="3045644"/>
              <a:ext cx="36139" cy="2975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8" name="Google Shape;208;p3"/>
            <p:cNvSpPr/>
            <p:nvPr/>
          </p:nvSpPr>
          <p:spPr>
            <a:xfrm>
              <a:off x="4429753" y="2990191"/>
              <a:ext cx="55822" cy="61650"/>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09" name="Google Shape;209;p3"/>
            <p:cNvSpPr/>
            <p:nvPr/>
          </p:nvSpPr>
          <p:spPr>
            <a:xfrm>
              <a:off x="4413309" y="3004475"/>
              <a:ext cx="58061" cy="103285"/>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0" name="Google Shape;210;p3"/>
            <p:cNvSpPr/>
            <p:nvPr/>
          </p:nvSpPr>
          <p:spPr>
            <a:xfrm>
              <a:off x="4375443" y="2948079"/>
              <a:ext cx="61050" cy="131125"/>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1" name="Google Shape;211;p3"/>
            <p:cNvSpPr/>
            <p:nvPr/>
          </p:nvSpPr>
          <p:spPr>
            <a:xfrm>
              <a:off x="4343054" y="2959975"/>
              <a:ext cx="35389" cy="43557"/>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2" name="Google Shape;212;p3"/>
            <p:cNvSpPr/>
            <p:nvPr/>
          </p:nvSpPr>
          <p:spPr>
            <a:xfrm>
              <a:off x="3793178" y="2712975"/>
              <a:ext cx="26423" cy="3094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3" name="Google Shape;213;p3"/>
            <p:cNvSpPr/>
            <p:nvPr/>
          </p:nvSpPr>
          <p:spPr>
            <a:xfrm>
              <a:off x="3772256" y="2560208"/>
              <a:ext cx="138282" cy="15349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4" name="Google Shape;214;p3"/>
            <p:cNvSpPr/>
            <p:nvPr/>
          </p:nvSpPr>
          <p:spPr>
            <a:xfrm>
              <a:off x="3810372" y="2589242"/>
              <a:ext cx="68528" cy="147786"/>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5" name="Google Shape;215;p3"/>
            <p:cNvSpPr/>
            <p:nvPr/>
          </p:nvSpPr>
          <p:spPr>
            <a:xfrm>
              <a:off x="3883127" y="2693471"/>
              <a:ext cx="27411" cy="23803"/>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6" name="Google Shape;216;p3"/>
            <p:cNvSpPr/>
            <p:nvPr/>
          </p:nvSpPr>
          <p:spPr>
            <a:xfrm>
              <a:off x="3870422" y="2710598"/>
              <a:ext cx="43605" cy="22620"/>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7" name="Google Shape;217;p3"/>
            <p:cNvSpPr/>
            <p:nvPr/>
          </p:nvSpPr>
          <p:spPr>
            <a:xfrm>
              <a:off x="3871910" y="2726065"/>
              <a:ext cx="33901" cy="23803"/>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8" name="Google Shape;218;p3"/>
            <p:cNvSpPr/>
            <p:nvPr/>
          </p:nvSpPr>
          <p:spPr>
            <a:xfrm>
              <a:off x="3888104" y="2727737"/>
              <a:ext cx="57573" cy="42601"/>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19" name="Google Shape;219;p3"/>
            <p:cNvSpPr/>
            <p:nvPr/>
          </p:nvSpPr>
          <p:spPr>
            <a:xfrm>
              <a:off x="3848488" y="2796972"/>
              <a:ext cx="39628" cy="24519"/>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0" name="Google Shape;220;p3"/>
            <p:cNvSpPr/>
            <p:nvPr/>
          </p:nvSpPr>
          <p:spPr>
            <a:xfrm>
              <a:off x="3851727" y="2789842"/>
              <a:ext cx="34151" cy="14284"/>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1" name="Google Shape;221;p3"/>
            <p:cNvSpPr/>
            <p:nvPr/>
          </p:nvSpPr>
          <p:spPr>
            <a:xfrm>
              <a:off x="3869672" y="2845760"/>
              <a:ext cx="12967" cy="23803"/>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2" name="Google Shape;222;p3"/>
            <p:cNvSpPr/>
            <p:nvPr/>
          </p:nvSpPr>
          <p:spPr>
            <a:xfrm>
              <a:off x="3863444" y="2836958"/>
              <a:ext cx="12467" cy="15000"/>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3" name="Google Shape;223;p3"/>
            <p:cNvSpPr/>
            <p:nvPr/>
          </p:nvSpPr>
          <p:spPr>
            <a:xfrm>
              <a:off x="3844761" y="2824346"/>
              <a:ext cx="25923" cy="2166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4" name="Google Shape;224;p3"/>
            <p:cNvSpPr/>
            <p:nvPr/>
          </p:nvSpPr>
          <p:spPr>
            <a:xfrm>
              <a:off x="3830555" y="2811734"/>
              <a:ext cx="20195" cy="12146"/>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5" name="Google Shape;225;p3"/>
            <p:cNvSpPr/>
            <p:nvPr/>
          </p:nvSpPr>
          <p:spPr>
            <a:xfrm>
              <a:off x="3804645" y="2793401"/>
              <a:ext cx="47594" cy="21903"/>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6" name="Google Shape;226;p3"/>
            <p:cNvSpPr/>
            <p:nvPr/>
          </p:nvSpPr>
          <p:spPr>
            <a:xfrm>
              <a:off x="3831556" y="2741054"/>
              <a:ext cx="63038" cy="50699"/>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7" name="Google Shape;227;p3"/>
            <p:cNvSpPr/>
            <p:nvPr/>
          </p:nvSpPr>
          <p:spPr>
            <a:xfrm>
              <a:off x="3819089" y="2776036"/>
              <a:ext cx="50345" cy="20948"/>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8" name="Google Shape;228;p3"/>
            <p:cNvSpPr/>
            <p:nvPr/>
          </p:nvSpPr>
          <p:spPr>
            <a:xfrm>
              <a:off x="3779972" y="2741293"/>
              <a:ext cx="57323" cy="65449"/>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29" name="Google Shape;229;p3"/>
            <p:cNvSpPr/>
            <p:nvPr/>
          </p:nvSpPr>
          <p:spPr>
            <a:xfrm>
              <a:off x="3764778" y="2755577"/>
              <a:ext cx="24672" cy="21426"/>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30" name="Google Shape;230;p3"/>
            <p:cNvSpPr/>
            <p:nvPr/>
          </p:nvSpPr>
          <p:spPr>
            <a:xfrm>
              <a:off x="3762540" y="2773181"/>
              <a:ext cx="19445" cy="15956"/>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31" name="Google Shape;231;p3"/>
            <p:cNvSpPr/>
            <p:nvPr/>
          </p:nvSpPr>
          <p:spPr>
            <a:xfrm>
              <a:off x="3779484" y="2783894"/>
              <a:ext cx="4739" cy="64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32" name="Google Shape;232;p3"/>
            <p:cNvSpPr/>
            <p:nvPr/>
          </p:nvSpPr>
          <p:spPr>
            <a:xfrm>
              <a:off x="3681319" y="2737017"/>
              <a:ext cx="27661" cy="34982"/>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233" name="Google Shape;233;p3"/>
            <p:cNvGrpSpPr/>
            <p:nvPr/>
          </p:nvGrpSpPr>
          <p:grpSpPr>
            <a:xfrm>
              <a:off x="3697513" y="2707266"/>
              <a:ext cx="59549" cy="79733"/>
              <a:chOff x="3586375" y="2281300"/>
              <a:chExt cx="125025" cy="175275"/>
            </a:xfrm>
          </p:grpSpPr>
          <p:sp>
            <p:nvSpPr>
              <p:cNvPr id="234" name="Google Shape;234;p3"/>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35" name="Google Shape;235;p3"/>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236" name="Google Shape;236;p3"/>
            <p:cNvSpPr/>
            <p:nvPr/>
          </p:nvSpPr>
          <p:spPr>
            <a:xfrm>
              <a:off x="4037841" y="3224817"/>
              <a:ext cx="52333" cy="93527"/>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237" name="Google Shape;237;p3"/>
            <p:cNvGrpSpPr/>
            <p:nvPr/>
          </p:nvGrpSpPr>
          <p:grpSpPr>
            <a:xfrm>
              <a:off x="4513224" y="3221724"/>
              <a:ext cx="274563" cy="280321"/>
              <a:chOff x="5298975" y="3412225"/>
              <a:chExt cx="576450" cy="616225"/>
            </a:xfrm>
          </p:grpSpPr>
          <p:sp>
            <p:nvSpPr>
              <p:cNvPr id="238" name="Google Shape;238;p3"/>
              <p:cNvSpPr/>
              <p:nvPr/>
            </p:nvSpPr>
            <p:spPr>
              <a:xfrm>
                <a:off x="5298975" y="3412225"/>
                <a:ext cx="576450" cy="515275"/>
              </a:xfrm>
              <a:custGeom>
                <a:avLst/>
                <a:gdLst/>
                <a:ahLst/>
                <a:cxnLst/>
                <a:rect l="l" t="t" r="r" b="b"/>
                <a:pathLst>
                  <a:path w="23058" h="20611" extrusionOk="0">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A6CBC2"/>
                  </a:solidFill>
                  <a:latin typeface="Calibri"/>
                  <a:ea typeface="Calibri"/>
                  <a:cs typeface="Calibri"/>
                  <a:sym typeface="Calibri"/>
                </a:endParaRPr>
              </a:p>
            </p:txBody>
          </p:sp>
          <p:sp>
            <p:nvSpPr>
              <p:cNvPr id="239" name="Google Shape;239;p3"/>
              <p:cNvSpPr/>
              <p:nvPr/>
            </p:nvSpPr>
            <p:spPr>
              <a:xfrm>
                <a:off x="5683950" y="3957275"/>
                <a:ext cx="54950" cy="71175"/>
              </a:xfrm>
              <a:custGeom>
                <a:avLst/>
                <a:gdLst/>
                <a:ahLst/>
                <a:cxnLst/>
                <a:rect l="l" t="t" r="r" b="b"/>
                <a:pathLst>
                  <a:path w="2198" h="2847" extrusionOk="0">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grpSp>
          <p:nvGrpSpPr>
            <p:cNvPr id="240" name="Google Shape;240;p3"/>
            <p:cNvGrpSpPr/>
            <p:nvPr/>
          </p:nvGrpSpPr>
          <p:grpSpPr>
            <a:xfrm>
              <a:off x="4824403" y="3421846"/>
              <a:ext cx="110132" cy="130647"/>
              <a:chOff x="5952300" y="3852150"/>
              <a:chExt cx="231225" cy="287200"/>
            </a:xfrm>
          </p:grpSpPr>
          <p:sp>
            <p:nvSpPr>
              <p:cNvPr id="241" name="Google Shape;241;p3"/>
              <p:cNvSpPr/>
              <p:nvPr/>
            </p:nvSpPr>
            <p:spPr>
              <a:xfrm>
                <a:off x="5952300" y="3996525"/>
                <a:ext cx="145450" cy="142825"/>
              </a:xfrm>
              <a:custGeom>
                <a:avLst/>
                <a:gdLst/>
                <a:ahLst/>
                <a:cxnLst/>
                <a:rect l="l" t="t" r="r" b="b"/>
                <a:pathLst>
                  <a:path w="5818" h="5713" extrusionOk="0">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2" name="Google Shape;242;p3"/>
              <p:cNvSpPr/>
              <p:nvPr/>
            </p:nvSpPr>
            <p:spPr>
              <a:xfrm>
                <a:off x="6101375" y="3852150"/>
                <a:ext cx="82150" cy="171075"/>
              </a:xfrm>
              <a:custGeom>
                <a:avLst/>
                <a:gdLst/>
                <a:ahLst/>
                <a:cxnLst/>
                <a:rect l="l" t="t" r="r" b="b"/>
                <a:pathLst>
                  <a:path w="3286" h="6843" extrusionOk="0">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243" name="Google Shape;243;p3"/>
            <p:cNvSpPr/>
            <p:nvPr/>
          </p:nvSpPr>
          <p:spPr>
            <a:xfrm>
              <a:off x="3608564" y="2619698"/>
              <a:ext cx="60550" cy="35232"/>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4" name="Google Shape;244;p3"/>
            <p:cNvSpPr/>
            <p:nvPr/>
          </p:nvSpPr>
          <p:spPr>
            <a:xfrm>
              <a:off x="4188328" y="2704412"/>
              <a:ext cx="421823" cy="300791"/>
            </a:xfrm>
            <a:custGeom>
              <a:avLst/>
              <a:gdLst/>
              <a:ahLst/>
              <a:cxnLst/>
              <a:rect l="l" t="t" r="r" b="b"/>
              <a:pathLst>
                <a:path w="35425" h="26449" extrusionOk="0">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5" name="Google Shape;245;p3"/>
            <p:cNvSpPr/>
            <p:nvPr/>
          </p:nvSpPr>
          <p:spPr>
            <a:xfrm>
              <a:off x="4442708" y="2990191"/>
              <a:ext cx="762" cy="967"/>
            </a:xfrm>
            <a:custGeom>
              <a:avLst/>
              <a:gdLst/>
              <a:ahLst/>
              <a:cxnLst/>
              <a:rect l="l" t="t" r="r" b="b"/>
              <a:pathLst>
                <a:path w="64" h="85" extrusionOk="0">
                  <a:moveTo>
                    <a:pt x="63" y="85"/>
                  </a:moveTo>
                  <a:lnTo>
                    <a:pt x="1" y="1"/>
                  </a:lnTo>
                  <a:lnTo>
                    <a:pt x="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6" name="Google Shape;246;p3"/>
            <p:cNvSpPr/>
            <p:nvPr/>
          </p:nvSpPr>
          <p:spPr>
            <a:xfrm>
              <a:off x="4434742" y="2997094"/>
              <a:ext cx="1250" cy="1205"/>
            </a:xfrm>
            <a:custGeom>
              <a:avLst/>
              <a:gdLst/>
              <a:ahLst/>
              <a:cxnLst/>
              <a:rect l="l" t="t" r="r" b="b"/>
              <a:pathLst>
                <a:path w="105" h="106" extrusionOk="0">
                  <a:moveTo>
                    <a:pt x="0" y="105"/>
                  </a:moveTo>
                  <a:lnTo>
                    <a:pt x="105" y="1"/>
                  </a:lnTo>
                  <a:lnTo>
                    <a:pt x="10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7" name="Google Shape;247;p3"/>
            <p:cNvSpPr/>
            <p:nvPr/>
          </p:nvSpPr>
          <p:spPr>
            <a:xfrm>
              <a:off x="4184339" y="2879787"/>
              <a:ext cx="2512" cy="728"/>
            </a:xfrm>
            <a:custGeom>
              <a:avLst/>
              <a:gdLst/>
              <a:ahLst/>
              <a:cxnLst/>
              <a:rect l="l" t="t" r="r" b="b"/>
              <a:pathLst>
                <a:path w="211" h="64" extrusionOk="0">
                  <a:moveTo>
                    <a:pt x="210" y="0"/>
                  </a:moveTo>
                  <a:lnTo>
                    <a:pt x="1" y="63"/>
                  </a:lnTo>
                  <a:lnTo>
                    <a:pt x="22" y="63"/>
                  </a:lnTo>
                  <a:lnTo>
                    <a:pt x="21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8" name="Google Shape;248;p3"/>
            <p:cNvSpPr/>
            <p:nvPr/>
          </p:nvSpPr>
          <p:spPr>
            <a:xfrm>
              <a:off x="4038591" y="2720356"/>
              <a:ext cx="260870" cy="130886"/>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49" name="Google Shape;249;p3"/>
            <p:cNvSpPr/>
            <p:nvPr/>
          </p:nvSpPr>
          <p:spPr>
            <a:xfrm>
              <a:off x="4105619" y="2816249"/>
              <a:ext cx="110383" cy="65688"/>
            </a:xfrm>
            <a:custGeom>
              <a:avLst/>
              <a:gdLst/>
              <a:ahLst/>
              <a:cxnLst/>
              <a:rect l="l" t="t" r="r" b="b"/>
              <a:pathLst>
                <a:path w="9270" h="5776" extrusionOk="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0" name="Google Shape;250;p3"/>
            <p:cNvSpPr/>
            <p:nvPr/>
          </p:nvSpPr>
          <p:spPr>
            <a:xfrm>
              <a:off x="4085936" y="2839096"/>
              <a:ext cx="98666" cy="59262"/>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251" name="Google Shape;251;p3"/>
            <p:cNvGrpSpPr/>
            <p:nvPr/>
          </p:nvGrpSpPr>
          <p:grpSpPr>
            <a:xfrm>
              <a:off x="4295710" y="3079670"/>
              <a:ext cx="14968" cy="27135"/>
              <a:chOff x="4842300" y="3099950"/>
              <a:chExt cx="31425" cy="59650"/>
            </a:xfrm>
          </p:grpSpPr>
          <p:sp>
            <p:nvSpPr>
              <p:cNvPr id="252" name="Google Shape;252;p3"/>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3" name="Google Shape;253;p3"/>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4" name="Google Shape;254;p3"/>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5" name="Google Shape;255;p3"/>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256" name="Google Shape;256;p3"/>
            <p:cNvSpPr/>
            <p:nvPr/>
          </p:nvSpPr>
          <p:spPr>
            <a:xfrm>
              <a:off x="4210500" y="2911903"/>
              <a:ext cx="193104" cy="180152"/>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7" name="Google Shape;257;p3"/>
            <p:cNvSpPr/>
            <p:nvPr/>
          </p:nvSpPr>
          <p:spPr>
            <a:xfrm>
              <a:off x="4286244" y="2933329"/>
              <a:ext cx="56823" cy="29034"/>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8" name="Google Shape;258;p3"/>
            <p:cNvSpPr/>
            <p:nvPr/>
          </p:nvSpPr>
          <p:spPr>
            <a:xfrm>
              <a:off x="4155440" y="2884541"/>
              <a:ext cx="95439" cy="100431"/>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59" name="Google Shape;259;p3"/>
            <p:cNvSpPr/>
            <p:nvPr/>
          </p:nvSpPr>
          <p:spPr>
            <a:xfrm>
              <a:off x="4148462" y="2870746"/>
              <a:ext cx="91200" cy="72579"/>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0" name="Google Shape;260;p3"/>
            <p:cNvSpPr/>
            <p:nvPr/>
          </p:nvSpPr>
          <p:spPr>
            <a:xfrm>
              <a:off x="3884115" y="2761763"/>
              <a:ext cx="113133" cy="67348"/>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1" name="Google Shape;261;p3"/>
            <p:cNvSpPr/>
            <p:nvPr/>
          </p:nvSpPr>
          <p:spPr>
            <a:xfrm>
              <a:off x="3912027" y="2795073"/>
              <a:ext cx="23684" cy="25236"/>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2" name="Google Shape;262;p3"/>
            <p:cNvSpPr/>
            <p:nvPr/>
          </p:nvSpPr>
          <p:spPr>
            <a:xfrm>
              <a:off x="3874161" y="2799361"/>
              <a:ext cx="60800" cy="37131"/>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3" name="Google Shape;263;p3"/>
            <p:cNvSpPr/>
            <p:nvPr/>
          </p:nvSpPr>
          <p:spPr>
            <a:xfrm>
              <a:off x="3889355" y="2831954"/>
              <a:ext cx="39878" cy="24041"/>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264" name="Google Shape;264;p3"/>
            <p:cNvGrpSpPr/>
            <p:nvPr/>
          </p:nvGrpSpPr>
          <p:grpSpPr>
            <a:xfrm>
              <a:off x="3831056" y="2816010"/>
              <a:ext cx="37378" cy="27612"/>
              <a:chOff x="3866750" y="2520350"/>
              <a:chExt cx="78475" cy="60700"/>
            </a:xfrm>
          </p:grpSpPr>
          <p:sp>
            <p:nvSpPr>
              <p:cNvPr id="265" name="Google Shape;265;p3"/>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6" name="Google Shape;266;p3"/>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7" name="Google Shape;267;p3"/>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68" name="Google Shape;268;p3"/>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269" name="Google Shape;269;p3"/>
            <p:cNvSpPr/>
            <p:nvPr/>
          </p:nvSpPr>
          <p:spPr>
            <a:xfrm>
              <a:off x="3799155" y="2842190"/>
              <a:ext cx="6990" cy="13340"/>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0" name="Google Shape;270;p3"/>
            <p:cNvSpPr/>
            <p:nvPr/>
          </p:nvSpPr>
          <p:spPr>
            <a:xfrm>
              <a:off x="3688535" y="2836242"/>
              <a:ext cx="76506" cy="61161"/>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rgbClr val="FF000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1" name="Google Shape;271;p3"/>
            <p:cNvSpPr/>
            <p:nvPr/>
          </p:nvSpPr>
          <p:spPr>
            <a:xfrm>
              <a:off x="4036603" y="2865264"/>
              <a:ext cx="11967" cy="9064"/>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2" name="Google Shape;272;p3"/>
            <p:cNvSpPr/>
            <p:nvPr/>
          </p:nvSpPr>
          <p:spPr>
            <a:xfrm>
              <a:off x="4033614" y="2866458"/>
              <a:ext cx="140532" cy="108039"/>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3" name="Google Shape;273;p3"/>
            <p:cNvSpPr/>
            <p:nvPr/>
          </p:nvSpPr>
          <p:spPr>
            <a:xfrm>
              <a:off x="4026636" y="2853369"/>
              <a:ext cx="24672" cy="20004"/>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4" name="Google Shape;274;p3"/>
            <p:cNvSpPr/>
            <p:nvPr/>
          </p:nvSpPr>
          <p:spPr>
            <a:xfrm>
              <a:off x="3915766" y="2848615"/>
              <a:ext cx="124088" cy="48788"/>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5" name="Google Shape;275;p3"/>
            <p:cNvSpPr/>
            <p:nvPr/>
          </p:nvSpPr>
          <p:spPr>
            <a:xfrm>
              <a:off x="3914265" y="2848854"/>
              <a:ext cx="18945" cy="15956"/>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6" name="Google Shape;276;p3"/>
            <p:cNvSpPr/>
            <p:nvPr/>
          </p:nvSpPr>
          <p:spPr>
            <a:xfrm>
              <a:off x="4004703" y="2885735"/>
              <a:ext cx="66539" cy="61161"/>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7" name="Google Shape;277;p3"/>
            <p:cNvSpPr/>
            <p:nvPr/>
          </p:nvSpPr>
          <p:spPr>
            <a:xfrm>
              <a:off x="4059025" y="2939277"/>
              <a:ext cx="11967" cy="11668"/>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8" name="Google Shape;278;p3"/>
            <p:cNvSpPr/>
            <p:nvPr/>
          </p:nvSpPr>
          <p:spPr>
            <a:xfrm>
              <a:off x="3959359" y="2899768"/>
              <a:ext cx="15468" cy="8347"/>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79" name="Google Shape;279;p3"/>
            <p:cNvSpPr/>
            <p:nvPr/>
          </p:nvSpPr>
          <p:spPr>
            <a:xfrm>
              <a:off x="3982281" y="2887395"/>
              <a:ext cx="42867" cy="36426"/>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0" name="Google Shape;280;p3"/>
            <p:cNvSpPr/>
            <p:nvPr/>
          </p:nvSpPr>
          <p:spPr>
            <a:xfrm>
              <a:off x="3973565" y="2916668"/>
              <a:ext cx="10479" cy="29045"/>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1" name="Google Shape;281;p3"/>
            <p:cNvSpPr/>
            <p:nvPr/>
          </p:nvSpPr>
          <p:spPr>
            <a:xfrm>
              <a:off x="3982781" y="2916668"/>
              <a:ext cx="2751" cy="5959"/>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2" name="Google Shape;282;p3"/>
            <p:cNvSpPr/>
            <p:nvPr/>
          </p:nvSpPr>
          <p:spPr>
            <a:xfrm>
              <a:off x="3979792" y="2923093"/>
              <a:ext cx="3751" cy="8336"/>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3" name="Google Shape;283;p3"/>
            <p:cNvSpPr/>
            <p:nvPr/>
          </p:nvSpPr>
          <p:spPr>
            <a:xfrm>
              <a:off x="3979792" y="2907627"/>
              <a:ext cx="8978" cy="10713"/>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4" name="Google Shape;284;p3"/>
            <p:cNvSpPr/>
            <p:nvPr/>
          </p:nvSpPr>
          <p:spPr>
            <a:xfrm>
              <a:off x="3980292" y="2915952"/>
              <a:ext cx="27661" cy="32616"/>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5" name="Google Shape;285;p3"/>
            <p:cNvSpPr/>
            <p:nvPr/>
          </p:nvSpPr>
          <p:spPr>
            <a:xfrm>
              <a:off x="3979792" y="2924515"/>
              <a:ext cx="142521" cy="114714"/>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FF6B65"/>
                </a:solidFill>
                <a:latin typeface="Calibri"/>
                <a:ea typeface="Calibri"/>
                <a:cs typeface="Calibri"/>
                <a:sym typeface="Calibri"/>
              </a:endParaRPr>
            </a:p>
          </p:txBody>
        </p:sp>
        <p:sp>
          <p:nvSpPr>
            <p:cNvPr id="286" name="Google Shape;286;p3"/>
            <p:cNvSpPr/>
            <p:nvPr/>
          </p:nvSpPr>
          <p:spPr>
            <a:xfrm>
              <a:off x="4089663" y="2967116"/>
              <a:ext cx="5251" cy="10952"/>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7" name="Google Shape;287;p3"/>
            <p:cNvSpPr/>
            <p:nvPr/>
          </p:nvSpPr>
          <p:spPr>
            <a:xfrm>
              <a:off x="4095152" y="2967833"/>
              <a:ext cx="32900" cy="24758"/>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8" name="Google Shape;288;p3"/>
            <p:cNvSpPr/>
            <p:nvPr/>
          </p:nvSpPr>
          <p:spPr>
            <a:xfrm>
              <a:off x="4101380" y="2973303"/>
              <a:ext cx="51583" cy="60684"/>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89" name="Google Shape;289;p3"/>
            <p:cNvSpPr/>
            <p:nvPr/>
          </p:nvSpPr>
          <p:spPr>
            <a:xfrm>
              <a:off x="4124802" y="2964728"/>
              <a:ext cx="2751" cy="5971"/>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0" name="Google Shape;290;p3"/>
            <p:cNvSpPr/>
            <p:nvPr/>
          </p:nvSpPr>
          <p:spPr>
            <a:xfrm>
              <a:off x="4037591" y="3015893"/>
              <a:ext cx="73267" cy="45456"/>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1" name="Google Shape;291;p3"/>
            <p:cNvSpPr/>
            <p:nvPr/>
          </p:nvSpPr>
          <p:spPr>
            <a:xfrm>
              <a:off x="3911526" y="2929280"/>
              <a:ext cx="85972" cy="69020"/>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2" name="Google Shape;292;p3"/>
            <p:cNvSpPr/>
            <p:nvPr/>
          </p:nvSpPr>
          <p:spPr>
            <a:xfrm>
              <a:off x="3896332" y="2997572"/>
              <a:ext cx="113621" cy="124461"/>
            </a:xfrm>
            <a:custGeom>
              <a:avLst/>
              <a:gdLst/>
              <a:ahLst/>
              <a:cxnLst/>
              <a:rect l="l" t="t" r="r" b="b"/>
              <a:pathLst>
                <a:path w="9542" h="10944" extrusionOk="0">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3" name="Google Shape;293;p3"/>
            <p:cNvSpPr/>
            <p:nvPr/>
          </p:nvSpPr>
          <p:spPr>
            <a:xfrm>
              <a:off x="3973815" y="3045871"/>
              <a:ext cx="104655" cy="75923"/>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4" name="Google Shape;294;p3"/>
            <p:cNvSpPr/>
            <p:nvPr/>
          </p:nvSpPr>
          <p:spPr>
            <a:xfrm>
              <a:off x="3996236" y="3024695"/>
              <a:ext cx="46106" cy="39042"/>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5" name="Google Shape;295;p3"/>
            <p:cNvSpPr/>
            <p:nvPr/>
          </p:nvSpPr>
          <p:spPr>
            <a:xfrm>
              <a:off x="4033614" y="3061110"/>
              <a:ext cx="10467" cy="11907"/>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6" name="Google Shape;296;p3"/>
            <p:cNvSpPr/>
            <p:nvPr/>
          </p:nvSpPr>
          <p:spPr>
            <a:xfrm>
              <a:off x="4029125" y="3065864"/>
              <a:ext cx="70516" cy="89240"/>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7" name="Google Shape;297;p3"/>
            <p:cNvSpPr/>
            <p:nvPr/>
          </p:nvSpPr>
          <p:spPr>
            <a:xfrm>
              <a:off x="3978054" y="3108693"/>
              <a:ext cx="57811" cy="66882"/>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FF6B65"/>
                </a:solidFill>
                <a:latin typeface="Calibri"/>
                <a:ea typeface="Calibri"/>
                <a:cs typeface="Calibri"/>
                <a:sym typeface="Calibri"/>
              </a:endParaRPr>
            </a:p>
          </p:txBody>
        </p:sp>
        <p:sp>
          <p:nvSpPr>
            <p:cNvPr id="298" name="Google Shape;298;p3"/>
            <p:cNvSpPr/>
            <p:nvPr/>
          </p:nvSpPr>
          <p:spPr>
            <a:xfrm>
              <a:off x="3963598" y="3151999"/>
              <a:ext cx="5239" cy="11"/>
            </a:xfrm>
            <a:custGeom>
              <a:avLst/>
              <a:gdLst/>
              <a:ahLst/>
              <a:cxnLst/>
              <a:rect l="l" t="t" r="r" b="b"/>
              <a:pathLst>
                <a:path w="440" h="1" extrusionOk="0">
                  <a:moveTo>
                    <a:pt x="1" y="1"/>
                  </a:moveTo>
                  <a:lnTo>
                    <a:pt x="210" y="1"/>
                  </a:lnTo>
                  <a:lnTo>
                    <a:pt x="440" y="1"/>
                  </a:lnTo>
                  <a:lnTo>
                    <a:pt x="2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299" name="Google Shape;299;p3"/>
            <p:cNvSpPr/>
            <p:nvPr/>
          </p:nvSpPr>
          <p:spPr>
            <a:xfrm>
              <a:off x="3949392" y="3117029"/>
              <a:ext cx="39878" cy="37609"/>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0" name="Google Shape;300;p3"/>
            <p:cNvSpPr/>
            <p:nvPr/>
          </p:nvSpPr>
          <p:spPr>
            <a:xfrm>
              <a:off x="3845999" y="3071334"/>
              <a:ext cx="89711" cy="57841"/>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1" name="Google Shape;301;p3"/>
            <p:cNvSpPr/>
            <p:nvPr/>
          </p:nvSpPr>
          <p:spPr>
            <a:xfrm>
              <a:off x="3809372" y="2919523"/>
              <a:ext cx="106405" cy="94483"/>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2" name="Google Shape;302;p3"/>
            <p:cNvSpPr/>
            <p:nvPr/>
          </p:nvSpPr>
          <p:spPr>
            <a:xfrm>
              <a:off x="3795917" y="2888589"/>
              <a:ext cx="27173" cy="50699"/>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3" name="Google Shape;303;p3"/>
            <p:cNvSpPr/>
            <p:nvPr/>
          </p:nvSpPr>
          <p:spPr>
            <a:xfrm>
              <a:off x="3689035" y="2890250"/>
              <a:ext cx="138044" cy="127554"/>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4" name="Google Shape;304;p3"/>
            <p:cNvSpPr/>
            <p:nvPr/>
          </p:nvSpPr>
          <p:spPr>
            <a:xfrm>
              <a:off x="3661636" y="2898825"/>
              <a:ext cx="79733" cy="60206"/>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5" name="Google Shape;305;p3"/>
            <p:cNvSpPr/>
            <p:nvPr/>
          </p:nvSpPr>
          <p:spPr>
            <a:xfrm>
              <a:off x="3632974" y="2958780"/>
              <a:ext cx="56573" cy="43318"/>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6" name="Google Shape;306;p3"/>
            <p:cNvSpPr/>
            <p:nvPr/>
          </p:nvSpPr>
          <p:spPr>
            <a:xfrm>
              <a:off x="3632736" y="2960691"/>
              <a:ext cx="81233" cy="8543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7" name="Google Shape;307;p3"/>
            <p:cNvSpPr/>
            <p:nvPr/>
          </p:nvSpPr>
          <p:spPr>
            <a:xfrm>
              <a:off x="3665125" y="2976874"/>
              <a:ext cx="112121" cy="99236"/>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8" name="Google Shape;308;p3"/>
            <p:cNvSpPr/>
            <p:nvPr/>
          </p:nvSpPr>
          <p:spPr>
            <a:xfrm>
              <a:off x="3712457" y="3043733"/>
              <a:ext cx="51833" cy="35948"/>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09" name="Google Shape;309;p3"/>
            <p:cNvSpPr/>
            <p:nvPr/>
          </p:nvSpPr>
          <p:spPr>
            <a:xfrm>
              <a:off x="3628997" y="3033259"/>
              <a:ext cx="44355" cy="30956"/>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0" name="Google Shape;310;p3"/>
            <p:cNvSpPr/>
            <p:nvPr/>
          </p:nvSpPr>
          <p:spPr>
            <a:xfrm>
              <a:off x="3633975" y="3059916"/>
              <a:ext cx="21195" cy="12146"/>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nvGrpSpPr>
            <p:cNvPr id="311" name="Google Shape;311;p3"/>
            <p:cNvGrpSpPr/>
            <p:nvPr/>
          </p:nvGrpSpPr>
          <p:grpSpPr>
            <a:xfrm>
              <a:off x="3632736" y="3051591"/>
              <a:ext cx="63288" cy="45217"/>
              <a:chOff x="3450375" y="3038225"/>
              <a:chExt cx="132875" cy="99400"/>
            </a:xfrm>
          </p:grpSpPr>
          <p:sp>
            <p:nvSpPr>
              <p:cNvPr id="312" name="Google Shape;312;p3"/>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3" name="Google Shape;313;p3"/>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314" name="Google Shape;314;p3"/>
            <p:cNvSpPr/>
            <p:nvPr/>
          </p:nvSpPr>
          <p:spPr>
            <a:xfrm>
              <a:off x="3657897" y="3077759"/>
              <a:ext cx="19195" cy="21903"/>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5" name="Google Shape;315;p3"/>
            <p:cNvSpPr/>
            <p:nvPr/>
          </p:nvSpPr>
          <p:spPr>
            <a:xfrm>
              <a:off x="3670352" y="3087756"/>
              <a:ext cx="27911" cy="28568"/>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6" name="Google Shape;316;p3"/>
            <p:cNvSpPr/>
            <p:nvPr/>
          </p:nvSpPr>
          <p:spPr>
            <a:xfrm>
              <a:off x="3689785" y="3073722"/>
              <a:ext cx="42617" cy="42840"/>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7" name="Google Shape;317;p3"/>
            <p:cNvSpPr/>
            <p:nvPr/>
          </p:nvSpPr>
          <p:spPr>
            <a:xfrm>
              <a:off x="3726412" y="3070151"/>
              <a:ext cx="29161" cy="43557"/>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8" name="Google Shape;318;p3"/>
            <p:cNvSpPr/>
            <p:nvPr/>
          </p:nvSpPr>
          <p:spPr>
            <a:xfrm>
              <a:off x="3746846" y="3070151"/>
              <a:ext cx="13956" cy="35459"/>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19" name="Google Shape;319;p3"/>
            <p:cNvSpPr/>
            <p:nvPr/>
          </p:nvSpPr>
          <p:spPr>
            <a:xfrm>
              <a:off x="3754312" y="3061110"/>
              <a:ext cx="21445" cy="42840"/>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0" name="Google Shape;320;p3"/>
            <p:cNvSpPr/>
            <p:nvPr/>
          </p:nvSpPr>
          <p:spPr>
            <a:xfrm>
              <a:off x="3838283" y="2987337"/>
              <a:ext cx="71755" cy="108994"/>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1" name="Google Shape;321;p3"/>
            <p:cNvSpPr/>
            <p:nvPr/>
          </p:nvSpPr>
          <p:spPr>
            <a:xfrm>
              <a:off x="3829555" y="3057778"/>
              <a:ext cx="2251" cy="1194"/>
            </a:xfrm>
            <a:custGeom>
              <a:avLst/>
              <a:gdLst/>
              <a:ahLst/>
              <a:cxnLst/>
              <a:rect l="l" t="t" r="r" b="b"/>
              <a:pathLst>
                <a:path w="189" h="105" extrusionOk="0">
                  <a:moveTo>
                    <a:pt x="189" y="0"/>
                  </a:moveTo>
                  <a:lnTo>
                    <a:pt x="1" y="42"/>
                  </a:lnTo>
                  <a:lnTo>
                    <a:pt x="63" y="105"/>
                  </a:lnTo>
                  <a:lnTo>
                    <a:pt x="168" y="84"/>
                  </a:lnTo>
                  <a:lnTo>
                    <a:pt x="189"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2" name="Google Shape;322;p3"/>
            <p:cNvSpPr/>
            <p:nvPr/>
          </p:nvSpPr>
          <p:spPr>
            <a:xfrm>
              <a:off x="3749584" y="2988770"/>
              <a:ext cx="104905" cy="77822"/>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A6CBC2"/>
                </a:solidFill>
                <a:latin typeface="Calibri"/>
                <a:ea typeface="Calibri"/>
                <a:cs typeface="Calibri"/>
                <a:sym typeface="Calibri"/>
              </a:endParaRPr>
            </a:p>
          </p:txBody>
        </p:sp>
        <p:sp>
          <p:nvSpPr>
            <p:cNvPr id="323" name="Google Shape;323;p3"/>
            <p:cNvSpPr/>
            <p:nvPr/>
          </p:nvSpPr>
          <p:spPr>
            <a:xfrm>
              <a:off x="3767267" y="3053013"/>
              <a:ext cx="78744" cy="64493"/>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4" name="Google Shape;324;p3"/>
            <p:cNvSpPr/>
            <p:nvPr/>
          </p:nvSpPr>
          <p:spPr>
            <a:xfrm>
              <a:off x="3805645" y="3058722"/>
              <a:ext cx="52322" cy="74968"/>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5" name="Google Shape;325;p3"/>
            <p:cNvSpPr/>
            <p:nvPr/>
          </p:nvSpPr>
          <p:spPr>
            <a:xfrm>
              <a:off x="3805883" y="3130585"/>
              <a:ext cx="39378" cy="40702"/>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6" name="Google Shape;326;p3"/>
            <p:cNvSpPr/>
            <p:nvPr/>
          </p:nvSpPr>
          <p:spPr>
            <a:xfrm>
              <a:off x="3809622" y="3131301"/>
              <a:ext cx="13967" cy="8575"/>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7" name="Google Shape;327;p3"/>
            <p:cNvSpPr/>
            <p:nvPr/>
          </p:nvSpPr>
          <p:spPr>
            <a:xfrm>
              <a:off x="3822327" y="3120122"/>
              <a:ext cx="52834" cy="59023"/>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8" name="Google Shape;328;p3"/>
            <p:cNvSpPr/>
            <p:nvPr/>
          </p:nvSpPr>
          <p:spPr>
            <a:xfrm>
              <a:off x="3828067" y="3174369"/>
              <a:ext cx="7478" cy="9769"/>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29" name="Google Shape;329;p3"/>
            <p:cNvSpPr/>
            <p:nvPr/>
          </p:nvSpPr>
          <p:spPr>
            <a:xfrm>
              <a:off x="3947654" y="3151533"/>
              <a:ext cx="76994" cy="74956"/>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0" name="Google Shape;330;p3"/>
            <p:cNvSpPr/>
            <p:nvPr/>
          </p:nvSpPr>
          <p:spPr>
            <a:xfrm>
              <a:off x="3945415" y="3152954"/>
              <a:ext cx="13956" cy="10963"/>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1" name="Google Shape;331;p3"/>
            <p:cNvSpPr/>
            <p:nvPr/>
          </p:nvSpPr>
          <p:spPr>
            <a:xfrm>
              <a:off x="3945415" y="3159380"/>
              <a:ext cx="13706" cy="15956"/>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2" name="Google Shape;332;p3"/>
            <p:cNvSpPr/>
            <p:nvPr/>
          </p:nvSpPr>
          <p:spPr>
            <a:xfrm>
              <a:off x="3829055" y="3110126"/>
              <a:ext cx="131316" cy="124222"/>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A6CBC2"/>
                </a:solidFill>
                <a:latin typeface="Calibri"/>
                <a:ea typeface="Calibri"/>
                <a:cs typeface="Calibri"/>
                <a:sym typeface="Calibri"/>
              </a:endParaRPr>
            </a:p>
          </p:txBody>
        </p:sp>
        <p:sp>
          <p:nvSpPr>
            <p:cNvPr id="333" name="Google Shape;333;p3"/>
            <p:cNvSpPr/>
            <p:nvPr/>
          </p:nvSpPr>
          <p:spPr>
            <a:xfrm>
              <a:off x="3970326" y="3207451"/>
              <a:ext cx="21934" cy="52837"/>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4" name="Google Shape;334;p3"/>
            <p:cNvSpPr/>
            <p:nvPr/>
          </p:nvSpPr>
          <p:spPr>
            <a:xfrm>
              <a:off x="3895082" y="3199593"/>
              <a:ext cx="81233" cy="66165"/>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5" name="Google Shape;335;p3"/>
            <p:cNvSpPr/>
            <p:nvPr/>
          </p:nvSpPr>
          <p:spPr>
            <a:xfrm>
              <a:off x="3824328" y="3184365"/>
              <a:ext cx="86210" cy="81393"/>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6" name="Google Shape;336;p3"/>
            <p:cNvSpPr/>
            <p:nvPr/>
          </p:nvSpPr>
          <p:spPr>
            <a:xfrm>
              <a:off x="3916754" y="3249086"/>
              <a:ext cx="53834" cy="46889"/>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7" name="Google Shape;337;p3"/>
            <p:cNvSpPr/>
            <p:nvPr/>
          </p:nvSpPr>
          <p:spPr>
            <a:xfrm>
              <a:off x="3879638" y="3263609"/>
              <a:ext cx="64539" cy="61639"/>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38" name="Google Shape;338;p3"/>
            <p:cNvSpPr/>
            <p:nvPr/>
          </p:nvSpPr>
          <p:spPr>
            <a:xfrm>
              <a:off x="3824578" y="3257889"/>
              <a:ext cx="92188" cy="82826"/>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FF6B65"/>
                </a:solidFill>
                <a:latin typeface="Calibri"/>
                <a:ea typeface="Calibri"/>
                <a:cs typeface="Calibri"/>
                <a:sym typeface="Calibri"/>
              </a:endParaRPr>
            </a:p>
          </p:txBody>
        </p:sp>
        <p:sp>
          <p:nvSpPr>
            <p:cNvPr id="339" name="Google Shape;339;p3"/>
            <p:cNvSpPr/>
            <p:nvPr/>
          </p:nvSpPr>
          <p:spPr>
            <a:xfrm>
              <a:off x="3953131" y="3215060"/>
              <a:ext cx="71767" cy="110427"/>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0" name="Google Shape;340;p3"/>
            <p:cNvSpPr/>
            <p:nvPr/>
          </p:nvSpPr>
          <p:spPr>
            <a:xfrm>
              <a:off x="3951893" y="3317378"/>
              <a:ext cx="9978" cy="10724"/>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1" name="Google Shape;341;p3"/>
            <p:cNvSpPr/>
            <p:nvPr/>
          </p:nvSpPr>
          <p:spPr>
            <a:xfrm>
              <a:off x="3925232" y="3338554"/>
              <a:ext cx="15956" cy="1429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2" name="Google Shape;342;p3"/>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3" name="Google Shape;343;p3"/>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4" name="Google Shape;344;p3"/>
            <p:cNvSpPr/>
            <p:nvPr/>
          </p:nvSpPr>
          <p:spPr>
            <a:xfrm>
              <a:off x="4014919" y="2846238"/>
              <a:ext cx="33651" cy="9053"/>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5" name="Google Shape;345;p3"/>
            <p:cNvSpPr/>
            <p:nvPr/>
          </p:nvSpPr>
          <p:spPr>
            <a:xfrm>
              <a:off x="4036853" y="2853608"/>
              <a:ext cx="1250" cy="1205"/>
            </a:xfrm>
            <a:custGeom>
              <a:avLst/>
              <a:gdLst/>
              <a:ahLst/>
              <a:cxnLst/>
              <a:rect l="l" t="t" r="r" b="b"/>
              <a:pathLst>
                <a:path w="105" h="106" fill="none" extrusionOk="0">
                  <a:moveTo>
                    <a:pt x="105" y="105"/>
                  </a:moveTo>
                  <a:lnTo>
                    <a:pt x="0" y="1"/>
                  </a:lnTo>
                </a:path>
              </a:pathLst>
            </a:custGeom>
            <a:solidFill>
              <a:srgbClr val="5F7D95"/>
            </a:solid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6" name="Google Shape;346;p3"/>
            <p:cNvSpPr/>
            <p:nvPr/>
          </p:nvSpPr>
          <p:spPr>
            <a:xfrm>
              <a:off x="4346543" y="2948318"/>
              <a:ext cx="21183" cy="11907"/>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7" name="Google Shape;347;p3"/>
            <p:cNvSpPr/>
            <p:nvPr/>
          </p:nvSpPr>
          <p:spPr>
            <a:xfrm>
              <a:off x="3878888" y="2847660"/>
              <a:ext cx="16706" cy="13579"/>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348" name="Google Shape;348;p3"/>
            <p:cNvSpPr/>
            <p:nvPr/>
          </p:nvSpPr>
          <p:spPr>
            <a:xfrm>
              <a:off x="3865182" y="2817204"/>
              <a:ext cx="27923" cy="34993"/>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rgbClr val="5F7D95"/>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Calibri"/>
                <a:ea typeface="Calibri"/>
                <a:cs typeface="Calibri"/>
                <a:sym typeface="Calibri"/>
              </a:endParaRPr>
            </a:p>
          </p:txBody>
        </p:sp>
      </p:grpSp>
      <p:sp>
        <p:nvSpPr>
          <p:cNvPr id="349" name="Google Shape;349;p3"/>
          <p:cNvSpPr txBox="1">
            <a:spLocks noGrp="1"/>
          </p:cNvSpPr>
          <p:nvPr>
            <p:ph type="body" idx="1"/>
          </p:nvPr>
        </p:nvSpPr>
        <p:spPr>
          <a:xfrm>
            <a:off x="328245" y="987363"/>
            <a:ext cx="56535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Introduction</a:t>
            </a:r>
            <a:endParaRPr/>
          </a:p>
        </p:txBody>
      </p:sp>
      <p:sp>
        <p:nvSpPr>
          <p:cNvPr id="350" name="Google Shape;350;p3"/>
          <p:cNvSpPr txBox="1">
            <a:spLocks noGrp="1"/>
          </p:cNvSpPr>
          <p:nvPr>
            <p:ph type="title"/>
          </p:nvPr>
        </p:nvSpPr>
        <p:spPr>
          <a:xfrm>
            <a:off x="144421" y="90099"/>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Motivation</a:t>
            </a:r>
            <a:endParaRPr/>
          </a:p>
        </p:txBody>
      </p:sp>
      <p:sp>
        <p:nvSpPr>
          <p:cNvPr id="351" name="Google Shape;351;p3"/>
          <p:cNvSpPr txBox="1">
            <a:spLocks noGrp="1"/>
          </p:cNvSpPr>
          <p:nvPr>
            <p:ph type="body" idx="5"/>
          </p:nvPr>
        </p:nvSpPr>
        <p:spPr>
          <a:xfrm>
            <a:off x="807876" y="6455235"/>
            <a:ext cx="8790392" cy="26035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352" name="Google Shape;352;p3"/>
          <p:cNvSpPr txBox="1">
            <a:spLocks noGrp="1"/>
          </p:cNvSpPr>
          <p:nvPr>
            <p:ph type="body" idx="6"/>
          </p:nvPr>
        </p:nvSpPr>
        <p:spPr>
          <a:xfrm>
            <a:off x="11333285" y="6440727"/>
            <a:ext cx="572889" cy="26035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4</a:t>
            </a:r>
            <a:endParaRPr/>
          </a:p>
        </p:txBody>
      </p:sp>
      <p:pic>
        <p:nvPicPr>
          <p:cNvPr id="353" name="Google Shape;353;p3"/>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pic>
        <p:nvPicPr>
          <p:cNvPr id="354" name="Google Shape;354;p3"/>
          <p:cNvPicPr preferRelativeResize="0"/>
          <p:nvPr/>
        </p:nvPicPr>
        <p:blipFill rotWithShape="1">
          <a:blip r:embed="rId4">
            <a:alphaModFix/>
          </a:blip>
          <a:srcRect/>
          <a:stretch/>
        </p:blipFill>
        <p:spPr>
          <a:xfrm>
            <a:off x="7434741" y="2612180"/>
            <a:ext cx="4224580" cy="3460881"/>
          </a:xfrm>
          <a:prstGeom prst="roundRect">
            <a:avLst>
              <a:gd name="adj" fmla="val 8594"/>
            </a:avLst>
          </a:prstGeom>
          <a:solidFill>
            <a:srgbClr val="ECECEC"/>
          </a:solidFill>
          <a:ln>
            <a:noFill/>
          </a:ln>
          <a:effectLst>
            <a:reflection stA="38000" endPos="28000" dist="5000" dir="5400000" sy="-100000" algn="bl" rotWithShape="0"/>
          </a:effectLst>
        </p:spPr>
      </p:pic>
      <p:cxnSp>
        <p:nvCxnSpPr>
          <p:cNvPr id="355" name="Google Shape;355;p3"/>
          <p:cNvCxnSpPr/>
          <p:nvPr/>
        </p:nvCxnSpPr>
        <p:spPr>
          <a:xfrm rot="10800000" flipH="1">
            <a:off x="9886607" y="2119522"/>
            <a:ext cx="492102" cy="1309478"/>
          </a:xfrm>
          <a:prstGeom prst="straightConnector1">
            <a:avLst/>
          </a:prstGeom>
          <a:noFill/>
          <a:ln w="38100" cap="flat" cmpd="sng">
            <a:solidFill>
              <a:srgbClr val="FF00FF"/>
            </a:solidFill>
            <a:prstDash val="solid"/>
            <a:round/>
            <a:headEnd type="none" w="sm" len="sm"/>
            <a:tailEnd type="triangle" w="med" len="med"/>
          </a:ln>
        </p:spPr>
      </p:cxnSp>
      <p:sp>
        <p:nvSpPr>
          <p:cNvPr id="356" name="Google Shape;356;p3"/>
          <p:cNvSpPr txBox="1"/>
          <p:nvPr/>
        </p:nvSpPr>
        <p:spPr>
          <a:xfrm>
            <a:off x="10378709" y="1776747"/>
            <a:ext cx="1806993" cy="73863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pt-BR" sz="1800" b="1" i="0" u="none" strike="noStrike" cap="none">
                <a:solidFill>
                  <a:srgbClr val="000000"/>
                </a:solidFill>
                <a:latin typeface="Arial"/>
                <a:ea typeface="Arial"/>
                <a:cs typeface="Arial"/>
                <a:sym typeface="Arial"/>
              </a:rPr>
              <a:t>Dr.  Rogelio. Palomo</a:t>
            </a:r>
            <a:endParaRPr sz="1800" b="1" i="0" u="none" strike="noStrike" cap="none">
              <a:solidFill>
                <a:srgbClr val="000000"/>
              </a:solidFill>
              <a:latin typeface="Arial"/>
              <a:ea typeface="Arial"/>
              <a:cs typeface="Arial"/>
              <a:sym typeface="Arial"/>
            </a:endParaRPr>
          </a:p>
        </p:txBody>
      </p:sp>
      <p:cxnSp>
        <p:nvCxnSpPr>
          <p:cNvPr id="357" name="Google Shape;357;p3"/>
          <p:cNvCxnSpPr/>
          <p:nvPr/>
        </p:nvCxnSpPr>
        <p:spPr>
          <a:xfrm rot="10800000">
            <a:off x="8567463" y="2183437"/>
            <a:ext cx="809749" cy="1245563"/>
          </a:xfrm>
          <a:prstGeom prst="straightConnector1">
            <a:avLst/>
          </a:prstGeom>
          <a:noFill/>
          <a:ln w="38100" cap="flat" cmpd="sng">
            <a:solidFill>
              <a:srgbClr val="FF0000"/>
            </a:solidFill>
            <a:prstDash val="solid"/>
            <a:round/>
            <a:headEnd type="none" w="sm" len="sm"/>
            <a:tailEnd type="triangle" w="med" len="med"/>
          </a:ln>
        </p:spPr>
      </p:cxnSp>
      <p:sp>
        <p:nvSpPr>
          <p:cNvPr id="358" name="Google Shape;358;p3"/>
          <p:cNvSpPr txBox="1"/>
          <p:nvPr/>
        </p:nvSpPr>
        <p:spPr>
          <a:xfrm>
            <a:off x="8079614" y="1454822"/>
            <a:ext cx="2178712" cy="73863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pt-BR" sz="1800" b="1" i="0" u="none" strike="noStrike" cap="none">
                <a:solidFill>
                  <a:srgbClr val="000000"/>
                </a:solidFill>
                <a:latin typeface="Arial"/>
                <a:ea typeface="Arial"/>
                <a:cs typeface="Arial"/>
                <a:sym typeface="Arial"/>
              </a:rPr>
              <a:t>Dra. Marcilei Guazzelli</a:t>
            </a:r>
            <a:endParaRPr sz="1800" b="1" i="0" u="none" strike="noStrike" cap="none">
              <a:solidFill>
                <a:srgbClr val="000000"/>
              </a:solidFill>
              <a:latin typeface="Arial"/>
              <a:ea typeface="Arial"/>
              <a:cs typeface="Arial"/>
              <a:sym typeface="Arial"/>
            </a:endParaRPr>
          </a:p>
        </p:txBody>
      </p:sp>
      <p:pic>
        <p:nvPicPr>
          <p:cNvPr id="359" name="Google Shape;359;p3"/>
          <p:cNvPicPr preferRelativeResize="0"/>
          <p:nvPr/>
        </p:nvPicPr>
        <p:blipFill rotWithShape="1">
          <a:blip r:embed="rId5">
            <a:alphaModFix/>
          </a:blip>
          <a:srcRect/>
          <a:stretch/>
        </p:blipFill>
        <p:spPr>
          <a:xfrm>
            <a:off x="345915" y="2708427"/>
            <a:ext cx="3250516" cy="3156042"/>
          </a:xfrm>
          <a:prstGeom prst="roundRect">
            <a:avLst>
              <a:gd name="adj" fmla="val 8594"/>
            </a:avLst>
          </a:prstGeom>
          <a:solidFill>
            <a:srgbClr val="ECECEC"/>
          </a:solidFill>
          <a:ln>
            <a:noFill/>
          </a:ln>
          <a:effectLst>
            <a:reflection stA="38000" endPos="28000" dist="5000" dir="5400000" sy="-100000" algn="bl" rotWithShape="0"/>
          </a:effectLst>
        </p:spPr>
      </p:pic>
      <p:cxnSp>
        <p:nvCxnSpPr>
          <p:cNvPr id="360" name="Google Shape;360;p3"/>
          <p:cNvCxnSpPr/>
          <p:nvPr/>
        </p:nvCxnSpPr>
        <p:spPr>
          <a:xfrm rot="10800000">
            <a:off x="1426794" y="2426096"/>
            <a:ext cx="238500" cy="843000"/>
          </a:xfrm>
          <a:prstGeom prst="straightConnector1">
            <a:avLst/>
          </a:prstGeom>
          <a:noFill/>
          <a:ln w="38100" cap="flat" cmpd="sng">
            <a:solidFill>
              <a:srgbClr val="92D050"/>
            </a:solidFill>
            <a:prstDash val="solid"/>
            <a:round/>
            <a:headEnd type="none" w="sm" len="sm"/>
            <a:tailEnd type="triangle" w="med" len="med"/>
          </a:ln>
        </p:spPr>
      </p:cxnSp>
      <p:sp>
        <p:nvSpPr>
          <p:cNvPr id="361" name="Google Shape;361;p3"/>
          <p:cNvSpPr txBox="1"/>
          <p:nvPr/>
        </p:nvSpPr>
        <p:spPr>
          <a:xfrm>
            <a:off x="346149" y="1862676"/>
            <a:ext cx="2638289" cy="46163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pt-BR" sz="1800" b="1" i="0" u="none" strike="noStrike" cap="none">
                <a:solidFill>
                  <a:srgbClr val="000000"/>
                </a:solidFill>
                <a:latin typeface="Arial"/>
                <a:ea typeface="Arial"/>
                <a:cs typeface="Arial"/>
                <a:sym typeface="Arial"/>
              </a:rPr>
              <a:t>Thalia Alves da Silva</a:t>
            </a:r>
            <a:endParaRPr sz="1800" b="1" i="0" u="none" strike="noStrike" cap="none">
              <a:solidFill>
                <a:srgbClr val="000000"/>
              </a:solidFill>
              <a:latin typeface="Arial"/>
              <a:ea typeface="Arial"/>
              <a:cs typeface="Arial"/>
              <a:sym typeface="Arial"/>
            </a:endParaRPr>
          </a:p>
        </p:txBody>
      </p:sp>
      <p:pic>
        <p:nvPicPr>
          <p:cNvPr id="362" name="Google Shape;362;p3" descr="Universidad de Sevilla Logo PNG Vector (EPS) Free Download"/>
          <p:cNvPicPr preferRelativeResize="0"/>
          <p:nvPr/>
        </p:nvPicPr>
        <p:blipFill rotWithShape="1">
          <a:blip r:embed="rId6">
            <a:alphaModFix/>
          </a:blip>
          <a:srcRect/>
          <a:stretch/>
        </p:blipFill>
        <p:spPr>
          <a:xfrm>
            <a:off x="6020708" y="436515"/>
            <a:ext cx="1438725" cy="1438725"/>
          </a:xfrm>
          <a:prstGeom prst="rect">
            <a:avLst/>
          </a:prstGeom>
          <a:noFill/>
          <a:ln>
            <a:noFill/>
          </a:ln>
        </p:spPr>
      </p:pic>
      <p:pic>
        <p:nvPicPr>
          <p:cNvPr id="363" name="Google Shape;363;p3"/>
          <p:cNvPicPr preferRelativeResize="0"/>
          <p:nvPr/>
        </p:nvPicPr>
        <p:blipFill rotWithShape="1">
          <a:blip r:embed="rId7">
            <a:alphaModFix/>
          </a:blip>
          <a:srcRect/>
          <a:stretch/>
        </p:blipFill>
        <p:spPr>
          <a:xfrm>
            <a:off x="3834042" y="649523"/>
            <a:ext cx="1638529" cy="1000265"/>
          </a:xfrm>
          <a:prstGeom prst="rect">
            <a:avLst/>
          </a:prstGeom>
          <a:noFill/>
          <a:ln>
            <a:noFill/>
          </a:ln>
        </p:spPr>
      </p:pic>
      <p:pic>
        <p:nvPicPr>
          <p:cNvPr id="364" name="Google Shape;364;p3"/>
          <p:cNvPicPr preferRelativeResize="0"/>
          <p:nvPr/>
        </p:nvPicPr>
        <p:blipFill rotWithShape="1">
          <a:blip r:embed="rId8">
            <a:clrChange>
              <a:clrFrom>
                <a:srgbClr val="FFFFFF"/>
              </a:clrFrom>
              <a:clrTo>
                <a:srgbClr val="FFFFFF">
                  <a:alpha val="0"/>
                </a:srgbClr>
              </a:clrTo>
            </a:clrChange>
            <a:alphaModFix/>
          </a:blip>
          <a:srcRect l="32867"/>
          <a:stretch/>
        </p:blipFill>
        <p:spPr>
          <a:xfrm>
            <a:off x="4794449" y="4678222"/>
            <a:ext cx="1833218" cy="2011963"/>
          </a:xfrm>
          <a:prstGeom prst="rect">
            <a:avLst/>
          </a:prstGeom>
          <a:noFill/>
          <a:ln>
            <a:noFill/>
          </a:ln>
        </p:spPr>
      </p:pic>
      <p:pic>
        <p:nvPicPr>
          <p:cNvPr id="2" name="Google Shape;603;p9" descr="Logo Fapesp — Intercontinental Academia">
            <a:extLst>
              <a:ext uri="{FF2B5EF4-FFF2-40B4-BE49-F238E27FC236}">
                <a16:creationId xmlns:a16="http://schemas.microsoft.com/office/drawing/2014/main" id="{03FAF08F-293F-9239-F172-AB64584335BB}"/>
              </a:ext>
            </a:extLst>
          </p:cNvPr>
          <p:cNvPicPr preferRelativeResize="0"/>
          <p:nvPr/>
        </p:nvPicPr>
        <p:blipFill rotWithShape="1">
          <a:blip r:embed="rId9">
            <a:alphaModFix/>
          </a:blip>
          <a:srcRect/>
          <a:stretch/>
        </p:blipFill>
        <p:spPr>
          <a:xfrm>
            <a:off x="4155510" y="1541025"/>
            <a:ext cx="726516" cy="25218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0" name="Google Shape;370;g35f2914fe76_4_100" descr="Bandeira do Brasil – Wikipédia, a enciclopédia livre"/>
          <p:cNvPicPr preferRelativeResize="0"/>
          <p:nvPr/>
        </p:nvPicPr>
        <p:blipFill rotWithShape="1">
          <a:blip r:embed="rId3">
            <a:alphaModFix amt="10000"/>
          </a:blip>
          <a:srcRect/>
          <a:stretch/>
        </p:blipFill>
        <p:spPr>
          <a:xfrm>
            <a:off x="-34187" y="1516614"/>
            <a:ext cx="6052063" cy="4839532"/>
          </a:xfrm>
          <a:prstGeom prst="rect">
            <a:avLst/>
          </a:prstGeom>
          <a:noFill/>
          <a:ln>
            <a:noFill/>
          </a:ln>
        </p:spPr>
      </p:pic>
      <p:pic>
        <p:nvPicPr>
          <p:cNvPr id="371" name="Google Shape;371;g35f2914fe76_4_100" descr="Bandeira Europeia – Wikipédia, a enciclopédia livre"/>
          <p:cNvPicPr preferRelativeResize="0"/>
          <p:nvPr/>
        </p:nvPicPr>
        <p:blipFill rotWithShape="1">
          <a:blip r:embed="rId4">
            <a:alphaModFix amt="10000"/>
          </a:blip>
          <a:srcRect/>
          <a:stretch/>
        </p:blipFill>
        <p:spPr>
          <a:xfrm>
            <a:off x="6020220" y="1516614"/>
            <a:ext cx="6171780" cy="4839532"/>
          </a:xfrm>
          <a:prstGeom prst="rect">
            <a:avLst/>
          </a:prstGeom>
          <a:noFill/>
          <a:ln>
            <a:noFill/>
          </a:ln>
        </p:spPr>
      </p:pic>
      <p:sp>
        <p:nvSpPr>
          <p:cNvPr id="372" name="Google Shape;372;g35f2914fe76_4_100"/>
          <p:cNvSpPr txBox="1">
            <a:spLocks noGrp="1"/>
          </p:cNvSpPr>
          <p:nvPr>
            <p:ph type="body" idx="1"/>
          </p:nvPr>
        </p:nvSpPr>
        <p:spPr>
          <a:xfrm>
            <a:off x="328245" y="758763"/>
            <a:ext cx="56535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dirty="0"/>
              <a:t>SIRIUS </a:t>
            </a:r>
            <a:r>
              <a:rPr lang="pt-BR" dirty="0" err="1"/>
              <a:t>Synchrotron</a:t>
            </a:r>
            <a:r>
              <a:rPr lang="pt-BR" dirty="0"/>
              <a:t> (BRAZIL)</a:t>
            </a:r>
            <a:endParaRPr dirty="0"/>
          </a:p>
        </p:txBody>
      </p:sp>
      <p:sp>
        <p:nvSpPr>
          <p:cNvPr id="373" name="Google Shape;373;g35f2914fe76_4_100"/>
          <p:cNvSpPr txBox="1">
            <a:spLocks noGrp="1"/>
          </p:cNvSpPr>
          <p:nvPr>
            <p:ph type="title"/>
          </p:nvPr>
        </p:nvSpPr>
        <p:spPr>
          <a:xfrm>
            <a:off x="144421" y="90099"/>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Motivation</a:t>
            </a:r>
            <a:endParaRPr/>
          </a:p>
        </p:txBody>
      </p:sp>
      <p:sp>
        <p:nvSpPr>
          <p:cNvPr id="374" name="Google Shape;374;g35f2914fe76_4_100"/>
          <p:cNvSpPr txBox="1">
            <a:spLocks noGrp="1"/>
          </p:cNvSpPr>
          <p:nvPr>
            <p:ph type="body" idx="3"/>
          </p:nvPr>
        </p:nvSpPr>
        <p:spPr>
          <a:xfrm>
            <a:off x="6189787" y="758713"/>
            <a:ext cx="56535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400"/>
              <a:buFont typeface="Arial"/>
              <a:buNone/>
            </a:pPr>
            <a:r>
              <a:rPr lang="pt-BR"/>
              <a:t>	ESRF Synchrotron (EU)</a:t>
            </a:r>
            <a:endParaRPr/>
          </a:p>
        </p:txBody>
      </p:sp>
      <p:sp>
        <p:nvSpPr>
          <p:cNvPr id="375" name="Google Shape;375;g35f2914fe76_4_100"/>
          <p:cNvSpPr txBox="1">
            <a:spLocks noGrp="1"/>
          </p:cNvSpPr>
          <p:nvPr>
            <p:ph type="body" idx="6"/>
          </p:nvPr>
        </p:nvSpPr>
        <p:spPr>
          <a:xfrm>
            <a:off x="11333285" y="6440727"/>
            <a:ext cx="573000" cy="260400"/>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5</a:t>
            </a:r>
            <a:endParaRPr/>
          </a:p>
        </p:txBody>
      </p:sp>
      <p:pic>
        <p:nvPicPr>
          <p:cNvPr id="376" name="Google Shape;376;g35f2914fe76_4_100"/>
          <p:cNvPicPr preferRelativeResize="0"/>
          <p:nvPr/>
        </p:nvPicPr>
        <p:blipFill rotWithShape="1">
          <a:blip r:embed="rId5">
            <a:clrChange>
              <a:clrFrom>
                <a:srgbClr val="FFFFFF"/>
              </a:clrFrom>
              <a:clrTo>
                <a:srgbClr val="FFFFFF">
                  <a:alpha val="0"/>
                </a:srgbClr>
              </a:clrTo>
            </a:clrChange>
            <a:alphaModFix/>
          </a:blip>
          <a:srcRect r="12441" b="3119"/>
          <a:stretch/>
        </p:blipFill>
        <p:spPr>
          <a:xfrm>
            <a:off x="9128522" y="0"/>
            <a:ext cx="2253550" cy="828950"/>
          </a:xfrm>
          <a:prstGeom prst="rect">
            <a:avLst/>
          </a:prstGeom>
          <a:noFill/>
          <a:ln>
            <a:noFill/>
          </a:ln>
        </p:spPr>
      </p:pic>
      <p:pic>
        <p:nvPicPr>
          <p:cNvPr id="377" name="Google Shape;377;g35f2914fe76_4_100"/>
          <p:cNvPicPr preferRelativeResize="0"/>
          <p:nvPr/>
        </p:nvPicPr>
        <p:blipFill rotWithShape="1">
          <a:blip r:embed="rId6">
            <a:alphaModFix/>
          </a:blip>
          <a:srcRect r="-4362"/>
          <a:stretch/>
        </p:blipFill>
        <p:spPr>
          <a:xfrm>
            <a:off x="102599" y="1886342"/>
            <a:ext cx="2700000" cy="2016000"/>
          </a:xfrm>
          <a:prstGeom prst="rect">
            <a:avLst/>
          </a:prstGeom>
          <a:noFill/>
          <a:ln>
            <a:noFill/>
          </a:ln>
        </p:spPr>
      </p:pic>
      <p:sp>
        <p:nvSpPr>
          <p:cNvPr id="378" name="Google Shape;378;g35f2914fe76_4_100"/>
          <p:cNvSpPr txBox="1">
            <a:spLocks noGrp="1"/>
          </p:cNvSpPr>
          <p:nvPr>
            <p:ph type="body" idx="4"/>
          </p:nvPr>
        </p:nvSpPr>
        <p:spPr>
          <a:xfrm>
            <a:off x="6189775" y="2028758"/>
            <a:ext cx="5653500" cy="2399700"/>
          </a:xfrm>
          <a:prstGeom prst="rect">
            <a:avLst/>
          </a:prstGeom>
          <a:noFill/>
          <a:ln>
            <a:noFill/>
          </a:ln>
        </p:spPr>
        <p:txBody>
          <a:bodyPr spcFirstLastPara="1" wrap="square" lIns="91425" tIns="45700" rIns="91425" bIns="45700" anchor="t" anchorCtr="0">
            <a:noAutofit/>
          </a:bodyPr>
          <a:lstStyle/>
          <a:p>
            <a:pPr marL="228600" lvl="0" indent="-50800" algn="l" rtl="0">
              <a:lnSpc>
                <a:spcPct val="90000"/>
              </a:lnSpc>
              <a:spcBef>
                <a:spcPts val="0"/>
              </a:spcBef>
              <a:spcAft>
                <a:spcPts val="0"/>
              </a:spcAft>
              <a:buSzPts val="2800"/>
              <a:buNone/>
            </a:pPr>
            <a:endParaRPr sz="2000">
              <a:latin typeface="Arial"/>
              <a:ea typeface="Arial"/>
              <a:cs typeface="Arial"/>
              <a:sym typeface="Arial"/>
            </a:endParaRPr>
          </a:p>
          <a:p>
            <a:pPr marL="228600" lvl="0" indent="-50800" algn="l" rtl="0">
              <a:lnSpc>
                <a:spcPct val="90000"/>
              </a:lnSpc>
              <a:spcBef>
                <a:spcPts val="0"/>
              </a:spcBef>
              <a:spcAft>
                <a:spcPts val="0"/>
              </a:spcAft>
              <a:buSzPts val="2800"/>
              <a:buNone/>
            </a:pPr>
            <a:endParaRPr/>
          </a:p>
        </p:txBody>
      </p:sp>
      <p:pic>
        <p:nvPicPr>
          <p:cNvPr id="379" name="Google Shape;379;g35f2914fe76_4_100"/>
          <p:cNvPicPr preferRelativeResize="0"/>
          <p:nvPr/>
        </p:nvPicPr>
        <p:blipFill rotWithShape="1">
          <a:blip r:embed="rId7">
            <a:alphaModFix/>
          </a:blip>
          <a:srcRect/>
          <a:stretch/>
        </p:blipFill>
        <p:spPr>
          <a:xfrm>
            <a:off x="9352226" y="1886342"/>
            <a:ext cx="2700000" cy="2016000"/>
          </a:xfrm>
          <a:prstGeom prst="rect">
            <a:avLst/>
          </a:prstGeom>
          <a:noFill/>
          <a:ln>
            <a:noFill/>
          </a:ln>
        </p:spPr>
      </p:pic>
      <p:graphicFrame>
        <p:nvGraphicFramePr>
          <p:cNvPr id="380" name="Google Shape;380;g35f2914fe76_4_100"/>
          <p:cNvGraphicFramePr/>
          <p:nvPr>
            <p:extLst>
              <p:ext uri="{D42A27DB-BD31-4B8C-83A1-F6EECF244321}">
                <p14:modId xmlns:p14="http://schemas.microsoft.com/office/powerpoint/2010/main" val="3080375076"/>
              </p:ext>
            </p:extLst>
          </p:nvPr>
        </p:nvGraphicFramePr>
        <p:xfrm>
          <a:off x="2731019" y="1516614"/>
          <a:ext cx="6347050" cy="2420200"/>
        </p:xfrm>
        <a:graphic>
          <a:graphicData uri="http://schemas.openxmlformats.org/drawingml/2006/table">
            <a:tbl>
              <a:tblPr>
                <a:noFill/>
                <a:tableStyleId>{26588C70-800B-4DB8-9877-4FA015D16B3E}</a:tableStyleId>
              </a:tblPr>
              <a:tblGrid>
                <a:gridCol w="1456825">
                  <a:extLst>
                    <a:ext uri="{9D8B030D-6E8A-4147-A177-3AD203B41FA5}">
                      <a16:colId xmlns:a16="http://schemas.microsoft.com/office/drawing/2014/main" val="20000"/>
                    </a:ext>
                  </a:extLst>
                </a:gridCol>
                <a:gridCol w="2358775">
                  <a:extLst>
                    <a:ext uri="{9D8B030D-6E8A-4147-A177-3AD203B41FA5}">
                      <a16:colId xmlns:a16="http://schemas.microsoft.com/office/drawing/2014/main" val="20001"/>
                    </a:ext>
                  </a:extLst>
                </a:gridCol>
                <a:gridCol w="2531450">
                  <a:extLst>
                    <a:ext uri="{9D8B030D-6E8A-4147-A177-3AD203B41FA5}">
                      <a16:colId xmlns:a16="http://schemas.microsoft.com/office/drawing/2014/main" val="20002"/>
                    </a:ext>
                  </a:extLst>
                </a:gridCol>
              </a:tblGrid>
              <a:tr h="273600">
                <a:tc>
                  <a:txBody>
                    <a:bodyPr/>
                    <a:lstStyle/>
                    <a:p>
                      <a:pPr marL="0" marR="0" lvl="0" indent="0" algn="ctr"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Category</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Sirius (Brazil)</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ESRF (EU)</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254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51550">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Facility Type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54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4th-gen. synchrotron</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54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4th-gen. synchrotron</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54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644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Location</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São Paulo, Brazil</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Grenoble, France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2644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Beam Energy</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3 GeV</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6 GeV</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2644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Beam Current</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Up to 350 mA</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~200 mA</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2644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Natural Emittance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0.28 nm·rad</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0.15 nm·rad </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r h="2644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RF Frequency</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500 MHz</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352 MHz</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6"/>
                  </a:ext>
                </a:extLst>
              </a:tr>
              <a:tr h="273600">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Circumference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~518 meters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~844 meters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54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graphicFrame>
        <p:nvGraphicFramePr>
          <p:cNvPr id="381" name="Google Shape;381;g35f2914fe76_4_100"/>
          <p:cNvGraphicFramePr/>
          <p:nvPr>
            <p:extLst>
              <p:ext uri="{D42A27DB-BD31-4B8C-83A1-F6EECF244321}">
                <p14:modId xmlns:p14="http://schemas.microsoft.com/office/powerpoint/2010/main" val="1788672877"/>
              </p:ext>
            </p:extLst>
          </p:nvPr>
        </p:nvGraphicFramePr>
        <p:xfrm>
          <a:off x="1168730" y="4214171"/>
          <a:ext cx="8918400" cy="2141975"/>
        </p:xfrm>
        <a:graphic>
          <a:graphicData uri="http://schemas.openxmlformats.org/drawingml/2006/table">
            <a:tbl>
              <a:tblPr>
                <a:noFill/>
                <a:tableStyleId>{26588C70-800B-4DB8-9877-4FA015D16B3E}</a:tableStyleId>
              </a:tblPr>
              <a:tblGrid>
                <a:gridCol w="1827100">
                  <a:extLst>
                    <a:ext uri="{9D8B030D-6E8A-4147-A177-3AD203B41FA5}">
                      <a16:colId xmlns:a16="http://schemas.microsoft.com/office/drawing/2014/main" val="20000"/>
                    </a:ext>
                  </a:extLst>
                </a:gridCol>
                <a:gridCol w="3545650">
                  <a:extLst>
                    <a:ext uri="{9D8B030D-6E8A-4147-A177-3AD203B41FA5}">
                      <a16:colId xmlns:a16="http://schemas.microsoft.com/office/drawing/2014/main" val="20001"/>
                    </a:ext>
                  </a:extLst>
                </a:gridCol>
                <a:gridCol w="3545650">
                  <a:extLst>
                    <a:ext uri="{9D8B030D-6E8A-4147-A177-3AD203B41FA5}">
                      <a16:colId xmlns:a16="http://schemas.microsoft.com/office/drawing/2014/main" val="20002"/>
                    </a:ext>
                  </a:extLst>
                </a:gridCol>
              </a:tblGrid>
              <a:tr h="244325">
                <a:tc>
                  <a:txBody>
                    <a:bodyPr/>
                    <a:lstStyle/>
                    <a:p>
                      <a:pPr marL="0" marR="0" lvl="0" indent="0" algn="ctr"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Radiation &amp; Optics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Sirius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ESRF</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254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4432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Spectral Brightness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54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&gt; 10²¹ photons/s/mm²/mrad²/0.1%BW</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54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&gt; 10²² photons/s/mm²/mrad²/0.1%BW</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54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723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Photon Energy Range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Infrared to ~40 keV</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Soft to hard X-rays (~0.1 keV to 100 keV)</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236200">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Spectral Range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IR to hard X-rays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EUV to hard X-rays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4723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Beam Focus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Nanofocus capability (e.g., Carnaúba beamline)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Ultra-nanofocus (e.g., ID16B beamline)</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72375">
                <a:tc>
                  <a:txBody>
                    <a:bodyPr/>
                    <a:lstStyle/>
                    <a:p>
                      <a:pPr marL="0" marR="0" lvl="0" indent="0" algn="l" rtl="0">
                        <a:lnSpc>
                          <a:spcPct val="100000"/>
                        </a:lnSpc>
                        <a:spcBef>
                          <a:spcPts val="0"/>
                        </a:spcBef>
                        <a:spcAft>
                          <a:spcPts val="0"/>
                        </a:spcAft>
                        <a:buNone/>
                      </a:pPr>
                      <a:r>
                        <a:rPr lang="pt-BR" sz="1500" b="1" i="0" u="none" strike="noStrike" cap="none">
                          <a:solidFill>
                            <a:srgbClr val="000000"/>
                          </a:solidFill>
                          <a:latin typeface="Arial"/>
                          <a:ea typeface="Arial"/>
                          <a:cs typeface="Arial"/>
                          <a:sym typeface="Arial"/>
                        </a:rPr>
                        <a:t>Operating Modes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00B050"/>
                          </a:solidFill>
                          <a:latin typeface="Arial"/>
                          <a:ea typeface="Arial"/>
                          <a:cs typeface="Arial"/>
                          <a:sym typeface="Arial"/>
                        </a:rPr>
                        <a:t>Multi-bunch (future single-bunch capability)</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54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pt-BR" sz="1500" b="1" i="0" u="none" strike="noStrike" cap="none">
                          <a:solidFill>
                            <a:srgbClr val="2F5496"/>
                          </a:solidFill>
                          <a:latin typeface="Arial"/>
                          <a:ea typeface="Arial"/>
                          <a:cs typeface="Arial"/>
                          <a:sym typeface="Arial"/>
                        </a:rPr>
                        <a:t>Multi-bunch, hybrid, and single-bunch modes</a:t>
                      </a:r>
                      <a:endParaRPr sz="1300"/>
                    </a:p>
                  </a:txBody>
                  <a:tcPr marL="6350" marR="6350" marT="635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54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 name="CaixaDeTexto 1">
            <a:extLst>
              <a:ext uri="{FF2B5EF4-FFF2-40B4-BE49-F238E27FC236}">
                <a16:creationId xmlns:a16="http://schemas.microsoft.com/office/drawing/2014/main" id="{55555D08-49F1-AEB9-5756-0B990B4144D4}"/>
              </a:ext>
            </a:extLst>
          </p:cNvPr>
          <p:cNvSpPr txBox="1"/>
          <p:nvPr/>
        </p:nvSpPr>
        <p:spPr>
          <a:xfrm>
            <a:off x="4572344" y="6585711"/>
            <a:ext cx="4444181" cy="230832"/>
          </a:xfrm>
          <a:prstGeom prst="rect">
            <a:avLst/>
          </a:prstGeom>
          <a:noFill/>
        </p:spPr>
        <p:txBody>
          <a:bodyPr wrap="square" rtlCol="0">
            <a:spAutoFit/>
          </a:bodyPr>
          <a:lstStyle/>
          <a:p>
            <a:r>
              <a:rPr lang="pt-BR" sz="900" dirty="0"/>
              <a:t>Projeto Sirius – a Nova fonte sincrotron do Brasil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g35f3b33d488_1_4"/>
          <p:cNvSpPr txBox="1">
            <a:spLocks noGrp="1"/>
          </p:cNvSpPr>
          <p:nvPr>
            <p:ph type="body" idx="1"/>
          </p:nvPr>
        </p:nvSpPr>
        <p:spPr>
          <a:xfrm>
            <a:off x="328244" y="949263"/>
            <a:ext cx="11053828" cy="823800"/>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pt-BR" dirty="0" err="1"/>
              <a:t>Importance</a:t>
            </a:r>
            <a:r>
              <a:rPr lang="pt-BR" dirty="0"/>
              <a:t> </a:t>
            </a:r>
            <a:r>
              <a:rPr lang="pt-BR" dirty="0" err="1"/>
              <a:t>of</a:t>
            </a:r>
            <a:r>
              <a:rPr lang="pt-BR" dirty="0"/>
              <a:t> </a:t>
            </a:r>
            <a:r>
              <a:rPr lang="pt-BR" dirty="0" err="1"/>
              <a:t>Low</a:t>
            </a:r>
            <a:r>
              <a:rPr lang="pt-BR" dirty="0"/>
              <a:t> </a:t>
            </a:r>
            <a:r>
              <a:rPr lang="pt-BR" dirty="0" err="1"/>
              <a:t>Gain</a:t>
            </a:r>
            <a:r>
              <a:rPr lang="pt-BR" dirty="0"/>
              <a:t> Avalanche Detector (LGAD)</a:t>
            </a:r>
            <a:r>
              <a:rPr lang="pt-BR" dirty="0" err="1"/>
              <a:t>to</a:t>
            </a:r>
            <a:r>
              <a:rPr lang="pt-BR" dirty="0"/>
              <a:t> </a:t>
            </a:r>
            <a:r>
              <a:rPr lang="pt-BR" dirty="0" err="1"/>
              <a:t>Synchrotrons</a:t>
            </a:r>
            <a:r>
              <a:rPr lang="pt-BR" dirty="0"/>
              <a:t> </a:t>
            </a:r>
            <a:endParaRPr strike="sngStrike" dirty="0"/>
          </a:p>
        </p:txBody>
      </p:sp>
      <p:sp>
        <p:nvSpPr>
          <p:cNvPr id="388" name="Google Shape;388;g35f3b33d488_1_4"/>
          <p:cNvSpPr txBox="1">
            <a:spLocks noGrp="1"/>
          </p:cNvSpPr>
          <p:nvPr>
            <p:ph type="title"/>
          </p:nvPr>
        </p:nvSpPr>
        <p:spPr>
          <a:xfrm>
            <a:off x="144421" y="90099"/>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Motivation</a:t>
            </a:r>
            <a:endParaRPr/>
          </a:p>
        </p:txBody>
      </p:sp>
      <p:sp>
        <p:nvSpPr>
          <p:cNvPr id="389" name="Google Shape;389;g35f3b33d488_1_4"/>
          <p:cNvSpPr txBox="1">
            <a:spLocks noGrp="1"/>
          </p:cNvSpPr>
          <p:nvPr>
            <p:ph type="body" idx="5"/>
          </p:nvPr>
        </p:nvSpPr>
        <p:spPr>
          <a:xfrm>
            <a:off x="807876" y="6455235"/>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390" name="Google Shape;390;g35f3b33d488_1_4"/>
          <p:cNvSpPr txBox="1">
            <a:spLocks noGrp="1"/>
          </p:cNvSpPr>
          <p:nvPr>
            <p:ph type="body" idx="6"/>
          </p:nvPr>
        </p:nvSpPr>
        <p:spPr>
          <a:xfrm>
            <a:off x="11333285" y="6440727"/>
            <a:ext cx="573000" cy="26040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6</a:t>
            </a:r>
            <a:endParaRPr/>
          </a:p>
        </p:txBody>
      </p:sp>
      <p:pic>
        <p:nvPicPr>
          <p:cNvPr id="391" name="Google Shape;391;g35f3b33d488_1_4"/>
          <p:cNvPicPr preferRelativeResize="0"/>
          <p:nvPr/>
        </p:nvPicPr>
        <p:blipFill rotWithShape="1">
          <a:blip r:embed="rId3">
            <a:alphaModFix/>
          </a:blip>
          <a:srcRect r="12441" b="3119"/>
          <a:stretch/>
        </p:blipFill>
        <p:spPr>
          <a:xfrm>
            <a:off x="9128522" y="0"/>
            <a:ext cx="2253550" cy="828950"/>
          </a:xfrm>
          <a:prstGeom prst="rect">
            <a:avLst/>
          </a:prstGeom>
          <a:noFill/>
          <a:ln>
            <a:noFill/>
          </a:ln>
        </p:spPr>
      </p:pic>
      <p:sp>
        <p:nvSpPr>
          <p:cNvPr id="392" name="Google Shape;392;g35f3b33d488_1_4"/>
          <p:cNvSpPr txBox="1">
            <a:spLocks noGrp="1"/>
          </p:cNvSpPr>
          <p:nvPr>
            <p:ph type="body" idx="2"/>
          </p:nvPr>
        </p:nvSpPr>
        <p:spPr>
          <a:xfrm>
            <a:off x="264447" y="1894789"/>
            <a:ext cx="5031453" cy="3605700"/>
          </a:xfrm>
          <a:prstGeom prst="rect">
            <a:avLst/>
          </a:prstGeom>
          <a:noFill/>
          <a:ln>
            <a:noFill/>
          </a:ln>
        </p:spPr>
        <p:txBody>
          <a:bodyPr spcFirstLastPara="1" wrap="square" lIns="91425" tIns="45700" rIns="91425" bIns="45700" anchor="t" anchorCtr="0">
            <a:noAutofit/>
          </a:bodyPr>
          <a:lstStyle/>
          <a:p>
            <a:pPr marL="228600" lvl="0" indent="-146050" algn="just" rtl="0">
              <a:lnSpc>
                <a:spcPct val="115000"/>
              </a:lnSpc>
              <a:spcBef>
                <a:spcPts val="1200"/>
              </a:spcBef>
              <a:spcAft>
                <a:spcPts val="0"/>
              </a:spcAft>
              <a:buClr>
                <a:schemeClr val="dk1"/>
              </a:buClr>
              <a:buSzPts val="1500"/>
              <a:buFont typeface="Arial"/>
              <a:buChar char="▪"/>
            </a:pPr>
            <a:r>
              <a:rPr lang="pt-BR" sz="1500" dirty="0">
                <a:latin typeface="Arial"/>
                <a:ea typeface="Arial"/>
                <a:cs typeface="Arial"/>
                <a:sym typeface="Arial"/>
              </a:rPr>
              <a:t>The ideal detector for </a:t>
            </a:r>
            <a:r>
              <a:rPr lang="pt-BR" sz="1500" dirty="0" err="1">
                <a:latin typeface="Arial"/>
                <a:ea typeface="Arial"/>
                <a:cs typeface="Arial"/>
                <a:sym typeface="Arial"/>
              </a:rPr>
              <a:t>beamline</a:t>
            </a:r>
            <a:r>
              <a:rPr lang="pt-BR" sz="1500" dirty="0">
                <a:latin typeface="Arial"/>
                <a:ea typeface="Arial"/>
                <a:cs typeface="Arial"/>
                <a:sym typeface="Arial"/>
              </a:rPr>
              <a:t> </a:t>
            </a:r>
            <a:r>
              <a:rPr lang="pt-BR" sz="1500" dirty="0" err="1">
                <a:latin typeface="Arial"/>
                <a:ea typeface="Arial"/>
                <a:cs typeface="Arial"/>
                <a:sym typeface="Arial"/>
              </a:rPr>
              <a:t>experiments</a:t>
            </a:r>
            <a:r>
              <a:rPr lang="pt-BR" sz="1500" dirty="0">
                <a:latin typeface="Arial"/>
                <a:ea typeface="Arial"/>
                <a:cs typeface="Arial"/>
                <a:sym typeface="Arial"/>
              </a:rPr>
              <a:t> requires </a:t>
            </a:r>
            <a:r>
              <a:rPr lang="pt-BR" sz="1500" dirty="0" err="1">
                <a:latin typeface="Arial"/>
                <a:ea typeface="Arial"/>
                <a:cs typeface="Arial"/>
                <a:sym typeface="Arial"/>
              </a:rPr>
              <a:t>reach</a:t>
            </a:r>
            <a:r>
              <a:rPr lang="pt-BR" sz="1500" dirty="0">
                <a:latin typeface="Arial"/>
                <a:ea typeface="Arial"/>
                <a:cs typeface="Arial"/>
                <a:sym typeface="Arial"/>
              </a:rPr>
              <a:t> </a:t>
            </a:r>
            <a:r>
              <a:rPr lang="pt-BR" sz="1500" dirty="0" err="1">
                <a:latin typeface="Arial"/>
                <a:ea typeface="Arial"/>
                <a:cs typeface="Arial"/>
                <a:sym typeface="Arial"/>
              </a:rPr>
              <a:t>of</a:t>
            </a:r>
            <a:r>
              <a:rPr lang="pt-BR" sz="1500" dirty="0">
                <a:latin typeface="Arial"/>
                <a:ea typeface="Arial"/>
                <a:cs typeface="Arial"/>
                <a:sym typeface="Arial"/>
              </a:rPr>
              <a:t>  </a:t>
            </a:r>
            <a:r>
              <a:rPr lang="pt-BR" sz="1500" b="1" dirty="0">
                <a:latin typeface="Arial"/>
                <a:ea typeface="Arial"/>
                <a:cs typeface="Arial"/>
                <a:sym typeface="Arial"/>
              </a:rPr>
              <a:t>fs</a:t>
            </a:r>
            <a:r>
              <a:rPr lang="pt-BR" sz="1500" dirty="0">
                <a:latin typeface="Arial"/>
                <a:ea typeface="Arial"/>
                <a:cs typeface="Arial"/>
                <a:sym typeface="Arial"/>
              </a:rPr>
              <a:t>. A </a:t>
            </a:r>
            <a:r>
              <a:rPr lang="pt-BR" sz="1500" dirty="0" err="1">
                <a:latin typeface="Arial"/>
                <a:ea typeface="Arial"/>
                <a:cs typeface="Arial"/>
                <a:sym typeface="Arial"/>
              </a:rPr>
              <a:t>good</a:t>
            </a:r>
            <a:r>
              <a:rPr lang="pt-BR" sz="1500" dirty="0">
                <a:latin typeface="Arial"/>
                <a:ea typeface="Arial"/>
                <a:cs typeface="Arial"/>
                <a:sym typeface="Arial"/>
              </a:rPr>
              <a:t> candidate </a:t>
            </a:r>
            <a:r>
              <a:rPr lang="pt-BR" sz="1500" dirty="0" err="1">
                <a:latin typeface="Arial"/>
                <a:ea typeface="Arial"/>
                <a:cs typeface="Arial"/>
                <a:sym typeface="Arial"/>
              </a:rPr>
              <a:t>to</a:t>
            </a:r>
            <a:r>
              <a:rPr lang="pt-BR" sz="1500" dirty="0">
                <a:latin typeface="Arial"/>
                <a:ea typeface="Arial"/>
                <a:cs typeface="Arial"/>
                <a:sym typeface="Arial"/>
              </a:rPr>
              <a:t> high temporal  </a:t>
            </a:r>
            <a:r>
              <a:rPr lang="pt-BR" sz="1500" dirty="0" err="1">
                <a:latin typeface="Arial"/>
                <a:ea typeface="Arial"/>
                <a:cs typeface="Arial"/>
                <a:sym typeface="Arial"/>
              </a:rPr>
              <a:t>and</a:t>
            </a:r>
            <a:r>
              <a:rPr lang="pt-BR" sz="1500" dirty="0">
                <a:latin typeface="Arial"/>
                <a:ea typeface="Arial"/>
                <a:cs typeface="Arial"/>
                <a:sym typeface="Arial"/>
              </a:rPr>
              <a:t> </a:t>
            </a:r>
            <a:r>
              <a:rPr lang="pt-BR" sz="1500" dirty="0" err="1">
                <a:latin typeface="Arial"/>
                <a:ea typeface="Arial"/>
                <a:cs typeface="Arial"/>
                <a:sym typeface="Arial"/>
              </a:rPr>
              <a:t>spatial</a:t>
            </a:r>
            <a:r>
              <a:rPr lang="pt-BR" sz="1500" dirty="0">
                <a:latin typeface="Arial"/>
                <a:ea typeface="Arial"/>
                <a:cs typeface="Arial"/>
                <a:sym typeface="Arial"/>
              </a:rPr>
              <a:t> </a:t>
            </a:r>
            <a:r>
              <a:rPr lang="pt-BR" sz="1500" dirty="0" err="1">
                <a:latin typeface="Arial"/>
                <a:ea typeface="Arial"/>
                <a:cs typeface="Arial"/>
                <a:sym typeface="Arial"/>
              </a:rPr>
              <a:t>efficiency</a:t>
            </a:r>
            <a:r>
              <a:rPr lang="pt-BR" sz="1500" dirty="0">
                <a:latin typeface="Arial"/>
                <a:ea typeface="Arial"/>
                <a:cs typeface="Arial"/>
                <a:sym typeface="Arial"/>
              </a:rPr>
              <a:t> </a:t>
            </a:r>
            <a:r>
              <a:rPr lang="pt-BR" sz="1500" dirty="0" err="1">
                <a:latin typeface="Arial"/>
                <a:ea typeface="Arial"/>
                <a:cs typeface="Arial"/>
                <a:sym typeface="Arial"/>
              </a:rPr>
              <a:t>currently</a:t>
            </a:r>
            <a:r>
              <a:rPr lang="pt-BR" sz="1500" dirty="0">
                <a:latin typeface="Arial"/>
                <a:ea typeface="Arial"/>
                <a:cs typeface="Arial"/>
                <a:sym typeface="Arial"/>
              </a:rPr>
              <a:t> </a:t>
            </a:r>
            <a:r>
              <a:rPr lang="pt-BR" sz="1500" dirty="0" err="1">
                <a:latin typeface="Arial"/>
                <a:ea typeface="Arial"/>
                <a:cs typeface="Arial"/>
                <a:sym typeface="Arial"/>
              </a:rPr>
              <a:t>is</a:t>
            </a:r>
            <a:r>
              <a:rPr lang="pt-BR" sz="1500" dirty="0">
                <a:latin typeface="Arial"/>
                <a:ea typeface="Arial"/>
                <a:cs typeface="Arial"/>
                <a:sym typeface="Arial"/>
              </a:rPr>
              <a:t> </a:t>
            </a:r>
            <a:r>
              <a:rPr lang="pt-BR" sz="1500" dirty="0" err="1">
                <a:latin typeface="Arial"/>
                <a:ea typeface="Arial"/>
                <a:cs typeface="Arial"/>
                <a:sym typeface="Arial"/>
              </a:rPr>
              <a:t>the</a:t>
            </a:r>
            <a:r>
              <a:rPr lang="pt-BR" sz="1500" dirty="0">
                <a:latin typeface="Arial"/>
                <a:ea typeface="Arial"/>
                <a:cs typeface="Arial"/>
                <a:sym typeface="Arial"/>
              </a:rPr>
              <a:t> </a:t>
            </a:r>
            <a:r>
              <a:rPr lang="pt-BR" sz="1500" b="1" dirty="0">
                <a:latin typeface="Arial"/>
                <a:ea typeface="Arial"/>
                <a:cs typeface="Arial"/>
                <a:sym typeface="Arial"/>
              </a:rPr>
              <a:t>LGAD</a:t>
            </a:r>
            <a:r>
              <a:rPr lang="pt-BR" sz="1500" dirty="0">
                <a:latin typeface="Arial"/>
                <a:ea typeface="Arial"/>
                <a:cs typeface="Arial"/>
                <a:sym typeface="Arial"/>
              </a:rPr>
              <a:t> </a:t>
            </a:r>
            <a:r>
              <a:rPr lang="pt-BR" sz="1500" dirty="0" err="1">
                <a:latin typeface="Arial"/>
                <a:ea typeface="Arial"/>
                <a:cs typeface="Arial"/>
                <a:sym typeface="Arial"/>
              </a:rPr>
              <a:t>with</a:t>
            </a:r>
            <a:r>
              <a:rPr lang="pt-BR" sz="1500" dirty="0">
                <a:latin typeface="Arial"/>
                <a:ea typeface="Arial"/>
                <a:cs typeface="Arial"/>
                <a:sym typeface="Arial"/>
              </a:rPr>
              <a:t> </a:t>
            </a:r>
            <a:r>
              <a:rPr lang="pt-BR" sz="1500" b="1" dirty="0">
                <a:latin typeface="Arial"/>
                <a:ea typeface="Arial"/>
                <a:cs typeface="Arial"/>
                <a:sym typeface="Arial"/>
              </a:rPr>
              <a:t>ps</a:t>
            </a:r>
            <a:r>
              <a:rPr lang="pt-BR" sz="1500" dirty="0">
                <a:latin typeface="Arial"/>
                <a:ea typeface="Arial"/>
                <a:cs typeface="Arial"/>
                <a:sym typeface="Arial"/>
              </a:rPr>
              <a:t>.</a:t>
            </a:r>
            <a:endParaRPr sz="1500" b="1" dirty="0">
              <a:latin typeface="Arial"/>
              <a:ea typeface="Arial"/>
              <a:cs typeface="Arial"/>
              <a:sym typeface="Arial"/>
            </a:endParaRPr>
          </a:p>
          <a:p>
            <a:pPr marL="228600" lvl="0" indent="-146050">
              <a:lnSpc>
                <a:spcPct val="115000"/>
              </a:lnSpc>
              <a:spcBef>
                <a:spcPts val="1200"/>
              </a:spcBef>
              <a:buClr>
                <a:schemeClr val="dk1"/>
              </a:buClr>
              <a:buSzPts val="1500"/>
              <a:buFont typeface="Arial"/>
              <a:buChar char="▪"/>
            </a:pPr>
            <a:r>
              <a:rPr lang="pt-BR" sz="1500" b="1" dirty="0" err="1">
                <a:latin typeface="Arial"/>
                <a:ea typeface="Arial"/>
                <a:cs typeface="Arial"/>
                <a:sym typeface="Arial"/>
              </a:rPr>
              <a:t>Technological</a:t>
            </a:r>
            <a:r>
              <a:rPr lang="pt-BR" sz="1500" b="1" dirty="0">
                <a:latin typeface="Arial"/>
                <a:ea typeface="Arial"/>
                <a:cs typeface="Arial"/>
                <a:sym typeface="Arial"/>
              </a:rPr>
              <a:t> </a:t>
            </a:r>
            <a:r>
              <a:rPr lang="pt-BR" sz="1500" b="1" dirty="0" err="1">
                <a:latin typeface="Arial"/>
                <a:ea typeface="Arial"/>
                <a:cs typeface="Arial"/>
                <a:sym typeface="Arial"/>
              </a:rPr>
              <a:t>relevance</a:t>
            </a:r>
            <a:r>
              <a:rPr lang="pt-BR" sz="1500" b="1" dirty="0">
                <a:latin typeface="Arial"/>
                <a:ea typeface="Arial"/>
                <a:cs typeface="Arial"/>
                <a:sym typeface="Arial"/>
              </a:rPr>
              <a:t> for </a:t>
            </a:r>
            <a:r>
              <a:rPr lang="pt-BR" sz="1500" b="1" dirty="0" err="1">
                <a:latin typeface="Arial"/>
                <a:ea typeface="Arial"/>
                <a:cs typeface="Arial"/>
                <a:sym typeface="Arial"/>
              </a:rPr>
              <a:t>advanced</a:t>
            </a:r>
            <a:r>
              <a:rPr lang="pt-BR" sz="1500" b="1" dirty="0">
                <a:latin typeface="Arial"/>
                <a:ea typeface="Arial"/>
                <a:cs typeface="Arial"/>
                <a:sym typeface="Arial"/>
              </a:rPr>
              <a:t> </a:t>
            </a:r>
            <a:r>
              <a:rPr lang="pt-BR" sz="1500" b="1" dirty="0" err="1">
                <a:latin typeface="Arial"/>
                <a:ea typeface="Arial"/>
                <a:cs typeface="Arial"/>
                <a:sym typeface="Arial"/>
              </a:rPr>
              <a:t>facilities</a:t>
            </a:r>
            <a:r>
              <a:rPr lang="pt-BR" sz="1500" b="1" dirty="0">
                <a:latin typeface="Arial"/>
                <a:ea typeface="Arial"/>
                <a:cs typeface="Arial"/>
                <a:sym typeface="Arial"/>
              </a:rPr>
              <a:t>:</a:t>
            </a:r>
            <a:br>
              <a:rPr lang="pt-BR" sz="1500" b="1" dirty="0">
                <a:latin typeface="Arial"/>
                <a:ea typeface="Arial"/>
                <a:cs typeface="Arial"/>
                <a:sym typeface="Arial"/>
              </a:rPr>
            </a:br>
            <a:r>
              <a:rPr lang="pt-BR" sz="1500" dirty="0">
                <a:latin typeface="Arial"/>
                <a:ea typeface="Arial"/>
                <a:cs typeface="Arial"/>
                <a:sym typeface="Arial"/>
              </a:rPr>
              <a:t> </a:t>
            </a:r>
            <a:r>
              <a:rPr lang="pt-BR" sz="1500" dirty="0" err="1">
                <a:latin typeface="Arial"/>
                <a:ea typeface="Arial"/>
                <a:cs typeface="Arial"/>
                <a:sym typeface="Arial"/>
              </a:rPr>
              <a:t>LGADs</a:t>
            </a:r>
            <a:r>
              <a:rPr lang="pt-BR" sz="1500" dirty="0">
                <a:latin typeface="Arial"/>
                <a:ea typeface="Arial"/>
                <a:cs typeface="Arial"/>
                <a:sym typeface="Arial"/>
              </a:rPr>
              <a:t> </a:t>
            </a:r>
            <a:r>
              <a:rPr lang="pt-BR" sz="1500" dirty="0" err="1">
                <a:latin typeface="Arial"/>
                <a:ea typeface="Arial"/>
                <a:cs typeface="Arial"/>
                <a:sym typeface="Arial"/>
              </a:rPr>
              <a:t>offer</a:t>
            </a:r>
            <a:r>
              <a:rPr lang="pt-BR" sz="1500" dirty="0">
                <a:latin typeface="Arial"/>
                <a:ea typeface="Arial"/>
                <a:cs typeface="Arial"/>
                <a:sym typeface="Arial"/>
              </a:rPr>
              <a:t> high-performance </a:t>
            </a:r>
            <a:r>
              <a:rPr lang="pt-BR" sz="1500" dirty="0" err="1">
                <a:latin typeface="Arial"/>
                <a:ea typeface="Arial"/>
                <a:cs typeface="Arial"/>
                <a:sym typeface="Arial"/>
              </a:rPr>
              <a:t>detection</a:t>
            </a:r>
            <a:r>
              <a:rPr lang="pt-BR" sz="1500" dirty="0">
                <a:latin typeface="Arial"/>
                <a:ea typeface="Arial"/>
                <a:cs typeface="Arial"/>
                <a:sym typeface="Arial"/>
              </a:rPr>
              <a:t> </a:t>
            </a:r>
            <a:r>
              <a:rPr lang="pt-BR" sz="1500" dirty="0" err="1">
                <a:latin typeface="Arial"/>
                <a:ea typeface="Arial"/>
                <a:cs typeface="Arial"/>
                <a:sym typeface="Arial"/>
              </a:rPr>
              <a:t>solutions</a:t>
            </a:r>
            <a:r>
              <a:rPr lang="pt-BR" sz="1500" dirty="0">
                <a:latin typeface="Arial"/>
                <a:ea typeface="Arial"/>
                <a:cs typeface="Arial"/>
                <a:sym typeface="Arial"/>
              </a:rPr>
              <a:t> </a:t>
            </a:r>
            <a:r>
              <a:rPr lang="pt-BR" sz="1500" dirty="0" err="1">
                <a:latin typeface="Arial"/>
                <a:ea typeface="Arial"/>
                <a:cs typeface="Arial"/>
                <a:sym typeface="Arial"/>
              </a:rPr>
              <a:t>suitable</a:t>
            </a:r>
            <a:r>
              <a:rPr lang="pt-BR" sz="1500" dirty="0">
                <a:latin typeface="Arial"/>
                <a:ea typeface="Arial"/>
                <a:cs typeface="Arial"/>
                <a:sym typeface="Arial"/>
              </a:rPr>
              <a:t> </a:t>
            </a:r>
            <a:r>
              <a:rPr lang="pt-BR" sz="1500" b="1" dirty="0">
                <a:latin typeface="Arial"/>
                <a:ea typeface="Arial"/>
                <a:cs typeface="Arial"/>
                <a:sym typeface="Arial"/>
              </a:rPr>
              <a:t>Sirius </a:t>
            </a:r>
            <a:r>
              <a:rPr lang="pt-BR" sz="1500" dirty="0" err="1"/>
              <a:t>Synchrotron</a:t>
            </a:r>
            <a:r>
              <a:rPr lang="pt-BR" sz="1500" dirty="0"/>
              <a:t> </a:t>
            </a:r>
            <a:r>
              <a:rPr lang="pt-BR" sz="1500" b="1" dirty="0">
                <a:latin typeface="Arial"/>
                <a:ea typeface="Arial"/>
                <a:cs typeface="Arial"/>
                <a:sym typeface="Arial"/>
              </a:rPr>
              <a:t>.</a:t>
            </a:r>
            <a:br>
              <a:rPr lang="pt-BR" sz="1500" dirty="0">
                <a:latin typeface="Arial"/>
                <a:ea typeface="Arial"/>
                <a:cs typeface="Arial"/>
                <a:sym typeface="Arial"/>
              </a:rPr>
            </a:br>
            <a:endParaRPr sz="1500" dirty="0">
              <a:latin typeface="Arial"/>
              <a:ea typeface="Arial"/>
              <a:cs typeface="Arial"/>
              <a:sym typeface="Arial"/>
            </a:endParaRPr>
          </a:p>
          <a:p>
            <a:pPr marL="228600" lvl="0" indent="-146050" rtl="0">
              <a:lnSpc>
                <a:spcPct val="115000"/>
              </a:lnSpc>
              <a:spcBef>
                <a:spcPts val="1200"/>
              </a:spcBef>
              <a:spcAft>
                <a:spcPts val="0"/>
              </a:spcAft>
              <a:buClr>
                <a:schemeClr val="dk1"/>
              </a:buClr>
              <a:buSzPts val="1500"/>
              <a:buFont typeface="Arial"/>
              <a:buChar char="▪"/>
            </a:pPr>
            <a:r>
              <a:rPr lang="pt-BR" sz="1500" b="1" dirty="0" err="1">
                <a:latin typeface="Arial"/>
                <a:ea typeface="Arial"/>
                <a:cs typeface="Arial"/>
                <a:sym typeface="Arial"/>
              </a:rPr>
              <a:t>Potential</a:t>
            </a:r>
            <a:r>
              <a:rPr lang="pt-BR" sz="1500" b="1" dirty="0">
                <a:latin typeface="Arial"/>
                <a:ea typeface="Arial"/>
                <a:cs typeface="Arial"/>
                <a:sym typeface="Arial"/>
              </a:rPr>
              <a:t> for </a:t>
            </a:r>
            <a:r>
              <a:rPr lang="pt-BR" sz="1500" b="1" dirty="0" err="1">
                <a:latin typeface="Arial"/>
                <a:ea typeface="Arial"/>
                <a:cs typeface="Arial"/>
                <a:sym typeface="Arial"/>
              </a:rPr>
              <a:t>innovation</a:t>
            </a:r>
            <a:r>
              <a:rPr lang="pt-BR" sz="1500" b="1" dirty="0">
                <a:latin typeface="Arial"/>
                <a:ea typeface="Arial"/>
                <a:cs typeface="Arial"/>
                <a:sym typeface="Arial"/>
              </a:rPr>
              <a:t> </a:t>
            </a:r>
            <a:r>
              <a:rPr lang="pt-BR" sz="1500" b="1" dirty="0" err="1">
                <a:latin typeface="Arial"/>
                <a:ea typeface="Arial"/>
                <a:cs typeface="Arial"/>
                <a:sym typeface="Arial"/>
              </a:rPr>
              <a:t>and</a:t>
            </a:r>
            <a:r>
              <a:rPr lang="pt-BR" sz="1500" b="1" dirty="0">
                <a:latin typeface="Arial"/>
                <a:ea typeface="Arial"/>
                <a:cs typeface="Arial"/>
                <a:sym typeface="Arial"/>
              </a:rPr>
              <a:t> </a:t>
            </a:r>
            <a:r>
              <a:rPr lang="pt-BR" sz="1500" b="1" dirty="0" err="1">
                <a:latin typeface="Arial"/>
                <a:ea typeface="Arial"/>
                <a:cs typeface="Arial"/>
                <a:sym typeface="Arial"/>
              </a:rPr>
              <a:t>strategic</a:t>
            </a:r>
            <a:r>
              <a:rPr lang="pt-BR" sz="1500" b="1" dirty="0">
                <a:latin typeface="Arial"/>
                <a:ea typeface="Arial"/>
                <a:cs typeface="Arial"/>
                <a:sym typeface="Arial"/>
              </a:rPr>
              <a:t> use:</a:t>
            </a:r>
            <a:br>
              <a:rPr lang="pt-BR" sz="1500" b="1" dirty="0">
                <a:latin typeface="Arial"/>
                <a:ea typeface="Arial"/>
                <a:cs typeface="Arial"/>
                <a:sym typeface="Arial"/>
              </a:rPr>
            </a:br>
            <a:r>
              <a:rPr lang="pt-BR" sz="1500" dirty="0">
                <a:latin typeface="Arial"/>
                <a:ea typeface="Arial"/>
                <a:cs typeface="Arial"/>
                <a:sym typeface="Arial"/>
              </a:rPr>
              <a:t> The </a:t>
            </a:r>
            <a:r>
              <a:rPr lang="pt-BR" sz="1500" b="1" dirty="0" err="1">
                <a:latin typeface="Arial"/>
                <a:ea typeface="Arial"/>
                <a:cs typeface="Arial"/>
                <a:sym typeface="Arial"/>
              </a:rPr>
              <a:t>possible</a:t>
            </a:r>
            <a:r>
              <a:rPr lang="pt-BR" sz="1500" b="1" dirty="0">
                <a:latin typeface="Arial"/>
                <a:ea typeface="Arial"/>
                <a:cs typeface="Arial"/>
                <a:sym typeface="Arial"/>
              </a:rPr>
              <a:t> </a:t>
            </a:r>
            <a:r>
              <a:rPr lang="pt-BR" sz="1500" b="1" dirty="0" err="1">
                <a:latin typeface="Arial"/>
                <a:ea typeface="Arial"/>
                <a:cs typeface="Arial"/>
                <a:sym typeface="Arial"/>
              </a:rPr>
              <a:t>integration</a:t>
            </a:r>
            <a:r>
              <a:rPr lang="pt-BR" sz="1500" dirty="0">
                <a:latin typeface="Arial"/>
                <a:ea typeface="Arial"/>
                <a:cs typeface="Arial"/>
                <a:sym typeface="Arial"/>
              </a:rPr>
              <a:t> </a:t>
            </a:r>
            <a:r>
              <a:rPr lang="pt-BR" sz="1500" dirty="0" err="1">
                <a:latin typeface="Arial"/>
                <a:ea typeface="Arial"/>
                <a:cs typeface="Arial"/>
                <a:sym typeface="Arial"/>
              </a:rPr>
              <a:t>of</a:t>
            </a:r>
            <a:r>
              <a:rPr lang="pt-BR" sz="1500" dirty="0">
                <a:latin typeface="Arial"/>
                <a:ea typeface="Arial"/>
                <a:cs typeface="Arial"/>
                <a:sym typeface="Arial"/>
              </a:rPr>
              <a:t> </a:t>
            </a:r>
            <a:r>
              <a:rPr lang="pt-BR" sz="1500" dirty="0" err="1">
                <a:latin typeface="Arial"/>
                <a:ea typeface="Arial"/>
                <a:cs typeface="Arial"/>
                <a:sym typeface="Arial"/>
              </a:rPr>
              <a:t>LGADs</a:t>
            </a:r>
            <a:r>
              <a:rPr lang="pt-BR" sz="1500" dirty="0">
                <a:latin typeface="Arial"/>
                <a:ea typeface="Arial"/>
                <a:cs typeface="Arial"/>
                <a:sym typeface="Arial"/>
              </a:rPr>
              <a:t> </a:t>
            </a:r>
            <a:r>
              <a:rPr lang="pt-BR" sz="1500" dirty="0" err="1">
                <a:latin typeface="Arial"/>
                <a:ea typeface="Arial"/>
                <a:cs typeface="Arial"/>
                <a:sym typeface="Arial"/>
              </a:rPr>
              <a:t>into</a:t>
            </a:r>
            <a:r>
              <a:rPr lang="pt-BR" sz="1500" dirty="0">
                <a:latin typeface="Arial"/>
                <a:ea typeface="Arial"/>
                <a:cs typeface="Arial"/>
                <a:sym typeface="Arial"/>
              </a:rPr>
              <a:t> </a:t>
            </a:r>
            <a:r>
              <a:rPr lang="pt-BR" sz="1500" b="1" dirty="0">
                <a:latin typeface="Arial"/>
                <a:ea typeface="Arial"/>
                <a:cs typeface="Arial"/>
                <a:sym typeface="Arial"/>
              </a:rPr>
              <a:t>Sirius </a:t>
            </a:r>
            <a:r>
              <a:rPr lang="pt-BR" sz="1500" b="1" dirty="0" err="1">
                <a:latin typeface="Arial"/>
                <a:ea typeface="Arial"/>
                <a:cs typeface="Arial"/>
                <a:sym typeface="Arial"/>
              </a:rPr>
              <a:t>beamlines</a:t>
            </a:r>
            <a:r>
              <a:rPr lang="pt-BR" sz="1500" dirty="0">
                <a:latin typeface="Arial"/>
                <a:ea typeface="Arial"/>
                <a:cs typeface="Arial"/>
                <a:sym typeface="Arial"/>
              </a:rPr>
              <a:t> </a:t>
            </a:r>
            <a:r>
              <a:rPr lang="pt-BR" sz="1500" dirty="0" err="1">
                <a:latin typeface="Arial"/>
                <a:ea typeface="Arial"/>
                <a:cs typeface="Arial"/>
                <a:sym typeface="Arial"/>
              </a:rPr>
              <a:t>has</a:t>
            </a:r>
            <a:r>
              <a:rPr lang="pt-BR" sz="1500" dirty="0">
                <a:latin typeface="Arial"/>
                <a:ea typeface="Arial"/>
                <a:cs typeface="Arial"/>
                <a:sym typeface="Arial"/>
              </a:rPr>
              <a:t> </a:t>
            </a:r>
            <a:r>
              <a:rPr lang="pt-BR" sz="1500" dirty="0" err="1">
                <a:latin typeface="Arial"/>
                <a:ea typeface="Arial"/>
                <a:cs typeface="Arial"/>
                <a:sym typeface="Arial"/>
              </a:rPr>
              <a:t>the</a:t>
            </a:r>
            <a:r>
              <a:rPr lang="pt-BR" sz="1500" dirty="0">
                <a:latin typeface="Arial"/>
                <a:ea typeface="Arial"/>
                <a:cs typeface="Arial"/>
                <a:sym typeface="Arial"/>
              </a:rPr>
              <a:t> </a:t>
            </a:r>
            <a:r>
              <a:rPr lang="pt-BR" sz="1500" dirty="0" err="1">
                <a:latin typeface="Arial"/>
                <a:ea typeface="Arial"/>
                <a:cs typeface="Arial"/>
                <a:sym typeface="Arial"/>
              </a:rPr>
              <a:t>potential</a:t>
            </a:r>
            <a:r>
              <a:rPr lang="pt-BR" sz="1500" dirty="0">
                <a:latin typeface="Arial"/>
                <a:ea typeface="Arial"/>
                <a:cs typeface="Arial"/>
                <a:sym typeface="Arial"/>
              </a:rPr>
              <a:t> </a:t>
            </a:r>
            <a:r>
              <a:rPr lang="pt-BR" sz="1500" dirty="0" err="1">
                <a:latin typeface="Arial"/>
                <a:ea typeface="Arial"/>
                <a:cs typeface="Arial"/>
                <a:sym typeface="Arial"/>
              </a:rPr>
              <a:t>to</a:t>
            </a:r>
            <a:r>
              <a:rPr lang="pt-BR" sz="1500" dirty="0">
                <a:latin typeface="Arial"/>
                <a:ea typeface="Arial"/>
                <a:cs typeface="Arial"/>
                <a:sym typeface="Arial"/>
              </a:rPr>
              <a:t> </a:t>
            </a:r>
            <a:r>
              <a:rPr lang="pt-BR" sz="1500" b="1" dirty="0" err="1">
                <a:latin typeface="Arial"/>
                <a:ea typeface="Arial"/>
                <a:cs typeface="Arial"/>
                <a:sym typeface="Arial"/>
              </a:rPr>
              <a:t>enhance</a:t>
            </a:r>
            <a:r>
              <a:rPr lang="pt-BR" sz="1500" b="1" dirty="0">
                <a:latin typeface="Arial"/>
                <a:ea typeface="Arial"/>
                <a:cs typeface="Arial"/>
                <a:sym typeface="Arial"/>
              </a:rPr>
              <a:t> </a:t>
            </a:r>
            <a:r>
              <a:rPr lang="pt-BR" sz="1500" b="1" dirty="0" err="1">
                <a:latin typeface="Arial"/>
                <a:ea typeface="Arial"/>
                <a:cs typeface="Arial"/>
                <a:sym typeface="Arial"/>
              </a:rPr>
              <a:t>the</a:t>
            </a:r>
            <a:r>
              <a:rPr lang="pt-BR" sz="1500" b="1" dirty="0">
                <a:latin typeface="Arial"/>
                <a:ea typeface="Arial"/>
                <a:cs typeface="Arial"/>
                <a:sym typeface="Arial"/>
              </a:rPr>
              <a:t> </a:t>
            </a:r>
            <a:r>
              <a:rPr lang="pt-BR" sz="1500" b="1" dirty="0" err="1">
                <a:latin typeface="Arial"/>
                <a:ea typeface="Arial"/>
                <a:cs typeface="Arial"/>
                <a:sym typeface="Arial"/>
              </a:rPr>
              <a:t>quality</a:t>
            </a:r>
            <a:r>
              <a:rPr lang="pt-BR" sz="1500" b="1" dirty="0">
                <a:latin typeface="Arial"/>
                <a:ea typeface="Arial"/>
                <a:cs typeface="Arial"/>
                <a:sym typeface="Arial"/>
              </a:rPr>
              <a:t> </a:t>
            </a:r>
            <a:r>
              <a:rPr lang="pt-BR" sz="1500" b="1" dirty="0" err="1">
                <a:latin typeface="Arial"/>
                <a:ea typeface="Arial"/>
                <a:cs typeface="Arial"/>
                <a:sym typeface="Arial"/>
              </a:rPr>
              <a:t>of</a:t>
            </a:r>
            <a:r>
              <a:rPr lang="pt-BR" sz="1500" b="1" dirty="0">
                <a:latin typeface="Arial"/>
                <a:ea typeface="Arial"/>
                <a:cs typeface="Arial"/>
                <a:sym typeface="Arial"/>
              </a:rPr>
              <a:t> </a:t>
            </a:r>
            <a:r>
              <a:rPr lang="pt-BR" sz="1500" b="1" dirty="0" err="1">
                <a:latin typeface="Arial"/>
                <a:ea typeface="Arial"/>
                <a:cs typeface="Arial"/>
                <a:sym typeface="Arial"/>
              </a:rPr>
              <a:t>experiments</a:t>
            </a:r>
            <a:r>
              <a:rPr lang="pt-BR" sz="1500" dirty="0">
                <a:latin typeface="Arial"/>
                <a:ea typeface="Arial"/>
                <a:cs typeface="Arial"/>
                <a:sym typeface="Arial"/>
              </a:rPr>
              <a:t> </a:t>
            </a:r>
            <a:r>
              <a:rPr lang="pt-BR" sz="1500" dirty="0" err="1">
                <a:latin typeface="Arial"/>
                <a:ea typeface="Arial"/>
                <a:cs typeface="Arial"/>
                <a:sym typeface="Arial"/>
              </a:rPr>
              <a:t>and</a:t>
            </a:r>
            <a:r>
              <a:rPr lang="pt-BR" sz="1500" dirty="0">
                <a:latin typeface="Arial"/>
                <a:ea typeface="Arial"/>
                <a:cs typeface="Arial"/>
                <a:sym typeface="Arial"/>
              </a:rPr>
              <a:t> </a:t>
            </a:r>
            <a:r>
              <a:rPr lang="pt-BR" sz="1500" dirty="0" err="1">
                <a:latin typeface="Arial"/>
                <a:ea typeface="Arial"/>
                <a:cs typeface="Arial"/>
                <a:sym typeface="Arial"/>
              </a:rPr>
              <a:t>promote</a:t>
            </a:r>
            <a:r>
              <a:rPr lang="pt-BR" sz="1500" dirty="0">
                <a:latin typeface="Arial"/>
                <a:ea typeface="Arial"/>
                <a:cs typeface="Arial"/>
                <a:sym typeface="Arial"/>
              </a:rPr>
              <a:t> </a:t>
            </a:r>
            <a:r>
              <a:rPr lang="pt-BR" sz="1500" dirty="0" err="1">
                <a:latin typeface="Arial"/>
                <a:ea typeface="Arial"/>
                <a:cs typeface="Arial"/>
                <a:sym typeface="Arial"/>
              </a:rPr>
              <a:t>the</a:t>
            </a:r>
            <a:r>
              <a:rPr lang="pt-BR" sz="1500" dirty="0">
                <a:latin typeface="Arial"/>
                <a:ea typeface="Arial"/>
                <a:cs typeface="Arial"/>
                <a:sym typeface="Arial"/>
              </a:rPr>
              <a:t> use </a:t>
            </a:r>
            <a:r>
              <a:rPr lang="pt-BR" sz="1500" dirty="0" err="1">
                <a:latin typeface="Arial"/>
                <a:ea typeface="Arial"/>
                <a:cs typeface="Arial"/>
                <a:sym typeface="Arial"/>
              </a:rPr>
              <a:t>of</a:t>
            </a:r>
            <a:r>
              <a:rPr lang="pt-BR" sz="1500" dirty="0">
                <a:latin typeface="Arial"/>
                <a:ea typeface="Arial"/>
                <a:cs typeface="Arial"/>
                <a:sym typeface="Arial"/>
              </a:rPr>
              <a:t> </a:t>
            </a:r>
            <a:r>
              <a:rPr lang="pt-BR" sz="1500" b="1" dirty="0" err="1">
                <a:latin typeface="Arial"/>
                <a:ea typeface="Arial"/>
                <a:cs typeface="Arial"/>
                <a:sym typeface="Arial"/>
              </a:rPr>
              <a:t>next-generation</a:t>
            </a:r>
            <a:r>
              <a:rPr lang="pt-BR" sz="1500" b="1" dirty="0">
                <a:latin typeface="Arial"/>
                <a:ea typeface="Arial"/>
                <a:cs typeface="Arial"/>
                <a:sym typeface="Arial"/>
              </a:rPr>
              <a:t> </a:t>
            </a:r>
            <a:r>
              <a:rPr lang="pt-BR" sz="1500" b="1" dirty="0" err="1">
                <a:latin typeface="Arial"/>
                <a:ea typeface="Arial"/>
                <a:cs typeface="Arial"/>
                <a:sym typeface="Arial"/>
              </a:rPr>
              <a:t>detection</a:t>
            </a:r>
            <a:r>
              <a:rPr lang="pt-BR" sz="1500" b="1" dirty="0">
                <a:latin typeface="Arial"/>
                <a:ea typeface="Arial"/>
                <a:cs typeface="Arial"/>
                <a:sym typeface="Arial"/>
              </a:rPr>
              <a:t> </a:t>
            </a:r>
            <a:r>
              <a:rPr lang="pt-BR" sz="1500" b="1" dirty="0" err="1">
                <a:latin typeface="Arial"/>
                <a:ea typeface="Arial"/>
                <a:cs typeface="Arial"/>
                <a:sym typeface="Arial"/>
              </a:rPr>
              <a:t>technologies</a:t>
            </a:r>
            <a:r>
              <a:rPr lang="pt-BR" sz="1500" dirty="0">
                <a:latin typeface="Arial"/>
                <a:ea typeface="Arial"/>
                <a:cs typeface="Arial"/>
                <a:sym typeface="Arial"/>
              </a:rPr>
              <a:t> in </a:t>
            </a:r>
            <a:r>
              <a:rPr lang="pt-BR" sz="1500" dirty="0" err="1">
                <a:latin typeface="Arial"/>
                <a:ea typeface="Arial"/>
                <a:cs typeface="Arial"/>
                <a:sym typeface="Arial"/>
              </a:rPr>
              <a:t>national</a:t>
            </a:r>
            <a:r>
              <a:rPr lang="pt-BR" sz="1500" dirty="0">
                <a:latin typeface="Arial"/>
                <a:ea typeface="Arial"/>
                <a:cs typeface="Arial"/>
                <a:sym typeface="Arial"/>
              </a:rPr>
              <a:t> </a:t>
            </a:r>
            <a:r>
              <a:rPr lang="pt-BR" sz="1500" dirty="0" err="1">
                <a:latin typeface="Arial"/>
                <a:ea typeface="Arial"/>
                <a:cs typeface="Arial"/>
                <a:sym typeface="Arial"/>
              </a:rPr>
              <a:t>strategic</a:t>
            </a:r>
            <a:r>
              <a:rPr lang="pt-BR" sz="1500" dirty="0">
                <a:latin typeface="Arial"/>
                <a:ea typeface="Arial"/>
                <a:cs typeface="Arial"/>
                <a:sym typeface="Arial"/>
              </a:rPr>
              <a:t> </a:t>
            </a:r>
            <a:r>
              <a:rPr lang="pt-BR" sz="1500" dirty="0" err="1">
                <a:latin typeface="Arial"/>
                <a:ea typeface="Arial"/>
                <a:cs typeface="Arial"/>
                <a:sym typeface="Arial"/>
              </a:rPr>
              <a:t>infrastructures</a:t>
            </a:r>
            <a:r>
              <a:rPr lang="pt-BR" sz="1500" dirty="0">
                <a:latin typeface="Arial"/>
                <a:ea typeface="Arial"/>
                <a:cs typeface="Arial"/>
                <a:sym typeface="Arial"/>
              </a:rPr>
              <a:t> like </a:t>
            </a:r>
            <a:r>
              <a:rPr lang="pt-BR" sz="1500" b="1" dirty="0">
                <a:latin typeface="Arial"/>
                <a:ea typeface="Arial"/>
                <a:cs typeface="Arial"/>
                <a:sym typeface="Arial"/>
              </a:rPr>
              <a:t>CNPEM</a:t>
            </a:r>
            <a:r>
              <a:rPr lang="pt-BR" sz="1500" dirty="0">
                <a:latin typeface="Arial"/>
                <a:ea typeface="Arial"/>
                <a:cs typeface="Arial"/>
                <a:sym typeface="Arial"/>
              </a:rPr>
              <a:t>.</a:t>
            </a:r>
            <a:br>
              <a:rPr lang="pt-BR" sz="1500" dirty="0">
                <a:latin typeface="Arial"/>
                <a:ea typeface="Arial"/>
                <a:cs typeface="Arial"/>
                <a:sym typeface="Arial"/>
              </a:rPr>
            </a:br>
            <a:endParaRPr sz="1500" dirty="0">
              <a:latin typeface="Arial"/>
              <a:ea typeface="Arial"/>
              <a:cs typeface="Arial"/>
              <a:sym typeface="Arial"/>
            </a:endParaRPr>
          </a:p>
        </p:txBody>
      </p:sp>
      <p:pic>
        <p:nvPicPr>
          <p:cNvPr id="393" name="Google Shape;393;g35f3b33d488_1_4"/>
          <p:cNvPicPr preferRelativeResize="0"/>
          <p:nvPr/>
        </p:nvPicPr>
        <p:blipFill rotWithShape="1">
          <a:blip r:embed="rId4">
            <a:alphaModFix/>
          </a:blip>
          <a:srcRect/>
          <a:stretch/>
        </p:blipFill>
        <p:spPr>
          <a:xfrm>
            <a:off x="5295900" y="1839732"/>
            <a:ext cx="6453601" cy="39137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g35f2914fe76_5_101"/>
          <p:cNvSpPr txBox="1">
            <a:spLocks noGrp="1"/>
          </p:cNvSpPr>
          <p:nvPr>
            <p:ph type="title"/>
          </p:nvPr>
        </p:nvSpPr>
        <p:spPr>
          <a:xfrm>
            <a:off x="213814" y="2571323"/>
            <a:ext cx="2520000" cy="2102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58C0CE"/>
              </a:buClr>
              <a:buSzPts val="13500"/>
              <a:buFont typeface="Poppins"/>
              <a:buNone/>
            </a:pPr>
            <a:r>
              <a:rPr lang="pt-BR"/>
              <a:t>2</a:t>
            </a:r>
            <a:endParaRPr/>
          </a:p>
        </p:txBody>
      </p:sp>
      <p:sp>
        <p:nvSpPr>
          <p:cNvPr id="401" name="Google Shape;401;g35f2914fe76_5_101"/>
          <p:cNvSpPr txBox="1">
            <a:spLocks noGrp="1"/>
          </p:cNvSpPr>
          <p:nvPr>
            <p:ph type="body" idx="2"/>
          </p:nvPr>
        </p:nvSpPr>
        <p:spPr>
          <a:xfrm>
            <a:off x="3448645" y="2620846"/>
            <a:ext cx="7884600" cy="1764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5400"/>
              <a:buNone/>
            </a:pPr>
            <a:r>
              <a:rPr lang="pt-BR"/>
              <a:t>Methodology</a:t>
            </a:r>
            <a:endParaRPr/>
          </a:p>
        </p:txBody>
      </p:sp>
      <p:sp>
        <p:nvSpPr>
          <p:cNvPr id="402" name="Google Shape;402;g35f2914fe76_5_101"/>
          <p:cNvSpPr txBox="1">
            <a:spLocks noGrp="1"/>
          </p:cNvSpPr>
          <p:nvPr>
            <p:ph type="body" idx="3"/>
          </p:nvPr>
        </p:nvSpPr>
        <p:spPr>
          <a:xfrm>
            <a:off x="807184" y="6440727"/>
            <a:ext cx="8790300" cy="260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403" name="Google Shape;403;g35f2914fe76_5_101"/>
          <p:cNvSpPr txBox="1">
            <a:spLocks noGrp="1"/>
          </p:cNvSpPr>
          <p:nvPr>
            <p:ph type="body" idx="4"/>
          </p:nvPr>
        </p:nvSpPr>
        <p:spPr>
          <a:xfrm>
            <a:off x="11333285" y="6440727"/>
            <a:ext cx="573000" cy="260400"/>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7</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4"/>
          <p:cNvSpPr txBox="1">
            <a:spLocks noGrp="1"/>
          </p:cNvSpPr>
          <p:nvPr>
            <p:ph type="body" idx="1"/>
          </p:nvPr>
        </p:nvSpPr>
        <p:spPr>
          <a:xfrm>
            <a:off x="679390" y="3064704"/>
            <a:ext cx="45645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dirty="0"/>
              <a:t>LGAD HPK 3.2 Single </a:t>
            </a:r>
            <a:r>
              <a:rPr lang="pt-BR" dirty="0" err="1"/>
              <a:t>Pad</a:t>
            </a:r>
            <a:r>
              <a:rPr lang="pt-BR" dirty="0"/>
              <a:t> </a:t>
            </a:r>
            <a:endParaRPr dirty="0"/>
          </a:p>
        </p:txBody>
      </p:sp>
      <p:sp>
        <p:nvSpPr>
          <p:cNvPr id="410" name="Google Shape;410;p4"/>
          <p:cNvSpPr txBox="1">
            <a:spLocks noGrp="1"/>
          </p:cNvSpPr>
          <p:nvPr>
            <p:ph type="body" idx="2"/>
          </p:nvPr>
        </p:nvSpPr>
        <p:spPr>
          <a:xfrm>
            <a:off x="81385" y="3773979"/>
            <a:ext cx="5280300" cy="2452888"/>
          </a:xfrm>
          <a:prstGeom prst="rect">
            <a:avLst/>
          </a:prstGeom>
          <a:noFill/>
          <a:ln>
            <a:noFill/>
          </a:ln>
        </p:spPr>
        <p:txBody>
          <a:bodyPr spcFirstLastPara="1" wrap="square" lIns="91425" tIns="45700" rIns="91425" bIns="45700" anchor="t" anchorCtr="0">
            <a:noAutofit/>
          </a:bodyPr>
          <a:lstStyle/>
          <a:p>
            <a:pPr marL="914400" lvl="1" indent="-298450" algn="l" rtl="0">
              <a:lnSpc>
                <a:spcPct val="115000"/>
              </a:lnSpc>
              <a:spcBef>
                <a:spcPts val="1200"/>
              </a:spcBef>
              <a:spcAft>
                <a:spcPts val="0"/>
              </a:spcAft>
              <a:buClr>
                <a:schemeClr val="dk1"/>
              </a:buClr>
              <a:buSzPts val="1100"/>
              <a:buFont typeface="Arial"/>
              <a:buChar char="○"/>
            </a:pPr>
            <a:r>
              <a:rPr lang="pt-BR" sz="2000" b="1" dirty="0">
                <a:latin typeface="Arial"/>
                <a:ea typeface="Arial"/>
                <a:cs typeface="Arial"/>
                <a:sym typeface="Arial"/>
              </a:rPr>
              <a:t>Active </a:t>
            </a:r>
            <a:r>
              <a:rPr lang="pt-BR" sz="2000" b="1" dirty="0" err="1">
                <a:latin typeface="Arial"/>
                <a:ea typeface="Arial"/>
                <a:cs typeface="Arial"/>
                <a:sym typeface="Arial"/>
              </a:rPr>
              <a:t>area</a:t>
            </a:r>
            <a:r>
              <a:rPr lang="pt-BR" sz="2000" b="1" dirty="0">
                <a:latin typeface="Arial"/>
                <a:ea typeface="Arial"/>
                <a:cs typeface="Arial"/>
                <a:sym typeface="Arial"/>
              </a:rPr>
              <a:t>: </a:t>
            </a:r>
            <a:r>
              <a:rPr lang="pt-BR" sz="2000" dirty="0">
                <a:latin typeface="Arial"/>
                <a:ea typeface="Arial"/>
                <a:cs typeface="Arial"/>
                <a:sym typeface="Arial"/>
              </a:rPr>
              <a:t>1.3 × 1.3 mm</a:t>
            </a:r>
            <a:endParaRPr sz="2000" dirty="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Font typeface="Arial"/>
              <a:buChar char="○"/>
            </a:pPr>
            <a:r>
              <a:rPr lang="pt-BR" sz="2000" b="1" dirty="0">
                <a:latin typeface="Arial"/>
                <a:ea typeface="Arial"/>
                <a:cs typeface="Arial"/>
                <a:sym typeface="Arial"/>
              </a:rPr>
              <a:t>Active </a:t>
            </a:r>
            <a:r>
              <a:rPr lang="pt-BR" sz="2000" b="1" dirty="0" err="1">
                <a:latin typeface="Arial"/>
                <a:ea typeface="Arial"/>
                <a:cs typeface="Arial"/>
                <a:sym typeface="Arial"/>
              </a:rPr>
              <a:t>depth</a:t>
            </a:r>
            <a:r>
              <a:rPr lang="pt-BR" sz="2000" b="1" dirty="0">
                <a:latin typeface="Arial"/>
                <a:ea typeface="Arial"/>
                <a:cs typeface="Arial"/>
                <a:sym typeface="Arial"/>
              </a:rPr>
              <a:t>: </a:t>
            </a:r>
            <a:r>
              <a:rPr lang="pt-BR" sz="2000" dirty="0">
                <a:latin typeface="Arial"/>
                <a:ea typeface="Arial"/>
                <a:cs typeface="Arial"/>
                <a:sym typeface="Arial"/>
              </a:rPr>
              <a:t>50 µm</a:t>
            </a:r>
            <a:endParaRPr sz="2000" dirty="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Font typeface="Arial"/>
              <a:buChar char="○"/>
            </a:pPr>
            <a:r>
              <a:rPr lang="pt-BR" sz="2000" b="1" dirty="0" err="1">
                <a:latin typeface="Arial"/>
                <a:ea typeface="Arial"/>
                <a:cs typeface="Arial"/>
                <a:sym typeface="Arial"/>
              </a:rPr>
              <a:t>Gain</a:t>
            </a:r>
            <a:r>
              <a:rPr lang="pt-BR" sz="2000" b="1" dirty="0">
                <a:latin typeface="Arial"/>
                <a:ea typeface="Arial"/>
                <a:cs typeface="Arial"/>
                <a:sym typeface="Arial"/>
              </a:rPr>
              <a:t> </a:t>
            </a:r>
            <a:r>
              <a:rPr lang="pt-BR" sz="2000" b="1" dirty="0" err="1">
                <a:latin typeface="Arial"/>
                <a:ea typeface="Arial"/>
                <a:cs typeface="Arial"/>
                <a:sym typeface="Arial"/>
              </a:rPr>
              <a:t>layer</a:t>
            </a:r>
            <a:r>
              <a:rPr lang="pt-BR" sz="2000" b="1">
                <a:latin typeface="Arial"/>
                <a:ea typeface="Arial"/>
                <a:cs typeface="Arial"/>
                <a:sym typeface="Arial"/>
              </a:rPr>
              <a:t>: </a:t>
            </a:r>
            <a:r>
              <a:rPr lang="pt-BR" sz="2000">
                <a:latin typeface="Arial"/>
                <a:ea typeface="Arial"/>
                <a:cs typeface="Arial"/>
                <a:sym typeface="Arial"/>
              </a:rPr>
              <a:t>2.2 </a:t>
            </a:r>
            <a:r>
              <a:rPr lang="pt-BR" sz="2000" dirty="0">
                <a:latin typeface="Arial"/>
                <a:ea typeface="Arial"/>
                <a:cs typeface="Arial"/>
                <a:sym typeface="Arial"/>
              </a:rPr>
              <a:t>µm</a:t>
            </a:r>
            <a:endParaRPr sz="2000" dirty="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Font typeface="Arial"/>
              <a:buChar char="○"/>
            </a:pPr>
            <a:r>
              <a:rPr lang="pt-BR" sz="2000" b="1" dirty="0" err="1">
                <a:latin typeface="Arial"/>
                <a:ea typeface="Arial"/>
                <a:cs typeface="Arial"/>
                <a:sym typeface="Arial"/>
              </a:rPr>
              <a:t>Internal</a:t>
            </a:r>
            <a:r>
              <a:rPr lang="pt-BR" sz="2000" b="1" dirty="0">
                <a:latin typeface="Arial"/>
                <a:ea typeface="Arial"/>
                <a:cs typeface="Arial"/>
                <a:sym typeface="Arial"/>
              </a:rPr>
              <a:t> </a:t>
            </a:r>
            <a:r>
              <a:rPr lang="pt-BR" sz="2000" b="1" dirty="0" err="1">
                <a:latin typeface="Arial"/>
                <a:ea typeface="Arial"/>
                <a:cs typeface="Arial"/>
                <a:sym typeface="Arial"/>
              </a:rPr>
              <a:t>gain</a:t>
            </a:r>
            <a:r>
              <a:rPr lang="pt-BR" sz="2000" b="1" dirty="0">
                <a:latin typeface="Arial"/>
                <a:ea typeface="Arial"/>
                <a:cs typeface="Arial"/>
                <a:sym typeface="Arial"/>
              </a:rPr>
              <a:t>:  </a:t>
            </a:r>
            <a:r>
              <a:rPr lang="pt-BR" sz="2000" dirty="0">
                <a:latin typeface="Arial"/>
                <a:ea typeface="Arial"/>
                <a:cs typeface="Arial"/>
                <a:sym typeface="Arial"/>
              </a:rPr>
              <a:t>20</a:t>
            </a:r>
            <a:endParaRPr sz="2000" dirty="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Font typeface="Arial"/>
              <a:buChar char="○"/>
            </a:pPr>
            <a:r>
              <a:rPr lang="pt-BR" sz="2000" b="1" dirty="0">
                <a:latin typeface="Arial"/>
                <a:ea typeface="Arial"/>
                <a:cs typeface="Arial"/>
                <a:sym typeface="Arial"/>
              </a:rPr>
              <a:t>Electric </a:t>
            </a:r>
            <a:r>
              <a:rPr lang="pt-BR" sz="2000" b="1" dirty="0" err="1">
                <a:latin typeface="Arial"/>
                <a:ea typeface="Arial"/>
                <a:cs typeface="Arial"/>
                <a:sym typeface="Arial"/>
              </a:rPr>
              <a:t>field</a:t>
            </a:r>
            <a:r>
              <a:rPr lang="pt-BR" sz="2000" b="1" dirty="0">
                <a:latin typeface="Arial"/>
                <a:ea typeface="Arial"/>
                <a:cs typeface="Arial"/>
                <a:sym typeface="Arial"/>
              </a:rPr>
              <a:t>: </a:t>
            </a:r>
            <a:r>
              <a:rPr lang="pt-BR" sz="2000" dirty="0">
                <a:latin typeface="Arial"/>
                <a:ea typeface="Arial"/>
                <a:cs typeface="Arial"/>
                <a:sym typeface="Arial"/>
              </a:rPr>
              <a:t>~300 kV/cm</a:t>
            </a:r>
            <a:br>
              <a:rPr lang="pt-BR" sz="2000" b="1" dirty="0">
                <a:latin typeface="Arial"/>
                <a:ea typeface="Arial"/>
                <a:cs typeface="Arial"/>
                <a:sym typeface="Arial"/>
              </a:rPr>
            </a:br>
            <a:endParaRPr sz="2000" b="1" dirty="0">
              <a:latin typeface="Arial"/>
              <a:ea typeface="Arial"/>
              <a:cs typeface="Arial"/>
              <a:sym typeface="Arial"/>
            </a:endParaRPr>
          </a:p>
          <a:p>
            <a:pPr marL="228600" lvl="0" indent="-101600" algn="l" rtl="0">
              <a:lnSpc>
                <a:spcPct val="90000"/>
              </a:lnSpc>
              <a:spcBef>
                <a:spcPts val="1200"/>
              </a:spcBef>
              <a:spcAft>
                <a:spcPts val="0"/>
              </a:spcAft>
              <a:buSzPts val="2000"/>
              <a:buNone/>
            </a:pPr>
            <a:endParaRPr sz="2000" b="1" dirty="0">
              <a:latin typeface="Arial"/>
              <a:ea typeface="Arial"/>
              <a:cs typeface="Arial"/>
              <a:sym typeface="Arial"/>
            </a:endParaRPr>
          </a:p>
          <a:p>
            <a:pPr marL="228600" lvl="0" indent="-101600" algn="l" rtl="0">
              <a:lnSpc>
                <a:spcPct val="90000"/>
              </a:lnSpc>
              <a:spcBef>
                <a:spcPts val="0"/>
              </a:spcBef>
              <a:spcAft>
                <a:spcPts val="0"/>
              </a:spcAft>
              <a:buSzPts val="2000"/>
              <a:buNone/>
            </a:pPr>
            <a:endParaRPr sz="2000" dirty="0">
              <a:latin typeface="Arial"/>
              <a:ea typeface="Arial"/>
              <a:cs typeface="Arial"/>
              <a:sym typeface="Arial"/>
            </a:endParaRPr>
          </a:p>
          <a:p>
            <a:pPr marL="228600" lvl="0" indent="-101600" algn="l" rtl="0">
              <a:lnSpc>
                <a:spcPct val="90000"/>
              </a:lnSpc>
              <a:spcBef>
                <a:spcPts val="0"/>
              </a:spcBef>
              <a:spcAft>
                <a:spcPts val="0"/>
              </a:spcAft>
              <a:buSzPts val="2000"/>
              <a:buNone/>
            </a:pPr>
            <a:endParaRPr sz="2000" dirty="0">
              <a:latin typeface="Arial"/>
              <a:ea typeface="Arial"/>
              <a:cs typeface="Arial"/>
              <a:sym typeface="Arial"/>
            </a:endParaRPr>
          </a:p>
          <a:p>
            <a:pPr marL="228600" lvl="0" indent="-101600" algn="l" rtl="0">
              <a:lnSpc>
                <a:spcPct val="90000"/>
              </a:lnSpc>
              <a:spcBef>
                <a:spcPts val="0"/>
              </a:spcBef>
              <a:spcAft>
                <a:spcPts val="0"/>
              </a:spcAft>
              <a:buSzPts val="2000"/>
              <a:buNone/>
            </a:pPr>
            <a:endParaRPr sz="2000" dirty="0">
              <a:latin typeface="Arial"/>
              <a:ea typeface="Arial"/>
              <a:cs typeface="Arial"/>
              <a:sym typeface="Arial"/>
            </a:endParaRPr>
          </a:p>
          <a:p>
            <a:pPr marL="228600" lvl="0" indent="-101600" algn="l" rtl="0">
              <a:lnSpc>
                <a:spcPct val="90000"/>
              </a:lnSpc>
              <a:spcBef>
                <a:spcPts val="0"/>
              </a:spcBef>
              <a:spcAft>
                <a:spcPts val="0"/>
              </a:spcAft>
              <a:buSzPts val="2000"/>
              <a:buNone/>
            </a:pPr>
            <a:endParaRPr sz="2000" dirty="0">
              <a:latin typeface="Arial"/>
              <a:ea typeface="Arial"/>
              <a:cs typeface="Arial"/>
              <a:sym typeface="Arial"/>
            </a:endParaRPr>
          </a:p>
        </p:txBody>
      </p:sp>
      <p:sp>
        <p:nvSpPr>
          <p:cNvPr id="411" name="Google Shape;411;p4"/>
          <p:cNvSpPr txBox="1">
            <a:spLocks noGrp="1"/>
          </p:cNvSpPr>
          <p:nvPr>
            <p:ph type="title"/>
          </p:nvPr>
        </p:nvSpPr>
        <p:spPr>
          <a:xfrm>
            <a:off x="348696" y="156924"/>
            <a:ext cx="11514900" cy="1033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Methodology</a:t>
            </a:r>
            <a:endParaRPr/>
          </a:p>
        </p:txBody>
      </p:sp>
      <p:sp>
        <p:nvSpPr>
          <p:cNvPr id="412" name="Google Shape;412;p4"/>
          <p:cNvSpPr txBox="1">
            <a:spLocks noGrp="1"/>
          </p:cNvSpPr>
          <p:nvPr>
            <p:ph type="body" idx="5"/>
          </p:nvPr>
        </p:nvSpPr>
        <p:spPr>
          <a:xfrm>
            <a:off x="807876" y="6455235"/>
            <a:ext cx="8790392" cy="26035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 </a:t>
            </a:r>
            <a:endParaRPr/>
          </a:p>
        </p:txBody>
      </p:sp>
      <p:sp>
        <p:nvSpPr>
          <p:cNvPr id="413" name="Google Shape;413;p4"/>
          <p:cNvSpPr txBox="1">
            <a:spLocks noGrp="1"/>
          </p:cNvSpPr>
          <p:nvPr>
            <p:ph type="body" idx="6"/>
          </p:nvPr>
        </p:nvSpPr>
        <p:spPr>
          <a:xfrm>
            <a:off x="11333285" y="6440727"/>
            <a:ext cx="572889" cy="26035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8</a:t>
            </a:r>
            <a:endParaRPr/>
          </a:p>
        </p:txBody>
      </p:sp>
      <p:sp>
        <p:nvSpPr>
          <p:cNvPr id="414" name="Google Shape;414;p4"/>
          <p:cNvSpPr txBox="1"/>
          <p:nvPr/>
        </p:nvSpPr>
        <p:spPr>
          <a:xfrm>
            <a:off x="527284" y="1184987"/>
            <a:ext cx="4388502" cy="132339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600"/>
              <a:buFont typeface="Arial"/>
              <a:buNone/>
            </a:pPr>
            <a:r>
              <a:rPr lang="pt-BR" sz="1600" b="0" i="0" u="none" strike="noStrike" cap="none" dirty="0" err="1">
                <a:solidFill>
                  <a:schemeClr val="dk1"/>
                </a:solidFill>
                <a:latin typeface="Arial"/>
                <a:ea typeface="Arial"/>
                <a:cs typeface="Arial"/>
                <a:sym typeface="Arial"/>
              </a:rPr>
              <a:t>This</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study</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investigated</a:t>
            </a:r>
            <a:r>
              <a:rPr lang="pt-BR" sz="1600" b="0" i="0" u="none" strike="noStrike" cap="none" dirty="0">
                <a:solidFill>
                  <a:schemeClr val="dk1"/>
                </a:solidFill>
                <a:latin typeface="Arial"/>
                <a:ea typeface="Arial"/>
                <a:cs typeface="Arial"/>
                <a:sym typeface="Arial"/>
              </a:rPr>
              <a:t> TID </a:t>
            </a:r>
            <a:r>
              <a:rPr lang="pt-BR" sz="1600" b="0" i="0" u="none" strike="noStrike" cap="none" dirty="0" err="1">
                <a:solidFill>
                  <a:schemeClr val="dk1"/>
                </a:solidFill>
                <a:latin typeface="Arial"/>
                <a:ea typeface="Arial"/>
                <a:cs typeface="Arial"/>
                <a:sym typeface="Arial"/>
              </a:rPr>
              <a:t>effects</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on</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LGADs</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through</a:t>
            </a:r>
            <a:r>
              <a:rPr lang="pt-BR" sz="1600" b="0" i="0" u="none" strike="noStrike" cap="none" dirty="0">
                <a:solidFill>
                  <a:schemeClr val="dk1"/>
                </a:solidFill>
                <a:latin typeface="Arial"/>
                <a:ea typeface="Arial"/>
                <a:cs typeface="Arial"/>
                <a:sym typeface="Arial"/>
              </a:rPr>
              <a:t> 10 keV X-</a:t>
            </a:r>
            <a:r>
              <a:rPr lang="pt-BR" sz="1600" b="0" i="0" u="none" strike="noStrike" cap="none" dirty="0" err="1">
                <a:solidFill>
                  <a:schemeClr val="dk1"/>
                </a:solidFill>
                <a:latin typeface="Arial"/>
                <a:ea typeface="Arial"/>
                <a:cs typeface="Arial"/>
                <a:sym typeface="Arial"/>
              </a:rPr>
              <a:t>ray</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exposure</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with</a:t>
            </a:r>
            <a:r>
              <a:rPr lang="pt-BR" sz="1600" b="0" i="0" u="none" strike="noStrike" cap="none" dirty="0">
                <a:solidFill>
                  <a:schemeClr val="dk1"/>
                </a:solidFill>
                <a:latin typeface="Arial"/>
                <a:ea typeface="Arial"/>
                <a:cs typeface="Arial"/>
                <a:sym typeface="Arial"/>
              </a:rPr>
              <a:t> a </a:t>
            </a:r>
            <a:r>
              <a:rPr lang="pt-BR" sz="1600" b="0" i="0" u="none" strike="noStrike" cap="none" dirty="0" err="1">
                <a:solidFill>
                  <a:schemeClr val="dk1"/>
                </a:solidFill>
                <a:latin typeface="Arial"/>
                <a:ea typeface="Arial"/>
                <a:cs typeface="Arial"/>
                <a:sym typeface="Arial"/>
              </a:rPr>
              <a:t>focus</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on</a:t>
            </a:r>
            <a:r>
              <a:rPr lang="pt-BR" sz="1600" b="0" i="0" u="none" strike="noStrike" cap="none" dirty="0">
                <a:solidFill>
                  <a:schemeClr val="dk1"/>
                </a:solidFill>
                <a:latin typeface="Arial"/>
                <a:ea typeface="Arial"/>
                <a:cs typeface="Arial"/>
                <a:sym typeface="Arial"/>
              </a:rPr>
              <a:t> I–V </a:t>
            </a:r>
            <a:r>
              <a:rPr lang="pt-BR" sz="1600" b="0" i="0" u="none" strike="noStrike" cap="none" dirty="0" err="1">
                <a:solidFill>
                  <a:schemeClr val="dk1"/>
                </a:solidFill>
                <a:latin typeface="Arial"/>
                <a:ea typeface="Arial"/>
                <a:cs typeface="Arial"/>
                <a:sym typeface="Arial"/>
              </a:rPr>
              <a:t>and</a:t>
            </a:r>
            <a:r>
              <a:rPr lang="pt-BR" sz="1600" b="0" i="0" u="none" strike="noStrike" cap="none" dirty="0">
                <a:solidFill>
                  <a:schemeClr val="dk1"/>
                </a:solidFill>
                <a:latin typeface="Arial"/>
                <a:ea typeface="Arial"/>
                <a:cs typeface="Arial"/>
                <a:sym typeface="Arial"/>
              </a:rPr>
              <a:t> C–V curves </a:t>
            </a:r>
            <a:r>
              <a:rPr lang="pt-BR" sz="1600" b="0" i="0" u="none" strike="noStrike" cap="none" dirty="0" err="1">
                <a:solidFill>
                  <a:schemeClr val="dk1"/>
                </a:solidFill>
                <a:latin typeface="Arial"/>
                <a:ea typeface="Arial"/>
                <a:cs typeface="Arial"/>
                <a:sym typeface="Arial"/>
              </a:rPr>
              <a:t>measured</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before</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during</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and</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after</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irradiation</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at</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varying</a:t>
            </a:r>
            <a:r>
              <a:rPr lang="pt-BR" sz="1600" b="0" i="0" u="none" strike="noStrike" cap="none" dirty="0">
                <a:solidFill>
                  <a:schemeClr val="dk1"/>
                </a:solidFill>
                <a:latin typeface="Arial"/>
                <a:ea typeface="Arial"/>
                <a:cs typeface="Arial"/>
                <a:sym typeface="Arial"/>
              </a:rPr>
              <a:t> </a:t>
            </a:r>
            <a:r>
              <a:rPr lang="pt-BR" sz="1600" b="0" i="0" u="none" strike="noStrike" cap="none" dirty="0" err="1">
                <a:solidFill>
                  <a:schemeClr val="dk1"/>
                </a:solidFill>
                <a:latin typeface="Arial"/>
                <a:ea typeface="Arial"/>
                <a:cs typeface="Arial"/>
                <a:sym typeface="Arial"/>
              </a:rPr>
              <a:t>radiation</a:t>
            </a:r>
            <a:r>
              <a:rPr lang="pt-BR" sz="1600" b="0" i="0" u="none" strike="noStrike" cap="none" dirty="0">
                <a:solidFill>
                  <a:schemeClr val="dk1"/>
                </a:solidFill>
                <a:latin typeface="Arial"/>
                <a:ea typeface="Arial"/>
                <a:cs typeface="Arial"/>
                <a:sym typeface="Arial"/>
              </a:rPr>
              <a:t> doses.</a:t>
            </a:r>
            <a:endParaRPr sz="1600" b="0" i="0" u="none" strike="noStrike" cap="none" dirty="0">
              <a:solidFill>
                <a:schemeClr val="dk1"/>
              </a:solidFill>
              <a:latin typeface="Arial"/>
              <a:ea typeface="Arial"/>
              <a:cs typeface="Arial"/>
              <a:sym typeface="Arial"/>
            </a:endParaRPr>
          </a:p>
        </p:txBody>
      </p:sp>
      <p:pic>
        <p:nvPicPr>
          <p:cNvPr id="415" name="Google Shape;415;p4"/>
          <p:cNvPicPr preferRelativeResize="0"/>
          <p:nvPr/>
        </p:nvPicPr>
        <p:blipFill rotWithShape="1">
          <a:blip r:embed="rId3">
            <a:alphaModFix/>
          </a:blip>
          <a:srcRect/>
          <a:stretch/>
        </p:blipFill>
        <p:spPr>
          <a:xfrm>
            <a:off x="4342814" y="3916394"/>
            <a:ext cx="3772760" cy="2941606"/>
          </a:xfrm>
          <a:prstGeom prst="rect">
            <a:avLst/>
          </a:prstGeom>
          <a:noFill/>
          <a:ln>
            <a:noFill/>
          </a:ln>
        </p:spPr>
      </p:pic>
      <p:pic>
        <p:nvPicPr>
          <p:cNvPr id="416" name="Google Shape;416;p4"/>
          <p:cNvPicPr preferRelativeResize="0"/>
          <p:nvPr/>
        </p:nvPicPr>
        <p:blipFill rotWithShape="1">
          <a:blip r:embed="rId4">
            <a:alphaModFix/>
          </a:blip>
          <a:srcRect r="12441" b="3119"/>
          <a:stretch/>
        </p:blipFill>
        <p:spPr>
          <a:xfrm>
            <a:off x="9128522" y="0"/>
            <a:ext cx="2253550" cy="828950"/>
          </a:xfrm>
          <a:prstGeom prst="rect">
            <a:avLst/>
          </a:prstGeom>
          <a:noFill/>
          <a:ln>
            <a:noFill/>
          </a:ln>
        </p:spPr>
      </p:pic>
      <p:pic>
        <p:nvPicPr>
          <p:cNvPr id="417" name="Google Shape;417;p4" title="WhatsApp Image 2025-05-30 at 11.33.03.jpeg"/>
          <p:cNvPicPr preferRelativeResize="0"/>
          <p:nvPr/>
        </p:nvPicPr>
        <p:blipFill rotWithShape="1">
          <a:blip r:embed="rId5">
            <a:alphaModFix/>
          </a:blip>
          <a:srcRect/>
          <a:stretch/>
        </p:blipFill>
        <p:spPr>
          <a:xfrm>
            <a:off x="8626104" y="4127899"/>
            <a:ext cx="2282933" cy="2336560"/>
          </a:xfrm>
          <a:prstGeom prst="rect">
            <a:avLst/>
          </a:prstGeom>
          <a:noFill/>
          <a:ln>
            <a:noFill/>
          </a:ln>
        </p:spPr>
      </p:pic>
      <p:pic>
        <p:nvPicPr>
          <p:cNvPr id="418" name="Google Shape;418;p4" title="WhatsApp Image 2025-05-30 at 11.33.16.jpeg"/>
          <p:cNvPicPr preferRelativeResize="0"/>
          <p:nvPr/>
        </p:nvPicPr>
        <p:blipFill rotWithShape="1">
          <a:blip r:embed="rId6">
            <a:alphaModFix/>
          </a:blip>
          <a:srcRect t="14684" b="17492"/>
          <a:stretch/>
        </p:blipFill>
        <p:spPr>
          <a:xfrm rot="5400000">
            <a:off x="8129124" y="701238"/>
            <a:ext cx="3276894" cy="3554373"/>
          </a:xfrm>
          <a:prstGeom prst="ellipse">
            <a:avLst/>
          </a:prstGeom>
          <a:noFill/>
          <a:ln>
            <a:noFill/>
          </a:ln>
        </p:spPr>
      </p:pic>
      <p:grpSp>
        <p:nvGrpSpPr>
          <p:cNvPr id="419" name="Google Shape;419;p4"/>
          <p:cNvGrpSpPr/>
          <p:nvPr/>
        </p:nvGrpSpPr>
        <p:grpSpPr>
          <a:xfrm>
            <a:off x="5479480" y="979425"/>
            <a:ext cx="2440100" cy="2988400"/>
            <a:chOff x="5182250" y="623416"/>
            <a:chExt cx="2440100" cy="2988400"/>
          </a:xfrm>
        </p:grpSpPr>
        <p:pic>
          <p:nvPicPr>
            <p:cNvPr id="420" name="Google Shape;420;p4" title="WhatsApp Image 2025-05-30 at 11.33.17.jpeg"/>
            <p:cNvPicPr preferRelativeResize="0"/>
            <p:nvPr/>
          </p:nvPicPr>
          <p:blipFill rotWithShape="1">
            <a:blip r:embed="rId7">
              <a:alphaModFix/>
            </a:blip>
            <a:srcRect l="21421" t="34251" r="9829" b="15280"/>
            <a:stretch/>
          </p:blipFill>
          <p:spPr>
            <a:xfrm>
              <a:off x="5182250" y="623416"/>
              <a:ext cx="2440100" cy="2988400"/>
            </a:xfrm>
            <a:prstGeom prst="rect">
              <a:avLst/>
            </a:prstGeom>
            <a:noFill/>
            <a:ln>
              <a:noFill/>
            </a:ln>
          </p:spPr>
        </p:pic>
        <p:sp>
          <p:nvSpPr>
            <p:cNvPr id="421" name="Google Shape;421;p4"/>
            <p:cNvSpPr/>
            <p:nvPr/>
          </p:nvSpPr>
          <p:spPr>
            <a:xfrm>
              <a:off x="6017225" y="1725005"/>
              <a:ext cx="902400" cy="823800"/>
            </a:xfrm>
            <a:prstGeom prst="ellipse">
              <a:avLst/>
            </a:prstGeom>
            <a:noFill/>
            <a:ln w="38100" cap="flat" cmpd="sng">
              <a:solidFill>
                <a:srgbClr val="00B0F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 name="CaixaDeTexto 1">
            <a:extLst>
              <a:ext uri="{FF2B5EF4-FFF2-40B4-BE49-F238E27FC236}">
                <a16:creationId xmlns:a16="http://schemas.microsoft.com/office/drawing/2014/main" id="{303BA0F9-30BD-9E6B-EC31-C4E2E81194B0}"/>
              </a:ext>
            </a:extLst>
          </p:cNvPr>
          <p:cNvSpPr txBox="1"/>
          <p:nvPr/>
        </p:nvSpPr>
        <p:spPr>
          <a:xfrm>
            <a:off x="6106146" y="6655713"/>
            <a:ext cx="2100861" cy="261610"/>
          </a:xfrm>
          <a:prstGeom prst="rect">
            <a:avLst/>
          </a:prstGeom>
          <a:noFill/>
        </p:spPr>
        <p:txBody>
          <a:bodyPr wrap="square" rtlCol="0">
            <a:spAutoFit/>
          </a:bodyPr>
          <a:lstStyle/>
          <a:p>
            <a:r>
              <a:rPr lang="pt-BR" sz="1050" dirty="0"/>
              <a:t>A. Moreno</a:t>
            </a:r>
            <a:endParaRPr lang="pt-B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5"/>
          <p:cNvSpPr txBox="1">
            <a:spLocks noGrp="1"/>
          </p:cNvSpPr>
          <p:nvPr>
            <p:ph type="title"/>
          </p:nvPr>
        </p:nvSpPr>
        <p:spPr>
          <a:xfrm>
            <a:off x="328246" y="156924"/>
            <a:ext cx="11514996" cy="10338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23D7C"/>
              </a:buClr>
              <a:buSzPts val="2800"/>
              <a:buFont typeface="Poppins"/>
              <a:buNone/>
            </a:pPr>
            <a:r>
              <a:rPr lang="pt-BR"/>
              <a:t>Methodology</a:t>
            </a:r>
            <a:endParaRPr/>
          </a:p>
        </p:txBody>
      </p:sp>
      <p:pic>
        <p:nvPicPr>
          <p:cNvPr id="428" name="Google Shape;428;p5" descr="Uma imagem com interior, texto, parede, Edifício de escritórios&#10;&#10;Os conteúdos gerados por IA poderão estar incorretos."/>
          <p:cNvPicPr preferRelativeResize="0">
            <a:picLocks noGrp="1"/>
          </p:cNvPicPr>
          <p:nvPr>
            <p:ph type="body" idx="4"/>
          </p:nvPr>
        </p:nvPicPr>
        <p:blipFill rotWithShape="1">
          <a:blip r:embed="rId3">
            <a:alphaModFix/>
          </a:blip>
          <a:srcRect/>
          <a:stretch/>
        </p:blipFill>
        <p:spPr>
          <a:xfrm>
            <a:off x="124750" y="1771650"/>
            <a:ext cx="4851000" cy="2728800"/>
          </a:xfrm>
          <a:prstGeom prst="rect">
            <a:avLst/>
          </a:prstGeom>
          <a:noFill/>
          <a:ln>
            <a:noFill/>
          </a:ln>
        </p:spPr>
      </p:pic>
      <p:sp>
        <p:nvSpPr>
          <p:cNvPr id="429" name="Google Shape;429;p5"/>
          <p:cNvSpPr txBox="1">
            <a:spLocks noGrp="1"/>
          </p:cNvSpPr>
          <p:nvPr>
            <p:ph type="body" idx="5"/>
          </p:nvPr>
        </p:nvSpPr>
        <p:spPr>
          <a:xfrm>
            <a:off x="807876" y="6462366"/>
            <a:ext cx="8790392" cy="26035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1200"/>
              <a:buNone/>
            </a:pPr>
            <a:r>
              <a:rPr lang="pt-BR"/>
              <a:t>Thalia A. Silva - 3rd DRD3 week</a:t>
            </a:r>
            <a:endParaRPr/>
          </a:p>
        </p:txBody>
      </p:sp>
      <p:sp>
        <p:nvSpPr>
          <p:cNvPr id="430" name="Google Shape;430;p5"/>
          <p:cNvSpPr txBox="1">
            <a:spLocks noGrp="1"/>
          </p:cNvSpPr>
          <p:nvPr>
            <p:ph type="body" idx="6"/>
          </p:nvPr>
        </p:nvSpPr>
        <p:spPr>
          <a:xfrm>
            <a:off x="11333285" y="6440727"/>
            <a:ext cx="572889" cy="260350"/>
          </a:xfrm>
          <a:prstGeom prst="rect">
            <a:avLst/>
          </a:prstGeom>
          <a:solidFill>
            <a:schemeClr val="lt1"/>
          </a:solid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SzPts val="1200"/>
              <a:buNone/>
            </a:pPr>
            <a:r>
              <a:rPr lang="pt-BR"/>
              <a:t>9</a:t>
            </a:r>
            <a:endParaRPr/>
          </a:p>
        </p:txBody>
      </p:sp>
      <p:sp>
        <p:nvSpPr>
          <p:cNvPr id="431" name="Google Shape;431;p5"/>
          <p:cNvSpPr txBox="1">
            <a:spLocks noGrp="1"/>
          </p:cNvSpPr>
          <p:nvPr>
            <p:ph type="body" idx="3"/>
          </p:nvPr>
        </p:nvSpPr>
        <p:spPr>
          <a:xfrm>
            <a:off x="219429" y="896219"/>
            <a:ext cx="11400300" cy="823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2400"/>
              <a:buNone/>
            </a:pPr>
            <a:r>
              <a:rPr lang="pt-BR"/>
              <a:t>X-RAY  facility </a:t>
            </a:r>
            <a:endParaRPr/>
          </a:p>
        </p:txBody>
      </p:sp>
      <p:pic>
        <p:nvPicPr>
          <p:cNvPr id="432" name="Google Shape;432;p5" descr="Interface gráfica do usuário&#10;&#10;O conteúdo gerado por IA pode estar incorreto."/>
          <p:cNvPicPr preferRelativeResize="0"/>
          <p:nvPr/>
        </p:nvPicPr>
        <p:blipFill rotWithShape="1">
          <a:blip r:embed="rId4">
            <a:alphaModFix/>
          </a:blip>
          <a:srcRect/>
          <a:stretch/>
        </p:blipFill>
        <p:spPr>
          <a:xfrm>
            <a:off x="5706400" y="332750"/>
            <a:ext cx="2459049" cy="2863280"/>
          </a:xfrm>
          <a:prstGeom prst="rect">
            <a:avLst/>
          </a:prstGeom>
          <a:noFill/>
          <a:ln>
            <a:noFill/>
          </a:ln>
        </p:spPr>
      </p:pic>
      <p:sp>
        <p:nvSpPr>
          <p:cNvPr id="433" name="Google Shape;433;p5"/>
          <p:cNvSpPr txBox="1">
            <a:spLocks noGrp="1"/>
          </p:cNvSpPr>
          <p:nvPr>
            <p:ph type="body" idx="2"/>
          </p:nvPr>
        </p:nvSpPr>
        <p:spPr>
          <a:xfrm>
            <a:off x="4975750" y="3633988"/>
            <a:ext cx="4761900" cy="1504800"/>
          </a:xfrm>
          <a:prstGeom prst="rect">
            <a:avLst/>
          </a:prstGeom>
          <a:noFill/>
          <a:ln>
            <a:noFill/>
          </a:ln>
        </p:spPr>
        <p:txBody>
          <a:bodyPr spcFirstLastPara="1" wrap="square" lIns="91425" tIns="45700" rIns="91425" bIns="45700" anchor="t" anchorCtr="0">
            <a:noAutofit/>
          </a:bodyPr>
          <a:lstStyle/>
          <a:p>
            <a:pPr marL="228600" lvl="0" indent="-50800" algn="l" rtl="0">
              <a:lnSpc>
                <a:spcPct val="90000"/>
              </a:lnSpc>
              <a:spcBef>
                <a:spcPts val="0"/>
              </a:spcBef>
              <a:spcAft>
                <a:spcPts val="0"/>
              </a:spcAft>
              <a:buSzPts val="2800"/>
              <a:buNone/>
            </a:pPr>
            <a:r>
              <a:rPr lang="pt-BR"/>
              <a:t>DUT distance = 15 cm</a:t>
            </a:r>
            <a:endParaRPr/>
          </a:p>
        </p:txBody>
      </p:sp>
      <p:pic>
        <p:nvPicPr>
          <p:cNvPr id="434" name="Google Shape;434;p5"/>
          <p:cNvPicPr preferRelativeResize="0"/>
          <p:nvPr/>
        </p:nvPicPr>
        <p:blipFill rotWithShape="1">
          <a:blip r:embed="rId5">
            <a:alphaModFix/>
          </a:blip>
          <a:srcRect/>
          <a:stretch/>
        </p:blipFill>
        <p:spPr>
          <a:xfrm>
            <a:off x="6418867" y="4315375"/>
            <a:ext cx="4963218" cy="1971950"/>
          </a:xfrm>
          <a:prstGeom prst="rect">
            <a:avLst/>
          </a:prstGeom>
          <a:noFill/>
          <a:ln>
            <a:noFill/>
          </a:ln>
        </p:spPr>
      </p:pic>
      <p:pic>
        <p:nvPicPr>
          <p:cNvPr id="435" name="Google Shape;435;p5"/>
          <p:cNvPicPr preferRelativeResize="0"/>
          <p:nvPr/>
        </p:nvPicPr>
        <p:blipFill rotWithShape="1">
          <a:blip r:embed="rId6">
            <a:alphaModFix/>
          </a:blip>
          <a:srcRect l="13277" r="37084"/>
          <a:stretch/>
        </p:blipFill>
        <p:spPr>
          <a:xfrm>
            <a:off x="3117500" y="828950"/>
            <a:ext cx="2459050" cy="2340475"/>
          </a:xfrm>
          <a:prstGeom prst="rect">
            <a:avLst/>
          </a:prstGeom>
          <a:noFill/>
          <a:ln>
            <a:noFill/>
          </a:ln>
        </p:spPr>
      </p:pic>
      <p:pic>
        <p:nvPicPr>
          <p:cNvPr id="436" name="Google Shape;436;p5"/>
          <p:cNvPicPr preferRelativeResize="0"/>
          <p:nvPr/>
        </p:nvPicPr>
        <p:blipFill rotWithShape="1">
          <a:blip r:embed="rId7">
            <a:alphaModFix/>
          </a:blip>
          <a:srcRect r="12441" b="3119"/>
          <a:stretch/>
        </p:blipFill>
        <p:spPr>
          <a:xfrm>
            <a:off x="9128522" y="0"/>
            <a:ext cx="2253550" cy="828950"/>
          </a:xfrm>
          <a:prstGeom prst="rect">
            <a:avLst/>
          </a:prstGeom>
          <a:noFill/>
          <a:ln>
            <a:noFill/>
          </a:ln>
        </p:spPr>
      </p:pic>
      <p:pic>
        <p:nvPicPr>
          <p:cNvPr id="437" name="Google Shape;437;p5"/>
          <p:cNvPicPr preferRelativeResize="0"/>
          <p:nvPr/>
        </p:nvPicPr>
        <p:blipFill rotWithShape="1">
          <a:blip r:embed="rId8">
            <a:alphaModFix/>
          </a:blip>
          <a:srcRect/>
          <a:stretch/>
        </p:blipFill>
        <p:spPr>
          <a:xfrm>
            <a:off x="8394593" y="828950"/>
            <a:ext cx="3474582" cy="2728850"/>
          </a:xfrm>
          <a:prstGeom prst="rect">
            <a:avLst/>
          </a:prstGeom>
          <a:noFill/>
          <a:ln>
            <a:noFill/>
          </a:ln>
        </p:spPr>
      </p:pic>
      <p:pic>
        <p:nvPicPr>
          <p:cNvPr id="438" name="Google Shape;438;p5" title="MEtodologia_pipa.png"/>
          <p:cNvPicPr preferRelativeResize="0"/>
          <p:nvPr/>
        </p:nvPicPr>
        <p:blipFill rotWithShape="1">
          <a:blip r:embed="rId9">
            <a:alphaModFix/>
          </a:blip>
          <a:srcRect t="-5035" r="24607" b="35002"/>
          <a:stretch/>
        </p:blipFill>
        <p:spPr>
          <a:xfrm>
            <a:off x="124750" y="4388050"/>
            <a:ext cx="6097777" cy="2469962"/>
          </a:xfrm>
          <a:prstGeom prst="rect">
            <a:avLst/>
          </a:prstGeom>
          <a:noFill/>
          <a:ln>
            <a:noFill/>
          </a:ln>
        </p:spPr>
      </p:pic>
      <p:cxnSp>
        <p:nvCxnSpPr>
          <p:cNvPr id="439" name="Google Shape;439;p5"/>
          <p:cNvCxnSpPr/>
          <p:nvPr/>
        </p:nvCxnSpPr>
        <p:spPr>
          <a:xfrm rot="10800000">
            <a:off x="9488250" y="1070163"/>
            <a:ext cx="0" cy="2158500"/>
          </a:xfrm>
          <a:prstGeom prst="straightConnector1">
            <a:avLst/>
          </a:prstGeom>
          <a:noFill/>
          <a:ln w="9525" cap="flat" cmpd="sng">
            <a:solidFill>
              <a:srgbClr val="FF00FF"/>
            </a:solidFill>
            <a:prstDash val="solid"/>
            <a:round/>
            <a:headEnd type="none" w="sm" len="sm"/>
            <a:tailEnd type="none" w="sm" len="sm"/>
          </a:ln>
        </p:spPr>
      </p:cxnSp>
      <p:sp>
        <p:nvSpPr>
          <p:cNvPr id="440" name="Google Shape;440;p5"/>
          <p:cNvSpPr txBox="1"/>
          <p:nvPr/>
        </p:nvSpPr>
        <p:spPr>
          <a:xfrm>
            <a:off x="9488250" y="1065263"/>
            <a:ext cx="2278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pt-BR" sz="1700" b="1" i="0" u="none" strike="noStrike" cap="none">
                <a:solidFill>
                  <a:srgbClr val="FF00FF"/>
                </a:solidFill>
                <a:latin typeface="Arial"/>
                <a:ea typeface="Arial"/>
                <a:cs typeface="Arial"/>
                <a:sym typeface="Arial"/>
              </a:rPr>
              <a:t>10 keV X-ray</a:t>
            </a:r>
            <a:endParaRPr sz="1700" b="1" i="0" u="none" strike="noStrike" cap="none">
              <a:solidFill>
                <a:srgbClr val="FF00FF"/>
              </a:solidFill>
              <a:latin typeface="Arial"/>
              <a:ea typeface="Arial"/>
              <a:cs typeface="Arial"/>
              <a:sym typeface="Arial"/>
            </a:endParaRPr>
          </a:p>
        </p:txBody>
      </p:sp>
      <p:sp>
        <p:nvSpPr>
          <p:cNvPr id="441" name="Google Shape;441;p5"/>
          <p:cNvSpPr txBox="1"/>
          <p:nvPr/>
        </p:nvSpPr>
        <p:spPr>
          <a:xfrm>
            <a:off x="219429" y="1930099"/>
            <a:ext cx="6097772" cy="28623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000000"/>
              </a:buClr>
              <a:buSzPts val="2400"/>
              <a:buFont typeface="Arial"/>
              <a:buNone/>
            </a:pPr>
            <a:r>
              <a:rPr lang="pt-BR" sz="1400" b="1" i="0" u="none" strike="noStrike" cap="none">
                <a:solidFill>
                  <a:srgbClr val="000000"/>
                </a:solidFill>
                <a:latin typeface="Arial"/>
                <a:ea typeface="Arial"/>
                <a:cs typeface="Arial"/>
                <a:sym typeface="Arial"/>
              </a:rPr>
              <a:t>LERI</a:t>
            </a:r>
            <a:endParaRPr/>
          </a:p>
        </p:txBody>
      </p:sp>
      <p:pic>
        <p:nvPicPr>
          <p:cNvPr id="442" name="Google Shape;442;p5" title="Imagem do WhatsApp de 2025-04-03 à(s) 13.57.12_f58619c6.jpg"/>
          <p:cNvPicPr preferRelativeResize="0"/>
          <p:nvPr/>
        </p:nvPicPr>
        <p:blipFill>
          <a:blip r:embed="rId10">
            <a:alphaModFix/>
          </a:blip>
          <a:stretch>
            <a:fillRect/>
          </a:stretch>
        </p:blipFill>
        <p:spPr>
          <a:xfrm>
            <a:off x="190950" y="1778900"/>
            <a:ext cx="1084011" cy="828949"/>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1457</Words>
  <Application>Microsoft Office PowerPoint</Application>
  <PresentationFormat>Widescreen</PresentationFormat>
  <Paragraphs>249</Paragraphs>
  <Slides>21</Slides>
  <Notes>21</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21</vt:i4>
      </vt:variant>
    </vt:vector>
  </HeadingPairs>
  <TitlesOfParts>
    <vt:vector size="28" baseType="lpstr">
      <vt:lpstr>Poppins Black</vt:lpstr>
      <vt:lpstr>Arial</vt:lpstr>
      <vt:lpstr>Times New Roman</vt:lpstr>
      <vt:lpstr>Calibri</vt:lpstr>
      <vt:lpstr>Poppins</vt:lpstr>
      <vt:lpstr>Noto Sans Symbols</vt:lpstr>
      <vt:lpstr>Office Theme</vt:lpstr>
      <vt:lpstr>Evaluation of LGAD Performance Degradation due to TID Aging Under 10 keV X-ray Irradiation</vt:lpstr>
      <vt:lpstr>Outline </vt:lpstr>
      <vt:lpstr>1</vt:lpstr>
      <vt:lpstr>Motivation</vt:lpstr>
      <vt:lpstr>Motivation</vt:lpstr>
      <vt:lpstr>Motivation</vt:lpstr>
      <vt:lpstr>2</vt:lpstr>
      <vt:lpstr>Methodology</vt:lpstr>
      <vt:lpstr>Methodology</vt:lpstr>
      <vt:lpstr>Methodology</vt:lpstr>
      <vt:lpstr>3</vt:lpstr>
      <vt:lpstr>Results</vt:lpstr>
      <vt:lpstr>Results</vt:lpstr>
      <vt:lpstr>Results</vt:lpstr>
      <vt:lpstr>Results</vt:lpstr>
      <vt:lpstr>4</vt:lpstr>
      <vt:lpstr>Conclusions</vt:lpstr>
      <vt:lpstr>Conclusions</vt:lpstr>
      <vt:lpstr>5</vt:lpstr>
      <vt:lpstr>Future Steps</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Gustavo Neves Mazetto</dc:creator>
  <cp:lastModifiedBy>Thalia Alves da Silva</cp:lastModifiedBy>
  <cp:revision>19</cp:revision>
  <dcterms:created xsi:type="dcterms:W3CDTF">2024-07-02T19:03:20Z</dcterms:created>
  <dcterms:modified xsi:type="dcterms:W3CDTF">2025-06-04T12:48:15Z</dcterms:modified>
</cp:coreProperties>
</file>