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514" r:id="rId2"/>
    <p:sldId id="539" r:id="rId3"/>
    <p:sldId id="541" r:id="rId4"/>
    <p:sldId id="540" r:id="rId5"/>
    <p:sldId id="535" r:id="rId6"/>
    <p:sldId id="542" r:id="rId7"/>
    <p:sldId id="543" r:id="rId8"/>
    <p:sldId id="544" r:id="rId9"/>
    <p:sldId id="545" r:id="rId10"/>
    <p:sldId id="546" r:id="rId11"/>
    <p:sldId id="547" r:id="rId12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00"/>
    <a:srgbClr val="0055A0"/>
    <a:srgbClr val="FF00FF"/>
    <a:srgbClr val="FF0000"/>
    <a:srgbClr val="C00000"/>
    <a:srgbClr val="73BDFF"/>
    <a:srgbClr val="FFFF00"/>
    <a:srgbClr val="C0504D"/>
    <a:srgbClr val="F2D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1" autoAdjust="0"/>
    <p:restoredTop sz="97382" autoAdjust="0"/>
  </p:normalViewPr>
  <p:slideViewPr>
    <p:cSldViewPr snapToGrid="0" snapToObjects="1">
      <p:cViewPr>
        <p:scale>
          <a:sx n="75" d="100"/>
          <a:sy n="75" d="100"/>
        </p:scale>
        <p:origin x="212" y="-47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79" d="100"/>
          <a:sy n="79" d="100"/>
        </p:scale>
        <p:origin x="395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78427" cy="513508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r">
              <a:defRPr sz="1300"/>
            </a:lvl1pPr>
          </a:lstStyle>
          <a:p>
            <a:fld id="{EC8ACBA2-0FC2-492A-9679-11A86A529BA0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721108"/>
            <a:ext cx="3078427" cy="513507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r">
              <a:defRPr sz="1300"/>
            </a:lvl1pPr>
          </a:lstStyle>
          <a:p>
            <a:fld id="{C85ADAEC-B3CB-408A-B3D7-CB96002E41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953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78427" cy="513508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r">
              <a:defRPr sz="1300"/>
            </a:lvl1pPr>
          </a:lstStyle>
          <a:p>
            <a:fld id="{8EFD56CF-AD30-4024-9DD2-7762BD2EF69A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20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57" tIns="49528" rIns="99057" bIns="4952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79"/>
          </a:xfrm>
          <a:prstGeom prst="rect">
            <a:avLst/>
          </a:prstGeom>
        </p:spPr>
        <p:txBody>
          <a:bodyPr vert="horz" lIns="99057" tIns="49528" rIns="99057" bIns="49528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721108"/>
            <a:ext cx="3078427" cy="513507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r">
              <a:defRPr sz="1300"/>
            </a:lvl1pPr>
          </a:lstStyle>
          <a:p>
            <a:fld id="{0E3A60F0-12AF-4A71-BD54-EF56BD5127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600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-1" y="6648863"/>
            <a:ext cx="1597573" cy="2091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l-SI"/>
              <a:t>6. 06. 2025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702676" y="6648865"/>
            <a:ext cx="9491365" cy="2091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Double Beam TCT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648864"/>
            <a:ext cx="668565" cy="2018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5121" y="6664411"/>
            <a:ext cx="1718575" cy="1883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l-SI"/>
              <a:t>6. 06. 2025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102448" y="6671347"/>
            <a:ext cx="10208103" cy="181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Double Beam TCT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664411"/>
            <a:ext cx="668565" cy="181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582956" y="5189"/>
            <a:ext cx="8568566" cy="77632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-1" y="6634926"/>
            <a:ext cx="1582957" cy="2230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l-SI"/>
              <a:t>6. 06. 2025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651175"/>
            <a:ext cx="668565" cy="192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10034070" y="32286"/>
            <a:ext cx="21579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latin typeface="Bauhaus 93" panose="04030905020B02020C02" pitchFamily="82" charset="0"/>
              </a:rPr>
              <a:t>DRD3</a:t>
            </a:r>
            <a:endParaRPr lang="en-GB" sz="5400" dirty="0">
              <a:latin typeface="Bauhaus 93" panose="04030905020B02020C02" pitchFamily="82" charset="0"/>
            </a:endParaRPr>
          </a:p>
        </p:txBody>
      </p:sp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A8EB392B-CF98-40CF-9CE8-F36CBBC718E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" y="1"/>
            <a:ext cx="1103870" cy="776220"/>
          </a:xfrm>
          <a:prstGeom prst="rect">
            <a:avLst/>
          </a:prstGeom>
          <a:noFill/>
        </p:spPr>
      </p:pic>
      <p:sp>
        <p:nvSpPr>
          <p:cNvPr id="11" name="Rectangle 1">
            <a:extLst>
              <a:ext uri="{FF2B5EF4-FFF2-40B4-BE49-F238E27FC236}">
                <a16:creationId xmlns:a16="http://schemas.microsoft.com/office/drawing/2014/main" id="{83EA244C-89D2-4BEC-B5AF-7CD5FC4E151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652545" y="669118"/>
            <a:ext cx="8217569" cy="45719"/>
          </a:xfrm>
          <a:prstGeom prst="rect">
            <a:avLst/>
          </a:prstGeom>
          <a:solidFill>
            <a:srgbClr val="004586"/>
          </a:solidFill>
          <a:ln w="9360" cap="flat">
            <a:solidFill>
              <a:srgbClr val="9FB8C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 altLang="x-none">
              <a:solidFill>
                <a:prstClr val="black"/>
              </a:solidFill>
              <a:latin typeface="Calibri" panose="020F0502020204030204"/>
              <a:ea typeface="DejaVu Sans" charset="0"/>
              <a:cs typeface="DejaVu Sans" charset="0"/>
              <a:sym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37968" y="6634926"/>
            <a:ext cx="10191965" cy="2230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Double Beam TCT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79" r:id="rId2"/>
    <p:sldLayoutId id="2147483680" r:id="rId3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563" indent="-14605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49263" indent="-182563" algn="l" rtl="0" eaLnBrk="1" latinLnBrk="0" hangingPunct="1">
        <a:spcBef>
          <a:spcPct val="20000"/>
        </a:spcBef>
        <a:buClr>
          <a:srgbClr val="000000"/>
        </a:buClr>
        <a:buSzPct val="90000"/>
        <a:buFont typeface="Arial"/>
        <a:buChar char="•"/>
        <a:defRPr kumimoji="0" sz="2000" kern="1200">
          <a:solidFill>
            <a:srgbClr val="000000"/>
          </a:solidFill>
          <a:latin typeface="+mn-lt"/>
          <a:ea typeface="+mn-ea"/>
          <a:cs typeface="+mn-cs"/>
        </a:defRPr>
      </a:lvl2pPr>
      <a:lvl3pPr marL="623888" indent="-174625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6450" indent="-182563" algn="l" rtl="0" eaLnBrk="1" latinLnBrk="0" hangingPunct="1">
        <a:spcBef>
          <a:spcPct val="20000"/>
        </a:spcBef>
        <a:buClr>
          <a:srgbClr val="000000"/>
        </a:buClr>
        <a:buSzPct val="90000"/>
        <a:buFont typeface="Arial"/>
        <a:buChar char="•"/>
        <a:defRPr kumimoji="0" sz="1800" kern="1200">
          <a:solidFill>
            <a:srgbClr val="000000"/>
          </a:solidFill>
          <a:latin typeface="+mn-lt"/>
          <a:ea typeface="+mn-ea"/>
          <a:cs typeface="+mn-cs"/>
        </a:defRPr>
      </a:lvl4pPr>
      <a:lvl5pPr marL="989013" indent="-182563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07215/contributions/6538615/attachments/3080200/5451895/LGAD%20based%20Timing%20tracker%20development%20for%20electron%20collider_Mei%20Zhao_04062025.pdf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507215/contributions/6538636/attachments/3081109/5453819/Simulation%20and%20design%20of%20IHEP%20AC-LGAD%20for%20timing%20tracker%20detector-MeiZhaov2.pd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038AF-3DFF-4EF1-BDE9-649A8C423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430" y="2043264"/>
            <a:ext cx="10969139" cy="167524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Double Beam TCT (DB-TCT) </a:t>
            </a:r>
            <a:br>
              <a:rPr lang="en-US" dirty="0"/>
            </a:br>
            <a:r>
              <a:rPr lang="en-US" dirty="0"/>
              <a:t>New laser method for high rate sensor tests </a:t>
            </a:r>
            <a:endParaRPr lang="LID4096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CD72AF-F482-47BA-B62E-1467FC57AA74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3584027" y="5213131"/>
            <a:ext cx="4719144" cy="1288295"/>
          </a:xfrm>
        </p:spPr>
        <p:txBody>
          <a:bodyPr>
            <a:normAutofit/>
          </a:bodyPr>
          <a:lstStyle/>
          <a:p>
            <a:pPr algn="ctr"/>
            <a:r>
              <a:rPr lang="en-GB" sz="1800" i="1" dirty="0">
                <a:solidFill>
                  <a:srgbClr val="000000"/>
                </a:solidFill>
              </a:rPr>
              <a:t>3</a:t>
            </a:r>
            <a:r>
              <a:rPr lang="en-GB" sz="1800" i="1" baseline="30000" dirty="0">
                <a:solidFill>
                  <a:srgbClr val="000000"/>
                </a:solidFill>
              </a:rPr>
              <a:t>rd</a:t>
            </a:r>
            <a:r>
              <a:rPr lang="en-GB" sz="1800" i="1" dirty="0">
                <a:solidFill>
                  <a:srgbClr val="000000"/>
                </a:solidFill>
              </a:rPr>
              <a:t> </a:t>
            </a:r>
            <a:r>
              <a:rPr lang="en-GB" sz="1800" dirty="0">
                <a:solidFill>
                  <a:srgbClr val="000000"/>
                </a:solidFill>
              </a:rPr>
              <a:t>DRD3 Collaboration Week, Amsterdam</a:t>
            </a:r>
          </a:p>
          <a:p>
            <a:pPr algn="ctr"/>
            <a:r>
              <a:rPr lang="en-GB" sz="1800" dirty="0">
                <a:solidFill>
                  <a:srgbClr val="000000"/>
                </a:solidFill>
              </a:rPr>
              <a:t>6 June 2025</a:t>
            </a:r>
            <a:endParaRPr lang="LID4096" sz="1800" dirty="0">
              <a:solidFill>
                <a:srgbClr val="000000"/>
              </a:solidFill>
            </a:endParaRP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B96206AB-375C-42D8-8F54-C401B4C4E607}"/>
              </a:ext>
            </a:extLst>
          </p:cNvPr>
          <p:cNvSpPr txBox="1">
            <a:spLocks/>
          </p:cNvSpPr>
          <p:nvPr/>
        </p:nvSpPr>
        <p:spPr>
          <a:xfrm>
            <a:off x="1219200" y="3924836"/>
            <a:ext cx="8951270" cy="1288295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9263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None/>
              <a:defRPr kumimoji="0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623888" indent="-174625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6450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None/>
              <a:defRPr kumimoji="0" sz="9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989013" indent="-182563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u="sng" dirty="0">
                <a:solidFill>
                  <a:srgbClr val="000000"/>
                </a:solidFill>
              </a:rPr>
              <a:t>Bojan Hiti</a:t>
            </a:r>
            <a:r>
              <a:rPr lang="en-GB" sz="2000" dirty="0">
                <a:solidFill>
                  <a:srgbClr val="000000"/>
                </a:solidFill>
              </a:rPr>
              <a:t> (JSI </a:t>
            </a:r>
            <a:r>
              <a:rPr lang="en-GB" sz="2000">
                <a:solidFill>
                  <a:srgbClr val="000000"/>
                </a:solidFill>
              </a:rPr>
              <a:t>Ljubljana)</a:t>
            </a:r>
            <a:endParaRPr lang="en-GB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849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7996A-A441-4DE5-83D5-685483C76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 superposition study</a:t>
            </a:r>
            <a:endParaRPr lang="sl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D0130A-B1E4-45FC-9EBA-C4F696E8B2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53029"/>
            <a:ext cx="10969139" cy="4667421"/>
          </a:xfrm>
        </p:spPr>
        <p:txBody>
          <a:bodyPr/>
          <a:lstStyle/>
          <a:p>
            <a:r>
              <a:rPr lang="en-US" dirty="0"/>
              <a:t>Is signal from the delayed pulse affected by the preceding pulse?</a:t>
            </a:r>
          </a:p>
          <a:p>
            <a:pPr lvl="1"/>
            <a:endParaRPr lang="sl-S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D2E7B3-6A48-48BF-BBBB-6DE1C153866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l-SI"/>
              <a:t>6. 06. 2025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0EBD5B-C919-464B-B86B-B3CD318A3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Double Beam TCT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B234E1D-E073-40D2-AB21-D1809C06DA20}"/>
                  </a:ext>
                </a:extLst>
              </p:cNvPr>
              <p:cNvSpPr txBox="1"/>
              <p:nvPr/>
            </p:nvSpPr>
            <p:spPr>
              <a:xfrm>
                <a:off x="962660" y="1533058"/>
                <a:ext cx="414274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0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>
                                <a:latin typeface="Cambria Math" panose="02040503050406030204" pitchFamily="18" charset="0"/>
                              </a:rPr>
                              <m:t>𝐒𝐢𝐠𝐧𝐚𝐥</m:t>
                            </m:r>
                          </m:e>
                          <m:sub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sz="2000" b="1" i="0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000" b="1" i="0">
                            <a:latin typeface="Cambria Math" panose="02040503050406030204" pitchFamily="18" charset="0"/>
                          </a:rPr>
                          <m:t>𝐒𝐢𝐠𝐧𝐚𝐥</m:t>
                        </m:r>
                      </m:e>
                      <m:sub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>
                            <a:latin typeface="Cambria Math" panose="02040503050406030204" pitchFamily="18" charset="0"/>
                          </a:rPr>
                          <m:t>𝐒𝐢𝐠𝐧𝐚𝐥</m:t>
                        </m:r>
                      </m:e>
                      <m:sub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sz="2000" b="1" dirty="0"/>
                  <a:t> ?</a:t>
                </a:r>
                <a:endParaRPr lang="sl-SI" sz="2000" b="1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B234E1D-E073-40D2-AB21-D1809C06DA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660" y="1533058"/>
                <a:ext cx="4142740" cy="400110"/>
              </a:xfrm>
              <a:prstGeom prst="rect">
                <a:avLst/>
              </a:prstGeom>
              <a:blipFill>
                <a:blip r:embed="rId2"/>
                <a:stretch>
                  <a:fillRect l="-735" t="-6061" b="-27273"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E2D422F9-8A6F-4F96-9BB4-03C336D4DD9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704"/>
          <a:stretch/>
        </p:blipFill>
        <p:spPr>
          <a:xfrm>
            <a:off x="4159902" y="2204681"/>
            <a:ext cx="2707189" cy="206043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108E95E-7162-441D-957C-F3AFFE479DB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342"/>
          <a:stretch/>
        </p:blipFill>
        <p:spPr>
          <a:xfrm>
            <a:off x="449664" y="2218556"/>
            <a:ext cx="3115878" cy="1995845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5E70C95-B8EB-421C-93E5-53FC00FC935B}"/>
              </a:ext>
            </a:extLst>
          </p:cNvPr>
          <p:cNvCxnSpPr>
            <a:cxnSpLocks/>
          </p:cNvCxnSpPr>
          <p:nvPr/>
        </p:nvCxnSpPr>
        <p:spPr>
          <a:xfrm>
            <a:off x="3622040" y="3148905"/>
            <a:ext cx="386080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68279CA8-2709-4E02-A32C-795F9D700390}"/>
              </a:ext>
            </a:extLst>
          </p:cNvPr>
          <p:cNvSpPr txBox="1"/>
          <p:nvPr/>
        </p:nvSpPr>
        <p:spPr>
          <a:xfrm>
            <a:off x="3334003" y="4181638"/>
            <a:ext cx="9156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subtract</a:t>
            </a:r>
            <a:endParaRPr lang="sl-SI" sz="1600" dirty="0">
              <a:solidFill>
                <a:srgbClr val="00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01955B2-BF10-43A0-996C-BD1D3510185C}"/>
              </a:ext>
            </a:extLst>
          </p:cNvPr>
          <p:cNvSpPr txBox="1"/>
          <p:nvPr/>
        </p:nvSpPr>
        <p:spPr>
          <a:xfrm>
            <a:off x="919480" y="4166249"/>
            <a:ext cx="22236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Double beam signal</a:t>
            </a:r>
            <a:br>
              <a:rPr lang="en-US" dirty="0"/>
            </a:br>
            <a:r>
              <a:rPr lang="en-US" dirty="0"/>
              <a:t>(run 2)</a:t>
            </a:r>
            <a:endParaRPr lang="sl-SI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0EFA271-4605-447B-AD42-C356155483CA}"/>
              </a:ext>
            </a:extLst>
          </p:cNvPr>
          <p:cNvSpPr txBox="1"/>
          <p:nvPr/>
        </p:nvSpPr>
        <p:spPr>
          <a:xfrm>
            <a:off x="4471544" y="4166249"/>
            <a:ext cx="21339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 beam signal</a:t>
            </a:r>
            <a:br>
              <a:rPr lang="en-US" dirty="0"/>
            </a:br>
            <a:r>
              <a:rPr lang="en-US" dirty="0"/>
              <a:t>(run 1)</a:t>
            </a:r>
            <a:endParaRPr lang="sl-SI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FBAE073-7777-4CEE-B185-B4B11C27D36A}"/>
              </a:ext>
            </a:extLst>
          </p:cNvPr>
          <p:cNvCxnSpPr>
            <a:cxnSpLocks/>
          </p:cNvCxnSpPr>
          <p:nvPr/>
        </p:nvCxnSpPr>
        <p:spPr>
          <a:xfrm>
            <a:off x="7015480" y="3070798"/>
            <a:ext cx="386080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2E97E1F2-DC6E-48D1-BA64-28A2A2956D3B}"/>
              </a:ext>
            </a:extLst>
          </p:cNvPr>
          <p:cNvSpPr txBox="1"/>
          <p:nvPr/>
        </p:nvSpPr>
        <p:spPr>
          <a:xfrm>
            <a:off x="6793986" y="4166431"/>
            <a:ext cx="12458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shift by </a:t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5 ns delay</a:t>
            </a:r>
            <a:endParaRPr lang="sl-SI" sz="1600" dirty="0">
              <a:solidFill>
                <a:srgbClr val="00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0EE68DE-2474-4EEA-AA75-B9BD35D40FB2}"/>
              </a:ext>
            </a:extLst>
          </p:cNvPr>
          <p:cNvSpPr txBox="1"/>
          <p:nvPr/>
        </p:nvSpPr>
        <p:spPr>
          <a:xfrm>
            <a:off x="327338" y="4181638"/>
            <a:ext cx="5966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from</a:t>
            </a:r>
            <a:endParaRPr lang="sl-SI" sz="1600" dirty="0">
              <a:solidFill>
                <a:srgbClr val="000000"/>
              </a:solidFill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1719F64F-0CCA-45B6-9BD3-20F53127B3B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6244" b="-1"/>
          <a:stretch/>
        </p:blipFill>
        <p:spPr>
          <a:xfrm>
            <a:off x="7966737" y="2153963"/>
            <a:ext cx="3202683" cy="2060437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0B2B9BC-F60C-4A55-AE5F-08313D173865}"/>
              </a:ext>
            </a:extLst>
          </p:cNvPr>
          <p:cNvSpPr txBox="1"/>
          <p:nvPr/>
        </p:nvSpPr>
        <p:spPr>
          <a:xfrm>
            <a:off x="8945880" y="2332983"/>
            <a:ext cx="3134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Blue – Signal 2 (shifted 5 ns)</a:t>
            </a:r>
            <a:endParaRPr lang="sl-SI" dirty="0">
              <a:solidFill>
                <a:srgbClr val="0000FF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9FC7F7A-E032-48B7-A51A-87EB5DD929D4}"/>
              </a:ext>
            </a:extLst>
          </p:cNvPr>
          <p:cNvSpPr txBox="1"/>
          <p:nvPr/>
        </p:nvSpPr>
        <p:spPr>
          <a:xfrm>
            <a:off x="8945880" y="2677048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Red – Signal 1</a:t>
            </a:r>
            <a:endParaRPr lang="sl-SI" dirty="0">
              <a:solidFill>
                <a:srgbClr val="FF0000"/>
              </a:solidFill>
            </a:endParaRP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FB0E0136-C884-4507-BD38-E340B923A382}"/>
              </a:ext>
            </a:extLst>
          </p:cNvPr>
          <p:cNvSpPr txBox="1">
            <a:spLocks/>
          </p:cNvSpPr>
          <p:nvPr/>
        </p:nvSpPr>
        <p:spPr>
          <a:xfrm>
            <a:off x="2756383" y="5097968"/>
            <a:ext cx="6900231" cy="1458688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182563" indent="-14605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9263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Char char="•"/>
              <a:defRPr kumimoji="0"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623888" indent="-174625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6450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Char char="•"/>
              <a:defRPr kumimoji="0"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989013" indent="-182563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Signal 2 has exactly the same shape as Signal 1</a:t>
            </a:r>
          </a:p>
          <a:p>
            <a:pPr marL="5524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Amplitude is 40 % higher (Branch 2 has higher pulse energy) – consistently across entire sample</a:t>
            </a:r>
          </a:p>
          <a:p>
            <a:pPr marL="5524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If scaled by factor 1.4 signals match perfectly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Signal superposition works as expected</a:t>
            </a:r>
            <a:endParaRPr lang="sl-SI" sz="1800" dirty="0"/>
          </a:p>
          <a:p>
            <a:pPr marL="552450" lvl="1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211DEEC-E0B1-45A3-9E06-7CB43A026CFE}"/>
              </a:ext>
            </a:extLst>
          </p:cNvPr>
          <p:cNvSpPr txBox="1"/>
          <p:nvPr/>
        </p:nvSpPr>
        <p:spPr>
          <a:xfrm>
            <a:off x="5580514" y="1748502"/>
            <a:ext cx="3672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Both beams hitting the same point</a:t>
            </a:r>
            <a:endParaRPr lang="sl-SI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4177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D819DB-96D0-4634-961A-0336C3794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and outlook</a:t>
            </a:r>
            <a:endParaRPr lang="sl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C9127C-87D9-4B09-A534-14AD7F6DE9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/>
              <a:t>Double Beam TCT (DB-TCT) is a new method aiming for characterization of high rate effects in sensors</a:t>
            </a:r>
          </a:p>
          <a:p>
            <a:pPr lvl="1"/>
            <a:r>
              <a:rPr lang="en-US" sz="1800" dirty="0"/>
              <a:t>Two spatially and time separated beams</a:t>
            </a:r>
          </a:p>
          <a:p>
            <a:pPr lvl="1"/>
            <a:r>
              <a:rPr lang="en-US" sz="1800" dirty="0"/>
              <a:t>Challenges related to spatial alignment, but feasible</a:t>
            </a:r>
          </a:p>
          <a:p>
            <a:endParaRPr lang="en-US" sz="2000" dirty="0"/>
          </a:p>
          <a:p>
            <a:r>
              <a:rPr lang="en-US" sz="2000" dirty="0"/>
              <a:t>Analysis tools for processing two pulses in single waveform being developed</a:t>
            </a:r>
          </a:p>
          <a:p>
            <a:pPr lvl="1"/>
            <a:r>
              <a:rPr lang="en-US" sz="1800" dirty="0"/>
              <a:t>One focus is mitigation of electronics related oscillations (hardware or offline fix)</a:t>
            </a:r>
          </a:p>
          <a:p>
            <a:endParaRPr lang="en-US" sz="2000" dirty="0"/>
          </a:p>
          <a:p>
            <a:r>
              <a:rPr lang="en-US" sz="2000" dirty="0"/>
              <a:t>First measurements with (IHEP-IME) AC-LGAD presented</a:t>
            </a:r>
          </a:p>
          <a:p>
            <a:pPr lvl="1"/>
            <a:r>
              <a:rPr lang="en-US" sz="1800" dirty="0"/>
              <a:t>Observed signal sharing across multiple strips</a:t>
            </a:r>
          </a:p>
          <a:p>
            <a:pPr lvl="1"/>
            <a:r>
              <a:rPr lang="en-US" sz="1800" dirty="0"/>
              <a:t>Signals superimposed on each other</a:t>
            </a:r>
          </a:p>
          <a:p>
            <a:pPr lvl="1"/>
            <a:r>
              <a:rPr lang="en-US" sz="1800" dirty="0"/>
              <a:t>Signal shape not affected by preceding pulse (same injection point, 5 ns delay)</a:t>
            </a:r>
          </a:p>
          <a:p>
            <a:endParaRPr lang="en-US" sz="2000" dirty="0"/>
          </a:p>
          <a:p>
            <a:r>
              <a:rPr lang="en-US" sz="2000" dirty="0"/>
              <a:t>Many more tests with AC-LGADs to be done</a:t>
            </a:r>
            <a:endParaRPr lang="sl-SI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40FCD3-FDB7-43C3-A64E-EE4F1F19BBC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l-SI"/>
              <a:t>6. 06. 2025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035DE8-44D0-4387-AB39-B7C0A35A31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Double Beam TCT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609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34734-AA53-4FF2-9EF3-ACA432C52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  <a:endParaRPr lang="sl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4DD3A6-3AE5-445A-A930-6EF101ACB6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/>
              <a:t>Resistive Silicon Detectors (RSD) have sparse channels and rely on signal sharing to achieve a high spatial resolution</a:t>
            </a:r>
          </a:p>
          <a:p>
            <a:endParaRPr lang="en-US" sz="2000" dirty="0"/>
          </a:p>
          <a:p>
            <a:r>
              <a:rPr lang="en-US" sz="2000" dirty="0"/>
              <a:t>Sparse channels lead to higher channel occupancy at a given rate</a:t>
            </a:r>
          </a:p>
          <a:p>
            <a:pPr lvl="1"/>
            <a:r>
              <a:rPr lang="en-US" sz="1800" dirty="0"/>
              <a:t>Signal sharing not necessarily limited to electrodes surrounding hit cell (DC discharge)</a:t>
            </a:r>
          </a:p>
          <a:p>
            <a:endParaRPr lang="en-US" sz="2000" dirty="0"/>
          </a:p>
          <a:p>
            <a:r>
              <a:rPr lang="en-US" sz="2000" dirty="0"/>
              <a:t>We are developing a lab method to test signal properties depending on relative position and time of two coincident hits</a:t>
            </a:r>
          </a:p>
          <a:p>
            <a:pPr lvl="1"/>
            <a:r>
              <a:rPr lang="en-US" sz="1800" dirty="0"/>
              <a:t>Current options for rate tests: </a:t>
            </a:r>
          </a:p>
          <a:p>
            <a:pPr lvl="2"/>
            <a:r>
              <a:rPr lang="en-US" sz="1600" dirty="0"/>
              <a:t>High rate </a:t>
            </a:r>
            <a:r>
              <a:rPr lang="en-US" sz="1600" dirty="0" err="1"/>
              <a:t>testbeam</a:t>
            </a:r>
            <a:r>
              <a:rPr lang="en-US" sz="1600" dirty="0"/>
              <a:t> – complex </a:t>
            </a:r>
          </a:p>
          <a:p>
            <a:pPr lvl="2"/>
            <a:r>
              <a:rPr lang="en-US" sz="1600" dirty="0"/>
              <a:t>Laser with two time delayed pulses – time dependence only</a:t>
            </a:r>
          </a:p>
          <a:p>
            <a:endParaRPr lang="en-US" sz="2000" b="1" dirty="0"/>
          </a:p>
          <a:p>
            <a:r>
              <a:rPr lang="en-US" sz="2000" b="1" dirty="0"/>
              <a:t>Double Beam TCT (DB-TCT)</a:t>
            </a:r>
          </a:p>
          <a:p>
            <a:pPr lvl="1"/>
            <a:r>
              <a:rPr lang="en-US" sz="1800" dirty="0"/>
              <a:t>Use two separate laser beams – position and time adjustable</a:t>
            </a:r>
            <a:endParaRPr lang="sl-SI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28F016-A4EE-4422-B1E2-8C9B488CECA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l-SI"/>
              <a:t>6. 06. 2025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ED5B57-2E09-401B-8656-CDB5A55535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Double Beam TCT</a:t>
            </a:r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3A69623-DB14-41AF-87BA-BFC34F793E33}"/>
              </a:ext>
            </a:extLst>
          </p:cNvPr>
          <p:cNvSpPr/>
          <p:nvPr/>
        </p:nvSpPr>
        <p:spPr>
          <a:xfrm>
            <a:off x="8582140" y="3877937"/>
            <a:ext cx="3183874" cy="242371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66AB418-7BB7-4A75-9F47-CB2760896419}"/>
              </a:ext>
            </a:extLst>
          </p:cNvPr>
          <p:cNvSpPr/>
          <p:nvPr/>
        </p:nvSpPr>
        <p:spPr>
          <a:xfrm>
            <a:off x="8791460" y="4197427"/>
            <a:ext cx="2787279" cy="352539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C510B97-E6BF-4EF3-98B4-B05A3827B487}"/>
              </a:ext>
            </a:extLst>
          </p:cNvPr>
          <p:cNvSpPr/>
          <p:nvPr/>
        </p:nvSpPr>
        <p:spPr>
          <a:xfrm>
            <a:off x="8791459" y="4869456"/>
            <a:ext cx="2787279" cy="352539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8CD530B-7AA7-4324-9138-0D696F220858}"/>
              </a:ext>
            </a:extLst>
          </p:cNvPr>
          <p:cNvSpPr/>
          <p:nvPr/>
        </p:nvSpPr>
        <p:spPr>
          <a:xfrm>
            <a:off x="8791460" y="5589816"/>
            <a:ext cx="2787279" cy="352539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257374C-B068-4560-A505-CDAB0CE167F7}"/>
              </a:ext>
            </a:extLst>
          </p:cNvPr>
          <p:cNvSpPr txBox="1"/>
          <p:nvPr/>
        </p:nvSpPr>
        <p:spPr>
          <a:xfrm>
            <a:off x="8416886" y="3645535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AC strips</a:t>
            </a:r>
            <a:endParaRPr lang="sl-SI" b="1" dirty="0">
              <a:solidFill>
                <a:srgbClr val="000000"/>
              </a:solidFill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243DADB-FC58-4F3B-9954-28A872BCBD71}"/>
              </a:ext>
            </a:extLst>
          </p:cNvPr>
          <p:cNvCxnSpPr>
            <a:cxnSpLocks/>
          </p:cNvCxnSpPr>
          <p:nvPr/>
        </p:nvCxnSpPr>
        <p:spPr>
          <a:xfrm>
            <a:off x="9022180" y="4003850"/>
            <a:ext cx="320124" cy="395707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7E1A72F-C05C-4AB0-BDB1-C069B70BBE5A}"/>
              </a:ext>
            </a:extLst>
          </p:cNvPr>
          <p:cNvCxnSpPr>
            <a:cxnSpLocks/>
          </p:cNvCxnSpPr>
          <p:nvPr/>
        </p:nvCxnSpPr>
        <p:spPr>
          <a:xfrm>
            <a:off x="8994967" y="4009430"/>
            <a:ext cx="187275" cy="980653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1BECCE6-B41D-4D20-8A8B-AF8778B68396}"/>
              </a:ext>
            </a:extLst>
          </p:cNvPr>
          <p:cNvCxnSpPr>
            <a:cxnSpLocks/>
          </p:cNvCxnSpPr>
          <p:nvPr/>
        </p:nvCxnSpPr>
        <p:spPr>
          <a:xfrm>
            <a:off x="8956078" y="4014867"/>
            <a:ext cx="0" cy="1691125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6248CA34-261F-4FC4-8148-8D6FA1057332}"/>
              </a:ext>
            </a:extLst>
          </p:cNvPr>
          <p:cNvSpPr/>
          <p:nvPr/>
        </p:nvSpPr>
        <p:spPr>
          <a:xfrm>
            <a:off x="9342304" y="4616325"/>
            <a:ext cx="121313" cy="121313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5C1969E-EECA-4318-9305-7C4956C0EA6A}"/>
              </a:ext>
            </a:extLst>
          </p:cNvPr>
          <p:cNvSpPr/>
          <p:nvPr/>
        </p:nvSpPr>
        <p:spPr>
          <a:xfrm>
            <a:off x="10040138" y="5344310"/>
            <a:ext cx="121313" cy="121313"/>
          </a:xfrm>
          <a:prstGeom prst="ellipse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FFF4121-8A4C-4754-87F8-2905CA5FA44A}"/>
              </a:ext>
            </a:extLst>
          </p:cNvPr>
          <p:cNvSpPr txBox="1"/>
          <p:nvPr/>
        </p:nvSpPr>
        <p:spPr>
          <a:xfrm>
            <a:off x="9463617" y="4499756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Hit 1</a:t>
            </a:r>
            <a:endParaRPr lang="sl-SI" dirty="0">
              <a:solidFill>
                <a:srgbClr val="C0000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894E1D8-B685-44F8-A561-AD28D0BEB43B}"/>
              </a:ext>
            </a:extLst>
          </p:cNvPr>
          <p:cNvSpPr txBox="1"/>
          <p:nvPr/>
        </p:nvSpPr>
        <p:spPr>
          <a:xfrm>
            <a:off x="10161451" y="5228285"/>
            <a:ext cx="1742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Hit 2 (+ few ns)</a:t>
            </a:r>
            <a:endParaRPr lang="sl-SI" dirty="0">
              <a:solidFill>
                <a:srgbClr val="0000FF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9456367-0419-46CE-B31B-827B7933434B}"/>
              </a:ext>
            </a:extLst>
          </p:cNvPr>
          <p:cNvSpPr txBox="1"/>
          <p:nvPr/>
        </p:nvSpPr>
        <p:spPr>
          <a:xfrm>
            <a:off x="8416886" y="6295079"/>
            <a:ext cx="32303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rgbClr val="0000FF"/>
                </a:solidFill>
              </a:rPr>
              <a:t>What is the signal from Hit 2 like?</a:t>
            </a:r>
            <a:endParaRPr lang="sl-SI" sz="16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883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5F907B-16A4-4E98-8D0D-69A1CC067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DB-TCT considerations</a:t>
            </a:r>
            <a:endParaRPr lang="sl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161C07-5A7B-4426-9E9F-FA34CC9680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599" y="1364383"/>
            <a:ext cx="9622308" cy="4921145"/>
          </a:xfrm>
          <a:effectLst/>
        </p:spPr>
        <p:txBody>
          <a:bodyPr>
            <a:normAutofit lnSpcReduction="10000"/>
          </a:bodyPr>
          <a:lstStyle/>
          <a:p>
            <a:r>
              <a:rPr lang="en-US" sz="2000" b="1" dirty="0"/>
              <a:t>Focused infrared laser (1064 nm) </a:t>
            </a:r>
            <a:r>
              <a:rPr lang="en-US" sz="2000" dirty="0"/>
              <a:t> </a:t>
            </a:r>
          </a:p>
          <a:p>
            <a:pPr lvl="1"/>
            <a:r>
              <a:rPr lang="en-US" sz="1600" dirty="0"/>
              <a:t>Spot size ≈ 10 µm, penetration depth 1 mm, top side injection</a:t>
            </a:r>
          </a:p>
          <a:p>
            <a:endParaRPr lang="en-US" sz="2000" b="1" dirty="0"/>
          </a:p>
          <a:p>
            <a:r>
              <a:rPr lang="en-US" sz="2000" b="1" dirty="0"/>
              <a:t>Two beams generated via beam splitter</a:t>
            </a:r>
          </a:p>
          <a:p>
            <a:pPr lvl="1"/>
            <a:r>
              <a:rPr lang="en-US" sz="1800" dirty="0"/>
              <a:t>No variations in relative time of arrival</a:t>
            </a:r>
          </a:p>
          <a:p>
            <a:pPr lvl="1"/>
            <a:r>
              <a:rPr lang="en-US" sz="1800" dirty="0"/>
              <a:t>Time profile of both pulses is identical</a:t>
            </a:r>
          </a:p>
          <a:p>
            <a:pPr lvl="1"/>
            <a:r>
              <a:rPr lang="en-US" sz="1800" dirty="0"/>
              <a:t>Relative delay by adjusting path lengths</a:t>
            </a:r>
          </a:p>
          <a:p>
            <a:endParaRPr lang="en-US" sz="2000" b="1" dirty="0"/>
          </a:p>
          <a:p>
            <a:r>
              <a:rPr lang="en-US" sz="2000" b="1" dirty="0"/>
              <a:t>Two optical focusing systems required</a:t>
            </a:r>
          </a:p>
          <a:p>
            <a:pPr lvl="1"/>
            <a:r>
              <a:rPr lang="en-US" sz="1800" dirty="0"/>
              <a:t>Spatial constraint – beams inclined to each other</a:t>
            </a:r>
          </a:p>
          <a:p>
            <a:pPr lvl="1"/>
            <a:r>
              <a:rPr lang="en-US" sz="1800" dirty="0"/>
              <a:t>Favorable refraction on air-silicon boundary</a:t>
            </a:r>
          </a:p>
          <a:p>
            <a:pPr lvl="2"/>
            <a:r>
              <a:rPr lang="en-US" sz="1600" dirty="0" err="1"/>
              <a:t>n</a:t>
            </a:r>
            <a:r>
              <a:rPr lang="en-US" sz="1600" baseline="-25000" dirty="0" err="1"/>
              <a:t>Si</a:t>
            </a:r>
            <a:r>
              <a:rPr lang="en-US" sz="1600" dirty="0"/>
              <a:t> ≈ 3.5 </a:t>
            </a:r>
            <a:r>
              <a:rPr lang="en-US" sz="1600" dirty="0">
                <a:sym typeface="Wingdings" panose="05000000000000000000" pitchFamily="2" charset="2"/>
              </a:rPr>
              <a:t> inclination in silicon 3x smaller than incident angle</a:t>
            </a:r>
          </a:p>
          <a:p>
            <a:pPr lvl="1"/>
            <a:r>
              <a:rPr lang="en-US" sz="1800" dirty="0">
                <a:sym typeface="Wingdings" panose="05000000000000000000" pitchFamily="2" charset="2"/>
              </a:rPr>
              <a:t>Challenging alignment of both beams (3 dimensions)</a:t>
            </a:r>
          </a:p>
          <a:p>
            <a:endParaRPr lang="en-US" sz="2000" b="1" dirty="0">
              <a:sym typeface="Wingdings" panose="05000000000000000000" pitchFamily="2" charset="2"/>
            </a:endParaRPr>
          </a:p>
          <a:p>
            <a:r>
              <a:rPr lang="en-US" sz="2000" b="1" dirty="0">
                <a:sym typeface="Wingdings" panose="05000000000000000000" pitchFamily="2" charset="2"/>
              </a:rPr>
              <a:t>Independent translation of one optical branch</a:t>
            </a:r>
          </a:p>
          <a:p>
            <a:pPr lvl="1"/>
            <a:endParaRPr lang="sl-SI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91C0D8-3EE4-49D0-9B9A-A07F2D5B9D3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l-SI"/>
              <a:t>6. 06. 2025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5235DB-82F5-4073-A531-7A341CFD7C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Double Beam TCT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41B488C-0E92-4698-92C3-07E8326B5F01}"/>
              </a:ext>
            </a:extLst>
          </p:cNvPr>
          <p:cNvSpPr/>
          <p:nvPr/>
        </p:nvSpPr>
        <p:spPr>
          <a:xfrm rot="3600000">
            <a:off x="7538797" y="3355182"/>
            <a:ext cx="1620000" cy="91975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382DB5F-1418-47F6-BD1C-D2BBFB402670}"/>
              </a:ext>
            </a:extLst>
          </p:cNvPr>
          <p:cNvSpPr/>
          <p:nvPr/>
        </p:nvSpPr>
        <p:spPr>
          <a:xfrm rot="7200000">
            <a:off x="9173713" y="3361932"/>
            <a:ext cx="1620000" cy="92664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4A69AF1F-6D29-45F9-8EC6-44BE51C3C05A}"/>
              </a:ext>
            </a:extLst>
          </p:cNvPr>
          <p:cNvSpPr/>
          <p:nvPr/>
        </p:nvSpPr>
        <p:spPr>
          <a:xfrm rot="12600000">
            <a:off x="9162432" y="4474308"/>
            <a:ext cx="411613" cy="836739"/>
          </a:xfrm>
          <a:prstGeom prst="triangl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86D95076-2371-45B3-8468-00AE80C2BB7F}"/>
              </a:ext>
            </a:extLst>
          </p:cNvPr>
          <p:cNvSpPr/>
          <p:nvPr/>
        </p:nvSpPr>
        <p:spPr>
          <a:xfrm rot="9000000">
            <a:off x="8750141" y="4472096"/>
            <a:ext cx="411613" cy="779130"/>
          </a:xfrm>
          <a:prstGeom prst="triangl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0D0AA7E-F3AB-483D-844D-41D0F432B4C0}"/>
              </a:ext>
            </a:extLst>
          </p:cNvPr>
          <p:cNvSpPr/>
          <p:nvPr/>
        </p:nvSpPr>
        <p:spPr>
          <a:xfrm>
            <a:off x="7923930" y="5170064"/>
            <a:ext cx="2614941" cy="635268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EF3387-3924-42FA-9E2C-2D190E5FC40D}"/>
              </a:ext>
            </a:extLst>
          </p:cNvPr>
          <p:cNvSpPr txBox="1"/>
          <p:nvPr/>
        </p:nvSpPr>
        <p:spPr>
          <a:xfrm>
            <a:off x="9768164" y="5784701"/>
            <a:ext cx="25029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Sample (not to scale)</a:t>
            </a:r>
            <a:endParaRPr lang="sl-SI" sz="1600" dirty="0">
              <a:solidFill>
                <a:srgbClr val="000000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DF2B0DE-C7BB-415B-9784-396622B797E0}"/>
              </a:ext>
            </a:extLst>
          </p:cNvPr>
          <p:cNvCxnSpPr>
            <a:cxnSpLocks/>
          </p:cNvCxnSpPr>
          <p:nvPr/>
        </p:nvCxnSpPr>
        <p:spPr>
          <a:xfrm>
            <a:off x="7585710" y="3876284"/>
            <a:ext cx="1493431" cy="0"/>
          </a:xfrm>
          <a:prstGeom prst="straightConnector1">
            <a:avLst/>
          </a:prstGeom>
          <a:ln w="38100">
            <a:solidFill>
              <a:srgbClr val="000000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F9B4A43A-EBE0-413B-803E-FBE15F300128}"/>
              </a:ext>
            </a:extLst>
          </p:cNvPr>
          <p:cNvSpPr/>
          <p:nvPr/>
        </p:nvSpPr>
        <p:spPr>
          <a:xfrm rot="4932244">
            <a:off x="8827337" y="5474434"/>
            <a:ext cx="688794" cy="47233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4FDDA8D-CF12-4FAD-BDE6-F930B9FB8463}"/>
              </a:ext>
            </a:extLst>
          </p:cNvPr>
          <p:cNvSpPr/>
          <p:nvPr/>
        </p:nvSpPr>
        <p:spPr>
          <a:xfrm rot="5642114">
            <a:off x="8836221" y="5486963"/>
            <a:ext cx="682486" cy="45719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F030360-C28C-4A74-BEA5-FA23FB135159}"/>
              </a:ext>
            </a:extLst>
          </p:cNvPr>
          <p:cNvGrpSpPr/>
          <p:nvPr/>
        </p:nvGrpSpPr>
        <p:grpSpPr>
          <a:xfrm>
            <a:off x="7689726" y="1729530"/>
            <a:ext cx="3851217" cy="1394670"/>
            <a:chOff x="8038976" y="1450806"/>
            <a:chExt cx="3851217" cy="1781344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C2643CF6-7AEF-4C69-AC43-D78FE61DBA99}"/>
                </a:ext>
              </a:extLst>
            </p:cNvPr>
            <p:cNvGrpSpPr/>
            <p:nvPr/>
          </p:nvGrpSpPr>
          <p:grpSpPr>
            <a:xfrm>
              <a:off x="11293475" y="1938472"/>
              <a:ext cx="434451" cy="347663"/>
              <a:chOff x="11512550" y="1939925"/>
              <a:chExt cx="434451" cy="347663"/>
            </a:xfrm>
          </p:grpSpPr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48B2E68A-5610-47F5-AAF2-98420AC5E8FC}"/>
                  </a:ext>
                </a:extLst>
              </p:cNvPr>
              <p:cNvGrpSpPr/>
              <p:nvPr/>
            </p:nvGrpSpPr>
            <p:grpSpPr>
              <a:xfrm>
                <a:off x="11548009" y="2046470"/>
                <a:ext cx="398992" cy="155613"/>
                <a:chOff x="11436350" y="2054938"/>
                <a:chExt cx="398992" cy="155613"/>
              </a:xfrm>
            </p:grpSpPr>
            <p:sp>
              <p:nvSpPr>
                <p:cNvPr id="24" name="Freeform: Shape 23">
                  <a:extLst>
                    <a:ext uri="{FF2B5EF4-FFF2-40B4-BE49-F238E27FC236}">
                      <a16:creationId xmlns:a16="http://schemas.microsoft.com/office/drawing/2014/main" id="{3206C50B-99E9-486C-9803-BAA5DC37D14D}"/>
                    </a:ext>
                  </a:extLst>
                </p:cNvPr>
                <p:cNvSpPr/>
                <p:nvPr/>
              </p:nvSpPr>
              <p:spPr>
                <a:xfrm>
                  <a:off x="11436350" y="2054938"/>
                  <a:ext cx="397933" cy="77553"/>
                </a:xfrm>
                <a:custGeom>
                  <a:avLst/>
                  <a:gdLst>
                    <a:gd name="connsiteX0" fmla="*/ 0 w 397933"/>
                    <a:gd name="connsiteY0" fmla="*/ 7371 h 77553"/>
                    <a:gd name="connsiteX1" fmla="*/ 129117 w 397933"/>
                    <a:gd name="connsiteY1" fmla="*/ 5255 h 77553"/>
                    <a:gd name="connsiteX2" fmla="*/ 277283 w 397933"/>
                    <a:gd name="connsiteY2" fmla="*/ 66638 h 77553"/>
                    <a:gd name="connsiteX3" fmla="*/ 397933 w 397933"/>
                    <a:gd name="connsiteY3" fmla="*/ 77221 h 775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97933" h="77553">
                      <a:moveTo>
                        <a:pt x="0" y="7371"/>
                      </a:moveTo>
                      <a:cubicBezTo>
                        <a:pt x="41451" y="1374"/>
                        <a:pt x="82903" y="-4623"/>
                        <a:pt x="129117" y="5255"/>
                      </a:cubicBezTo>
                      <a:cubicBezTo>
                        <a:pt x="175331" y="15133"/>
                        <a:pt x="232480" y="54644"/>
                        <a:pt x="277283" y="66638"/>
                      </a:cubicBezTo>
                      <a:cubicBezTo>
                        <a:pt x="322086" y="78632"/>
                        <a:pt x="360009" y="77926"/>
                        <a:pt x="397933" y="77221"/>
                      </a:cubicBezTo>
                    </a:path>
                  </a:pathLst>
                </a:custGeom>
                <a:noFill/>
                <a:ln>
                  <a:solidFill>
                    <a:srgbClr val="C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l-SI"/>
                </a:p>
              </p:txBody>
            </p:sp>
            <p:sp>
              <p:nvSpPr>
                <p:cNvPr id="25" name="Freeform: Shape 24">
                  <a:extLst>
                    <a:ext uri="{FF2B5EF4-FFF2-40B4-BE49-F238E27FC236}">
                      <a16:creationId xmlns:a16="http://schemas.microsoft.com/office/drawing/2014/main" id="{EBAE58D2-C424-4EE6-B41A-6BA40BBD490A}"/>
                    </a:ext>
                  </a:extLst>
                </p:cNvPr>
                <p:cNvSpPr/>
                <p:nvPr/>
              </p:nvSpPr>
              <p:spPr>
                <a:xfrm flipV="1">
                  <a:off x="11437409" y="2132998"/>
                  <a:ext cx="397933" cy="77553"/>
                </a:xfrm>
                <a:custGeom>
                  <a:avLst/>
                  <a:gdLst>
                    <a:gd name="connsiteX0" fmla="*/ 0 w 397933"/>
                    <a:gd name="connsiteY0" fmla="*/ 7371 h 77553"/>
                    <a:gd name="connsiteX1" fmla="*/ 129117 w 397933"/>
                    <a:gd name="connsiteY1" fmla="*/ 5255 h 77553"/>
                    <a:gd name="connsiteX2" fmla="*/ 277283 w 397933"/>
                    <a:gd name="connsiteY2" fmla="*/ 66638 h 77553"/>
                    <a:gd name="connsiteX3" fmla="*/ 397933 w 397933"/>
                    <a:gd name="connsiteY3" fmla="*/ 77221 h 775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97933" h="77553">
                      <a:moveTo>
                        <a:pt x="0" y="7371"/>
                      </a:moveTo>
                      <a:cubicBezTo>
                        <a:pt x="41451" y="1374"/>
                        <a:pt x="82903" y="-4623"/>
                        <a:pt x="129117" y="5255"/>
                      </a:cubicBezTo>
                      <a:cubicBezTo>
                        <a:pt x="175331" y="15133"/>
                        <a:pt x="232480" y="54644"/>
                        <a:pt x="277283" y="66638"/>
                      </a:cubicBezTo>
                      <a:cubicBezTo>
                        <a:pt x="322086" y="78632"/>
                        <a:pt x="360009" y="77926"/>
                        <a:pt x="397933" y="77221"/>
                      </a:cubicBezTo>
                    </a:path>
                  </a:pathLst>
                </a:custGeom>
                <a:noFill/>
                <a:ln>
                  <a:solidFill>
                    <a:srgbClr val="C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l-SI"/>
                </a:p>
              </p:txBody>
            </p:sp>
          </p:grp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041459D1-E516-4925-B660-9074A2444A04}"/>
                  </a:ext>
                </a:extLst>
              </p:cNvPr>
              <p:cNvSpPr/>
              <p:nvPr/>
            </p:nvSpPr>
            <p:spPr>
              <a:xfrm>
                <a:off x="11512550" y="1939925"/>
                <a:ext cx="150813" cy="34766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l-SI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BB7B463-5FAE-46C5-89CA-6A981457787F}"/>
                </a:ext>
              </a:extLst>
            </p:cNvPr>
            <p:cNvSpPr/>
            <p:nvPr/>
          </p:nvSpPr>
          <p:spPr>
            <a:xfrm>
              <a:off x="8038976" y="2030469"/>
              <a:ext cx="3162424" cy="1190251"/>
            </a:xfrm>
            <a:custGeom>
              <a:avLst/>
              <a:gdLst>
                <a:gd name="connsiteX0" fmla="*/ 246504 w 3162424"/>
                <a:gd name="connsiteY0" fmla="*/ 1190251 h 1190251"/>
                <a:gd name="connsiteX1" fmla="*/ 94104 w 3162424"/>
                <a:gd name="connsiteY1" fmla="*/ 905771 h 1190251"/>
                <a:gd name="connsiteX2" fmla="*/ 2664 w 3162424"/>
                <a:gd name="connsiteY2" fmla="*/ 443491 h 1190251"/>
                <a:gd name="connsiteX3" fmla="*/ 195704 w 3162424"/>
                <a:gd name="connsiteY3" fmla="*/ 153931 h 1190251"/>
                <a:gd name="connsiteX4" fmla="*/ 947544 w 3162424"/>
                <a:gd name="connsiteY4" fmla="*/ 21851 h 1190251"/>
                <a:gd name="connsiteX5" fmla="*/ 3162424 w 3162424"/>
                <a:gd name="connsiteY5" fmla="*/ 1531 h 1190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62424" h="1190251">
                  <a:moveTo>
                    <a:pt x="246504" y="1190251"/>
                  </a:moveTo>
                  <a:cubicBezTo>
                    <a:pt x="190624" y="1110241"/>
                    <a:pt x="134744" y="1030231"/>
                    <a:pt x="94104" y="905771"/>
                  </a:cubicBezTo>
                  <a:cubicBezTo>
                    <a:pt x="53464" y="781311"/>
                    <a:pt x="-14269" y="568798"/>
                    <a:pt x="2664" y="443491"/>
                  </a:cubicBezTo>
                  <a:cubicBezTo>
                    <a:pt x="19597" y="318184"/>
                    <a:pt x="38224" y="224204"/>
                    <a:pt x="195704" y="153931"/>
                  </a:cubicBezTo>
                  <a:cubicBezTo>
                    <a:pt x="353184" y="83658"/>
                    <a:pt x="453091" y="47251"/>
                    <a:pt x="947544" y="21851"/>
                  </a:cubicBezTo>
                  <a:cubicBezTo>
                    <a:pt x="1441997" y="-3549"/>
                    <a:pt x="2302210" y="-1009"/>
                    <a:pt x="3162424" y="1531"/>
                  </a:cubicBezTo>
                </a:path>
              </a:pathLst>
            </a:custGeom>
            <a:noFill/>
            <a:ln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38CF67D-CB9B-42FE-B07A-7D22508708E9}"/>
                </a:ext>
              </a:extLst>
            </p:cNvPr>
            <p:cNvSpPr/>
            <p:nvPr/>
          </p:nvSpPr>
          <p:spPr>
            <a:xfrm>
              <a:off x="10752667" y="2194138"/>
              <a:ext cx="700616" cy="1038012"/>
            </a:xfrm>
            <a:custGeom>
              <a:avLst/>
              <a:gdLst>
                <a:gd name="connsiteX0" fmla="*/ 0 w 700616"/>
                <a:gd name="connsiteY0" fmla="*/ 1038012 h 1038012"/>
                <a:gd name="connsiteX1" fmla="*/ 425450 w 700616"/>
                <a:gd name="connsiteY1" fmla="*/ 174412 h 1038012"/>
                <a:gd name="connsiteX2" fmla="*/ 556683 w 700616"/>
                <a:gd name="connsiteY2" fmla="*/ 26245 h 1038012"/>
                <a:gd name="connsiteX3" fmla="*/ 700616 w 700616"/>
                <a:gd name="connsiteY3" fmla="*/ 845 h 1038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0616" h="1038012">
                  <a:moveTo>
                    <a:pt x="0" y="1038012"/>
                  </a:moveTo>
                  <a:cubicBezTo>
                    <a:pt x="166335" y="690526"/>
                    <a:pt x="332670" y="343040"/>
                    <a:pt x="425450" y="174412"/>
                  </a:cubicBezTo>
                  <a:cubicBezTo>
                    <a:pt x="518230" y="5784"/>
                    <a:pt x="510822" y="55173"/>
                    <a:pt x="556683" y="26245"/>
                  </a:cubicBezTo>
                  <a:cubicBezTo>
                    <a:pt x="602544" y="-2683"/>
                    <a:pt x="651580" y="-919"/>
                    <a:pt x="700616" y="845"/>
                  </a:cubicBezTo>
                </a:path>
              </a:pathLst>
            </a:custGeom>
            <a:noFill/>
            <a:ln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0C16E4A-B327-4A2F-B098-B50D4F63A7B0}"/>
                </a:ext>
              </a:extLst>
            </p:cNvPr>
            <p:cNvSpPr/>
            <p:nvPr/>
          </p:nvSpPr>
          <p:spPr>
            <a:xfrm>
              <a:off x="11195050" y="2032000"/>
              <a:ext cx="257175" cy="17463"/>
            </a:xfrm>
            <a:custGeom>
              <a:avLst/>
              <a:gdLst>
                <a:gd name="connsiteX0" fmla="*/ 0 w 257175"/>
                <a:gd name="connsiteY0" fmla="*/ 0 h 17463"/>
                <a:gd name="connsiteX1" fmla="*/ 136525 w 257175"/>
                <a:gd name="connsiteY1" fmla="*/ 1588 h 17463"/>
                <a:gd name="connsiteX2" fmla="*/ 257175 w 257175"/>
                <a:gd name="connsiteY2" fmla="*/ 17463 h 17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7175" h="17463">
                  <a:moveTo>
                    <a:pt x="0" y="0"/>
                  </a:moveTo>
                  <a:lnTo>
                    <a:pt x="136525" y="1588"/>
                  </a:lnTo>
                  <a:cubicBezTo>
                    <a:pt x="179387" y="4498"/>
                    <a:pt x="225425" y="10584"/>
                    <a:pt x="257175" y="17463"/>
                  </a:cubicBezTo>
                </a:path>
              </a:pathLst>
            </a:custGeom>
            <a:noFill/>
            <a:ln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7DDB210-7254-48C3-95BC-53D3A5AB3A33}"/>
                </a:ext>
              </a:extLst>
            </p:cNvPr>
            <p:cNvSpPr/>
            <p:nvPr/>
          </p:nvSpPr>
          <p:spPr>
            <a:xfrm>
              <a:off x="11552238" y="1450806"/>
              <a:ext cx="337955" cy="675563"/>
            </a:xfrm>
            <a:custGeom>
              <a:avLst/>
              <a:gdLst>
                <a:gd name="connsiteX0" fmla="*/ 171450 w 337955"/>
                <a:gd name="connsiteY0" fmla="*/ 671682 h 675563"/>
                <a:gd name="connsiteX1" fmla="*/ 236537 w 337955"/>
                <a:gd name="connsiteY1" fmla="*/ 673269 h 675563"/>
                <a:gd name="connsiteX2" fmla="*/ 290512 w 337955"/>
                <a:gd name="connsiteY2" fmla="*/ 673269 h 675563"/>
                <a:gd name="connsiteX3" fmla="*/ 320675 w 337955"/>
                <a:gd name="connsiteY3" fmla="*/ 643107 h 675563"/>
                <a:gd name="connsiteX4" fmla="*/ 334962 w 337955"/>
                <a:gd name="connsiteY4" fmla="*/ 557382 h 675563"/>
                <a:gd name="connsiteX5" fmla="*/ 330200 w 337955"/>
                <a:gd name="connsiteY5" fmla="*/ 120819 h 675563"/>
                <a:gd name="connsiteX6" fmla="*/ 258762 w 337955"/>
                <a:gd name="connsiteY6" fmla="*/ 19219 h 675563"/>
                <a:gd name="connsiteX7" fmla="*/ 0 w 337955"/>
                <a:gd name="connsiteY7" fmla="*/ 169 h 675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955" h="675563">
                  <a:moveTo>
                    <a:pt x="171450" y="671682"/>
                  </a:moveTo>
                  <a:lnTo>
                    <a:pt x="236537" y="673269"/>
                  </a:lnTo>
                  <a:cubicBezTo>
                    <a:pt x="256381" y="673534"/>
                    <a:pt x="276489" y="678296"/>
                    <a:pt x="290512" y="673269"/>
                  </a:cubicBezTo>
                  <a:cubicBezTo>
                    <a:pt x="304535" y="668242"/>
                    <a:pt x="313267" y="662421"/>
                    <a:pt x="320675" y="643107"/>
                  </a:cubicBezTo>
                  <a:cubicBezTo>
                    <a:pt x="328083" y="623792"/>
                    <a:pt x="333375" y="644430"/>
                    <a:pt x="334962" y="557382"/>
                  </a:cubicBezTo>
                  <a:cubicBezTo>
                    <a:pt x="336550" y="470334"/>
                    <a:pt x="342900" y="210513"/>
                    <a:pt x="330200" y="120819"/>
                  </a:cubicBezTo>
                  <a:cubicBezTo>
                    <a:pt x="317500" y="31125"/>
                    <a:pt x="313795" y="39327"/>
                    <a:pt x="258762" y="19219"/>
                  </a:cubicBezTo>
                  <a:cubicBezTo>
                    <a:pt x="203729" y="-889"/>
                    <a:pt x="101864" y="-360"/>
                    <a:pt x="0" y="169"/>
                  </a:cubicBezTo>
                </a:path>
              </a:pathLst>
            </a:custGeom>
            <a:noFill/>
            <a:ln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</p:grp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EEDF1A7D-9FEA-4EE2-B2B2-EBAB2FBF7A80}"/>
              </a:ext>
            </a:extLst>
          </p:cNvPr>
          <p:cNvSpPr/>
          <p:nvPr/>
        </p:nvSpPr>
        <p:spPr>
          <a:xfrm>
            <a:off x="9755657" y="1516000"/>
            <a:ext cx="1447332" cy="437476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000000"/>
                </a:solidFill>
              </a:rPr>
              <a:t>Laser source</a:t>
            </a:r>
            <a:endParaRPr lang="sl-SI" sz="1600" dirty="0">
              <a:solidFill>
                <a:srgbClr val="0000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E3034D3-402B-4F19-9362-4C8A16BA887C}"/>
              </a:ext>
            </a:extLst>
          </p:cNvPr>
          <p:cNvSpPr txBox="1"/>
          <p:nvPr/>
        </p:nvSpPr>
        <p:spPr>
          <a:xfrm>
            <a:off x="7827674" y="3522403"/>
            <a:ext cx="25029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scanning</a:t>
            </a:r>
            <a:endParaRPr lang="sl-SI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474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298AB-FA42-4715-BD87-29CDA3458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DB-TCT setup schematics</a:t>
            </a:r>
            <a:endParaRPr lang="sl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EA90A4-F14F-4FE5-B375-FE0983591F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285" y="1635070"/>
            <a:ext cx="7057698" cy="4667421"/>
          </a:xfrm>
        </p:spPr>
        <p:txBody>
          <a:bodyPr/>
          <a:lstStyle/>
          <a:p>
            <a:r>
              <a:rPr lang="en-US" sz="2000" dirty="0"/>
              <a:t>Standard Particulars TCT system upgraded for two beams:</a:t>
            </a:r>
          </a:p>
          <a:p>
            <a:pPr lvl="1"/>
            <a:r>
              <a:rPr lang="en-US" sz="1600" dirty="0"/>
              <a:t>2 manual stages to adjust Branch 2 in </a:t>
            </a:r>
            <a:r>
              <a:rPr lang="en-US" sz="1600" i="1" dirty="0"/>
              <a:t>y, z</a:t>
            </a:r>
          </a:p>
          <a:p>
            <a:pPr lvl="1"/>
            <a:r>
              <a:rPr lang="en-US" sz="1600" dirty="0"/>
              <a:t>1 motorized stage to scan Branch 2 in </a:t>
            </a:r>
            <a:r>
              <a:rPr lang="en-US" sz="1600" i="1" dirty="0"/>
              <a:t>x (X2)</a:t>
            </a:r>
          </a:p>
          <a:p>
            <a:pPr lvl="1"/>
            <a:r>
              <a:rPr lang="en-US" sz="1600" i="1" dirty="0"/>
              <a:t>XYZ </a:t>
            </a:r>
            <a:r>
              <a:rPr lang="en-US" sz="1600" dirty="0"/>
              <a:t>motorized stages remain</a:t>
            </a:r>
          </a:p>
          <a:p>
            <a:pPr lvl="2"/>
            <a:r>
              <a:rPr lang="en-US" sz="1400" dirty="0"/>
              <a:t>Z stage replaced after finding focus with </a:t>
            </a:r>
            <a:r>
              <a:rPr lang="en-US" sz="1400" i="1" dirty="0"/>
              <a:t>X2</a:t>
            </a:r>
          </a:p>
          <a:p>
            <a:r>
              <a:rPr lang="en-US" sz="2000" dirty="0"/>
              <a:t>New mechanics for focusing optics</a:t>
            </a:r>
          </a:p>
          <a:p>
            <a:pPr lvl="1"/>
            <a:r>
              <a:rPr lang="en-US" sz="1600" dirty="0"/>
              <a:t>Focal distance 7 cm, lens mounting radius 3 cm</a:t>
            </a:r>
          </a:p>
          <a:p>
            <a:pPr lvl="1"/>
            <a:r>
              <a:rPr lang="en-US" sz="1600" dirty="0"/>
              <a:t>Minimal achievable angle between beams ≈ 50°</a:t>
            </a:r>
          </a:p>
          <a:p>
            <a:pPr lvl="1"/>
            <a:r>
              <a:rPr lang="en-US" sz="1600" dirty="0"/>
              <a:t>In silicon half-angle between beams </a:t>
            </a:r>
            <a:r>
              <a:rPr lang="el-GR" sz="1600" dirty="0"/>
              <a:t>α</a:t>
            </a:r>
            <a:r>
              <a:rPr lang="en-US" sz="1600" dirty="0"/>
              <a:t> = 7° (refraction)</a:t>
            </a:r>
          </a:p>
          <a:p>
            <a:pPr lvl="2"/>
            <a:r>
              <a:rPr lang="en-US" sz="1400" dirty="0"/>
              <a:t>In 50 µm thick sensors this means displacement of 6 µm from vertical</a:t>
            </a:r>
          </a:p>
          <a:p>
            <a:pPr lvl="2"/>
            <a:r>
              <a:rPr lang="en-US" sz="1400" dirty="0"/>
              <a:t>This is less than beam spot size</a:t>
            </a:r>
          </a:p>
          <a:p>
            <a:r>
              <a:rPr lang="en-US" sz="2000" dirty="0"/>
              <a:t>Beam splitter + beam fibers</a:t>
            </a:r>
          </a:p>
          <a:p>
            <a:pPr lvl="1"/>
            <a:r>
              <a:rPr lang="en-US" sz="1600" dirty="0"/>
              <a:t>Delay between both lines can adjusted in steps of 5 ns (1 m fiber)</a:t>
            </a:r>
          </a:p>
          <a:p>
            <a:r>
              <a:rPr lang="en-US" sz="2000" dirty="0"/>
              <a:t>Standard single channel &amp; multi channel readout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C6954A-B2A4-48F8-A52D-03ABA4B193F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l-SI"/>
              <a:t>6. 06. 2025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C08593-C51C-46ED-8635-C9EFCC499D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Double Beam TCT</a:t>
            </a:r>
            <a:endParaRPr lang="en-US" dirty="0"/>
          </a:p>
        </p:txBody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A417A94A-BA84-46C2-AEBC-C9B9F5D7A21C}"/>
              </a:ext>
            </a:extLst>
          </p:cNvPr>
          <p:cNvSpPr/>
          <p:nvPr/>
        </p:nvSpPr>
        <p:spPr>
          <a:xfrm rot="5400000">
            <a:off x="9712651" y="4551536"/>
            <a:ext cx="823217" cy="637770"/>
          </a:xfrm>
          <a:prstGeom prst="triangl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2575CF8-3D15-4CF7-A3CB-BA799DBCF9F2}"/>
              </a:ext>
            </a:extLst>
          </p:cNvPr>
          <p:cNvSpPr/>
          <p:nvPr/>
        </p:nvSpPr>
        <p:spPr>
          <a:xfrm>
            <a:off x="10679464" y="4458812"/>
            <a:ext cx="1073081" cy="823218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000000"/>
                </a:solidFill>
              </a:rPr>
              <a:t>DRS 4</a:t>
            </a:r>
          </a:p>
          <a:p>
            <a:pPr algn="ctr"/>
            <a:r>
              <a:rPr lang="en-US" sz="1400" dirty="0">
                <a:solidFill>
                  <a:srgbClr val="000000"/>
                </a:solidFill>
              </a:rPr>
              <a:t>700 MHz, 5 GS/s</a:t>
            </a:r>
            <a:endParaRPr lang="sl-SI" sz="1400" dirty="0">
              <a:solidFill>
                <a:srgbClr val="000000"/>
              </a:solidFill>
            </a:endParaRPr>
          </a:p>
        </p:txBody>
      </p: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7C783339-35B3-43EA-90C7-29045755B31F}"/>
              </a:ext>
            </a:extLst>
          </p:cNvPr>
          <p:cNvCxnSpPr>
            <a:cxnSpLocks/>
            <a:endCxn id="23" idx="3"/>
          </p:cNvCxnSpPr>
          <p:nvPr/>
        </p:nvCxnSpPr>
        <p:spPr>
          <a:xfrm flipV="1">
            <a:off x="8978074" y="4870422"/>
            <a:ext cx="827301" cy="551366"/>
          </a:xfrm>
          <a:prstGeom prst="bentConnector3">
            <a:avLst>
              <a:gd name="adj1" fmla="val 50000"/>
            </a:avLst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2351940-3D11-46D7-8034-83AF03828779}"/>
              </a:ext>
            </a:extLst>
          </p:cNvPr>
          <p:cNvCxnSpPr>
            <a:cxnSpLocks/>
            <a:stCxn id="23" idx="0"/>
            <a:endCxn id="24" idx="1"/>
          </p:cNvCxnSpPr>
          <p:nvPr/>
        </p:nvCxnSpPr>
        <p:spPr>
          <a:xfrm flipV="1">
            <a:off x="10443145" y="4870421"/>
            <a:ext cx="236319" cy="1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63CCEE18-D06E-4149-A7DF-05A7DA6E65DC}"/>
              </a:ext>
            </a:extLst>
          </p:cNvPr>
          <p:cNvSpPr/>
          <p:nvPr/>
        </p:nvSpPr>
        <p:spPr>
          <a:xfrm rot="3600000">
            <a:off x="6705806" y="3606906"/>
            <a:ext cx="1620000" cy="91975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A7F6D3E-6F6A-4F8D-8678-53867F48D263}"/>
              </a:ext>
            </a:extLst>
          </p:cNvPr>
          <p:cNvSpPr/>
          <p:nvPr/>
        </p:nvSpPr>
        <p:spPr>
          <a:xfrm rot="7200000">
            <a:off x="8340722" y="3613656"/>
            <a:ext cx="1620000" cy="92664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37" name="Isosceles Triangle 36">
            <a:extLst>
              <a:ext uri="{FF2B5EF4-FFF2-40B4-BE49-F238E27FC236}">
                <a16:creationId xmlns:a16="http://schemas.microsoft.com/office/drawing/2014/main" id="{D03C0A3F-4102-4E42-B0C5-AE5C3403AFB6}"/>
              </a:ext>
            </a:extLst>
          </p:cNvPr>
          <p:cNvSpPr/>
          <p:nvPr/>
        </p:nvSpPr>
        <p:spPr>
          <a:xfrm rot="12600000">
            <a:off x="8329441" y="4726032"/>
            <a:ext cx="411613" cy="836739"/>
          </a:xfrm>
          <a:prstGeom prst="triangl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E04C1F22-887D-4A75-8438-6F662B19033A}"/>
              </a:ext>
            </a:extLst>
          </p:cNvPr>
          <p:cNvSpPr/>
          <p:nvPr/>
        </p:nvSpPr>
        <p:spPr>
          <a:xfrm rot="9000000">
            <a:off x="7917150" y="4723820"/>
            <a:ext cx="411613" cy="779130"/>
          </a:xfrm>
          <a:prstGeom prst="triangl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B563DFD-5E8A-4D5B-9226-1149F242B5C8}"/>
              </a:ext>
            </a:extLst>
          </p:cNvPr>
          <p:cNvSpPr/>
          <p:nvPr/>
        </p:nvSpPr>
        <p:spPr>
          <a:xfrm>
            <a:off x="7090939" y="5421788"/>
            <a:ext cx="2614941" cy="635268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C1A9A06-6F14-4199-A6D5-95609AD00EA6}"/>
              </a:ext>
            </a:extLst>
          </p:cNvPr>
          <p:cNvSpPr txBox="1"/>
          <p:nvPr/>
        </p:nvSpPr>
        <p:spPr>
          <a:xfrm>
            <a:off x="9069493" y="6063992"/>
            <a:ext cx="25029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Sample (not to scale)</a:t>
            </a:r>
            <a:endParaRPr lang="sl-SI" sz="1600" dirty="0">
              <a:solidFill>
                <a:srgbClr val="000000"/>
              </a:solidFill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8307D113-694F-4D22-B794-84877B24CAA7}"/>
              </a:ext>
            </a:extLst>
          </p:cNvPr>
          <p:cNvCxnSpPr>
            <a:cxnSpLocks/>
          </p:cNvCxnSpPr>
          <p:nvPr/>
        </p:nvCxnSpPr>
        <p:spPr>
          <a:xfrm>
            <a:off x="6752719" y="4128008"/>
            <a:ext cx="1493431" cy="0"/>
          </a:xfrm>
          <a:prstGeom prst="straightConnector1">
            <a:avLst/>
          </a:prstGeom>
          <a:ln w="38100">
            <a:solidFill>
              <a:srgbClr val="000000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AC981226-8F42-4FA6-9568-144295F2052E}"/>
              </a:ext>
            </a:extLst>
          </p:cNvPr>
          <p:cNvSpPr/>
          <p:nvPr/>
        </p:nvSpPr>
        <p:spPr>
          <a:xfrm rot="4932244">
            <a:off x="7994346" y="5726158"/>
            <a:ext cx="688794" cy="47233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522E660-002A-4524-9029-878C4757FF95}"/>
              </a:ext>
            </a:extLst>
          </p:cNvPr>
          <p:cNvSpPr/>
          <p:nvPr/>
        </p:nvSpPr>
        <p:spPr>
          <a:xfrm rot="5642114">
            <a:off x="8003230" y="5738687"/>
            <a:ext cx="682486" cy="45719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B45EE05-A6CA-4A08-BCF2-0CE598809E24}"/>
              </a:ext>
            </a:extLst>
          </p:cNvPr>
          <p:cNvGrpSpPr/>
          <p:nvPr/>
        </p:nvGrpSpPr>
        <p:grpSpPr>
          <a:xfrm>
            <a:off x="6856735" y="1981254"/>
            <a:ext cx="3851217" cy="1394670"/>
            <a:chOff x="8038976" y="1450806"/>
            <a:chExt cx="3851217" cy="1781344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9EF73491-C128-4C2A-B118-FD1AF8579F1C}"/>
                </a:ext>
              </a:extLst>
            </p:cNvPr>
            <p:cNvGrpSpPr/>
            <p:nvPr/>
          </p:nvGrpSpPr>
          <p:grpSpPr>
            <a:xfrm>
              <a:off x="11293475" y="1938472"/>
              <a:ext cx="434451" cy="347663"/>
              <a:chOff x="11512550" y="1939925"/>
              <a:chExt cx="434451" cy="347663"/>
            </a:xfrm>
          </p:grpSpPr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03D4A0DA-357A-42F0-92C7-8F4197B8B109}"/>
                  </a:ext>
                </a:extLst>
              </p:cNvPr>
              <p:cNvGrpSpPr/>
              <p:nvPr/>
            </p:nvGrpSpPr>
            <p:grpSpPr>
              <a:xfrm>
                <a:off x="11548009" y="2046470"/>
                <a:ext cx="398992" cy="155613"/>
                <a:chOff x="11436350" y="2054938"/>
                <a:chExt cx="398992" cy="155613"/>
              </a:xfrm>
            </p:grpSpPr>
            <p:sp>
              <p:nvSpPr>
                <p:cNvPr id="52" name="Freeform: Shape 51">
                  <a:extLst>
                    <a:ext uri="{FF2B5EF4-FFF2-40B4-BE49-F238E27FC236}">
                      <a16:creationId xmlns:a16="http://schemas.microsoft.com/office/drawing/2014/main" id="{319973CB-FFC5-416F-9950-71AB4A00F490}"/>
                    </a:ext>
                  </a:extLst>
                </p:cNvPr>
                <p:cNvSpPr/>
                <p:nvPr/>
              </p:nvSpPr>
              <p:spPr>
                <a:xfrm>
                  <a:off x="11436350" y="2054938"/>
                  <a:ext cx="397933" cy="77553"/>
                </a:xfrm>
                <a:custGeom>
                  <a:avLst/>
                  <a:gdLst>
                    <a:gd name="connsiteX0" fmla="*/ 0 w 397933"/>
                    <a:gd name="connsiteY0" fmla="*/ 7371 h 77553"/>
                    <a:gd name="connsiteX1" fmla="*/ 129117 w 397933"/>
                    <a:gd name="connsiteY1" fmla="*/ 5255 h 77553"/>
                    <a:gd name="connsiteX2" fmla="*/ 277283 w 397933"/>
                    <a:gd name="connsiteY2" fmla="*/ 66638 h 77553"/>
                    <a:gd name="connsiteX3" fmla="*/ 397933 w 397933"/>
                    <a:gd name="connsiteY3" fmla="*/ 77221 h 775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97933" h="77553">
                      <a:moveTo>
                        <a:pt x="0" y="7371"/>
                      </a:moveTo>
                      <a:cubicBezTo>
                        <a:pt x="41451" y="1374"/>
                        <a:pt x="82903" y="-4623"/>
                        <a:pt x="129117" y="5255"/>
                      </a:cubicBezTo>
                      <a:cubicBezTo>
                        <a:pt x="175331" y="15133"/>
                        <a:pt x="232480" y="54644"/>
                        <a:pt x="277283" y="66638"/>
                      </a:cubicBezTo>
                      <a:cubicBezTo>
                        <a:pt x="322086" y="78632"/>
                        <a:pt x="360009" y="77926"/>
                        <a:pt x="397933" y="77221"/>
                      </a:cubicBezTo>
                    </a:path>
                  </a:pathLst>
                </a:custGeom>
                <a:noFill/>
                <a:ln>
                  <a:solidFill>
                    <a:srgbClr val="C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l-SI"/>
                </a:p>
              </p:txBody>
            </p:sp>
            <p:sp>
              <p:nvSpPr>
                <p:cNvPr id="53" name="Freeform: Shape 52">
                  <a:extLst>
                    <a:ext uri="{FF2B5EF4-FFF2-40B4-BE49-F238E27FC236}">
                      <a16:creationId xmlns:a16="http://schemas.microsoft.com/office/drawing/2014/main" id="{69A081CB-21B3-41EF-9FD3-3EA521AF4987}"/>
                    </a:ext>
                  </a:extLst>
                </p:cNvPr>
                <p:cNvSpPr/>
                <p:nvPr/>
              </p:nvSpPr>
              <p:spPr>
                <a:xfrm flipV="1">
                  <a:off x="11437409" y="2132998"/>
                  <a:ext cx="397933" cy="77553"/>
                </a:xfrm>
                <a:custGeom>
                  <a:avLst/>
                  <a:gdLst>
                    <a:gd name="connsiteX0" fmla="*/ 0 w 397933"/>
                    <a:gd name="connsiteY0" fmla="*/ 7371 h 77553"/>
                    <a:gd name="connsiteX1" fmla="*/ 129117 w 397933"/>
                    <a:gd name="connsiteY1" fmla="*/ 5255 h 77553"/>
                    <a:gd name="connsiteX2" fmla="*/ 277283 w 397933"/>
                    <a:gd name="connsiteY2" fmla="*/ 66638 h 77553"/>
                    <a:gd name="connsiteX3" fmla="*/ 397933 w 397933"/>
                    <a:gd name="connsiteY3" fmla="*/ 77221 h 775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97933" h="77553">
                      <a:moveTo>
                        <a:pt x="0" y="7371"/>
                      </a:moveTo>
                      <a:cubicBezTo>
                        <a:pt x="41451" y="1374"/>
                        <a:pt x="82903" y="-4623"/>
                        <a:pt x="129117" y="5255"/>
                      </a:cubicBezTo>
                      <a:cubicBezTo>
                        <a:pt x="175331" y="15133"/>
                        <a:pt x="232480" y="54644"/>
                        <a:pt x="277283" y="66638"/>
                      </a:cubicBezTo>
                      <a:cubicBezTo>
                        <a:pt x="322086" y="78632"/>
                        <a:pt x="360009" y="77926"/>
                        <a:pt x="397933" y="77221"/>
                      </a:cubicBezTo>
                    </a:path>
                  </a:pathLst>
                </a:custGeom>
                <a:noFill/>
                <a:ln>
                  <a:solidFill>
                    <a:srgbClr val="C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l-SI"/>
                </a:p>
              </p:txBody>
            </p:sp>
          </p:grp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A3ED8DA9-303D-4410-8312-3B3F423F5FE9}"/>
                  </a:ext>
                </a:extLst>
              </p:cNvPr>
              <p:cNvSpPr/>
              <p:nvPr/>
            </p:nvSpPr>
            <p:spPr>
              <a:xfrm>
                <a:off x="11512550" y="1939925"/>
                <a:ext cx="150813" cy="34766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l-SI"/>
              </a:p>
            </p:txBody>
          </p:sp>
        </p:grp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D0195E0-4C8D-4054-9F70-702BE25C08B8}"/>
                </a:ext>
              </a:extLst>
            </p:cNvPr>
            <p:cNvSpPr/>
            <p:nvPr/>
          </p:nvSpPr>
          <p:spPr>
            <a:xfrm>
              <a:off x="8038976" y="2030469"/>
              <a:ext cx="3162424" cy="1190251"/>
            </a:xfrm>
            <a:custGeom>
              <a:avLst/>
              <a:gdLst>
                <a:gd name="connsiteX0" fmla="*/ 246504 w 3162424"/>
                <a:gd name="connsiteY0" fmla="*/ 1190251 h 1190251"/>
                <a:gd name="connsiteX1" fmla="*/ 94104 w 3162424"/>
                <a:gd name="connsiteY1" fmla="*/ 905771 h 1190251"/>
                <a:gd name="connsiteX2" fmla="*/ 2664 w 3162424"/>
                <a:gd name="connsiteY2" fmla="*/ 443491 h 1190251"/>
                <a:gd name="connsiteX3" fmla="*/ 195704 w 3162424"/>
                <a:gd name="connsiteY3" fmla="*/ 153931 h 1190251"/>
                <a:gd name="connsiteX4" fmla="*/ 947544 w 3162424"/>
                <a:gd name="connsiteY4" fmla="*/ 21851 h 1190251"/>
                <a:gd name="connsiteX5" fmla="*/ 3162424 w 3162424"/>
                <a:gd name="connsiteY5" fmla="*/ 1531 h 1190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62424" h="1190251">
                  <a:moveTo>
                    <a:pt x="246504" y="1190251"/>
                  </a:moveTo>
                  <a:cubicBezTo>
                    <a:pt x="190624" y="1110241"/>
                    <a:pt x="134744" y="1030231"/>
                    <a:pt x="94104" y="905771"/>
                  </a:cubicBezTo>
                  <a:cubicBezTo>
                    <a:pt x="53464" y="781311"/>
                    <a:pt x="-14269" y="568798"/>
                    <a:pt x="2664" y="443491"/>
                  </a:cubicBezTo>
                  <a:cubicBezTo>
                    <a:pt x="19597" y="318184"/>
                    <a:pt x="38224" y="224204"/>
                    <a:pt x="195704" y="153931"/>
                  </a:cubicBezTo>
                  <a:cubicBezTo>
                    <a:pt x="353184" y="83658"/>
                    <a:pt x="453091" y="47251"/>
                    <a:pt x="947544" y="21851"/>
                  </a:cubicBezTo>
                  <a:cubicBezTo>
                    <a:pt x="1441997" y="-3549"/>
                    <a:pt x="2302210" y="-1009"/>
                    <a:pt x="3162424" y="1531"/>
                  </a:cubicBezTo>
                </a:path>
              </a:pathLst>
            </a:custGeom>
            <a:noFill/>
            <a:ln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B09925B5-3915-4D74-9614-638D88DA3912}"/>
                </a:ext>
              </a:extLst>
            </p:cNvPr>
            <p:cNvSpPr/>
            <p:nvPr/>
          </p:nvSpPr>
          <p:spPr>
            <a:xfrm>
              <a:off x="10752667" y="2194138"/>
              <a:ext cx="700616" cy="1038012"/>
            </a:xfrm>
            <a:custGeom>
              <a:avLst/>
              <a:gdLst>
                <a:gd name="connsiteX0" fmla="*/ 0 w 700616"/>
                <a:gd name="connsiteY0" fmla="*/ 1038012 h 1038012"/>
                <a:gd name="connsiteX1" fmla="*/ 425450 w 700616"/>
                <a:gd name="connsiteY1" fmla="*/ 174412 h 1038012"/>
                <a:gd name="connsiteX2" fmla="*/ 556683 w 700616"/>
                <a:gd name="connsiteY2" fmla="*/ 26245 h 1038012"/>
                <a:gd name="connsiteX3" fmla="*/ 700616 w 700616"/>
                <a:gd name="connsiteY3" fmla="*/ 845 h 1038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0616" h="1038012">
                  <a:moveTo>
                    <a:pt x="0" y="1038012"/>
                  </a:moveTo>
                  <a:cubicBezTo>
                    <a:pt x="166335" y="690526"/>
                    <a:pt x="332670" y="343040"/>
                    <a:pt x="425450" y="174412"/>
                  </a:cubicBezTo>
                  <a:cubicBezTo>
                    <a:pt x="518230" y="5784"/>
                    <a:pt x="510822" y="55173"/>
                    <a:pt x="556683" y="26245"/>
                  </a:cubicBezTo>
                  <a:cubicBezTo>
                    <a:pt x="602544" y="-2683"/>
                    <a:pt x="651580" y="-919"/>
                    <a:pt x="700616" y="845"/>
                  </a:cubicBezTo>
                </a:path>
              </a:pathLst>
            </a:custGeom>
            <a:noFill/>
            <a:ln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89223D5-FD40-402F-A15E-8063C2C50DFA}"/>
                </a:ext>
              </a:extLst>
            </p:cNvPr>
            <p:cNvSpPr/>
            <p:nvPr/>
          </p:nvSpPr>
          <p:spPr>
            <a:xfrm>
              <a:off x="11195050" y="2032000"/>
              <a:ext cx="257175" cy="17463"/>
            </a:xfrm>
            <a:custGeom>
              <a:avLst/>
              <a:gdLst>
                <a:gd name="connsiteX0" fmla="*/ 0 w 257175"/>
                <a:gd name="connsiteY0" fmla="*/ 0 h 17463"/>
                <a:gd name="connsiteX1" fmla="*/ 136525 w 257175"/>
                <a:gd name="connsiteY1" fmla="*/ 1588 h 17463"/>
                <a:gd name="connsiteX2" fmla="*/ 257175 w 257175"/>
                <a:gd name="connsiteY2" fmla="*/ 17463 h 17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7175" h="17463">
                  <a:moveTo>
                    <a:pt x="0" y="0"/>
                  </a:moveTo>
                  <a:lnTo>
                    <a:pt x="136525" y="1588"/>
                  </a:lnTo>
                  <a:cubicBezTo>
                    <a:pt x="179387" y="4498"/>
                    <a:pt x="225425" y="10584"/>
                    <a:pt x="257175" y="17463"/>
                  </a:cubicBezTo>
                </a:path>
              </a:pathLst>
            </a:custGeom>
            <a:noFill/>
            <a:ln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C157334-E4D1-4D20-A339-22DBB8B50A6C}"/>
                </a:ext>
              </a:extLst>
            </p:cNvPr>
            <p:cNvSpPr/>
            <p:nvPr/>
          </p:nvSpPr>
          <p:spPr>
            <a:xfrm>
              <a:off x="11552238" y="1450806"/>
              <a:ext cx="337955" cy="675563"/>
            </a:xfrm>
            <a:custGeom>
              <a:avLst/>
              <a:gdLst>
                <a:gd name="connsiteX0" fmla="*/ 171450 w 337955"/>
                <a:gd name="connsiteY0" fmla="*/ 671682 h 675563"/>
                <a:gd name="connsiteX1" fmla="*/ 236537 w 337955"/>
                <a:gd name="connsiteY1" fmla="*/ 673269 h 675563"/>
                <a:gd name="connsiteX2" fmla="*/ 290512 w 337955"/>
                <a:gd name="connsiteY2" fmla="*/ 673269 h 675563"/>
                <a:gd name="connsiteX3" fmla="*/ 320675 w 337955"/>
                <a:gd name="connsiteY3" fmla="*/ 643107 h 675563"/>
                <a:gd name="connsiteX4" fmla="*/ 334962 w 337955"/>
                <a:gd name="connsiteY4" fmla="*/ 557382 h 675563"/>
                <a:gd name="connsiteX5" fmla="*/ 330200 w 337955"/>
                <a:gd name="connsiteY5" fmla="*/ 120819 h 675563"/>
                <a:gd name="connsiteX6" fmla="*/ 258762 w 337955"/>
                <a:gd name="connsiteY6" fmla="*/ 19219 h 675563"/>
                <a:gd name="connsiteX7" fmla="*/ 0 w 337955"/>
                <a:gd name="connsiteY7" fmla="*/ 169 h 675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955" h="675563">
                  <a:moveTo>
                    <a:pt x="171450" y="671682"/>
                  </a:moveTo>
                  <a:lnTo>
                    <a:pt x="236537" y="673269"/>
                  </a:lnTo>
                  <a:cubicBezTo>
                    <a:pt x="256381" y="673534"/>
                    <a:pt x="276489" y="678296"/>
                    <a:pt x="290512" y="673269"/>
                  </a:cubicBezTo>
                  <a:cubicBezTo>
                    <a:pt x="304535" y="668242"/>
                    <a:pt x="313267" y="662421"/>
                    <a:pt x="320675" y="643107"/>
                  </a:cubicBezTo>
                  <a:cubicBezTo>
                    <a:pt x="328083" y="623792"/>
                    <a:pt x="333375" y="644430"/>
                    <a:pt x="334962" y="557382"/>
                  </a:cubicBezTo>
                  <a:cubicBezTo>
                    <a:pt x="336550" y="470334"/>
                    <a:pt x="342900" y="210513"/>
                    <a:pt x="330200" y="120819"/>
                  </a:cubicBezTo>
                  <a:cubicBezTo>
                    <a:pt x="317500" y="31125"/>
                    <a:pt x="313795" y="39327"/>
                    <a:pt x="258762" y="19219"/>
                  </a:cubicBezTo>
                  <a:cubicBezTo>
                    <a:pt x="203729" y="-889"/>
                    <a:pt x="101864" y="-360"/>
                    <a:pt x="0" y="169"/>
                  </a:cubicBezTo>
                </a:path>
              </a:pathLst>
            </a:custGeom>
            <a:noFill/>
            <a:ln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</p:grp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F39D11E7-4943-4C20-9C22-5BB6BF7AB530}"/>
              </a:ext>
            </a:extLst>
          </p:cNvPr>
          <p:cNvSpPr/>
          <p:nvPr/>
        </p:nvSpPr>
        <p:spPr>
          <a:xfrm>
            <a:off x="8077199" y="1535013"/>
            <a:ext cx="2434489" cy="823218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000000"/>
                </a:solidFill>
              </a:rPr>
              <a:t>Laser source</a:t>
            </a:r>
          </a:p>
          <a:p>
            <a:pPr algn="ctr"/>
            <a:r>
              <a:rPr lang="en-US" sz="1600" dirty="0">
                <a:solidFill>
                  <a:srgbClr val="000000"/>
                </a:solidFill>
              </a:rPr>
              <a:t>1064 nm, 300 </a:t>
            </a:r>
            <a:r>
              <a:rPr lang="en-US" sz="1600" dirty="0" err="1">
                <a:solidFill>
                  <a:srgbClr val="000000"/>
                </a:solidFill>
              </a:rPr>
              <a:t>ps</a:t>
            </a:r>
            <a:r>
              <a:rPr lang="en-US" sz="1600" dirty="0">
                <a:solidFill>
                  <a:srgbClr val="000000"/>
                </a:solidFill>
              </a:rPr>
              <a:t>, </a:t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1 kHz repetition rate </a:t>
            </a:r>
            <a:endParaRPr lang="sl-SI" sz="1600" dirty="0">
              <a:solidFill>
                <a:srgbClr val="000000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12BAC65-5520-419E-9DD5-70B66A3F012D}"/>
              </a:ext>
            </a:extLst>
          </p:cNvPr>
          <p:cNvSpPr txBox="1"/>
          <p:nvPr/>
        </p:nvSpPr>
        <p:spPr>
          <a:xfrm>
            <a:off x="6994683" y="3774127"/>
            <a:ext cx="25029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scanning</a:t>
            </a:r>
            <a:endParaRPr lang="sl-SI" sz="1600" dirty="0">
              <a:solidFill>
                <a:srgbClr val="000000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B4257D6-A967-4A90-84F8-D43098F8B129}"/>
              </a:ext>
            </a:extLst>
          </p:cNvPr>
          <p:cNvSpPr txBox="1"/>
          <p:nvPr/>
        </p:nvSpPr>
        <p:spPr>
          <a:xfrm>
            <a:off x="9822292" y="5227407"/>
            <a:ext cx="22525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Amplifier</a:t>
            </a:r>
            <a:br>
              <a:rPr lang="en-US" sz="1200" dirty="0"/>
            </a:br>
            <a:r>
              <a:rPr lang="en-US" sz="1200" dirty="0"/>
              <a:t>Particulars 53 dB, 2.5 GHz</a:t>
            </a:r>
          </a:p>
          <a:p>
            <a:r>
              <a:rPr lang="en-US" sz="1200" dirty="0"/>
              <a:t>or</a:t>
            </a:r>
          </a:p>
          <a:p>
            <a:r>
              <a:rPr lang="en-US" sz="1200" dirty="0"/>
              <a:t>Chubut 2 (4 </a:t>
            </a:r>
            <a:r>
              <a:rPr lang="en-US" sz="1200" dirty="0" err="1"/>
              <a:t>ch.</a:t>
            </a:r>
            <a:r>
              <a:rPr lang="en-US" sz="1200" dirty="0"/>
              <a:t>) 40 dB, 4 GHz</a:t>
            </a:r>
            <a:endParaRPr lang="sl-SI" sz="120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06A2F32-056F-4D90-BA6D-F11404FC2F58}"/>
              </a:ext>
            </a:extLst>
          </p:cNvPr>
          <p:cNvSpPr txBox="1"/>
          <p:nvPr/>
        </p:nvSpPr>
        <p:spPr>
          <a:xfrm>
            <a:off x="9799374" y="316902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Branch 1</a:t>
            </a:r>
            <a:endParaRPr lang="sl-SI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96A371B-4C6E-492B-A50F-CE1EB2CEFD56}"/>
              </a:ext>
            </a:extLst>
          </p:cNvPr>
          <p:cNvSpPr txBox="1"/>
          <p:nvPr/>
        </p:nvSpPr>
        <p:spPr>
          <a:xfrm>
            <a:off x="7027653" y="271636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Branch 2</a:t>
            </a:r>
            <a:endParaRPr lang="sl-SI" dirty="0"/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1A0E5962-B4CC-48A5-B7B6-1C9426133182}"/>
              </a:ext>
            </a:extLst>
          </p:cNvPr>
          <p:cNvCxnSpPr/>
          <p:nvPr/>
        </p:nvCxnSpPr>
        <p:spPr>
          <a:xfrm flipV="1">
            <a:off x="11260277" y="1460500"/>
            <a:ext cx="0" cy="615950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3CD1C5B9-ACEB-4FF4-84FD-AF1002A17F0C}"/>
              </a:ext>
            </a:extLst>
          </p:cNvPr>
          <p:cNvCxnSpPr>
            <a:cxnSpLocks/>
          </p:cNvCxnSpPr>
          <p:nvPr/>
        </p:nvCxnSpPr>
        <p:spPr>
          <a:xfrm>
            <a:off x="11260277" y="2070100"/>
            <a:ext cx="582473" cy="0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A2739162-34E9-4D4C-8C0B-6CEBC7939DB0}"/>
              </a:ext>
            </a:extLst>
          </p:cNvPr>
          <p:cNvCxnSpPr>
            <a:cxnSpLocks/>
          </p:cNvCxnSpPr>
          <p:nvPr/>
        </p:nvCxnSpPr>
        <p:spPr>
          <a:xfrm flipV="1">
            <a:off x="11262729" y="1806566"/>
            <a:ext cx="239573" cy="275878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8A1A3041-997F-4902-835F-CF729BC278F2}"/>
              </a:ext>
            </a:extLst>
          </p:cNvPr>
          <p:cNvSpPr txBox="1"/>
          <p:nvPr/>
        </p:nvSpPr>
        <p:spPr>
          <a:xfrm>
            <a:off x="11110236" y="113008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accent4"/>
                </a:solidFill>
              </a:rPr>
              <a:t>z</a:t>
            </a:r>
            <a:endParaRPr lang="sl-SI" i="1" dirty="0">
              <a:solidFill>
                <a:schemeClr val="accent4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B43A9F8-0A59-4B16-BC12-60C8C70650F0}"/>
              </a:ext>
            </a:extLst>
          </p:cNvPr>
          <p:cNvSpPr txBox="1"/>
          <p:nvPr/>
        </p:nvSpPr>
        <p:spPr>
          <a:xfrm>
            <a:off x="11401472" y="146914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accent4"/>
                </a:solidFill>
              </a:rPr>
              <a:t>y</a:t>
            </a:r>
            <a:endParaRPr lang="sl-SI" i="1" dirty="0">
              <a:solidFill>
                <a:schemeClr val="accent4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3682BBB-951F-4E21-AE41-0E30D7DDF45B}"/>
              </a:ext>
            </a:extLst>
          </p:cNvPr>
          <p:cNvSpPr txBox="1"/>
          <p:nvPr/>
        </p:nvSpPr>
        <p:spPr>
          <a:xfrm>
            <a:off x="11784712" y="183848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accent4"/>
                </a:solidFill>
              </a:rPr>
              <a:t>x</a:t>
            </a:r>
            <a:endParaRPr lang="sl-SI" i="1" dirty="0">
              <a:solidFill>
                <a:schemeClr val="accent4"/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F86324C3-7960-454A-9EE7-B7743307EAF5}"/>
              </a:ext>
            </a:extLst>
          </p:cNvPr>
          <p:cNvSpPr txBox="1"/>
          <p:nvPr/>
        </p:nvSpPr>
        <p:spPr>
          <a:xfrm>
            <a:off x="9705880" y="2522663"/>
            <a:ext cx="61722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1600" dirty="0"/>
              <a:t>50:50 beam splitter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A61C4166-B598-46BA-8F29-6866BDFA4F45}"/>
              </a:ext>
            </a:extLst>
          </p:cNvPr>
          <p:cNvCxnSpPr>
            <a:cxnSpLocks/>
            <a:stCxn id="38" idx="4"/>
          </p:cNvCxnSpPr>
          <p:nvPr/>
        </p:nvCxnSpPr>
        <p:spPr>
          <a:xfrm>
            <a:off x="7749940" y="4878915"/>
            <a:ext cx="310304" cy="531234"/>
          </a:xfrm>
          <a:prstGeom prst="straightConnector1">
            <a:avLst/>
          </a:prstGeom>
          <a:ln>
            <a:solidFill>
              <a:schemeClr val="accent4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C7D8E6BC-7B4F-4095-87BC-BFAD60B668B8}"/>
              </a:ext>
            </a:extLst>
          </p:cNvPr>
          <p:cNvSpPr txBox="1"/>
          <p:nvPr/>
        </p:nvSpPr>
        <p:spPr>
          <a:xfrm>
            <a:off x="7434839" y="5091310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</a:rPr>
              <a:t>7 cm</a:t>
            </a:r>
            <a:endParaRPr lang="sl-SI" dirty="0">
              <a:solidFill>
                <a:schemeClr val="accent4"/>
              </a:solidFill>
            </a:endParaRP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86F6BF54-8F86-443C-95E3-04FE76F4AB8E}"/>
              </a:ext>
            </a:extLst>
          </p:cNvPr>
          <p:cNvCxnSpPr>
            <a:cxnSpLocks/>
          </p:cNvCxnSpPr>
          <p:nvPr/>
        </p:nvCxnSpPr>
        <p:spPr>
          <a:xfrm flipV="1">
            <a:off x="7858299" y="4407340"/>
            <a:ext cx="389790" cy="209806"/>
          </a:xfrm>
          <a:prstGeom prst="straightConnector1">
            <a:avLst/>
          </a:prstGeom>
          <a:ln>
            <a:solidFill>
              <a:schemeClr val="accent4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4E008401-227C-411F-A056-B601980459B2}"/>
              </a:ext>
            </a:extLst>
          </p:cNvPr>
          <p:cNvSpPr txBox="1"/>
          <p:nvPr/>
        </p:nvSpPr>
        <p:spPr>
          <a:xfrm>
            <a:off x="7653719" y="4221114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</a:rPr>
              <a:t>3 cm</a:t>
            </a:r>
            <a:endParaRPr lang="sl-SI" dirty="0">
              <a:solidFill>
                <a:schemeClr val="accent4"/>
              </a:solidFill>
            </a:endParaRPr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362C0AE3-7653-4D7D-9809-E746CB744E15}"/>
              </a:ext>
            </a:extLst>
          </p:cNvPr>
          <p:cNvCxnSpPr/>
          <p:nvPr/>
        </p:nvCxnSpPr>
        <p:spPr>
          <a:xfrm>
            <a:off x="8338743" y="3224606"/>
            <a:ext cx="0" cy="3374513"/>
          </a:xfrm>
          <a:prstGeom prst="line">
            <a:avLst/>
          </a:prstGeom>
          <a:ln>
            <a:solidFill>
              <a:schemeClr val="accent3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54DA04C5-3A40-4F98-B69D-89A1FB0D7B4F}"/>
              </a:ext>
            </a:extLst>
          </p:cNvPr>
          <p:cNvCxnSpPr>
            <a:cxnSpLocks/>
            <a:endCxn id="43" idx="1"/>
          </p:cNvCxnSpPr>
          <p:nvPr/>
        </p:nvCxnSpPr>
        <p:spPr>
          <a:xfrm flipH="1">
            <a:off x="8368486" y="4011805"/>
            <a:ext cx="822281" cy="1409344"/>
          </a:xfrm>
          <a:prstGeom prst="line">
            <a:avLst/>
          </a:prstGeom>
          <a:ln>
            <a:solidFill>
              <a:schemeClr val="accent3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43CE7520-C2AD-49E9-AD5E-E32A99934C37}"/>
              </a:ext>
            </a:extLst>
          </p:cNvPr>
          <p:cNvCxnSpPr>
            <a:cxnSpLocks/>
            <a:stCxn id="43" idx="1"/>
          </p:cNvCxnSpPr>
          <p:nvPr/>
        </p:nvCxnSpPr>
        <p:spPr>
          <a:xfrm flipH="1">
            <a:off x="8198161" y="5421149"/>
            <a:ext cx="170325" cy="1192153"/>
          </a:xfrm>
          <a:prstGeom prst="line">
            <a:avLst/>
          </a:prstGeom>
          <a:ln>
            <a:solidFill>
              <a:schemeClr val="accent3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Arc 95">
            <a:extLst>
              <a:ext uri="{FF2B5EF4-FFF2-40B4-BE49-F238E27FC236}">
                <a16:creationId xmlns:a16="http://schemas.microsoft.com/office/drawing/2014/main" id="{D08A7A0D-FDA4-4018-AE22-54B33BE5FF9D}"/>
              </a:ext>
            </a:extLst>
          </p:cNvPr>
          <p:cNvSpPr/>
          <p:nvPr/>
        </p:nvSpPr>
        <p:spPr>
          <a:xfrm rot="10281256">
            <a:off x="8226865" y="6435630"/>
            <a:ext cx="208670" cy="98180"/>
          </a:xfrm>
          <a:prstGeom prst="arc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1AFD2B85-4B15-4E03-8DCD-5FA805D7054A}"/>
              </a:ext>
            </a:extLst>
          </p:cNvPr>
          <p:cNvSpPr txBox="1"/>
          <p:nvPr/>
        </p:nvSpPr>
        <p:spPr>
          <a:xfrm>
            <a:off x="8268628" y="6373869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α</a:t>
            </a:r>
            <a:r>
              <a:rPr lang="en-US" dirty="0"/>
              <a:t> ≈ 7°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791749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1A53B3D-6DE2-4157-A0D8-DD68A7370A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1111"/>
          <a:stretch/>
        </p:blipFill>
        <p:spPr>
          <a:xfrm>
            <a:off x="7248620" y="112065"/>
            <a:ext cx="3689174" cy="33885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D8A9AF2-0438-43E9-8D11-E6256CDE4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DB-TCT setup</a:t>
            </a:r>
            <a:endParaRPr lang="sl-SI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E73E054-D298-4343-BFDF-6D0E3C68D8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283449" y="3169715"/>
            <a:ext cx="4875499" cy="3656625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52995C-88B6-48C3-B147-B7C6BE16AD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l-SI"/>
              <a:t>6. 06. 2025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359851-68F4-4660-B291-565EA20D23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Double Beam TCT</a:t>
            </a:r>
            <a:endParaRPr lang="en-US" dirty="0"/>
          </a:p>
        </p:txBody>
      </p:sp>
      <p:pic>
        <p:nvPicPr>
          <p:cNvPr id="7" name="Content Placeholder 7">
            <a:extLst>
              <a:ext uri="{FF2B5EF4-FFF2-40B4-BE49-F238E27FC236}">
                <a16:creationId xmlns:a16="http://schemas.microsoft.com/office/drawing/2014/main" id="{38CE4636-EEE6-4A0A-93A2-F552EF3E0E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52" y="794802"/>
            <a:ext cx="7215568" cy="541167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1017938-30D1-441E-B57B-FFBC43F2B911}"/>
              </a:ext>
            </a:extLst>
          </p:cNvPr>
          <p:cNvSpPr txBox="1"/>
          <p:nvPr/>
        </p:nvSpPr>
        <p:spPr>
          <a:xfrm>
            <a:off x="7029623" y="6216870"/>
            <a:ext cx="1980029" cy="646331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Sample with PCB</a:t>
            </a:r>
          </a:p>
          <a:p>
            <a:r>
              <a:rPr lang="en-US" dirty="0">
                <a:solidFill>
                  <a:srgbClr val="000000"/>
                </a:solidFill>
              </a:rPr>
              <a:t>(Chubut 2)</a:t>
            </a:r>
            <a:endParaRPr lang="sl-SI" dirty="0">
              <a:solidFill>
                <a:srgbClr val="0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CD26363-A608-4D84-A2AC-94FD6FDCDCC7}"/>
              </a:ext>
            </a:extLst>
          </p:cNvPr>
          <p:cNvSpPr txBox="1"/>
          <p:nvPr/>
        </p:nvSpPr>
        <p:spPr>
          <a:xfrm>
            <a:off x="3715591" y="1305499"/>
            <a:ext cx="1531188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Beam splitter</a:t>
            </a:r>
            <a:endParaRPr lang="sl-SI" dirty="0">
              <a:solidFill>
                <a:srgbClr val="0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0679F86-5112-4730-88F2-44DB455636E2}"/>
              </a:ext>
            </a:extLst>
          </p:cNvPr>
          <p:cNvSpPr txBox="1"/>
          <p:nvPr/>
        </p:nvSpPr>
        <p:spPr>
          <a:xfrm>
            <a:off x="7562284" y="3441609"/>
            <a:ext cx="1107996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Branch 2</a:t>
            </a:r>
            <a:endParaRPr lang="sl-SI" dirty="0">
              <a:solidFill>
                <a:srgbClr val="00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AF49BF4-5E8B-404F-9DFA-CA485509AE93}"/>
              </a:ext>
            </a:extLst>
          </p:cNvPr>
          <p:cNvSpPr txBox="1"/>
          <p:nvPr/>
        </p:nvSpPr>
        <p:spPr>
          <a:xfrm>
            <a:off x="10568191" y="3471034"/>
            <a:ext cx="1107996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Branch 1</a:t>
            </a:r>
            <a:endParaRPr lang="sl-SI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000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E2C071-A74C-452A-BEA5-EBE4D992C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DB-TCT Commissioning</a:t>
            </a:r>
            <a:endParaRPr lang="sl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27A0FE-D940-43C1-8F50-B3085445A6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0" y="1095289"/>
            <a:ext cx="10969139" cy="4667421"/>
          </a:xfrm>
        </p:spPr>
        <p:txBody>
          <a:bodyPr>
            <a:normAutofit/>
          </a:bodyPr>
          <a:lstStyle/>
          <a:p>
            <a:r>
              <a:rPr lang="en-US" sz="1800" dirty="0"/>
              <a:t>First tests of beam alignment and focusing carried out with ATLAS-HGTD LGADs</a:t>
            </a:r>
          </a:p>
          <a:p>
            <a:pPr lvl="1"/>
            <a:r>
              <a:rPr lang="en-US" sz="1600" dirty="0"/>
              <a:t>Fast signals &lt; 3 ns </a:t>
            </a:r>
            <a:r>
              <a:rPr lang="en-US" sz="1600" dirty="0">
                <a:sym typeface="Wingdings" panose="05000000000000000000" pitchFamily="2" charset="2"/>
              </a:rPr>
              <a:t> no rate effects</a:t>
            </a:r>
            <a:endParaRPr lang="en-US" sz="1600" dirty="0"/>
          </a:p>
          <a:p>
            <a:pPr lvl="1"/>
            <a:r>
              <a:rPr lang="en-US" sz="1600" dirty="0"/>
              <a:t>2 LGADs separated by inactive region (both connected together to same readout channel)</a:t>
            </a:r>
          </a:p>
          <a:p>
            <a:pPr lvl="1"/>
            <a:r>
              <a:rPr lang="en-US" sz="1600" dirty="0"/>
              <a:t>5 ns delay between branches</a:t>
            </a:r>
          </a:p>
          <a:p>
            <a:pPr lvl="2"/>
            <a:r>
              <a:rPr lang="en-US" sz="1400" dirty="0"/>
              <a:t>Define collected charge as integral of 3 ns around pulse peak</a:t>
            </a:r>
            <a:endParaRPr lang="sl-SI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6DAF8C-735B-415D-BDD5-179C9A83F40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l-SI"/>
              <a:t>6. 06. 2025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4D03CC-132C-490D-ADF6-FA11CE781A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Double Beam TCT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83F63D-5C93-41A4-92D3-1CADB4450F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9407207" y="2400396"/>
            <a:ext cx="3581900" cy="9716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92EF3D8-0A41-48FD-9538-853067113508}"/>
              </a:ext>
            </a:extLst>
          </p:cNvPr>
          <p:cNvSpPr txBox="1"/>
          <p:nvPr/>
        </p:nvSpPr>
        <p:spPr>
          <a:xfrm>
            <a:off x="10786826" y="1549400"/>
            <a:ext cx="822661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LGAD 1</a:t>
            </a:r>
            <a:endParaRPr lang="sl-SI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BD57C3-A016-446E-93CC-BAE80D727474}"/>
              </a:ext>
            </a:extLst>
          </p:cNvPr>
          <p:cNvSpPr txBox="1"/>
          <p:nvPr/>
        </p:nvSpPr>
        <p:spPr>
          <a:xfrm>
            <a:off x="10786826" y="4019550"/>
            <a:ext cx="822661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LGAD 2</a:t>
            </a:r>
            <a:endParaRPr lang="sl-SI" sz="1400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0A7ABBE-DD90-418F-9E24-E82CD67DF803}"/>
              </a:ext>
            </a:extLst>
          </p:cNvPr>
          <p:cNvSpPr/>
          <p:nvPr/>
        </p:nvSpPr>
        <p:spPr>
          <a:xfrm>
            <a:off x="11042650" y="2654300"/>
            <a:ext cx="323850" cy="425450"/>
          </a:xfrm>
          <a:prstGeom prst="roundRect">
            <a:avLst/>
          </a:prstGeom>
          <a:noFill/>
          <a:ln>
            <a:solidFill>
              <a:srgbClr val="FF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40B1AF5-7543-47A0-9EFB-57ED343EF210}"/>
              </a:ext>
            </a:extLst>
          </p:cNvPr>
          <p:cNvSpPr txBox="1"/>
          <p:nvPr/>
        </p:nvSpPr>
        <p:spPr>
          <a:xfrm>
            <a:off x="10691433" y="2245866"/>
            <a:ext cx="13501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FF"/>
                </a:solidFill>
              </a:rPr>
              <a:t>optical window for laser injection</a:t>
            </a:r>
            <a:endParaRPr lang="sl-SI" sz="1200" dirty="0">
              <a:solidFill>
                <a:srgbClr val="FF00FF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8FE8F2A-8B3E-4F38-B296-2F70C6159F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500" y="2654300"/>
            <a:ext cx="3401861" cy="251728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F40223F-3921-4610-AA20-82CA48823753}"/>
              </a:ext>
            </a:extLst>
          </p:cNvPr>
          <p:cNvSpPr txBox="1"/>
          <p:nvPr/>
        </p:nvSpPr>
        <p:spPr>
          <a:xfrm>
            <a:off x="1364017" y="2808867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Hit 1</a:t>
            </a:r>
            <a:endParaRPr lang="sl-SI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9FB3FB-7EF8-4663-BD36-A5E7B07FE248}"/>
              </a:ext>
            </a:extLst>
          </p:cNvPr>
          <p:cNvSpPr txBox="1"/>
          <p:nvPr/>
        </p:nvSpPr>
        <p:spPr>
          <a:xfrm>
            <a:off x="2353508" y="2808867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Hit 2</a:t>
            </a:r>
            <a:endParaRPr lang="sl-SI" dirty="0">
              <a:solidFill>
                <a:srgbClr val="0000FF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8EA065B-3E19-4C73-98A5-797E4EFD95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0725" y="2101849"/>
            <a:ext cx="2698141" cy="2146587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84DD641-195B-4242-A8C4-6E47E1390621}"/>
              </a:ext>
            </a:extLst>
          </p:cNvPr>
          <p:cNvCxnSpPr>
            <a:cxnSpLocks/>
          </p:cNvCxnSpPr>
          <p:nvPr/>
        </p:nvCxnSpPr>
        <p:spPr>
          <a:xfrm flipH="1">
            <a:off x="9639301" y="3115965"/>
            <a:ext cx="1403349" cy="903585"/>
          </a:xfrm>
          <a:prstGeom prst="line">
            <a:avLst/>
          </a:prstGeom>
          <a:ln>
            <a:solidFill>
              <a:srgbClr val="FF00F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04D7E79D-803A-473C-88C8-DF06F01AA6DC}"/>
              </a:ext>
            </a:extLst>
          </p:cNvPr>
          <p:cNvSpPr/>
          <p:nvPr/>
        </p:nvSpPr>
        <p:spPr>
          <a:xfrm>
            <a:off x="8039100" y="2282080"/>
            <a:ext cx="1682750" cy="1813669"/>
          </a:xfrm>
          <a:prstGeom prst="roundRect">
            <a:avLst/>
          </a:prstGeom>
          <a:noFill/>
          <a:ln w="28575">
            <a:solidFill>
              <a:srgbClr val="FF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6996D65-9CFA-4369-8649-72894EEFB6C8}"/>
              </a:ext>
            </a:extLst>
          </p:cNvPr>
          <p:cNvCxnSpPr>
            <a:cxnSpLocks/>
          </p:cNvCxnSpPr>
          <p:nvPr/>
        </p:nvCxnSpPr>
        <p:spPr>
          <a:xfrm flipH="1" flipV="1">
            <a:off x="9564788" y="2265612"/>
            <a:ext cx="1477862" cy="388688"/>
          </a:xfrm>
          <a:prstGeom prst="line">
            <a:avLst/>
          </a:prstGeom>
          <a:ln>
            <a:solidFill>
              <a:srgbClr val="FF00F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9F892CB2-DEA0-4A57-A031-749E248BC14B}"/>
              </a:ext>
            </a:extLst>
          </p:cNvPr>
          <p:cNvSpPr/>
          <p:nvPr/>
        </p:nvSpPr>
        <p:spPr>
          <a:xfrm>
            <a:off x="1670050" y="3115965"/>
            <a:ext cx="282551" cy="1767185"/>
          </a:xfrm>
          <a:prstGeom prst="rect">
            <a:avLst/>
          </a:prstGeom>
          <a:solidFill>
            <a:srgbClr val="FF0000">
              <a:alpha val="10196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30CA63D-395C-403C-AE74-6C523217A398}"/>
              </a:ext>
            </a:extLst>
          </p:cNvPr>
          <p:cNvSpPr/>
          <p:nvPr/>
        </p:nvSpPr>
        <p:spPr>
          <a:xfrm>
            <a:off x="2097684" y="2910004"/>
            <a:ext cx="282551" cy="1973146"/>
          </a:xfrm>
          <a:prstGeom prst="rect">
            <a:avLst/>
          </a:prstGeom>
          <a:solidFill>
            <a:srgbClr val="0000FF">
              <a:alpha val="10196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E3CD66F6-18BF-4A63-ABBE-E58A7B836732}"/>
              </a:ext>
            </a:extLst>
          </p:cNvPr>
          <p:cNvSpPr txBox="1">
            <a:spLocks/>
          </p:cNvSpPr>
          <p:nvPr/>
        </p:nvSpPr>
        <p:spPr>
          <a:xfrm>
            <a:off x="508000" y="5267126"/>
            <a:ext cx="10969139" cy="126418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182563" indent="-14605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9263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Char char="•"/>
              <a:defRPr kumimoji="0"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623888" indent="-174625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6450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Char char="•"/>
              <a:defRPr kumimoji="0"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989013" indent="-182563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Results:</a:t>
            </a:r>
          </a:p>
          <a:p>
            <a:pPr lvl="1"/>
            <a:r>
              <a:rPr lang="en-US" sz="1400" dirty="0"/>
              <a:t>Successful alignment of both beams</a:t>
            </a:r>
          </a:p>
          <a:p>
            <a:pPr lvl="1"/>
            <a:r>
              <a:rPr lang="en-US" sz="1400" dirty="0"/>
              <a:t>Measured beam spot size FWHM 9 µm (in x), 8 µm (in y) </a:t>
            </a:r>
          </a:p>
          <a:p>
            <a:pPr lvl="1"/>
            <a:r>
              <a:rPr lang="en-US" sz="1400" dirty="0"/>
              <a:t>Hit 2 has consistently 40 % more charge (pulse energy difference between branches)</a:t>
            </a:r>
            <a:endParaRPr lang="sl-SI" sz="1400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CAB092EA-90A4-4DC7-90D5-D7A9361C51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2405" y="4235781"/>
            <a:ext cx="2242783" cy="1782021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FDDB324-4C83-4843-980B-D31B8BB781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23267" y="4307339"/>
            <a:ext cx="2079992" cy="1681869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12C71137-61A1-4E0C-A240-C76521B4666A}"/>
              </a:ext>
            </a:extLst>
          </p:cNvPr>
          <p:cNvSpPr txBox="1"/>
          <p:nvPr/>
        </p:nvSpPr>
        <p:spPr>
          <a:xfrm>
            <a:off x="6886444" y="2707531"/>
            <a:ext cx="923651" cy="338554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Signal 1</a:t>
            </a:r>
            <a:endParaRPr lang="sl-SI" sz="1600" dirty="0">
              <a:solidFill>
                <a:srgbClr val="FF000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471F7CA-AA33-40C8-8A7C-1842B09CA7D9}"/>
              </a:ext>
            </a:extLst>
          </p:cNvPr>
          <p:cNvSpPr txBox="1"/>
          <p:nvPr/>
        </p:nvSpPr>
        <p:spPr>
          <a:xfrm>
            <a:off x="8221058" y="6029481"/>
            <a:ext cx="3089493" cy="338554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Signal 2 (two different positions)</a:t>
            </a:r>
          </a:p>
        </p:txBody>
      </p:sp>
    </p:spTree>
    <p:extLst>
      <p:ext uri="{BB962C8B-B14F-4D97-AF65-F5344CB8AC3E}">
        <p14:creationId xmlns:p14="http://schemas.microsoft.com/office/powerpoint/2010/main" val="3671488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835046-C887-43C7-9D3D-442E66011A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AC-LGAD: First measurements </a:t>
            </a:r>
            <a:endParaRPr lang="sl-SI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1785AAD-2CB1-4DBD-B202-FB3BADC2F0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00119" y="1877059"/>
            <a:ext cx="3926052" cy="3446463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D0554A-14CF-46C2-9146-88C4A55E489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l-SI"/>
              <a:t>6. 06. 2025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AD9195-C2C1-4BF4-9D32-926B615B6A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Double Beam TCT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61BA8F6-144B-4781-82BF-9A3B299A0C3A}"/>
              </a:ext>
            </a:extLst>
          </p:cNvPr>
          <p:cNvSpPr txBox="1">
            <a:spLocks/>
          </p:cNvSpPr>
          <p:nvPr/>
        </p:nvSpPr>
        <p:spPr>
          <a:xfrm>
            <a:off x="484350" y="1426919"/>
            <a:ext cx="7084850" cy="475163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182563" indent="-14605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9263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Char char="•"/>
              <a:defRPr kumimoji="0"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623888" indent="-174625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6450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Char char="•"/>
              <a:defRPr kumimoji="0"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989013" indent="-182563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IHEP-IME AC-LGAD sensor prototype </a:t>
            </a:r>
          </a:p>
          <a:p>
            <a:pPr lvl="1"/>
            <a:r>
              <a:rPr lang="en-US" sz="1600" dirty="0"/>
              <a:t>For DRD3 project </a:t>
            </a:r>
            <a:r>
              <a:rPr lang="en-US" sz="1600" dirty="0">
                <a:hlinkClick r:id="rId3"/>
              </a:rPr>
              <a:t>LGAD based timing tracker development for future colliders</a:t>
            </a:r>
            <a:r>
              <a:rPr lang="en-US" sz="1600" dirty="0"/>
              <a:t>, also </a:t>
            </a:r>
            <a:r>
              <a:rPr lang="en-US" sz="1600" dirty="0">
                <a:hlinkClick r:id="rId4"/>
              </a:rPr>
              <a:t>simulation</a:t>
            </a:r>
            <a:endParaRPr lang="en-US" sz="1600" dirty="0"/>
          </a:p>
          <a:p>
            <a:pPr lvl="1"/>
            <a:r>
              <a:rPr lang="en-US" sz="1600" dirty="0"/>
              <a:t>4 AC pads, 50 µm thick active layer, biased to 140 V </a:t>
            </a:r>
          </a:p>
          <a:p>
            <a:r>
              <a:rPr lang="en-US" sz="1800" dirty="0"/>
              <a:t>Mounted on 4-channel Chubut2 Front End Board </a:t>
            </a:r>
          </a:p>
          <a:p>
            <a:r>
              <a:rPr lang="en-US" sz="1800" dirty="0"/>
              <a:t>Read out with DRS4 digitizer (3 channels connected)</a:t>
            </a:r>
          </a:p>
          <a:p>
            <a:endParaRPr lang="en-US" sz="1800" dirty="0"/>
          </a:p>
          <a:p>
            <a:r>
              <a:rPr lang="en-US" sz="1800" dirty="0"/>
              <a:t>Two data taking runs:</a:t>
            </a:r>
          </a:p>
          <a:p>
            <a:pPr marL="609600" lvl="1" indent="-342900">
              <a:buFont typeface="+mj-lt"/>
              <a:buAutoNum type="arabicPeriod"/>
            </a:pPr>
            <a:r>
              <a:rPr lang="en-US" sz="1600" dirty="0"/>
              <a:t>Single beam (Branch 1)</a:t>
            </a:r>
          </a:p>
          <a:p>
            <a:pPr marL="609600" lvl="1" indent="-342900">
              <a:buFont typeface="+mj-lt"/>
              <a:buAutoNum type="arabicPeriod"/>
            </a:pPr>
            <a:r>
              <a:rPr lang="en-US" sz="1600" dirty="0"/>
              <a:t>Double beam </a:t>
            </a:r>
          </a:p>
          <a:p>
            <a:pPr marL="784225" lvl="2" indent="-342900"/>
            <a:r>
              <a:rPr lang="en-US" sz="1400" dirty="0"/>
              <a:t>Branch 2 delayed by 5 ns </a:t>
            </a:r>
            <a:r>
              <a:rPr lang="en-US" sz="1400" dirty="0" err="1"/>
              <a:t>w.r.t.</a:t>
            </a:r>
            <a:r>
              <a:rPr lang="en-US" sz="1400" dirty="0"/>
              <a:t> Branch 1</a:t>
            </a:r>
          </a:p>
          <a:p>
            <a:pPr marL="784225" lvl="2" indent="-342900"/>
            <a:r>
              <a:rPr lang="en-US" sz="1400" dirty="0"/>
              <a:t>6 spatial separation steps (0 µm, 100 µm, …, 500 µm)</a:t>
            </a:r>
          </a:p>
          <a:p>
            <a:pPr marL="784225" lvl="2" indent="-342900"/>
            <a:endParaRPr lang="en-US" sz="1200" dirty="0"/>
          </a:p>
          <a:p>
            <a:pPr marL="342900" indent="-342900"/>
            <a:r>
              <a:rPr lang="en-US" sz="1800" dirty="0"/>
              <a:t>Goal is to study signal shapes</a:t>
            </a:r>
          </a:p>
          <a:p>
            <a:pPr marL="609600" lvl="1" indent="-342900"/>
            <a:r>
              <a:rPr lang="en-US" sz="1600" dirty="0"/>
              <a:t>Very preliminary study!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97080399-6CB4-4991-B93A-069F0E509A4A}"/>
              </a:ext>
            </a:extLst>
          </p:cNvPr>
          <p:cNvSpPr/>
          <p:nvPr/>
        </p:nvSpPr>
        <p:spPr>
          <a:xfrm>
            <a:off x="8636000" y="3788406"/>
            <a:ext cx="2674551" cy="1187454"/>
          </a:xfrm>
          <a:prstGeom prst="roundRect">
            <a:avLst/>
          </a:prstGeom>
          <a:noFill/>
          <a:ln w="38100">
            <a:solidFill>
              <a:srgbClr val="FF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DC5C73-199D-482A-8ADA-2289812FE370}"/>
              </a:ext>
            </a:extLst>
          </p:cNvPr>
          <p:cNvSpPr txBox="1"/>
          <p:nvPr/>
        </p:nvSpPr>
        <p:spPr>
          <a:xfrm>
            <a:off x="8538283" y="1707781"/>
            <a:ext cx="878767" cy="338554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DC ring</a:t>
            </a:r>
            <a:endParaRPr lang="sl-SI" sz="1600" dirty="0">
              <a:solidFill>
                <a:srgbClr val="0000FF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FA7E725-83F9-456D-B6A3-CAA3500845B0}"/>
              </a:ext>
            </a:extLst>
          </p:cNvPr>
          <p:cNvCxnSpPr>
            <a:cxnSpLocks/>
            <a:stCxn id="10" idx="2"/>
          </p:cNvCxnSpPr>
          <p:nvPr/>
        </p:nvCxnSpPr>
        <p:spPr>
          <a:xfrm flipH="1">
            <a:off x="8851900" y="2046335"/>
            <a:ext cx="125767" cy="224476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0C64A31-C4CE-497A-9B62-CAF5664BFA11}"/>
              </a:ext>
            </a:extLst>
          </p:cNvPr>
          <p:cNvSpPr txBox="1"/>
          <p:nvPr/>
        </p:nvSpPr>
        <p:spPr>
          <a:xfrm>
            <a:off x="10996202" y="4438281"/>
            <a:ext cx="508473" cy="276999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</a:rPr>
              <a:t>Ch 1</a:t>
            </a:r>
            <a:endParaRPr lang="sl-SI" sz="1200" dirty="0">
              <a:solidFill>
                <a:srgbClr val="0000FF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24095C1-4AFE-43DF-90A4-6E902CF63B82}"/>
              </a:ext>
            </a:extLst>
          </p:cNvPr>
          <p:cNvSpPr txBox="1"/>
          <p:nvPr/>
        </p:nvSpPr>
        <p:spPr>
          <a:xfrm>
            <a:off x="10991053" y="4019315"/>
            <a:ext cx="508473" cy="276999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</a:rPr>
              <a:t>Ch 2</a:t>
            </a:r>
            <a:endParaRPr lang="sl-SI" sz="1200" dirty="0">
              <a:solidFill>
                <a:srgbClr val="0000FF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5C60EE5-830E-4C4F-B447-1CF8B0F3D2D5}"/>
              </a:ext>
            </a:extLst>
          </p:cNvPr>
          <p:cNvSpPr txBox="1"/>
          <p:nvPr/>
        </p:nvSpPr>
        <p:spPr>
          <a:xfrm>
            <a:off x="10996202" y="3394654"/>
            <a:ext cx="508473" cy="276999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</a:rPr>
              <a:t>Ch 3</a:t>
            </a:r>
            <a:endParaRPr lang="sl-SI" sz="1200" dirty="0">
              <a:solidFill>
                <a:srgbClr val="0000FF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DF2BD3-7DB7-41D7-AEDD-63582BBAC09C}"/>
              </a:ext>
            </a:extLst>
          </p:cNvPr>
          <p:cNvSpPr txBox="1"/>
          <p:nvPr/>
        </p:nvSpPr>
        <p:spPr>
          <a:xfrm>
            <a:off x="9039933" y="5092613"/>
            <a:ext cx="1119217" cy="338554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FF"/>
                </a:solidFill>
              </a:rPr>
              <a:t>Scan area</a:t>
            </a:r>
            <a:endParaRPr lang="sl-SI" sz="1600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9171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7CC99-0E4D-40F0-A87C-580D7F10A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Beam signals</a:t>
            </a:r>
            <a:endParaRPr lang="sl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290A07-41C3-490E-97B7-B641EB1033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53421" y="4472358"/>
            <a:ext cx="4245191" cy="2418350"/>
          </a:xfrm>
        </p:spPr>
        <p:txBody>
          <a:bodyPr>
            <a:normAutofit/>
          </a:bodyPr>
          <a:lstStyle/>
          <a:p>
            <a:pPr marL="760413" lvl="1" indent="-457200">
              <a:buFont typeface="+mj-lt"/>
              <a:buAutoNum type="arabicPeriod"/>
            </a:pPr>
            <a:r>
              <a:rPr lang="en-US" sz="1600" dirty="0"/>
              <a:t>Multiplication &amp; AC charge collection</a:t>
            </a:r>
          </a:p>
          <a:p>
            <a:pPr marL="935038" lvl="2" indent="-457200"/>
            <a:r>
              <a:rPr lang="en-US" sz="1400" dirty="0"/>
              <a:t>Collected charge defined as integral over </a:t>
            </a:r>
            <a:r>
              <a:rPr lang="en-US" sz="1400" dirty="0">
                <a:solidFill>
                  <a:srgbClr val="C00000"/>
                </a:solidFill>
              </a:rPr>
              <a:t>3 ns window</a:t>
            </a:r>
          </a:p>
          <a:p>
            <a:pPr marL="760413" lvl="1" indent="-457200">
              <a:buFont typeface="+mj-lt"/>
              <a:buAutoNum type="arabicPeriod"/>
            </a:pPr>
            <a:r>
              <a:rPr lang="en-US" sz="1600" dirty="0"/>
              <a:t>“Slow” DC discharge</a:t>
            </a:r>
          </a:p>
          <a:p>
            <a:pPr marL="935038" lvl="2" indent="-457200"/>
            <a:r>
              <a:rPr lang="en-US" sz="1400" dirty="0"/>
              <a:t>Oscillations under investigation, electronics related</a:t>
            </a:r>
          </a:p>
          <a:p>
            <a:pPr lvl="1"/>
            <a:endParaRPr lang="sl-SI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B63F1F-6F2F-4D1F-97AB-B5A2BF279DD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l-SI"/>
              <a:t>6. 06. 2025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4E3903-8B84-4F50-B813-5BBE2CC220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Double Beam TCT</a:t>
            </a:r>
            <a:endParaRPr lang="en-US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67FCE2F-6F6E-4ED7-B3C2-037D17B65FD5}"/>
              </a:ext>
            </a:extLst>
          </p:cNvPr>
          <p:cNvGrpSpPr/>
          <p:nvPr/>
        </p:nvGrpSpPr>
        <p:grpSpPr>
          <a:xfrm>
            <a:off x="401056" y="864972"/>
            <a:ext cx="3900636" cy="3216569"/>
            <a:chOff x="291744" y="984249"/>
            <a:chExt cx="3900636" cy="321656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DD88635-F1D0-4FDF-85C4-2B0CEF996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1744" y="984249"/>
              <a:ext cx="3900636" cy="3216569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397C314-0EB0-4506-9BA9-1DBBFDCE6788}"/>
                </a:ext>
              </a:extLst>
            </p:cNvPr>
            <p:cNvSpPr/>
            <p:nvPr/>
          </p:nvSpPr>
          <p:spPr>
            <a:xfrm>
              <a:off x="1155700" y="1447801"/>
              <a:ext cx="282551" cy="2362200"/>
            </a:xfrm>
            <a:prstGeom prst="rect">
              <a:avLst/>
            </a:prstGeom>
            <a:solidFill>
              <a:srgbClr val="FF0000">
                <a:alpha val="10196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C84BD8E1-6238-4752-987B-BE4DF4F3AA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1318" y="4575631"/>
            <a:ext cx="3168000" cy="228236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5C998E2-1C45-41F9-AAEB-B3A0BAE6D3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81318" y="2324544"/>
            <a:ext cx="3168000" cy="231405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D1AD55E-B303-46E5-816B-54EDDCEA56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81318" y="96614"/>
            <a:ext cx="3168000" cy="2279301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97D53A90-70CC-4306-BF63-38B57BA4257F}"/>
              </a:ext>
            </a:extLst>
          </p:cNvPr>
          <p:cNvGrpSpPr/>
          <p:nvPr/>
        </p:nvGrpSpPr>
        <p:grpSpPr>
          <a:xfrm>
            <a:off x="4922178" y="871712"/>
            <a:ext cx="3255787" cy="3145520"/>
            <a:chOff x="5113881" y="1447801"/>
            <a:chExt cx="3926052" cy="3793084"/>
          </a:xfrm>
        </p:grpSpPr>
        <p:pic>
          <p:nvPicPr>
            <p:cNvPr id="16" name="Content Placeholder 6">
              <a:extLst>
                <a:ext uri="{FF2B5EF4-FFF2-40B4-BE49-F238E27FC236}">
                  <a16:creationId xmlns:a16="http://schemas.microsoft.com/office/drawing/2014/main" id="{7E64282F-8659-4A7C-86AA-DBF2984131E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113881" y="1617079"/>
              <a:ext cx="3926052" cy="3446463"/>
            </a:xfrm>
            <a:prstGeom prst="rect">
              <a:avLst/>
            </a:prstGeom>
          </p:spPr>
        </p:pic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31D27C67-0C81-4BF5-8F57-ABD497F3DD56}"/>
                </a:ext>
              </a:extLst>
            </p:cNvPr>
            <p:cNvSpPr/>
            <p:nvPr/>
          </p:nvSpPr>
          <p:spPr>
            <a:xfrm>
              <a:off x="5849762" y="3528426"/>
              <a:ext cx="2674551" cy="1187454"/>
            </a:xfrm>
            <a:prstGeom prst="roundRect">
              <a:avLst/>
            </a:prstGeom>
            <a:noFill/>
            <a:ln w="38100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BE367CB-5311-447C-8A50-FC329462726E}"/>
                </a:ext>
              </a:extLst>
            </p:cNvPr>
            <p:cNvSpPr txBox="1"/>
            <p:nvPr/>
          </p:nvSpPr>
          <p:spPr>
            <a:xfrm>
              <a:off x="5752044" y="1447801"/>
              <a:ext cx="1058064" cy="40825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0000FF"/>
                  </a:solidFill>
                </a:rPr>
                <a:t>DC ring</a:t>
              </a:r>
              <a:endParaRPr lang="sl-SI" sz="1600" dirty="0">
                <a:solidFill>
                  <a:srgbClr val="0000FF"/>
                </a:solidFill>
              </a:endParaRP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127BE93E-F3ED-4422-964D-1ECBE69D0425}"/>
                </a:ext>
              </a:extLst>
            </p:cNvPr>
            <p:cNvCxnSpPr>
              <a:cxnSpLocks/>
              <a:stCxn id="18" idx="2"/>
            </p:cNvCxnSpPr>
            <p:nvPr/>
          </p:nvCxnSpPr>
          <p:spPr>
            <a:xfrm flipH="1">
              <a:off x="6065662" y="1856053"/>
              <a:ext cx="215414" cy="154778"/>
            </a:xfrm>
            <a:prstGeom prst="straightConnector1">
              <a:avLst/>
            </a:prstGeom>
            <a:ln w="38100">
              <a:solidFill>
                <a:srgbClr val="0000FF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DA6F1AF-9350-41B2-BC78-1F22E2A357B2}"/>
                </a:ext>
              </a:extLst>
            </p:cNvPr>
            <p:cNvSpPr txBox="1"/>
            <p:nvPr/>
          </p:nvSpPr>
          <p:spPr>
            <a:xfrm>
              <a:off x="8209964" y="4178301"/>
              <a:ext cx="582222" cy="31546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rgbClr val="0000FF"/>
                  </a:solidFill>
                </a:rPr>
                <a:t>Ch 1</a:t>
              </a:r>
              <a:endParaRPr lang="sl-SI" sz="1100" dirty="0">
                <a:solidFill>
                  <a:srgbClr val="0000FF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C010101-51B2-43F5-B6BD-83AAEB10534A}"/>
                </a:ext>
              </a:extLst>
            </p:cNvPr>
            <p:cNvSpPr txBox="1"/>
            <p:nvPr/>
          </p:nvSpPr>
          <p:spPr>
            <a:xfrm>
              <a:off x="8204815" y="3759335"/>
              <a:ext cx="582222" cy="31546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rgbClr val="0000FF"/>
                  </a:solidFill>
                </a:rPr>
                <a:t>Ch 2</a:t>
              </a:r>
              <a:endParaRPr lang="sl-SI" sz="1100" dirty="0">
                <a:solidFill>
                  <a:srgbClr val="0000FF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DB0FB87-C391-4771-AF3A-85ED6DA1BEE4}"/>
                </a:ext>
              </a:extLst>
            </p:cNvPr>
            <p:cNvSpPr txBox="1"/>
            <p:nvPr/>
          </p:nvSpPr>
          <p:spPr>
            <a:xfrm>
              <a:off x="8209964" y="3134674"/>
              <a:ext cx="582222" cy="31546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rgbClr val="0000FF"/>
                  </a:solidFill>
                </a:rPr>
                <a:t>Ch 3</a:t>
              </a:r>
              <a:endParaRPr lang="sl-SI" sz="1100" dirty="0">
                <a:solidFill>
                  <a:srgbClr val="0000FF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0B6D439-2BA4-47A7-81D3-0A4C5131504E}"/>
                </a:ext>
              </a:extLst>
            </p:cNvPr>
            <p:cNvSpPr txBox="1"/>
            <p:nvPr/>
          </p:nvSpPr>
          <p:spPr>
            <a:xfrm>
              <a:off x="6253695" y="4832633"/>
              <a:ext cx="1385965" cy="40825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FF00FF"/>
                  </a:solidFill>
                </a:rPr>
                <a:t>Scan area</a:t>
              </a:r>
              <a:endParaRPr lang="sl-SI" sz="1600" dirty="0">
                <a:solidFill>
                  <a:srgbClr val="FF00FF"/>
                </a:solidFill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72DD71D3-845A-4BAA-8672-0B7B34974F21}"/>
              </a:ext>
            </a:extLst>
          </p:cNvPr>
          <p:cNvSpPr txBox="1"/>
          <p:nvPr/>
        </p:nvSpPr>
        <p:spPr>
          <a:xfrm>
            <a:off x="11137507" y="5860163"/>
            <a:ext cx="508473" cy="276999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</a:rPr>
              <a:t>Ch 1</a:t>
            </a:r>
            <a:endParaRPr lang="sl-SI" sz="1200" dirty="0">
              <a:solidFill>
                <a:srgbClr val="0000FF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D0E5086-5FE1-48D1-9B0B-A332C27D6569}"/>
              </a:ext>
            </a:extLst>
          </p:cNvPr>
          <p:cNvSpPr txBox="1"/>
          <p:nvPr/>
        </p:nvSpPr>
        <p:spPr>
          <a:xfrm>
            <a:off x="11130077" y="3627249"/>
            <a:ext cx="508473" cy="276999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</a:rPr>
              <a:t>Ch 2</a:t>
            </a:r>
            <a:endParaRPr lang="sl-SI" sz="1200" dirty="0">
              <a:solidFill>
                <a:srgbClr val="0000FF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FCC442C-7461-4426-AB72-16F8642A1954}"/>
              </a:ext>
            </a:extLst>
          </p:cNvPr>
          <p:cNvSpPr txBox="1"/>
          <p:nvPr/>
        </p:nvSpPr>
        <p:spPr>
          <a:xfrm>
            <a:off x="11137506" y="693181"/>
            <a:ext cx="508473" cy="276999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</a:rPr>
              <a:t>Ch 3</a:t>
            </a:r>
            <a:endParaRPr lang="sl-SI" sz="1200" dirty="0">
              <a:solidFill>
                <a:srgbClr val="0000FF"/>
              </a:solidFill>
            </a:endParaRP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2230FB57-8907-48FC-9D3C-83977B2D72DA}"/>
              </a:ext>
            </a:extLst>
          </p:cNvPr>
          <p:cNvSpPr txBox="1">
            <a:spLocks/>
          </p:cNvSpPr>
          <p:nvPr/>
        </p:nvSpPr>
        <p:spPr>
          <a:xfrm>
            <a:off x="585346" y="4081541"/>
            <a:ext cx="4990132" cy="19777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182563" indent="-14605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9263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Char char="•"/>
              <a:defRPr kumimoji="0"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623888" indent="-174625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6450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Char char="•"/>
              <a:defRPr kumimoji="0"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989013" indent="-182563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>
              <a:buNone/>
            </a:pPr>
            <a:r>
              <a:rPr lang="en-US" sz="1800" b="1" dirty="0"/>
              <a:t>Signal analysis: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5723D4A-4717-46E5-83CD-551A6BD5F64B}"/>
              </a:ext>
            </a:extLst>
          </p:cNvPr>
          <p:cNvSpPr/>
          <p:nvPr/>
        </p:nvSpPr>
        <p:spPr>
          <a:xfrm>
            <a:off x="1147454" y="1320095"/>
            <a:ext cx="351087" cy="463552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FF"/>
                </a:solidFill>
              </a:rPr>
              <a:t>1</a:t>
            </a:r>
            <a:endParaRPr lang="sl-SI" dirty="0">
              <a:solidFill>
                <a:srgbClr val="0000FF"/>
              </a:solidFill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FC03AF60-F5B8-40D3-AE83-A0C5FF04EB0D}"/>
              </a:ext>
            </a:extLst>
          </p:cNvPr>
          <p:cNvSpPr/>
          <p:nvPr/>
        </p:nvSpPr>
        <p:spPr>
          <a:xfrm>
            <a:off x="1901763" y="3238398"/>
            <a:ext cx="351087" cy="463552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FF"/>
                </a:solidFill>
              </a:rPr>
              <a:t>2</a:t>
            </a:r>
            <a:endParaRPr lang="sl-SI" dirty="0">
              <a:solidFill>
                <a:srgbClr val="0000FF"/>
              </a:solidFill>
            </a:endParaRPr>
          </a:p>
        </p:txBody>
      </p: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2797A64E-A5A9-40C7-B9C8-0B4FB9AD7108}"/>
              </a:ext>
            </a:extLst>
          </p:cNvPr>
          <p:cNvSpPr txBox="1">
            <a:spLocks/>
          </p:cNvSpPr>
          <p:nvPr/>
        </p:nvSpPr>
        <p:spPr>
          <a:xfrm>
            <a:off x="4203462" y="4451469"/>
            <a:ext cx="4639271" cy="241835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182563" indent="-14605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9263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Char char="•"/>
              <a:defRPr kumimoji="0"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623888" indent="-174625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6450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Char char="•"/>
              <a:defRPr kumimoji="0"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989013" indent="-182563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60413" lvl="1" indent="-457200"/>
            <a:r>
              <a:rPr lang="en-US" sz="1600" dirty="0"/>
              <a:t>Charge not confined only to nearest cell</a:t>
            </a:r>
          </a:p>
          <a:p>
            <a:pPr marL="760413" lvl="1" indent="-457200"/>
            <a:r>
              <a:rPr lang="en-US" sz="1600" dirty="0"/>
              <a:t>Towards edges significant share collected directly by DC ring (no gain) </a:t>
            </a:r>
          </a:p>
          <a:p>
            <a:pPr lvl="1"/>
            <a:endParaRPr lang="sl-SI" sz="1600" dirty="0"/>
          </a:p>
        </p:txBody>
      </p:sp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3CB07342-02C7-463E-9CF6-20148D3B11E0}"/>
              </a:ext>
            </a:extLst>
          </p:cNvPr>
          <p:cNvSpPr txBox="1">
            <a:spLocks/>
          </p:cNvSpPr>
          <p:nvPr/>
        </p:nvSpPr>
        <p:spPr>
          <a:xfrm>
            <a:off x="4922178" y="4082423"/>
            <a:ext cx="4990132" cy="19777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182563" indent="-14605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9263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Char char="•"/>
              <a:defRPr kumimoji="0"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623888" indent="-174625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6450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Char char="•"/>
              <a:defRPr kumimoji="0"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989013" indent="-182563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>
              <a:buNone/>
            </a:pPr>
            <a:r>
              <a:rPr lang="en-US" sz="1800" b="1" dirty="0"/>
              <a:t>Collected charge: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CFA5312-5819-4D13-AFB0-E84336609666}"/>
              </a:ext>
            </a:extLst>
          </p:cNvPr>
          <p:cNvSpPr txBox="1"/>
          <p:nvPr/>
        </p:nvSpPr>
        <p:spPr>
          <a:xfrm rot="20352076">
            <a:off x="8755419" y="1798030"/>
            <a:ext cx="1039106" cy="52322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z scale not </a:t>
            </a:r>
          </a:p>
          <a:p>
            <a:r>
              <a:rPr lang="en-US" sz="1400" dirty="0"/>
              <a:t>the same</a:t>
            </a:r>
            <a:endParaRPr lang="sl-SI" sz="1400" dirty="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155E7E1-E804-4736-AC04-3681FFB8ACA2}"/>
              </a:ext>
            </a:extLst>
          </p:cNvPr>
          <p:cNvSpPr/>
          <p:nvPr/>
        </p:nvSpPr>
        <p:spPr>
          <a:xfrm>
            <a:off x="10324043" y="1128029"/>
            <a:ext cx="82550" cy="82550"/>
          </a:xfrm>
          <a:prstGeom prst="ellipse">
            <a:avLst/>
          </a:prstGeom>
          <a:solidFill>
            <a:srgbClr val="FF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016764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DD3D8-DE46-43C9-A778-86498EB71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Double Beam signals</a:t>
            </a:r>
            <a:endParaRPr lang="sl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42F513-095D-4B33-AE6C-F0387FBB23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2509CE-2DDF-4FE9-8F28-23D4F8A5A0B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l-SI"/>
              <a:t>6. 06. 2025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CC3B0A-8FDE-4433-970B-61D8A5F4CD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Double Beam TCT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8C2374F-F93D-41A5-98A1-2750AFFFD1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233" y="1038456"/>
            <a:ext cx="4337211" cy="296627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6F1A0DA-A7FD-4EF5-BE62-294CD2A8038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208"/>
          <a:stretch/>
        </p:blipFill>
        <p:spPr>
          <a:xfrm>
            <a:off x="8707752" y="93753"/>
            <a:ext cx="3420000" cy="208658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FD3AE1B-EE82-4246-A8F8-A01865C57C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7752" y="4452240"/>
            <a:ext cx="3420000" cy="231572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082A3BD-47AB-48C0-BD6F-3AB58AE8AD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07752" y="2158271"/>
            <a:ext cx="3420000" cy="229729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1163359-B7BD-4004-B10A-44C310A5B36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7277" r="13894" b="21822"/>
          <a:stretch/>
        </p:blipFill>
        <p:spPr>
          <a:xfrm>
            <a:off x="10893830" y="4506224"/>
            <a:ext cx="66632" cy="10800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256149F4-20C6-4A3C-AE59-9FD11E7E5218}"/>
              </a:ext>
            </a:extLst>
          </p:cNvPr>
          <p:cNvSpPr/>
          <p:nvPr/>
        </p:nvSpPr>
        <p:spPr>
          <a:xfrm>
            <a:off x="1187236" y="1297117"/>
            <a:ext cx="282551" cy="2362200"/>
          </a:xfrm>
          <a:prstGeom prst="rect">
            <a:avLst/>
          </a:prstGeom>
          <a:solidFill>
            <a:srgbClr val="FF0000">
              <a:alpha val="10196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3165118-4293-4888-B9C9-9CB09DAD78A9}"/>
              </a:ext>
            </a:extLst>
          </p:cNvPr>
          <p:cNvSpPr/>
          <p:nvPr/>
        </p:nvSpPr>
        <p:spPr>
          <a:xfrm>
            <a:off x="1665603" y="1293856"/>
            <a:ext cx="282551" cy="2362200"/>
          </a:xfrm>
          <a:prstGeom prst="rect">
            <a:avLst/>
          </a:prstGeom>
          <a:solidFill>
            <a:srgbClr val="0000FF">
              <a:alpha val="10196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06EF33E-DC16-4A01-86A3-1202D100FFD5}"/>
              </a:ext>
            </a:extLst>
          </p:cNvPr>
          <p:cNvSpPr txBox="1"/>
          <p:nvPr/>
        </p:nvSpPr>
        <p:spPr>
          <a:xfrm>
            <a:off x="673722" y="140142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Hit 1</a:t>
            </a:r>
            <a:endParaRPr lang="sl-SI" dirty="0">
              <a:solidFill>
                <a:srgbClr val="FF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DA0A943-45EF-4063-8F39-E02AD781ECBB}"/>
              </a:ext>
            </a:extLst>
          </p:cNvPr>
          <p:cNvSpPr txBox="1"/>
          <p:nvPr/>
        </p:nvSpPr>
        <p:spPr>
          <a:xfrm>
            <a:off x="1980383" y="140142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Hit 2</a:t>
            </a:r>
            <a:endParaRPr lang="sl-SI" dirty="0">
              <a:solidFill>
                <a:srgbClr val="0000FF"/>
              </a:solidFill>
            </a:endParaRPr>
          </a:p>
        </p:txBody>
      </p:sp>
      <p:pic>
        <p:nvPicPr>
          <p:cNvPr id="26" name="Content Placeholder 6">
            <a:extLst>
              <a:ext uri="{FF2B5EF4-FFF2-40B4-BE49-F238E27FC236}">
                <a16:creationId xmlns:a16="http://schemas.microsoft.com/office/drawing/2014/main" id="{6184D511-EE7B-456F-B965-120F86C5F3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65685" y="1401420"/>
            <a:ext cx="2812280" cy="2468745"/>
          </a:xfrm>
          <a:prstGeom prst="rect">
            <a:avLst/>
          </a:prstGeom>
        </p:spPr>
      </p:pic>
      <p:sp>
        <p:nvSpPr>
          <p:cNvPr id="27" name="Oval 26">
            <a:extLst>
              <a:ext uri="{FF2B5EF4-FFF2-40B4-BE49-F238E27FC236}">
                <a16:creationId xmlns:a16="http://schemas.microsoft.com/office/drawing/2014/main" id="{9F09999E-6D4E-4EE6-9DF7-6F1CCEA9B0A0}"/>
              </a:ext>
            </a:extLst>
          </p:cNvPr>
          <p:cNvSpPr/>
          <p:nvPr/>
        </p:nvSpPr>
        <p:spPr>
          <a:xfrm>
            <a:off x="6798252" y="3140043"/>
            <a:ext cx="82550" cy="82550"/>
          </a:xfrm>
          <a:prstGeom prst="ellipse">
            <a:avLst/>
          </a:prstGeom>
          <a:solidFill>
            <a:srgbClr val="FF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C17D65B0-BB9E-4394-803C-6252B0357BF5}"/>
              </a:ext>
            </a:extLst>
          </p:cNvPr>
          <p:cNvSpPr/>
          <p:nvPr/>
        </p:nvSpPr>
        <p:spPr>
          <a:xfrm>
            <a:off x="6623627" y="3141784"/>
            <a:ext cx="82550" cy="82550"/>
          </a:xfrm>
          <a:prstGeom prst="ellipse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2DEB7E5-9D85-44DA-999F-83374A191A7D}"/>
              </a:ext>
            </a:extLst>
          </p:cNvPr>
          <p:cNvSpPr txBox="1"/>
          <p:nvPr/>
        </p:nvSpPr>
        <p:spPr>
          <a:xfrm>
            <a:off x="9175223" y="24020"/>
            <a:ext cx="920445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Charge 1</a:t>
            </a:r>
            <a:endParaRPr lang="sl-SI" sz="1400" dirty="0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E73E05C-B034-428E-AEFC-8B67B2C9C042}"/>
              </a:ext>
            </a:extLst>
          </p:cNvPr>
          <p:cNvSpPr txBox="1"/>
          <p:nvPr/>
        </p:nvSpPr>
        <p:spPr>
          <a:xfrm>
            <a:off x="9386533" y="2134156"/>
            <a:ext cx="2339038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</a:rPr>
              <a:t>Charge 2 (</a:t>
            </a:r>
            <a:r>
              <a:rPr lang="en-US" sz="1400" dirty="0">
                <a:solidFill>
                  <a:srgbClr val="FF00FF"/>
                </a:solidFill>
              </a:rPr>
              <a:t>no spatial offset</a:t>
            </a:r>
            <a:r>
              <a:rPr lang="en-US" sz="1400" dirty="0">
                <a:solidFill>
                  <a:srgbClr val="0000FF"/>
                </a:solidFill>
              </a:rPr>
              <a:t>)</a:t>
            </a:r>
            <a:endParaRPr lang="sl-SI" sz="1400" dirty="0">
              <a:solidFill>
                <a:srgbClr val="0000FF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6AACAA-4333-4ECA-9D81-548B967E3194}"/>
              </a:ext>
            </a:extLst>
          </p:cNvPr>
          <p:cNvSpPr txBox="1"/>
          <p:nvPr/>
        </p:nvSpPr>
        <p:spPr>
          <a:xfrm>
            <a:off x="9114449" y="4367391"/>
            <a:ext cx="2741391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</a:rPr>
              <a:t>Charge 2 (200 µm spatial offset)</a:t>
            </a:r>
            <a:endParaRPr lang="sl-SI" sz="1400" dirty="0">
              <a:solidFill>
                <a:srgbClr val="0000FF"/>
              </a:solidFill>
            </a:endParaRPr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7BD4B96E-76EC-4B6A-84EB-831CDDBE7119}"/>
              </a:ext>
            </a:extLst>
          </p:cNvPr>
          <p:cNvSpPr txBox="1">
            <a:spLocks/>
          </p:cNvSpPr>
          <p:nvPr/>
        </p:nvSpPr>
        <p:spPr>
          <a:xfrm>
            <a:off x="-53421" y="4472358"/>
            <a:ext cx="6012261" cy="241835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182563" indent="-14605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9263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Char char="•"/>
              <a:defRPr kumimoji="0"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623888" indent="-174625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6450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Char char="•"/>
              <a:defRPr kumimoji="0"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989013" indent="-182563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60413" lvl="1" indent="-457200"/>
            <a:r>
              <a:rPr lang="en-US" sz="1600" dirty="0"/>
              <a:t>Signal is a superposition of signals from </a:t>
            </a:r>
            <a:r>
              <a:rPr lang="en-US" sz="1600" dirty="0">
                <a:solidFill>
                  <a:srgbClr val="FF0000"/>
                </a:solidFill>
              </a:rPr>
              <a:t>Hit 1 </a:t>
            </a:r>
            <a:r>
              <a:rPr lang="en-US" sz="1600" dirty="0"/>
              <a:t>and </a:t>
            </a:r>
            <a:r>
              <a:rPr lang="en-US" sz="1600" dirty="0">
                <a:solidFill>
                  <a:srgbClr val="0000FF"/>
                </a:solidFill>
              </a:rPr>
              <a:t>Hit 2</a:t>
            </a:r>
          </a:p>
          <a:p>
            <a:pPr marL="760413" lvl="1" indent="-457200"/>
            <a:r>
              <a:rPr lang="en-US" sz="1600" dirty="0">
                <a:solidFill>
                  <a:srgbClr val="FF0000"/>
                </a:solidFill>
              </a:rPr>
              <a:t>Hit 1 </a:t>
            </a:r>
            <a:r>
              <a:rPr lang="en-US" sz="1600" dirty="0"/>
              <a:t>clearly affects collected charge from </a:t>
            </a:r>
            <a:r>
              <a:rPr lang="en-US" sz="1600" dirty="0">
                <a:solidFill>
                  <a:srgbClr val="0000FF"/>
                </a:solidFill>
              </a:rPr>
              <a:t>Hit 2</a:t>
            </a:r>
          </a:p>
          <a:p>
            <a:pPr marL="935038" lvl="2" indent="-457200"/>
            <a:r>
              <a:rPr lang="en-US" sz="1400" dirty="0">
                <a:solidFill>
                  <a:srgbClr val="0055A0"/>
                </a:solidFill>
              </a:rPr>
              <a:t>5 ns delay not sufficient to reset the sensor</a:t>
            </a:r>
          </a:p>
          <a:p>
            <a:pPr marL="760413" lvl="1" indent="-457200"/>
            <a:r>
              <a:rPr lang="en-US" sz="1600" dirty="0"/>
              <a:t>Demonstration of scanning capability for Branch 2</a:t>
            </a:r>
          </a:p>
          <a:p>
            <a:pPr marL="935038" lvl="2" indent="-457200"/>
            <a:r>
              <a:rPr lang="en-US" sz="1400" dirty="0"/>
              <a:t>More detailed scans required (offset in different direction etc.)</a:t>
            </a:r>
            <a:endParaRPr lang="sl-SI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1FD69A3-58CB-4171-A2FD-3CBE302BA14F}"/>
              </a:ext>
            </a:extLst>
          </p:cNvPr>
          <p:cNvSpPr txBox="1"/>
          <p:nvPr/>
        </p:nvSpPr>
        <p:spPr>
          <a:xfrm rot="20352076">
            <a:off x="8391548" y="4023182"/>
            <a:ext cx="1039106" cy="52322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z scale not </a:t>
            </a:r>
          </a:p>
          <a:p>
            <a:r>
              <a:rPr lang="en-US" sz="1400" dirty="0"/>
              <a:t>the same</a:t>
            </a:r>
            <a:endParaRPr lang="sl-SI" sz="1400" dirty="0"/>
          </a:p>
        </p:txBody>
      </p:sp>
    </p:spTree>
    <p:extLst>
      <p:ext uri="{BB962C8B-B14F-4D97-AF65-F5344CB8AC3E}">
        <p14:creationId xmlns:p14="http://schemas.microsoft.com/office/powerpoint/2010/main" val="345081414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67942</TotalTime>
  <Words>1138</Words>
  <Application>Microsoft Office PowerPoint</Application>
  <PresentationFormat>Widescreen</PresentationFormat>
  <Paragraphs>199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Bauhaus 93</vt:lpstr>
      <vt:lpstr>Calibri</vt:lpstr>
      <vt:lpstr>Cambria Math</vt:lpstr>
      <vt:lpstr>Times New Roman</vt:lpstr>
      <vt:lpstr>CERNCorporate4-3</vt:lpstr>
      <vt:lpstr>Double Beam TCT (DB-TCT)  New laser method for high rate sensor tests </vt:lpstr>
      <vt:lpstr>Motivation</vt:lpstr>
      <vt:lpstr>DB-TCT considerations</vt:lpstr>
      <vt:lpstr>DB-TCT setup schematics</vt:lpstr>
      <vt:lpstr>DB-TCT setup</vt:lpstr>
      <vt:lpstr>DB-TCT Commissioning</vt:lpstr>
      <vt:lpstr>AC-LGAD: First measurements </vt:lpstr>
      <vt:lpstr>Single Beam signals</vt:lpstr>
      <vt:lpstr>Double Beam signals</vt:lpstr>
      <vt:lpstr>Signal superposition study</vt:lpstr>
      <vt:lpstr>Summary and outlook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Bojan</cp:lastModifiedBy>
  <cp:revision>2886</cp:revision>
  <cp:lastPrinted>2021-07-05T09:02:18Z</cp:lastPrinted>
  <dcterms:created xsi:type="dcterms:W3CDTF">2012-11-30T11:04:26Z</dcterms:created>
  <dcterms:modified xsi:type="dcterms:W3CDTF">2025-06-06T06:21:04Z</dcterms:modified>
</cp:coreProperties>
</file>