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32"/>
  </p:notesMasterIdLst>
  <p:handoutMasterIdLst>
    <p:handoutMasterId r:id="rId33"/>
  </p:handoutMasterIdLst>
  <p:sldIdLst>
    <p:sldId id="279" r:id="rId2"/>
    <p:sldId id="395" r:id="rId3"/>
    <p:sldId id="405" r:id="rId4"/>
    <p:sldId id="404" r:id="rId5"/>
    <p:sldId id="407" r:id="rId6"/>
    <p:sldId id="408" r:id="rId7"/>
    <p:sldId id="364" r:id="rId8"/>
    <p:sldId id="371" r:id="rId9"/>
    <p:sldId id="372" r:id="rId10"/>
    <p:sldId id="374" r:id="rId11"/>
    <p:sldId id="409" r:id="rId12"/>
    <p:sldId id="410" r:id="rId13"/>
    <p:sldId id="416" r:id="rId14"/>
    <p:sldId id="280" r:id="rId15"/>
    <p:sldId id="281" r:id="rId16"/>
    <p:sldId id="412" r:id="rId17"/>
    <p:sldId id="282" r:id="rId18"/>
    <p:sldId id="413" r:id="rId19"/>
    <p:sldId id="290" r:id="rId20"/>
    <p:sldId id="417" r:id="rId21"/>
    <p:sldId id="390" r:id="rId22"/>
    <p:sldId id="392" r:id="rId23"/>
    <p:sldId id="394" r:id="rId24"/>
    <p:sldId id="388" r:id="rId25"/>
    <p:sldId id="389" r:id="rId26"/>
    <p:sldId id="415" r:id="rId27"/>
    <p:sldId id="414" r:id="rId28"/>
    <p:sldId id="259" r:id="rId29"/>
    <p:sldId id="294" r:id="rId30"/>
    <p:sldId id="292" r:id="rId31"/>
  </p:sldIdLst>
  <p:sldSz cx="12192000" cy="6858000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 Berdalovic" initials="IB" lastIdx="1" clrIdx="0">
    <p:extLst>
      <p:ext uri="{19B8F6BF-5375-455C-9EA6-DF929625EA0E}">
        <p15:presenceInfo xmlns:p15="http://schemas.microsoft.com/office/powerpoint/2012/main" userId="S::ivan.berdalovic@cern.ch::aa805c8b-1d94-4020-9bb8-8761c705bcd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FF9900"/>
    <a:srgbClr val="009999"/>
    <a:srgbClr val="FF40FF"/>
    <a:srgbClr val="FF0000"/>
    <a:srgbClr val="00FA00"/>
    <a:srgbClr val="00FDFF"/>
    <a:srgbClr val="FF9300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194" autoAdjust="0"/>
    <p:restoredTop sz="96000" autoAdjust="0"/>
  </p:normalViewPr>
  <p:slideViewPr>
    <p:cSldViewPr>
      <p:cViewPr varScale="1">
        <p:scale>
          <a:sx n="80" d="100"/>
          <a:sy n="80" d="100"/>
        </p:scale>
        <p:origin x="1066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72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B09D44-6BA5-44EF-9D65-2789CB0CB16C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C5A2D-10A0-45A2-AF73-5E56399E26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55959-D824-448D-B7BE-F60EFF61962A}" type="datetimeFigureOut">
              <a:rPr lang="en-US" smtClean="0"/>
              <a:pPr/>
              <a:t>6/2/2025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3ABC9-D6DC-4239-865A-A6E957690C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3ABC9-D6DC-4239-865A-A6E957690C8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26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3ABC9-D6DC-4239-865A-A6E957690C8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91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3ABC9-D6DC-4239-865A-A6E957690C8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29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3ABC9-D6DC-4239-865A-A6E957690C8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67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3ABC9-D6DC-4239-865A-A6E957690C8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81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95B29-07FF-8B98-2460-41AEF138D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568C0F-59CD-4380-442F-0952E8659E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730B6A-1B6F-33DE-3C95-3A2C0D3FD1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A76246-BBAF-5DA1-62C8-81EAEA65138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0D1D3-BC58-EA6C-5CAA-7E175303F6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3ABC9-D6DC-4239-865A-A6E957690C8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59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3ABC9-D6DC-4239-865A-A6E957690C8E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466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3ABC9-D6DC-4239-865A-A6E957690C8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74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minel logo final1.png">
            <a:extLst>
              <a:ext uri="{FF2B5EF4-FFF2-40B4-BE49-F238E27FC236}">
                <a16:creationId xmlns:a16="http://schemas.microsoft.com/office/drawing/2014/main" id="{E1722514-8205-ED45-B7B8-ACA1DDE464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462219" y="3944630"/>
            <a:ext cx="2420004" cy="117639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0"/>
            <a:ext cx="12192000" cy="364502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20000">
                <a:schemeClr val="tx2">
                  <a:lumMod val="40000"/>
                  <a:lumOff val="60000"/>
                </a:schemeClr>
              </a:gs>
              <a:gs pos="9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3" y="1700808"/>
            <a:ext cx="11329259" cy="1872208"/>
          </a:xfrm>
        </p:spPr>
        <p:txBody>
          <a:bodyPr anchor="b">
            <a:normAutofit/>
          </a:bodyPr>
          <a:lstStyle>
            <a:lvl1pPr>
              <a:defRPr sz="3600" b="1">
                <a:latin typeface="+mn-lt"/>
                <a:cs typeface="Arial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2" y="3789039"/>
            <a:ext cx="8366973" cy="972277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n-lt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edit Master subtitle style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31372" y="5168845"/>
            <a:ext cx="415246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b="1" baseline="30000" noProof="0" dirty="0">
                <a:latin typeface="+mn-lt"/>
                <a:cs typeface="Arial" pitchFamily="34" charset="0"/>
              </a:rPr>
              <a:t>1</a:t>
            </a:r>
            <a:r>
              <a:rPr lang="en-US" sz="1600" b="1" noProof="0" dirty="0">
                <a:latin typeface="+mn-lt"/>
                <a:cs typeface="Arial" pitchFamily="34" charset="0"/>
              </a:rPr>
              <a:t>Micro and Nano Electronics Laboratory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noProof="0" dirty="0">
                <a:latin typeface="+mn-lt"/>
                <a:cs typeface="Arial" pitchFamily="34" charset="0"/>
              </a:rPr>
              <a:t>Faculty of Electrical Engineering and Computing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1600" cap="none" spc="100" baseline="0" noProof="0" dirty="0">
                <a:latin typeface="+mn-lt"/>
                <a:cs typeface="Arial" pitchFamily="34" charset="0"/>
              </a:rPr>
              <a:t>UNIVERSITY OF ZAGREB, CROATIA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53336"/>
            <a:ext cx="12192000" cy="40466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20000">
                <a:schemeClr val="tx2">
                  <a:lumMod val="40000"/>
                  <a:lumOff val="60000"/>
                </a:schemeClr>
              </a:gs>
              <a:gs pos="9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3645024"/>
            <a:ext cx="1219200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0" y="6453336"/>
            <a:ext cx="1219200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C5DBECF-CD05-A44A-A051-0473241242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8259" y="5247873"/>
            <a:ext cx="1924245" cy="8234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357082B-8274-B14C-B706-C8907DFF5E8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933873" y="5247873"/>
            <a:ext cx="826032" cy="826032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5A3F41E9-8D35-8347-A5D2-4254D88AAD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DRD3 week, 2/6/2025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27BF3A-BC08-9341-A07A-F9DC3A7774D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58463" y="5240566"/>
            <a:ext cx="1041793" cy="10217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BC2FF99-181B-754E-9914-B5B92633791B}"/>
              </a:ext>
            </a:extLst>
          </p:cNvPr>
          <p:cNvSpPr txBox="1"/>
          <p:nvPr userDrawn="1"/>
        </p:nvSpPr>
        <p:spPr>
          <a:xfrm>
            <a:off x="431371" y="5166976"/>
            <a:ext cx="11328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en-US" sz="1600" b="1" baseline="30000" noProof="0" dirty="0">
                <a:latin typeface="+mn-lt"/>
                <a:cs typeface="Arial" pitchFamily="34" charset="0"/>
              </a:rPr>
              <a:t>2</a:t>
            </a:r>
            <a:r>
              <a:rPr lang="en-US" sz="1600" b="1" noProof="0" dirty="0">
                <a:latin typeface="+mn-lt"/>
                <a:cs typeface="Arial" pitchFamily="34" charset="0"/>
              </a:rPr>
              <a:t>CERN EP-ADE-TK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6453336"/>
            <a:ext cx="12192000" cy="404664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20000">
                <a:schemeClr val="tx2">
                  <a:lumMod val="40000"/>
                  <a:lumOff val="60000"/>
                </a:schemeClr>
              </a:gs>
              <a:gs pos="9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0"/>
            <a:ext cx="12192000" cy="980728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20000">
                <a:schemeClr val="tx2">
                  <a:lumMod val="40000"/>
                  <a:lumOff val="60000"/>
                </a:schemeClr>
              </a:gs>
              <a:gs pos="9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1" y="0"/>
            <a:ext cx="8928363" cy="980728"/>
          </a:xfrm>
        </p:spPr>
        <p:txBody>
          <a:bodyPr>
            <a:normAutofit/>
          </a:bodyPr>
          <a:lstStyle>
            <a:lvl1pPr>
              <a:defRPr sz="3200" b="1" baseline="0">
                <a:latin typeface="+mn-lt"/>
                <a:cs typeface="Arial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340768"/>
            <a:ext cx="11328629" cy="4785395"/>
          </a:xfrm>
        </p:spPr>
        <p:txBody>
          <a:bodyPr>
            <a:normAutofit/>
          </a:bodyPr>
          <a:lstStyle>
            <a:lvl1pPr>
              <a:buFont typeface="Wingdings" pitchFamily="2" charset="2"/>
              <a:buChar char="§"/>
              <a:defRPr sz="2000">
                <a:latin typeface="+mn-lt"/>
                <a:cs typeface="Arial" pitchFamily="34" charset="0"/>
              </a:defRPr>
            </a:lvl1pPr>
            <a:lvl2pPr>
              <a:buFont typeface="Wingdings" pitchFamily="2" charset="2"/>
              <a:buChar char="§"/>
              <a:defRPr sz="1800">
                <a:latin typeface="+mn-lt"/>
                <a:cs typeface="Arial" pitchFamily="34" charset="0"/>
              </a:defRPr>
            </a:lvl2pPr>
            <a:lvl3pPr>
              <a:buFont typeface="Wingdings" pitchFamily="2" charset="2"/>
              <a:buChar char="§"/>
              <a:defRPr sz="1600">
                <a:latin typeface="+mn-lt"/>
                <a:cs typeface="Arial" pitchFamily="34" charset="0"/>
              </a:defRPr>
            </a:lvl3pPr>
            <a:lvl4pPr>
              <a:buFont typeface="Wingdings" pitchFamily="2" charset="2"/>
              <a:buChar char="§"/>
              <a:defRPr sz="1400">
                <a:latin typeface="+mn-lt"/>
                <a:cs typeface="Arial" pitchFamily="34" charset="0"/>
              </a:defRPr>
            </a:lvl4pPr>
            <a:lvl5pPr>
              <a:buFont typeface="Wingdings" pitchFamily="2" charset="2"/>
              <a:buChar char="§"/>
              <a:defRPr sz="1200"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15829" y="6453336"/>
            <a:ext cx="2844800" cy="404664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+mn-lt"/>
              </a:defRPr>
            </a:lvl1pPr>
          </a:lstStyle>
          <a:p>
            <a:fld id="{777098BD-5ED4-44DB-BA15-3091D43E7A87}" type="slidenum">
              <a:rPr lang="en-US" smtClean="0"/>
              <a:pPr/>
              <a:t>‹#›</a:t>
            </a:fld>
            <a:r>
              <a:rPr lang="en-US" dirty="0"/>
              <a:t>/20</a:t>
            </a:r>
          </a:p>
        </p:txBody>
      </p:sp>
      <p:pic>
        <p:nvPicPr>
          <p:cNvPr id="9" name="Picture 8" descr="minel logo final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056440" y="47612"/>
            <a:ext cx="1828800" cy="8890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 userDrawn="1"/>
        </p:nvCxnSpPr>
        <p:spPr>
          <a:xfrm>
            <a:off x="0" y="980728"/>
            <a:ext cx="1219200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0" y="6453336"/>
            <a:ext cx="12192000" cy="0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F5C52FC2-73E8-A549-8E38-7FB0276F6C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2000" y="6472892"/>
            <a:ext cx="839464" cy="3592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5F3A7F-F4A4-B243-B140-C0093C11071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03464" y="6472122"/>
            <a:ext cx="360000" cy="360000"/>
          </a:xfrm>
          <a:prstGeom prst="rect">
            <a:avLst/>
          </a:prstGeom>
        </p:spPr>
      </p:pic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432DC0C4-5028-1240-A74C-FDDB85BFE0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DRD3 week, 2/6/2025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137CE68-E71A-B346-A4BB-85507E306E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495464" y="6477797"/>
            <a:ext cx="366333" cy="35928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53336"/>
            <a:ext cx="2844800" cy="404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77098BD-5ED4-44DB-BA15-3091D43E7A87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dt="0"/>
  <p:txStyles>
    <p:titleStyle>
      <a:lvl1pPr algn="l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iff"/><Relationship Id="rId4" Type="http://schemas.openxmlformats.org/officeDocument/2006/relationships/image" Target="../media/image21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7" Type="http://schemas.openxmlformats.org/officeDocument/2006/relationships/image" Target="../media/image100.png"/><Relationship Id="rId2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46.tiff"/><Relationship Id="rId4" Type="http://schemas.openxmlformats.org/officeDocument/2006/relationships/image" Target="../media/image45.tif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373" y="1700808"/>
            <a:ext cx="7595027" cy="1872208"/>
          </a:xfrm>
        </p:spPr>
        <p:txBody>
          <a:bodyPr>
            <a:normAutofit/>
          </a:bodyPr>
          <a:lstStyle/>
          <a:p>
            <a:r>
              <a:rPr lang="en-GB" dirty="0"/>
              <a:t>Design and characterization of CASSIA monolithic pixel sensors with gain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3" y="3789040"/>
            <a:ext cx="8904987" cy="1080120"/>
          </a:xfrm>
        </p:spPr>
        <p:txBody>
          <a:bodyPr>
            <a:noAutofit/>
          </a:bodyPr>
          <a:lstStyle/>
          <a:p>
            <a:r>
              <a:rPr lang="en-GB" baseline="30000" dirty="0"/>
              <a:t>1</a:t>
            </a:r>
            <a:r>
              <a:rPr lang="en-GB" dirty="0"/>
              <a:t>P. </a:t>
            </a:r>
            <a:r>
              <a:rPr lang="en-GB" dirty="0" err="1"/>
              <a:t>Bartulović</a:t>
            </a:r>
            <a:r>
              <a:rPr lang="en-GB" dirty="0"/>
              <a:t>, </a:t>
            </a:r>
            <a:r>
              <a:rPr lang="en-GB" u="sng" dirty="0"/>
              <a:t>I. </a:t>
            </a:r>
            <a:r>
              <a:rPr lang="en-GB" u="sng" dirty="0" err="1"/>
              <a:t>Berdalović</a:t>
            </a:r>
            <a:r>
              <a:rPr lang="en-GB" dirty="0"/>
              <a:t>, M. </a:t>
            </a:r>
            <a:r>
              <a:rPr lang="en-GB" dirty="0" err="1"/>
              <a:t>Jugović</a:t>
            </a:r>
            <a:r>
              <a:rPr lang="en-GB" dirty="0"/>
              <a:t>, B. </a:t>
            </a:r>
            <a:r>
              <a:rPr lang="en-GB" dirty="0" err="1"/>
              <a:t>Požar</a:t>
            </a:r>
            <a:r>
              <a:rPr lang="en-GB" dirty="0"/>
              <a:t>, T. </a:t>
            </a:r>
            <a:r>
              <a:rPr lang="en-GB" dirty="0" err="1"/>
              <a:t>Suligoj</a:t>
            </a:r>
            <a:endParaRPr lang="en-GB" dirty="0"/>
          </a:p>
          <a:p>
            <a:r>
              <a:rPr lang="en-GB" baseline="30000" dirty="0"/>
              <a:t>2</a:t>
            </a:r>
            <a:r>
              <a:rPr lang="en-GB" dirty="0"/>
              <a:t>S. Haberl, A. </a:t>
            </a:r>
            <a:r>
              <a:rPr lang="en-GB" dirty="0" err="1"/>
              <a:t>Kotsokechagia</a:t>
            </a:r>
            <a:r>
              <a:rPr lang="en-GB" dirty="0"/>
              <a:t>, J. Lunde, H. </a:t>
            </a:r>
            <a:r>
              <a:rPr lang="en-GB" dirty="0" err="1"/>
              <a:t>Pernegger</a:t>
            </a:r>
            <a:r>
              <a:rPr lang="en-GB" dirty="0"/>
              <a:t>, C. </a:t>
            </a:r>
            <a:r>
              <a:rPr lang="en-GB" dirty="0" err="1"/>
              <a:t>Solans</a:t>
            </a:r>
            <a:r>
              <a:rPr lang="en-GB" dirty="0"/>
              <a:t> Sanchez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37A6D6-B92C-C744-906D-2AA994E97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4225639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16B0918-C58B-0B4A-8299-C4BA529ED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48" y="1969750"/>
            <a:ext cx="5760000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F6832-6B22-5443-9E51-5281C412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M3 in-pixel gain (785 nm)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09246-EB0E-E943-82FB-74DBC7222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340768"/>
            <a:ext cx="5763297" cy="4785395"/>
          </a:xfrm>
        </p:spPr>
        <p:txBody>
          <a:bodyPr/>
          <a:lstStyle/>
          <a:p>
            <a:r>
              <a:rPr lang="en-US" dirty="0"/>
              <a:t>XDPW gain layer diameter of 12 um, gain close to constant only within gain layer area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2B320-6898-714F-B8E5-DF1BE3C7F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10</a:t>
            </a:fld>
            <a:r>
              <a:rPr lang="en-US" dirty="0"/>
              <a:t>/20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5E20404-13F4-6643-80F5-DF24F5602567}"/>
              </a:ext>
            </a:extLst>
          </p:cNvPr>
          <p:cNvSpPr txBox="1">
            <a:spLocks/>
          </p:cNvSpPr>
          <p:nvPr/>
        </p:nvSpPr>
        <p:spPr>
          <a:xfrm>
            <a:off x="6195299" y="4262782"/>
            <a:ext cx="5229293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decrease of gain towards electrode edge more prominent compared to M2, </a:t>
            </a:r>
            <a:r>
              <a:rPr lang="en-GB" dirty="0"/>
              <a:t>mitigated somewhat by increasing reverse bias (still &gt;5 for M = 1000)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C8F8CE-6F31-E741-9AE9-975472061B77}"/>
              </a:ext>
            </a:extLst>
          </p:cNvPr>
          <p:cNvCxnSpPr>
            <a:cxnSpLocks/>
          </p:cNvCxnSpPr>
          <p:nvPr/>
        </p:nvCxnSpPr>
        <p:spPr>
          <a:xfrm flipV="1">
            <a:off x="4875841" y="3564189"/>
            <a:ext cx="572087" cy="157337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024EDA7-2ED1-7546-8ECD-9FD909203CA5}"/>
              </a:ext>
            </a:extLst>
          </p:cNvPr>
          <p:cNvSpPr txBox="1"/>
          <p:nvPr/>
        </p:nvSpPr>
        <p:spPr>
          <a:xfrm>
            <a:off x="2844117" y="5085184"/>
            <a:ext cx="2603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artefact due to extremely low photocurrent at M = 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AF370E-B056-5747-AED3-A8FEBCC8E847}"/>
              </a:ext>
            </a:extLst>
          </p:cNvPr>
          <p:cNvGrpSpPr/>
          <p:nvPr/>
        </p:nvGrpSpPr>
        <p:grpSpPr>
          <a:xfrm>
            <a:off x="6336995" y="1268760"/>
            <a:ext cx="5479900" cy="2858453"/>
            <a:chOff x="6336995" y="1268760"/>
            <a:chExt cx="5479900" cy="285845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B92C79B-3045-C14C-9B0B-E75B6D9F7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995" y="1268760"/>
              <a:ext cx="5479900" cy="285845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DD74384-9E41-5C47-800F-FBDB9F993BD2}"/>
                </a:ext>
              </a:extLst>
            </p:cNvPr>
            <p:cNvSpPr txBox="1"/>
            <p:nvPr/>
          </p:nvSpPr>
          <p:spPr>
            <a:xfrm>
              <a:off x="8826357" y="1700808"/>
              <a:ext cx="5052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NW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D8C7FF-E534-C44E-9DC7-6CBCE33CC4FB}"/>
                </a:ext>
              </a:extLst>
            </p:cNvPr>
            <p:cNvSpPr txBox="1"/>
            <p:nvPr/>
          </p:nvSpPr>
          <p:spPr>
            <a:xfrm>
              <a:off x="7384700" y="1870085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DPW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084629-DE5E-574F-ABA9-584126FC8BCF}"/>
                </a:ext>
              </a:extLst>
            </p:cNvPr>
            <p:cNvSpPr txBox="1"/>
            <p:nvPr/>
          </p:nvSpPr>
          <p:spPr>
            <a:xfrm>
              <a:off x="8810686" y="3564188"/>
              <a:ext cx="532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SUB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A06F4FE-FA1D-F243-8FBD-71B6D78FD2AD}"/>
                </a:ext>
              </a:extLst>
            </p:cNvPr>
            <p:cNvSpPr txBox="1"/>
            <p:nvPr/>
          </p:nvSpPr>
          <p:spPr>
            <a:xfrm>
              <a:off x="9653638" y="2082334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W3</a:t>
              </a:r>
            </a:p>
          </p:txBody>
        </p:sp>
      </p:grp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7D700B6-38FE-6B4D-B188-2395CC9361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563668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F155D-FBED-6F47-9D75-D7E868D31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 pulsed laser measurements (1060 nm)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0E9A04-112F-CD4E-B2B4-EC8516CD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11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3175F-4173-584A-B1A3-555C0007C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03256C0-A6AA-D045-BAB0-44F7482A6571}"/>
              </a:ext>
            </a:extLst>
          </p:cNvPr>
          <p:cNvGrpSpPr/>
          <p:nvPr/>
        </p:nvGrpSpPr>
        <p:grpSpPr>
          <a:xfrm>
            <a:off x="5834962" y="1268760"/>
            <a:ext cx="5981933" cy="3737548"/>
            <a:chOff x="5834962" y="1338474"/>
            <a:chExt cx="5981933" cy="373754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DA58E79-2541-1F43-AC5B-BFDDAB9442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995" y="2005774"/>
              <a:ext cx="5479900" cy="28800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6007E29-E8C8-4540-8B6D-B6701A2BC8AB}"/>
                </a:ext>
              </a:extLst>
            </p:cNvPr>
            <p:cNvSpPr txBox="1"/>
            <p:nvPr/>
          </p:nvSpPr>
          <p:spPr>
            <a:xfrm>
              <a:off x="7384700" y="2626109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DPW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08FE95A-87E8-AD41-B4A2-E8B51268DEE2}"/>
                </a:ext>
              </a:extLst>
            </p:cNvPr>
            <p:cNvSpPr txBox="1"/>
            <p:nvPr/>
          </p:nvSpPr>
          <p:spPr>
            <a:xfrm>
              <a:off x="8810686" y="4320212"/>
              <a:ext cx="532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SUB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627767B-9FC7-7840-93BF-E44C0E85016D}"/>
                </a:ext>
              </a:extLst>
            </p:cNvPr>
            <p:cNvSpPr txBox="1"/>
            <p:nvPr/>
          </p:nvSpPr>
          <p:spPr>
            <a:xfrm>
              <a:off x="9653638" y="2838358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W3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F97FF5F-5DBC-754B-8B09-B5EA1424EC6E}"/>
                </a:ext>
              </a:extLst>
            </p:cNvPr>
            <p:cNvSpPr txBox="1"/>
            <p:nvPr/>
          </p:nvSpPr>
          <p:spPr>
            <a:xfrm>
              <a:off x="8826356" y="2456832"/>
              <a:ext cx="5052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NW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15D4F04-1043-CA41-93C1-F9B2C5BF2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24192" y="4356022"/>
              <a:ext cx="472501" cy="72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4C031C3-5CE1-1D42-82EC-C8B81C761A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958711" y="2238097"/>
              <a:ext cx="472501" cy="72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B988418-9867-1748-978E-4D20F0B62020}"/>
                </a:ext>
              </a:extLst>
            </p:cNvPr>
            <p:cNvSpPr txBox="1"/>
            <p:nvPr/>
          </p:nvSpPr>
          <p:spPr>
            <a:xfrm>
              <a:off x="8964371" y="3290709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⊕⊖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2E0FE04-55CE-9746-8126-154CC6F4B1AF}"/>
                </a:ext>
              </a:extLst>
            </p:cNvPr>
            <p:cNvCxnSpPr>
              <a:cxnSpLocks/>
            </p:cNvCxnSpPr>
            <p:nvPr/>
          </p:nvCxnSpPr>
          <p:spPr>
            <a:xfrm>
              <a:off x="9129481" y="3536888"/>
              <a:ext cx="0" cy="720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769E5ED-3A67-C148-83CB-F5F9B1C8D3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77081" y="2960888"/>
              <a:ext cx="0" cy="36000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4875076-6F01-B143-BF9C-056BF7124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877079">
              <a:off x="7973473" y="3430711"/>
              <a:ext cx="1056288" cy="360000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2BCC0B9-CACC-FA43-9AAC-7DA0FBAA6A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12424" y="1732450"/>
              <a:ext cx="0" cy="7956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riangle 18">
              <a:extLst>
                <a:ext uri="{FF2B5EF4-FFF2-40B4-BE49-F238E27FC236}">
                  <a16:creationId xmlns:a16="http://schemas.microsoft.com/office/drawing/2014/main" id="{ED8333C3-6920-0C40-B823-0B0FE591385A}"/>
                </a:ext>
              </a:extLst>
            </p:cNvPr>
            <p:cNvSpPr/>
            <p:nvPr/>
          </p:nvSpPr>
          <p:spPr>
            <a:xfrm rot="5400000">
              <a:off x="10452464" y="1368844"/>
              <a:ext cx="720000" cy="720080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F12BAAC-95E8-7341-860E-5BE8DCF638A0}"/>
                </a:ext>
              </a:extLst>
            </p:cNvPr>
            <p:cNvCxnSpPr>
              <a:cxnSpLocks/>
            </p:cNvCxnSpPr>
            <p:nvPr/>
          </p:nvCxnSpPr>
          <p:spPr>
            <a:xfrm>
              <a:off x="9912424" y="1728884"/>
              <a:ext cx="540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461FB48-0B73-F849-B67B-DABBEE5385FE}"/>
                </a:ext>
              </a:extLst>
            </p:cNvPr>
            <p:cNvCxnSpPr>
              <a:cxnSpLocks/>
            </p:cNvCxnSpPr>
            <p:nvPr/>
          </p:nvCxnSpPr>
          <p:spPr>
            <a:xfrm>
              <a:off x="11172504" y="1728884"/>
              <a:ext cx="5400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73460C4-FBC4-964E-AAA9-648212009410}"/>
                </a:ext>
              </a:extLst>
            </p:cNvPr>
            <p:cNvSpPr txBox="1"/>
            <p:nvPr/>
          </p:nvSpPr>
          <p:spPr>
            <a:xfrm>
              <a:off x="11077820" y="1338474"/>
              <a:ext cx="7293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scope</a:t>
              </a:r>
            </a:p>
          </p:txBody>
        </p:sp>
      </p:grp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241CB2A1-DB3A-384A-9B67-89955355C646}"/>
              </a:ext>
            </a:extLst>
          </p:cNvPr>
          <p:cNvSpPr txBox="1">
            <a:spLocks/>
          </p:cNvSpPr>
          <p:nvPr/>
        </p:nvSpPr>
        <p:spPr>
          <a:xfrm>
            <a:off x="6195299" y="5076022"/>
            <a:ext cx="5229293" cy="1050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biasing collection electrode of all pixels in 3x3 matrix, reading out signals from central pixel using a CIVIDEC </a:t>
            </a:r>
            <a:r>
              <a:rPr lang="en-US" dirty="0" err="1"/>
              <a:t>Cx</a:t>
            </a:r>
            <a:r>
              <a:rPr lang="en-US" dirty="0"/>
              <a:t> amplifier</a:t>
            </a:r>
            <a:endParaRPr lang="en-GB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9B178237-D6DE-A44C-9160-2D439B1FBFBD}"/>
              </a:ext>
            </a:extLst>
          </p:cNvPr>
          <p:cNvSpPr txBox="1">
            <a:spLocks/>
          </p:cNvSpPr>
          <p:nvPr/>
        </p:nvSpPr>
        <p:spPr>
          <a:xfrm>
            <a:off x="432001" y="1340768"/>
            <a:ext cx="5664000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laser pulses of 1060 nm photons at 100 kHz</a:t>
            </a:r>
          </a:p>
          <a:p>
            <a:r>
              <a:rPr lang="en-US" dirty="0"/>
              <a:t>uniform illumination over entire pixel area</a:t>
            </a:r>
          </a:p>
          <a:p>
            <a:endParaRPr lang="en-US" dirty="0"/>
          </a:p>
          <a:p>
            <a:r>
              <a:rPr lang="en-US" dirty="0"/>
              <a:t>I-V curves with laser </a:t>
            </a:r>
            <a:r>
              <a:rPr lang="en-US" dirty="0">
                <a:solidFill>
                  <a:srgbClr val="FF0000"/>
                </a:solidFill>
              </a:rPr>
              <a:t>ON</a:t>
            </a:r>
            <a:r>
              <a:rPr lang="en-US" dirty="0"/>
              <a:t>/</a:t>
            </a:r>
            <a:r>
              <a:rPr lang="en-US" dirty="0">
                <a:solidFill>
                  <a:srgbClr val="0432FF"/>
                </a:solidFill>
              </a:rPr>
              <a:t>OFF</a:t>
            </a:r>
            <a:r>
              <a:rPr lang="en-US" dirty="0"/>
              <a:t> correspond well with curves under continuous illumination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17A77346-1CCF-4147-8A7F-A876026196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9958" y="3251174"/>
            <a:ext cx="4387380" cy="30960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ECEAC21D-666E-524A-A82F-82FA1E14FE0A}"/>
              </a:ext>
            </a:extLst>
          </p:cNvPr>
          <p:cNvSpPr txBox="1"/>
          <p:nvPr/>
        </p:nvSpPr>
        <p:spPr>
          <a:xfrm>
            <a:off x="4223792" y="509540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19AB530-63C4-2B48-8954-5A747925F0F8}"/>
              </a:ext>
            </a:extLst>
          </p:cNvPr>
          <p:cNvSpPr txBox="1"/>
          <p:nvPr/>
        </p:nvSpPr>
        <p:spPr>
          <a:xfrm>
            <a:off x="4716235" y="5416426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432FF"/>
                </a:solidFill>
              </a:rPr>
              <a:t>OFF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B8A4756-39FD-1549-B8B0-5BB784C3B072}"/>
              </a:ext>
            </a:extLst>
          </p:cNvPr>
          <p:cNvSpPr txBox="1"/>
          <p:nvPr/>
        </p:nvSpPr>
        <p:spPr>
          <a:xfrm>
            <a:off x="3948604" y="4235109"/>
            <a:ext cx="71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LGAD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EE9135A-D1C5-CE44-A7B5-F5B1E8D78FB5}"/>
              </a:ext>
            </a:extLst>
          </p:cNvPr>
          <p:cNvSpPr txBox="1"/>
          <p:nvPr/>
        </p:nvSpPr>
        <p:spPr>
          <a:xfrm>
            <a:off x="4836680" y="4239653"/>
            <a:ext cx="68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SPAD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232A3E-C130-D241-82ED-880AD471E8F6}"/>
              </a:ext>
            </a:extLst>
          </p:cNvPr>
          <p:cNvSpPr txBox="1"/>
          <p:nvPr/>
        </p:nvSpPr>
        <p:spPr>
          <a:xfrm>
            <a:off x="1703512" y="3356331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M2</a:t>
            </a:r>
          </a:p>
        </p:txBody>
      </p:sp>
    </p:spTree>
    <p:extLst>
      <p:ext uri="{BB962C8B-B14F-4D97-AF65-F5344CB8AC3E}">
        <p14:creationId xmlns:p14="http://schemas.microsoft.com/office/powerpoint/2010/main" val="715870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7C11F-D039-E34C-9E9E-6037A7253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 pulsed laser measurements (1060 nm)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9027CB-3C92-C942-A559-033D58F8C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12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A3DA8-74FF-6543-956F-35A8DE0E4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21D4802-E97D-AA42-8DF9-EE2AA20258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2637312"/>
            <a:ext cx="4308880" cy="3600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40B6BCBE-69E8-A843-B94E-1064863AD4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722" y="2637312"/>
            <a:ext cx="4346513" cy="3600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874F99-F854-3C4C-BAD9-CDCE3AB5D861}"/>
              </a:ext>
            </a:extLst>
          </p:cNvPr>
          <p:cNvSpPr txBox="1">
            <a:spLocks/>
          </p:cNvSpPr>
          <p:nvPr/>
        </p:nvSpPr>
        <p:spPr>
          <a:xfrm>
            <a:off x="6195299" y="1340768"/>
            <a:ext cx="5445317" cy="4785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M3 and M4 show comparable amplitudes, higher amplitudes for M2 with wider gain layer (signal ratio similar to gain layer area ratio) </a:t>
            </a:r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97FB96F-2ACA-1044-8898-1B404D85F6EA}"/>
              </a:ext>
            </a:extLst>
          </p:cNvPr>
          <p:cNvSpPr txBox="1">
            <a:spLocks/>
          </p:cNvSpPr>
          <p:nvPr/>
        </p:nvSpPr>
        <p:spPr>
          <a:xfrm>
            <a:off x="432001" y="1340768"/>
            <a:ext cx="5663999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collecting signals at amplifier output and analyzing pulse amplitude distribution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8F88D8-9A17-2A46-BF3F-001CF37251F4}"/>
              </a:ext>
            </a:extLst>
          </p:cNvPr>
          <p:cNvSpPr txBox="1"/>
          <p:nvPr/>
        </p:nvSpPr>
        <p:spPr>
          <a:xfrm>
            <a:off x="2063552" y="2781496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M2, V</a:t>
            </a:r>
            <a:r>
              <a:rPr lang="en-GB" b="1" baseline="-25000" dirty="0"/>
              <a:t>BIAS</a:t>
            </a:r>
            <a:r>
              <a:rPr lang="en-GB" b="1" dirty="0"/>
              <a:t> = 46 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FF61AE-DC05-E744-89FF-08A95C098047}"/>
              </a:ext>
            </a:extLst>
          </p:cNvPr>
          <p:cNvSpPr txBox="1"/>
          <p:nvPr/>
        </p:nvSpPr>
        <p:spPr>
          <a:xfrm>
            <a:off x="7680176" y="5920417"/>
            <a:ext cx="131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LGAD mode</a:t>
            </a:r>
          </a:p>
        </p:txBody>
      </p:sp>
    </p:spTree>
    <p:extLst>
      <p:ext uri="{BB962C8B-B14F-4D97-AF65-F5344CB8AC3E}">
        <p14:creationId xmlns:p14="http://schemas.microsoft.com/office/powerpoint/2010/main" val="1622726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76ED5E-0BED-056B-52A8-7A410EA57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creenshot 2025-05-05 at 13.22.32.png" descr="Screenshot 2025-05-05 at 13.22.32.png">
            <a:extLst>
              <a:ext uri="{FF2B5EF4-FFF2-40B4-BE49-F238E27FC236}">
                <a16:creationId xmlns:a16="http://schemas.microsoft.com/office/drawing/2014/main" id="{3CBA96EE-3F2F-E825-2CAC-D754D6B41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340768"/>
            <a:ext cx="9821100" cy="478539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D530EF-BA8E-4DDB-7E5C-1F4814068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IR pulsed laser measurements (1060 nm)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0938DB-0857-3184-FF17-BB3DDD1FB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13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F7A36-DADE-81D4-D918-76C1068814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FA09261-769E-2E6D-C882-8D764830EF27}"/>
              </a:ext>
            </a:extLst>
          </p:cNvPr>
          <p:cNvSpPr txBox="1">
            <a:spLocks/>
          </p:cNvSpPr>
          <p:nvPr/>
        </p:nvSpPr>
        <p:spPr>
          <a:xfrm>
            <a:off x="10128448" y="1340768"/>
            <a:ext cx="2063552" cy="4785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LGAD mode operation from 86-98 V</a:t>
            </a:r>
          </a:p>
          <a:p>
            <a:r>
              <a:rPr lang="en-GB" dirty="0"/>
              <a:t>parallel LGAD and SPAD response in transition region (100-104 V), then SPAD mode</a:t>
            </a:r>
          </a:p>
          <a:p>
            <a:r>
              <a:rPr lang="en-GB" dirty="0"/>
              <a:t>approximate linear increase of gain with voltage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CC6391-3EF5-561F-98E8-76E6036F3900}"/>
              </a:ext>
            </a:extLst>
          </p:cNvPr>
          <p:cNvSpPr txBox="1"/>
          <p:nvPr/>
        </p:nvSpPr>
        <p:spPr>
          <a:xfrm>
            <a:off x="432001" y="3548799"/>
            <a:ext cx="180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M3 </a:t>
            </a:r>
            <a:r>
              <a:rPr lang="en-GB" b="1" dirty="0">
                <a:solidFill>
                  <a:srgbClr val="FF0000"/>
                </a:solidFill>
              </a:rPr>
              <a:t>(preliminary)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5688F6-A6BE-6074-9AEE-E7EACE38E676}"/>
              </a:ext>
            </a:extLst>
          </p:cNvPr>
          <p:cNvSpPr txBox="1"/>
          <p:nvPr/>
        </p:nvSpPr>
        <p:spPr>
          <a:xfrm>
            <a:off x="4367808" y="1978595"/>
            <a:ext cx="122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LGAD peak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7CE8B8-A340-74A2-8F4D-DCD846B8E54E}"/>
              </a:ext>
            </a:extLst>
          </p:cNvPr>
          <p:cNvSpPr txBox="1"/>
          <p:nvPr/>
        </p:nvSpPr>
        <p:spPr>
          <a:xfrm>
            <a:off x="4367808" y="4715852"/>
            <a:ext cx="122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LGAD peak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8C096F-5B59-EC5B-856C-B256799D3028}"/>
              </a:ext>
            </a:extLst>
          </p:cNvPr>
          <p:cNvSpPr txBox="1"/>
          <p:nvPr/>
        </p:nvSpPr>
        <p:spPr>
          <a:xfrm>
            <a:off x="4968329" y="5229200"/>
            <a:ext cx="120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SPAD peak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506DF3-7261-7CD6-F9D3-3A5170ECF03E}"/>
              </a:ext>
            </a:extLst>
          </p:cNvPr>
          <p:cNvSpPr txBox="1"/>
          <p:nvPr/>
        </p:nvSpPr>
        <p:spPr>
          <a:xfrm>
            <a:off x="6288386" y="4715852"/>
            <a:ext cx="122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LGAD peak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D040B7-5899-8744-65E6-93C93FBA1530}"/>
              </a:ext>
            </a:extLst>
          </p:cNvPr>
          <p:cNvSpPr txBox="1"/>
          <p:nvPr/>
        </p:nvSpPr>
        <p:spPr>
          <a:xfrm>
            <a:off x="6888907" y="5229200"/>
            <a:ext cx="120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SPAD peak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AC5CB2-BA2E-4F5A-6DDA-106EF6E73448}"/>
              </a:ext>
            </a:extLst>
          </p:cNvPr>
          <p:cNvSpPr txBox="1"/>
          <p:nvPr/>
        </p:nvSpPr>
        <p:spPr>
          <a:xfrm>
            <a:off x="8196015" y="4715852"/>
            <a:ext cx="122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LGAD peak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2DE5E2-5C4C-438B-BBFE-7BB48410BFE1}"/>
              </a:ext>
            </a:extLst>
          </p:cNvPr>
          <p:cNvSpPr txBox="1"/>
          <p:nvPr/>
        </p:nvSpPr>
        <p:spPr>
          <a:xfrm>
            <a:off x="8796536" y="5229200"/>
            <a:ext cx="120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SPAD peak</a:t>
            </a:r>
          </a:p>
        </p:txBody>
      </p:sp>
    </p:spTree>
    <p:extLst>
      <p:ext uri="{BB962C8B-B14F-4D97-AF65-F5344CB8AC3E}">
        <p14:creationId xmlns:p14="http://schemas.microsoft.com/office/powerpoint/2010/main" val="3703850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4971F-275A-1049-96F2-C500B8439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Goals after CASSIA1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5D91AE-24B2-934B-9EFC-81AD82447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1" y="1340768"/>
            <a:ext cx="7594399" cy="4785395"/>
          </a:xfrm>
        </p:spPr>
        <p:txBody>
          <a:bodyPr/>
          <a:lstStyle/>
          <a:p>
            <a:r>
              <a:rPr lang="en-GB" dirty="0"/>
              <a:t>CASSIA1 contains only 3x3 sensor matrices and single pixels without in-pixel electronics – test vehicle for sensor optimization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Goals with CASSIA2:</a:t>
            </a:r>
          </a:p>
          <a:p>
            <a:pPr lvl="1"/>
            <a:r>
              <a:rPr lang="en-GB" dirty="0"/>
              <a:t>include in-pixel electronics (front-end amplifier + discriminator) for operating 5x5 sensor matrices in LGAD mode</a:t>
            </a:r>
          </a:p>
          <a:p>
            <a:pPr lvl="1"/>
            <a:r>
              <a:rPr lang="en-GB" dirty="0"/>
              <a:t>include in-pixel electronics (quenching circuit) for operating 4x4 sensor matrices in SPAD mode</a:t>
            </a:r>
          </a:p>
          <a:p>
            <a:pPr lvl="1"/>
            <a:r>
              <a:rPr lang="en-GB" dirty="0"/>
              <a:t>include a simple but scalable digital readout architecture for reading out pixel addresses in 4x4 matrices</a:t>
            </a:r>
          </a:p>
          <a:p>
            <a:pPr lvl="1"/>
            <a:r>
              <a:rPr lang="en-GB" dirty="0"/>
              <a:t>explore new sensor concepts for further improvement in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4DF1E5-8BF5-8840-BEC5-DF21B674E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14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4B306-5DFC-CC4D-88C1-000071E0D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D87378-AB73-D14F-83FE-E8642FDF5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2663" y="1340768"/>
            <a:ext cx="3087966" cy="478607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BB2E4C3-B373-C743-BF63-77B123D6E056}"/>
              </a:ext>
            </a:extLst>
          </p:cNvPr>
          <p:cNvCxnSpPr>
            <a:cxnSpLocks/>
          </p:cNvCxnSpPr>
          <p:nvPr/>
        </p:nvCxnSpPr>
        <p:spPr>
          <a:xfrm>
            <a:off x="6744072" y="1872000"/>
            <a:ext cx="1800200" cy="3600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943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E389E-CE68-6940-9160-10293B49C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CASSIA2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DBA21E-9127-8C4D-B4A2-6EC19EB8E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2105" y="1340768"/>
            <a:ext cx="4728524" cy="4785395"/>
          </a:xfrm>
        </p:spPr>
        <p:txBody>
          <a:bodyPr>
            <a:normAutofit/>
          </a:bodyPr>
          <a:lstStyle/>
          <a:p>
            <a:r>
              <a:rPr lang="en-GB" dirty="0"/>
              <a:t>6x5 mm</a:t>
            </a:r>
            <a:r>
              <a:rPr lang="en-GB" baseline="30000" dirty="0"/>
              <a:t>2</a:t>
            </a:r>
            <a:r>
              <a:rPr lang="en-GB" dirty="0"/>
              <a:t> chip area divided into 3 parts:</a:t>
            </a:r>
          </a:p>
          <a:p>
            <a:endParaRPr lang="en-GB" dirty="0"/>
          </a:p>
          <a:p>
            <a:pPr lvl="1"/>
            <a:r>
              <a:rPr lang="en-GB" dirty="0"/>
              <a:t>CASSIA2A – 5x5 </a:t>
            </a:r>
            <a:r>
              <a:rPr lang="en-GB" dirty="0" err="1"/>
              <a:t>analog</a:t>
            </a:r>
            <a:r>
              <a:rPr lang="en-GB" dirty="0"/>
              <a:t> pixel matrices with in-pixel front-end + 4x4 digital pixel matrices with front-end and readout architecture for operation in LGAD mode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CASSIA2B – 3x3 sensor matrices and single pixels (similar to CASSIA1) with new sensor concepts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CASSIA2C – 4x4 pixel matrices with in-pixel quenching circuits and readout architecture for operation in SPAD mode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5E4ED-A39C-424D-B7D5-67652E9D3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15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D1125-951E-864D-97A1-3D1EF085A9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495061-B1B2-A741-B5CB-F39E8E945E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8" y="1107685"/>
            <a:ext cx="6294073" cy="525601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064235F-2223-C94E-8562-26CC8BBD4FD6}"/>
              </a:ext>
            </a:extLst>
          </p:cNvPr>
          <p:cNvSpPr/>
          <p:nvPr/>
        </p:nvSpPr>
        <p:spPr>
          <a:xfrm>
            <a:off x="983433" y="2780929"/>
            <a:ext cx="432048" cy="1728192"/>
          </a:xfrm>
          <a:prstGeom prst="rect">
            <a:avLst/>
          </a:prstGeom>
          <a:noFill/>
          <a:ln w="38100"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FA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F7924C-A6EF-524C-ADB4-FBF5D9A3AD4D}"/>
              </a:ext>
            </a:extLst>
          </p:cNvPr>
          <p:cNvSpPr/>
          <p:nvPr/>
        </p:nvSpPr>
        <p:spPr>
          <a:xfrm>
            <a:off x="1559496" y="2708919"/>
            <a:ext cx="504056" cy="1800201"/>
          </a:xfrm>
          <a:prstGeom prst="rect">
            <a:avLst/>
          </a:prstGeom>
          <a:noFill/>
          <a:ln w="38100">
            <a:solidFill>
              <a:srgbClr val="00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674822-702E-E34D-A32B-35B44BCCEBD0}"/>
              </a:ext>
            </a:extLst>
          </p:cNvPr>
          <p:cNvSpPr txBox="1"/>
          <p:nvPr/>
        </p:nvSpPr>
        <p:spPr>
          <a:xfrm>
            <a:off x="1025016" y="177281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FA00"/>
                </a:solidFill>
              </a:rPr>
              <a:t>CASSIA2A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C8C79FD-D123-CA45-91E5-21E44EC3C122}"/>
              </a:ext>
            </a:extLst>
          </p:cNvPr>
          <p:cNvSpPr txBox="1"/>
          <p:nvPr/>
        </p:nvSpPr>
        <p:spPr>
          <a:xfrm>
            <a:off x="3054398" y="1773762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FA00"/>
                </a:solidFill>
              </a:rPr>
              <a:t>CASSIA2B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F23717-A65F-9242-A98D-55988807ED03}"/>
              </a:ext>
            </a:extLst>
          </p:cNvPr>
          <p:cNvSpPr txBox="1"/>
          <p:nvPr/>
        </p:nvSpPr>
        <p:spPr>
          <a:xfrm>
            <a:off x="5074162" y="1772816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FA00"/>
                </a:solidFill>
              </a:rPr>
              <a:t>CASSIA2C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585BBC-62C8-3649-8237-93D28B39DA42}"/>
              </a:ext>
            </a:extLst>
          </p:cNvPr>
          <p:cNvSpPr/>
          <p:nvPr/>
        </p:nvSpPr>
        <p:spPr>
          <a:xfrm>
            <a:off x="4991878" y="2132856"/>
            <a:ext cx="600066" cy="3456384"/>
          </a:xfrm>
          <a:prstGeom prst="rect">
            <a:avLst/>
          </a:prstGeom>
          <a:noFill/>
          <a:ln w="38100">
            <a:solidFill>
              <a:srgbClr val="00F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5C829C8-5617-D248-A1FD-87B77678223A}"/>
              </a:ext>
            </a:extLst>
          </p:cNvPr>
          <p:cNvSpPr/>
          <p:nvPr/>
        </p:nvSpPr>
        <p:spPr>
          <a:xfrm>
            <a:off x="5878952" y="2142148"/>
            <a:ext cx="380681" cy="3375084"/>
          </a:xfrm>
          <a:prstGeom prst="rect">
            <a:avLst/>
          </a:prstGeom>
          <a:noFill/>
          <a:ln w="38100">
            <a:solidFill>
              <a:srgbClr val="00F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6C457D-1886-664F-97CC-F77BB8D51E91}"/>
              </a:ext>
            </a:extLst>
          </p:cNvPr>
          <p:cNvSpPr txBox="1"/>
          <p:nvPr/>
        </p:nvSpPr>
        <p:spPr>
          <a:xfrm>
            <a:off x="328617" y="4509120"/>
            <a:ext cx="123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rgbClr val="00FA00"/>
                </a:solidFill>
              </a:rPr>
              <a:t>4x4 digital matrices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6954A5-E903-0748-9341-D4EA70615824}"/>
              </a:ext>
            </a:extLst>
          </p:cNvPr>
          <p:cNvSpPr txBox="1"/>
          <p:nvPr/>
        </p:nvSpPr>
        <p:spPr>
          <a:xfrm>
            <a:off x="1480745" y="4509120"/>
            <a:ext cx="123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FDFF"/>
                </a:solidFill>
              </a:rPr>
              <a:t>5x5 </a:t>
            </a:r>
            <a:r>
              <a:rPr lang="en-GB" b="1" dirty="0" err="1">
                <a:solidFill>
                  <a:srgbClr val="00FDFF"/>
                </a:solidFill>
              </a:rPr>
              <a:t>analog</a:t>
            </a:r>
            <a:r>
              <a:rPr lang="en-GB" b="1" dirty="0">
                <a:solidFill>
                  <a:srgbClr val="00FDFF"/>
                </a:solidFill>
              </a:rPr>
              <a:t> matrices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233F75-5BAB-EA4F-AE2F-5005056C743D}"/>
              </a:ext>
            </a:extLst>
          </p:cNvPr>
          <p:cNvSpPr txBox="1"/>
          <p:nvPr/>
        </p:nvSpPr>
        <p:spPr>
          <a:xfrm>
            <a:off x="4505081" y="5589240"/>
            <a:ext cx="123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rgbClr val="00FA00"/>
                </a:solidFill>
              </a:rPr>
              <a:t>4x4 </a:t>
            </a:r>
            <a:r>
              <a:rPr lang="en-GB" b="1" dirty="0" err="1">
                <a:solidFill>
                  <a:srgbClr val="00FA00"/>
                </a:solidFill>
              </a:rPr>
              <a:t>nQC</a:t>
            </a:r>
            <a:r>
              <a:rPr lang="en-GB" b="1" dirty="0">
                <a:solidFill>
                  <a:srgbClr val="00FA00"/>
                </a:solidFill>
              </a:rPr>
              <a:t> matrices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C8FE29-8811-6547-8D0B-93C62BF408CF}"/>
              </a:ext>
            </a:extLst>
          </p:cNvPr>
          <p:cNvSpPr txBox="1"/>
          <p:nvPr/>
        </p:nvSpPr>
        <p:spPr>
          <a:xfrm>
            <a:off x="5729217" y="5585073"/>
            <a:ext cx="123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FDFF"/>
                </a:solidFill>
              </a:rPr>
              <a:t>4x4 </a:t>
            </a:r>
            <a:r>
              <a:rPr lang="en-GB" b="1" dirty="0" err="1">
                <a:solidFill>
                  <a:srgbClr val="00FDFF"/>
                </a:solidFill>
              </a:rPr>
              <a:t>aQC</a:t>
            </a:r>
            <a:r>
              <a:rPr lang="en-GB" b="1" dirty="0">
                <a:solidFill>
                  <a:srgbClr val="00FDFF"/>
                </a:solidFill>
              </a:rPr>
              <a:t> matrices</a:t>
            </a:r>
          </a:p>
        </p:txBody>
      </p:sp>
    </p:spTree>
    <p:extLst>
      <p:ext uri="{BB962C8B-B14F-4D97-AF65-F5344CB8AC3E}">
        <p14:creationId xmlns:p14="http://schemas.microsoft.com/office/powerpoint/2010/main" val="726310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6ED86-C653-4C43-B623-59070ED96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CASSIA2A 2.1x5 mm</a:t>
            </a:r>
            <a:r>
              <a:rPr lang="en-GB" baseline="30000" dirty="0"/>
              <a:t>2</a:t>
            </a:r>
            <a:r>
              <a:rPr lang="en-GB" dirty="0"/>
              <a:t> (left chip)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FF8DE-14BA-2549-9DB5-A1F9323A5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1" y="1340768"/>
            <a:ext cx="5664000" cy="4785395"/>
          </a:xfrm>
        </p:spPr>
        <p:txBody>
          <a:bodyPr/>
          <a:lstStyle/>
          <a:p>
            <a:r>
              <a:rPr lang="en-GB" dirty="0"/>
              <a:t>use </a:t>
            </a:r>
            <a:r>
              <a:rPr lang="en-GB" dirty="0" err="1"/>
              <a:t>cascoded</a:t>
            </a:r>
            <a:r>
              <a:rPr lang="en-GB" dirty="0"/>
              <a:t> front-end amplifier known from </a:t>
            </a:r>
            <a:r>
              <a:rPr lang="en-GB" dirty="0" err="1"/>
              <a:t>miniMALTA</a:t>
            </a:r>
            <a:r>
              <a:rPr lang="en-GB" dirty="0"/>
              <a:t>, adapted for LGAD-mode sensor</a:t>
            </a:r>
          </a:p>
          <a:p>
            <a:endParaRPr lang="en-GB" dirty="0"/>
          </a:p>
          <a:p>
            <a:r>
              <a:rPr lang="en-GB" dirty="0"/>
              <a:t>AC-coupling capacitor required due to high collection electrode voltages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9CD82-0F08-1245-BD9A-115A84140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16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9ED4D6-49BB-124E-B67C-EB681FE654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71BB65-0BC9-4F42-9A2F-3ABE4A373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3246163"/>
            <a:ext cx="2880000" cy="288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C0F92D-BF18-3142-95CA-9669B5C6F08A}"/>
              </a:ext>
            </a:extLst>
          </p:cNvPr>
          <p:cNvSpPr txBox="1"/>
          <p:nvPr/>
        </p:nvSpPr>
        <p:spPr>
          <a:xfrm>
            <a:off x="1788085" y="3410299"/>
            <a:ext cx="1126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collection electrode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6B20FE-1EBE-BC46-839B-FC89044F4973}"/>
              </a:ext>
            </a:extLst>
          </p:cNvPr>
          <p:cNvSpPr txBox="1"/>
          <p:nvPr/>
        </p:nvSpPr>
        <p:spPr>
          <a:xfrm>
            <a:off x="2567608" y="4220766"/>
            <a:ext cx="1125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metal-to-metal capacitor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55E55C-DA61-064C-B74A-DC03A0A92F97}"/>
              </a:ext>
            </a:extLst>
          </p:cNvPr>
          <p:cNvSpPr txBox="1"/>
          <p:nvPr/>
        </p:nvSpPr>
        <p:spPr>
          <a:xfrm>
            <a:off x="4397890" y="5404574"/>
            <a:ext cx="1216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to FE input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794E821-2FE2-9444-93D9-17B243DD9CB0}"/>
              </a:ext>
            </a:extLst>
          </p:cNvPr>
          <p:cNvCxnSpPr/>
          <p:nvPr/>
        </p:nvCxnSpPr>
        <p:spPr>
          <a:xfrm>
            <a:off x="3863752" y="5589240"/>
            <a:ext cx="540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94C52397-7412-2245-945A-3470872252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7672" y="1346775"/>
            <a:ext cx="5762956" cy="3018329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F787122-05A5-DA4C-A825-914EC90B72EA}"/>
              </a:ext>
            </a:extLst>
          </p:cNvPr>
          <p:cNvSpPr txBox="1">
            <a:spLocks/>
          </p:cNvSpPr>
          <p:nvPr/>
        </p:nvSpPr>
        <p:spPr>
          <a:xfrm>
            <a:off x="5997672" y="4731151"/>
            <a:ext cx="5762956" cy="1395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front-end w/o discriminator implemented in 5x5 </a:t>
            </a:r>
            <a:r>
              <a:rPr lang="en-GB" dirty="0" err="1"/>
              <a:t>analog</a:t>
            </a:r>
            <a:r>
              <a:rPr lang="en-GB" dirty="0"/>
              <a:t> matrices (</a:t>
            </a:r>
            <a:r>
              <a:rPr lang="en-GB" dirty="0">
                <a:solidFill>
                  <a:srgbClr val="FF0000"/>
                </a:solidFill>
              </a:rPr>
              <a:t>OUTA</a:t>
            </a:r>
            <a:r>
              <a:rPr lang="en-GB" dirty="0"/>
              <a:t> signal buffered to pads)</a:t>
            </a:r>
          </a:p>
          <a:p>
            <a:r>
              <a:rPr lang="en-GB" dirty="0"/>
              <a:t>front-end w/ discriminator implemented in 4x4 digital matrices (incl. simple readout architecture)</a:t>
            </a:r>
          </a:p>
          <a:p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D581BD-65DA-DD4D-8541-E522E456A954}"/>
              </a:ext>
            </a:extLst>
          </p:cNvPr>
          <p:cNvSpPr txBox="1"/>
          <p:nvPr/>
        </p:nvSpPr>
        <p:spPr>
          <a:xfrm rot="5400000">
            <a:off x="6965226" y="203123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≈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CD1C3BB-7E6C-9649-B981-2162E440F3D8}"/>
              </a:ext>
            </a:extLst>
          </p:cNvPr>
          <p:cNvSpPr/>
          <p:nvPr/>
        </p:nvSpPr>
        <p:spPr>
          <a:xfrm>
            <a:off x="10488488" y="1340768"/>
            <a:ext cx="1272140" cy="3024336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C063A0-540A-104E-870F-2F425C537415}"/>
              </a:ext>
            </a:extLst>
          </p:cNvPr>
          <p:cNvSpPr txBox="1"/>
          <p:nvPr/>
        </p:nvSpPr>
        <p:spPr>
          <a:xfrm>
            <a:off x="10412440" y="4361819"/>
            <a:ext cx="1424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discriminator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3CEDAE-80F9-E345-B8BC-EDDB434AC9C9}"/>
              </a:ext>
            </a:extLst>
          </p:cNvPr>
          <p:cNvSpPr txBox="1"/>
          <p:nvPr/>
        </p:nvSpPr>
        <p:spPr>
          <a:xfrm>
            <a:off x="5915258" y="2771636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SENSOR</a:t>
            </a:r>
          </a:p>
        </p:txBody>
      </p:sp>
    </p:spTree>
    <p:extLst>
      <p:ext uri="{BB962C8B-B14F-4D97-AF65-F5344CB8AC3E}">
        <p14:creationId xmlns:p14="http://schemas.microsoft.com/office/powerpoint/2010/main" val="912840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ontent Placeholder 2">
            <a:extLst>
              <a:ext uri="{FF2B5EF4-FFF2-40B4-BE49-F238E27FC236}">
                <a16:creationId xmlns:a16="http://schemas.microsoft.com/office/drawing/2014/main" id="{478CAA28-A6AC-8F41-8A6B-5E2BA784F1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7349" y="1340768"/>
            <a:ext cx="6973279" cy="5001886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6 4x4 matrices with </a:t>
            </a:r>
            <a:r>
              <a:rPr lang="en-GB" dirty="0">
                <a:solidFill>
                  <a:srgbClr val="FF0000"/>
                </a:solidFill>
              </a:rPr>
              <a:t>NMOS-input quenching</a:t>
            </a:r>
            <a:r>
              <a:rPr lang="en-GB" dirty="0"/>
              <a:t> (i.e. connecting to SPAD anode) and digital readout</a:t>
            </a:r>
          </a:p>
          <a:p>
            <a:r>
              <a:rPr lang="en-GB" dirty="0"/>
              <a:t>6 4x4 matrices with </a:t>
            </a:r>
            <a:r>
              <a:rPr lang="en-GB" dirty="0">
                <a:solidFill>
                  <a:srgbClr val="0432FF"/>
                </a:solidFill>
              </a:rPr>
              <a:t>AC-coupled quenching</a:t>
            </a:r>
            <a:r>
              <a:rPr lang="en-GB" dirty="0"/>
              <a:t> (connecting to SPAD cathode, i.e. collection electrode) and digital readout</a:t>
            </a:r>
          </a:p>
          <a:p>
            <a:r>
              <a:rPr lang="en-GB" dirty="0"/>
              <a:t>1 </a:t>
            </a:r>
            <a:r>
              <a:rPr lang="en-GB" dirty="0">
                <a:solidFill>
                  <a:srgbClr val="FFC000"/>
                </a:solidFill>
              </a:rPr>
              <a:t>PMOS-input quenching circuit</a:t>
            </a:r>
            <a:r>
              <a:rPr lang="en-GB" dirty="0"/>
              <a:t> (can be bonded to collection electrode of single pixels on other chips)</a:t>
            </a:r>
          </a:p>
          <a:p>
            <a:r>
              <a:rPr lang="en-GB" dirty="0"/>
              <a:t>several </a:t>
            </a:r>
            <a:r>
              <a:rPr lang="en-GB" dirty="0">
                <a:solidFill>
                  <a:srgbClr val="FF40FF"/>
                </a:solidFill>
              </a:rPr>
              <a:t>single pixels with passive quenching resistor </a:t>
            </a:r>
            <a:r>
              <a:rPr lang="en-GB" dirty="0"/>
              <a:t>and other test structures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689427-331A-BF45-83DC-C8B71826E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CASSIA2C 2.1x5 mm</a:t>
            </a:r>
            <a:r>
              <a:rPr lang="en-GB" baseline="30000" dirty="0"/>
              <a:t>2</a:t>
            </a:r>
            <a:r>
              <a:rPr lang="en-GB" dirty="0"/>
              <a:t> (right chip)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A5EA47-16AA-4E4E-954B-C793B20C1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17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C3130-ACF6-E144-A091-E1F142F7C9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DEE90A8-E545-AD46-A7DA-E8D1F498DF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1" y="1124275"/>
            <a:ext cx="2238308" cy="521837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56E2614-EAB0-AD4A-BD5F-99519A38F7DB}"/>
              </a:ext>
            </a:extLst>
          </p:cNvPr>
          <p:cNvSpPr/>
          <p:nvPr/>
        </p:nvSpPr>
        <p:spPr>
          <a:xfrm>
            <a:off x="903083" y="2060848"/>
            <a:ext cx="648072" cy="35283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E73D483-4D52-3940-8E88-4DADC55DF399}"/>
              </a:ext>
            </a:extLst>
          </p:cNvPr>
          <p:cNvSpPr txBox="1"/>
          <p:nvPr/>
        </p:nvSpPr>
        <p:spPr>
          <a:xfrm>
            <a:off x="2849958" y="1890197"/>
            <a:ext cx="1672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NMOS quenching</a:t>
            </a:r>
          </a:p>
          <a:p>
            <a:r>
              <a:rPr lang="en-GB" sz="1600" b="1" dirty="0">
                <a:solidFill>
                  <a:srgbClr val="FF0000"/>
                </a:solidFill>
              </a:rPr>
              <a:t>4x4 matrices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012789D-3721-9140-8282-A2CAFA99E456}"/>
              </a:ext>
            </a:extLst>
          </p:cNvPr>
          <p:cNvCxnSpPr>
            <a:cxnSpLocks/>
          </p:cNvCxnSpPr>
          <p:nvPr/>
        </p:nvCxnSpPr>
        <p:spPr>
          <a:xfrm>
            <a:off x="1551155" y="2060848"/>
            <a:ext cx="130448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DA0E084C-AC45-C843-BAC6-3C003651CC3E}"/>
              </a:ext>
            </a:extLst>
          </p:cNvPr>
          <p:cNvSpPr/>
          <p:nvPr/>
        </p:nvSpPr>
        <p:spPr>
          <a:xfrm>
            <a:off x="1703512" y="2132857"/>
            <a:ext cx="502230" cy="3384376"/>
          </a:xfrm>
          <a:prstGeom prst="rect">
            <a:avLst/>
          </a:prstGeom>
          <a:noFill/>
          <a:ln w="38100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95AD91-9511-1D45-A9A1-6632856D9180}"/>
              </a:ext>
            </a:extLst>
          </p:cNvPr>
          <p:cNvSpPr txBox="1"/>
          <p:nvPr/>
        </p:nvSpPr>
        <p:spPr>
          <a:xfrm>
            <a:off x="1030430" y="508140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EA593BA-E123-4C46-A53F-202AC1588063}"/>
              </a:ext>
            </a:extLst>
          </p:cNvPr>
          <p:cNvSpPr txBox="1"/>
          <p:nvPr/>
        </p:nvSpPr>
        <p:spPr>
          <a:xfrm>
            <a:off x="1030430" y="450180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2A7F02A-CECB-EB43-8A05-C09D960CA5AC}"/>
              </a:ext>
            </a:extLst>
          </p:cNvPr>
          <p:cNvSpPr txBox="1"/>
          <p:nvPr/>
        </p:nvSpPr>
        <p:spPr>
          <a:xfrm>
            <a:off x="1030430" y="39220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499ED87-E1D6-A144-8F54-87C5FF44EBB6}"/>
              </a:ext>
            </a:extLst>
          </p:cNvPr>
          <p:cNvSpPr txBox="1"/>
          <p:nvPr/>
        </p:nvSpPr>
        <p:spPr>
          <a:xfrm>
            <a:off x="1030430" y="334219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94BDE4F-01AD-714B-A39A-03145F29402B}"/>
              </a:ext>
            </a:extLst>
          </p:cNvPr>
          <p:cNvSpPr txBox="1"/>
          <p:nvPr/>
        </p:nvSpPr>
        <p:spPr>
          <a:xfrm>
            <a:off x="1030430" y="276239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51DA86E-1938-894A-AD6D-A89A0A65F1C0}"/>
              </a:ext>
            </a:extLst>
          </p:cNvPr>
          <p:cNvSpPr txBox="1"/>
          <p:nvPr/>
        </p:nvSpPr>
        <p:spPr>
          <a:xfrm>
            <a:off x="1030430" y="218258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26A7244-D788-0C47-AC52-71BCCC35087C}"/>
              </a:ext>
            </a:extLst>
          </p:cNvPr>
          <p:cNvSpPr txBox="1"/>
          <p:nvPr/>
        </p:nvSpPr>
        <p:spPr>
          <a:xfrm>
            <a:off x="1854245" y="5081409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432FF"/>
                </a:solidFill>
              </a:rPr>
              <a:t>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0D90246-A28F-C940-B62F-AB294406F8A1}"/>
              </a:ext>
            </a:extLst>
          </p:cNvPr>
          <p:cNvSpPr txBox="1"/>
          <p:nvPr/>
        </p:nvSpPr>
        <p:spPr>
          <a:xfrm>
            <a:off x="1854245" y="450180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432FF"/>
                </a:solidFill>
              </a:rPr>
              <a:t>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AE187CE-EF9C-A84C-9869-08FD604AD559}"/>
              </a:ext>
            </a:extLst>
          </p:cNvPr>
          <p:cNvSpPr txBox="1"/>
          <p:nvPr/>
        </p:nvSpPr>
        <p:spPr>
          <a:xfrm>
            <a:off x="1854245" y="392200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432FF"/>
                </a:solidFill>
              </a:rPr>
              <a:t>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CB64DE8-7B72-B44D-B86F-7F2545747F3B}"/>
              </a:ext>
            </a:extLst>
          </p:cNvPr>
          <p:cNvSpPr txBox="1"/>
          <p:nvPr/>
        </p:nvSpPr>
        <p:spPr>
          <a:xfrm>
            <a:off x="1854245" y="334219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432FF"/>
                </a:solidFill>
              </a:rPr>
              <a:t>4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3FC6C6A-FF8A-B14E-B95A-A78186D73E62}"/>
              </a:ext>
            </a:extLst>
          </p:cNvPr>
          <p:cNvSpPr txBox="1"/>
          <p:nvPr/>
        </p:nvSpPr>
        <p:spPr>
          <a:xfrm>
            <a:off x="1854245" y="276239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432FF"/>
                </a:solidFill>
              </a:rPr>
              <a:t>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29C6AA5-F3A1-734E-9074-1EA2BB2D586C}"/>
              </a:ext>
            </a:extLst>
          </p:cNvPr>
          <p:cNvSpPr txBox="1"/>
          <p:nvPr/>
        </p:nvSpPr>
        <p:spPr>
          <a:xfrm>
            <a:off x="1854245" y="2182585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432FF"/>
                </a:solidFill>
              </a:rPr>
              <a:t>6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730D7D6-8926-0B43-8B41-A5E02B9FCF27}"/>
              </a:ext>
            </a:extLst>
          </p:cNvPr>
          <p:cNvCxnSpPr>
            <a:cxnSpLocks/>
          </p:cNvCxnSpPr>
          <p:nvPr/>
        </p:nvCxnSpPr>
        <p:spPr>
          <a:xfrm>
            <a:off x="2197715" y="5517233"/>
            <a:ext cx="652243" cy="0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FB29E9E-DAFB-8349-91E7-9B7FB6DDBC66}"/>
              </a:ext>
            </a:extLst>
          </p:cNvPr>
          <p:cNvSpPr txBox="1"/>
          <p:nvPr/>
        </p:nvSpPr>
        <p:spPr>
          <a:xfrm>
            <a:off x="2849958" y="4869160"/>
            <a:ext cx="12647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432FF"/>
                </a:solidFill>
              </a:rPr>
              <a:t>AC-coupled</a:t>
            </a:r>
          </a:p>
          <a:p>
            <a:r>
              <a:rPr lang="en-GB" sz="1600" b="1" dirty="0">
                <a:solidFill>
                  <a:srgbClr val="0432FF"/>
                </a:solidFill>
              </a:rPr>
              <a:t>quenching</a:t>
            </a:r>
          </a:p>
          <a:p>
            <a:r>
              <a:rPr lang="en-GB" sz="1600" b="1" dirty="0">
                <a:solidFill>
                  <a:srgbClr val="0432FF"/>
                </a:solidFill>
              </a:rPr>
              <a:t>4x4 matrices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D9E7725-097B-AA41-A8D1-CF0460B4028F}"/>
              </a:ext>
            </a:extLst>
          </p:cNvPr>
          <p:cNvSpPr/>
          <p:nvPr/>
        </p:nvSpPr>
        <p:spPr>
          <a:xfrm>
            <a:off x="1703512" y="1628800"/>
            <a:ext cx="502230" cy="19753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B350BF4-4EC2-AA45-BBE6-6D1B0B502CEB}"/>
              </a:ext>
            </a:extLst>
          </p:cNvPr>
          <p:cNvCxnSpPr>
            <a:cxnSpLocks/>
          </p:cNvCxnSpPr>
          <p:nvPr/>
        </p:nvCxnSpPr>
        <p:spPr>
          <a:xfrm>
            <a:off x="2205742" y="1628800"/>
            <a:ext cx="652243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9674693-9E08-E747-B220-70F8127FC970}"/>
              </a:ext>
            </a:extLst>
          </p:cNvPr>
          <p:cNvSpPr txBox="1"/>
          <p:nvPr/>
        </p:nvSpPr>
        <p:spPr>
          <a:xfrm>
            <a:off x="2836999" y="1205812"/>
            <a:ext cx="1646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C000"/>
                </a:solidFill>
              </a:rPr>
              <a:t>PMOS quenching</a:t>
            </a:r>
          </a:p>
          <a:p>
            <a:r>
              <a:rPr lang="en-GB" sz="1600" b="1" dirty="0">
                <a:solidFill>
                  <a:srgbClr val="FFC000"/>
                </a:solidFill>
              </a:rPr>
              <a:t>circuit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5DF84E9-B6E2-9E4A-A104-B02CA1A459CA}"/>
              </a:ext>
            </a:extLst>
          </p:cNvPr>
          <p:cNvSpPr/>
          <p:nvPr/>
        </p:nvSpPr>
        <p:spPr>
          <a:xfrm>
            <a:off x="903083" y="1556791"/>
            <a:ext cx="701982" cy="360509"/>
          </a:xfrm>
          <a:prstGeom prst="rect">
            <a:avLst/>
          </a:prstGeom>
          <a:noFill/>
          <a:ln w="38100">
            <a:solidFill>
              <a:srgbClr val="FF4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259C9F6-D834-4948-A5C0-8E62FA5A03F3}"/>
              </a:ext>
            </a:extLst>
          </p:cNvPr>
          <p:cNvSpPr/>
          <p:nvPr/>
        </p:nvSpPr>
        <p:spPr>
          <a:xfrm>
            <a:off x="903083" y="5710976"/>
            <a:ext cx="701982" cy="221756"/>
          </a:xfrm>
          <a:prstGeom prst="rect">
            <a:avLst/>
          </a:prstGeom>
          <a:noFill/>
          <a:ln w="38100">
            <a:solidFill>
              <a:srgbClr val="FF4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C948A9E-8F11-A047-90E4-61B214421E05}"/>
              </a:ext>
            </a:extLst>
          </p:cNvPr>
          <p:cNvCxnSpPr>
            <a:cxnSpLocks/>
          </p:cNvCxnSpPr>
          <p:nvPr/>
        </p:nvCxnSpPr>
        <p:spPr>
          <a:xfrm>
            <a:off x="1605065" y="5932732"/>
            <a:ext cx="1231934" cy="0"/>
          </a:xfrm>
          <a:prstGeom prst="straightConnector1">
            <a:avLst/>
          </a:prstGeom>
          <a:ln w="38100">
            <a:solidFill>
              <a:srgbClr val="FF4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DAE32744-95FE-0446-A0F5-1F501A2B1E5F}"/>
              </a:ext>
            </a:extLst>
          </p:cNvPr>
          <p:cNvSpPr txBox="1"/>
          <p:nvPr/>
        </p:nvSpPr>
        <p:spPr>
          <a:xfrm>
            <a:off x="2856796" y="5757879"/>
            <a:ext cx="1744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40FF"/>
                </a:solidFill>
              </a:rPr>
              <a:t>passive quenching</a:t>
            </a:r>
          </a:p>
          <a:p>
            <a:r>
              <a:rPr lang="en-GB" sz="1600" b="1" dirty="0">
                <a:solidFill>
                  <a:srgbClr val="FF40FF"/>
                </a:solidFill>
              </a:rPr>
              <a:t>single pixels</a:t>
            </a:r>
          </a:p>
        </p:txBody>
      </p:sp>
      <p:pic>
        <p:nvPicPr>
          <p:cNvPr id="34" name="Picture 33" descr="A diagram of a graph&#10;&#10;Description automatically generated">
            <a:extLst>
              <a:ext uri="{FF2B5EF4-FFF2-40B4-BE49-F238E27FC236}">
                <a16:creationId xmlns:a16="http://schemas.microsoft.com/office/drawing/2014/main" id="{2CED0193-A895-B74D-B0D8-2519614180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114" y="1209303"/>
            <a:ext cx="3325000" cy="2160000"/>
          </a:xfrm>
          <a:prstGeom prst="rect">
            <a:avLst/>
          </a:prstGeom>
        </p:spPr>
      </p:pic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AB75B608-921A-0941-87CD-A81F8D2663A0}"/>
              </a:ext>
            </a:extLst>
          </p:cNvPr>
          <p:cNvSpPr txBox="1">
            <a:spLocks/>
          </p:cNvSpPr>
          <p:nvPr/>
        </p:nvSpPr>
        <p:spPr>
          <a:xfrm>
            <a:off x="4787350" y="1344275"/>
            <a:ext cx="3686886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SPAD mode, quenching circuit required to stop the avalanche after detection and restore bias voltage to its initial value above breakdown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2335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07AE8-E420-AF40-923B-870D724A4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Quenching circuits and readout 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8615E-6BB9-C949-9934-CB2EB24AD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18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FBC6F-1B63-8C45-8FBB-C5ED5F1B13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B8D27CC-118C-6A4D-90A9-56D3D6736DBA}"/>
              </a:ext>
            </a:extLst>
          </p:cNvPr>
          <p:cNvSpPr txBox="1">
            <a:spLocks/>
          </p:cNvSpPr>
          <p:nvPr/>
        </p:nvSpPr>
        <p:spPr>
          <a:xfrm>
            <a:off x="6363318" y="1340768"/>
            <a:ext cx="5565330" cy="4785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readout</a:t>
            </a:r>
            <a:r>
              <a:rPr lang="en-GB" dirty="0"/>
              <a:t> architecture transmits quenching circuit output signal asynchronously over high-speed buses to matrix periphery (similar to MALTA)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4B2B259-F25E-3742-A0BE-CB5CDD0BAC00}"/>
              </a:ext>
            </a:extLst>
          </p:cNvPr>
          <p:cNvSpPr txBox="1">
            <a:spLocks/>
          </p:cNvSpPr>
          <p:nvPr/>
        </p:nvSpPr>
        <p:spPr>
          <a:xfrm>
            <a:off x="432001" y="1340768"/>
            <a:ext cx="5813253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US" dirty="0">
                <a:solidFill>
                  <a:srgbClr val="FF0000"/>
                </a:solidFill>
              </a:rPr>
              <a:t>NMOS-input</a:t>
            </a:r>
            <a:r>
              <a:rPr lang="en-US" dirty="0"/>
              <a:t> quenching to sense avalanche current from anode side (common SUB in Tower 180 nm)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endParaRPr lang="en-US" dirty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dirty="0"/>
              <a:t>preferable to quench avalanche from the cathode side (</a:t>
            </a:r>
            <a:r>
              <a:rPr lang="en-US" dirty="0">
                <a:solidFill>
                  <a:srgbClr val="0432FF"/>
                </a:solidFill>
              </a:rPr>
              <a:t>AC-coupled</a:t>
            </a:r>
            <a:r>
              <a:rPr lang="en-US" dirty="0"/>
              <a:t> and </a:t>
            </a:r>
            <a:r>
              <a:rPr lang="en-US" dirty="0">
                <a:solidFill>
                  <a:srgbClr val="FFC000"/>
                </a:solidFill>
              </a:rPr>
              <a:t>PMOS-input</a:t>
            </a:r>
            <a:r>
              <a:rPr lang="en-US" dirty="0"/>
              <a:t> quenching)</a:t>
            </a:r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E0CCBB7-0642-6449-B96B-7602FDCBCAAE}"/>
              </a:ext>
            </a:extLst>
          </p:cNvPr>
          <p:cNvGrpSpPr/>
          <p:nvPr/>
        </p:nvGrpSpPr>
        <p:grpSpPr>
          <a:xfrm>
            <a:off x="7025199" y="2492896"/>
            <a:ext cx="4241567" cy="3705732"/>
            <a:chOff x="7575846" y="1879194"/>
            <a:chExt cx="4241567" cy="370573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7298DB5-87AB-074C-B51B-60BFDBE74466}"/>
                </a:ext>
              </a:extLst>
            </p:cNvPr>
            <p:cNvSpPr/>
            <p:nvPr/>
          </p:nvSpPr>
          <p:spPr>
            <a:xfrm>
              <a:off x="8616280" y="242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E4980DD-E1C3-9549-A7A3-36176F3EAF7B}"/>
                </a:ext>
              </a:extLst>
            </p:cNvPr>
            <p:cNvSpPr/>
            <p:nvPr/>
          </p:nvSpPr>
          <p:spPr>
            <a:xfrm>
              <a:off x="9156280" y="242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A21BC00-2BBC-BA46-A3F9-979FA5726E94}"/>
                </a:ext>
              </a:extLst>
            </p:cNvPr>
            <p:cNvSpPr/>
            <p:nvPr/>
          </p:nvSpPr>
          <p:spPr>
            <a:xfrm>
              <a:off x="9696280" y="242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C856858-74F9-AF4F-AF82-F00D90BE2DFA}"/>
                </a:ext>
              </a:extLst>
            </p:cNvPr>
            <p:cNvSpPr/>
            <p:nvPr/>
          </p:nvSpPr>
          <p:spPr>
            <a:xfrm>
              <a:off x="8616280" y="296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19F492A-8087-C14F-9EAE-6AAAF39D7F17}"/>
                </a:ext>
              </a:extLst>
            </p:cNvPr>
            <p:cNvSpPr/>
            <p:nvPr/>
          </p:nvSpPr>
          <p:spPr>
            <a:xfrm>
              <a:off x="9156280" y="296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30BA0AC-3A1C-AC48-9273-B2AB0465D007}"/>
                </a:ext>
              </a:extLst>
            </p:cNvPr>
            <p:cNvSpPr/>
            <p:nvPr/>
          </p:nvSpPr>
          <p:spPr>
            <a:xfrm>
              <a:off x="9696280" y="296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51EBE89-51C4-A743-B11E-46CBD5E61C11}"/>
                </a:ext>
              </a:extLst>
            </p:cNvPr>
            <p:cNvSpPr/>
            <p:nvPr/>
          </p:nvSpPr>
          <p:spPr>
            <a:xfrm>
              <a:off x="10236280" y="296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5DBF4FC-6242-B440-A0DD-D4BDAE471BA3}"/>
                </a:ext>
              </a:extLst>
            </p:cNvPr>
            <p:cNvSpPr/>
            <p:nvPr/>
          </p:nvSpPr>
          <p:spPr>
            <a:xfrm>
              <a:off x="8616280" y="350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C5203BE-D01C-224A-887F-582C5908EB06}"/>
                </a:ext>
              </a:extLst>
            </p:cNvPr>
            <p:cNvSpPr/>
            <p:nvPr/>
          </p:nvSpPr>
          <p:spPr>
            <a:xfrm>
              <a:off x="9156280" y="350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97A7F02-A457-1147-92C0-69486F375670}"/>
                </a:ext>
              </a:extLst>
            </p:cNvPr>
            <p:cNvSpPr/>
            <p:nvPr/>
          </p:nvSpPr>
          <p:spPr>
            <a:xfrm>
              <a:off x="9696280" y="350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3B74C4C-E274-A445-A830-617C300FFA13}"/>
                </a:ext>
              </a:extLst>
            </p:cNvPr>
            <p:cNvSpPr/>
            <p:nvPr/>
          </p:nvSpPr>
          <p:spPr>
            <a:xfrm>
              <a:off x="10236280" y="350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F365D08-2A52-6D40-B38F-B9E3308DB027}"/>
                </a:ext>
              </a:extLst>
            </p:cNvPr>
            <p:cNvSpPr/>
            <p:nvPr/>
          </p:nvSpPr>
          <p:spPr>
            <a:xfrm>
              <a:off x="8616280" y="404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44079B5-329F-2D4D-8080-D77B2E533D62}"/>
                </a:ext>
              </a:extLst>
            </p:cNvPr>
            <p:cNvSpPr/>
            <p:nvPr/>
          </p:nvSpPr>
          <p:spPr>
            <a:xfrm>
              <a:off x="9156280" y="404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A4CDA90-52D4-B841-8690-49FD4BB7A6B3}"/>
                </a:ext>
              </a:extLst>
            </p:cNvPr>
            <p:cNvSpPr/>
            <p:nvPr/>
          </p:nvSpPr>
          <p:spPr>
            <a:xfrm>
              <a:off x="9696280" y="404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C64E737-247E-FC4B-99F7-0E8069A671B4}"/>
                </a:ext>
              </a:extLst>
            </p:cNvPr>
            <p:cNvSpPr/>
            <p:nvPr/>
          </p:nvSpPr>
          <p:spPr>
            <a:xfrm>
              <a:off x="10236280" y="404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AAB909D-BA01-2643-8555-7429A56B0DA0}"/>
                </a:ext>
              </a:extLst>
            </p:cNvPr>
            <p:cNvSpPr/>
            <p:nvPr/>
          </p:nvSpPr>
          <p:spPr>
            <a:xfrm>
              <a:off x="10236280" y="2420888"/>
              <a:ext cx="540000" cy="54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FEB0D8-9AC7-F147-8387-3B1079C67D85}"/>
                </a:ext>
              </a:extLst>
            </p:cNvPr>
            <p:cNvSpPr/>
            <p:nvPr/>
          </p:nvSpPr>
          <p:spPr>
            <a:xfrm>
              <a:off x="8616280" y="2420888"/>
              <a:ext cx="1080000" cy="108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B686000-E586-A742-9F9B-5E9933C3E31B}"/>
                </a:ext>
              </a:extLst>
            </p:cNvPr>
            <p:cNvSpPr/>
            <p:nvPr/>
          </p:nvSpPr>
          <p:spPr>
            <a:xfrm>
              <a:off x="9696280" y="2420888"/>
              <a:ext cx="1080000" cy="108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807354D-C398-2F49-8579-5D3611BAB6C9}"/>
                </a:ext>
              </a:extLst>
            </p:cNvPr>
            <p:cNvSpPr/>
            <p:nvPr/>
          </p:nvSpPr>
          <p:spPr>
            <a:xfrm>
              <a:off x="8616280" y="3500888"/>
              <a:ext cx="1080000" cy="108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EB32D92-6212-F440-A9E4-C95B7960F399}"/>
                </a:ext>
              </a:extLst>
            </p:cNvPr>
            <p:cNvSpPr/>
            <p:nvPr/>
          </p:nvSpPr>
          <p:spPr>
            <a:xfrm>
              <a:off x="9696280" y="3500888"/>
              <a:ext cx="1080000" cy="108000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8C47028-1F4F-1C43-B74D-12D45685C830}"/>
                </a:ext>
              </a:extLst>
            </p:cNvPr>
            <p:cNvSpPr/>
            <p:nvPr/>
          </p:nvSpPr>
          <p:spPr>
            <a:xfrm>
              <a:off x="8436280" y="2240888"/>
              <a:ext cx="1440000" cy="1440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9FA72A6-6E87-CA40-B48A-BA95B05FCB50}"/>
                </a:ext>
              </a:extLst>
            </p:cNvPr>
            <p:cNvSpPr/>
            <p:nvPr/>
          </p:nvSpPr>
          <p:spPr>
            <a:xfrm>
              <a:off x="9516280" y="2242405"/>
              <a:ext cx="1440000" cy="1440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A0A6113-E5F5-FC47-BC08-B288C689C59E}"/>
                </a:ext>
              </a:extLst>
            </p:cNvPr>
            <p:cNvSpPr/>
            <p:nvPr/>
          </p:nvSpPr>
          <p:spPr>
            <a:xfrm>
              <a:off x="9516280" y="3320888"/>
              <a:ext cx="1440000" cy="1440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4A8EE95-760A-9244-ACED-DB7C1C0EE519}"/>
                </a:ext>
              </a:extLst>
            </p:cNvPr>
            <p:cNvSpPr/>
            <p:nvPr/>
          </p:nvSpPr>
          <p:spPr>
            <a:xfrm>
              <a:off x="8436280" y="3320888"/>
              <a:ext cx="1440000" cy="14400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3B6FC83-13F1-D84A-B8B6-50061E3ABE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48328" y="2852936"/>
              <a:ext cx="0" cy="2376264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FC28E495-6C77-544B-A328-7A5E639A30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64352" y="2852936"/>
              <a:ext cx="0" cy="2376264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BBC6BB4-1C20-5644-968A-34FCF9D0B389}"/>
                </a:ext>
              </a:extLst>
            </p:cNvPr>
            <p:cNvCxnSpPr>
              <a:cxnSpLocks/>
            </p:cNvCxnSpPr>
            <p:nvPr/>
          </p:nvCxnSpPr>
          <p:spPr>
            <a:xfrm>
              <a:off x="8868328" y="2852936"/>
              <a:ext cx="180000" cy="0"/>
            </a:xfrm>
            <a:prstGeom prst="line">
              <a:avLst/>
            </a:prstGeom>
            <a:ln w="12700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5C6B1B6-18F6-AE4C-B97D-597C86853F28}"/>
                </a:ext>
              </a:extLst>
            </p:cNvPr>
            <p:cNvCxnSpPr>
              <a:cxnSpLocks/>
            </p:cNvCxnSpPr>
            <p:nvPr/>
          </p:nvCxnSpPr>
          <p:spPr>
            <a:xfrm>
              <a:off x="8868328" y="3933056"/>
              <a:ext cx="396024" cy="0"/>
            </a:xfrm>
            <a:prstGeom prst="line">
              <a:avLst/>
            </a:prstGeom>
            <a:ln w="1270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5C524BF-1BD4-A44F-9AE6-9478FD115A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64352" y="2854722"/>
              <a:ext cx="180000" cy="0"/>
            </a:xfrm>
            <a:prstGeom prst="line">
              <a:avLst/>
            </a:prstGeom>
            <a:ln w="12700">
              <a:solidFill>
                <a:srgbClr val="FF0000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5FC70B0-1E69-AE41-9AA3-F778927884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48328" y="3600000"/>
              <a:ext cx="396024" cy="0"/>
            </a:xfrm>
            <a:prstGeom prst="line">
              <a:avLst/>
            </a:prstGeom>
            <a:ln w="12700"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D920CA4-DFFF-E546-804F-D5056AE9A311}"/>
                </a:ext>
              </a:extLst>
            </p:cNvPr>
            <p:cNvSpPr txBox="1"/>
            <p:nvPr/>
          </p:nvSpPr>
          <p:spPr>
            <a:xfrm>
              <a:off x="8725714" y="1879194"/>
              <a:ext cx="861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GRP 00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3DD90E-E1DC-0A40-A9DF-5F79CF4AFE04}"/>
                </a:ext>
              </a:extLst>
            </p:cNvPr>
            <p:cNvSpPr txBox="1"/>
            <p:nvPr/>
          </p:nvSpPr>
          <p:spPr>
            <a:xfrm>
              <a:off x="9805714" y="1879194"/>
              <a:ext cx="861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GRP 10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2945D41-35EE-9242-B048-885026D3A4F4}"/>
                </a:ext>
              </a:extLst>
            </p:cNvPr>
            <p:cNvSpPr txBox="1"/>
            <p:nvPr/>
          </p:nvSpPr>
          <p:spPr>
            <a:xfrm>
              <a:off x="7575846" y="3857916"/>
              <a:ext cx="8611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dirty="0">
                  <a:solidFill>
                    <a:srgbClr val="FF0000"/>
                  </a:solidFill>
                </a:rPr>
                <a:t>GRP 01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659D554-F041-5B4A-B006-8C0F1DE06680}"/>
                </a:ext>
              </a:extLst>
            </p:cNvPr>
            <p:cNvSpPr txBox="1"/>
            <p:nvPr/>
          </p:nvSpPr>
          <p:spPr>
            <a:xfrm>
              <a:off x="10956280" y="3852314"/>
              <a:ext cx="861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GRP 11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19672D2-A71C-754F-B316-E7F15E567DCE}"/>
                </a:ext>
              </a:extLst>
            </p:cNvPr>
            <p:cNvSpPr txBox="1"/>
            <p:nvPr/>
          </p:nvSpPr>
          <p:spPr>
            <a:xfrm>
              <a:off x="8559177" y="5215594"/>
              <a:ext cx="6511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dirty="0">
                  <a:solidFill>
                    <a:srgbClr val="FF0000"/>
                  </a:solidFill>
                </a:rPr>
                <a:t>PIX 0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DA47C33-32A1-0246-A056-2325289C5930}"/>
                </a:ext>
              </a:extLst>
            </p:cNvPr>
            <p:cNvSpPr txBox="1"/>
            <p:nvPr/>
          </p:nvSpPr>
          <p:spPr>
            <a:xfrm>
              <a:off x="9100710" y="5215594"/>
              <a:ext cx="6511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dirty="0">
                  <a:solidFill>
                    <a:srgbClr val="FF0000"/>
                  </a:solidFill>
                </a:rPr>
                <a:t>PIX 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EA2011E-FE0F-B841-9B1D-4FB9C24E89E5}"/>
                </a:ext>
              </a:extLst>
            </p:cNvPr>
            <p:cNvSpPr txBox="1"/>
            <p:nvPr/>
          </p:nvSpPr>
          <p:spPr>
            <a:xfrm>
              <a:off x="9622916" y="5215594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dirty="0">
                  <a:solidFill>
                    <a:srgbClr val="FF0000"/>
                  </a:solidFill>
                </a:rPr>
                <a:t>…</a:t>
              </a:r>
            </a:p>
          </p:txBody>
        </p:sp>
      </p:grpSp>
      <p:pic>
        <p:nvPicPr>
          <p:cNvPr id="51" name="Picture 50">
            <a:extLst>
              <a:ext uri="{FF2B5EF4-FFF2-40B4-BE49-F238E27FC236}">
                <a16:creationId xmlns:a16="http://schemas.microsoft.com/office/drawing/2014/main" id="{A00CAC7A-E2E5-DB49-BB23-AF1B5649C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434" y="2134590"/>
            <a:ext cx="5276017" cy="306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33982003-0F03-1D46-8C1F-E043A6BD4783}"/>
                  </a:ext>
                </a:extLst>
              </p:cNvPr>
              <p:cNvSpPr/>
              <p:nvPr/>
            </p:nvSpPr>
            <p:spPr>
              <a:xfrm>
                <a:off x="3026726" y="2519845"/>
                <a:ext cx="6930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𝑎𝑣𝑎𝑙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33982003-0F03-1D46-8C1F-E043A6BD47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6726" y="2519845"/>
                <a:ext cx="69301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DCE86BD-9E2E-214A-B4FD-1DABF95B0B16}"/>
              </a:ext>
            </a:extLst>
          </p:cNvPr>
          <p:cNvCxnSpPr/>
          <p:nvPr/>
        </p:nvCxnSpPr>
        <p:spPr>
          <a:xfrm>
            <a:off x="3026727" y="2547179"/>
            <a:ext cx="0" cy="3600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90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7CF1E-3B17-BE4A-9B9E-EB197BD40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95E13-C17E-9F4F-800F-2D0D63F7FA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CASSIA1 prototype implements 4 versions (M1-M4) of 3x3 mini-matrices containing sensors with gain</a:t>
            </a:r>
          </a:p>
          <a:p>
            <a:r>
              <a:rPr lang="en-GB" dirty="0"/>
              <a:t>I-V curves of M2 and M3 show good response to illumination and a wide voltage range for gain tuning</a:t>
            </a:r>
          </a:p>
          <a:p>
            <a:endParaRPr lang="en-GB" dirty="0"/>
          </a:p>
          <a:p>
            <a:r>
              <a:rPr lang="en-GB" dirty="0"/>
              <a:t>in-pixel gain scans show uniform gain over the gain layer area, with gradual drop of gain outside GL area</a:t>
            </a:r>
          </a:p>
          <a:p>
            <a:r>
              <a:rPr lang="en-GB" dirty="0"/>
              <a:t>pulsed laser measurements show comparable response in LGAD mode for all mini-matrices</a:t>
            </a:r>
          </a:p>
          <a:p>
            <a:endParaRPr lang="en-GB" dirty="0"/>
          </a:p>
          <a:p>
            <a:r>
              <a:rPr lang="en-GB" dirty="0"/>
              <a:t>CASSIA2 builds on the sensor structures with gain demonstrated in CASSIA1 by:</a:t>
            </a:r>
          </a:p>
          <a:p>
            <a:pPr lvl="1"/>
            <a:r>
              <a:rPr lang="en-GB" dirty="0"/>
              <a:t>integrating them with an </a:t>
            </a:r>
            <a:r>
              <a:rPr lang="en-GB" dirty="0" err="1"/>
              <a:t>analog</a:t>
            </a:r>
            <a:r>
              <a:rPr lang="en-GB" dirty="0"/>
              <a:t> front-end + discriminator (LGAD mode)</a:t>
            </a:r>
          </a:p>
          <a:p>
            <a:pPr lvl="1"/>
            <a:r>
              <a:rPr lang="en-GB" dirty="0"/>
              <a:t>integrating them with various quenching circuits (SPAD mode)</a:t>
            </a:r>
          </a:p>
          <a:p>
            <a:pPr lvl="1"/>
            <a:r>
              <a:rPr lang="en-GB" dirty="0"/>
              <a:t>implementing a simple readout architecture for reading out small pixel matrices</a:t>
            </a:r>
          </a:p>
          <a:p>
            <a:pPr lvl="1"/>
            <a:endParaRPr lang="en-GB" dirty="0"/>
          </a:p>
          <a:p>
            <a:r>
              <a:rPr lang="en-GB" dirty="0"/>
              <a:t>tape-out imminent, diced chips expected to be back for testing in Q4 2025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C200A-4345-3F4E-A1C7-3C072E312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19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89372-8825-0642-B7E0-F0A241417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457910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DD154-5307-3C4A-BB79-6C58DE01A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0"/>
            <a:ext cx="9408415" cy="980728"/>
          </a:xfrm>
        </p:spPr>
        <p:txBody>
          <a:bodyPr>
            <a:normAutofit/>
          </a:bodyPr>
          <a:lstStyle/>
          <a:p>
            <a:r>
              <a:rPr lang="en-GB" sz="3000" dirty="0"/>
              <a:t>CASSIA (CMOS </a:t>
            </a:r>
            <a:r>
              <a:rPr lang="en-US" sz="3000" dirty="0"/>
              <a:t>Active </a:t>
            </a:r>
            <a:r>
              <a:rPr lang="en-US" sz="3000" dirty="0" err="1"/>
              <a:t>SenSor</a:t>
            </a:r>
            <a:r>
              <a:rPr lang="en-US" sz="3000" dirty="0"/>
              <a:t> with Internal Amplification)</a:t>
            </a:r>
            <a:endParaRPr lang="en-GB" sz="3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B8C9D0-3C20-DF42-BD57-6DBBF8C95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CF9B4-22FB-FF45-8F69-B99315A01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632D62-D714-B14F-BF9F-EE0E23F80F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566" y="1249750"/>
            <a:ext cx="5464758" cy="288000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7B0D4B2-8C4E-3B47-926C-F91E63DE91EB}"/>
              </a:ext>
            </a:extLst>
          </p:cNvPr>
          <p:cNvSpPr txBox="1">
            <a:spLocks/>
          </p:cNvSpPr>
          <p:nvPr/>
        </p:nvSpPr>
        <p:spPr>
          <a:xfrm>
            <a:off x="432000" y="1340768"/>
            <a:ext cx="5763297" cy="4785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goal – implement active sensors with internal gain in foundry CMOS process in order to:</a:t>
            </a:r>
          </a:p>
          <a:p>
            <a:pPr marL="0" indent="0">
              <a:buNone/>
            </a:pPr>
            <a:r>
              <a:rPr lang="en-GB" dirty="0"/>
              <a:t>① simplify in-pixel electronics due to higher input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      signals (e.g. reduce power consumption)</a:t>
            </a:r>
          </a:p>
          <a:p>
            <a:pPr marL="0" indent="0">
              <a:spcBef>
                <a:spcPts val="480"/>
              </a:spcBef>
              <a:buNone/>
            </a:pPr>
            <a:r>
              <a:rPr lang="en-GB" dirty="0"/>
              <a:t>② improve timing resolution and response time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      (e.g. for future 4D tracking)</a:t>
            </a:r>
          </a:p>
          <a:p>
            <a:pPr marL="0" indent="0">
              <a:spcBef>
                <a:spcPts val="480"/>
              </a:spcBef>
              <a:buNone/>
            </a:pPr>
            <a:r>
              <a:rPr lang="en-GB" dirty="0"/>
              <a:t>③ improve signal-to-noise ratio (e.g. for improved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      radiation hardness)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  <a:p>
            <a:pPr marL="0" indent="0">
              <a:spcBef>
                <a:spcPts val="0"/>
              </a:spcBef>
              <a:buNone/>
            </a:pPr>
            <a:endParaRPr lang="en-GB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F82C3FC-A327-4E44-B02B-FAA6F8031EEF}"/>
              </a:ext>
            </a:extLst>
          </p:cNvPr>
          <p:cNvSpPr txBox="1">
            <a:spLocks/>
          </p:cNvSpPr>
          <p:nvPr/>
        </p:nvSpPr>
        <p:spPr>
          <a:xfrm>
            <a:off x="432000" y="4262782"/>
            <a:ext cx="11328629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implementation – add gain layer underneath collection electrode in modified Tower 180 nm process – allows for in-pixel integration of sensor with gain and analog/digital readout electronics</a:t>
            </a:r>
          </a:p>
          <a:p>
            <a:endParaRPr lang="en-US" dirty="0"/>
          </a:p>
          <a:p>
            <a:r>
              <a:rPr lang="en-US" dirty="0"/>
              <a:t>choice of gain layer allows for breakdown voltage engineering</a:t>
            </a:r>
          </a:p>
          <a:p>
            <a:r>
              <a:rPr lang="en-US" dirty="0"/>
              <a:t>choice of reverse bias allows for operation in either low-gain (LGAD) or high-gain (SPAD)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31622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01512-0AD4-2BA5-1C27-FD25F1AA4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E74DB-14A5-8F89-C0E2-BD0ECFF587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373" y="1700808"/>
            <a:ext cx="7595027" cy="1872208"/>
          </a:xfrm>
        </p:spPr>
        <p:txBody>
          <a:bodyPr>
            <a:normAutofit/>
          </a:bodyPr>
          <a:lstStyle/>
          <a:p>
            <a:r>
              <a:rPr lang="en-GB" dirty="0"/>
              <a:t>Thank you for your attention!</a:t>
            </a:r>
            <a:endParaRPr lang="en-GB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8E969C-6D01-0DB7-6328-650EDB861B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1373" y="3789040"/>
            <a:ext cx="8904987" cy="1080120"/>
          </a:xfrm>
        </p:spPr>
        <p:txBody>
          <a:bodyPr>
            <a:noAutofit/>
          </a:bodyPr>
          <a:lstStyle/>
          <a:p>
            <a:r>
              <a:rPr lang="en-GB" baseline="30000" dirty="0"/>
              <a:t>1</a:t>
            </a:r>
            <a:r>
              <a:rPr lang="en-GB" dirty="0"/>
              <a:t>tomislav.suligoj@fer.hr, ivan.berdalovic@fer.hr</a:t>
            </a:r>
          </a:p>
          <a:p>
            <a:r>
              <a:rPr lang="en-GB" baseline="30000" dirty="0"/>
              <a:t>2</a:t>
            </a:r>
            <a:r>
              <a:rPr lang="en-GB" dirty="0"/>
              <a:t>heinz.pernegger@cern.ch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87582-5B06-5F3F-8E5F-5B813C7CEF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1456213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28458-6233-6048-A01D-60D3DAB42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– M2 light emission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F0987-C9A8-034E-8D5F-C8F24A5FD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21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2907A41-810E-F840-853B-C31D49C3BAC6}"/>
              </a:ext>
            </a:extLst>
          </p:cNvPr>
          <p:cNvGrpSpPr/>
          <p:nvPr/>
        </p:nvGrpSpPr>
        <p:grpSpPr>
          <a:xfrm>
            <a:off x="430261" y="1340768"/>
            <a:ext cx="4785395" cy="4785395"/>
            <a:chOff x="6975234" y="1340768"/>
            <a:chExt cx="4785395" cy="478539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608EB73-A6B1-FA48-AD71-93371838B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75234" y="1340768"/>
              <a:ext cx="4785395" cy="4785395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D808014-8644-4042-95BC-13161CBB3F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80791" y="3246411"/>
              <a:ext cx="271662" cy="408736"/>
            </a:xfrm>
            <a:prstGeom prst="straightConnector1">
              <a:avLst/>
            </a:prstGeom>
            <a:ln w="12700">
              <a:solidFill>
                <a:srgbClr val="00FA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7316D47-BDD7-844E-A18F-08760ADB1B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68622" y="3596400"/>
              <a:ext cx="648000" cy="648000"/>
            </a:xfrm>
            <a:prstGeom prst="ellipse">
              <a:avLst/>
            </a:prstGeom>
            <a:noFill/>
            <a:ln w="12700">
              <a:solidFill>
                <a:srgbClr val="00F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A72375-F9B1-6648-960C-AC3A063AA90D}"/>
                </a:ext>
              </a:extLst>
            </p:cNvPr>
            <p:cNvSpPr txBox="1"/>
            <p:nvPr/>
          </p:nvSpPr>
          <p:spPr>
            <a:xfrm>
              <a:off x="9292622" y="2913548"/>
              <a:ext cx="1556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FA00"/>
                  </a:solidFill>
                </a:rPr>
                <a:t>40 </a:t>
              </a:r>
              <a:r>
                <a:rPr lang="el-GR" sz="1600" dirty="0">
                  <a:solidFill>
                    <a:srgbClr val="00FA00"/>
                  </a:solidFill>
                </a:rPr>
                <a:t>μ</a:t>
              </a:r>
              <a:r>
                <a:rPr lang="en-US" sz="1600" dirty="0">
                  <a:solidFill>
                    <a:srgbClr val="00FA00"/>
                  </a:solidFill>
                </a:rPr>
                <a:t>m electrode</a:t>
              </a:r>
              <a:endParaRPr lang="en-GB" sz="1600" dirty="0">
                <a:solidFill>
                  <a:srgbClr val="00FA00"/>
                </a:solidFill>
              </a:endParaRPr>
            </a:p>
          </p:txBody>
        </p: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7CF5B808-5F34-3E4D-87B5-63B59B30B013}"/>
              </a:ext>
            </a:extLst>
          </p:cNvPr>
          <p:cNvSpPr txBox="1">
            <a:spLocks/>
          </p:cNvSpPr>
          <p:nvPr/>
        </p:nvSpPr>
        <p:spPr>
          <a:xfrm>
            <a:off x="6195298" y="4262782"/>
            <a:ext cx="5565331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light emission test to confirm that avalanche multiplication takes place at </a:t>
            </a:r>
            <a:r>
              <a:rPr lang="en-US" dirty="0"/>
              <a:t>electrode/gain layer active junction</a:t>
            </a:r>
            <a:endParaRPr lang="en-GB" dirty="0"/>
          </a:p>
          <a:p>
            <a:r>
              <a:rPr lang="en-GB" dirty="0"/>
              <a:t>SPAD biased well above breakdown, looking for secondary light emission from avalanche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62182F3-23F1-544B-B038-925ABA0A99DE}"/>
              </a:ext>
            </a:extLst>
          </p:cNvPr>
          <p:cNvGrpSpPr/>
          <p:nvPr/>
        </p:nvGrpSpPr>
        <p:grpSpPr>
          <a:xfrm>
            <a:off x="6336995" y="1249750"/>
            <a:ext cx="5479900" cy="2880000"/>
            <a:chOff x="6336995" y="1249750"/>
            <a:chExt cx="5479900" cy="288000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240BB97-2BBC-284F-AF17-55244FD02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995" y="1249750"/>
              <a:ext cx="5479900" cy="2880000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ACDF78C-3691-F64C-AB74-891F6E555773}"/>
                </a:ext>
              </a:extLst>
            </p:cNvPr>
            <p:cNvSpPr txBox="1"/>
            <p:nvPr/>
          </p:nvSpPr>
          <p:spPr>
            <a:xfrm>
              <a:off x="7384700" y="1870085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DPW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59B994B-BFD3-914D-ACC5-C4282FCEDCAC}"/>
                </a:ext>
              </a:extLst>
            </p:cNvPr>
            <p:cNvSpPr txBox="1"/>
            <p:nvPr/>
          </p:nvSpPr>
          <p:spPr>
            <a:xfrm>
              <a:off x="8810686" y="3564188"/>
              <a:ext cx="532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SUB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74666F1-AEFC-2542-A0B2-E2327E29F396}"/>
                </a:ext>
              </a:extLst>
            </p:cNvPr>
            <p:cNvSpPr txBox="1"/>
            <p:nvPr/>
          </p:nvSpPr>
          <p:spPr>
            <a:xfrm>
              <a:off x="9653638" y="2082334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W3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735B4EF-494F-C54F-95C5-D790DC7A9B2F}"/>
                </a:ext>
              </a:extLst>
            </p:cNvPr>
            <p:cNvSpPr txBox="1"/>
            <p:nvPr/>
          </p:nvSpPr>
          <p:spPr>
            <a:xfrm>
              <a:off x="8826356" y="1700808"/>
              <a:ext cx="5052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NW</a:t>
              </a:r>
            </a:p>
          </p:txBody>
        </p: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344DC3D2-5795-BE48-B427-5CE922B17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2074026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026BBB0D-785E-0B4E-AA8C-072CD39FD52F}"/>
              </a:ext>
            </a:extLst>
          </p:cNvPr>
          <p:cNvSpPr txBox="1">
            <a:spLocks/>
          </p:cNvSpPr>
          <p:nvPr/>
        </p:nvSpPr>
        <p:spPr>
          <a:xfrm>
            <a:off x="6195298" y="4262782"/>
            <a:ext cx="5733350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light emission in central region observed at avalanche current of 500 </a:t>
            </a:r>
            <a:r>
              <a:rPr lang="el-GR" dirty="0"/>
              <a:t>μ</a:t>
            </a:r>
            <a:r>
              <a:rPr lang="en-GB" dirty="0"/>
              <a:t>A (reverse bias of 94 V)</a:t>
            </a:r>
          </a:p>
          <a:p>
            <a:r>
              <a:rPr lang="en-US" dirty="0"/>
              <a:t>full circular shape of emitted light ⇒ uniform breakdown at the </a:t>
            </a:r>
            <a:r>
              <a:rPr lang="el-GR" dirty="0"/>
              <a:t>20 μ</a:t>
            </a:r>
            <a:r>
              <a:rPr lang="en-GB" dirty="0"/>
              <a:t>m active junction</a:t>
            </a:r>
            <a:r>
              <a:rPr lang="en-US" dirty="0"/>
              <a:t>, area of emitted light corresponds to gain layer area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428458-6233-6048-A01D-60D3DAB42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– M2 light emission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F0987-C9A8-034E-8D5F-C8F24A5FD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ED5D5D8-7612-9246-BE97-1BC9A4453465}"/>
              </a:ext>
            </a:extLst>
          </p:cNvPr>
          <p:cNvGrpSpPr/>
          <p:nvPr/>
        </p:nvGrpSpPr>
        <p:grpSpPr>
          <a:xfrm>
            <a:off x="432000" y="1340767"/>
            <a:ext cx="4785395" cy="4785395"/>
            <a:chOff x="6975234" y="1340768"/>
            <a:chExt cx="4785395" cy="478539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608EB73-A6B1-FA48-AD71-93371838B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34" y="1340768"/>
              <a:ext cx="4785395" cy="4785395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022B95D-9541-254E-9000-7FB5E5E5C2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68622" y="3596400"/>
              <a:ext cx="648000" cy="648000"/>
            </a:xfrm>
            <a:prstGeom prst="ellipse">
              <a:avLst/>
            </a:prstGeom>
            <a:noFill/>
            <a:ln w="12700">
              <a:solidFill>
                <a:srgbClr val="00F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F7E4743-BB79-A44C-A464-613BA00F67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30622" y="3755166"/>
              <a:ext cx="324000" cy="33046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75CF913-F79D-8A49-936E-651E9FC3CD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80791" y="3246411"/>
              <a:ext cx="271662" cy="408736"/>
            </a:xfrm>
            <a:prstGeom prst="straightConnector1">
              <a:avLst/>
            </a:prstGeom>
            <a:ln w="12700">
              <a:solidFill>
                <a:srgbClr val="00FA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A55BE4A-5C6B-8147-B82A-0638A65E9ED9}"/>
                </a:ext>
              </a:extLst>
            </p:cNvPr>
            <p:cNvSpPr txBox="1"/>
            <p:nvPr/>
          </p:nvSpPr>
          <p:spPr>
            <a:xfrm>
              <a:off x="9292622" y="2913548"/>
              <a:ext cx="1556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FA00"/>
                  </a:solidFill>
                </a:rPr>
                <a:t>40 </a:t>
              </a:r>
              <a:r>
                <a:rPr lang="el-GR" sz="1600" dirty="0">
                  <a:solidFill>
                    <a:srgbClr val="00FA00"/>
                  </a:solidFill>
                </a:rPr>
                <a:t>μ</a:t>
              </a:r>
              <a:r>
                <a:rPr lang="en-US" sz="1600" dirty="0">
                  <a:solidFill>
                    <a:srgbClr val="00FA00"/>
                  </a:solidFill>
                </a:rPr>
                <a:t>m electrode</a:t>
              </a:r>
              <a:endParaRPr lang="en-GB" sz="1600" dirty="0">
                <a:solidFill>
                  <a:srgbClr val="00FA00"/>
                </a:solidFill>
              </a:endParaRP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2593DC7-3B8D-EE48-842A-75D3529898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35160" y="4044853"/>
              <a:ext cx="271662" cy="40873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7EFC0C8-24AB-0347-BEF0-1DB1CAB5237D}"/>
                </a:ext>
              </a:extLst>
            </p:cNvPr>
            <p:cNvSpPr/>
            <p:nvPr/>
          </p:nvSpPr>
          <p:spPr>
            <a:xfrm>
              <a:off x="8068311" y="4453589"/>
              <a:ext cx="15579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20 </a:t>
              </a:r>
              <a:r>
                <a:rPr lang="el-GR" sz="1600" dirty="0">
                  <a:solidFill>
                    <a:srgbClr val="FF0000"/>
                  </a:solidFill>
                </a:rPr>
                <a:t>μ</a:t>
              </a:r>
              <a:r>
                <a:rPr lang="en-US" sz="1600" dirty="0">
                  <a:solidFill>
                    <a:srgbClr val="FF0000"/>
                  </a:solidFill>
                </a:rPr>
                <a:t>m gain layer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34AD707-9600-E844-99E1-B1D6867E4862}"/>
              </a:ext>
            </a:extLst>
          </p:cNvPr>
          <p:cNvGrpSpPr/>
          <p:nvPr/>
        </p:nvGrpSpPr>
        <p:grpSpPr>
          <a:xfrm>
            <a:off x="6336995" y="1249750"/>
            <a:ext cx="5479900" cy="2880000"/>
            <a:chOff x="6336995" y="1249750"/>
            <a:chExt cx="5479900" cy="288000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219115A-0EDA-7A47-A66C-9F66DE8DF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995" y="1249750"/>
              <a:ext cx="5479900" cy="28800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B1A5DF6-BE17-B345-BD21-F3D1D1E3C70F}"/>
                </a:ext>
              </a:extLst>
            </p:cNvPr>
            <p:cNvSpPr txBox="1"/>
            <p:nvPr/>
          </p:nvSpPr>
          <p:spPr>
            <a:xfrm>
              <a:off x="7384700" y="1870085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DPW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16AD4A5-1B5B-4944-80F0-7F0D8E983722}"/>
                </a:ext>
              </a:extLst>
            </p:cNvPr>
            <p:cNvSpPr txBox="1"/>
            <p:nvPr/>
          </p:nvSpPr>
          <p:spPr>
            <a:xfrm>
              <a:off x="8810686" y="3564188"/>
              <a:ext cx="532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SUB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43B36C1-20D8-204E-B051-EAF5E6969F63}"/>
                </a:ext>
              </a:extLst>
            </p:cNvPr>
            <p:cNvSpPr txBox="1"/>
            <p:nvPr/>
          </p:nvSpPr>
          <p:spPr>
            <a:xfrm>
              <a:off x="9653638" y="2082334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W3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1C6242F-40C2-914C-9EDC-C100A4D7F8CF}"/>
                </a:ext>
              </a:extLst>
            </p:cNvPr>
            <p:cNvSpPr txBox="1"/>
            <p:nvPr/>
          </p:nvSpPr>
          <p:spPr>
            <a:xfrm>
              <a:off x="8826356" y="1700808"/>
              <a:ext cx="5052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NW</a:t>
              </a:r>
            </a:p>
          </p:txBody>
        </p:sp>
      </p:grp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DEDA0212-C461-494E-995C-BB100D74B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4288138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28458-6233-6048-A01D-60D3DAB42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1" y="0"/>
            <a:ext cx="8928363" cy="980728"/>
          </a:xfrm>
        </p:spPr>
        <p:txBody>
          <a:bodyPr/>
          <a:lstStyle/>
          <a:p>
            <a:r>
              <a:rPr lang="en-GB" dirty="0"/>
              <a:t>Backup – M3 light emission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DF0987-C9A8-034E-8D5F-C8F24A5FD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737A70-5948-A448-A9E9-CCD626AE3D5F}"/>
              </a:ext>
            </a:extLst>
          </p:cNvPr>
          <p:cNvGrpSpPr/>
          <p:nvPr/>
        </p:nvGrpSpPr>
        <p:grpSpPr>
          <a:xfrm>
            <a:off x="432000" y="1340767"/>
            <a:ext cx="4785395" cy="4785395"/>
            <a:chOff x="6975234" y="1340768"/>
            <a:chExt cx="4785395" cy="478539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608EB73-A6B1-FA48-AD71-93371838B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5234" y="1340768"/>
              <a:ext cx="4785395" cy="4785395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71593AF-A634-6442-B5E1-BB1B938598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136000" y="3578400"/>
              <a:ext cx="194400" cy="1944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B798B8C-9ACC-B640-8D40-81A9C32908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909200" y="3351600"/>
              <a:ext cx="648000" cy="648000"/>
            </a:xfrm>
            <a:prstGeom prst="ellipse">
              <a:avLst/>
            </a:prstGeom>
            <a:noFill/>
            <a:ln w="12700">
              <a:solidFill>
                <a:srgbClr val="00FA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FA00"/>
                </a:solidFill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8C3FE45-C625-F541-91B2-17AD8694E9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98953" y="3758653"/>
              <a:ext cx="271662" cy="408736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F4FD877-9D8F-7D48-98F7-41BC2A1E6957}"/>
                </a:ext>
              </a:extLst>
            </p:cNvPr>
            <p:cNvSpPr/>
            <p:nvPr/>
          </p:nvSpPr>
          <p:spPr>
            <a:xfrm>
              <a:off x="7032104" y="4167389"/>
              <a:ext cx="15579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12 </a:t>
              </a:r>
              <a:r>
                <a:rPr lang="el-GR" sz="1600" dirty="0">
                  <a:solidFill>
                    <a:srgbClr val="FF0000"/>
                  </a:solidFill>
                </a:rPr>
                <a:t>μ</a:t>
              </a:r>
              <a:r>
                <a:rPr lang="en-US" sz="1600" dirty="0">
                  <a:solidFill>
                    <a:srgbClr val="FF0000"/>
                  </a:solidFill>
                </a:rPr>
                <a:t>m gain layer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080EDCF-B446-F74B-B134-E0610C4B9A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99869" y="2996952"/>
              <a:ext cx="271662" cy="408736"/>
            </a:xfrm>
            <a:prstGeom prst="straightConnector1">
              <a:avLst/>
            </a:prstGeom>
            <a:ln w="12700">
              <a:solidFill>
                <a:srgbClr val="00FA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E2C9507-C00B-6F42-A98D-38DD4D37504B}"/>
                </a:ext>
              </a:extLst>
            </p:cNvPr>
            <p:cNvSpPr txBox="1"/>
            <p:nvPr/>
          </p:nvSpPr>
          <p:spPr>
            <a:xfrm>
              <a:off x="8197961" y="2663749"/>
              <a:ext cx="155670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FA00"/>
                  </a:solidFill>
                </a:rPr>
                <a:t>40 </a:t>
              </a:r>
              <a:r>
                <a:rPr lang="el-GR" sz="1600" dirty="0">
                  <a:solidFill>
                    <a:srgbClr val="00FA00"/>
                  </a:solidFill>
                </a:rPr>
                <a:t>μ</a:t>
              </a:r>
              <a:r>
                <a:rPr lang="en-US" sz="1600" dirty="0">
                  <a:solidFill>
                    <a:srgbClr val="00FA00"/>
                  </a:solidFill>
                </a:rPr>
                <a:t>m electrode</a:t>
              </a:r>
              <a:endParaRPr lang="en-GB" sz="1600" dirty="0">
                <a:solidFill>
                  <a:srgbClr val="00FA00"/>
                </a:solidFill>
              </a:endParaRPr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9513787B-B405-6E4E-98EE-164B90FBFA19}"/>
              </a:ext>
            </a:extLst>
          </p:cNvPr>
          <p:cNvSpPr txBox="1">
            <a:spLocks/>
          </p:cNvSpPr>
          <p:nvPr/>
        </p:nvSpPr>
        <p:spPr>
          <a:xfrm>
            <a:off x="6195298" y="4262782"/>
            <a:ext cx="5565331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area of emitted light at </a:t>
            </a:r>
            <a:r>
              <a:rPr lang="en-GB" dirty="0"/>
              <a:t>500 </a:t>
            </a:r>
            <a:r>
              <a:rPr lang="el-GR" dirty="0"/>
              <a:t>μ</a:t>
            </a:r>
            <a:r>
              <a:rPr lang="en-GB" dirty="0"/>
              <a:t>A (160 V of reverse bias) smaller compared to M2 (larger spacing c </a:t>
            </a:r>
            <a:r>
              <a:rPr lang="en-US" dirty="0"/>
              <a:t>⇒ smaller active junction diameter of </a:t>
            </a:r>
            <a:r>
              <a:rPr lang="el-GR" dirty="0"/>
              <a:t>12 μ</a:t>
            </a:r>
            <a:r>
              <a:rPr lang="en-US" dirty="0"/>
              <a:t>m</a:t>
            </a:r>
            <a:r>
              <a:rPr lang="en-GB" dirty="0"/>
              <a:t>)</a:t>
            </a:r>
          </a:p>
          <a:p>
            <a:r>
              <a:rPr lang="en-GB" dirty="0"/>
              <a:t>breakdown still contained within central region (same holds for all measured structures)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2B932C-1CA6-6A45-89E8-EB66C7032D0C}"/>
              </a:ext>
            </a:extLst>
          </p:cNvPr>
          <p:cNvGrpSpPr/>
          <p:nvPr/>
        </p:nvGrpSpPr>
        <p:grpSpPr>
          <a:xfrm>
            <a:off x="6336995" y="1268760"/>
            <a:ext cx="5479900" cy="2858453"/>
            <a:chOff x="6336995" y="1268760"/>
            <a:chExt cx="5479900" cy="285845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3A10B53-76F4-8840-9D06-E6AA175C0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995" y="1268760"/>
              <a:ext cx="5479900" cy="285845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92242DE-BB9D-E148-9484-C6EEFB228C12}"/>
                </a:ext>
              </a:extLst>
            </p:cNvPr>
            <p:cNvSpPr txBox="1"/>
            <p:nvPr/>
          </p:nvSpPr>
          <p:spPr>
            <a:xfrm>
              <a:off x="8826357" y="1700808"/>
              <a:ext cx="5052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NW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4E00B9A-1FC2-6841-B3FA-E24C9A6C28B3}"/>
                </a:ext>
              </a:extLst>
            </p:cNvPr>
            <p:cNvSpPr txBox="1"/>
            <p:nvPr/>
          </p:nvSpPr>
          <p:spPr>
            <a:xfrm>
              <a:off x="7384700" y="1870085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DPW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940EFF5-86F0-C74D-A377-1B10B6D26470}"/>
                </a:ext>
              </a:extLst>
            </p:cNvPr>
            <p:cNvSpPr txBox="1"/>
            <p:nvPr/>
          </p:nvSpPr>
          <p:spPr>
            <a:xfrm>
              <a:off x="8810686" y="3564188"/>
              <a:ext cx="532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SUB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EFAC7C-FF8F-1D4D-9154-B4E3A73FCCD2}"/>
                </a:ext>
              </a:extLst>
            </p:cNvPr>
            <p:cNvSpPr txBox="1"/>
            <p:nvPr/>
          </p:nvSpPr>
          <p:spPr>
            <a:xfrm>
              <a:off x="9653638" y="2082334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W3</a:t>
              </a:r>
            </a:p>
          </p:txBody>
        </p:sp>
      </p:grp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191D664E-F9F6-ED41-B1D7-965CBCCC19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13487564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16B0918-C58B-0B4A-8299-C4BA529ED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48" y="1969750"/>
            <a:ext cx="5760000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F6832-6B22-5443-9E51-5281C412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– S5 in-pixel gain (785 nm)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09246-EB0E-E943-82FB-74DBC7222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340768"/>
            <a:ext cx="5893415" cy="4785395"/>
          </a:xfrm>
        </p:spPr>
        <p:txBody>
          <a:bodyPr/>
          <a:lstStyle/>
          <a:p>
            <a:r>
              <a:rPr lang="en-US" dirty="0"/>
              <a:t>S5 has same gain layer design as M2, but with gain layer diameter of 28 um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2B320-6898-714F-B8E5-DF1BE3C7F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24</a:t>
            </a:fld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C8F8CE-6F31-E741-9AE9-975472061B77}"/>
              </a:ext>
            </a:extLst>
          </p:cNvPr>
          <p:cNvCxnSpPr>
            <a:cxnSpLocks/>
          </p:cNvCxnSpPr>
          <p:nvPr/>
        </p:nvCxnSpPr>
        <p:spPr>
          <a:xfrm flipV="1">
            <a:off x="4875841" y="3564189"/>
            <a:ext cx="572087" cy="157337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024EDA7-2ED1-7546-8ECD-9FD909203CA5}"/>
              </a:ext>
            </a:extLst>
          </p:cNvPr>
          <p:cNvSpPr txBox="1"/>
          <p:nvPr/>
        </p:nvSpPr>
        <p:spPr>
          <a:xfrm>
            <a:off x="2844117" y="5085184"/>
            <a:ext cx="2603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artefact due to extremely low photocurrent at M = 1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7F866DF-01CB-604E-B670-5B0643813478}"/>
              </a:ext>
            </a:extLst>
          </p:cNvPr>
          <p:cNvGrpSpPr/>
          <p:nvPr/>
        </p:nvGrpSpPr>
        <p:grpSpPr>
          <a:xfrm>
            <a:off x="6336995" y="1249750"/>
            <a:ext cx="5479900" cy="2880000"/>
            <a:chOff x="6336995" y="1249750"/>
            <a:chExt cx="5479900" cy="2880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C693341-18FE-9B45-AC1E-3DA01DE4F4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995" y="1249750"/>
              <a:ext cx="5479900" cy="2880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92FA46A-7168-1745-83CE-579C1C965383}"/>
                </a:ext>
              </a:extLst>
            </p:cNvPr>
            <p:cNvSpPr txBox="1"/>
            <p:nvPr/>
          </p:nvSpPr>
          <p:spPr>
            <a:xfrm>
              <a:off x="7384700" y="1870085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DPW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109754F-CBA9-6549-848D-CC27BEA9D4A5}"/>
                </a:ext>
              </a:extLst>
            </p:cNvPr>
            <p:cNvSpPr txBox="1"/>
            <p:nvPr/>
          </p:nvSpPr>
          <p:spPr>
            <a:xfrm>
              <a:off x="8810686" y="3564188"/>
              <a:ext cx="532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SUB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9298667-1395-934C-A0E1-904DA8B9F750}"/>
                </a:ext>
              </a:extLst>
            </p:cNvPr>
            <p:cNvSpPr txBox="1"/>
            <p:nvPr/>
          </p:nvSpPr>
          <p:spPr>
            <a:xfrm>
              <a:off x="9653638" y="2082334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W3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CAB4EFD-36C0-9142-92B5-83B5C53A3339}"/>
                </a:ext>
              </a:extLst>
            </p:cNvPr>
            <p:cNvSpPr txBox="1"/>
            <p:nvPr/>
          </p:nvSpPr>
          <p:spPr>
            <a:xfrm>
              <a:off x="8826356" y="1700808"/>
              <a:ext cx="5052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NW</a:t>
              </a:r>
            </a:p>
          </p:txBody>
        </p: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A4F87D4-3B95-0742-BFC4-037C8E2ACC19}"/>
              </a:ext>
            </a:extLst>
          </p:cNvPr>
          <p:cNvSpPr txBox="1">
            <a:spLocks/>
          </p:cNvSpPr>
          <p:nvPr/>
        </p:nvSpPr>
        <p:spPr>
          <a:xfrm>
            <a:off x="6195298" y="4262782"/>
            <a:ext cx="5565331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</a:t>
            </a:r>
            <a:r>
              <a:rPr lang="en-US" baseline="-25000" dirty="0"/>
              <a:t>BIAS</a:t>
            </a:r>
            <a:r>
              <a:rPr lang="en-US" dirty="0"/>
              <a:t> adjusted to 30.5 V, 31.8 V and 34.7 V to achieve central gains of M = 10, 100 and 1000</a:t>
            </a:r>
          </a:p>
          <a:p>
            <a:r>
              <a:rPr lang="en-US" dirty="0"/>
              <a:t>only slight drop of photocurrent outside gain layer area – higher fill factor</a:t>
            </a:r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02223792-04A3-9548-935B-1EE761B29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1622122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16B0918-C58B-0B4A-8299-C4BA529ED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48" y="1969750"/>
            <a:ext cx="5760000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F6832-6B22-5443-9E51-5281C412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– S6 in-pixel gain (785 nm)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09246-EB0E-E943-82FB-74DBC7222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340768"/>
            <a:ext cx="5848729" cy="4785395"/>
          </a:xfrm>
        </p:spPr>
        <p:txBody>
          <a:bodyPr/>
          <a:lstStyle/>
          <a:p>
            <a:r>
              <a:rPr lang="en-US" dirty="0"/>
              <a:t>S6 has same gain layer design as M3, but with gain layer diameter of 28 um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2B320-6898-714F-B8E5-DF1BE3C7F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25</a:t>
            </a:fld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C8F8CE-6F31-E741-9AE9-975472061B77}"/>
              </a:ext>
            </a:extLst>
          </p:cNvPr>
          <p:cNvCxnSpPr>
            <a:cxnSpLocks/>
          </p:cNvCxnSpPr>
          <p:nvPr/>
        </p:nvCxnSpPr>
        <p:spPr>
          <a:xfrm flipV="1">
            <a:off x="4875841" y="3564189"/>
            <a:ext cx="572087" cy="157337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024EDA7-2ED1-7546-8ECD-9FD909203CA5}"/>
              </a:ext>
            </a:extLst>
          </p:cNvPr>
          <p:cNvSpPr txBox="1"/>
          <p:nvPr/>
        </p:nvSpPr>
        <p:spPr>
          <a:xfrm>
            <a:off x="2844117" y="5085184"/>
            <a:ext cx="2603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artefact due to extremely low photocurrent at M = 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AF370E-B056-5747-AED3-A8FEBCC8E847}"/>
              </a:ext>
            </a:extLst>
          </p:cNvPr>
          <p:cNvGrpSpPr/>
          <p:nvPr/>
        </p:nvGrpSpPr>
        <p:grpSpPr>
          <a:xfrm>
            <a:off x="6336995" y="1268760"/>
            <a:ext cx="5479900" cy="2858453"/>
            <a:chOff x="6336995" y="1268760"/>
            <a:chExt cx="5479900" cy="2858453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B92C79B-3045-C14C-9B0B-E75B6D9F7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995" y="1268760"/>
              <a:ext cx="5479900" cy="2858453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DD74384-9E41-5C47-800F-FBDB9F993BD2}"/>
                </a:ext>
              </a:extLst>
            </p:cNvPr>
            <p:cNvSpPr txBox="1"/>
            <p:nvPr/>
          </p:nvSpPr>
          <p:spPr>
            <a:xfrm>
              <a:off x="8826357" y="1700808"/>
              <a:ext cx="5052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NW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D8C7FF-E534-C44E-9DC7-6CBCE33CC4FB}"/>
                </a:ext>
              </a:extLst>
            </p:cNvPr>
            <p:cNvSpPr txBox="1"/>
            <p:nvPr/>
          </p:nvSpPr>
          <p:spPr>
            <a:xfrm>
              <a:off x="7384700" y="1870085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DPW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084629-DE5E-574F-ABA9-584126FC8BCF}"/>
                </a:ext>
              </a:extLst>
            </p:cNvPr>
            <p:cNvSpPr txBox="1"/>
            <p:nvPr/>
          </p:nvSpPr>
          <p:spPr>
            <a:xfrm>
              <a:off x="8810686" y="3564188"/>
              <a:ext cx="532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SUB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A06F4FE-FA1D-F243-8FBD-71B6D78FD2AD}"/>
                </a:ext>
              </a:extLst>
            </p:cNvPr>
            <p:cNvSpPr txBox="1"/>
            <p:nvPr/>
          </p:nvSpPr>
          <p:spPr>
            <a:xfrm>
              <a:off x="9653638" y="2082334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W3</a:t>
              </a:r>
            </a:p>
          </p:txBody>
        </p: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83DF95B5-2052-7446-AE4A-946FC04AD6FC}"/>
              </a:ext>
            </a:extLst>
          </p:cNvPr>
          <p:cNvSpPr txBox="1">
            <a:spLocks/>
          </p:cNvSpPr>
          <p:nvPr/>
        </p:nvSpPr>
        <p:spPr>
          <a:xfrm>
            <a:off x="6195298" y="4262782"/>
            <a:ext cx="5565331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only slight drop of photocurrent outside gain layer area – higher fill factor</a:t>
            </a:r>
            <a:endParaRPr lang="en-GB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529DCA2F-AA0F-294B-85C1-851484E3D4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35936719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E97D069-0C19-D041-B7E7-76C5F759DE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23" r="8963"/>
          <a:stretch/>
        </p:blipFill>
        <p:spPr>
          <a:xfrm>
            <a:off x="486964" y="1957708"/>
            <a:ext cx="5340378" cy="43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0BEE5F-BDD7-6149-9351-CDECB841B1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84" t="-2241" r="8544" b="2241"/>
          <a:stretch/>
        </p:blipFill>
        <p:spPr>
          <a:xfrm>
            <a:off x="6228000" y="1864800"/>
            <a:ext cx="5331260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70AFF6-4C5D-3146-8C06-CE5F75692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– Analog front-end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202183-14A5-B043-8A2C-7449600107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front-end output signal reduced due to AC-coupling (capacitor of ~600 </a:t>
            </a:r>
            <a:r>
              <a:rPr lang="en-GB" dirty="0" err="1"/>
              <a:t>fF</a:t>
            </a:r>
            <a:r>
              <a:rPr lang="en-GB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9665BD-44F3-EA49-8A9D-728219613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52C61-2EE3-0141-A282-0A3B6B9B9F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2077BF-693A-F34C-98A4-8E1F90CCF028}"/>
              </a:ext>
            </a:extLst>
          </p:cNvPr>
          <p:cNvSpPr txBox="1"/>
          <p:nvPr/>
        </p:nvSpPr>
        <p:spPr>
          <a:xfrm>
            <a:off x="2119353" y="1849819"/>
            <a:ext cx="2075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1500 e</a:t>
            </a:r>
            <a:r>
              <a:rPr lang="en-US" baseline="30000" dirty="0"/>
              <a:t>-</a:t>
            </a:r>
            <a:r>
              <a:rPr lang="en-US" dirty="0"/>
              <a:t> (MIP signal)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514EE3-76FB-CC43-968D-75D3FA0C37F5}"/>
              </a:ext>
            </a:extLst>
          </p:cNvPr>
          <p:cNvSpPr txBox="1"/>
          <p:nvPr/>
        </p:nvSpPr>
        <p:spPr>
          <a:xfrm>
            <a:off x="8389469" y="1849819"/>
            <a:ext cx="1008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15000 e</a:t>
            </a:r>
            <a:r>
              <a:rPr lang="en-US" baseline="30000" dirty="0"/>
              <a:t>-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923265-C131-9642-A5C4-1CC8237570C7}"/>
              </a:ext>
            </a:extLst>
          </p:cNvPr>
          <p:cNvSpPr txBox="1"/>
          <p:nvPr/>
        </p:nvSpPr>
        <p:spPr>
          <a:xfrm>
            <a:off x="5549483" y="1850493"/>
            <a:ext cx="1240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gain of 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CDAC1D-F48C-8E48-A6EB-42E10800C9C8}"/>
              </a:ext>
            </a:extLst>
          </p:cNvPr>
          <p:cNvSpPr txBox="1"/>
          <p:nvPr/>
        </p:nvSpPr>
        <p:spPr>
          <a:xfrm>
            <a:off x="234423" y="2382737"/>
            <a:ext cx="541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a.u</a:t>
            </a:r>
            <a:r>
              <a:rPr lang="en-US" dirty="0"/>
              <a:t>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E079B60-1158-7F46-99B2-B8452D4626B6}"/>
              </a:ext>
            </a:extLst>
          </p:cNvPr>
          <p:cNvCxnSpPr>
            <a:cxnSpLocks/>
          </p:cNvCxnSpPr>
          <p:nvPr/>
        </p:nvCxnSpPr>
        <p:spPr>
          <a:xfrm>
            <a:off x="4109483" y="2060848"/>
            <a:ext cx="14400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BCB736F-83F2-724C-80AF-380336637C9C}"/>
              </a:ext>
            </a:extLst>
          </p:cNvPr>
          <p:cNvSpPr txBox="1"/>
          <p:nvPr/>
        </p:nvSpPr>
        <p:spPr>
          <a:xfrm>
            <a:off x="3063507" y="2517943"/>
            <a:ext cx="1592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varying sensor capacitance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2FB808-0670-0A4C-AA32-EF324A70C44A}"/>
              </a:ext>
            </a:extLst>
          </p:cNvPr>
          <p:cNvSpPr txBox="1"/>
          <p:nvPr/>
        </p:nvSpPr>
        <p:spPr>
          <a:xfrm>
            <a:off x="5957021" y="2382737"/>
            <a:ext cx="541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a.u</a:t>
            </a:r>
            <a:r>
              <a:rPr lang="en-US" dirty="0"/>
              <a:t>.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0A7A61C-D248-C347-85A3-A9A6094AF527}"/>
              </a:ext>
            </a:extLst>
          </p:cNvPr>
          <p:cNvCxnSpPr>
            <a:cxnSpLocks/>
          </p:cNvCxnSpPr>
          <p:nvPr/>
        </p:nvCxnSpPr>
        <p:spPr>
          <a:xfrm>
            <a:off x="6600056" y="2060848"/>
            <a:ext cx="180000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9063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CFF9E-15AF-8540-9CFF-5FA511016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– Analog LGAD matrix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21570-AB5C-EE45-873F-E39AE0B87D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1" y="1340768"/>
            <a:ext cx="5541654" cy="4785395"/>
          </a:xfrm>
        </p:spPr>
        <p:txBody>
          <a:bodyPr/>
          <a:lstStyle/>
          <a:p>
            <a:r>
              <a:rPr lang="en-GB" dirty="0"/>
              <a:t>front-end w/o discriminator from (mini)MALTA</a:t>
            </a:r>
          </a:p>
          <a:p>
            <a:r>
              <a:rPr lang="en-GB" dirty="0"/>
              <a:t>pixel pitch of 72.8 um consistent with CASSIA2C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6633A-0358-E64F-866A-0E3C6256A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AB02D-DF4D-324E-9BA3-EB93BCD447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30" name="Picture 29" descr="A blueprint of a computer&#10;&#10;Description automatically generated">
            <a:extLst>
              <a:ext uri="{FF2B5EF4-FFF2-40B4-BE49-F238E27FC236}">
                <a16:creationId xmlns:a16="http://schemas.microsoft.com/office/drawing/2014/main" id="{A207485E-229D-B342-A2C3-7788CBCDD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5187" y="1124744"/>
            <a:ext cx="5215442" cy="478352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D21E1C8-E782-4947-A9DA-963CA2A3D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300" y="2892140"/>
            <a:ext cx="1307887" cy="3377511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2F5C56F-0BA8-2A43-9D71-60725CDC3B36}"/>
              </a:ext>
            </a:extLst>
          </p:cNvPr>
          <p:cNvCxnSpPr>
            <a:cxnSpLocks/>
          </p:cNvCxnSpPr>
          <p:nvPr/>
        </p:nvCxnSpPr>
        <p:spPr bwMode="auto">
          <a:xfrm>
            <a:off x="6545187" y="2940861"/>
            <a:ext cx="580262" cy="1702914"/>
          </a:xfrm>
          <a:prstGeom prst="straightConnector1">
            <a:avLst/>
          </a:prstGeom>
          <a:noFill/>
          <a:ln w="25400" cap="flat" cmpd="sng" algn="ctr">
            <a:solidFill>
              <a:srgbClr val="3333CC"/>
            </a:solidFill>
            <a:prstDash val="solid"/>
            <a:headEnd type="none" w="med" len="me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0A6A286-479F-8A49-9347-AA2252B739EB}"/>
              </a:ext>
            </a:extLst>
          </p:cNvPr>
          <p:cNvCxnSpPr>
            <a:cxnSpLocks/>
          </p:cNvCxnSpPr>
          <p:nvPr/>
        </p:nvCxnSpPr>
        <p:spPr bwMode="auto">
          <a:xfrm flipV="1">
            <a:off x="6607163" y="4963823"/>
            <a:ext cx="518286" cy="1305828"/>
          </a:xfrm>
          <a:prstGeom prst="straightConnector1">
            <a:avLst/>
          </a:prstGeom>
          <a:noFill/>
          <a:ln w="25400" cap="flat" cmpd="sng" algn="ctr">
            <a:solidFill>
              <a:srgbClr val="3333CC"/>
            </a:solidFill>
            <a:prstDash val="solid"/>
            <a:headEnd type="none" w="med" len="med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4" name="Frame 33">
            <a:extLst>
              <a:ext uri="{FF2B5EF4-FFF2-40B4-BE49-F238E27FC236}">
                <a16:creationId xmlns:a16="http://schemas.microsoft.com/office/drawing/2014/main" id="{DA41BF09-D031-FC43-9E7B-3E75826A63DB}"/>
              </a:ext>
            </a:extLst>
          </p:cNvPr>
          <p:cNvSpPr/>
          <p:nvPr/>
        </p:nvSpPr>
        <p:spPr bwMode="auto">
          <a:xfrm>
            <a:off x="5921190" y="2815628"/>
            <a:ext cx="754606" cy="3478023"/>
          </a:xfrm>
          <a:prstGeom prst="frame">
            <a:avLst/>
          </a:prstGeom>
          <a:solidFill>
            <a:srgbClr val="FF0000"/>
          </a:solidFill>
          <a:ln w="9525" cap="flat" cmpd="sng" algn="ctr">
            <a:solidFill>
              <a:srgbClr val="3333CC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Verdana" charset="0"/>
              <a:ea typeface="+mn-ea"/>
              <a:cs typeface="+mn-cs"/>
            </a:endParaRPr>
          </a:p>
        </p:txBody>
      </p:sp>
      <p:sp>
        <p:nvSpPr>
          <p:cNvPr id="35" name="Frame 34">
            <a:extLst>
              <a:ext uri="{FF2B5EF4-FFF2-40B4-BE49-F238E27FC236}">
                <a16:creationId xmlns:a16="http://schemas.microsoft.com/office/drawing/2014/main" id="{E258E46D-98EA-724A-9523-14159F887D8F}"/>
              </a:ext>
            </a:extLst>
          </p:cNvPr>
          <p:cNvSpPr/>
          <p:nvPr/>
        </p:nvSpPr>
        <p:spPr bwMode="auto">
          <a:xfrm>
            <a:off x="5175324" y="2815630"/>
            <a:ext cx="754606" cy="3478022"/>
          </a:xfrm>
          <a:prstGeom prst="frame">
            <a:avLst/>
          </a:prstGeom>
          <a:solidFill>
            <a:srgbClr val="FF0000"/>
          </a:solidFill>
          <a:ln w="9525" cap="flat" cmpd="sng" algn="ctr">
            <a:solidFill>
              <a:srgbClr val="3333CC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Verdana" charset="0"/>
              <a:ea typeface="+mn-ea"/>
              <a:cs typeface="+mn-cs"/>
            </a:endParaRPr>
          </a:p>
        </p:txBody>
      </p:sp>
      <p:pic>
        <p:nvPicPr>
          <p:cNvPr id="36" name="Picture 35" descr="A colorful lines and dots on a black background&#10;&#10;Description automatically generated">
            <a:extLst>
              <a:ext uri="{FF2B5EF4-FFF2-40B4-BE49-F238E27FC236}">
                <a16:creationId xmlns:a16="http://schemas.microsoft.com/office/drawing/2014/main" id="{51F5B3F2-01A2-AA46-8F8E-35E9B812A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5342" y="4058068"/>
            <a:ext cx="2365885" cy="1349666"/>
          </a:xfrm>
          <a:prstGeom prst="rect">
            <a:avLst/>
          </a:prstGeom>
        </p:spPr>
      </p:pic>
      <p:cxnSp>
        <p:nvCxnSpPr>
          <p:cNvPr id="37" name="Elbow Connector 36">
            <a:extLst>
              <a:ext uri="{FF2B5EF4-FFF2-40B4-BE49-F238E27FC236}">
                <a16:creationId xmlns:a16="http://schemas.microsoft.com/office/drawing/2014/main" id="{FE131163-B05A-D94E-835D-91B2C09BDDD9}"/>
              </a:ext>
            </a:extLst>
          </p:cNvPr>
          <p:cNvCxnSpPr/>
          <p:nvPr/>
        </p:nvCxnSpPr>
        <p:spPr bwMode="auto">
          <a:xfrm rot="10800000" flipV="1">
            <a:off x="4522336" y="3864806"/>
            <a:ext cx="903249" cy="463686"/>
          </a:xfrm>
          <a:prstGeom prst="bentConnector3">
            <a:avLst>
              <a:gd name="adj1" fmla="val 103016"/>
            </a:avLst>
          </a:prstGeom>
          <a:noFill/>
          <a:ln w="63500" cap="flat" cmpd="sng" algn="ctr">
            <a:solidFill>
              <a:srgbClr val="CCCCFF">
                <a:lumMod val="50000"/>
              </a:srgbClr>
            </a:solidFill>
            <a:prstDash val="solid"/>
            <a:headEnd type="none" w="med" len="med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59EC5233-DD26-EE4B-B031-5BDDEF6488E7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4498091" y="4963823"/>
            <a:ext cx="1066882" cy="540592"/>
          </a:xfrm>
          <a:prstGeom prst="bentConnector3">
            <a:avLst>
              <a:gd name="adj1" fmla="val 103306"/>
            </a:avLst>
          </a:prstGeom>
          <a:noFill/>
          <a:ln w="63500" cap="flat" cmpd="sng" algn="ctr">
            <a:solidFill>
              <a:srgbClr val="CCCCFF">
                <a:lumMod val="50000"/>
              </a:srgbClr>
            </a:solidFill>
            <a:prstDash val="solid"/>
            <a:headEnd type="none" w="med" len="med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527B3C71-8AE9-654A-9CB0-59B7F330FD5F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3331958" y="5526105"/>
            <a:ext cx="1101752" cy="2"/>
          </a:xfrm>
          <a:prstGeom prst="bentConnector3">
            <a:avLst>
              <a:gd name="adj1" fmla="val 50000"/>
            </a:avLst>
          </a:prstGeom>
          <a:noFill/>
          <a:ln w="63500" cap="flat" cmpd="sng" algn="ctr">
            <a:solidFill>
              <a:srgbClr val="CCCCFF">
                <a:lumMod val="50000"/>
              </a:srgbClr>
            </a:solidFill>
            <a:prstDash val="solid"/>
            <a:headEnd type="none" w="med" len="med"/>
            <a:tailEnd type="non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2AB3E2B-4AA8-7844-A40B-DE9A650ADEA8}"/>
              </a:ext>
            </a:extLst>
          </p:cNvPr>
          <p:cNvSpPr txBox="1"/>
          <p:nvPr/>
        </p:nvSpPr>
        <p:spPr>
          <a:xfrm>
            <a:off x="3620520" y="6076001"/>
            <a:ext cx="577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432FF"/>
                </a:solidFill>
              </a:rPr>
              <a:t>PAD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D985F9A-5BCA-3B43-ACD3-2FB4DEA3B1AA}"/>
              </a:ext>
            </a:extLst>
          </p:cNvPr>
          <p:cNvSpPr txBox="1"/>
          <p:nvPr/>
        </p:nvSpPr>
        <p:spPr>
          <a:xfrm>
            <a:off x="5131600" y="2211528"/>
            <a:ext cx="842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NMOS buffer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349BEAF-BCEE-EF4E-A9E4-C3BBC4051B9C}"/>
              </a:ext>
            </a:extLst>
          </p:cNvPr>
          <p:cNvSpPr txBox="1"/>
          <p:nvPr/>
        </p:nvSpPr>
        <p:spPr>
          <a:xfrm>
            <a:off x="6681976" y="6076001"/>
            <a:ext cx="115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guard ring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E71843B9-9010-5A46-AB6C-9FCBC0AFA7D8}"/>
              </a:ext>
            </a:extLst>
          </p:cNvPr>
          <p:cNvSpPr txBox="1">
            <a:spLocks/>
          </p:cNvSpPr>
          <p:nvPr/>
        </p:nvSpPr>
        <p:spPr>
          <a:xfrm>
            <a:off x="429269" y="2060848"/>
            <a:ext cx="4658606" cy="4065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r>
              <a:rPr lang="en-GB" dirty="0"/>
              <a:t>NMOS buffering stage outside of matrix</a:t>
            </a:r>
          </a:p>
          <a:p>
            <a:r>
              <a:rPr lang="en-GB" dirty="0"/>
              <a:t>25 pixels with 16 output pads (switches to choose between monitored pixels)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49756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F222D20-F3B9-D94A-92D3-2836E8BCC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99" y="1340768"/>
            <a:ext cx="10462443" cy="47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FB461D-15DB-5E4D-ADE3-CAEB15F51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/>
              <a:t>Backup – AC-coupled quenching schematic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421A7-34D5-6B4A-AE14-07F569D5C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3CB1D-76A5-524B-9F68-0C52C0E90E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F7768FE-64D8-2B4B-B471-3971B207D3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728" y="4700969"/>
            <a:ext cx="2999994" cy="14251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E9684B-AA79-4C47-B7A7-FF9A44669C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5755" y="3492191"/>
            <a:ext cx="2881884" cy="141732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2CA406F-FD06-A542-A5FC-369273431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2765" y="4909511"/>
            <a:ext cx="5007864" cy="122047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9FD6DF8-E6EB-464C-95C6-D545037CA062}"/>
              </a:ext>
            </a:extLst>
          </p:cNvPr>
          <p:cNvSpPr txBox="1"/>
          <p:nvPr/>
        </p:nvSpPr>
        <p:spPr>
          <a:xfrm>
            <a:off x="953499" y="159573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quenching resistor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ED3FDB-1019-B744-802A-BEC071AC60D2}"/>
              </a:ext>
            </a:extLst>
          </p:cNvPr>
          <p:cNvSpPr txBox="1"/>
          <p:nvPr/>
        </p:nvSpPr>
        <p:spPr>
          <a:xfrm>
            <a:off x="7815755" y="1990391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current-starved inverter delay block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A5C8C87-4F03-8A42-B110-D62103E2A9D4}"/>
              </a:ext>
            </a:extLst>
          </p:cNvPr>
          <p:cNvSpPr txBox="1"/>
          <p:nvPr/>
        </p:nvSpPr>
        <p:spPr>
          <a:xfrm>
            <a:off x="2079957" y="2952909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coupling capacitor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FC4023-B3A0-C547-A3D1-9FB9F171AC6B}"/>
              </a:ext>
            </a:extLst>
          </p:cNvPr>
          <p:cNvSpPr txBox="1"/>
          <p:nvPr/>
        </p:nvSpPr>
        <p:spPr>
          <a:xfrm>
            <a:off x="2705018" y="1600921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baseline holder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05BE4BC-FB09-BC4D-B42B-A0C06BA901B3}"/>
              </a:ext>
            </a:extLst>
          </p:cNvPr>
          <p:cNvSpPr/>
          <p:nvPr/>
        </p:nvSpPr>
        <p:spPr>
          <a:xfrm>
            <a:off x="431999" y="2078718"/>
            <a:ext cx="720000" cy="720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40AD317-9D58-CB47-94C4-601BAB44F888}"/>
              </a:ext>
            </a:extLst>
          </p:cNvPr>
          <p:cNvSpPr/>
          <p:nvPr/>
        </p:nvSpPr>
        <p:spPr>
          <a:xfrm>
            <a:off x="2170677" y="2078718"/>
            <a:ext cx="720000" cy="720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8068D98-FB5F-B34C-968F-9F876D910B62}"/>
                  </a:ext>
                </a:extLst>
              </p:cNvPr>
              <p:cNvSpPr txBox="1"/>
              <p:nvPr/>
            </p:nvSpPr>
            <p:spPr>
              <a:xfrm>
                <a:off x="2669524" y="1321231"/>
                <a:ext cx="8764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1.5</m:t>
                      </m:r>
                      <m:r>
                        <m:rPr>
                          <m:nor/>
                        </m:rPr>
                        <a:rPr lang="en-US" sz="16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8068D98-FB5F-B34C-968F-9F876D910B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9524" y="1321231"/>
                <a:ext cx="876458" cy="338554"/>
              </a:xfrm>
              <a:prstGeom prst="rect">
                <a:avLst/>
              </a:prstGeom>
              <a:blipFill>
                <a:blip r:embed="rId6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AD407D6-1AA2-B04A-91CA-DAE19BDFDCCD}"/>
                  </a:ext>
                </a:extLst>
              </p:cNvPr>
              <p:cNvSpPr txBox="1"/>
              <p:nvPr/>
            </p:nvSpPr>
            <p:spPr>
              <a:xfrm>
                <a:off x="1076465" y="1321231"/>
                <a:ext cx="9485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US" sz="16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00 </m:t>
                      </m:r>
                      <m:r>
                        <m:rPr>
                          <m:nor/>
                        </m:rPr>
                        <a:rPr lang="en-US" sz="16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V</m:t>
                      </m:r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0AD407D6-1AA2-B04A-91CA-DAE19BDFDC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465" y="1321231"/>
                <a:ext cx="948593" cy="338554"/>
              </a:xfrm>
              <a:prstGeom prst="rect">
                <a:avLst/>
              </a:prstGeom>
              <a:blipFill>
                <a:blip r:embed="rId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>
            <a:extLst>
              <a:ext uri="{FF2B5EF4-FFF2-40B4-BE49-F238E27FC236}">
                <a16:creationId xmlns:a16="http://schemas.microsoft.com/office/drawing/2014/main" id="{32163214-60D3-F64C-9C78-A00C08D575C7}"/>
              </a:ext>
            </a:extLst>
          </p:cNvPr>
          <p:cNvSpPr/>
          <p:nvPr/>
        </p:nvSpPr>
        <p:spPr>
          <a:xfrm>
            <a:off x="1407449" y="2768448"/>
            <a:ext cx="720000" cy="720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063007A-5C72-5149-9235-CB61B8C559FA}"/>
              </a:ext>
            </a:extLst>
          </p:cNvPr>
          <p:cNvSpPr/>
          <p:nvPr/>
        </p:nvSpPr>
        <p:spPr>
          <a:xfrm>
            <a:off x="7536320" y="2636912"/>
            <a:ext cx="1440000" cy="720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10643E7-4591-FE4A-8AA1-F49F785E5429}"/>
              </a:ext>
            </a:extLst>
          </p:cNvPr>
          <p:cNvSpPr/>
          <p:nvPr/>
        </p:nvSpPr>
        <p:spPr>
          <a:xfrm>
            <a:off x="2170677" y="3933256"/>
            <a:ext cx="720000" cy="1800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CF19EBF-5F7E-C34E-84C2-F0DF3EFAD7B7}"/>
              </a:ext>
            </a:extLst>
          </p:cNvPr>
          <p:cNvSpPr txBox="1"/>
          <p:nvPr/>
        </p:nvSpPr>
        <p:spPr>
          <a:xfrm>
            <a:off x="590156" y="5481741"/>
            <a:ext cx="2022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active quenching and reset switches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9157950-3235-6442-A926-9FC4A265F9B7}"/>
              </a:ext>
            </a:extLst>
          </p:cNvPr>
          <p:cNvCxnSpPr/>
          <p:nvPr/>
        </p:nvCxnSpPr>
        <p:spPr>
          <a:xfrm flipV="1">
            <a:off x="4444779" y="4340969"/>
            <a:ext cx="360000" cy="360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41A3AB9E-6A4D-C44C-B412-356F26745128}"/>
              </a:ext>
            </a:extLst>
          </p:cNvPr>
          <p:cNvSpPr txBox="1"/>
          <p:nvPr/>
        </p:nvSpPr>
        <p:spPr>
          <a:xfrm>
            <a:off x="4387500" y="3690820"/>
            <a:ext cx="1884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starts active quenching phase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770C004-F70B-AC4E-AFBC-7222FAE102D9}"/>
              </a:ext>
            </a:extLst>
          </p:cNvPr>
          <p:cNvSpPr txBox="1"/>
          <p:nvPr/>
        </p:nvSpPr>
        <p:spPr>
          <a:xfrm>
            <a:off x="6193496" y="4197803"/>
            <a:ext cx="1348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starts active reset phase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739E526-953E-234F-BEBD-353007BAE348}"/>
              </a:ext>
            </a:extLst>
          </p:cNvPr>
          <p:cNvCxnSpPr>
            <a:cxnSpLocks/>
          </p:cNvCxnSpPr>
          <p:nvPr/>
        </p:nvCxnSpPr>
        <p:spPr>
          <a:xfrm flipV="1">
            <a:off x="7451899" y="4137433"/>
            <a:ext cx="360000" cy="18000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B3E5918-1FC5-6743-9CD7-42FFFD9A40B9}"/>
              </a:ext>
            </a:extLst>
          </p:cNvPr>
          <p:cNvCxnSpPr>
            <a:cxnSpLocks/>
          </p:cNvCxnSpPr>
          <p:nvPr/>
        </p:nvCxnSpPr>
        <p:spPr>
          <a:xfrm>
            <a:off x="11424592" y="4844134"/>
            <a:ext cx="0" cy="360000"/>
          </a:xfrm>
          <a:prstGeom prst="straightConnector1">
            <a:avLst/>
          </a:prstGeom>
          <a:ln w="127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552B048-3D6D-CF4E-BC8C-11B4E49672C6}"/>
              </a:ext>
            </a:extLst>
          </p:cNvPr>
          <p:cNvSpPr txBox="1"/>
          <p:nvPr/>
        </p:nvSpPr>
        <p:spPr>
          <a:xfrm>
            <a:off x="10896428" y="3918287"/>
            <a:ext cx="1245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resets flip-flop (ends detection)</a:t>
            </a:r>
          </a:p>
        </p:txBody>
      </p:sp>
    </p:spTree>
    <p:extLst>
      <p:ext uri="{BB962C8B-B14F-4D97-AF65-F5344CB8AC3E}">
        <p14:creationId xmlns:p14="http://schemas.microsoft.com/office/powerpoint/2010/main" val="6007344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51052-DC78-E24D-8A41-10D131D66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Backup – </a:t>
            </a:r>
            <a:r>
              <a:rPr lang="en-GB" dirty="0"/>
              <a:t>AC-coupled quenching simulation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8E5C2FE-D777-C84F-A433-A01D1B82AC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24" y="1462008"/>
            <a:ext cx="9550608" cy="47753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26B0F2-029E-E646-9FF8-A3052FC0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29</a:t>
            </a:fld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9B3CA7F-BFC5-424B-A040-BA3F89E472CA}"/>
              </a:ext>
            </a:extLst>
          </p:cNvPr>
          <p:cNvCxnSpPr>
            <a:cxnSpLocks/>
          </p:cNvCxnSpPr>
          <p:nvPr/>
        </p:nvCxnSpPr>
        <p:spPr>
          <a:xfrm flipV="1">
            <a:off x="3071664" y="1535755"/>
            <a:ext cx="0" cy="35532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86172C1-4AD8-5F49-BA4C-C316BAFFE77F}"/>
              </a:ext>
            </a:extLst>
          </p:cNvPr>
          <p:cNvSpPr txBox="1"/>
          <p:nvPr/>
        </p:nvSpPr>
        <p:spPr>
          <a:xfrm>
            <a:off x="768701" y="1169351"/>
            <a:ext cx="303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passive quenching through R</a:t>
            </a:r>
            <a:r>
              <a:rPr lang="en-GB" baseline="-25000" dirty="0"/>
              <a:t>Q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A55401C-77B2-2A4D-8A20-12A50624C3DC}"/>
              </a:ext>
            </a:extLst>
          </p:cNvPr>
          <p:cNvCxnSpPr/>
          <p:nvPr/>
        </p:nvCxnSpPr>
        <p:spPr>
          <a:xfrm flipV="1">
            <a:off x="3215720" y="2614136"/>
            <a:ext cx="360000" cy="360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B7B085E-F4D3-AA40-B8A8-DAFE45A62EAA}"/>
              </a:ext>
            </a:extLst>
          </p:cNvPr>
          <p:cNvSpPr txBox="1"/>
          <p:nvPr/>
        </p:nvSpPr>
        <p:spPr>
          <a:xfrm>
            <a:off x="3395720" y="2269735"/>
            <a:ext cx="2838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active quenching through C</a:t>
            </a:r>
            <a:r>
              <a:rPr lang="en-GB" baseline="-25000" dirty="0"/>
              <a:t>C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DB2F7B1-7043-7148-B173-DF0F738E8035}"/>
              </a:ext>
            </a:extLst>
          </p:cNvPr>
          <p:cNvCxnSpPr/>
          <p:nvPr/>
        </p:nvCxnSpPr>
        <p:spPr>
          <a:xfrm>
            <a:off x="3143672" y="2269735"/>
            <a:ext cx="0" cy="1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7BB7080-5506-2F40-AB3A-A04513A93CED}"/>
              </a:ext>
            </a:extLst>
          </p:cNvPr>
          <p:cNvCxnSpPr/>
          <p:nvPr/>
        </p:nvCxnSpPr>
        <p:spPr>
          <a:xfrm>
            <a:off x="3143672" y="2542128"/>
            <a:ext cx="0" cy="18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A2505BB-EDA1-924F-B681-4BD770FF3DD9}"/>
              </a:ext>
            </a:extLst>
          </p:cNvPr>
          <p:cNvCxnSpPr>
            <a:cxnSpLocks/>
          </p:cNvCxnSpPr>
          <p:nvPr/>
        </p:nvCxnSpPr>
        <p:spPr>
          <a:xfrm flipH="1">
            <a:off x="2963672" y="2449735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B0EBA84-F43A-DA4D-ADB9-B63FAC9B9EDF}"/>
              </a:ext>
            </a:extLst>
          </p:cNvPr>
          <p:cNvCxnSpPr>
            <a:cxnSpLocks/>
          </p:cNvCxnSpPr>
          <p:nvPr/>
        </p:nvCxnSpPr>
        <p:spPr>
          <a:xfrm flipH="1">
            <a:off x="2963672" y="2542128"/>
            <a:ext cx="36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B13E4A0-1FDE-0C4F-A222-9236F53AFFB2}"/>
              </a:ext>
            </a:extLst>
          </p:cNvPr>
          <p:cNvSpPr txBox="1"/>
          <p:nvPr/>
        </p:nvSpPr>
        <p:spPr>
          <a:xfrm>
            <a:off x="3971257" y="1166423"/>
            <a:ext cx="2475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passive reset through R</a:t>
            </a:r>
            <a:r>
              <a:rPr lang="en-GB" baseline="-25000" dirty="0"/>
              <a:t>Q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32C35A6-9F38-E34B-ABE1-9D18F7911538}"/>
              </a:ext>
            </a:extLst>
          </p:cNvPr>
          <p:cNvCxnSpPr>
            <a:cxnSpLocks/>
          </p:cNvCxnSpPr>
          <p:nvPr/>
        </p:nvCxnSpPr>
        <p:spPr>
          <a:xfrm flipV="1">
            <a:off x="3971257" y="1535755"/>
            <a:ext cx="504000" cy="50406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C8DCD96-E414-6D41-ACCB-789E99EBD848}"/>
              </a:ext>
            </a:extLst>
          </p:cNvPr>
          <p:cNvCxnSpPr>
            <a:cxnSpLocks/>
          </p:cNvCxnSpPr>
          <p:nvPr/>
        </p:nvCxnSpPr>
        <p:spPr>
          <a:xfrm>
            <a:off x="6008599" y="2974136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812DB9A-2ACF-F14F-9603-52F8EB724EB8}"/>
              </a:ext>
            </a:extLst>
          </p:cNvPr>
          <p:cNvSpPr txBox="1"/>
          <p:nvPr/>
        </p:nvSpPr>
        <p:spPr>
          <a:xfrm>
            <a:off x="6368599" y="2787652"/>
            <a:ext cx="3247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active reset after hold-off delay</a:t>
            </a:r>
            <a:endParaRPr lang="en-GB" baseline="-250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7ABB405-C64E-3243-90D0-2B45D221E4CF}"/>
              </a:ext>
            </a:extLst>
          </p:cNvPr>
          <p:cNvCxnSpPr>
            <a:cxnSpLocks/>
          </p:cNvCxnSpPr>
          <p:nvPr/>
        </p:nvCxnSpPr>
        <p:spPr>
          <a:xfrm>
            <a:off x="6008599" y="363612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CBC04B87-BE3E-7845-A31F-18FDD2ED7CF3}"/>
              </a:ext>
            </a:extLst>
          </p:cNvPr>
          <p:cNvSpPr txBox="1"/>
          <p:nvPr/>
        </p:nvSpPr>
        <p:spPr>
          <a:xfrm>
            <a:off x="6368599" y="3449641"/>
            <a:ext cx="3278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output signal going to digital R/O</a:t>
            </a:r>
            <a:endParaRPr lang="en-GB" baseline="-25000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7D9FCDA8-523F-F44B-BC0E-AC1C1D731D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4248809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1C28C-112D-284E-9184-A5223D642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CASSIA1 sensor cross-sections (M1 and M2)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54702-4D92-FC49-A63F-A4E94CEB7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1" y="1340768"/>
            <a:ext cx="5664000" cy="4785395"/>
          </a:xfrm>
        </p:spPr>
        <p:txBody>
          <a:bodyPr/>
          <a:lstStyle/>
          <a:p>
            <a:r>
              <a:rPr lang="en-GB" dirty="0"/>
              <a:t>standard </a:t>
            </a:r>
            <a:r>
              <a:rPr lang="en-US" dirty="0"/>
              <a:t>Tower 180 nm process modified with low-dose n-type implant for full depletion of epitaxial layer (used in MALTA prototypes)</a:t>
            </a:r>
          </a:p>
          <a:p>
            <a:r>
              <a:rPr lang="en-US" dirty="0"/>
              <a:t>deep p-wells housing in-pixel electronics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B61F3B-F347-9544-A06C-D71AF7B38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3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ACC88-0E92-2D48-AA67-A78B98D70C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15700F-4BA5-B341-84B2-3D8868C90D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576" y="3247690"/>
            <a:ext cx="5488319" cy="28813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8DA2D53-7955-B449-8DF8-0EA61B80A7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3247690"/>
            <a:ext cx="5482807" cy="2878473"/>
          </a:xfrm>
          <a:prstGeom prst="rect">
            <a:avLst/>
          </a:prstGeom>
        </p:spPr>
      </p:pic>
      <p:sp>
        <p:nvSpPr>
          <p:cNvPr id="19" name="Right Arrow 18">
            <a:extLst>
              <a:ext uri="{FF2B5EF4-FFF2-40B4-BE49-F238E27FC236}">
                <a16:creationId xmlns:a16="http://schemas.microsoft.com/office/drawing/2014/main" id="{08015524-B6E9-A346-A6E5-FF4C39BBBBB3}"/>
              </a:ext>
            </a:extLst>
          </p:cNvPr>
          <p:cNvSpPr/>
          <p:nvPr/>
        </p:nvSpPr>
        <p:spPr>
          <a:xfrm>
            <a:off x="5646000" y="4653136"/>
            <a:ext cx="900000" cy="5400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E74275E-B3AD-9E49-B22C-AC5D9F24CE2C}"/>
              </a:ext>
            </a:extLst>
          </p:cNvPr>
          <p:cNvSpPr txBox="1">
            <a:spLocks/>
          </p:cNvSpPr>
          <p:nvPr/>
        </p:nvSpPr>
        <p:spPr>
          <a:xfrm>
            <a:off x="6096001" y="1340768"/>
            <a:ext cx="5664628" cy="4785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gap in n– implant under n-well collection electrode, added deep p-well as gain layer</a:t>
            </a:r>
          </a:p>
          <a:p>
            <a:r>
              <a:rPr lang="en-GB" dirty="0"/>
              <a:t>b/c spacings acting as explicit/implicit guard rings against edge breakdown</a:t>
            </a:r>
          </a:p>
          <a:p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DD022CC-256E-324C-B967-ED20397CDE95}"/>
              </a:ext>
            </a:extLst>
          </p:cNvPr>
          <p:cNvSpPr txBox="1"/>
          <p:nvPr/>
        </p:nvSpPr>
        <p:spPr>
          <a:xfrm>
            <a:off x="2923975" y="473847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46D872-809D-6947-A6F1-A219D165CE18}"/>
              </a:ext>
            </a:extLst>
          </p:cNvPr>
          <p:cNvSpPr txBox="1"/>
          <p:nvPr/>
        </p:nvSpPr>
        <p:spPr>
          <a:xfrm>
            <a:off x="8820903" y="473847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M2</a:t>
            </a:r>
          </a:p>
        </p:txBody>
      </p:sp>
    </p:spTree>
    <p:extLst>
      <p:ext uri="{BB962C8B-B14F-4D97-AF65-F5344CB8AC3E}">
        <p14:creationId xmlns:p14="http://schemas.microsoft.com/office/powerpoint/2010/main" val="40311759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96400-79DC-A248-A262-ABB0241CB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Backup – </a:t>
            </a:r>
            <a:r>
              <a:rPr lang="en-GB" dirty="0"/>
              <a:t>AC-coupled quenching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7C8A54-1CE1-984D-85A5-7961267C6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1334E-69A2-B545-B7B2-DE46D1949E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F8DD87-EE1A-A64C-81DD-0A274AB25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983" y="1324114"/>
            <a:ext cx="5406185" cy="48182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D351E9-F487-6747-A16C-AD43C4FE71E0}"/>
              </a:ext>
            </a:extLst>
          </p:cNvPr>
          <p:cNvSpPr txBox="1"/>
          <p:nvPr/>
        </p:nvSpPr>
        <p:spPr>
          <a:xfrm rot="16200000">
            <a:off x="1394645" y="3548578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72.8 µm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DC09BB9-CF41-1F49-9364-438D2907A4FC}"/>
              </a:ext>
            </a:extLst>
          </p:cNvPr>
          <p:cNvCxnSpPr>
            <a:cxnSpLocks/>
          </p:cNvCxnSpPr>
          <p:nvPr/>
        </p:nvCxnSpPr>
        <p:spPr>
          <a:xfrm flipV="1">
            <a:off x="2057967" y="1772816"/>
            <a:ext cx="0" cy="4353347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5BD9746-A589-DA44-A6A7-211F1A4605BD}"/>
              </a:ext>
            </a:extLst>
          </p:cNvPr>
          <p:cNvSpPr txBox="1"/>
          <p:nvPr/>
        </p:nvSpPr>
        <p:spPr>
          <a:xfrm>
            <a:off x="432001" y="1324114"/>
            <a:ext cx="17035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digital readout architecture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04DE4C6-0EEB-0545-9C4B-228471D8B8AD}"/>
              </a:ext>
            </a:extLst>
          </p:cNvPr>
          <p:cNvCxnSpPr>
            <a:cxnSpLocks/>
          </p:cNvCxnSpPr>
          <p:nvPr/>
        </p:nvCxnSpPr>
        <p:spPr>
          <a:xfrm flipH="1">
            <a:off x="2063552" y="1533600"/>
            <a:ext cx="7200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09B408A-AAAC-9941-8754-1D7AA8530B0E}"/>
              </a:ext>
            </a:extLst>
          </p:cNvPr>
          <p:cNvSpPr txBox="1"/>
          <p:nvPr/>
        </p:nvSpPr>
        <p:spPr>
          <a:xfrm>
            <a:off x="7952308" y="1324114"/>
            <a:ext cx="2249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collection electrode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8234084-F401-E44C-AD72-D8F90828DD8A}"/>
              </a:ext>
            </a:extLst>
          </p:cNvPr>
          <p:cNvCxnSpPr>
            <a:cxnSpLocks/>
          </p:cNvCxnSpPr>
          <p:nvPr/>
        </p:nvCxnSpPr>
        <p:spPr>
          <a:xfrm flipV="1">
            <a:off x="5447928" y="1628800"/>
            <a:ext cx="2578472" cy="144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A5683A5-7F44-3448-95AD-408CA162E2E1}"/>
              </a:ext>
            </a:extLst>
          </p:cNvPr>
          <p:cNvCxnSpPr>
            <a:cxnSpLocks/>
          </p:cNvCxnSpPr>
          <p:nvPr/>
        </p:nvCxnSpPr>
        <p:spPr>
          <a:xfrm flipV="1">
            <a:off x="5951984" y="2348800"/>
            <a:ext cx="2074416" cy="11453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D625F3B-4FC4-5C47-8B4E-105250647B4C}"/>
              </a:ext>
            </a:extLst>
          </p:cNvPr>
          <p:cNvSpPr txBox="1"/>
          <p:nvPr/>
        </p:nvSpPr>
        <p:spPr>
          <a:xfrm>
            <a:off x="7952584" y="2044114"/>
            <a:ext cx="24539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AC-coupling capacitor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E369CB0-1BAB-8741-948D-2E07988E40DB}"/>
              </a:ext>
            </a:extLst>
          </p:cNvPr>
          <p:cNvCxnSpPr>
            <a:cxnSpLocks/>
          </p:cNvCxnSpPr>
          <p:nvPr/>
        </p:nvCxnSpPr>
        <p:spPr>
          <a:xfrm flipV="1">
            <a:off x="7176120" y="3828413"/>
            <a:ext cx="850280" cy="4646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7786FA4-2B02-2248-9B22-BD80B701E35B}"/>
              </a:ext>
            </a:extLst>
          </p:cNvPr>
          <p:cNvSpPr txBox="1"/>
          <p:nvPr/>
        </p:nvSpPr>
        <p:spPr>
          <a:xfrm>
            <a:off x="7952308" y="3239800"/>
            <a:ext cx="20339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quenching circuit </a:t>
            </a:r>
          </a:p>
          <a:p>
            <a:r>
              <a:rPr lang="en-GB" sz="2000" dirty="0">
                <a:solidFill>
                  <a:srgbClr val="FF0000"/>
                </a:solidFill>
              </a:rPr>
              <a:t>incl. digital logic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03B5116-46FD-814D-BC8C-35491C96E2E2}"/>
              </a:ext>
            </a:extLst>
          </p:cNvPr>
          <p:cNvCxnSpPr>
            <a:cxnSpLocks/>
          </p:cNvCxnSpPr>
          <p:nvPr/>
        </p:nvCxnSpPr>
        <p:spPr>
          <a:xfrm flipH="1">
            <a:off x="1688635" y="5301208"/>
            <a:ext cx="1094917" cy="0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43AF395-3D38-624E-BC4F-355606568DED}"/>
              </a:ext>
            </a:extLst>
          </p:cNvPr>
          <p:cNvSpPr txBox="1"/>
          <p:nvPr/>
        </p:nvSpPr>
        <p:spPr>
          <a:xfrm>
            <a:off x="432001" y="5085184"/>
            <a:ext cx="12659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432FF"/>
                </a:solidFill>
              </a:rPr>
              <a:t>quenching resistor</a:t>
            </a: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91ECB325-9B77-F343-8F14-070A3CB33C55}"/>
              </a:ext>
            </a:extLst>
          </p:cNvPr>
          <p:cNvSpPr txBox="1">
            <a:spLocks/>
          </p:cNvSpPr>
          <p:nvPr/>
        </p:nvSpPr>
        <p:spPr>
          <a:xfrm>
            <a:off x="8256240" y="4581128"/>
            <a:ext cx="3456384" cy="1722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Quenching circuit fits comfortably into predefined pixel pitch of 72.8 um (most of the area taken up by large quenching resistor)</a:t>
            </a:r>
          </a:p>
        </p:txBody>
      </p:sp>
    </p:spTree>
    <p:extLst>
      <p:ext uri="{BB962C8B-B14F-4D97-AF65-F5344CB8AC3E}">
        <p14:creationId xmlns:p14="http://schemas.microsoft.com/office/powerpoint/2010/main" val="908501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EDC5C-1924-4846-BDF9-0AF2BB653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CASSIA1 sensor cross-sections (M3 and M4)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07C99D-D137-254B-B322-3641424B5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4</a:t>
            </a:fld>
            <a:r>
              <a:rPr lang="en-US" dirty="0"/>
              <a:t>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C6234-5716-C347-B7DC-E67A155B04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DRD3 week, 3/6/2025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B05144-4BB0-F54C-A3BB-272A06ADFA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576" y="3247690"/>
            <a:ext cx="5488318" cy="28813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D1D659-494E-0E49-AC7A-735081DF3B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1" y="3247690"/>
            <a:ext cx="5482805" cy="287847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55C9738-9A71-2C49-968C-EED245FE8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1" y="1340768"/>
            <a:ext cx="5664000" cy="4785395"/>
          </a:xfrm>
        </p:spPr>
        <p:txBody>
          <a:bodyPr/>
          <a:lstStyle/>
          <a:p>
            <a:r>
              <a:rPr lang="en-US" dirty="0"/>
              <a:t>gain layer implemented using extra-deep p-well (used in </a:t>
            </a:r>
            <a:r>
              <a:rPr lang="en-US" dirty="0" err="1"/>
              <a:t>miniMALTA</a:t>
            </a:r>
            <a:r>
              <a:rPr lang="en-US" dirty="0"/>
              <a:t> prototypes) instead of standard deep p-well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2780C3-E8D5-A641-882B-E5951C4A5654}"/>
              </a:ext>
            </a:extLst>
          </p:cNvPr>
          <p:cNvSpPr txBox="1">
            <a:spLocks/>
          </p:cNvSpPr>
          <p:nvPr/>
        </p:nvSpPr>
        <p:spPr>
          <a:xfrm>
            <a:off x="6096001" y="1340768"/>
            <a:ext cx="5328591" cy="4785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extra deep p-well used as gain layer, but collection electrode </a:t>
            </a:r>
            <a:r>
              <a:rPr lang="en-US" dirty="0"/>
              <a:t>implemented using only n+ implant without n-well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C3DEAB-651C-234D-B76D-C179884EEB84}"/>
              </a:ext>
            </a:extLst>
          </p:cNvPr>
          <p:cNvSpPr txBox="1"/>
          <p:nvPr/>
        </p:nvSpPr>
        <p:spPr>
          <a:xfrm>
            <a:off x="2923975" y="473847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3A0F58-E4FB-1D44-9A62-99111B9D6AAB}"/>
              </a:ext>
            </a:extLst>
          </p:cNvPr>
          <p:cNvSpPr txBox="1"/>
          <p:nvPr/>
        </p:nvSpPr>
        <p:spPr>
          <a:xfrm>
            <a:off x="8820903" y="473847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M4</a:t>
            </a:r>
          </a:p>
        </p:txBody>
      </p:sp>
    </p:spTree>
    <p:extLst>
      <p:ext uri="{BB962C8B-B14F-4D97-AF65-F5344CB8AC3E}">
        <p14:creationId xmlns:p14="http://schemas.microsoft.com/office/powerpoint/2010/main" val="515908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503EB-D936-0042-B2DA-427CB13C7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M2 I-V curves under illumination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E464F-FF6F-1547-A1F9-4E39FB8B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5</a:t>
            </a:fld>
            <a:r>
              <a:rPr lang="en-US" dirty="0"/>
              <a:t>/20</a:t>
            </a:r>
          </a:p>
        </p:txBody>
      </p:sp>
      <p:pic>
        <p:nvPicPr>
          <p:cNvPr id="6" name="Picture 10" descr="Picture 10">
            <a:extLst>
              <a:ext uri="{FF2B5EF4-FFF2-40B4-BE49-F238E27FC236}">
                <a16:creationId xmlns:a16="http://schemas.microsoft.com/office/drawing/2014/main" id="{BB385C8D-8D6B-5840-887C-54E779454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1052736"/>
            <a:ext cx="5184578" cy="3887322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17" descr="Picture 17">
            <a:extLst>
              <a:ext uri="{FF2B5EF4-FFF2-40B4-BE49-F238E27FC236}">
                <a16:creationId xmlns:a16="http://schemas.microsoft.com/office/drawing/2014/main" id="{8D0C70FD-6691-A94E-B4B7-7609D79A3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1056408"/>
            <a:ext cx="5179680" cy="388365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12">
            <a:extLst>
              <a:ext uri="{FF2B5EF4-FFF2-40B4-BE49-F238E27FC236}">
                <a16:creationId xmlns:a16="http://schemas.microsoft.com/office/drawing/2014/main" id="{C810CE46-4C03-EE4C-BA7A-2154404DF184}"/>
              </a:ext>
            </a:extLst>
          </p:cNvPr>
          <p:cNvSpPr txBox="1"/>
          <p:nvPr/>
        </p:nvSpPr>
        <p:spPr>
          <a:xfrm>
            <a:off x="2134127" y="2411622"/>
            <a:ext cx="1063751" cy="58477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illuminated</a:t>
            </a:r>
          </a:p>
          <a:p>
            <a:r>
              <a:rPr dirty="0"/>
              <a:t>current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78FD66EF-1F56-0844-8BB1-0F628CADA63D}"/>
              </a:ext>
            </a:extLst>
          </p:cNvPr>
          <p:cNvSpPr txBox="1"/>
          <p:nvPr/>
        </p:nvSpPr>
        <p:spPr>
          <a:xfrm>
            <a:off x="4027462" y="3573016"/>
            <a:ext cx="1024295" cy="82804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1600" b="1"/>
            </a:pPr>
            <a:r>
              <a:rPr dirty="0"/>
              <a:t>NW sweep</a:t>
            </a:r>
          </a:p>
          <a:p>
            <a:pPr algn="r">
              <a:defRPr sz="1600" b="1"/>
            </a:pPr>
            <a:r>
              <a:rPr dirty="0"/>
              <a:t>SUB = 0 V</a:t>
            </a:r>
          </a:p>
          <a:p>
            <a:pPr algn="r">
              <a:defRPr sz="1600" b="1"/>
            </a:pPr>
            <a:r>
              <a:rPr dirty="0"/>
              <a:t>DPW = 0 V</a:t>
            </a: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97298C85-B9EB-104C-AD90-A707B180EBC8}"/>
              </a:ext>
            </a:extLst>
          </p:cNvPr>
          <p:cNvSpPr txBox="1"/>
          <p:nvPr/>
        </p:nvSpPr>
        <p:spPr>
          <a:xfrm>
            <a:off x="2360988" y="3859397"/>
            <a:ext cx="1158042" cy="34544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b="1"/>
            </a:lvl1pPr>
          </a:lstStyle>
          <a:p>
            <a:r>
              <a:rPr dirty="0"/>
              <a:t>dark current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0A0FF017-94A4-AA45-8E77-3402D5969267}"/>
              </a:ext>
            </a:extLst>
          </p:cNvPr>
          <p:cNvSpPr txBox="1"/>
          <p:nvPr/>
        </p:nvSpPr>
        <p:spPr>
          <a:xfrm>
            <a:off x="9675664" y="2084779"/>
            <a:ext cx="468968" cy="34544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b="1">
                <a:solidFill>
                  <a:srgbClr val="0033CC"/>
                </a:solidFill>
              </a:defRPr>
            </a:lvl1pPr>
          </a:lstStyle>
          <a:p>
            <a:r>
              <a:rPr dirty="0"/>
              <a:t>gain</a:t>
            </a:r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8F3256AC-FE76-364A-A950-7E7DF6CC9AF0}"/>
              </a:ext>
            </a:extLst>
          </p:cNvPr>
          <p:cNvSpPr txBox="1"/>
          <p:nvPr/>
        </p:nvSpPr>
        <p:spPr>
          <a:xfrm>
            <a:off x="8758224" y="3514521"/>
            <a:ext cx="575033" cy="34544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b="1">
                <a:solidFill>
                  <a:srgbClr val="FF0000"/>
                </a:solidFill>
              </a:defRPr>
            </a:lvl1pPr>
          </a:lstStyle>
          <a:p>
            <a:r>
              <a:rPr dirty="0"/>
              <a:t>PDCR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436BDA4-A072-E345-AE92-DE5367D53CB7}"/>
              </a:ext>
            </a:extLst>
          </p:cNvPr>
          <p:cNvSpPr txBox="1">
            <a:spLocks/>
          </p:cNvSpPr>
          <p:nvPr/>
        </p:nvSpPr>
        <p:spPr>
          <a:xfrm>
            <a:off x="6195298" y="4940058"/>
            <a:ext cx="5565331" cy="118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photo-to-dark-current ratio (PDCR) up to &gt;10</a:t>
            </a:r>
            <a:r>
              <a:rPr lang="en-US" baseline="30000" dirty="0"/>
              <a:t>5</a:t>
            </a:r>
          </a:p>
          <a:p>
            <a:r>
              <a:rPr lang="en-US" dirty="0"/>
              <a:t>gain reaching values &gt;5000</a:t>
            </a:r>
          </a:p>
          <a:p>
            <a:r>
              <a:rPr lang="en-US" dirty="0"/>
              <a:t>gain tuning by reverse voltage in range of &gt;20 V</a:t>
            </a:r>
          </a:p>
          <a:p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DAC8613-CFDD-4445-915A-0C481777F488}"/>
              </a:ext>
            </a:extLst>
          </p:cNvPr>
          <p:cNvSpPr txBox="1">
            <a:spLocks/>
          </p:cNvSpPr>
          <p:nvPr/>
        </p:nvSpPr>
        <p:spPr>
          <a:xfrm>
            <a:off x="432000" y="4940058"/>
            <a:ext cx="5565331" cy="1187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avalanche multiplication of photogenerated carriers starts at bias of ~40 V</a:t>
            </a:r>
          </a:p>
          <a:p>
            <a:r>
              <a:rPr lang="en-US" dirty="0"/>
              <a:t>abrupt breakdown at bias of ~60 V</a:t>
            </a:r>
          </a:p>
          <a:p>
            <a:endParaRPr lang="en-US" dirty="0"/>
          </a:p>
        </p:txBody>
      </p:sp>
      <p:sp>
        <p:nvSpPr>
          <p:cNvPr id="15" name="Oval 24">
            <a:extLst>
              <a:ext uri="{FF2B5EF4-FFF2-40B4-BE49-F238E27FC236}">
                <a16:creationId xmlns:a16="http://schemas.microsoft.com/office/drawing/2014/main" id="{3CB4D622-0FE7-E446-9EAD-8EBA88AB610D}"/>
              </a:ext>
            </a:extLst>
          </p:cNvPr>
          <p:cNvSpPr/>
          <p:nvPr/>
        </p:nvSpPr>
        <p:spPr>
          <a:xfrm>
            <a:off x="6894356" y="3743003"/>
            <a:ext cx="785820" cy="304565"/>
          </a:xfrm>
          <a:prstGeom prst="ellipse">
            <a:avLst/>
          </a:prstGeom>
          <a:solidFill>
            <a:srgbClr val="FF00FF">
              <a:alpha val="20000"/>
            </a:srgbClr>
          </a:solidFill>
          <a:ln w="19050">
            <a:solidFill>
              <a:srgbClr val="FF00FF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" name="Straight Arrow Connector 28">
            <a:extLst>
              <a:ext uri="{FF2B5EF4-FFF2-40B4-BE49-F238E27FC236}">
                <a16:creationId xmlns:a16="http://schemas.microsoft.com/office/drawing/2014/main" id="{379EEEF6-C0A0-024E-B248-614E0D2D8B98}"/>
              </a:ext>
            </a:extLst>
          </p:cNvPr>
          <p:cNvSpPr/>
          <p:nvPr/>
        </p:nvSpPr>
        <p:spPr>
          <a:xfrm>
            <a:off x="7299452" y="4039103"/>
            <a:ext cx="71955" cy="200928"/>
          </a:xfrm>
          <a:prstGeom prst="line">
            <a:avLst/>
          </a:prstGeom>
          <a:ln w="19050">
            <a:solidFill>
              <a:srgbClr val="FF00FF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" name="Oval 24">
            <a:extLst>
              <a:ext uri="{FF2B5EF4-FFF2-40B4-BE49-F238E27FC236}">
                <a16:creationId xmlns:a16="http://schemas.microsoft.com/office/drawing/2014/main" id="{13E111DA-7B2B-C746-9B9B-FD3F9D13FA7C}"/>
              </a:ext>
            </a:extLst>
          </p:cNvPr>
          <p:cNvSpPr/>
          <p:nvPr/>
        </p:nvSpPr>
        <p:spPr>
          <a:xfrm rot="17585727">
            <a:off x="7176544" y="2738577"/>
            <a:ext cx="1562592" cy="608700"/>
          </a:xfrm>
          <a:prstGeom prst="ellipse">
            <a:avLst/>
          </a:prstGeom>
          <a:solidFill>
            <a:srgbClr val="009999">
              <a:alpha val="20000"/>
            </a:srgbClr>
          </a:solidFill>
          <a:ln w="19050">
            <a:solidFill>
              <a:srgbClr val="009999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>
              <a:solidFill>
                <a:srgbClr val="009999"/>
              </a:solidFill>
            </a:endParaRPr>
          </a:p>
        </p:txBody>
      </p:sp>
      <p:sp>
        <p:nvSpPr>
          <p:cNvPr id="18" name="Straight Arrow Connector 28">
            <a:extLst>
              <a:ext uri="{FF2B5EF4-FFF2-40B4-BE49-F238E27FC236}">
                <a16:creationId xmlns:a16="http://schemas.microsoft.com/office/drawing/2014/main" id="{C0E4BAED-7D58-6B4E-8332-4CC0F893E775}"/>
              </a:ext>
            </a:extLst>
          </p:cNvPr>
          <p:cNvSpPr/>
          <p:nvPr/>
        </p:nvSpPr>
        <p:spPr>
          <a:xfrm>
            <a:off x="8027262" y="3514521"/>
            <a:ext cx="129966" cy="366469"/>
          </a:xfrm>
          <a:prstGeom prst="line">
            <a:avLst/>
          </a:prstGeom>
          <a:ln w="19050">
            <a:solidFill>
              <a:srgbClr val="009999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" name="Oval 25">
            <a:extLst>
              <a:ext uri="{FF2B5EF4-FFF2-40B4-BE49-F238E27FC236}">
                <a16:creationId xmlns:a16="http://schemas.microsoft.com/office/drawing/2014/main" id="{567B8A5D-C68A-AE43-B783-54C222741128}"/>
              </a:ext>
            </a:extLst>
          </p:cNvPr>
          <p:cNvSpPr/>
          <p:nvPr/>
        </p:nvSpPr>
        <p:spPr>
          <a:xfrm>
            <a:off x="8395702" y="1412776"/>
            <a:ext cx="1230438" cy="698419"/>
          </a:xfrm>
          <a:prstGeom prst="ellipse">
            <a:avLst/>
          </a:prstGeom>
          <a:solidFill>
            <a:srgbClr val="FF9900">
              <a:alpha val="20000"/>
            </a:srgbClr>
          </a:solidFill>
          <a:ln w="19050">
            <a:solidFill>
              <a:srgbClr val="FF99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BB5002-3DB1-5540-91AB-27E7C7285BA1}"/>
              </a:ext>
            </a:extLst>
          </p:cNvPr>
          <p:cNvSpPr txBox="1"/>
          <p:nvPr/>
        </p:nvSpPr>
        <p:spPr>
          <a:xfrm>
            <a:off x="6872344" y="4176123"/>
            <a:ext cx="1336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40FF"/>
                </a:solidFill>
              </a:rPr>
              <a:t>no-gain mode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C67178-936E-D947-A45B-FF4E022589B1}"/>
              </a:ext>
            </a:extLst>
          </p:cNvPr>
          <p:cNvSpPr txBox="1"/>
          <p:nvPr/>
        </p:nvSpPr>
        <p:spPr>
          <a:xfrm>
            <a:off x="7745188" y="3832866"/>
            <a:ext cx="1170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9999"/>
                </a:solidFill>
              </a:rPr>
              <a:t>LGAD mode</a:t>
            </a:r>
          </a:p>
        </p:txBody>
      </p:sp>
      <p:sp>
        <p:nvSpPr>
          <p:cNvPr id="22" name="Straight Arrow Connector 27">
            <a:extLst>
              <a:ext uri="{FF2B5EF4-FFF2-40B4-BE49-F238E27FC236}">
                <a16:creationId xmlns:a16="http://schemas.microsoft.com/office/drawing/2014/main" id="{800EF576-AF8D-DC48-B4B1-4C2F75102764}"/>
              </a:ext>
            </a:extLst>
          </p:cNvPr>
          <p:cNvSpPr/>
          <p:nvPr/>
        </p:nvSpPr>
        <p:spPr>
          <a:xfrm>
            <a:off x="9626140" y="1744097"/>
            <a:ext cx="216000" cy="0"/>
          </a:xfrm>
          <a:prstGeom prst="line">
            <a:avLst/>
          </a:prstGeom>
          <a:ln w="19050">
            <a:solidFill>
              <a:srgbClr val="FF9900"/>
            </a:solidFill>
            <a:tailEnd type="triangle"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B7A9FE-7466-C146-AFC9-38FDBBB8705F}"/>
              </a:ext>
            </a:extLst>
          </p:cNvPr>
          <p:cNvSpPr txBox="1"/>
          <p:nvPr/>
        </p:nvSpPr>
        <p:spPr>
          <a:xfrm>
            <a:off x="9776377" y="1574820"/>
            <a:ext cx="1144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9900"/>
                </a:solidFill>
              </a:rPr>
              <a:t>SPAD mode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0FE52A72-F9E0-944C-A44A-0E7B77D8E7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308604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5" descr="Picture 5">
            <a:extLst>
              <a:ext uri="{FF2B5EF4-FFF2-40B4-BE49-F238E27FC236}">
                <a16:creationId xmlns:a16="http://schemas.microsoft.com/office/drawing/2014/main" id="{B701BD50-1E5D-8142-950A-C4F0F9A4E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7" y="1052736"/>
            <a:ext cx="5184578" cy="388732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Picture 7" descr="Picture 7">
            <a:extLst>
              <a:ext uri="{FF2B5EF4-FFF2-40B4-BE49-F238E27FC236}">
                <a16:creationId xmlns:a16="http://schemas.microsoft.com/office/drawing/2014/main" id="{8C763329-BDF2-C048-828D-BE9C12533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1056407"/>
            <a:ext cx="5179680" cy="388365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C503EB-D936-0042-B2DA-427CB13C7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M3 I-V curves under illumination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E464F-FF6F-1547-A1F9-4E39FB8B2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6</a:t>
            </a:fld>
            <a:r>
              <a:rPr lang="en-US" dirty="0"/>
              <a:t>/20</a:t>
            </a:r>
          </a:p>
        </p:txBody>
      </p:sp>
      <p:sp>
        <p:nvSpPr>
          <p:cNvPr id="8" name="TextBox 12">
            <a:extLst>
              <a:ext uri="{FF2B5EF4-FFF2-40B4-BE49-F238E27FC236}">
                <a16:creationId xmlns:a16="http://schemas.microsoft.com/office/drawing/2014/main" id="{C810CE46-4C03-EE4C-BA7A-2154404DF184}"/>
              </a:ext>
            </a:extLst>
          </p:cNvPr>
          <p:cNvSpPr txBox="1"/>
          <p:nvPr/>
        </p:nvSpPr>
        <p:spPr>
          <a:xfrm>
            <a:off x="2682789" y="2409786"/>
            <a:ext cx="1063751" cy="58477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illuminated</a:t>
            </a:r>
          </a:p>
          <a:p>
            <a:r>
              <a:rPr dirty="0"/>
              <a:t>current</a:t>
            </a: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78FD66EF-1F56-0844-8BB1-0F628CADA63D}"/>
              </a:ext>
            </a:extLst>
          </p:cNvPr>
          <p:cNvSpPr txBox="1"/>
          <p:nvPr/>
        </p:nvSpPr>
        <p:spPr>
          <a:xfrm>
            <a:off x="4027462" y="3573016"/>
            <a:ext cx="1024295" cy="82804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1600" b="1"/>
            </a:pPr>
            <a:r>
              <a:rPr dirty="0"/>
              <a:t>NW sweep</a:t>
            </a:r>
          </a:p>
          <a:p>
            <a:pPr algn="r">
              <a:defRPr sz="1600" b="1"/>
            </a:pPr>
            <a:r>
              <a:rPr dirty="0"/>
              <a:t>SUB = 0 V</a:t>
            </a:r>
          </a:p>
          <a:p>
            <a:pPr algn="r">
              <a:defRPr sz="1600" b="1"/>
            </a:pPr>
            <a:r>
              <a:rPr dirty="0"/>
              <a:t>DPW = 0 V</a:t>
            </a:r>
          </a:p>
        </p:txBody>
      </p:sp>
      <p:sp>
        <p:nvSpPr>
          <p:cNvPr id="10" name="TextBox 14">
            <a:extLst>
              <a:ext uri="{FF2B5EF4-FFF2-40B4-BE49-F238E27FC236}">
                <a16:creationId xmlns:a16="http://schemas.microsoft.com/office/drawing/2014/main" id="{97298C85-B9EB-104C-AD90-A707B180EBC8}"/>
              </a:ext>
            </a:extLst>
          </p:cNvPr>
          <p:cNvSpPr txBox="1"/>
          <p:nvPr/>
        </p:nvSpPr>
        <p:spPr>
          <a:xfrm>
            <a:off x="2333178" y="3988159"/>
            <a:ext cx="1158042" cy="34544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b="1"/>
            </a:lvl1pPr>
          </a:lstStyle>
          <a:p>
            <a:r>
              <a:t>dark current</a:t>
            </a:r>
          </a:p>
        </p:txBody>
      </p:sp>
      <p:sp>
        <p:nvSpPr>
          <p:cNvPr id="11" name="TextBox 15">
            <a:extLst>
              <a:ext uri="{FF2B5EF4-FFF2-40B4-BE49-F238E27FC236}">
                <a16:creationId xmlns:a16="http://schemas.microsoft.com/office/drawing/2014/main" id="{0A0FF017-94A4-AA45-8E77-3402D5969267}"/>
              </a:ext>
            </a:extLst>
          </p:cNvPr>
          <p:cNvSpPr txBox="1"/>
          <p:nvPr/>
        </p:nvSpPr>
        <p:spPr>
          <a:xfrm>
            <a:off x="9098773" y="1374821"/>
            <a:ext cx="468968" cy="34544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b="1">
                <a:solidFill>
                  <a:srgbClr val="0033CC"/>
                </a:solidFill>
              </a:defRPr>
            </a:lvl1pPr>
          </a:lstStyle>
          <a:p>
            <a:r>
              <a:rPr dirty="0"/>
              <a:t>gain</a:t>
            </a:r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8F3256AC-FE76-364A-A950-7E7DF6CC9AF0}"/>
              </a:ext>
            </a:extLst>
          </p:cNvPr>
          <p:cNvSpPr txBox="1"/>
          <p:nvPr/>
        </p:nvSpPr>
        <p:spPr>
          <a:xfrm>
            <a:off x="9360364" y="3513956"/>
            <a:ext cx="575033" cy="34544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 b="1">
                <a:solidFill>
                  <a:srgbClr val="FF0000"/>
                </a:solidFill>
              </a:defRPr>
            </a:lvl1pPr>
          </a:lstStyle>
          <a:p>
            <a:r>
              <a:rPr dirty="0"/>
              <a:t>PDCR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436BDA4-A072-E345-AE92-DE5367D53CB7}"/>
              </a:ext>
            </a:extLst>
          </p:cNvPr>
          <p:cNvSpPr txBox="1">
            <a:spLocks/>
          </p:cNvSpPr>
          <p:nvPr/>
        </p:nvSpPr>
        <p:spPr>
          <a:xfrm>
            <a:off x="6195298" y="4940058"/>
            <a:ext cx="5565331" cy="1186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photo-to-dark-current ratio (PDCR) up to &gt;10</a:t>
            </a:r>
            <a:r>
              <a:rPr lang="en-US" baseline="30000" dirty="0"/>
              <a:t>6</a:t>
            </a:r>
          </a:p>
          <a:p>
            <a:r>
              <a:rPr lang="en-US" dirty="0"/>
              <a:t>gain reaching values &gt;4000</a:t>
            </a:r>
          </a:p>
          <a:p>
            <a:r>
              <a:rPr lang="en-US" dirty="0"/>
              <a:t>gain tuning by reverse voltage in range of &gt;30 V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DAC8613-CFDD-4445-915A-0C481777F488}"/>
              </a:ext>
            </a:extLst>
          </p:cNvPr>
          <p:cNvSpPr txBox="1">
            <a:spLocks/>
          </p:cNvSpPr>
          <p:nvPr/>
        </p:nvSpPr>
        <p:spPr>
          <a:xfrm>
            <a:off x="432000" y="4940058"/>
            <a:ext cx="5565331" cy="1187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avalanche multiplication of photogenerated carriers starts at bias of ~80 V</a:t>
            </a:r>
          </a:p>
          <a:p>
            <a:r>
              <a:rPr lang="en-US" dirty="0"/>
              <a:t>abrupt breakdown at bias of ~110 V</a:t>
            </a:r>
          </a:p>
          <a:p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466604DE-8A5D-794B-816D-7648CA52D8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1429385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16B0918-C58B-0B4A-8299-C4BA529ED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48" y="2291452"/>
            <a:ext cx="5760000" cy="367659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652ECA69-CE1E-BA4C-917C-F79FA4459430}"/>
              </a:ext>
            </a:extLst>
          </p:cNvPr>
          <p:cNvSpPr txBox="1"/>
          <p:nvPr/>
        </p:nvSpPr>
        <p:spPr>
          <a:xfrm>
            <a:off x="2451328" y="4293096"/>
            <a:ext cx="17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00FA00"/>
                </a:solidFill>
              </a:rPr>
              <a:t>40 um electrode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6F6832-6B22-5443-9E51-5281C412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In-pixel gain measurement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09246-EB0E-E943-82FB-74DBC7222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340768"/>
            <a:ext cx="5763297" cy="4785395"/>
          </a:xfrm>
        </p:spPr>
        <p:txBody>
          <a:bodyPr/>
          <a:lstStyle/>
          <a:p>
            <a:r>
              <a:rPr lang="en-US" dirty="0"/>
              <a:t>continuous-wave front-side illumination of pixel with 532 nm/785 nm focused laser beam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2B320-6898-714F-B8E5-DF1BE3C7F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7</a:t>
            </a:fld>
            <a:r>
              <a:rPr lang="en-US" dirty="0"/>
              <a:t>/20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ABEEBB1-4513-7B4B-8B37-B1B7A8025E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995" y="1249750"/>
            <a:ext cx="5479900" cy="288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8F411C-8AA5-B74A-A84A-54290AD0C9BE}"/>
              </a:ext>
            </a:extLst>
          </p:cNvPr>
          <p:cNvSpPr txBox="1"/>
          <p:nvPr/>
        </p:nvSpPr>
        <p:spPr>
          <a:xfrm>
            <a:off x="7384700" y="1870085"/>
            <a:ext cx="609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DPW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2BD46F-715F-614E-BC77-E90E20F7FF3E}"/>
              </a:ext>
            </a:extLst>
          </p:cNvPr>
          <p:cNvSpPr txBox="1"/>
          <p:nvPr/>
        </p:nvSpPr>
        <p:spPr>
          <a:xfrm>
            <a:off x="8810686" y="3564188"/>
            <a:ext cx="532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SUB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3546DD-3949-0242-8D9E-87C6A0D5D2B0}"/>
              </a:ext>
            </a:extLst>
          </p:cNvPr>
          <p:cNvSpPr txBox="1"/>
          <p:nvPr/>
        </p:nvSpPr>
        <p:spPr>
          <a:xfrm>
            <a:off x="9653638" y="2082334"/>
            <a:ext cx="474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W3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6D4EFA-05EE-9743-8827-3FEF9920C11A}"/>
              </a:ext>
            </a:extLst>
          </p:cNvPr>
          <p:cNvSpPr txBox="1"/>
          <p:nvPr/>
        </p:nvSpPr>
        <p:spPr>
          <a:xfrm>
            <a:off x="8826356" y="1700808"/>
            <a:ext cx="505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/>
              <a:t>NW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1362F-5C76-354C-B249-8699ED2D176B}"/>
              </a:ext>
            </a:extLst>
          </p:cNvPr>
          <p:cNvSpPr txBox="1"/>
          <p:nvPr/>
        </p:nvSpPr>
        <p:spPr>
          <a:xfrm>
            <a:off x="9334961" y="978218"/>
            <a:ext cx="12968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0" dirty="0"/>
              <a:t>FWHM ~</a:t>
            </a:r>
            <a:r>
              <a:rPr lang="en-GB" dirty="0"/>
              <a:t>2 um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E044F3B-65C8-D646-87FF-F3377213D58C}"/>
              </a:ext>
            </a:extLst>
          </p:cNvPr>
          <p:cNvSpPr/>
          <p:nvPr/>
        </p:nvSpPr>
        <p:spPr bwMode="auto">
          <a:xfrm>
            <a:off x="8896945" y="529749"/>
            <a:ext cx="360000" cy="720000"/>
          </a:xfrm>
          <a:prstGeom prst="rect">
            <a:avLst/>
          </a:prstGeom>
          <a:gradFill>
            <a:gsLst>
              <a:gs pos="0">
                <a:srgbClr val="00FA00"/>
              </a:gs>
              <a:gs pos="50000">
                <a:srgbClr val="00FA00">
                  <a:alpha val="50000"/>
                </a:srgbClr>
              </a:gs>
              <a:gs pos="100000">
                <a:srgbClr val="00FA00">
                  <a:alpha val="0"/>
                </a:srgb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B77D259-F495-8F48-9A63-A7C334D4F580}"/>
              </a:ext>
            </a:extLst>
          </p:cNvPr>
          <p:cNvCxnSpPr/>
          <p:nvPr/>
        </p:nvCxnSpPr>
        <p:spPr bwMode="auto">
          <a:xfrm>
            <a:off x="8986945" y="619749"/>
            <a:ext cx="0" cy="54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DB7DC92D-E033-3840-BCC6-7C29469451EC}"/>
              </a:ext>
            </a:extLst>
          </p:cNvPr>
          <p:cNvSpPr/>
          <p:nvPr/>
        </p:nvSpPr>
        <p:spPr>
          <a:xfrm>
            <a:off x="8220208" y="174257"/>
            <a:ext cx="1694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532</a:t>
            </a:r>
            <a:r>
              <a:rPr lang="en-GB" dirty="0">
                <a:latin typeface="+mn-lt"/>
              </a:rPr>
              <a:t> nm/785 nm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ECDD439-D54D-164F-B18F-AE980109C403}"/>
              </a:ext>
            </a:extLst>
          </p:cNvPr>
          <p:cNvCxnSpPr/>
          <p:nvPr/>
        </p:nvCxnSpPr>
        <p:spPr bwMode="auto">
          <a:xfrm>
            <a:off x="9166945" y="619749"/>
            <a:ext cx="0" cy="54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B7ECE1B-3876-6C41-9537-773E496C21A6}"/>
              </a:ext>
            </a:extLst>
          </p:cNvPr>
          <p:cNvCxnSpPr>
            <a:cxnSpLocks/>
          </p:cNvCxnSpPr>
          <p:nvPr/>
        </p:nvCxnSpPr>
        <p:spPr>
          <a:xfrm>
            <a:off x="2667830" y="4293096"/>
            <a:ext cx="1267930" cy="0"/>
          </a:xfrm>
          <a:prstGeom prst="straightConnector1">
            <a:avLst/>
          </a:prstGeom>
          <a:ln w="12700">
            <a:solidFill>
              <a:srgbClr val="00FA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9EEA871-9272-8D49-A515-08915016DC39}"/>
              </a:ext>
            </a:extLst>
          </p:cNvPr>
          <p:cNvSpPr txBox="1"/>
          <p:nvPr/>
        </p:nvSpPr>
        <p:spPr>
          <a:xfrm>
            <a:off x="2077357" y="3107608"/>
            <a:ext cx="720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FA00"/>
                </a:solidFill>
              </a:rPr>
              <a:t>metal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9E38E874-2AF9-AE4D-BC66-1A8C44E5D446}"/>
              </a:ext>
            </a:extLst>
          </p:cNvPr>
          <p:cNvSpPr txBox="1">
            <a:spLocks/>
          </p:cNvSpPr>
          <p:nvPr/>
        </p:nvSpPr>
        <p:spPr>
          <a:xfrm>
            <a:off x="6336994" y="4262782"/>
            <a:ext cx="5591653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performing x-y scan of photocurrent over the pixel area with a resolution of ~1 um</a:t>
            </a:r>
          </a:p>
          <a:p>
            <a:r>
              <a:rPr lang="en-US" dirty="0"/>
              <a:t>bias voltage adjusted to obtain gains of M = 1, 10, 100 and 1000 with laser beam centered above </a:t>
            </a:r>
            <a:r>
              <a:rPr lang="en-GB" dirty="0"/>
              <a:t>NW collection electrode 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FFC0232-35E2-454D-986A-79DDDA4440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3594199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16B0918-C58B-0B4A-8299-C4BA529ED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48" y="1969750"/>
            <a:ext cx="5760000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F6832-6B22-5443-9E51-5281C412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M2 in-pixel photocurrent (785 nm)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09246-EB0E-E943-82FB-74DBC7222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340768"/>
            <a:ext cx="5763297" cy="4785395"/>
          </a:xfrm>
        </p:spPr>
        <p:txBody>
          <a:bodyPr/>
          <a:lstStyle/>
          <a:p>
            <a:r>
              <a:rPr lang="en-US" dirty="0"/>
              <a:t>DPW gain layer diameter of 20 um, photocurrent ~4 </a:t>
            </a:r>
            <a:r>
              <a:rPr lang="en-US" dirty="0" err="1"/>
              <a:t>nA</a:t>
            </a:r>
            <a:r>
              <a:rPr lang="en-US" dirty="0"/>
              <a:t> within gain layer area at M = 1 (V</a:t>
            </a:r>
            <a:r>
              <a:rPr lang="en-US" baseline="-25000" dirty="0"/>
              <a:t>BIAS</a:t>
            </a:r>
            <a:r>
              <a:rPr lang="en-US" dirty="0"/>
              <a:t> = 30 V)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2B320-6898-714F-B8E5-DF1BE3C7F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8</a:t>
            </a:fld>
            <a:r>
              <a:rPr lang="en-US" dirty="0"/>
              <a:t>/20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5E20404-13F4-6643-80F5-DF24F5602567}"/>
              </a:ext>
            </a:extLst>
          </p:cNvPr>
          <p:cNvSpPr txBox="1">
            <a:spLocks/>
          </p:cNvSpPr>
          <p:nvPr/>
        </p:nvSpPr>
        <p:spPr>
          <a:xfrm>
            <a:off x="6195298" y="4262782"/>
            <a:ext cx="5805358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V</a:t>
            </a:r>
            <a:r>
              <a:rPr lang="en-US" baseline="-25000" dirty="0"/>
              <a:t>BIAS</a:t>
            </a:r>
            <a:r>
              <a:rPr lang="en-US" dirty="0"/>
              <a:t> adjusted to 39.4 V, 41.1 V and 45.1 V to achieve gains of M = 10, 100 and 1000 in pixel center, respectively</a:t>
            </a:r>
          </a:p>
          <a:p>
            <a:r>
              <a:rPr lang="en-US" dirty="0"/>
              <a:t>noticeable drop of photocurrent outside gain layer, but still much higher than unmultiplied current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026204D-B8F1-234B-8425-0BAF3D5BA1C7}"/>
              </a:ext>
            </a:extLst>
          </p:cNvPr>
          <p:cNvGrpSpPr/>
          <p:nvPr/>
        </p:nvGrpSpPr>
        <p:grpSpPr>
          <a:xfrm>
            <a:off x="6336995" y="1249750"/>
            <a:ext cx="5479900" cy="2880000"/>
            <a:chOff x="6336995" y="1249750"/>
            <a:chExt cx="5479900" cy="288000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ABEEBB1-4513-7B4B-8B37-B1B7A8025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995" y="1249750"/>
              <a:ext cx="5479900" cy="288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68F411C-8AA5-B74A-A84A-54290AD0C9BE}"/>
                </a:ext>
              </a:extLst>
            </p:cNvPr>
            <p:cNvSpPr txBox="1"/>
            <p:nvPr/>
          </p:nvSpPr>
          <p:spPr>
            <a:xfrm>
              <a:off x="7384700" y="1870085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DPW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A2BD46F-715F-614E-BC77-E90E20F7FF3E}"/>
                </a:ext>
              </a:extLst>
            </p:cNvPr>
            <p:cNvSpPr txBox="1"/>
            <p:nvPr/>
          </p:nvSpPr>
          <p:spPr>
            <a:xfrm>
              <a:off x="8810686" y="3564188"/>
              <a:ext cx="532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SUB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3546DD-3949-0242-8D9E-87C6A0D5D2B0}"/>
                </a:ext>
              </a:extLst>
            </p:cNvPr>
            <p:cNvSpPr txBox="1"/>
            <p:nvPr/>
          </p:nvSpPr>
          <p:spPr>
            <a:xfrm>
              <a:off x="9653638" y="2082334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W3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6D4EFA-05EE-9743-8827-3FEF9920C11A}"/>
                </a:ext>
              </a:extLst>
            </p:cNvPr>
            <p:cNvSpPr txBox="1"/>
            <p:nvPr/>
          </p:nvSpPr>
          <p:spPr>
            <a:xfrm>
              <a:off x="8826356" y="1700808"/>
              <a:ext cx="5052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NW</a:t>
              </a: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C8F8CE-6F31-E741-9AE9-975472061B77}"/>
              </a:ext>
            </a:extLst>
          </p:cNvPr>
          <p:cNvCxnSpPr>
            <a:cxnSpLocks/>
          </p:cNvCxnSpPr>
          <p:nvPr/>
        </p:nvCxnSpPr>
        <p:spPr>
          <a:xfrm flipV="1">
            <a:off x="4511824" y="3564189"/>
            <a:ext cx="572087" cy="157337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D5FEE4F-F6BB-5544-82B3-D3275D5E1076}"/>
              </a:ext>
            </a:extLst>
          </p:cNvPr>
          <p:cNvSpPr txBox="1"/>
          <p:nvPr/>
        </p:nvSpPr>
        <p:spPr>
          <a:xfrm>
            <a:off x="2480100" y="5085184"/>
            <a:ext cx="2603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light reflection from metal or field peak near NW edge?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CBBF911-8C3E-3843-8FA5-8FBD71D2A5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4026767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16B0918-C58B-0B4A-8299-C4BA529ED8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48" y="1969750"/>
            <a:ext cx="5760000" cy="432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6F6832-6B22-5443-9E51-5281C412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M2 in-pixel gain (785 nm)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09246-EB0E-E943-82FB-74DBC7222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1340768"/>
            <a:ext cx="5763297" cy="4785395"/>
          </a:xfrm>
        </p:spPr>
        <p:txBody>
          <a:bodyPr/>
          <a:lstStyle/>
          <a:p>
            <a:r>
              <a:rPr lang="en-US" dirty="0"/>
              <a:t>DPW gain layer diameter of 20 um, gain constant only within gain layer area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2B320-6898-714F-B8E5-DF1BE3C7F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098BD-5ED4-44DB-BA15-3091D43E7A87}" type="slidenum">
              <a:rPr lang="en-US" smtClean="0"/>
              <a:pPr/>
              <a:t>9</a:t>
            </a:fld>
            <a:r>
              <a:rPr lang="en-US" dirty="0"/>
              <a:t>/20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5E20404-13F4-6643-80F5-DF24F5602567}"/>
              </a:ext>
            </a:extLst>
          </p:cNvPr>
          <p:cNvSpPr txBox="1">
            <a:spLocks/>
          </p:cNvSpPr>
          <p:nvPr/>
        </p:nvSpPr>
        <p:spPr>
          <a:xfrm>
            <a:off x="6195298" y="4262782"/>
            <a:ext cx="5565331" cy="186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drop of photocurrent corresponds to decrease of gain outside gain layer area</a:t>
            </a:r>
          </a:p>
          <a:p>
            <a:r>
              <a:rPr lang="en-US" dirty="0"/>
              <a:t>decrease of gain towards electrode edge </a:t>
            </a:r>
            <a:r>
              <a:rPr lang="en-GB" dirty="0"/>
              <a:t>mitigated somewhat by increasing reverse bias (still &gt;100 for M = 1000)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8DD257E-9335-554E-9F58-1316E8C13B92}"/>
              </a:ext>
            </a:extLst>
          </p:cNvPr>
          <p:cNvGrpSpPr/>
          <p:nvPr/>
        </p:nvGrpSpPr>
        <p:grpSpPr>
          <a:xfrm>
            <a:off x="6336995" y="1249750"/>
            <a:ext cx="5479900" cy="2880000"/>
            <a:chOff x="6336995" y="1249750"/>
            <a:chExt cx="5479900" cy="288000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ABEEBB1-4513-7B4B-8B37-B1B7A8025E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6995" y="1249750"/>
              <a:ext cx="5479900" cy="28800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68F411C-8AA5-B74A-A84A-54290AD0C9BE}"/>
                </a:ext>
              </a:extLst>
            </p:cNvPr>
            <p:cNvSpPr txBox="1"/>
            <p:nvPr/>
          </p:nvSpPr>
          <p:spPr>
            <a:xfrm>
              <a:off x="7384700" y="1870085"/>
              <a:ext cx="6094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DPW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A2BD46F-715F-614E-BC77-E90E20F7FF3E}"/>
                </a:ext>
              </a:extLst>
            </p:cNvPr>
            <p:cNvSpPr txBox="1"/>
            <p:nvPr/>
          </p:nvSpPr>
          <p:spPr>
            <a:xfrm>
              <a:off x="8810686" y="3564188"/>
              <a:ext cx="5325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SUB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3546DD-3949-0242-8D9E-87C6A0D5D2B0}"/>
                </a:ext>
              </a:extLst>
            </p:cNvPr>
            <p:cNvSpPr txBox="1"/>
            <p:nvPr/>
          </p:nvSpPr>
          <p:spPr>
            <a:xfrm>
              <a:off x="9653638" y="2082334"/>
              <a:ext cx="474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W3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6D4EFA-05EE-9743-8827-3FEF9920C11A}"/>
                </a:ext>
              </a:extLst>
            </p:cNvPr>
            <p:cNvSpPr txBox="1"/>
            <p:nvPr/>
          </p:nvSpPr>
          <p:spPr>
            <a:xfrm>
              <a:off x="8826356" y="1700808"/>
              <a:ext cx="5052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/>
                <a:t>NW</a:t>
              </a: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C8F8CE-6F31-E741-9AE9-975472061B77}"/>
              </a:ext>
            </a:extLst>
          </p:cNvPr>
          <p:cNvCxnSpPr>
            <a:cxnSpLocks/>
          </p:cNvCxnSpPr>
          <p:nvPr/>
        </p:nvCxnSpPr>
        <p:spPr>
          <a:xfrm flipV="1">
            <a:off x="4875841" y="3564189"/>
            <a:ext cx="572087" cy="157337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024EDA7-2ED1-7546-8ECD-9FD909203CA5}"/>
              </a:ext>
            </a:extLst>
          </p:cNvPr>
          <p:cNvSpPr txBox="1"/>
          <p:nvPr/>
        </p:nvSpPr>
        <p:spPr>
          <a:xfrm>
            <a:off x="2844117" y="5085184"/>
            <a:ext cx="2603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artefact due to extremely low photocurrent at M = 1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40B8535C-B172-6C44-96A0-99DAE9B1E3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453336"/>
            <a:ext cx="3860800" cy="404664"/>
          </a:xfrm>
        </p:spPr>
        <p:txBody>
          <a:bodyPr/>
          <a:lstStyle/>
          <a:p>
            <a:r>
              <a:rPr lang="en-US" dirty="0"/>
              <a:t>DRD3 week, 3/6/2025</a:t>
            </a:r>
          </a:p>
        </p:txBody>
      </p:sp>
    </p:spTree>
    <p:extLst>
      <p:ext uri="{BB962C8B-B14F-4D97-AF65-F5344CB8AC3E}">
        <p14:creationId xmlns:p14="http://schemas.microsoft.com/office/powerpoint/2010/main" val="36519134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106209</TotalTime>
  <Words>2176</Words>
  <Application>Microsoft Office PowerPoint</Application>
  <PresentationFormat>Widescreen</PresentationFormat>
  <Paragraphs>408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Cambria Math</vt:lpstr>
      <vt:lpstr>Verdana</vt:lpstr>
      <vt:lpstr>Wingdings</vt:lpstr>
      <vt:lpstr>Custom Design</vt:lpstr>
      <vt:lpstr>Design and characterization of CASSIA monolithic pixel sensors with gain</vt:lpstr>
      <vt:lpstr>CASSIA (CMOS Active SenSor with Internal Amplification)</vt:lpstr>
      <vt:lpstr>CASSIA1 sensor cross-sections (M1 and M2)</vt:lpstr>
      <vt:lpstr>CASSIA1 sensor cross-sections (M3 and M4)</vt:lpstr>
      <vt:lpstr>M2 I-V curves under illumination</vt:lpstr>
      <vt:lpstr>M3 I-V curves under illumination</vt:lpstr>
      <vt:lpstr>In-pixel gain measurement setup</vt:lpstr>
      <vt:lpstr>M2 in-pixel photocurrent (785 nm)</vt:lpstr>
      <vt:lpstr>M2 in-pixel gain (785 nm)</vt:lpstr>
      <vt:lpstr>M3 in-pixel gain (785 nm)</vt:lpstr>
      <vt:lpstr>IR pulsed laser measurements (1060 nm)</vt:lpstr>
      <vt:lpstr>IR pulsed laser measurements (1060 nm)</vt:lpstr>
      <vt:lpstr>IR pulsed laser measurements (1060 nm)</vt:lpstr>
      <vt:lpstr>Goals after CASSIA1</vt:lpstr>
      <vt:lpstr>CASSIA2 layout</vt:lpstr>
      <vt:lpstr>CASSIA2A 2.1x5 mm2 (left chip)</vt:lpstr>
      <vt:lpstr>CASSIA2C 2.1x5 mm2 (right chip)</vt:lpstr>
      <vt:lpstr>Quenching circuits and readout architecture</vt:lpstr>
      <vt:lpstr>Summary</vt:lpstr>
      <vt:lpstr>Thank you for your attention!</vt:lpstr>
      <vt:lpstr>Backup – M2 light emission test</vt:lpstr>
      <vt:lpstr>Backup – M2 light emission test</vt:lpstr>
      <vt:lpstr>Backup – M3 light emission test</vt:lpstr>
      <vt:lpstr>Backup – S5 in-pixel gain (785 nm)</vt:lpstr>
      <vt:lpstr>Backup – S6 in-pixel gain (785 nm)</vt:lpstr>
      <vt:lpstr>Backup – Analog front-end simulation</vt:lpstr>
      <vt:lpstr>Backup – Analog LGAD matrix layout</vt:lpstr>
      <vt:lpstr>Backup – AC-coupled quenching schematic</vt:lpstr>
      <vt:lpstr>Backup – AC-coupled quenching simulation</vt:lpstr>
      <vt:lpstr>Backup – AC-coupled quenching layout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MP</dc:creator>
  <cp:lastModifiedBy>Ivan Berdalović</cp:lastModifiedBy>
  <cp:revision>1784</cp:revision>
  <cp:lastPrinted>2025-05-29T11:00:15Z</cp:lastPrinted>
  <dcterms:created xsi:type="dcterms:W3CDTF">2015-05-14T14:18:12Z</dcterms:created>
  <dcterms:modified xsi:type="dcterms:W3CDTF">2025-06-02T20:04:29Z</dcterms:modified>
</cp:coreProperties>
</file>