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65" r:id="rId4"/>
    <p:sldId id="260" r:id="rId5"/>
    <p:sldId id="295" r:id="rId6"/>
    <p:sldId id="370" r:id="rId7"/>
    <p:sldId id="371" r:id="rId8"/>
    <p:sldId id="372" r:id="rId9"/>
    <p:sldId id="373" r:id="rId10"/>
    <p:sldId id="365" r:id="rId11"/>
    <p:sldId id="337" r:id="rId12"/>
    <p:sldId id="338" r:id="rId13"/>
    <p:sldId id="375" r:id="rId14"/>
    <p:sldId id="377" r:id="rId15"/>
    <p:sldId id="376" r:id="rId16"/>
    <p:sldId id="374" r:id="rId17"/>
    <p:sldId id="378" r:id="rId18"/>
    <p:sldId id="379" r:id="rId19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D3915"/>
    <a:srgbClr val="01121D"/>
    <a:srgbClr val="020E19"/>
    <a:srgbClr val="02121C"/>
    <a:srgbClr val="011625"/>
    <a:srgbClr val="04111D"/>
    <a:srgbClr val="00182A"/>
    <a:srgbClr val="031119"/>
    <a:srgbClr val="03111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5" autoAdjust="0"/>
  </p:normalViewPr>
  <p:slideViewPr>
    <p:cSldViewPr snapToGrid="0" snapToObjects="1">
      <p:cViewPr>
        <p:scale>
          <a:sx n="100" d="100"/>
          <a:sy n="100" d="100"/>
        </p:scale>
        <p:origin x="432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29.05.2025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0716A1C-18EB-1742-BCAC-8F37B2C6FF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716" y="1212688"/>
            <a:ext cx="8429105" cy="53589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1" y="3650764"/>
            <a:ext cx="8810021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430630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8789" y="6650182"/>
            <a:ext cx="4495031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686554" y="0"/>
            <a:ext cx="9089623" cy="496430"/>
          </a:xfrm>
          <a:prstGeom prst="rect">
            <a:avLst/>
          </a:prstGeom>
          <a:solidFill>
            <a:srgbClr val="EAEAEA"/>
          </a:solidFill>
        </p:spPr>
        <p:txBody>
          <a:bodyPr vert="horz" lIns="91440" tIns="45720" rIns="91440" bIns="4572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1"/>
            <a:ext cx="686553" cy="496430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9776176" y="0"/>
            <a:ext cx="2415824" cy="4964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490" y="140945"/>
            <a:ext cx="1055522" cy="351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096" y="49146"/>
            <a:ext cx="615722" cy="51286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" y="6637873"/>
            <a:ext cx="304432" cy="220127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04434" y="6637873"/>
            <a:ext cx="11887567" cy="246221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de-DE" sz="1000">
                <a:latin typeface="Arial" panose="020B0604020202020204" pitchFamily="34" charset="0"/>
                <a:cs typeface="Arial" panose="020B0604020202020204" pitchFamily="34" charset="0"/>
              </a:rPr>
              <a:t>Fair GmbH | GSI GmbH   Dr. Michael Deveaux </a:t>
            </a: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249872" y="6574435"/>
            <a:ext cx="942128" cy="365125"/>
          </a:xfrm>
        </p:spPr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15" name="Datumsplatzhalter 4"/>
          <p:cNvSpPr>
            <a:spLocks noGrp="1"/>
          </p:cNvSpPr>
          <p:nvPr>
            <p:ph type="dt" sz="half" idx="2"/>
          </p:nvPr>
        </p:nvSpPr>
        <p:spPr>
          <a:xfrm>
            <a:off x="10102409" y="6574436"/>
            <a:ext cx="10748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24663" y="6582404"/>
            <a:ext cx="611948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686553" y="0"/>
            <a:ext cx="9254615" cy="486196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de-DE"/>
              <a:t>Click to insert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8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61" y="583588"/>
            <a:ext cx="1127771" cy="376847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12192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80357" y="6616076"/>
            <a:ext cx="2704711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FAIR GmbH | GSI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446047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67275" y="6552644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31068" y="6560612"/>
            <a:ext cx="6434265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  <p:pic>
        <p:nvPicPr>
          <p:cNvPr id="13" name="Bild 12" descr="FAIR_Logo_rgb.pn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1227" y="430945"/>
            <a:ext cx="775862" cy="6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5625/" TargetMode="External"/><Relationship Id="rId2" Type="http://schemas.openxmlformats.org/officeDocument/2006/relationships/hyperlink" Target="mailto:m.deveaux@gsi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svg"/><Relationship Id="rId12" Type="http://schemas.openxmlformats.org/officeDocument/2006/relationships/image" Target="../media/image16.svg"/><Relationship Id="rId17" Type="http://schemas.openxmlformats.org/officeDocument/2006/relationships/image" Target="../media/image21.png"/><Relationship Id="rId2" Type="http://schemas.openxmlformats.org/officeDocument/2006/relationships/image" Target="../media/image6.jpg"/><Relationship Id="rId16" Type="http://schemas.openxmlformats.org/officeDocument/2006/relationships/image" Target="../media/image20.png"/><Relationship Id="rId20" Type="http://schemas.openxmlformats.org/officeDocument/2006/relationships/image" Target="../media/image24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sv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7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6.png"/><Relationship Id="rId5" Type="http://schemas.openxmlformats.org/officeDocument/2006/relationships/image" Target="../media/image150.png"/><Relationship Id="rId10" Type="http://schemas.openxmlformats.org/officeDocument/2006/relationships/image" Target="../media/image32.wmf"/><Relationship Id="rId9" Type="http://schemas.openxmlformats.org/officeDocument/2006/relationships/image" Target="../media/image38.emf"/><Relationship Id="rId4" Type="http://schemas.openxmlformats.org/officeDocument/2006/relationships/image" Target="../media/image1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0989" y="3650764"/>
            <a:ext cx="8810021" cy="779866"/>
          </a:xfrm>
        </p:spPr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Versatile MAPS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630670"/>
            <a:ext cx="8534400" cy="617605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J. </a:t>
            </a:r>
            <a:r>
              <a:rPr lang="de-DE" dirty="0" err="1"/>
              <a:t>Baudot</a:t>
            </a:r>
            <a:r>
              <a:rPr lang="de-DE" dirty="0"/>
              <a:t>, </a:t>
            </a:r>
            <a:r>
              <a:rPr lang="de-DE" u="sng" dirty="0"/>
              <a:t>M. Deveaux</a:t>
            </a:r>
            <a:r>
              <a:rPr lang="de-DE" dirty="0"/>
              <a:t>, A. Maire</a:t>
            </a:r>
          </a:p>
          <a:p>
            <a:r>
              <a:rPr lang="de-DE" dirty="0"/>
              <a:t>on behalf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partners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539E4ABB-342B-D54E-E820-9FF324F9E124}"/>
              </a:ext>
            </a:extLst>
          </p:cNvPr>
          <p:cNvGrpSpPr/>
          <p:nvPr/>
        </p:nvGrpSpPr>
        <p:grpSpPr>
          <a:xfrm>
            <a:off x="441622" y="537331"/>
            <a:ext cx="8493831" cy="5992887"/>
            <a:chOff x="441622" y="537331"/>
            <a:chExt cx="8493831" cy="599288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00C9160-F14D-E8A3-0A13-A5B12691B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622" y="537331"/>
              <a:ext cx="7803556" cy="599288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5AB315F-EB40-9459-B594-05A1B0076842}"/>
                </a:ext>
              </a:extLst>
            </p:cNvPr>
            <p:cNvSpPr/>
            <p:nvPr/>
          </p:nvSpPr>
          <p:spPr>
            <a:xfrm>
              <a:off x="4880847" y="1933100"/>
              <a:ext cx="3296653" cy="623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2BE34F4-14C6-6D93-CF8D-43E865EAB78B}"/>
                </a:ext>
              </a:extLst>
            </p:cNvPr>
            <p:cNvSpPr/>
            <p:nvPr/>
          </p:nvSpPr>
          <p:spPr>
            <a:xfrm>
              <a:off x="2428875" y="1104900"/>
              <a:ext cx="161925" cy="1619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3C0771-74F2-F6B0-90EE-FF333170290A}"/>
                </a:ext>
              </a:extLst>
            </p:cNvPr>
            <p:cNvSpPr txBox="1"/>
            <p:nvPr/>
          </p:nvSpPr>
          <p:spPr>
            <a:xfrm>
              <a:off x="2212319" y="827901"/>
              <a:ext cx="595035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200" dirty="0">
                  <a:solidFill>
                    <a:srgbClr val="E46C0A"/>
                  </a:solidFill>
                </a:rPr>
                <a:t>DPTS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AC44BB0-297D-6398-243D-387A513117E1}"/>
                </a:ext>
              </a:extLst>
            </p:cNvPr>
            <p:cNvSpPr/>
            <p:nvPr/>
          </p:nvSpPr>
          <p:spPr>
            <a:xfrm>
              <a:off x="3914775" y="1628775"/>
              <a:ext cx="161925" cy="161925"/>
            </a:xfrm>
            <a:prstGeom prst="rect">
              <a:avLst/>
            </a:prstGeom>
            <a:solidFill>
              <a:srgbClr val="CB050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30E260-8C43-6FDC-9133-72C6833CF799}"/>
                </a:ext>
              </a:extLst>
            </p:cNvPr>
            <p:cNvSpPr/>
            <p:nvPr/>
          </p:nvSpPr>
          <p:spPr>
            <a:xfrm>
              <a:off x="4914900" y="1990725"/>
              <a:ext cx="161925" cy="161925"/>
            </a:xfrm>
            <a:prstGeom prst="rect">
              <a:avLst/>
            </a:prstGeom>
            <a:solidFill>
              <a:srgbClr val="CB050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F136F45-CA6D-1E3F-D9F9-2930041955D6}"/>
                </a:ext>
              </a:extLst>
            </p:cNvPr>
            <p:cNvSpPr txBox="1"/>
            <p:nvPr/>
          </p:nvSpPr>
          <p:spPr>
            <a:xfrm>
              <a:off x="5232708" y="1902559"/>
              <a:ext cx="3702745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600" dirty="0"/>
                <a:t>TOWER–0.18µm, p-stop (MIMOSIS-1</a:t>
              </a:r>
              <a:r>
                <a:rPr lang="en-US" sz="1400" dirty="0"/>
                <a:t>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05529C-8C0C-E373-0C7D-A817E408560C}"/>
                </a:ext>
              </a:extLst>
            </p:cNvPr>
            <p:cNvSpPr txBox="1"/>
            <p:nvPr/>
          </p:nvSpPr>
          <p:spPr>
            <a:xfrm>
              <a:off x="5191125" y="2156817"/>
              <a:ext cx="2467342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 err="1"/>
                <a:t>TPSCo</a:t>
              </a:r>
              <a:r>
                <a:rPr lang="en-US" dirty="0"/>
                <a:t> 65 nm (DPTS)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C0D829F-141D-CD94-164B-C8ADE65874E1}"/>
                </a:ext>
              </a:extLst>
            </p:cNvPr>
            <p:cNvSpPr/>
            <p:nvPr/>
          </p:nvSpPr>
          <p:spPr>
            <a:xfrm>
              <a:off x="4914900" y="2260521"/>
              <a:ext cx="161925" cy="1619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F516293A-80A2-EDA8-712E-6AAA9741F032}"/>
              </a:ext>
            </a:extLst>
          </p:cNvPr>
          <p:cNvSpPr txBox="1">
            <a:spLocks/>
          </p:cNvSpPr>
          <p:nvPr/>
        </p:nvSpPr>
        <p:spPr>
          <a:xfrm>
            <a:off x="686553" y="0"/>
            <a:ext cx="9254615" cy="486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None/>
              <a:defRPr sz="2400" b="1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Radiation </a:t>
            </a:r>
            <a:r>
              <a:rPr lang="de-DE" dirty="0" err="1"/>
              <a:t>tolerance</a:t>
            </a:r>
            <a:r>
              <a:rPr lang="de-DE" dirty="0"/>
              <a:t> vs. pitch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7FA5B5-683C-E96A-2716-B9E677B8D8C6}"/>
              </a:ext>
            </a:extLst>
          </p:cNvPr>
          <p:cNvSpPr txBox="1"/>
          <p:nvPr/>
        </p:nvSpPr>
        <p:spPr>
          <a:xfrm rot="16200000">
            <a:off x="-1960756" y="2802961"/>
            <a:ext cx="4411785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800" dirty="0"/>
              <a:t>DPTS: G. A. Rinella et al., arXiv:2212.08621v4 </a:t>
            </a:r>
          </a:p>
          <a:p>
            <a:pPr algn="l"/>
            <a:r>
              <a:rPr lang="en-US" sz="800" dirty="0"/>
              <a:t>MIMOSIS-1: H. Darwish et al, proceedings of 20</a:t>
            </a:r>
            <a:r>
              <a:rPr lang="en-US" sz="800" baseline="30000" dirty="0"/>
              <a:t>th</a:t>
            </a:r>
            <a:r>
              <a:rPr lang="en-US" sz="800" dirty="0"/>
              <a:t>Trento workshop (2025), under preparation</a:t>
            </a:r>
          </a:p>
          <a:p>
            <a:r>
              <a:rPr lang="en-US" sz="800" dirty="0"/>
              <a:t>Others: M. Deveaux, 2019 JINST 14 R11001</a:t>
            </a:r>
          </a:p>
        </p:txBody>
      </p:sp>
      <p:pic>
        <p:nvPicPr>
          <p:cNvPr id="22" name="Picture 4" descr="C:\Users\deveaux\AppData\Local\Microsoft\Windows\Temporary Internet Files\Content.IE5\1JTACYF0\MC900240375[1].wmf">
            <a:extLst>
              <a:ext uri="{FF2B5EF4-FFF2-40B4-BE49-F238E27FC236}">
                <a16:creationId xmlns:a16="http://schemas.microsoft.com/office/drawing/2014/main" id="{4C01B918-B999-43F3-DE0C-33D263E3C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8314" y="3973048"/>
            <a:ext cx="1519800" cy="241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hought Bubble: Cloud 22">
            <a:extLst>
              <a:ext uri="{FF2B5EF4-FFF2-40B4-BE49-F238E27FC236}">
                <a16:creationId xmlns:a16="http://schemas.microsoft.com/office/drawing/2014/main" id="{1A4C249D-0A65-8DAB-F6FF-E61FD8AE9653}"/>
              </a:ext>
            </a:extLst>
          </p:cNvPr>
          <p:cNvSpPr/>
          <p:nvPr/>
        </p:nvSpPr>
        <p:spPr>
          <a:xfrm>
            <a:off x="8167533" y="2218131"/>
            <a:ext cx="4870747" cy="1681155"/>
          </a:xfrm>
          <a:prstGeom prst="cloudCallout">
            <a:avLst>
              <a:gd name="adj1" fmla="val -23636"/>
              <a:gd name="adj2" fmla="val 7363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CB0505"/>
                </a:solidFill>
              </a:rPr>
              <a:t>U</a:t>
            </a:r>
            <a:r>
              <a:rPr lang="en-US" dirty="0"/>
              <a:t>sing too big pixels will likely compromise rad. tolerance.</a:t>
            </a:r>
          </a:p>
          <a:p>
            <a:pPr algn="ctr"/>
            <a:r>
              <a:rPr lang="en-US" dirty="0"/>
              <a:t>=&gt; Must stay power efficient.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43DB36-FAB8-F3AF-767C-F53CDF8C8665}"/>
              </a:ext>
            </a:extLst>
          </p:cNvPr>
          <p:cNvSpPr txBox="1"/>
          <p:nvPr/>
        </p:nvSpPr>
        <p:spPr>
          <a:xfrm>
            <a:off x="3514675" y="1320998"/>
            <a:ext cx="962123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>
                <a:solidFill>
                  <a:srgbClr val="CB0505"/>
                </a:solidFill>
              </a:rPr>
              <a:t>MIMOSIS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C20E72-957B-3F70-BAF4-124856EC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10C9C-A352-D03B-B8A1-B9C920CC62FD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156047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05E74BE1-DB27-7450-1C06-19C75C539024}"/>
              </a:ext>
            </a:extLst>
          </p:cNvPr>
          <p:cNvGrpSpPr/>
          <p:nvPr/>
        </p:nvGrpSpPr>
        <p:grpSpPr>
          <a:xfrm>
            <a:off x="4984528" y="1444036"/>
            <a:ext cx="5977151" cy="3981577"/>
            <a:chOff x="4984528" y="1444036"/>
            <a:chExt cx="5977151" cy="39815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5C53CE-6B07-70F8-FC14-EF20673CC1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72" t="8071" r="8597" b="4272"/>
            <a:stretch/>
          </p:blipFill>
          <p:spPr>
            <a:xfrm>
              <a:off x="6090710" y="1444036"/>
              <a:ext cx="4870969" cy="398157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C6BFBC0-A698-D49D-B4B5-E51F1123423B}"/>
                </a:ext>
              </a:extLst>
            </p:cNvPr>
            <p:cNvSpPr txBox="1"/>
            <p:nvPr/>
          </p:nvSpPr>
          <p:spPr>
            <a:xfrm>
              <a:off x="6956085" y="2246382"/>
              <a:ext cx="1659778" cy="28734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400"/>
                <a:t>B. Arnoldi-Meadows</a:t>
              </a:r>
              <a:endParaRPr lang="en-US" sz="1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BDB8A16-8F4C-5FE9-1FAD-F42D78011E87}"/>
                </a:ext>
              </a:extLst>
            </p:cNvPr>
            <p:cNvSpPr txBox="1"/>
            <p:nvPr/>
          </p:nvSpPr>
          <p:spPr>
            <a:xfrm rot="19386819">
              <a:off x="7371498" y="3016800"/>
              <a:ext cx="3437309" cy="28734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400"/>
                <a:t>ToT at proprtional seetings: Resolution 42 e </a:t>
              </a:r>
              <a:endParaRPr lang="en-US" sz="1400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0B06089-3F09-BDE9-F8DF-2E5D579DDC43}"/>
                </a:ext>
              </a:extLst>
            </p:cNvPr>
            <p:cNvCxnSpPr/>
            <p:nvPr/>
          </p:nvCxnSpPr>
          <p:spPr>
            <a:xfrm>
              <a:off x="6629889" y="4691376"/>
              <a:ext cx="3971947" cy="0"/>
            </a:xfrm>
            <a:prstGeom prst="line">
              <a:avLst/>
            </a:prstGeom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0206F1A-38E3-F8C6-9D67-8A22CE91EEC0}"/>
                </a:ext>
              </a:extLst>
            </p:cNvPr>
            <p:cNvSpPr txBox="1"/>
            <p:nvPr/>
          </p:nvSpPr>
          <p:spPr>
            <a:xfrm>
              <a:off x="7344275" y="4404030"/>
              <a:ext cx="3335480" cy="28734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400"/>
                <a:t>Minimum ToT @ high speed settings: ~3µs</a:t>
              </a:r>
              <a:endParaRPr lang="en-US" sz="1400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BE17B69-59EE-76E4-B807-DA09129C1FB7}"/>
                </a:ext>
              </a:extLst>
            </p:cNvPr>
            <p:cNvCxnSpPr>
              <a:cxnSpLocks/>
            </p:cNvCxnSpPr>
            <p:nvPr/>
          </p:nvCxnSpPr>
          <p:spPr>
            <a:xfrm>
              <a:off x="4984528" y="4161030"/>
              <a:ext cx="183115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29DB5A-3289-46B5-8AC0-63727DAEB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D2434-2447-E15F-5DD4-6C62ED606A0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Time walk correction: Use Time Over Threshold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0957DB-8877-83D2-7D65-FFCC3074AA2E}"/>
              </a:ext>
            </a:extLst>
          </p:cNvPr>
          <p:cNvSpPr txBox="1"/>
          <p:nvPr/>
        </p:nvSpPr>
        <p:spPr>
          <a:xfrm>
            <a:off x="409575" y="580629"/>
            <a:ext cx="8982139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ime walk correction (example: MIMOSIS-0):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Measure signal amplitude – correct for average delay.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Signal measurement by ADC impossible, what about Time-over-Threshold (</a:t>
            </a:r>
            <a:r>
              <a:rPr lang="en-US" dirty="0" err="1"/>
              <a:t>ToT</a:t>
            </a:r>
            <a:r>
              <a:rPr lang="en-US" dirty="0"/>
              <a:t>)?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F9FC11-D2C1-36B0-214F-08765E50336B}"/>
              </a:ext>
            </a:extLst>
          </p:cNvPr>
          <p:cNvSpPr txBox="1"/>
          <p:nvPr/>
        </p:nvSpPr>
        <p:spPr>
          <a:xfrm>
            <a:off x="525295" y="5605958"/>
            <a:ext cx="10076541" cy="923330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MIMOSIS-0 can be tuned for </a:t>
            </a:r>
            <a:r>
              <a:rPr lang="en-US" dirty="0" err="1"/>
              <a:t>ToT</a:t>
            </a:r>
            <a:r>
              <a:rPr lang="en-US" dirty="0"/>
              <a:t> measurement (analog output). </a:t>
            </a:r>
            <a:r>
              <a:rPr lang="en-US" sz="1400" dirty="0"/>
              <a:t>Reported first by A. Dorokhov (IPHC).</a:t>
            </a:r>
          </a:p>
          <a:p>
            <a:pPr algn="l"/>
            <a:r>
              <a:rPr lang="en-US" dirty="0"/>
              <a:t>Pulse length can be tuned to optimize </a:t>
            </a:r>
            <a:r>
              <a:rPr lang="en-US" dirty="0" err="1"/>
              <a:t>ToT</a:t>
            </a:r>
            <a:r>
              <a:rPr lang="en-US" dirty="0"/>
              <a:t> accuracy vs. rate capability (details yet to be studied). </a:t>
            </a:r>
          </a:p>
          <a:p>
            <a:pPr algn="l"/>
            <a:r>
              <a:rPr lang="en-US" dirty="0"/>
              <a:t>Holds certainly for DPTS (to be confirmed)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D014860-CB18-A66C-AA6F-844232209A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" t="9808" r="10923" b="4061"/>
          <a:stretch/>
        </p:blipFill>
        <p:spPr>
          <a:xfrm>
            <a:off x="492638" y="1458239"/>
            <a:ext cx="4883686" cy="398243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E923F890-8292-C933-BC49-0A33EB2799F7}"/>
              </a:ext>
            </a:extLst>
          </p:cNvPr>
          <p:cNvGrpSpPr/>
          <p:nvPr/>
        </p:nvGrpSpPr>
        <p:grpSpPr>
          <a:xfrm>
            <a:off x="10679756" y="2112810"/>
            <a:ext cx="1409248" cy="2194164"/>
            <a:chOff x="10679756" y="2112810"/>
            <a:chExt cx="1409248" cy="2194164"/>
          </a:xfrm>
        </p:grpSpPr>
        <p:cxnSp>
          <p:nvCxnSpPr>
            <p:cNvPr id="9" name="Gerade Verbindung mit Pfeil 3">
              <a:extLst>
                <a:ext uri="{FF2B5EF4-FFF2-40B4-BE49-F238E27FC236}">
                  <a16:creationId xmlns:a16="http://schemas.microsoft.com/office/drawing/2014/main" id="{B83E4603-28E1-81BF-AD81-2452FCA12BEE}"/>
                </a:ext>
              </a:extLst>
            </p:cNvPr>
            <p:cNvCxnSpPr/>
            <p:nvPr/>
          </p:nvCxnSpPr>
          <p:spPr>
            <a:xfrm>
              <a:off x="10679756" y="2112810"/>
              <a:ext cx="0" cy="219416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4">
              <a:extLst>
                <a:ext uri="{FF2B5EF4-FFF2-40B4-BE49-F238E27FC236}">
                  <a16:creationId xmlns:a16="http://schemas.microsoft.com/office/drawing/2014/main" id="{EAD4F7DF-4DB8-B5CC-1FCC-7728E444C9CE}"/>
                </a:ext>
              </a:extLst>
            </p:cNvPr>
            <p:cNvSpPr txBox="1"/>
            <p:nvPr/>
          </p:nvSpPr>
          <p:spPr>
            <a:xfrm>
              <a:off x="10719325" y="3003806"/>
              <a:ext cx="1369679" cy="86203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/>
                <a:t>ToT</a:t>
              </a:r>
              <a:r>
                <a:rPr lang="de-DE" dirty="0"/>
                <a:t> </a:t>
              </a:r>
              <a:r>
                <a:rPr lang="de-DE" dirty="0" err="1"/>
                <a:t>may</a:t>
              </a:r>
              <a:endParaRPr lang="de-DE" dirty="0"/>
            </a:p>
            <a:p>
              <a:pPr algn="l"/>
              <a:r>
                <a:rPr lang="de-DE" dirty="0" err="1"/>
                <a:t>be</a:t>
              </a:r>
              <a:r>
                <a:rPr lang="de-DE" dirty="0"/>
                <a:t> </a:t>
              </a:r>
              <a:r>
                <a:rPr lang="de-DE" dirty="0" err="1"/>
                <a:t>switched</a:t>
              </a:r>
              <a:r>
                <a:rPr lang="de-DE" dirty="0"/>
                <a:t> </a:t>
              </a:r>
            </a:p>
            <a:p>
              <a:pPr algn="l"/>
              <a:r>
                <a:rPr lang="de-DE" dirty="0"/>
                <a:t>on and </a:t>
              </a:r>
              <a:r>
                <a:rPr lang="de-DE" dirty="0" err="1"/>
                <a:t>of</a:t>
              </a:r>
              <a:r>
                <a:rPr lang="de-DE" dirty="0"/>
                <a:t>.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C42B8F3-76E6-7B23-13E7-A2DB3AEDE40A}"/>
              </a:ext>
            </a:extLst>
          </p:cNvPr>
          <p:cNvSpPr txBox="1"/>
          <p:nvPr/>
        </p:nvSpPr>
        <p:spPr>
          <a:xfrm>
            <a:off x="1230321" y="4552876"/>
            <a:ext cx="2385589" cy="2616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100" dirty="0"/>
              <a:t>Different setting than previous slide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41CB4B-A46B-27EF-0AB1-BD7A35AB8794}"/>
              </a:ext>
            </a:extLst>
          </p:cNvPr>
          <p:cNvSpPr txBox="1"/>
          <p:nvPr/>
        </p:nvSpPr>
        <p:spPr>
          <a:xfrm rot="1568677">
            <a:off x="9424106" y="1088298"/>
            <a:ext cx="2504916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200" dirty="0"/>
              <a:t>Inspired by </a:t>
            </a:r>
            <a:r>
              <a:rPr lang="en-US" sz="1200" dirty="0" err="1"/>
              <a:t>G.A.Rinella</a:t>
            </a:r>
            <a:r>
              <a:rPr lang="en-US" sz="1200" dirty="0"/>
              <a:t> et al., </a:t>
            </a:r>
          </a:p>
          <a:p>
            <a:pPr algn="l"/>
            <a:r>
              <a:rPr lang="en-US" sz="1200" dirty="0"/>
              <a:t>NIM-A Vol. 1056 (2023) p. 168589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C62183-A95D-E809-DA4A-758207FDECF6}"/>
              </a:ext>
            </a:extLst>
          </p:cNvPr>
          <p:cNvGrpSpPr/>
          <p:nvPr/>
        </p:nvGrpSpPr>
        <p:grpSpPr>
          <a:xfrm>
            <a:off x="6629889" y="3184083"/>
            <a:ext cx="1188231" cy="523220"/>
            <a:chOff x="6629889" y="3184083"/>
            <a:chExt cx="1188231" cy="52322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43CAE8-B83E-565F-A37B-AFA3D2FA1FDD}"/>
                </a:ext>
              </a:extLst>
            </p:cNvPr>
            <p:cNvCxnSpPr/>
            <p:nvPr/>
          </p:nvCxnSpPr>
          <p:spPr>
            <a:xfrm>
              <a:off x="6629889" y="3675888"/>
              <a:ext cx="1188231" cy="0"/>
            </a:xfrm>
            <a:prstGeom prst="line">
              <a:avLst/>
            </a:prstGeom>
            <a:ln>
              <a:solidFill>
                <a:srgbClr val="0000FF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BF92874-E7CC-666D-DF70-876BDA9025E2}"/>
                </a:ext>
              </a:extLst>
            </p:cNvPr>
            <p:cNvSpPr txBox="1"/>
            <p:nvPr/>
          </p:nvSpPr>
          <p:spPr>
            <a:xfrm>
              <a:off x="6760236" y="3184083"/>
              <a:ext cx="901209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>
                  <a:solidFill>
                    <a:srgbClr val="0000FF"/>
                  </a:solidFill>
                </a:rPr>
                <a:t>Limit for</a:t>
              </a:r>
            </a:p>
            <a:p>
              <a:pPr algn="l"/>
              <a:r>
                <a:rPr lang="en-US" sz="1400" dirty="0">
                  <a:solidFill>
                    <a:srgbClr val="0000FF"/>
                  </a:solidFill>
                </a:rPr>
                <a:t>100 MHz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AA02CBD-ADE9-E449-F2DA-A8CFAD19ADD4}"/>
              </a:ext>
            </a:extLst>
          </p:cNvPr>
          <p:cNvSpPr txBox="1"/>
          <p:nvPr/>
        </p:nvSpPr>
        <p:spPr>
          <a:xfrm>
            <a:off x="2590037" y="3209892"/>
            <a:ext cx="2448106" cy="338554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600" dirty="0"/>
              <a:t>MIMOSIS-0 (24mW/cm²)</a:t>
            </a:r>
          </a:p>
        </p:txBody>
      </p:sp>
    </p:spTree>
    <p:extLst>
      <p:ext uri="{BB962C8B-B14F-4D97-AF65-F5344CB8AC3E}">
        <p14:creationId xmlns:p14="http://schemas.microsoft.com/office/powerpoint/2010/main" val="80729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4A9DF8-4CC7-E888-9C10-88B5EDEE2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358D7-DCAF-2F08-8709-D7FA712799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ToT</a:t>
            </a:r>
            <a:r>
              <a:rPr lang="en-US" dirty="0"/>
              <a:t> based on time walk correction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E0F5E-037D-8552-1C56-7F9328EB8F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" t="9808" r="10923" b="4061"/>
          <a:stretch/>
        </p:blipFill>
        <p:spPr>
          <a:xfrm>
            <a:off x="144380" y="725905"/>
            <a:ext cx="5486399" cy="4473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C6EE5B-5BA4-65DF-1D33-0D4D51F16FBD}"/>
              </a:ext>
            </a:extLst>
          </p:cNvPr>
          <p:cNvSpPr txBox="1"/>
          <p:nvPr/>
        </p:nvSpPr>
        <p:spPr>
          <a:xfrm>
            <a:off x="515608" y="5325671"/>
            <a:ext cx="4743941" cy="1200329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/>
              <a:t>ime walk correction with </a:t>
            </a:r>
            <a:r>
              <a:rPr lang="en-US" dirty="0" err="1"/>
              <a:t>ToT</a:t>
            </a:r>
            <a:r>
              <a:rPr lang="en-US" dirty="0"/>
              <a:t> may buy ~10x time stamping without direct power penalty.</a:t>
            </a:r>
          </a:p>
          <a:p>
            <a:pPr algn="l"/>
            <a:r>
              <a:rPr lang="en-US" dirty="0">
                <a:solidFill>
                  <a:srgbClr val="C00000"/>
                </a:solidFill>
              </a:rPr>
              <a:t>I</a:t>
            </a:r>
            <a:r>
              <a:rPr lang="en-US" dirty="0"/>
              <a:t>mplementation: Send information on falling edge.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09C6B14-A8ED-6B67-4CCB-2F3F9BAAFE48}"/>
              </a:ext>
            </a:extLst>
          </p:cNvPr>
          <p:cNvGrpSpPr/>
          <p:nvPr/>
        </p:nvGrpSpPr>
        <p:grpSpPr>
          <a:xfrm>
            <a:off x="4323686" y="595491"/>
            <a:ext cx="7872336" cy="4640916"/>
            <a:chOff x="4323686" y="939915"/>
            <a:chExt cx="7872336" cy="46409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67E29E8-22FF-8B8B-B848-62673D1BB4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3" t="10525" r="10597" b="4000"/>
            <a:stretch/>
          </p:blipFill>
          <p:spPr>
            <a:xfrm>
              <a:off x="5816361" y="960704"/>
              <a:ext cx="5955335" cy="4620127"/>
            </a:xfrm>
            <a:prstGeom prst="rect">
              <a:avLst/>
            </a:prstGeom>
          </p:spPr>
        </p:pic>
        <p:sp>
          <p:nvSpPr>
            <p:cNvPr id="6" name="Right Arrow 4">
              <a:extLst>
                <a:ext uri="{FF2B5EF4-FFF2-40B4-BE49-F238E27FC236}">
                  <a16:creationId xmlns:a16="http://schemas.microsoft.com/office/drawing/2014/main" id="{6939B3D3-CD91-ED30-4FDB-86ACE901BC2D}"/>
                </a:ext>
              </a:extLst>
            </p:cNvPr>
            <p:cNvSpPr/>
            <p:nvPr/>
          </p:nvSpPr>
          <p:spPr>
            <a:xfrm>
              <a:off x="4323686" y="939915"/>
              <a:ext cx="2512194" cy="587141"/>
            </a:xfrm>
            <a:prstGeom prst="rightArrow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/>
                <a:t>Time walk correction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F83CF8-CD0E-E922-7148-9D6650617B62}"/>
                </a:ext>
              </a:extLst>
            </p:cNvPr>
            <p:cNvSpPr txBox="1"/>
            <p:nvPr/>
          </p:nvSpPr>
          <p:spPr>
            <a:xfrm>
              <a:off x="10337317" y="4378560"/>
              <a:ext cx="119936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 dirty="0"/>
                <a:t>M. Deveaux,</a:t>
              </a:r>
            </a:p>
            <a:p>
              <a:pPr algn="l"/>
              <a:r>
                <a:rPr lang="de-DE" sz="1200" dirty="0" err="1"/>
                <a:t>rough</a:t>
              </a:r>
              <a:r>
                <a:rPr lang="de-DE" sz="1200" dirty="0"/>
                <a:t> </a:t>
              </a:r>
              <a:r>
                <a:rPr lang="de-DE" sz="1200" dirty="0" err="1"/>
                <a:t>estimate</a:t>
              </a:r>
              <a:endParaRPr lang="en-US" sz="1200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10AF90A-948E-0293-E66A-8190390CDF05}"/>
                </a:ext>
              </a:extLst>
            </p:cNvPr>
            <p:cNvCxnSpPr/>
            <p:nvPr/>
          </p:nvCxnSpPr>
          <p:spPr>
            <a:xfrm>
              <a:off x="6715125" y="3121152"/>
              <a:ext cx="4790322" cy="0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1860664-91E9-443F-14DA-64688154C2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41168" y="2809875"/>
              <a:ext cx="0" cy="2066925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D63A1D9-D1C5-4AAB-F4F8-EEA1DF991E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2393" y="2809875"/>
              <a:ext cx="0" cy="2066925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C487C2C-0B36-16AF-B145-F7F1BA87C1F9}"/>
                </a:ext>
              </a:extLst>
            </p:cNvPr>
            <p:cNvSpPr txBox="1"/>
            <p:nvPr/>
          </p:nvSpPr>
          <p:spPr>
            <a:xfrm>
              <a:off x="7858959" y="2528211"/>
              <a:ext cx="1266693" cy="276999"/>
            </a:xfrm>
            <a:prstGeom prst="rect">
              <a:avLst/>
            </a:prstGeom>
            <a:ln w="12700">
              <a:solidFill>
                <a:srgbClr val="0000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200" dirty="0"/>
                <a:t>Signal 65nm (?)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F4D4FF-DE6F-B25E-23A6-CBCACDAC28B7}"/>
                </a:ext>
              </a:extLst>
            </p:cNvPr>
            <p:cNvSpPr txBox="1"/>
            <p:nvPr/>
          </p:nvSpPr>
          <p:spPr>
            <a:xfrm>
              <a:off x="9456227" y="2532876"/>
              <a:ext cx="1351652" cy="276999"/>
            </a:xfrm>
            <a:prstGeom prst="rect">
              <a:avLst/>
            </a:prstGeom>
            <a:ln w="12700">
              <a:solidFill>
                <a:srgbClr val="0000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200" dirty="0"/>
                <a:t>Signal 180nm (?)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EFDD4F9-2DA8-B190-20FB-B6B128CF501D}"/>
                </a:ext>
              </a:extLst>
            </p:cNvPr>
            <p:cNvSpPr txBox="1"/>
            <p:nvPr/>
          </p:nvSpPr>
          <p:spPr>
            <a:xfrm rot="1568388">
              <a:off x="9863589" y="1048113"/>
              <a:ext cx="2332433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>
                  <a:solidFill>
                    <a:srgbClr val="FF0000"/>
                  </a:solidFill>
                </a:rPr>
                <a:t>Disclaimer: Pixel-to-pixel </a:t>
              </a:r>
            </a:p>
            <a:p>
              <a:pPr algn="l"/>
              <a:r>
                <a:rPr lang="en-US" sz="1400" dirty="0">
                  <a:solidFill>
                    <a:srgbClr val="FF0000"/>
                  </a:solidFill>
                </a:rPr>
                <a:t>variation not accounted for.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927937C-77BD-2F29-220B-87286FE0565E}"/>
                </a:ext>
              </a:extLst>
            </p:cNvPr>
            <p:cNvSpPr txBox="1"/>
            <p:nvPr/>
          </p:nvSpPr>
          <p:spPr>
            <a:xfrm>
              <a:off x="10892352" y="2950955"/>
              <a:ext cx="62228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/>
                <a:t>25 ns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272653F-078A-376E-F222-F51ADBA407A7}"/>
              </a:ext>
            </a:extLst>
          </p:cNvPr>
          <p:cNvGrpSpPr/>
          <p:nvPr/>
        </p:nvGrpSpPr>
        <p:grpSpPr>
          <a:xfrm>
            <a:off x="5426136" y="1553606"/>
            <a:ext cx="1267272" cy="2991990"/>
            <a:chOff x="5426136" y="1934606"/>
            <a:chExt cx="1267272" cy="299199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0E38F2D-C228-A09A-7CAD-FA14BEAB98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26136" y="3343868"/>
              <a:ext cx="517444" cy="1007260"/>
            </a:xfrm>
            <a:prstGeom prst="line">
              <a:avLst/>
            </a:prstGeom>
            <a:ln>
              <a:solidFill>
                <a:srgbClr val="BDBDBD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5CCE266-FDE2-7061-1202-8D44684499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5720" y="1934606"/>
              <a:ext cx="558266" cy="1086725"/>
            </a:xfrm>
            <a:prstGeom prst="line">
              <a:avLst/>
            </a:prstGeom>
            <a:ln>
              <a:solidFill>
                <a:srgbClr val="BDBDBD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9C8ECE9-63C7-C6CB-5443-2F3D1B4A137F}"/>
                </a:ext>
              </a:extLst>
            </p:cNvPr>
            <p:cNvCxnSpPr>
              <a:cxnSpLocks/>
            </p:cNvCxnSpPr>
            <p:nvPr/>
          </p:nvCxnSpPr>
          <p:spPr>
            <a:xfrm>
              <a:off x="5428261" y="4926596"/>
              <a:ext cx="1245725" cy="0"/>
            </a:xfrm>
            <a:prstGeom prst="line">
              <a:avLst/>
            </a:prstGeom>
            <a:ln>
              <a:solidFill>
                <a:srgbClr val="BDBDBD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4AE8190-E2C1-4C68-58BD-2DC1E83096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28261" y="3913632"/>
              <a:ext cx="1265147" cy="963169"/>
            </a:xfrm>
            <a:prstGeom prst="line">
              <a:avLst/>
            </a:prstGeom>
            <a:ln>
              <a:solidFill>
                <a:srgbClr val="BDBDBD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BB1038D-DF4E-FE6F-48E9-036E90559D08}"/>
              </a:ext>
            </a:extLst>
          </p:cNvPr>
          <p:cNvSpPr txBox="1"/>
          <p:nvPr/>
        </p:nvSpPr>
        <p:spPr>
          <a:xfrm>
            <a:off x="8409274" y="6649800"/>
            <a:ext cx="2518638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ALICE3 Meeting, IPHC, 9th Jan 2024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F850D7-7C2A-095F-15A0-DAB2404F0BDE}"/>
              </a:ext>
            </a:extLst>
          </p:cNvPr>
          <p:cNvSpPr txBox="1"/>
          <p:nvPr/>
        </p:nvSpPr>
        <p:spPr>
          <a:xfrm>
            <a:off x="7415215" y="695547"/>
            <a:ext cx="2154179" cy="461665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200" dirty="0" err="1">
                <a:solidFill>
                  <a:srgbClr val="FF0000"/>
                </a:solidFill>
              </a:rPr>
              <a:t>U</a:t>
            </a:r>
            <a:r>
              <a:rPr lang="de-DE" sz="1200" dirty="0" err="1"/>
              <a:t>ncertainties</a:t>
            </a:r>
            <a:r>
              <a:rPr lang="de-DE" sz="1200" dirty="0"/>
              <a:t> </a:t>
            </a:r>
            <a:r>
              <a:rPr lang="de-DE" sz="1200" dirty="0" err="1"/>
              <a:t>considered</a:t>
            </a:r>
            <a:r>
              <a:rPr lang="de-DE" sz="1200" dirty="0"/>
              <a:t>: </a:t>
            </a:r>
          </a:p>
          <a:p>
            <a:pPr algn="l"/>
            <a:r>
              <a:rPr lang="de-DE" sz="1200" dirty="0" err="1"/>
              <a:t>Jitter</a:t>
            </a:r>
            <a:r>
              <a:rPr lang="de-DE" sz="1200" dirty="0"/>
              <a:t>, </a:t>
            </a:r>
            <a:r>
              <a:rPr lang="de-DE" sz="1200" dirty="0" err="1"/>
              <a:t>ToT</a:t>
            </a:r>
            <a:r>
              <a:rPr lang="de-DE" sz="1200" dirty="0"/>
              <a:t> </a:t>
            </a:r>
            <a:r>
              <a:rPr lang="de-DE" sz="1200" dirty="0" err="1"/>
              <a:t>uncertainty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44 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60AC6-734C-711B-FDD5-CEDB414C844E}"/>
              </a:ext>
            </a:extLst>
          </p:cNvPr>
          <p:cNvSpPr txBox="1"/>
          <p:nvPr/>
        </p:nvSpPr>
        <p:spPr>
          <a:xfrm>
            <a:off x="5428261" y="5294681"/>
            <a:ext cx="5906425" cy="1200329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+ Easy to implement in pixel (compact, energy efficient).</a:t>
            </a:r>
          </a:p>
          <a:p>
            <a:pPr algn="l"/>
            <a:r>
              <a:rPr lang="en-US" dirty="0"/>
              <a:t>+ Fine time information.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Double data rate.</a:t>
            </a:r>
          </a:p>
          <a:p>
            <a:pPr marL="285750" indent="-285750" algn="l">
              <a:buFontTx/>
              <a:buChar char="-"/>
            </a:pPr>
            <a:r>
              <a:rPr lang="en-US" dirty="0"/>
              <a:t>Need to sort/process data externally.</a:t>
            </a:r>
          </a:p>
        </p:txBody>
      </p:sp>
    </p:spTree>
    <p:extLst>
      <p:ext uri="{BB962C8B-B14F-4D97-AF65-F5344CB8AC3E}">
        <p14:creationId xmlns:p14="http://schemas.microsoft.com/office/powerpoint/2010/main" val="294759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5FF095-3C90-F3FB-2E26-031314BA11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8DE53C-141D-1D8F-1F35-7BBED2518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16" t="4854" r="9374"/>
          <a:stretch/>
        </p:blipFill>
        <p:spPr>
          <a:xfrm>
            <a:off x="441836" y="675273"/>
            <a:ext cx="8477576" cy="4742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8B98AA-3034-071B-E990-27548195297B}"/>
              </a:ext>
            </a:extLst>
          </p:cNvPr>
          <p:cNvSpPr txBox="1"/>
          <p:nvPr/>
        </p:nvSpPr>
        <p:spPr>
          <a:xfrm>
            <a:off x="441836" y="5871411"/>
            <a:ext cx="817403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/>
              <a:t>CTOPUS: 		Smallest pitch, time stamping secondary (though important).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/>
              <a:t>ersatile MAPS:	Best time stamping, pitch secondary.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632B7-CB3F-3AD9-F606-FE93FCEA8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13</a:t>
            </a:fld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006059-CFEE-3AF8-6E38-0F696110D6FB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237202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D503CC-75AB-AD4B-B5D5-29561BA751F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Particular issues on tracking sensors toward 1 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347A68-EF76-7C52-823F-08CDA4A15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6269" y="947495"/>
            <a:ext cx="2935912" cy="28372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2D3284-A68C-CE9F-CF8E-425991EC9784}"/>
              </a:ext>
            </a:extLst>
          </p:cNvPr>
          <p:cNvSpPr txBox="1"/>
          <p:nvPr/>
        </p:nvSpPr>
        <p:spPr>
          <a:xfrm>
            <a:off x="3102839" y="2076250"/>
            <a:ext cx="1620957" cy="646331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End of col. (?)</a:t>
            </a:r>
          </a:p>
          <a:p>
            <a:pPr algn="l"/>
            <a:r>
              <a:rPr lang="en-US" dirty="0"/>
              <a:t>Fine TDC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16CF93-ECCE-F004-65D8-259B415E71FB}"/>
              </a:ext>
            </a:extLst>
          </p:cNvPr>
          <p:cNvSpPr txBox="1"/>
          <p:nvPr/>
        </p:nvSpPr>
        <p:spPr>
          <a:xfrm>
            <a:off x="265611" y="5012163"/>
            <a:ext cx="4871911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Need to optimize arbiter tree for small jitter.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Need fine TDC (variable number of bits?)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4CF5C18-9CB9-DB6F-FAB8-0C7F3666ECF8}"/>
              </a:ext>
            </a:extLst>
          </p:cNvPr>
          <p:cNvGrpSpPr/>
          <p:nvPr/>
        </p:nvGrpSpPr>
        <p:grpSpPr>
          <a:xfrm>
            <a:off x="5406189" y="641490"/>
            <a:ext cx="6789024" cy="6176097"/>
            <a:chOff x="5406189" y="641490"/>
            <a:chExt cx="6789024" cy="617609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ACA4915-DC8D-F6BB-C87B-CA3FF27ED92E}"/>
                </a:ext>
              </a:extLst>
            </p:cNvPr>
            <p:cNvGrpSpPr/>
            <p:nvPr/>
          </p:nvGrpSpPr>
          <p:grpSpPr>
            <a:xfrm>
              <a:off x="5406189" y="641490"/>
              <a:ext cx="6197995" cy="5294003"/>
              <a:chOff x="5406189" y="641490"/>
              <a:chExt cx="6197995" cy="529400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65195EF-EC55-5812-CC6F-E871BB997E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79647" y="1692134"/>
                <a:ext cx="5824537" cy="2850828"/>
              </a:xfrm>
              <a:prstGeom prst="rect">
                <a:avLst/>
              </a:prstGeom>
            </p:spPr>
          </p:pic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0CB6EE96-1ECB-B18D-6EDB-EDEE90B4C944}"/>
                  </a:ext>
                </a:extLst>
              </p:cNvPr>
              <p:cNvCxnSpPr/>
              <p:nvPr/>
            </p:nvCxnSpPr>
            <p:spPr>
              <a:xfrm>
                <a:off x="5406189" y="898152"/>
                <a:ext cx="0" cy="50053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65DBD5-5B58-9AEB-ADA5-8F26132680CA}"/>
                  </a:ext>
                </a:extLst>
              </p:cNvPr>
              <p:cNvSpPr txBox="1"/>
              <p:nvPr/>
            </p:nvSpPr>
            <p:spPr>
              <a:xfrm>
                <a:off x="6416842" y="1523997"/>
                <a:ext cx="1479892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/>
                  <a:t>1 diode/pixel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803E9C-5CEA-4604-9A62-AD6B9465DF2C}"/>
                  </a:ext>
                </a:extLst>
              </p:cNvPr>
              <p:cNvSpPr txBox="1"/>
              <p:nvPr/>
            </p:nvSpPr>
            <p:spPr>
              <a:xfrm>
                <a:off x="9201222" y="1540039"/>
                <a:ext cx="1479892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/>
                  <a:t>2 diode/pixel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595610-7E53-0109-BFE1-22916A2CE0A8}"/>
                  </a:ext>
                </a:extLst>
              </p:cNvPr>
              <p:cNvSpPr txBox="1"/>
              <p:nvPr/>
            </p:nvSpPr>
            <p:spPr>
              <a:xfrm>
                <a:off x="6056499" y="5012163"/>
                <a:ext cx="4940391" cy="92333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dirty="0"/>
                  <a:t>+ Accelerates charge collection time/efficiency.</a:t>
                </a:r>
              </a:p>
              <a:p>
                <a:pPr algn="l"/>
                <a:r>
                  <a:rPr lang="en-US" dirty="0"/>
                  <a:t>- Increases pixel capacity.</a:t>
                </a:r>
              </a:p>
              <a:p>
                <a:pPr algn="l"/>
                <a:r>
                  <a:rPr lang="en-US" dirty="0"/>
                  <a:t>=&gt; Need to find best trade off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EA442CB-814C-F24F-89D2-E8A3ABDCE8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201222" y="641490"/>
                <a:ext cx="1633537" cy="895350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FE55A2-BDB1-CDA1-641A-8ECBF87A3499}"/>
                </a:ext>
              </a:extLst>
            </p:cNvPr>
            <p:cNvSpPr txBox="1"/>
            <p:nvPr/>
          </p:nvSpPr>
          <p:spPr>
            <a:xfrm rot="5400000">
              <a:off x="8900992" y="3523365"/>
              <a:ext cx="6096000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Johannes Hensler, ALICE3 week May 2025, </a:t>
              </a:r>
            </a:p>
            <a:p>
              <a:r>
                <a:rPr lang="en-US" sz="1100" dirty="0"/>
                <a:t>https://indico.cern.ch/event/1533693/#49-ot-sensor-pixel-grouping-at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453E5-813E-D29F-08EC-457C664D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21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9FBFA4-29A7-1663-1FF6-D98E00B4668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Versatile in readout (priority encoder)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264559E-AD3E-4997-0072-7510B6428A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2956" y="1028888"/>
          <a:ext cx="7028481" cy="5365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789960" imgH="4420228" progId="Origin95.Graph">
                  <p:embed/>
                </p:oleObj>
              </mc:Choice>
              <mc:Fallback>
                <p:oleObj name="Graph" r:id="rId2" imgW="5789960" imgH="4420228" progId="Origin95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264559E-AD3E-4997-0072-7510B6428A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2956" y="1028888"/>
                        <a:ext cx="7028481" cy="5365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4E26E9EA-6786-15CB-AD5B-E6D0A247DAF2}"/>
              </a:ext>
            </a:extLst>
          </p:cNvPr>
          <p:cNvGrpSpPr/>
          <p:nvPr/>
        </p:nvGrpSpPr>
        <p:grpSpPr>
          <a:xfrm>
            <a:off x="1627322" y="4212794"/>
            <a:ext cx="2216258" cy="1257301"/>
            <a:chOff x="1627322" y="4212794"/>
            <a:chExt cx="2216258" cy="125730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0B91B16-EA01-D9EE-0484-B6BE4991A694}"/>
                </a:ext>
              </a:extLst>
            </p:cNvPr>
            <p:cNvCxnSpPr/>
            <p:nvPr/>
          </p:nvCxnSpPr>
          <p:spPr>
            <a:xfrm>
              <a:off x="1627322" y="4212794"/>
              <a:ext cx="221625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05DBC27C-80A7-9951-E056-82C64E27C6E7}"/>
                </a:ext>
              </a:extLst>
            </p:cNvPr>
            <p:cNvSpPr/>
            <p:nvPr/>
          </p:nvSpPr>
          <p:spPr>
            <a:xfrm rot="16200000">
              <a:off x="2974705" y="4742643"/>
              <a:ext cx="1203056" cy="251847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Offset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54A6698-931B-3226-5317-CB52F514669B}"/>
              </a:ext>
            </a:extLst>
          </p:cNvPr>
          <p:cNvGrpSpPr/>
          <p:nvPr/>
        </p:nvGrpSpPr>
        <p:grpSpPr>
          <a:xfrm>
            <a:off x="1627322" y="4259291"/>
            <a:ext cx="1509145" cy="1183695"/>
            <a:chOff x="1627322" y="4259291"/>
            <a:chExt cx="1509145" cy="118369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5653B57-E422-8E85-41E5-EC6F35C45587}"/>
                </a:ext>
              </a:extLst>
            </p:cNvPr>
            <p:cNvCxnSpPr>
              <a:cxnSpLocks/>
            </p:cNvCxnSpPr>
            <p:nvPr/>
          </p:nvCxnSpPr>
          <p:spPr>
            <a:xfrm>
              <a:off x="1627322" y="4538259"/>
              <a:ext cx="1177871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097E34FD-B26A-ECE3-51A3-7645B3FAFEEC}"/>
                </a:ext>
              </a:extLst>
            </p:cNvPr>
            <p:cNvSpPr/>
            <p:nvPr/>
          </p:nvSpPr>
          <p:spPr>
            <a:xfrm rot="5400000">
              <a:off x="2411920" y="4261230"/>
              <a:ext cx="255725" cy="251848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AB7CFE5-BEA3-F886-2FCE-73BE2C128CD5}"/>
                </a:ext>
              </a:extLst>
            </p:cNvPr>
            <p:cNvSpPr txBox="1"/>
            <p:nvPr/>
          </p:nvSpPr>
          <p:spPr>
            <a:xfrm>
              <a:off x="1943097" y="4704322"/>
              <a:ext cx="1193370" cy="73866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/>
                <a:t>Switch off unnecessary </a:t>
              </a:r>
            </a:p>
            <a:p>
              <a:pPr algn="l"/>
              <a:r>
                <a:rPr lang="en-US" sz="1400" dirty="0"/>
                <a:t>drivers.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F2E04F9-C0A6-49E4-7315-F5C08C0688CB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2539782" y="4387154"/>
              <a:ext cx="1" cy="3171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3A85547-A952-A36A-C713-CD02CD0E489C}"/>
              </a:ext>
            </a:extLst>
          </p:cNvPr>
          <p:cNvGrpSpPr/>
          <p:nvPr/>
        </p:nvGrpSpPr>
        <p:grpSpPr>
          <a:xfrm>
            <a:off x="1627322" y="3151161"/>
            <a:ext cx="2289874" cy="1026760"/>
            <a:chOff x="1627322" y="3151161"/>
            <a:chExt cx="2289874" cy="102676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6DBDF75-B52E-8EAF-508E-69188B345D7C}"/>
                </a:ext>
              </a:extLst>
            </p:cNvPr>
            <p:cNvCxnSpPr/>
            <p:nvPr/>
          </p:nvCxnSpPr>
          <p:spPr>
            <a:xfrm>
              <a:off x="1627322" y="3151161"/>
              <a:ext cx="2289874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8A427728-7846-3027-E66F-21E1509FC76C}"/>
                </a:ext>
              </a:extLst>
            </p:cNvPr>
            <p:cNvSpPr/>
            <p:nvPr/>
          </p:nvSpPr>
          <p:spPr>
            <a:xfrm rot="16200000">
              <a:off x="3080285" y="3561864"/>
              <a:ext cx="980267" cy="251847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Irrad</a:t>
              </a:r>
              <a:r>
                <a:rPr lang="en-US" dirty="0">
                  <a:solidFill>
                    <a:sysClr val="windowText" lastClr="000000"/>
                  </a:solidFill>
                </a:rPr>
                <a:t>.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80DF0FC-1CDF-3A3B-AC04-EF6D0016913A}"/>
              </a:ext>
            </a:extLst>
          </p:cNvPr>
          <p:cNvSpPr txBox="1"/>
          <p:nvPr/>
        </p:nvSpPr>
        <p:spPr>
          <a:xfrm rot="16200000">
            <a:off x="313767" y="1926795"/>
            <a:ext cx="1402948" cy="369332"/>
          </a:xfrm>
          <a:prstGeom prst="rect">
            <a:avLst/>
          </a:prstGeom>
          <a:solidFill>
            <a:srgbClr val="FFFFFF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[</a:t>
            </a:r>
            <a:r>
              <a:rPr lang="en-US" dirty="0" err="1"/>
              <a:t>a.u</a:t>
            </a:r>
            <a:r>
              <a:rPr lang="en-US" dirty="0"/>
              <a:t>.]          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F55856-4A50-D570-0AAF-C0C01E06DA78}"/>
              </a:ext>
            </a:extLst>
          </p:cNvPr>
          <p:cNvGrpSpPr/>
          <p:nvPr/>
        </p:nvGrpSpPr>
        <p:grpSpPr>
          <a:xfrm>
            <a:off x="3105669" y="2273783"/>
            <a:ext cx="3504423" cy="410705"/>
            <a:chOff x="3105669" y="2273783"/>
            <a:chExt cx="3504423" cy="41070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24621D2-2452-C0BC-A8C3-2C17B3034594}"/>
                </a:ext>
              </a:extLst>
            </p:cNvPr>
            <p:cNvCxnSpPr/>
            <p:nvPr/>
          </p:nvCxnSpPr>
          <p:spPr>
            <a:xfrm>
              <a:off x="3105669" y="2684488"/>
              <a:ext cx="1216617" cy="0"/>
            </a:xfrm>
            <a:prstGeom prst="line">
              <a:avLst/>
            </a:prstGeom>
            <a:ln>
              <a:solidFill>
                <a:srgbClr val="CB0505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361683C-D528-727D-0932-ADAB5831D773}"/>
                </a:ext>
              </a:extLst>
            </p:cNvPr>
            <p:cNvCxnSpPr>
              <a:cxnSpLocks/>
            </p:cNvCxnSpPr>
            <p:nvPr/>
          </p:nvCxnSpPr>
          <p:spPr>
            <a:xfrm>
              <a:off x="4291290" y="2273783"/>
              <a:ext cx="0" cy="395207"/>
            </a:xfrm>
            <a:prstGeom prst="line">
              <a:avLst/>
            </a:prstGeom>
            <a:ln>
              <a:solidFill>
                <a:srgbClr val="CB0505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E8B2BF-94C5-A867-8465-021606A9960C}"/>
                </a:ext>
              </a:extLst>
            </p:cNvPr>
            <p:cNvSpPr txBox="1"/>
            <p:nvPr/>
          </p:nvSpPr>
          <p:spPr>
            <a:xfrm>
              <a:off x="4322286" y="2299658"/>
              <a:ext cx="228780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>
                  <a:solidFill>
                    <a:srgbClr val="CB0505"/>
                  </a:solidFill>
                </a:rPr>
                <a:t>Data cost [power/hit]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721BD38-4439-8065-300C-39F4EE00EBC3}"/>
              </a:ext>
            </a:extLst>
          </p:cNvPr>
          <p:cNvSpPr txBox="1"/>
          <p:nvPr/>
        </p:nvSpPr>
        <p:spPr>
          <a:xfrm>
            <a:off x="348524" y="694505"/>
            <a:ext cx="542969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Digital power of a 180nm sensor (symbolic picture):</a:t>
            </a:r>
          </a:p>
        </p:txBody>
      </p:sp>
      <p:pic>
        <p:nvPicPr>
          <p:cNvPr id="18" name="Picture 4" descr="C:\Users\deveaux\AppData\Local\Microsoft\Windows\Temporary Internet Files\Content.IE5\1JTACYF0\MC900240375[1].wmf">
            <a:extLst>
              <a:ext uri="{FF2B5EF4-FFF2-40B4-BE49-F238E27FC236}">
                <a16:creationId xmlns:a16="http://schemas.microsoft.com/office/drawing/2014/main" id="{C577FA06-121F-9FC5-22B3-62929D527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3470" y="4161448"/>
            <a:ext cx="1533083" cy="243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hought Bubble: Cloud 18">
            <a:extLst>
              <a:ext uri="{FF2B5EF4-FFF2-40B4-BE49-F238E27FC236}">
                <a16:creationId xmlns:a16="http://schemas.microsoft.com/office/drawing/2014/main" id="{180758F1-B599-79AB-2473-DEF222CBA715}"/>
              </a:ext>
            </a:extLst>
          </p:cNvPr>
          <p:cNvSpPr/>
          <p:nvPr/>
        </p:nvSpPr>
        <p:spPr>
          <a:xfrm>
            <a:off x="6958734" y="760876"/>
            <a:ext cx="5128490" cy="3754140"/>
          </a:xfrm>
          <a:prstGeom prst="cloudCallout">
            <a:avLst>
              <a:gd name="adj1" fmla="val -43107"/>
              <a:gd name="adj2" fmla="val 50716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2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296442B-21EB-4607-74CB-02E47F66937F}"/>
              </a:ext>
            </a:extLst>
          </p:cNvPr>
          <p:cNvSpPr/>
          <p:nvPr/>
        </p:nvSpPr>
        <p:spPr>
          <a:xfrm>
            <a:off x="10829925" y="2533650"/>
            <a:ext cx="676275" cy="742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B52467-ED4B-C21D-4AE5-073B6D8DFA41}"/>
              </a:ext>
            </a:extLst>
          </p:cNvPr>
          <p:cNvSpPr txBox="1"/>
          <p:nvPr/>
        </p:nvSpPr>
        <p:spPr>
          <a:xfrm>
            <a:off x="7569111" y="1394839"/>
            <a:ext cx="4128053" cy="230832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/>
              <a:t>igital readout consumes power: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 data transport (scales with data)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Idle =&gt; Offset.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Leakage of transistors.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Transmission of “idle-bits”</a:t>
            </a:r>
          </a:p>
          <a:p>
            <a:r>
              <a:rPr lang="en-US" dirty="0"/>
              <a:t>Powering/clocking down unnecessary</a:t>
            </a:r>
          </a:p>
          <a:p>
            <a:r>
              <a:rPr lang="en-US" dirty="0"/>
              <a:t>resources helps</a:t>
            </a:r>
          </a:p>
          <a:p>
            <a:r>
              <a:rPr lang="en-US" dirty="0"/>
              <a:t>=&gt; Foresee this from the start.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26C937-2E29-E7DD-F1B9-A9ACCDD7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48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FE840D-E3C4-3148-ABB3-8D694C52790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Scientific questions and work packages…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FE5E18-DF14-1446-45AE-7B4D51D11039}"/>
              </a:ext>
            </a:extLst>
          </p:cNvPr>
          <p:cNvSpPr txBox="1"/>
          <p:nvPr/>
        </p:nvSpPr>
        <p:spPr>
          <a:xfrm>
            <a:off x="409575" y="942975"/>
            <a:ext cx="11335154" cy="503214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b="1" dirty="0"/>
              <a:t>WP1</a:t>
            </a:r>
            <a:r>
              <a:rPr lang="en-US" dirty="0"/>
              <a:t>: How to build pixels with sizeable (&gt;20µm) pitch in </a:t>
            </a:r>
            <a:r>
              <a:rPr lang="en-US" dirty="0" err="1"/>
              <a:t>TPSCo</a:t>
            </a:r>
            <a:r>
              <a:rPr lang="en-US" dirty="0"/>
              <a:t> 65 nm?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assumption: Need pixel grouping.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Preparatory work: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Design sensors with single diode pixels up to 50µm (ALICE/ALICE3).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Simulations on multi-diode pixels (J. Hensler, IPHC, Heidelberg).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Results on AMS 0.35µm pixels (IPHC, CBM), old but still interesting(?).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700" dirty="0"/>
          </a:p>
          <a:p>
            <a:r>
              <a:rPr lang="en-US" b="1" dirty="0"/>
              <a:t>WP2</a:t>
            </a:r>
            <a:r>
              <a:rPr lang="en-US" dirty="0"/>
              <a:t>: How to build a fast front-end with adjustable power budget and time walk correction?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assumption: Exploit silicon proven front-ends, add suited data concentrator.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Preparatory work: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DPTS front-end (CERN-EP, ALICE), NAPA front-end (SLAC).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Fixed tree arbiter, SPARC prototype (IPHC).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r>
              <a:rPr lang="en-US" b="1" dirty="0"/>
              <a:t>WP3</a:t>
            </a:r>
            <a:r>
              <a:rPr lang="en-US" dirty="0"/>
              <a:t>: How to build a versatile backend?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assumption: Start somewhat on the scratch based on experience from MIMOSIS(IPHC, CBM)</a:t>
            </a:r>
          </a:p>
          <a:p>
            <a:pPr lvl="4"/>
            <a:r>
              <a:rPr lang="en-US" dirty="0"/>
              <a:t>		  and ALICE-ITS2/3…</a:t>
            </a:r>
          </a:p>
          <a:p>
            <a:pPr lvl="4"/>
            <a:endParaRPr lang="en-US" dirty="0"/>
          </a:p>
          <a:p>
            <a:r>
              <a:rPr lang="en-US" b="1" dirty="0"/>
              <a:t>WP4</a:t>
            </a:r>
            <a:r>
              <a:rPr lang="en-US" dirty="0"/>
              <a:t>: Design a prototype system.</a:t>
            </a:r>
          </a:p>
          <a:p>
            <a:r>
              <a:rPr lang="en-US" b="1" dirty="0"/>
              <a:t>WP5</a:t>
            </a:r>
            <a:r>
              <a:rPr lang="en-US" dirty="0"/>
              <a:t>: Test infrastructure.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78126A8-0358-4483-D0F3-18DD5921BE0F}"/>
              </a:ext>
            </a:extLst>
          </p:cNvPr>
          <p:cNvCxnSpPr/>
          <p:nvPr/>
        </p:nvCxnSpPr>
        <p:spPr>
          <a:xfrm>
            <a:off x="409575" y="2676525"/>
            <a:ext cx="1133515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FED8F0-ED95-F6C1-B3DC-E7296EF61C8E}"/>
              </a:ext>
            </a:extLst>
          </p:cNvPr>
          <p:cNvCxnSpPr/>
          <p:nvPr/>
        </p:nvCxnSpPr>
        <p:spPr>
          <a:xfrm>
            <a:off x="409575" y="4162425"/>
            <a:ext cx="1133515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994300-EA56-200C-95DE-B3ED88D77F2E}"/>
              </a:ext>
            </a:extLst>
          </p:cNvPr>
          <p:cNvCxnSpPr/>
          <p:nvPr/>
        </p:nvCxnSpPr>
        <p:spPr>
          <a:xfrm>
            <a:off x="409575" y="5172075"/>
            <a:ext cx="1133515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404A49-C38A-D76E-E9DD-5A6ECA3FD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5D670F-F143-6CD2-B42C-32A138586D7C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36948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2146BE-ECDB-E26C-C025-F6BE8B840C14}"/>
              </a:ext>
            </a:extLst>
          </p:cNvPr>
          <p:cNvSpPr/>
          <p:nvPr/>
        </p:nvSpPr>
        <p:spPr>
          <a:xfrm>
            <a:off x="9256640" y="642829"/>
            <a:ext cx="2611510" cy="4557821"/>
          </a:xfrm>
          <a:prstGeom prst="rect">
            <a:avLst/>
          </a:prstGeom>
          <a:solidFill>
            <a:srgbClr val="7D39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757D98-EBB6-3403-5BFD-05ABC335BF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Status of the project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D92EE8-7D67-5CE0-5136-B9B8D7941FD6}"/>
              </a:ext>
            </a:extLst>
          </p:cNvPr>
          <p:cNvSpPr txBox="1"/>
          <p:nvPr/>
        </p:nvSpPr>
        <p:spPr>
          <a:xfrm>
            <a:off x="495300" y="866775"/>
            <a:ext cx="6867525" cy="369331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/>
              <a:t>articipants: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So far 16 interested institutes (at very different levels).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Still collecting declarations of interest.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Further participation most welcome.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esources: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So far ~10 FTE, resource planning only started.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algn="l"/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/>
              <a:t>est steps: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Scrutinize technological approach and deliverables </a:t>
            </a:r>
          </a:p>
          <a:p>
            <a:pPr lvl="3"/>
            <a:r>
              <a:rPr lang="en-US" dirty="0"/>
              <a:t>=&gt; coordinate with OCTOPUS.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Find additional resources (write proposals for EU-grants?).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Complete proposal toward DRD3.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06181D-7D25-8EC3-6F8B-8DFAA80C21F6}"/>
              </a:ext>
            </a:extLst>
          </p:cNvPr>
          <p:cNvSpPr txBox="1"/>
          <p:nvPr/>
        </p:nvSpPr>
        <p:spPr>
          <a:xfrm>
            <a:off x="1071803" y="4821704"/>
            <a:ext cx="7105215" cy="160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/>
              <a:t>nterested to join?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Join CERN e-group: drd3-project-versatile-interest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Drop a mail to: J. Baudot, A. Maire or M. Deveaux (</a:t>
            </a:r>
            <a:r>
              <a:rPr lang="en-US" sz="1600" dirty="0">
                <a:hlinkClick r:id="rId2"/>
              </a:rPr>
              <a:t>m.deveaux@gsi.de</a:t>
            </a:r>
            <a:r>
              <a:rPr lang="en-US" sz="16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Watch past meetings: </a:t>
            </a:r>
            <a:r>
              <a:rPr lang="en-US" sz="1600" dirty="0">
                <a:hlinkClick r:id="rId3"/>
              </a:rPr>
              <a:t>https://indico.cern.ch/event/1535625/</a:t>
            </a:r>
            <a:r>
              <a:rPr lang="en-US" sz="1600" dirty="0"/>
              <a:t> and following</a:t>
            </a:r>
          </a:p>
          <a:p>
            <a:pPr lvl="5"/>
            <a:r>
              <a:rPr lang="en-US" sz="1600" dirty="0"/>
              <a:t>	</a:t>
            </a:r>
            <a:r>
              <a:rPr lang="en-US" sz="1600" dirty="0" err="1"/>
              <a:t>PassCode</a:t>
            </a:r>
            <a:r>
              <a:rPr lang="en-US" sz="1600" dirty="0"/>
              <a:t>: </a:t>
            </a:r>
            <a:r>
              <a:rPr lang="en-US" sz="1600" dirty="0" err="1"/>
              <a:t>VersatileMaps</a:t>
            </a:r>
            <a:endParaRPr lang="en-US" sz="1600" dirty="0"/>
          </a:p>
          <a:p>
            <a:r>
              <a:rPr lang="en-US" sz="1600" dirty="0"/>
              <a:t>Groups without secured funding/without experience are welcome.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1888A5-C11C-61F9-371E-A55358823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6640" y="642829"/>
            <a:ext cx="2611510" cy="39172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0FF3F5-633A-5A0F-5977-10498E9A099D}"/>
              </a:ext>
            </a:extLst>
          </p:cNvPr>
          <p:cNvSpPr txBox="1"/>
          <p:nvPr/>
        </p:nvSpPr>
        <p:spPr>
          <a:xfrm>
            <a:off x="9123926" y="4560094"/>
            <a:ext cx="2876937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en-US" sz="1400" i="1" dirty="0">
                <a:solidFill>
                  <a:schemeClr val="bg1"/>
                </a:solidFill>
              </a:rPr>
              <a:t>Status of the </a:t>
            </a:r>
          </a:p>
          <a:p>
            <a:pPr algn="ctr"/>
            <a:r>
              <a:rPr lang="en-US" sz="1400" i="1" dirty="0">
                <a:solidFill>
                  <a:schemeClr val="bg1"/>
                </a:solidFill>
              </a:rPr>
              <a:t>Versatile MAPS project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41F1BD-203F-37C6-A683-950DCF530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17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F2B3EA-3138-1DAC-2704-E0ABF2316C67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258593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46895-2897-FBB6-DA5F-A937D7512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89B1C8-D04B-3071-C57A-064777CAC3D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Summary and 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6C7183-0212-96E3-30AA-5F751AAE1E8F}"/>
              </a:ext>
            </a:extLst>
          </p:cNvPr>
          <p:cNvSpPr txBox="1"/>
          <p:nvPr/>
        </p:nvSpPr>
        <p:spPr>
          <a:xfrm>
            <a:off x="495300" y="866775"/>
            <a:ext cx="10341357" cy="535531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he Versatile MAPS project: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Aims to build a versatile MAPS for multiple tracking applications in </a:t>
            </a:r>
            <a:r>
              <a:rPr lang="en-US" dirty="0" err="1"/>
              <a:t>TPSCo</a:t>
            </a:r>
            <a:r>
              <a:rPr lang="en-US" dirty="0"/>
              <a:t> 65nm.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Vision: Configure common hardware for different applications.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Targeted performances: ~10µm, ~1-100ns, 2-200 MHz/cm², 20-100mW/cm², &gt;10</a:t>
            </a:r>
            <a:r>
              <a:rPr lang="en-US" baseline="30000" dirty="0"/>
              <a:t>14</a:t>
            </a:r>
            <a:r>
              <a:rPr lang="en-US" dirty="0"/>
              <a:t>n</a:t>
            </a:r>
            <a:r>
              <a:rPr lang="en-US" baseline="-25000" dirty="0"/>
              <a:t>eq</a:t>
            </a:r>
            <a:r>
              <a:rPr lang="en-US" dirty="0"/>
              <a:t>/cm²</a:t>
            </a:r>
          </a:p>
          <a:p>
            <a:pPr lvl="4"/>
            <a:r>
              <a:rPr lang="en-US" dirty="0"/>
              <a:t>		=&gt; Consider &lt;1ns in consecutive stage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				(see next talk by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Caterina Vernieri and Didier Claude Contardo).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Synergies with OCTOPUS.</a:t>
            </a:r>
          </a:p>
          <a:p>
            <a:pPr lvl="4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/>
              <a:t>articipants: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16 interested institutes.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targeted applications.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~10 FTE so far.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tatus of the project: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Kick-off meeting done.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Technical meetings being initiated.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structure being defined.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Proposal draft to be scrutinized.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D3579F4-E2D0-7370-115A-D7DC19414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18</a:t>
            </a:fld>
            <a:endParaRPr lang="de-D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628CC4-812E-3B05-2A37-12F8F5EED592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314953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1B73EF6-E2C0-96B6-328D-D864AB6460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1338"/>
          <a:stretch/>
        </p:blipFill>
        <p:spPr>
          <a:xfrm>
            <a:off x="7650025" y="5904053"/>
            <a:ext cx="1392772" cy="68724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/>
              <a:t>Who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…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F803CA-F94F-E76C-C8DE-875E5EF6C0F5}"/>
              </a:ext>
            </a:extLst>
          </p:cNvPr>
          <p:cNvSpPr txBox="1"/>
          <p:nvPr/>
        </p:nvSpPr>
        <p:spPr>
          <a:xfrm>
            <a:off x="526942" y="844658"/>
            <a:ext cx="943950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Participating and interested institutes (in random order, interest still on very different levels)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DC929B-808E-352D-7D18-EF654EF31EAB}"/>
              </a:ext>
            </a:extLst>
          </p:cNvPr>
          <p:cNvGrpSpPr/>
          <p:nvPr/>
        </p:nvGrpSpPr>
        <p:grpSpPr>
          <a:xfrm>
            <a:off x="335369" y="4610746"/>
            <a:ext cx="6536020" cy="1844153"/>
            <a:chOff x="416872" y="5155532"/>
            <a:chExt cx="4108113" cy="12893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261A781-506B-3EB5-99DE-E6DE85FD7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872" y="5189464"/>
              <a:ext cx="568398" cy="371763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4F9E1D68-CD59-9B6F-083D-9674592CC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0986" y="5157537"/>
              <a:ext cx="1020383" cy="40369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8B34EEB9-2F52-4B87-BF39-BF4AB7092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19312" y="5155532"/>
              <a:ext cx="1344780" cy="359871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A70B53CD-D002-016D-6763-A31648026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16872" y="5787141"/>
              <a:ext cx="942168" cy="49463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47421A-7665-1B5D-B66A-5400645F1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185" y="5577275"/>
              <a:ext cx="1086858" cy="40369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2AA2648F-03ED-F0C6-26D9-4D7387974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38312" y="6015349"/>
              <a:ext cx="1020384" cy="32694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C0AB369-2BA3-A43B-D082-98BEC34268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56733" y="5623760"/>
              <a:ext cx="801159" cy="35720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D61AF15-332D-1D65-D0A9-7A538009A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123919" y="5577275"/>
              <a:ext cx="743086" cy="54393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66760C4-BA5C-5B04-D010-F5EA0ECD9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123313" y="6103140"/>
              <a:ext cx="1187528" cy="3230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60628AB-9BB6-072B-22A7-3A22E8882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751096" y="5912798"/>
              <a:ext cx="773889" cy="532049"/>
            </a:xfrm>
            <a:prstGeom prst="rect">
              <a:avLst/>
            </a:prstGeom>
          </p:spPr>
        </p:pic>
      </p:grp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71A5821-6D0D-C597-467F-7A22DEC26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283830"/>
              </p:ext>
            </p:extLst>
          </p:nvPr>
        </p:nvGraphicFramePr>
        <p:xfrm>
          <a:off x="750151" y="1290892"/>
          <a:ext cx="8954531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725">
                  <a:extLst>
                    <a:ext uri="{9D8B030D-6E8A-4147-A177-3AD203B41FA5}">
                      <a16:colId xmlns:a16="http://schemas.microsoft.com/office/drawing/2014/main" val="1380460656"/>
                    </a:ext>
                  </a:extLst>
                </a:gridCol>
                <a:gridCol w="4100063">
                  <a:extLst>
                    <a:ext uri="{9D8B030D-6E8A-4147-A177-3AD203B41FA5}">
                      <a16:colId xmlns:a16="http://schemas.microsoft.com/office/drawing/2014/main" val="3284832127"/>
                    </a:ext>
                  </a:extLst>
                </a:gridCol>
                <a:gridCol w="1317356">
                  <a:extLst>
                    <a:ext uri="{9D8B030D-6E8A-4147-A177-3AD203B41FA5}">
                      <a16:colId xmlns:a16="http://schemas.microsoft.com/office/drawing/2014/main" val="3280819772"/>
                    </a:ext>
                  </a:extLst>
                </a:gridCol>
                <a:gridCol w="1332854">
                  <a:extLst>
                    <a:ext uri="{9D8B030D-6E8A-4147-A177-3AD203B41FA5}">
                      <a16:colId xmlns:a16="http://schemas.microsoft.com/office/drawing/2014/main" val="1295990832"/>
                    </a:ext>
                  </a:extLst>
                </a:gridCol>
                <a:gridCol w="1991533">
                  <a:extLst>
                    <a:ext uri="{9D8B030D-6E8A-4147-A177-3AD203B41FA5}">
                      <a16:colId xmlns:a16="http://schemas.microsoft.com/office/drawing/2014/main" val="43880941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Institute (in random 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Country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 person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292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Institut de Physique des 2 Infinis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Lyon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France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Didier Contardo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8520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Bergamo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Bergamo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Italy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Gianluca Traversi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1165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Barcelona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Barcelone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Spain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Raimon Casanova Mohr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23793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Instituto de Fisica Corpuscular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Valencia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Italy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Carlos Marinas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8317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Instituto Galego de Física de Altas Enerxías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Santiago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Spain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Abraham Gallas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08632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and INFN Pisa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Pisa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Italy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Francesco Forti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772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Das Institut für Hochenergiephysik (HEPHY)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Vienna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Austria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Thomas Bergauer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86384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Pavia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Pavia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Italy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Lodovico Ratti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78147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Universität Bonn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Bonn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Germany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Bernhard Ketzer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3293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Münster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Münster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Germany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Denise Moreira de Godoy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5749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GSI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Darmstadt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Germany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Michael Deveaux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11484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Stanford Linear Acceleartor Center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Menlo Park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USA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Catarina Vernieri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62708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IPHC Strasbourg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Strasbourg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France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Jerome Baudot, Antonin Maire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3811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 de recherche sur les lois fondamentales de l'Univers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Saclay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France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Fabrice Guilloux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31582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Laboratoire de physique nucléaire et des hautes énergies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Giovanni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Calderini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83015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Pusan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Busan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South Korea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Sanghoon Lim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5920928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733E0682-1E58-AE8D-4FF5-FFFC397FE98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12094" y="4628665"/>
            <a:ext cx="2409825" cy="5143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568CB7B-C4A5-D5CB-298C-70481FEA1B3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934866" y="5242561"/>
            <a:ext cx="1524132" cy="72548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153EEF3-FF69-C2F6-2B5D-B21F436E5FF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709291" y="4911249"/>
            <a:ext cx="1524131" cy="60654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1AC678C-3F0C-C407-86A5-0872F36DFC2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042797" y="5766117"/>
            <a:ext cx="2381250" cy="4000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B0236C8-C16C-357D-1820-09DC0E229C54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-15970" t="-12674" r="-12674" b="-15970"/>
          <a:stretch/>
        </p:blipFill>
        <p:spPr>
          <a:xfrm>
            <a:off x="10528857" y="4865295"/>
            <a:ext cx="686307" cy="7005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27E4879-664F-855A-7E42-8DC57A2AC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DEBFFA-DA60-5DA7-F419-92B0AD0103EE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29398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FE3845-1C3E-D08D-41FB-D239A9D83C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What are our collaborations and applications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9C7395-E813-7E9A-4444-0C433A345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34" y="1030637"/>
            <a:ext cx="596686" cy="7995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19DB9B-1116-EC2F-7592-F326D4B603F9}"/>
              </a:ext>
            </a:extLst>
          </p:cNvPr>
          <p:cNvSpPr txBox="1"/>
          <p:nvPr/>
        </p:nvSpPr>
        <p:spPr>
          <a:xfrm>
            <a:off x="2337122" y="1221139"/>
            <a:ext cx="233910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ALICE3 outer tracker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954810-B757-3757-5BC1-BFDD5D3CD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34" y="2029955"/>
            <a:ext cx="651252" cy="6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59476C-0632-E294-CBC6-010AE0B2547E}"/>
              </a:ext>
            </a:extLst>
          </p:cNvPr>
          <p:cNvSpPr txBox="1"/>
          <p:nvPr/>
        </p:nvSpPr>
        <p:spPr>
          <a:xfrm>
            <a:off x="2337122" y="2188836"/>
            <a:ext cx="165942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Belle II tracker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2D0820-C911-844A-8255-FB9085EEDE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34" y="3820171"/>
            <a:ext cx="651252" cy="6512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878218-720A-5CD3-5496-154A1023A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33" y="2814717"/>
            <a:ext cx="629467" cy="8506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2B7E59-C14E-68E6-440C-C939240E5892}"/>
              </a:ext>
            </a:extLst>
          </p:cNvPr>
          <p:cNvSpPr txBox="1"/>
          <p:nvPr/>
        </p:nvSpPr>
        <p:spPr>
          <a:xfrm>
            <a:off x="2337122" y="3061929"/>
            <a:ext cx="231345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CBM silicon upgrade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CDC46-7990-0A16-E145-5E1CEFD76D23}"/>
              </a:ext>
            </a:extLst>
          </p:cNvPr>
          <p:cNvSpPr txBox="1"/>
          <p:nvPr/>
        </p:nvSpPr>
        <p:spPr>
          <a:xfrm>
            <a:off x="2337122" y="3963392"/>
            <a:ext cx="838691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LHCb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329463F-A7D1-35DB-7DEA-7C5D36EE0A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120" y="4727329"/>
            <a:ext cx="1219200" cy="552450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A914FB6-D24B-1F04-152A-E5987A5135EC}"/>
              </a:ext>
            </a:extLst>
          </p:cNvPr>
          <p:cNvSpPr txBox="1"/>
          <p:nvPr/>
        </p:nvSpPr>
        <p:spPr>
          <a:xfrm>
            <a:off x="2346740" y="4813537"/>
            <a:ext cx="259878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err="1"/>
              <a:t>FCC</a:t>
            </a:r>
            <a:r>
              <a:rPr lang="en-US" baseline="-25000" dirty="0" err="1"/>
              <a:t>ee</a:t>
            </a:r>
            <a:r>
              <a:rPr lang="en-US" dirty="0"/>
              <a:t> tracking and PID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9F0FB5-6CB0-D54F-9020-4108935B8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26C76F-F203-1120-4739-38FC50D8F05F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1767945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BA3AF8-3DC2-499B-D9FA-EDAA61BA05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Mission statement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53B44C-76D1-0AF1-7473-396B05276E8B}"/>
              </a:ext>
            </a:extLst>
          </p:cNvPr>
          <p:cNvSpPr txBox="1"/>
          <p:nvPr/>
        </p:nvSpPr>
        <p:spPr>
          <a:xfrm>
            <a:off x="342900" y="1201513"/>
            <a:ext cx="42910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Versatile MAPS project was started in response to the </a:t>
            </a:r>
            <a:r>
              <a:rPr lang="en-US" dirty="0">
                <a:solidFill>
                  <a:srgbClr val="0000FF"/>
                </a:solidFill>
              </a:rPr>
              <a:t>needs of several collaborations</a:t>
            </a:r>
            <a:r>
              <a:rPr lang="en-US" dirty="0"/>
              <a:t> for a high performance ultra-low power MAPS detector for tracking applications.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4878B2-4FDF-DC1B-C1DD-9149D0AD0F98}"/>
              </a:ext>
            </a:extLst>
          </p:cNvPr>
          <p:cNvSpPr txBox="1"/>
          <p:nvPr/>
        </p:nvSpPr>
        <p:spPr>
          <a:xfrm>
            <a:off x="342899" y="2968320"/>
            <a:ext cx="42910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It pursues the vision of </a:t>
            </a:r>
            <a:r>
              <a:rPr lang="en-US" dirty="0">
                <a:solidFill>
                  <a:srgbClr val="0000FF"/>
                </a:solidFill>
              </a:rPr>
              <a:t>covering the different requirements with one single sensor hardware</a:t>
            </a:r>
            <a:r>
              <a:rPr lang="en-US" dirty="0"/>
              <a:t>, which may be configured to different use cases by means of slow control.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B004026-E7FC-1FAE-5E9D-6E45FB34FFE4}"/>
              </a:ext>
            </a:extLst>
          </p:cNvPr>
          <p:cNvGraphicFramePr>
            <a:graphicFrameLocks noGrp="1"/>
          </p:cNvGraphicFramePr>
          <p:nvPr/>
        </p:nvGraphicFramePr>
        <p:xfrm>
          <a:off x="6362053" y="874723"/>
          <a:ext cx="5649133" cy="44232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1446">
                  <a:extLst>
                    <a:ext uri="{9D8B030D-6E8A-4147-A177-3AD203B41FA5}">
                      <a16:colId xmlns:a16="http://schemas.microsoft.com/office/drawing/2014/main" val="2886159277"/>
                    </a:ext>
                  </a:extLst>
                </a:gridCol>
                <a:gridCol w="684373">
                  <a:extLst>
                    <a:ext uri="{9D8B030D-6E8A-4147-A177-3AD203B41FA5}">
                      <a16:colId xmlns:a16="http://schemas.microsoft.com/office/drawing/2014/main" val="3421002739"/>
                    </a:ext>
                  </a:extLst>
                </a:gridCol>
                <a:gridCol w="1076386">
                  <a:extLst>
                    <a:ext uri="{9D8B030D-6E8A-4147-A177-3AD203B41FA5}">
                      <a16:colId xmlns:a16="http://schemas.microsoft.com/office/drawing/2014/main" val="3528665385"/>
                    </a:ext>
                  </a:extLst>
                </a:gridCol>
                <a:gridCol w="929898">
                  <a:extLst>
                    <a:ext uri="{9D8B030D-6E8A-4147-A177-3AD203B41FA5}">
                      <a16:colId xmlns:a16="http://schemas.microsoft.com/office/drawing/2014/main" val="4176701931"/>
                    </a:ext>
                  </a:extLst>
                </a:gridCol>
                <a:gridCol w="987694">
                  <a:extLst>
                    <a:ext uri="{9D8B030D-6E8A-4147-A177-3AD203B41FA5}">
                      <a16:colId xmlns:a16="http://schemas.microsoft.com/office/drawing/2014/main" val="4085977327"/>
                    </a:ext>
                  </a:extLst>
                </a:gridCol>
                <a:gridCol w="1019336">
                  <a:extLst>
                    <a:ext uri="{9D8B030D-6E8A-4147-A177-3AD203B41FA5}">
                      <a16:colId xmlns:a16="http://schemas.microsoft.com/office/drawing/2014/main" val="3173113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Spat.  </a:t>
                      </a:r>
                      <a:r>
                        <a:rPr lang="fr-FR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res</a:t>
                      </a: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.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Time </a:t>
                      </a:r>
                      <a:r>
                        <a:rPr lang="fr-FR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res</a:t>
                      </a: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Power</a:t>
                      </a: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[mW/cm²]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Rate</a:t>
                      </a: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[MHz/cm²]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Rad.</a:t>
                      </a: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hard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3290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ALICE3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10 µm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100 ns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~20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2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1e14 n/cm²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+ 50 </a:t>
                      </a:r>
                      <a:r>
                        <a:rPr lang="fr-FR" sz="1400" dirty="0" err="1">
                          <a:effectLst/>
                        </a:rPr>
                        <a:t>kGy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908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BelleII Trk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15 µm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~1 ns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50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1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1e11 n/cm²</a:t>
                      </a:r>
                      <a:endParaRPr lang="en-US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+ 10 kGy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630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CBM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5 µm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~25 ns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~50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180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3e14 n/cm²</a:t>
                      </a:r>
                      <a:endParaRPr lang="en-US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+ 500 kGy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486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FCCee Trk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10 µm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~1 ns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~20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10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?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093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LHCb UT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10 µm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20-1k ns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100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160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3e15 n/cm²</a:t>
                      </a:r>
                      <a:endParaRPr lang="en-U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+ 2400 </a:t>
                      </a:r>
                      <a:r>
                        <a:rPr lang="fr-FR" sz="1400" dirty="0" err="1">
                          <a:effectLst/>
                        </a:rPr>
                        <a:t>kGy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284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FCC-</a:t>
                      </a:r>
                      <a:r>
                        <a:rPr lang="fr-FR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ee</a:t>
                      </a:r>
                      <a:r>
                        <a:rPr lang="fr-FR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PID layer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≲10 µm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100 ps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>
                          <a:effectLst/>
                        </a:rPr>
                        <a:t>tbd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fr-FR" sz="1400" dirty="0">
                          <a:effectLst/>
                        </a:rPr>
                        <a:t>&lt; 1 (</a:t>
                      </a:r>
                      <a:r>
                        <a:rPr lang="fr-FR" sz="1400" dirty="0" err="1">
                          <a:effectLst/>
                        </a:rPr>
                        <a:t>tbc</a:t>
                      </a:r>
                      <a:r>
                        <a:rPr lang="fr-FR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1400" dirty="0">
                          <a:effectLst/>
                        </a:rPr>
                        <a:t>low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2758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E82138-E533-435C-211D-1F2887AA8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E7FFE8-6012-CD22-8145-46B00319B72D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374645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dream</a:t>
            </a:r>
            <a:r>
              <a:rPr lang="de-DE" dirty="0"/>
              <a:t>: </a:t>
            </a:r>
            <a:r>
              <a:rPr lang="de-DE" sz="2000" dirty="0"/>
              <a:t>More power </a:t>
            </a:r>
            <a:r>
              <a:rPr lang="de-DE" sz="2000" dirty="0" err="1"/>
              <a:t>may</a:t>
            </a:r>
            <a:r>
              <a:rPr lang="de-DE" sz="2000" dirty="0"/>
              <a:t> </a:t>
            </a:r>
            <a:r>
              <a:rPr lang="de-DE" sz="2000" dirty="0" err="1"/>
              <a:t>buy</a:t>
            </a:r>
            <a:r>
              <a:rPr lang="de-DE" sz="2000" dirty="0"/>
              <a:t> </a:t>
            </a:r>
            <a:r>
              <a:rPr lang="de-DE" sz="2000" dirty="0" err="1"/>
              <a:t>everything</a:t>
            </a:r>
            <a:r>
              <a:rPr lang="de-DE" sz="2000" dirty="0"/>
              <a:t> but…</a:t>
            </a:r>
            <a:endParaRPr lang="en-US" dirty="0"/>
          </a:p>
        </p:txBody>
      </p:sp>
      <p:pic>
        <p:nvPicPr>
          <p:cNvPr id="3" name="Picture 4" descr="C:\Users\deveaux\AppData\Local\Microsoft\Windows\Temporary Internet Files\Content.IE5\1JTACYF0\MC900240375[1].w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661" y="1123390"/>
            <a:ext cx="1608075" cy="255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13"/>
          <p:cNvSpPr/>
          <p:nvPr/>
        </p:nvSpPr>
        <p:spPr>
          <a:xfrm>
            <a:off x="4732739" y="614376"/>
            <a:ext cx="144016" cy="2957285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</a:gra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ichtungspfeil 14"/>
          <p:cNvSpPr/>
          <p:nvPr/>
        </p:nvSpPr>
        <p:spPr>
          <a:xfrm>
            <a:off x="3035567" y="619334"/>
            <a:ext cx="3425364" cy="504056"/>
          </a:xfrm>
          <a:prstGeom prst="homePlat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  <a:ln w="25400" cap="flat" cmpd="sng" algn="ctr">
            <a:solidFill>
              <a:srgbClr val="33339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sensitivity (low power)</a:t>
            </a:r>
          </a:p>
        </p:txBody>
      </p:sp>
      <p:sp>
        <p:nvSpPr>
          <p:cNvPr id="6" name="Richtungspfeil 15"/>
          <p:cNvSpPr/>
          <p:nvPr/>
        </p:nvSpPr>
        <p:spPr>
          <a:xfrm flipH="1">
            <a:off x="3035567" y="1195398"/>
            <a:ext cx="3425364" cy="504056"/>
          </a:xfrm>
          <a:prstGeom prst="homePlat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  <a:ln w="25400" cap="flat" cmpd="sng" algn="ctr">
            <a:solidFill>
              <a:srgbClr val="33339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statistics</a:t>
            </a:r>
            <a:r>
              <a:rPr lang="en-US" b="1" kern="0" dirty="0">
                <a:solidFill>
                  <a:srgbClr val="333399">
                    <a:lumMod val="50000"/>
                  </a:srgbClr>
                </a:solidFill>
                <a:latin typeface="Arial"/>
              </a:rPr>
              <a:t> (high power)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333399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Wolkenförmige Legende 3"/>
          <p:cNvSpPr/>
          <p:nvPr/>
        </p:nvSpPr>
        <p:spPr>
          <a:xfrm>
            <a:off x="7045694" y="-36589"/>
            <a:ext cx="5575182" cy="1736043"/>
          </a:xfrm>
          <a:prstGeom prst="cloudCallout">
            <a:avLst>
              <a:gd name="adj1" fmla="val -47865"/>
              <a:gd name="adj2" fmla="val 49506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</a:t>
            </a:r>
            <a:r>
              <a:rPr lang="en-US" sz="2400" b="1" kern="0" noProof="0">
                <a:solidFill>
                  <a:srgbClr val="333399">
                    <a:lumMod val="50000"/>
                  </a:srgbClr>
                </a:solidFill>
                <a:latin typeface="Arial"/>
              </a:rPr>
              <a:t>hat is the best choice for 2025-2030?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333399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A3F2CD3-8572-A904-12FE-2B389A84F405}"/>
              </a:ext>
            </a:extLst>
          </p:cNvPr>
          <p:cNvGrpSpPr/>
          <p:nvPr/>
        </p:nvGrpSpPr>
        <p:grpSpPr>
          <a:xfrm>
            <a:off x="548640" y="3275370"/>
            <a:ext cx="12160172" cy="3578125"/>
            <a:chOff x="548640" y="3275370"/>
            <a:chExt cx="12160172" cy="3578125"/>
          </a:xfrm>
        </p:grpSpPr>
        <p:pic>
          <p:nvPicPr>
            <p:cNvPr id="30" name="Picture 4" descr="C:\Users\deveaux\AppData\Local\Microsoft\Windows\Temporary Internet Files\Content.IE5\1JTACYF0\MC900240375[1].wm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4391" y="4185131"/>
              <a:ext cx="1549389" cy="2461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Wolkenförmige Legende 3"/>
            <p:cNvSpPr/>
            <p:nvPr/>
          </p:nvSpPr>
          <p:spPr>
            <a:xfrm>
              <a:off x="7323405" y="3275370"/>
              <a:ext cx="5385407" cy="1562656"/>
            </a:xfrm>
            <a:prstGeom prst="cloudCallout">
              <a:avLst>
                <a:gd name="adj1" fmla="val -53908"/>
                <a:gd name="adj2" fmla="val 45625"/>
              </a:avLst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US" sz="2400" b="1" kern="0">
                  <a:solidFill>
                    <a:srgbClr val="FF0000"/>
                  </a:solidFill>
                </a:rPr>
                <a:t>W</a:t>
              </a:r>
              <a:r>
                <a:rPr lang="en-US" sz="2400" b="1" kern="0">
                  <a:solidFill>
                    <a:srgbClr val="333399">
                      <a:lumMod val="50000"/>
                    </a:srgbClr>
                  </a:solidFill>
                </a:rPr>
                <a:t>hat is the best choice </a:t>
              </a:r>
              <a:r>
                <a:rPr lang="en-US" sz="2400" b="1" kern="0">
                  <a:solidFill>
                    <a:srgbClr val="333399">
                      <a:lumMod val="50000"/>
                    </a:srgbClr>
                  </a:solidFill>
                  <a:latin typeface="Arial"/>
                </a:rPr>
                <a:t>for Sensor 403 in run 52?</a:t>
              </a: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333399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EB063F5-DC14-ADC1-3A28-4E6EA44E37E0}"/>
                </a:ext>
              </a:extLst>
            </p:cNvPr>
            <p:cNvGrpSpPr/>
            <p:nvPr/>
          </p:nvGrpSpPr>
          <p:grpSpPr>
            <a:xfrm>
              <a:off x="808523" y="4056698"/>
              <a:ext cx="5214144" cy="2796797"/>
              <a:chOff x="808523" y="4056698"/>
              <a:chExt cx="5214144" cy="279679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808523" y="4056698"/>
                <a:ext cx="1833900" cy="830997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de-DE" sz="2800" dirty="0"/>
                  <a:t>2030:</a:t>
                </a:r>
              </a:p>
              <a:p>
                <a:pPr algn="l"/>
                <a:r>
                  <a:rPr lang="de-DE" sz="2000" dirty="0"/>
                  <a:t>Versatile </a:t>
                </a:r>
                <a:r>
                  <a:rPr lang="de-DE" sz="2000" dirty="0" err="1"/>
                  <a:t>sensor</a:t>
                </a:r>
                <a:endParaRPr lang="en-US" sz="2000" dirty="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3640209" y="4740990"/>
                <a:ext cx="2382458" cy="2112505"/>
                <a:chOff x="3616027" y="3942099"/>
                <a:chExt cx="2382458" cy="2112505"/>
              </a:xfrm>
            </p:grpSpPr>
            <p:sp>
              <p:nvSpPr>
                <p:cNvPr id="12" name="Arc 11"/>
                <p:cNvSpPr/>
                <p:nvPr/>
              </p:nvSpPr>
              <p:spPr>
                <a:xfrm>
                  <a:off x="3793889" y="4245415"/>
                  <a:ext cx="2016698" cy="1809189"/>
                </a:xfrm>
                <a:prstGeom prst="arc">
                  <a:avLst>
                    <a:gd name="adj1" fmla="val 12074845"/>
                    <a:gd name="adj2" fmla="val 20289448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3616027" y="3942099"/>
                  <a:ext cx="2382458" cy="1805087"/>
                  <a:chOff x="3616027" y="3942099"/>
                  <a:chExt cx="2382458" cy="1805087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3798907" y="4153834"/>
                    <a:ext cx="2011680" cy="1409568"/>
                  </a:xfrm>
                  <a:prstGeom prst="rect">
                    <a:avLst/>
                  </a:prstGeom>
                </p:spPr>
                <p:txBody>
                  <a:bodyPr vert="horz" wrap="none" lIns="91440" tIns="45720" rIns="91440" bIns="45720" rtlCol="0" anchor="t">
                    <a:prstTxWarp prst="textArchUp">
                      <a:avLst>
                        <a:gd name="adj" fmla="val 11265272"/>
                      </a:avLst>
                    </a:prstTxWarp>
                    <a:spAutoFit/>
                  </a:bodyPr>
                  <a:lstStyle/>
                  <a:p>
                    <a:pPr algn="l"/>
                    <a:r>
                      <a:rPr lang="de-DE" sz="4400"/>
                      <a:t> Statistics               Sensitivity</a:t>
                    </a:r>
                    <a:endParaRPr lang="en-US" sz="4400" dirty="0"/>
                  </a:p>
                </p:txBody>
              </p:sp>
              <p:sp>
                <p:nvSpPr>
                  <p:cNvPr id="11" name="Arc 10"/>
                  <p:cNvSpPr/>
                  <p:nvPr/>
                </p:nvSpPr>
                <p:spPr>
                  <a:xfrm>
                    <a:off x="3616027" y="3942099"/>
                    <a:ext cx="2377440" cy="1805087"/>
                  </a:xfrm>
                  <a:prstGeom prst="arc">
                    <a:avLst>
                      <a:gd name="adj1" fmla="val 11330427"/>
                      <a:gd name="adj2" fmla="val 21027623"/>
                    </a:avLst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4" name="Straight Connector 13"/>
                  <p:cNvCxnSpPr>
                    <a:stCxn id="11" idx="0"/>
                    <a:endCxn id="12" idx="0"/>
                  </p:cNvCxnSpPr>
                  <p:nvPr/>
                </p:nvCxnSpPr>
                <p:spPr>
                  <a:xfrm>
                    <a:off x="3640209" y="4663521"/>
                    <a:ext cx="236843" cy="12675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V="1">
                    <a:off x="5730501" y="4640959"/>
                    <a:ext cx="267984" cy="15729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9" name="Straight Arrow Connector 28"/>
              <p:cNvCxnSpPr/>
              <p:nvPr/>
            </p:nvCxnSpPr>
            <p:spPr>
              <a:xfrm flipH="1" flipV="1">
                <a:off x="4263992" y="5188011"/>
                <a:ext cx="562428" cy="760889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/>
              <p:cNvSpPr/>
              <p:nvPr/>
            </p:nvSpPr>
            <p:spPr>
              <a:xfrm>
                <a:off x="4732739" y="5872089"/>
                <a:ext cx="243522" cy="2305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3901234" y="4649002"/>
                <a:ext cx="953266" cy="13383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Cloud 34"/>
              <p:cNvSpPr/>
              <p:nvPr/>
            </p:nvSpPr>
            <p:spPr>
              <a:xfrm rot="19503363">
                <a:off x="3801412" y="4415695"/>
                <a:ext cx="151433" cy="401690"/>
              </a:xfrm>
              <a:prstGeom prst="cloud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Connector 36"/>
            <p:cNvCxnSpPr/>
            <p:nvPr/>
          </p:nvCxnSpPr>
          <p:spPr>
            <a:xfrm>
              <a:off x="548640" y="3678047"/>
              <a:ext cx="72151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0B47834-E334-18CF-DEE6-64702B53301F}"/>
              </a:ext>
            </a:extLst>
          </p:cNvPr>
          <p:cNvGrpSpPr/>
          <p:nvPr/>
        </p:nvGrpSpPr>
        <p:grpSpPr>
          <a:xfrm>
            <a:off x="192077" y="669532"/>
            <a:ext cx="2650409" cy="1231106"/>
            <a:chOff x="192077" y="669532"/>
            <a:chExt cx="2650409" cy="1231106"/>
          </a:xfrm>
        </p:grpSpPr>
        <p:sp>
          <p:nvSpPr>
            <p:cNvPr id="8" name="TextBox 7"/>
            <p:cNvSpPr txBox="1"/>
            <p:nvPr/>
          </p:nvSpPr>
          <p:spPr>
            <a:xfrm>
              <a:off x="192077" y="669532"/>
              <a:ext cx="1244508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2800" dirty="0"/>
                <a:t>Today:</a:t>
              </a:r>
              <a:endParaRPr lang="en-US" sz="28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7E67EBC-6D8E-4C8F-A717-D0C72A5277C9}"/>
                </a:ext>
              </a:extLst>
            </p:cNvPr>
            <p:cNvSpPr txBox="1"/>
            <p:nvPr/>
          </p:nvSpPr>
          <p:spPr>
            <a:xfrm>
              <a:off x="206556" y="1192752"/>
              <a:ext cx="26359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Power vs. Performance: Hardwired</a:t>
              </a: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EF4CC72-F807-8F1D-EE17-C2835696A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473F3E-AE3E-905C-0ABE-322EF9B628E8}"/>
              </a:ext>
            </a:extLst>
          </p:cNvPr>
          <p:cNvSpPr txBox="1"/>
          <p:nvPr/>
        </p:nvSpPr>
        <p:spPr>
          <a:xfrm>
            <a:off x="3548109" y="66267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164635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hought Bubble: Cloud 19">
            <a:extLst>
              <a:ext uri="{FF2B5EF4-FFF2-40B4-BE49-F238E27FC236}">
                <a16:creationId xmlns:a16="http://schemas.microsoft.com/office/drawing/2014/main" id="{6BFFECD2-95D6-018B-71F3-B7D4F6065685}"/>
              </a:ext>
            </a:extLst>
          </p:cNvPr>
          <p:cNvSpPr/>
          <p:nvPr/>
        </p:nvSpPr>
        <p:spPr>
          <a:xfrm>
            <a:off x="6989085" y="2095500"/>
            <a:ext cx="4486275" cy="2696965"/>
          </a:xfrm>
          <a:prstGeom prst="cloudCallout">
            <a:avLst>
              <a:gd name="adj1" fmla="val -59686"/>
              <a:gd name="adj2" fmla="val 32127"/>
            </a:avLst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B3B0-FB74-0751-1A9E-83C08B2EC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9F68B-7DDD-7443-3C61-CA16913E63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D918CE-82BE-2AD9-4891-DDEA2EFDD2A0}"/>
              </a:ext>
            </a:extLst>
          </p:cNvPr>
          <p:cNvSpPr txBox="1"/>
          <p:nvPr/>
        </p:nvSpPr>
        <p:spPr>
          <a:xfrm>
            <a:off x="533400" y="1038225"/>
            <a:ext cx="7248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Considerations on a versatile pixel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D7101-2997-5413-A3B0-3EC529EBD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4579" y="2247900"/>
            <a:ext cx="3108846" cy="2696965"/>
          </a:xfrm>
          <a:prstGeom prst="rect">
            <a:avLst/>
          </a:prstGeom>
        </p:spPr>
      </p:pic>
      <p:pic>
        <p:nvPicPr>
          <p:cNvPr id="6" name="Picture 4" descr="C:\Users\deveaux\AppData\Local\Microsoft\Windows\Temporary Internet Files\Content.IE5\1JTACYF0\MC900240375[1].wmf">
            <a:extLst>
              <a:ext uri="{FF2B5EF4-FFF2-40B4-BE49-F238E27FC236}">
                <a16:creationId xmlns:a16="http://schemas.microsoft.com/office/drawing/2014/main" id="{484F2B9C-BF0F-BED2-2F5F-C4EE9F379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696" y="4113009"/>
            <a:ext cx="1549389" cy="246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60EC769-8723-7268-ECFA-D6540DAB3287}"/>
              </a:ext>
            </a:extLst>
          </p:cNvPr>
          <p:cNvGrpSpPr/>
          <p:nvPr/>
        </p:nvGrpSpPr>
        <p:grpSpPr>
          <a:xfrm>
            <a:off x="7999670" y="2507065"/>
            <a:ext cx="2382458" cy="2437800"/>
            <a:chOff x="3640209" y="4415695"/>
            <a:chExt cx="2382458" cy="24378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1A6810D-DE64-A7BA-9A01-8D919ED36233}"/>
                </a:ext>
              </a:extLst>
            </p:cNvPr>
            <p:cNvGrpSpPr/>
            <p:nvPr/>
          </p:nvGrpSpPr>
          <p:grpSpPr>
            <a:xfrm>
              <a:off x="3640209" y="4740990"/>
              <a:ext cx="2382458" cy="2112505"/>
              <a:chOff x="3616027" y="3942099"/>
              <a:chExt cx="2382458" cy="2112505"/>
            </a:xfrm>
          </p:grpSpPr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84FF2468-EF92-DC26-175A-F2F7F2A9B7DF}"/>
                  </a:ext>
                </a:extLst>
              </p:cNvPr>
              <p:cNvSpPr/>
              <p:nvPr/>
            </p:nvSpPr>
            <p:spPr>
              <a:xfrm>
                <a:off x="3793889" y="4245415"/>
                <a:ext cx="2016698" cy="1809189"/>
              </a:xfrm>
              <a:prstGeom prst="arc">
                <a:avLst>
                  <a:gd name="adj1" fmla="val 12074845"/>
                  <a:gd name="adj2" fmla="val 20289448"/>
                </a:avLst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C5D3537A-F107-05D8-87E0-2C71E6283E11}"/>
                  </a:ext>
                </a:extLst>
              </p:cNvPr>
              <p:cNvGrpSpPr/>
              <p:nvPr/>
            </p:nvGrpSpPr>
            <p:grpSpPr>
              <a:xfrm>
                <a:off x="3616027" y="3942099"/>
                <a:ext cx="2382458" cy="1805087"/>
                <a:chOff x="3616027" y="3942099"/>
                <a:chExt cx="2382458" cy="1805087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0962B60-B0D4-947A-0CA8-5CB7D54738F8}"/>
                    </a:ext>
                  </a:extLst>
                </p:cNvPr>
                <p:cNvSpPr txBox="1"/>
                <p:nvPr/>
              </p:nvSpPr>
              <p:spPr>
                <a:xfrm>
                  <a:off x="3798907" y="4153834"/>
                  <a:ext cx="2011680" cy="1409568"/>
                </a:xfrm>
                <a:prstGeom prst="rect">
                  <a:avLst/>
                </a:prstGeom>
              </p:spPr>
              <p:txBody>
                <a:bodyPr vert="horz" wrap="none" lIns="91440" tIns="45720" rIns="91440" bIns="45720" rtlCol="0" anchor="t">
                  <a:prstTxWarp prst="textArchUp">
                    <a:avLst>
                      <a:gd name="adj" fmla="val 11265272"/>
                    </a:avLst>
                  </a:prstTxWarp>
                  <a:spAutoFit/>
                </a:bodyPr>
                <a:lstStyle/>
                <a:p>
                  <a:pPr algn="l"/>
                  <a:r>
                    <a:rPr lang="de-DE" sz="4400" dirty="0"/>
                    <a:t> Speed               Low power</a:t>
                  </a:r>
                  <a:endParaRPr lang="en-US" sz="4400" dirty="0"/>
                </a:p>
              </p:txBody>
            </p:sp>
            <p:sp>
              <p:nvSpPr>
                <p:cNvPr id="17" name="Arc 16">
                  <a:extLst>
                    <a:ext uri="{FF2B5EF4-FFF2-40B4-BE49-F238E27FC236}">
                      <a16:creationId xmlns:a16="http://schemas.microsoft.com/office/drawing/2014/main" id="{4E2E27B0-5E78-B98D-11E5-44990ED949EB}"/>
                    </a:ext>
                  </a:extLst>
                </p:cNvPr>
                <p:cNvSpPr/>
                <p:nvPr/>
              </p:nvSpPr>
              <p:spPr>
                <a:xfrm>
                  <a:off x="3616027" y="3942099"/>
                  <a:ext cx="2377440" cy="1805087"/>
                </a:xfrm>
                <a:prstGeom prst="arc">
                  <a:avLst>
                    <a:gd name="adj1" fmla="val 11330427"/>
                    <a:gd name="adj2" fmla="val 21027623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1A938984-2ACC-DE9B-830B-EE91ED8D5CCE}"/>
                    </a:ext>
                  </a:extLst>
                </p:cNvPr>
                <p:cNvCxnSpPr>
                  <a:stCxn id="17" idx="0"/>
                  <a:endCxn id="14" idx="0"/>
                </p:cNvCxnSpPr>
                <p:nvPr/>
              </p:nvCxnSpPr>
              <p:spPr>
                <a:xfrm>
                  <a:off x="3640209" y="4663521"/>
                  <a:ext cx="236843" cy="1267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2814FCE1-A562-39CE-1F51-9C2D5FF3DED5}"/>
                    </a:ext>
                  </a:extLst>
                </p:cNvPr>
                <p:cNvCxnSpPr/>
                <p:nvPr/>
              </p:nvCxnSpPr>
              <p:spPr>
                <a:xfrm flipV="1">
                  <a:off x="5730501" y="4640959"/>
                  <a:ext cx="267984" cy="15729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3DA7D7B-DE63-E6F4-E386-F360F12CE765}"/>
                </a:ext>
              </a:extLst>
            </p:cNvPr>
            <p:cNvCxnSpPr/>
            <p:nvPr/>
          </p:nvCxnSpPr>
          <p:spPr>
            <a:xfrm flipH="1" flipV="1">
              <a:off x="4263992" y="5188011"/>
              <a:ext cx="562428" cy="76088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985C308-CDA6-EE29-6667-BD1D815C8826}"/>
                </a:ext>
              </a:extLst>
            </p:cNvPr>
            <p:cNvSpPr/>
            <p:nvPr/>
          </p:nvSpPr>
          <p:spPr>
            <a:xfrm>
              <a:off x="4732739" y="5872089"/>
              <a:ext cx="243522" cy="2305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2BA54DC-98B8-6D7C-3616-4E94149D1B8A}"/>
                </a:ext>
              </a:extLst>
            </p:cNvPr>
            <p:cNvCxnSpPr/>
            <p:nvPr/>
          </p:nvCxnSpPr>
          <p:spPr>
            <a:xfrm flipH="1" flipV="1">
              <a:off x="3901234" y="4649002"/>
              <a:ext cx="953266" cy="133834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loud 12">
              <a:extLst>
                <a:ext uri="{FF2B5EF4-FFF2-40B4-BE49-F238E27FC236}">
                  <a16:creationId xmlns:a16="http://schemas.microsoft.com/office/drawing/2014/main" id="{1F91A4B6-FA58-7AC0-0568-344CA94E032E}"/>
                </a:ext>
              </a:extLst>
            </p:cNvPr>
            <p:cNvSpPr/>
            <p:nvPr/>
          </p:nvSpPr>
          <p:spPr>
            <a:xfrm rot="19503363">
              <a:off x="3801412" y="4415695"/>
              <a:ext cx="151433" cy="401690"/>
            </a:xfrm>
            <a:prstGeom prst="cloud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0D83BB9-5D30-DB78-7458-09E27E97D066}"/>
              </a:ext>
            </a:extLst>
          </p:cNvPr>
          <p:cNvSpPr txBox="1"/>
          <p:nvPr/>
        </p:nvSpPr>
        <p:spPr>
          <a:xfrm>
            <a:off x="10468720" y="2707910"/>
            <a:ext cx="577402" cy="110799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600" dirty="0"/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C6A932-29F0-252B-6336-56C4D1A2F29C}"/>
              </a:ext>
            </a:extLst>
          </p:cNvPr>
          <p:cNvSpPr txBox="1"/>
          <p:nvPr/>
        </p:nvSpPr>
        <p:spPr>
          <a:xfrm>
            <a:off x="7588054" y="5219970"/>
            <a:ext cx="3867997" cy="101566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Important: Anything introduced is subject to replacement by better ideas!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B34F49-1221-DD36-E021-83644BC8EC37}"/>
              </a:ext>
            </a:extLst>
          </p:cNvPr>
          <p:cNvSpPr txBox="1"/>
          <p:nvPr/>
        </p:nvSpPr>
        <p:spPr>
          <a:xfrm>
            <a:off x="7162845" y="5219970"/>
            <a:ext cx="434734" cy="101566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77E71A-865C-99AE-4EF2-1455818B38D8}"/>
              </a:ext>
            </a:extLst>
          </p:cNvPr>
          <p:cNvSpPr txBox="1"/>
          <p:nvPr/>
        </p:nvSpPr>
        <p:spPr>
          <a:xfrm>
            <a:off x="11446526" y="5219970"/>
            <a:ext cx="434734" cy="101566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6000" dirty="0"/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D74881-265A-6D77-72D5-F3FD49167ED5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65700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1E0B5-6638-0BB2-BF05-86D7CA7D3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03CA73-CD76-528D-FE7E-AC5C24724B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a versatile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like (1 out </a:t>
            </a:r>
            <a:r>
              <a:rPr lang="de-DE" dirty="0" err="1"/>
              <a:t>of</a:t>
            </a:r>
            <a:r>
              <a:rPr lang="de-DE" dirty="0"/>
              <a:t> 1000 </a:t>
            </a:r>
            <a:r>
              <a:rPr lang="de-DE" dirty="0" err="1"/>
              <a:t>ways</a:t>
            </a:r>
            <a:r>
              <a:rPr lang="de-DE" dirty="0"/>
              <a:t>)?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073C80-34B8-20D5-AF6F-7ABD5F8F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69" y="1285874"/>
            <a:ext cx="3590925" cy="35909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EE58DC-723F-451A-9362-F9BA662AEAB3}"/>
              </a:ext>
            </a:extLst>
          </p:cNvPr>
          <p:cNvSpPr txBox="1"/>
          <p:nvPr/>
        </p:nvSpPr>
        <p:spPr>
          <a:xfrm>
            <a:off x="447675" y="790575"/>
            <a:ext cx="7386381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Let’s start with the DPTS </a:t>
            </a:r>
            <a:r>
              <a:rPr lang="en-US" sz="1400" dirty="0"/>
              <a:t>(F. Piro et al., IEEE TNS, VOL. 70, NO. 9, SEPT 2023)</a:t>
            </a:r>
            <a:endParaRPr lang="en-US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94DB1F-A004-12B0-6159-738E4EBD4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70894" y="1367937"/>
            <a:ext cx="5856378" cy="50804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20B971-F48A-A972-235C-F95E08CBAEB4}"/>
              </a:ext>
            </a:extLst>
          </p:cNvPr>
          <p:cNvSpPr txBox="1"/>
          <p:nvPr/>
        </p:nvSpPr>
        <p:spPr>
          <a:xfrm>
            <a:off x="206775" y="4917043"/>
            <a:ext cx="3934090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Technology: </a:t>
            </a:r>
            <a:r>
              <a:rPr lang="en-US" dirty="0" err="1"/>
              <a:t>TPSCo</a:t>
            </a:r>
            <a:r>
              <a:rPr lang="en-US" dirty="0"/>
              <a:t> 65nm</a:t>
            </a:r>
          </a:p>
          <a:p>
            <a:pPr algn="l"/>
            <a:r>
              <a:rPr lang="en-US" dirty="0"/>
              <a:t>Pixel pitch: 15x15µm², 32 x 32 pixels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8FC370-C256-7989-C2D0-A730AF5EB387}"/>
              </a:ext>
            </a:extLst>
          </p:cNvPr>
          <p:cNvCxnSpPr/>
          <p:nvPr/>
        </p:nvCxnSpPr>
        <p:spPr>
          <a:xfrm>
            <a:off x="6286500" y="2257425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48A5B56-8102-4622-743D-B8840714796C}"/>
              </a:ext>
            </a:extLst>
          </p:cNvPr>
          <p:cNvSpPr txBox="1"/>
          <p:nvPr/>
        </p:nvSpPr>
        <p:spPr>
          <a:xfrm>
            <a:off x="4497860" y="1934259"/>
            <a:ext cx="17277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>
                <a:solidFill>
                  <a:srgbClr val="770303"/>
                </a:solidFill>
              </a:rPr>
              <a:t>T</a:t>
            </a:r>
            <a:r>
              <a:rPr lang="en-US" dirty="0"/>
              <a:t>uned by slow </a:t>
            </a:r>
          </a:p>
          <a:p>
            <a:pPr algn="l"/>
            <a:r>
              <a:rPr lang="en-US" dirty="0"/>
              <a:t>control.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21BB13-83F9-8CA7-FC8A-E396E0EAA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89CC0D-D83B-AC69-0FCD-14DACBE15308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51552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FCCB03-F44B-A113-DD80-304A020E07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Relation of time walk and power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9A306A-B3F0-FEC1-B116-4780AA1814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03" y="2519886"/>
            <a:ext cx="5843428" cy="42085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DCD8B8-BB23-0F53-CBC9-BE7948F7B67A}"/>
              </a:ext>
            </a:extLst>
          </p:cNvPr>
          <p:cNvSpPr txBox="1"/>
          <p:nvPr/>
        </p:nvSpPr>
        <p:spPr>
          <a:xfrm>
            <a:off x="2820111" y="4301010"/>
            <a:ext cx="30337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IEEE TRANSACTIONS ON NUCLEAR SCIENCE, VOL. 70, NO. 9, SEPT. 2023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2742B1-0FA7-8116-906E-48B9C94F201F}"/>
              </a:ext>
            </a:extLst>
          </p:cNvPr>
          <p:cNvCxnSpPr/>
          <p:nvPr/>
        </p:nvCxnSpPr>
        <p:spPr>
          <a:xfrm flipV="1">
            <a:off x="1589518" y="3571019"/>
            <a:ext cx="0" cy="258937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D08DB6-5D03-8B3A-B45F-7F53FEF1C2C3}"/>
              </a:ext>
            </a:extLst>
          </p:cNvPr>
          <p:cNvCxnSpPr>
            <a:cxnSpLocks/>
          </p:cNvCxnSpPr>
          <p:nvPr/>
        </p:nvCxnSpPr>
        <p:spPr>
          <a:xfrm>
            <a:off x="5494149" y="5932339"/>
            <a:ext cx="517817" cy="0"/>
          </a:xfrm>
          <a:prstGeom prst="line">
            <a:avLst/>
          </a:prstGeom>
          <a:ln>
            <a:solidFill>
              <a:srgbClr val="1F77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496FD81-B23B-043B-5526-B32CEF22B317}"/>
              </a:ext>
            </a:extLst>
          </p:cNvPr>
          <p:cNvGrpSpPr/>
          <p:nvPr/>
        </p:nvGrpSpPr>
        <p:grpSpPr>
          <a:xfrm>
            <a:off x="1589518" y="3762576"/>
            <a:ext cx="4576336" cy="2169763"/>
            <a:chOff x="1589518" y="3762576"/>
            <a:chExt cx="4576336" cy="216976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1BF230B-68C5-CF80-F8D4-26E0388BAADF}"/>
                </a:ext>
              </a:extLst>
            </p:cNvPr>
            <p:cNvCxnSpPr/>
            <p:nvPr/>
          </p:nvCxnSpPr>
          <p:spPr>
            <a:xfrm>
              <a:off x="1589518" y="3762576"/>
              <a:ext cx="4422448" cy="0"/>
            </a:xfrm>
            <a:prstGeom prst="line">
              <a:avLst/>
            </a:prstGeom>
            <a:ln>
              <a:solidFill>
                <a:srgbClr val="1F77B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7D3230B-D627-DF73-2A19-6F780E9C7FA2}"/>
                </a:ext>
              </a:extLst>
            </p:cNvPr>
            <p:cNvCxnSpPr/>
            <p:nvPr/>
          </p:nvCxnSpPr>
          <p:spPr>
            <a:xfrm>
              <a:off x="5853868" y="3762576"/>
              <a:ext cx="0" cy="2169763"/>
            </a:xfrm>
            <a:prstGeom prst="straightConnector1">
              <a:avLst/>
            </a:prstGeom>
            <a:ln>
              <a:solidFill>
                <a:srgbClr val="1F77B4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7456DE1-EC79-54BD-CBAD-30F9CF2EBDF1}"/>
                </a:ext>
              </a:extLst>
            </p:cNvPr>
            <p:cNvSpPr txBox="1"/>
            <p:nvPr/>
          </p:nvSpPr>
          <p:spPr>
            <a:xfrm rot="16200000">
              <a:off x="5519812" y="4700870"/>
              <a:ext cx="984308" cy="30777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/>
                <a:t>Time walk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6B9EAB6-54B5-D9D9-CA57-71529DEF133B}"/>
              </a:ext>
            </a:extLst>
          </p:cNvPr>
          <p:cNvGrpSpPr/>
          <p:nvPr/>
        </p:nvGrpSpPr>
        <p:grpSpPr>
          <a:xfrm>
            <a:off x="6554406" y="2313807"/>
            <a:ext cx="5789613" cy="4419600"/>
            <a:chOff x="6554406" y="2313807"/>
            <a:chExt cx="5789613" cy="4419600"/>
          </a:xfrm>
        </p:grpSpPr>
        <p:graphicFrame>
          <p:nvGraphicFramePr>
            <p:cNvPr id="5" name="Object 4">
              <a:extLst>
                <a:ext uri="{FF2B5EF4-FFF2-40B4-BE49-F238E27FC236}">
                  <a16:creationId xmlns:a16="http://schemas.microsoft.com/office/drawing/2014/main" id="{CBD2C0B1-6A9E-86D9-E339-FE0482C832B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54406" y="2313807"/>
            <a:ext cx="5789613" cy="441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5789960" imgH="4420228" progId="Origin95.Graph">
                    <p:embed/>
                  </p:oleObj>
                </mc:Choice>
                <mc:Fallback>
                  <p:oleObj name="Graph" r:id="rId3" imgW="5789960" imgH="4420228" progId="Origin95.Graph">
                    <p:embed/>
                    <p:pic>
                      <p:nvPicPr>
                        <p:cNvPr id="5" name="Object 4">
                          <a:extLst>
                            <a:ext uri="{FF2B5EF4-FFF2-40B4-BE49-F238E27FC236}">
                              <a16:creationId xmlns:a16="http://schemas.microsoft.com/office/drawing/2014/main" id="{CBD2C0B1-6A9E-86D9-E339-FE0482C832B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554406" y="2313807"/>
                          <a:ext cx="5789613" cy="441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E4B01-A18C-8494-B110-96EB9DFD0CB8}"/>
                </a:ext>
              </a:extLst>
            </p:cNvPr>
            <p:cNvSpPr/>
            <p:nvPr/>
          </p:nvSpPr>
          <p:spPr>
            <a:xfrm>
              <a:off x="7697330" y="2836713"/>
              <a:ext cx="151942" cy="151942"/>
            </a:xfrm>
            <a:prstGeom prst="rect">
              <a:avLst/>
            </a:prstGeom>
            <a:solidFill>
              <a:srgbClr val="1F77B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2869919-F30E-4196-A6A3-E1207755CAB5}"/>
                </a:ext>
              </a:extLst>
            </p:cNvPr>
            <p:cNvSpPr/>
            <p:nvPr/>
          </p:nvSpPr>
          <p:spPr>
            <a:xfrm>
              <a:off x="8343025" y="3526523"/>
              <a:ext cx="151942" cy="151942"/>
            </a:xfrm>
            <a:prstGeom prst="rect">
              <a:avLst/>
            </a:prstGeom>
            <a:solidFill>
              <a:srgbClr val="FF7F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41DE03-0F7E-1E74-C536-641F90783286}"/>
                </a:ext>
              </a:extLst>
            </p:cNvPr>
            <p:cNvSpPr/>
            <p:nvPr/>
          </p:nvSpPr>
          <p:spPr>
            <a:xfrm>
              <a:off x="9213309" y="4435869"/>
              <a:ext cx="151942" cy="151942"/>
            </a:xfrm>
            <a:prstGeom prst="rect">
              <a:avLst/>
            </a:prstGeom>
            <a:solidFill>
              <a:srgbClr val="2CA02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F894CB5-E0AF-3A19-9454-7E8981519AB0}"/>
                </a:ext>
              </a:extLst>
            </p:cNvPr>
            <p:cNvSpPr/>
            <p:nvPr/>
          </p:nvSpPr>
          <p:spPr>
            <a:xfrm>
              <a:off x="9861702" y="4967883"/>
              <a:ext cx="151942" cy="151942"/>
            </a:xfrm>
            <a:prstGeom prst="rect">
              <a:avLst/>
            </a:prstGeom>
            <a:solidFill>
              <a:srgbClr val="D6272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8931D4-E800-89C8-03B1-DCB9344B9F9D}"/>
                </a:ext>
              </a:extLst>
            </p:cNvPr>
            <p:cNvSpPr/>
            <p:nvPr/>
          </p:nvSpPr>
          <p:spPr>
            <a:xfrm>
              <a:off x="11378774" y="5562243"/>
              <a:ext cx="151942" cy="151942"/>
            </a:xfrm>
            <a:prstGeom prst="rect">
              <a:avLst/>
            </a:prstGeom>
            <a:solidFill>
              <a:srgbClr val="9467BD"/>
            </a:solidFill>
            <a:ln>
              <a:solidFill>
                <a:srgbClr val="9467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7F41BB3-0142-8BF5-8170-F78E898483B6}"/>
                </a:ext>
              </a:extLst>
            </p:cNvPr>
            <p:cNvSpPr txBox="1"/>
            <p:nvPr/>
          </p:nvSpPr>
          <p:spPr>
            <a:xfrm>
              <a:off x="7811147" y="2331201"/>
              <a:ext cx="3497496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/>
                <a:t>Time walk as extracted from plot</a:t>
              </a:r>
            </a:p>
          </p:txBody>
        </p:sp>
      </p:grpSp>
      <p:pic>
        <p:nvPicPr>
          <p:cNvPr id="29" name="Grafik 5">
            <a:extLst>
              <a:ext uri="{FF2B5EF4-FFF2-40B4-BE49-F238E27FC236}">
                <a16:creationId xmlns:a16="http://schemas.microsoft.com/office/drawing/2014/main" id="{5BEADDFD-BC99-7D2A-5E77-BD5D45CC8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881" y="546302"/>
            <a:ext cx="2626870" cy="2093023"/>
          </a:xfrm>
          <a:prstGeom prst="rect">
            <a:avLst/>
          </a:prstGeom>
        </p:spPr>
      </p:pic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8CB7E714-1B59-A32F-EC91-DD590F22027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5016" y="2477665"/>
            <a:ext cx="969221" cy="800103"/>
          </a:xfrm>
          <a:prstGeom prst="bentConnector3">
            <a:avLst>
              <a:gd name="adj1" fmla="val 10012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024683-4CB1-8669-95E1-80D8DD163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59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45DC66-C2E3-D140-E9F5-EF6525BD9EA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Pixel powering options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837402-36D2-61F7-4C94-FDDF3BC7F790}"/>
              </a:ext>
            </a:extLst>
          </p:cNvPr>
          <p:cNvGrpSpPr/>
          <p:nvPr/>
        </p:nvGrpSpPr>
        <p:grpSpPr>
          <a:xfrm>
            <a:off x="5083857" y="3151188"/>
            <a:ext cx="1923833" cy="1055113"/>
            <a:chOff x="5083857" y="3151188"/>
            <a:chExt cx="1923833" cy="105511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CF124A3-60DB-2045-C6A6-B38543CA6131}"/>
                </a:ext>
              </a:extLst>
            </p:cNvPr>
            <p:cNvCxnSpPr/>
            <p:nvPr/>
          </p:nvCxnSpPr>
          <p:spPr>
            <a:xfrm flipV="1">
              <a:off x="5083857" y="3151188"/>
              <a:ext cx="0" cy="8704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E1B0C48-4FBF-2EB4-4DDA-F36C9E784FAD}"/>
                    </a:ext>
                  </a:extLst>
                </p:cNvPr>
                <p:cNvSpPr txBox="1"/>
                <p:nvPr/>
              </p:nvSpPr>
              <p:spPr>
                <a:xfrm>
                  <a:off x="5252020" y="3479652"/>
                  <a:ext cx="841320" cy="659411"/>
                </a:xfrm>
                <a:prstGeom prst="rect">
                  <a:avLst/>
                </a:prstGeom>
              </p:spPr>
              <p:txBody>
                <a:bodyPr vert="horz" wrap="none" lIns="91440" tIns="45720" rIns="91440" bIns="45720" rtlCol="0" anchor="t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de-DE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E1B0C48-4FBF-2EB4-4DDA-F36C9E784F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2020" y="3479652"/>
                  <a:ext cx="841320" cy="65941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1C3DB4D-3103-5A8B-3E72-56F861219D03}"/>
                </a:ext>
              </a:extLst>
            </p:cNvPr>
            <p:cNvCxnSpPr/>
            <p:nvPr/>
          </p:nvCxnSpPr>
          <p:spPr>
            <a:xfrm flipH="1">
              <a:off x="6093340" y="4021635"/>
              <a:ext cx="2638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07496ED-A1CB-5A42-EBD3-47D0C06F5ADB}"/>
                </a:ext>
              </a:extLst>
            </p:cNvPr>
            <p:cNvSpPr txBox="1"/>
            <p:nvPr/>
          </p:nvSpPr>
          <p:spPr>
            <a:xfrm>
              <a:off x="6335711" y="3836969"/>
              <a:ext cx="67197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/>
                <a:t>pitch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B286CE4-B850-453C-4E7E-19909560D4B6}"/>
              </a:ext>
            </a:extLst>
          </p:cNvPr>
          <p:cNvGrpSpPr/>
          <p:nvPr/>
        </p:nvGrpSpPr>
        <p:grpSpPr>
          <a:xfrm>
            <a:off x="-133350" y="941388"/>
            <a:ext cx="5789613" cy="4419600"/>
            <a:chOff x="-133350" y="941388"/>
            <a:chExt cx="5789613" cy="44196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" name="Object 2">
                  <a:extLst>
                    <a:ext uri="{FF2B5EF4-FFF2-40B4-BE49-F238E27FC236}">
                      <a16:creationId xmlns:a16="http://schemas.microsoft.com/office/drawing/2014/main" id="{122E4AFF-8616-1DE8-F7C2-7FB3A4477F98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-133350" y="941388"/>
                <a:ext cx="5789613" cy="44196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Graph" r:id="rId6" imgW="5789960" imgH="4420228" progId="Origin95.Graph">
                        <p:embed/>
                      </p:oleObj>
                    </mc:Choice>
                    <mc:Fallback>
                      <p:oleObj name="Graph" r:id="rId6" imgW="5789960" imgH="4420228" progId="Origin95.Graph">
                        <p:embed/>
                        <p:pic>
                          <p:nvPicPr>
                            <p:cNvPr id="3" name="Object 2">
                              <a:extLst>
                                <a:ext uri="{FF2B5EF4-FFF2-40B4-BE49-F238E27FC236}">
                                  <a16:creationId xmlns:a16="http://schemas.microsoft.com/office/drawing/2014/main" id="{122E4AFF-8616-1DE8-F7C2-7FB3A4477F98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33350" y="941388"/>
                              <a:ext cx="5789613" cy="44196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" name="Object 2">
                  <a:extLst>
                    <a:ext uri="{FF2B5EF4-FFF2-40B4-BE49-F238E27FC236}">
                      <a16:creationId xmlns:a16="http://schemas.microsoft.com/office/drawing/2014/main" id="{122E4AFF-8616-1DE8-F7C2-7FB3A4477F9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1321575"/>
                    </p:ext>
                  </p:extLst>
                </p:nvPr>
              </p:nvGraphicFramePr>
              <p:xfrm>
                <a:off x="-133350" y="941388"/>
                <a:ext cx="5789613" cy="44196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Graph" r:id="rId8" imgW="5789960" imgH="4420228" progId="Origin95.Graph">
                        <p:embed/>
                      </p:oleObj>
                    </mc:Choice>
                    <mc:Fallback>
                      <p:oleObj name="Graph" r:id="rId8" imgW="5789960" imgH="4420228" progId="Origin95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33350" y="941388"/>
                              <a:ext cx="5789613" cy="44196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CE93728-7B9D-424E-E4F5-1D7B8C83EFB7}"/>
                </a:ext>
              </a:extLst>
            </p:cNvPr>
            <p:cNvGrpSpPr/>
            <p:nvPr/>
          </p:nvGrpSpPr>
          <p:grpSpPr>
            <a:xfrm>
              <a:off x="1146354" y="2695215"/>
              <a:ext cx="3624135" cy="1411448"/>
              <a:chOff x="1146354" y="2695215"/>
              <a:chExt cx="3624135" cy="14114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CD17F587-320D-04D9-476D-6D04F404B0D8}"/>
                      </a:ext>
                    </a:extLst>
                  </p:cNvPr>
                  <p:cNvSpPr txBox="1"/>
                  <p:nvPr/>
                </p:nvSpPr>
                <p:spPr>
                  <a:xfrm rot="1304731">
                    <a:off x="2663912" y="3493931"/>
                    <a:ext cx="925318" cy="612732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vert="horz" wrap="none" lIns="91440" tIns="45720" rIns="91440" bIns="45720" rtlCol="0" anchor="t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CD17F587-320D-04D9-476D-6D04F404B0D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304731">
                    <a:off x="2663912" y="3493931"/>
                    <a:ext cx="925318" cy="6127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C164700-85B7-5482-2276-3B21B855BF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46354" y="2695215"/>
                <a:ext cx="3624135" cy="129821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71F9B8-FBC8-F7E7-037D-AB3EEC8EAD93}"/>
                </a:ext>
              </a:extLst>
            </p:cNvPr>
            <p:cNvSpPr txBox="1"/>
            <p:nvPr/>
          </p:nvSpPr>
          <p:spPr>
            <a:xfrm>
              <a:off x="1847080" y="1290813"/>
              <a:ext cx="80021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dirty="0"/>
                <a:t>DPTS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42D4AC3-5315-0D14-19BF-ABCA9C5277A8}"/>
                </a:ext>
              </a:extLst>
            </p:cNvPr>
            <p:cNvGrpSpPr/>
            <p:nvPr/>
          </p:nvGrpSpPr>
          <p:grpSpPr>
            <a:xfrm>
              <a:off x="907346" y="2312117"/>
              <a:ext cx="478016" cy="442452"/>
              <a:chOff x="907346" y="2312117"/>
              <a:chExt cx="478016" cy="442452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8297A3D-3E78-F255-8116-55D103D37E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4115" y="2312117"/>
                <a:ext cx="0" cy="4424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9026E6-08D3-0CDF-D3B1-B126A1B9F608}"/>
                  </a:ext>
                </a:extLst>
              </p:cNvPr>
              <p:cNvSpPr txBox="1"/>
              <p:nvPr/>
            </p:nvSpPr>
            <p:spPr>
              <a:xfrm>
                <a:off x="907346" y="2349778"/>
                <a:ext cx="478016" cy="307777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1400" dirty="0"/>
                  <a:t>~3x</a:t>
                </a:r>
              </a:p>
            </p:txBody>
          </p:sp>
        </p:grpSp>
      </p:grpSp>
      <p:pic>
        <p:nvPicPr>
          <p:cNvPr id="22" name="Picture 4" descr="C:\Users\deveaux\AppData\Local\Microsoft\Windows\Temporary Internet Files\Content.IE5\1JTACYF0\MC900240375[1].wmf">
            <a:extLst>
              <a:ext uri="{FF2B5EF4-FFF2-40B4-BE49-F238E27FC236}">
                <a16:creationId xmlns:a16="http://schemas.microsoft.com/office/drawing/2014/main" id="{0329A98B-1677-396C-0BEA-DDFC03D57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1700" y="4091556"/>
            <a:ext cx="1519800" cy="241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hought Bubble: Cloud 22">
            <a:extLst>
              <a:ext uri="{FF2B5EF4-FFF2-40B4-BE49-F238E27FC236}">
                <a16:creationId xmlns:a16="http://schemas.microsoft.com/office/drawing/2014/main" id="{73D476EA-B930-6F79-D3F8-EC5CC7FEFA46}"/>
              </a:ext>
            </a:extLst>
          </p:cNvPr>
          <p:cNvSpPr/>
          <p:nvPr/>
        </p:nvSpPr>
        <p:spPr>
          <a:xfrm>
            <a:off x="6386492" y="643551"/>
            <a:ext cx="5395933" cy="2836102"/>
          </a:xfrm>
          <a:prstGeom prst="cloudCallout">
            <a:avLst>
              <a:gd name="adj1" fmla="val -29223"/>
              <a:gd name="adj2" fmla="val 8785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02ECCC-8CFA-1040-04C8-67F137EF55AC}"/>
                  </a:ext>
                </a:extLst>
              </p:cNvPr>
              <p:cNvSpPr txBox="1"/>
              <p:nvPr/>
            </p:nvSpPr>
            <p:spPr>
              <a:xfrm>
                <a:off x="7132498" y="1275038"/>
                <a:ext cx="3816942" cy="16312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2000" dirty="0"/>
                  <a:t>Power seems to scale with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1/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000" dirty="0"/>
              </a:p>
              <a:p>
                <a:pPr algn="l"/>
                <a:r>
                  <a:rPr lang="en-US" sz="2000" dirty="0"/>
                  <a:t>Penalty for very fast settings: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Is it real?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Can one optimize it away?</a:t>
                </a:r>
              </a:p>
              <a:p>
                <a:pPr algn="l"/>
                <a:r>
                  <a:rPr lang="en-US" sz="2000" dirty="0"/>
                  <a:t>Obvious: Big pixels safe power.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02ECCC-8CFA-1040-04C8-67F137EF5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498" y="1275038"/>
                <a:ext cx="3816942" cy="1631216"/>
              </a:xfrm>
              <a:prstGeom prst="rect">
                <a:avLst/>
              </a:prstGeom>
              <a:blipFill>
                <a:blip r:embed="rId11"/>
                <a:stretch>
                  <a:fillRect l="-1597" t="-1493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10AC6-B9E2-D989-4021-3145EC60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9</a:t>
            </a:fld>
            <a:endParaRPr 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DDC379-7675-C42D-D8B9-80972C9605EB}"/>
              </a:ext>
            </a:extLst>
          </p:cNvPr>
          <p:cNvSpPr txBox="1"/>
          <p:nvPr/>
        </p:nvSpPr>
        <p:spPr>
          <a:xfrm>
            <a:off x="4069006" y="6637363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3rd DRD3 week, NIKHEF Amsterdam, 2-6 June 2025</a:t>
            </a:r>
          </a:p>
        </p:txBody>
      </p:sp>
    </p:spTree>
    <p:extLst>
      <p:ext uri="{BB962C8B-B14F-4D97-AF65-F5344CB8AC3E}">
        <p14:creationId xmlns:p14="http://schemas.microsoft.com/office/powerpoint/2010/main" val="318262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fair-gsi-folienmaster_2016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raft" id="{4A95D37F-2ADB-4552-BA48-78CE269B167C}" vid="{56196190-0E43-495C-AF93-C5ECA756B2BE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 Standard</Template>
  <TotalTime>10725</TotalTime>
  <Words>1703</Words>
  <Application>Microsoft Office PowerPoint</Application>
  <PresentationFormat>Widescreen</PresentationFormat>
  <Paragraphs>351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fair-gsi-folienmaster_2016_onering</vt:lpstr>
      <vt:lpstr>Graph</vt:lpstr>
      <vt:lpstr>Status of the  Versatile MAPS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Deveaux</dc:creator>
  <cp:lastModifiedBy>Michael Deveaux</cp:lastModifiedBy>
  <cp:revision>11</cp:revision>
  <dcterms:created xsi:type="dcterms:W3CDTF">2025-05-25T09:33:05Z</dcterms:created>
  <dcterms:modified xsi:type="dcterms:W3CDTF">2025-06-02T08:27:03Z</dcterms:modified>
</cp:coreProperties>
</file>