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514" r:id="rId2"/>
    <p:sldId id="537" r:id="rId3"/>
    <p:sldId id="536" r:id="rId4"/>
    <p:sldId id="534" r:id="rId5"/>
    <p:sldId id="531" r:id="rId6"/>
    <p:sldId id="532" r:id="rId7"/>
    <p:sldId id="539" r:id="rId8"/>
    <p:sldId id="540" r:id="rId9"/>
    <p:sldId id="541" r:id="rId10"/>
    <p:sldId id="538" r:id="rId11"/>
    <p:sldId id="533" r:id="rId12"/>
    <p:sldId id="530" r:id="rId13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00"/>
    <a:srgbClr val="000000"/>
    <a:srgbClr val="FF00FF"/>
    <a:srgbClr val="C0504D"/>
    <a:srgbClr val="F2DCDB"/>
    <a:srgbClr val="EEECE1"/>
    <a:srgbClr val="948A54"/>
    <a:srgbClr val="E6E0EC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33" autoAdjust="0"/>
    <p:restoredTop sz="95018" autoAdjust="0"/>
  </p:normalViewPr>
  <p:slideViewPr>
    <p:cSldViewPr snapToGrid="0" snapToObjects="1">
      <p:cViewPr>
        <p:scale>
          <a:sx n="100" d="100"/>
          <a:sy n="100" d="100"/>
        </p:scale>
        <p:origin x="672" y="6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398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EC8ACBA2-0FC2-492A-9679-11A86A529BA0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C85ADAEC-B3CB-408A-B3D7-CB96002E41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53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8EFD56CF-AD30-4024-9DD2-7762BD2EF69A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0E3A60F0-12AF-4A71-BD54-EF56BD5127A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56173"/>
            <a:ext cx="997959" cy="201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 December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5016" y="6656173"/>
            <a:ext cx="1018902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48864"/>
            <a:ext cx="668565" cy="2018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122" y="6664411"/>
            <a:ext cx="1403264" cy="188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 December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102448" y="6671347"/>
            <a:ext cx="10208103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64411"/>
            <a:ext cx="668565" cy="181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82781" y="5189"/>
            <a:ext cx="8568566" cy="77632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-1" y="6634926"/>
            <a:ext cx="962067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 December 2024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651175"/>
            <a:ext cx="668565" cy="19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34070" y="32286"/>
            <a:ext cx="21579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Bauhaus 93" panose="04030905020B02020C02" pitchFamily="82" charset="0"/>
              </a:rPr>
              <a:t>DRD3</a:t>
            </a:r>
            <a:endParaRPr lang="en-GB" sz="5400" dirty="0">
              <a:latin typeface="Bauhaus 93" panose="04030905020B02020C02" pitchFamily="82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7968" y="6634926"/>
            <a:ext cx="10191965" cy="2230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9" r:id="rId2"/>
    <p:sldLayoutId id="2147483680" r:id="rId3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4605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623888" indent="-17462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6450" indent="-182563" algn="l" rtl="0" eaLnBrk="1" latinLnBrk="0" hangingPunct="1">
        <a:spcBef>
          <a:spcPct val="20000"/>
        </a:spcBef>
        <a:buClr>
          <a:srgbClr val="000000"/>
        </a:buClr>
        <a:buSzPct val="90000"/>
        <a:buFont typeface="Arial"/>
        <a:buChar char="•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989013" indent="-18256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global/event/8725/contributions/84484/attachments/39178/72894/lago_annual_2024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moll@cern.ch" TargetMode="External"/><Relationship Id="rId2" Type="http://schemas.openxmlformats.org/officeDocument/2006/relationships/hyperlink" Target="https://indico.cern.ch/event/146698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ojan.hiti@cern.ch" TargetMode="External"/><Relationship Id="rId5" Type="http://schemas.openxmlformats.org/officeDocument/2006/relationships/hyperlink" Target="mailto:marco.mandurrino@cern.ch" TargetMode="External"/><Relationship Id="rId4" Type="http://schemas.openxmlformats.org/officeDocument/2006/relationships/hyperlink" Target="mailto:ivan.vila@csic.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38AF-3DFF-4EF1-BDE9-649A8C423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043264"/>
            <a:ext cx="10969139" cy="16752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3th DRD3 Week:</a:t>
            </a:r>
            <a:br>
              <a:rPr lang="en-US" dirty="0"/>
            </a:br>
            <a:r>
              <a:rPr lang="en-US" dirty="0"/>
              <a:t>Introduction to WG5 session </a:t>
            </a:r>
            <a:br>
              <a:rPr lang="en-US" dirty="0"/>
            </a:br>
            <a:r>
              <a:rPr lang="en-US" dirty="0"/>
              <a:t> Characterization techniques, facilities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D72AF-F482-47BA-B62E-1467FC57AA7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584027" y="5213131"/>
            <a:ext cx="4719144" cy="1288295"/>
          </a:xfrm>
        </p:spPr>
        <p:txBody>
          <a:bodyPr>
            <a:normAutofit/>
          </a:bodyPr>
          <a:lstStyle/>
          <a:p>
            <a:pPr algn="ctr"/>
            <a:r>
              <a:rPr lang="en-GB" sz="1800" i="1" dirty="0">
                <a:solidFill>
                  <a:srgbClr val="000000"/>
                </a:solidFill>
              </a:rPr>
              <a:t>3th DRD3 Week (CERN)</a:t>
            </a:r>
          </a:p>
          <a:p>
            <a:pPr algn="ctr"/>
            <a:r>
              <a:rPr lang="en-GB" sz="1800" i="1" dirty="0">
                <a:solidFill>
                  <a:srgbClr val="000000"/>
                </a:solidFill>
              </a:rPr>
              <a:t> 6 J</a:t>
            </a:r>
            <a:r>
              <a:rPr lang="en-GB" sz="1800" dirty="0">
                <a:solidFill>
                  <a:srgbClr val="000000"/>
                </a:solidFill>
              </a:rPr>
              <a:t>une 2025</a:t>
            </a:r>
            <a:endParaRPr lang="LID4096" sz="1800" dirty="0">
              <a:solidFill>
                <a:srgbClr val="000000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96206AB-375C-42D8-8F54-C401B4C4E607}"/>
              </a:ext>
            </a:extLst>
          </p:cNvPr>
          <p:cNvSpPr txBox="1">
            <a:spLocks/>
          </p:cNvSpPr>
          <p:nvPr/>
        </p:nvSpPr>
        <p:spPr>
          <a:xfrm>
            <a:off x="3431627" y="3655047"/>
            <a:ext cx="4719144" cy="12882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None/>
              <a:defRPr kumimoji="0" sz="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rgbClr val="000000"/>
                </a:solidFill>
              </a:rPr>
              <a:t>Bojan </a:t>
            </a:r>
            <a:r>
              <a:rPr lang="en-GB" sz="2000" dirty="0" err="1">
                <a:solidFill>
                  <a:srgbClr val="000000"/>
                </a:solidFill>
              </a:rPr>
              <a:t>Hiti</a:t>
            </a:r>
            <a:r>
              <a:rPr lang="en-GB" sz="2000" dirty="0">
                <a:solidFill>
                  <a:srgbClr val="000000"/>
                </a:solidFill>
              </a:rPr>
              <a:t> (JSI Ljubljana)</a:t>
            </a:r>
            <a:br>
              <a:rPr lang="en-GB" sz="2000" dirty="0">
                <a:solidFill>
                  <a:srgbClr val="000000"/>
                </a:solidFill>
              </a:rPr>
            </a:br>
            <a:r>
              <a:rPr lang="en-GB" sz="2000" dirty="0">
                <a:solidFill>
                  <a:srgbClr val="000000"/>
                </a:solidFill>
              </a:rPr>
              <a:t>Ivan Vila (IFCA Santander)</a:t>
            </a:r>
            <a:endParaRPr lang="LID4096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4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9362B-F47E-4689-A9C6-4FB823637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Irradiation to Extreme Fluences in 2025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2262B08-0D96-4877-8621-A5251CD26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C7966FF-0308-4C73-A384-D22AEB0FC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07" y="851900"/>
            <a:ext cx="11741793" cy="5701516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58A1309A-34D5-4E69-B234-53E06C561DFC}"/>
              </a:ext>
            </a:extLst>
          </p:cNvPr>
          <p:cNvSpPr txBox="1"/>
          <p:nvPr/>
        </p:nvSpPr>
        <p:spPr>
          <a:xfrm>
            <a:off x="450207" y="6165034"/>
            <a:ext cx="290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Contact igor.mandic@ijs.si</a:t>
            </a:r>
          </a:p>
        </p:txBody>
      </p:sp>
    </p:spTree>
    <p:extLst>
      <p:ext uri="{BB962C8B-B14F-4D97-AF65-F5344CB8AC3E}">
        <p14:creationId xmlns:p14="http://schemas.microsoft.com/office/powerpoint/2010/main" val="167197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F5906D-A449-44EB-8C6A-83C074C8A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780" y="5189"/>
            <a:ext cx="9866095" cy="776327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Introducing</a:t>
            </a:r>
            <a:r>
              <a:rPr lang="es-ES" dirty="0"/>
              <a:t> DEMOKRITOS Ion-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facilities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B97FAC-BFF4-40C0-87F3-B581F09F6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FF14595-DA0F-40C3-A8EC-26F2A1D0DA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425"/>
          <a:stretch/>
        </p:blipFill>
        <p:spPr>
          <a:xfrm>
            <a:off x="468531" y="969294"/>
            <a:ext cx="8370669" cy="570205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609FFA0-937A-478D-8A17-6EBD91FBB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5950" y="1440431"/>
            <a:ext cx="2000250" cy="2286000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2E4C9BD-6BF6-4644-9766-D60050ABCB3C}"/>
              </a:ext>
            </a:extLst>
          </p:cNvPr>
          <p:cNvSpPr/>
          <p:nvPr/>
        </p:nvSpPr>
        <p:spPr>
          <a:xfrm>
            <a:off x="8669225" y="5565540"/>
            <a:ext cx="33938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Contact Aristoteles </a:t>
            </a:r>
            <a:r>
              <a:rPr lang="en-GB" dirty="0" err="1"/>
              <a:t>Kyriakis</a:t>
            </a:r>
            <a:r>
              <a:rPr lang="en-GB" dirty="0"/>
              <a:t> </a:t>
            </a:r>
          </a:p>
          <a:p>
            <a:r>
              <a:rPr lang="en-GB" dirty="0"/>
              <a:t>&lt;Aristoteles.Kyriakis@cern.ch&gt;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952A0DF-7054-41BB-9909-8AFCE4B79000}"/>
              </a:ext>
            </a:extLst>
          </p:cNvPr>
          <p:cNvSpPr/>
          <p:nvPr/>
        </p:nvSpPr>
        <p:spPr>
          <a:xfrm>
            <a:off x="9338953" y="4102979"/>
            <a:ext cx="2724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Detailed description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398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34844-D358-4341-8713-ECC3E7788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</a:t>
            </a:r>
            <a:endParaRPr lang="sl-S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BEFC7-0B27-4D24-AEAF-128B3474BE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4A7D307-B997-44EB-99F4-4C61A3B80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389" y="1237944"/>
            <a:ext cx="7859222" cy="43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85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48371B-B074-4397-BBDA-C53B14776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News &amp; </a:t>
            </a:r>
            <a:r>
              <a:rPr lang="es-ES" dirty="0" err="1"/>
              <a:t>Announcements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E016E2-29C0-4F0D-92A6-8B387DB33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1496675" cy="4667421"/>
          </a:xfrm>
        </p:spPr>
        <p:txBody>
          <a:bodyPr>
            <a:normAutofit/>
          </a:bodyPr>
          <a:lstStyle/>
          <a:p>
            <a:r>
              <a:rPr lang="en-US" sz="3600" dirty="0"/>
              <a:t>Preparation of a 2</a:t>
            </a:r>
            <a:r>
              <a:rPr lang="en-US" sz="3600" baseline="30000" dirty="0"/>
              <a:t>nd</a:t>
            </a:r>
            <a:r>
              <a:rPr lang="en-US" sz="3600" dirty="0"/>
              <a:t> TCT school at CERN.</a:t>
            </a:r>
          </a:p>
          <a:p>
            <a:r>
              <a:rPr lang="en-US" sz="3600" dirty="0"/>
              <a:t>DRD3 test beam at SPS</a:t>
            </a:r>
          </a:p>
          <a:p>
            <a:r>
              <a:rPr lang="en-US" sz="3600" dirty="0" err="1"/>
              <a:t>SiC</a:t>
            </a:r>
            <a:r>
              <a:rPr lang="en-US" sz="3600" dirty="0"/>
              <a:t> TPA-TCT characterization campaign at Bilbao </a:t>
            </a:r>
          </a:p>
          <a:p>
            <a:r>
              <a:rPr lang="en-US" sz="3600" dirty="0"/>
              <a:t>Ultra high-fluence Irradiation campaign at JSI.</a:t>
            </a:r>
          </a:p>
          <a:p>
            <a:r>
              <a:rPr lang="en-US" sz="3600" dirty="0"/>
              <a:t>New TAMDEM facility</a:t>
            </a:r>
          </a:p>
          <a:p>
            <a:r>
              <a:rPr lang="en-US" sz="3600" dirty="0"/>
              <a:t>Today’s agenda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13C5848-A177-4941-95A0-E7CB175D77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58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BC9D63-B5AE-4167-8F1F-CCC934D6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DRD3 TCT </a:t>
            </a:r>
            <a:r>
              <a:rPr lang="es-ES" dirty="0" err="1"/>
              <a:t>School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A734113-AFA9-49A9-9632-9EED3103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02A2A10-3E53-4812-9C6E-70A969F8B63B}"/>
              </a:ext>
            </a:extLst>
          </p:cNvPr>
          <p:cNvSpPr/>
          <p:nvPr/>
        </p:nvSpPr>
        <p:spPr>
          <a:xfrm>
            <a:off x="171480" y="1551525"/>
            <a:ext cx="5496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TCT School organized by DRD3 and </a:t>
            </a:r>
            <a:r>
              <a:rPr lang="en-US" dirty="0" err="1"/>
              <a:t>AIDAInnova</a:t>
            </a:r>
            <a:r>
              <a:rPr lang="en-US" dirty="0"/>
              <a:t> took place at CERN on 4-6 March 2025.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About 18 PhD students and postdocs attended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Very comprehensive TCT introduction.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addition to a dedicated session to present participant research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Marcador de contenido 10">
            <a:extLst>
              <a:ext uri="{FF2B5EF4-FFF2-40B4-BE49-F238E27FC236}">
                <a16:creationId xmlns:a16="http://schemas.microsoft.com/office/drawing/2014/main" id="{C146A640-26DF-4167-A29D-1A3AB5817C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715088"/>
            <a:ext cx="5680204" cy="3735523"/>
          </a:xfr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D5311B9-0024-42D1-A92F-E5583AD4C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448" y="3582849"/>
            <a:ext cx="4044381" cy="265974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8F464212-C456-4415-8437-4E7A30DFE0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16" t="8878" r="10340" b="10962"/>
          <a:stretch/>
        </p:blipFill>
        <p:spPr>
          <a:xfrm>
            <a:off x="9938686" y="1726840"/>
            <a:ext cx="1159029" cy="1133796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662012E6-33DD-436A-845C-0A46DB43B1B7}"/>
              </a:ext>
            </a:extLst>
          </p:cNvPr>
          <p:cNvSpPr txBox="1"/>
          <p:nvPr/>
        </p:nvSpPr>
        <p:spPr>
          <a:xfrm>
            <a:off x="6972300" y="5972175"/>
            <a:ext cx="2651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/>
              <a:t>THE TCT SQUAD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6164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E27B-3866-4F5B-BD71-9B7A479E1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DRD3 TCT School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321F6-3628-4CAB-ACA5-E9467574E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599" y="1220350"/>
            <a:ext cx="11664325" cy="4986241"/>
          </a:xfrm>
        </p:spPr>
        <p:txBody>
          <a:bodyPr>
            <a:normAutofit/>
          </a:bodyPr>
          <a:lstStyle/>
          <a:p>
            <a:r>
              <a:rPr lang="en-US" sz="1800" dirty="0"/>
              <a:t>2</a:t>
            </a:r>
            <a:r>
              <a:rPr lang="en-US" sz="1800" baseline="30000" dirty="0"/>
              <a:t>nd</a:t>
            </a:r>
            <a:r>
              <a:rPr lang="en-US" sz="1800" dirty="0"/>
              <a:t> DRD3 TCT school is being organized to address TCT training</a:t>
            </a:r>
          </a:p>
          <a:p>
            <a:pPr lvl="1"/>
            <a:r>
              <a:rPr lang="en-US" sz="1400" dirty="0">
                <a:hlinkClick r:id="rId2"/>
              </a:rPr>
              <a:t>1</a:t>
            </a:r>
            <a:r>
              <a:rPr lang="en-US" sz="1400" baseline="30000" dirty="0">
                <a:hlinkClick r:id="rId2"/>
              </a:rPr>
              <a:t>st</a:t>
            </a:r>
            <a:r>
              <a:rPr lang="en-US" sz="1400" dirty="0">
                <a:hlinkClick r:id="rId2"/>
              </a:rPr>
              <a:t> TCT School </a:t>
            </a:r>
            <a:r>
              <a:rPr lang="en-US" sz="1400" dirty="0"/>
              <a:t>took place in March 2025 at CERN (18 participants, 50+ applications) – positive feedback from participants</a:t>
            </a:r>
          </a:p>
          <a:p>
            <a:pPr lvl="1"/>
            <a:r>
              <a:rPr lang="en-US" sz="1400" dirty="0"/>
              <a:t>DRD3 Organizing Groups (contacts):</a:t>
            </a:r>
          </a:p>
          <a:p>
            <a:pPr marL="784225" lvl="2" indent="-342900">
              <a:lnSpc>
                <a:spcPct val="107000"/>
              </a:lnSpc>
              <a:buFont typeface="+mj-lt"/>
              <a:buAutoNum type="arabicPeriod"/>
            </a:pP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CERN, Michael Moll, </a:t>
            </a:r>
            <a:r>
              <a:rPr lang="sl-SI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michael.moll@cern.ch</a:t>
            </a:r>
            <a:endParaRPr lang="sl-SI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84225" lvl="2" indent="-342900">
              <a:lnSpc>
                <a:spcPct val="107000"/>
              </a:lnSpc>
              <a:buFont typeface="+mj-lt"/>
              <a:buAutoNum type="arabicPeriod"/>
            </a:pP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CSIC </a:t>
            </a:r>
            <a:r>
              <a:rPr lang="sl-SI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Santander</a:t>
            </a: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Ivan Vila, </a:t>
            </a:r>
            <a:r>
              <a:rPr lang="sl-SI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ivan.vila@csic.es</a:t>
            </a:r>
            <a:endParaRPr lang="sl-SI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84225" lvl="2" indent="-342900">
              <a:lnSpc>
                <a:spcPct val="107000"/>
              </a:lnSpc>
              <a:buFont typeface="+mj-lt"/>
              <a:buAutoNum type="arabicPeriod"/>
            </a:pP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INFN Torino, Marco </a:t>
            </a:r>
            <a:r>
              <a:rPr lang="sl-SI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Mandurrino</a:t>
            </a: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l-SI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marco.mandurrino@cern.ch</a:t>
            </a:r>
            <a:endParaRPr lang="sl-SI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84225" lvl="2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sl-S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JSI Ljubljana, Bojan Hiti, </a:t>
            </a:r>
            <a:r>
              <a:rPr lang="sl-SI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bojan.hiti@cern.ch</a:t>
            </a:r>
            <a:endParaRPr lang="sl-SI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353B7-E1AD-40AE-8160-DE1B486441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sl-SI"/>
              <a:t>4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1E1AA-F391-45D8-B2A4-1CE74C4464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DRD3/AIDAInnova TCT School Funding request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4E790-9A50-4CC5-B062-401E6213D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C64AF4-479D-42AA-94EA-642C8E304C29}"/>
              </a:ext>
            </a:extLst>
          </p:cNvPr>
          <p:cNvSpPr txBox="1"/>
          <p:nvPr/>
        </p:nvSpPr>
        <p:spPr>
          <a:xfrm>
            <a:off x="5384932" y="1892584"/>
            <a:ext cx="3387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Experts/Demonstrators from 1</a:t>
            </a:r>
            <a:r>
              <a:rPr lang="en-US" sz="1200" b="1" baseline="30000" dirty="0"/>
              <a:t>st</a:t>
            </a:r>
            <a:r>
              <a:rPr lang="en-US" sz="1200" b="1" dirty="0"/>
              <a:t> TCT School</a:t>
            </a:r>
          </a:p>
          <a:p>
            <a:r>
              <a:rPr lang="en-US" sz="1200" dirty="0"/>
              <a:t>Leena Diehl (CERN)</a:t>
            </a:r>
          </a:p>
          <a:p>
            <a:r>
              <a:rPr lang="en-US" sz="1200" dirty="0"/>
              <a:t>Marcos Fernandez Garcia (CSIC/CERN)</a:t>
            </a:r>
          </a:p>
          <a:p>
            <a:r>
              <a:rPr lang="en-US" sz="1200" dirty="0"/>
              <a:t>Raul Montero Santos (EHU Bilbao)</a:t>
            </a:r>
          </a:p>
          <a:p>
            <a:r>
              <a:rPr lang="en-US" sz="1200" dirty="0"/>
              <a:t>Marie </a:t>
            </a:r>
            <a:r>
              <a:rPr lang="en-US" sz="1200" dirty="0" err="1"/>
              <a:t>Muehlnikel</a:t>
            </a:r>
            <a:r>
              <a:rPr lang="en-US" sz="1200" dirty="0"/>
              <a:t> (Heidelberg/CERN)</a:t>
            </a:r>
          </a:p>
          <a:p>
            <a:r>
              <a:rPr lang="en-US" sz="1200" dirty="0"/>
              <a:t>Moritz </a:t>
            </a:r>
            <a:r>
              <a:rPr lang="en-US" sz="1200" dirty="0" err="1"/>
              <a:t>Wiehe</a:t>
            </a:r>
            <a:r>
              <a:rPr lang="en-US" sz="1200" dirty="0"/>
              <a:t> (CERN)</a:t>
            </a:r>
            <a:endParaRPr lang="sl-SI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68739-459A-48C9-BD56-A28F49163ADD}"/>
              </a:ext>
            </a:extLst>
          </p:cNvPr>
          <p:cNvSpPr txBox="1"/>
          <p:nvPr/>
        </p:nvSpPr>
        <p:spPr>
          <a:xfrm>
            <a:off x="5065614" y="526726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endParaRPr lang="sl-SI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32C03AD-EA34-4B0B-89D8-6321219E6E71}"/>
              </a:ext>
            </a:extLst>
          </p:cNvPr>
          <p:cNvSpPr txBox="1">
            <a:spLocks/>
          </p:cNvSpPr>
          <p:nvPr/>
        </p:nvSpPr>
        <p:spPr>
          <a:xfrm>
            <a:off x="276225" y="3315835"/>
            <a:ext cx="8564767" cy="313259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182563" indent="-14605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623888" indent="-17462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6450" indent="-182563" algn="l" rtl="0" eaLnBrk="1" latinLnBrk="0" hangingPunct="1">
              <a:spcBef>
                <a:spcPct val="20000"/>
              </a:spcBef>
              <a:buClr>
                <a:srgbClr val="000000"/>
              </a:buClr>
              <a:buSzPct val="90000"/>
              <a:buFont typeface="Arial"/>
              <a:buChar char="•"/>
              <a:defRPr kumimoji="0"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89013" indent="-1825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/>
              <a:t>Planned to be held in Fall 2025, at CERN</a:t>
            </a:r>
          </a:p>
          <a:p>
            <a:pPr lvl="1"/>
            <a:r>
              <a:rPr lang="en-US" sz="2100" dirty="0"/>
              <a:t>Announcement &amp; Participant selection by July</a:t>
            </a:r>
          </a:p>
          <a:p>
            <a:r>
              <a:rPr lang="en-US" sz="2300" dirty="0"/>
              <a:t>Duration of 2.5 days</a:t>
            </a:r>
          </a:p>
          <a:p>
            <a:pPr lvl="1"/>
            <a:r>
              <a:rPr lang="en-US" sz="2100" dirty="0"/>
              <a:t>0.5 day theoretical session</a:t>
            </a:r>
          </a:p>
          <a:p>
            <a:pPr lvl="2"/>
            <a:r>
              <a:rPr lang="en-US" sz="2100" dirty="0"/>
              <a:t>Expert talks covering theoretical TCT background, </a:t>
            </a:r>
            <a:r>
              <a:rPr lang="en-US" sz="2100" dirty="0" err="1"/>
              <a:t>lasers+optics</a:t>
            </a:r>
            <a:r>
              <a:rPr lang="en-US" sz="2100" dirty="0"/>
              <a:t> and simulations</a:t>
            </a:r>
          </a:p>
          <a:p>
            <a:pPr lvl="1"/>
            <a:r>
              <a:rPr lang="en-US" sz="2100" dirty="0"/>
              <a:t>1.5 day hands on lab session (3 parallel lab exercises of 0.5 day)</a:t>
            </a:r>
          </a:p>
          <a:p>
            <a:pPr lvl="2"/>
            <a:r>
              <a:rPr lang="en-US" sz="2100" dirty="0"/>
              <a:t>SPA-TCT, TPA-TCT, Signal Formation courses </a:t>
            </a:r>
          </a:p>
          <a:p>
            <a:pPr lvl="1"/>
            <a:r>
              <a:rPr lang="en-US" sz="2100" dirty="0"/>
              <a:t>0.5 day wrap up, Q&amp;A session</a:t>
            </a:r>
          </a:p>
          <a:p>
            <a:pPr lvl="1"/>
            <a:r>
              <a:rPr lang="en-US" sz="2100" dirty="0"/>
              <a:t>Social program – coffee breaks and dinner</a:t>
            </a:r>
          </a:p>
          <a:p>
            <a:r>
              <a:rPr lang="en-US" sz="2300" dirty="0"/>
              <a:t>15–18 participant places</a:t>
            </a:r>
          </a:p>
          <a:p>
            <a:pPr lvl="1"/>
            <a:r>
              <a:rPr lang="en-US" sz="2100" dirty="0"/>
              <a:t>Aimed mainly at PhD students/postdocs (beginners and experienced users)</a:t>
            </a:r>
          </a:p>
          <a:p>
            <a:pPr lvl="1"/>
            <a:r>
              <a:rPr lang="en-US" sz="2100" dirty="0"/>
              <a:t>Selection based on letter of motivation, one-person-per-institute rule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13930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9E27B-3866-4F5B-BD71-9B7A479E1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test beam in 2025	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321F6-3628-4CAB-ACA5-E9467574E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507519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CERN SPS test beam allocated  time in 2025 for DRD3 was two weeks</a:t>
            </a:r>
          </a:p>
          <a:p>
            <a:pPr lvl="1"/>
            <a:r>
              <a:rPr lang="en-US" sz="2400" dirty="0"/>
              <a:t>From May 28th through June 19th </a:t>
            </a:r>
          </a:p>
          <a:p>
            <a:pPr lvl="1"/>
            <a:r>
              <a:rPr lang="en-US" sz="2400" dirty="0"/>
              <a:t>From Oct 1st through  Oct 15th</a:t>
            </a:r>
          </a:p>
          <a:p>
            <a:r>
              <a:rPr lang="en-US" sz="2800" dirty="0"/>
              <a:t>As requested the H6b area was allocated for the test beam (AIDA telescope infrastructure)</a:t>
            </a:r>
          </a:p>
          <a:p>
            <a:r>
              <a:rPr lang="en-US" sz="2800" dirty="0"/>
              <a:t>Preparing for the May-June test beam was kind of a challenge given the short notice time between the granting of the time and the start date.</a:t>
            </a:r>
          </a:p>
          <a:p>
            <a:r>
              <a:rPr lang="en-US" sz="2800" dirty="0"/>
              <a:t>Three different WG2 sensor technologies are to be tested during this test beam: DC-RSD and (irradiated) TI-LGAD from FBK; and AC-LGADs from BNL. (See next slides).</a:t>
            </a:r>
          </a:p>
          <a:p>
            <a:r>
              <a:rPr lang="en-US" sz="2800" dirty="0"/>
              <a:t> For the October test beam we will issue a call for test beam to propose characterization activities next week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S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1E1AA-F391-45D8-B2A4-1CE74C4464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257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D9308B-FFF0-4369-8120-5B5980A33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test beam in 2025: DC – RSD 	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4337601-532D-4374-A7F3-BD38CC287F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FAFEB1F-F57C-4C41-A47B-1351FA4C43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59" r="2557"/>
          <a:stretch/>
        </p:blipFill>
        <p:spPr>
          <a:xfrm>
            <a:off x="601882" y="999574"/>
            <a:ext cx="9389844" cy="48588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0BB38DF-CECD-40B7-8B11-4E887F358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025" y="5640450"/>
            <a:ext cx="9572626" cy="87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2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35008D-17F2-4931-AE8D-A915E2CBC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SPS test </a:t>
            </a:r>
            <a:r>
              <a:rPr lang="es-ES" dirty="0" err="1"/>
              <a:t>beam</a:t>
            </a:r>
            <a:r>
              <a:rPr lang="es-ES" dirty="0"/>
              <a:t>: AC-LGD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2D265A7-C1AD-4A84-BA83-8CC275A736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F68EA64-C196-428E-940A-4826C0D51C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90"/>
          <a:stretch/>
        </p:blipFill>
        <p:spPr>
          <a:xfrm>
            <a:off x="371476" y="951942"/>
            <a:ext cx="8003186" cy="5548978"/>
          </a:xfrm>
          <a:prstGeom prst="rect">
            <a:avLst/>
          </a:prstGeom>
        </p:spPr>
      </p:pic>
      <p:pic>
        <p:nvPicPr>
          <p:cNvPr id="6" name="eyJ3IjoyMDQ4LCJoIjoyMDQ4LCJzY29wZSI6ImFwcCJ9.jpg" descr="eyJ3IjoyMDQ4LCJoIjoyMDQ4LCJzY29wZSI6ImFwcCJ9.jpg">
            <a:extLst>
              <a:ext uri="{FF2B5EF4-FFF2-40B4-BE49-F238E27FC236}">
                <a16:creationId xmlns:a16="http://schemas.microsoft.com/office/drawing/2014/main" id="{10EEF5A3-BAD7-45A0-9EA0-175E95B33B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66471" y="1835892"/>
            <a:ext cx="1382561" cy="1607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7326CF7D-67AD-4E1D-92AA-479DFB62DF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76082" y="3856032"/>
            <a:ext cx="3375420" cy="1412387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00D78DE4-6FA1-488E-B46F-EE28A0C4C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07061" y="5268419"/>
            <a:ext cx="2913463" cy="99001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15801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57A9B6-1FE3-4F26-8732-F4109FA78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SPS test </a:t>
            </a:r>
            <a:r>
              <a:rPr lang="es-ES" dirty="0" err="1"/>
              <a:t>beam</a:t>
            </a:r>
            <a:r>
              <a:rPr lang="es-ES" dirty="0"/>
              <a:t>: TI -LGAD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C858B8F-4278-4556-BAFD-3518ECC74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1034" name="Picture 10" descr="https://lh7-rt.googleusercontent.com/slidesz/AGV_vUfIxpbkn3HVr89QscUb1fbFFL2zCIy-UZYTMNVE9LUfPjAUq-6uehbkpnR7WFy5zFJdhKhsO2tZG4gCuxpw9WJIqqOM5jCS5g9hqRGDpYW5rXqY_kdMyGGyVtdecz8YMo_WxmV1=s2048?key=6nXIryi5nXwQJfAfyATEuw">
            <a:extLst>
              <a:ext uri="{FF2B5EF4-FFF2-40B4-BE49-F238E27FC236}">
                <a16:creationId xmlns:a16="http://schemas.microsoft.com/office/drawing/2014/main" id="{CF4B70FC-F6BF-492F-872E-4C122D063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256" y="5456969"/>
            <a:ext cx="1801498" cy="62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lh7-rt.googleusercontent.com/slidesz/AGV_vUc8z2ydhtxau7V5VVD68B0g7_orqrU8XcNfN47wz1_qtmwRbGYZc5teYdcIFVftodipaHpydC9TYFKJppp6xHg75oQKV4LEZJVkDZieiFmXj32Ysr9Jsq-W1dT3uMwI0-9PiGXo=s2048?key=6nXIryi5nXwQJfAfyATEuw">
            <a:extLst>
              <a:ext uri="{FF2B5EF4-FFF2-40B4-BE49-F238E27FC236}">
                <a16:creationId xmlns:a16="http://schemas.microsoft.com/office/drawing/2014/main" id="{21D7A5F7-3C9D-455A-A2DB-B5CD5C58C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284" y="2147932"/>
            <a:ext cx="1879443" cy="65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7-rt.googleusercontent.com/slidesz/AGV_vUeLoG0_RDzrDAkXbK4TIs7H5WuH9QqcTV45cOaGzMzFEWAKq7Acnw79olWG5Y6WbblHrxSTH2IK3kf8Y6gA6tZkNApdmFn4hLqp3KcSxDnncaW_KP4jJMiStPUCGPOBYSHM-4MM=s2048?key=6nXIryi5nXwQJfAfyATEuw">
            <a:extLst>
              <a:ext uri="{FF2B5EF4-FFF2-40B4-BE49-F238E27FC236}">
                <a16:creationId xmlns:a16="http://schemas.microsoft.com/office/drawing/2014/main" id="{F26DB3A7-49AB-4CC6-B72A-C5EB61F4C2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9" b="20120"/>
          <a:stretch/>
        </p:blipFill>
        <p:spPr bwMode="auto">
          <a:xfrm>
            <a:off x="10250258" y="4251992"/>
            <a:ext cx="1531459" cy="861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lh7-rt.googleusercontent.com/slidesz/AGV_vUcSd_0lSyZykphZyVZxUda3KhUsymrCXVQoUQQuOGLD4aW5x7po84ZhUMCTD4qTLNwSWDGR0vTCEpfND4XH6PQKzE0tWS-xTFzbUebwRLrD0_SbYCnubJMMBRV1t3T19YrzP4V7=s2048?key=6nXIryi5nXwQJfAfyATEuw">
            <a:extLst>
              <a:ext uri="{FF2B5EF4-FFF2-40B4-BE49-F238E27FC236}">
                <a16:creationId xmlns:a16="http://schemas.microsoft.com/office/drawing/2014/main" id="{81ABE217-6785-47BD-9063-14D77E399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04" b="25256"/>
          <a:stretch/>
        </p:blipFill>
        <p:spPr bwMode="auto">
          <a:xfrm>
            <a:off x="10226440" y="1081712"/>
            <a:ext cx="164545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lh7-rt.googleusercontent.com/slidesz/AGV_vUfz1P71RvtT096b5V2KLc6vyT_2UXi_lf2puAmiCg5hsqXzVmvZwuCikJIY7ybGamS1mtrbLtdBcl3EJ9PqlX4wDHSH2-Z4Xargq_u4pfmmnZTnPXg6EFcAeNntX0toChRlPK8oVw=s2048?key=6nXIryi5nXwQJfAfyATEuw">
            <a:extLst>
              <a:ext uri="{FF2B5EF4-FFF2-40B4-BE49-F238E27FC236}">
                <a16:creationId xmlns:a16="http://schemas.microsoft.com/office/drawing/2014/main" id="{C493EC72-8AA8-4F95-8384-D3EFC00105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815"/>
          <a:stretch/>
        </p:blipFill>
        <p:spPr bwMode="auto">
          <a:xfrm>
            <a:off x="10490146" y="3332512"/>
            <a:ext cx="1381753" cy="60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49E4745-63C8-4D58-9511-4543D20CA0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986"/>
          <a:stretch/>
        </p:blipFill>
        <p:spPr>
          <a:xfrm>
            <a:off x="170930" y="1545021"/>
            <a:ext cx="9898901" cy="4532874"/>
          </a:xfrm>
          <a:prstGeom prst="rect">
            <a:avLst/>
          </a:prstGeom>
        </p:spPr>
      </p:pic>
      <p:pic>
        <p:nvPicPr>
          <p:cNvPr id="23" name="Picture 16" descr="https://lh7-rt.googleusercontent.com/slidesz/AGV_vUeSlIPm245n1jp_Bz9c7eLRlnKuAmXjIR-MdZ67QA-i_Rq7jz9cpE2V2hUqhs4D7lcQVxAhc5Q-Dd4tujqVDMaS6V-693i2N9QxkGk5SechbGE5SVTh6mJyDcI8U2L8GzHbKmN8=s2048?key=6nXIryi5nXwQJfAfyATEuw">
            <a:extLst>
              <a:ext uri="{FF2B5EF4-FFF2-40B4-BE49-F238E27FC236}">
                <a16:creationId xmlns:a16="http://schemas.microsoft.com/office/drawing/2014/main" id="{1333A777-FCC4-449D-B36F-265AFEB26A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98" b="43126"/>
          <a:stretch/>
        </p:blipFill>
        <p:spPr bwMode="auto">
          <a:xfrm rot="16200000">
            <a:off x="6879934" y="2118156"/>
            <a:ext cx="1240007" cy="195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5A7EFBA-DF73-494A-A6FF-7F05FA5AF9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5036" y="2341912"/>
            <a:ext cx="1074069" cy="101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84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E8DCA5-4871-47FA-8527-5229F1AB9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656" y="210120"/>
            <a:ext cx="8568566" cy="776327"/>
          </a:xfrm>
        </p:spPr>
        <p:txBody>
          <a:bodyPr>
            <a:normAutofit/>
          </a:bodyPr>
          <a:lstStyle/>
          <a:p>
            <a:r>
              <a:rPr lang="es-ES" dirty="0"/>
              <a:t>TPA-TCT </a:t>
            </a:r>
            <a:r>
              <a:rPr lang="es-ES" dirty="0" err="1"/>
              <a:t>campaign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SiC</a:t>
            </a:r>
            <a:r>
              <a:rPr lang="es-ES" dirty="0"/>
              <a:t> </a:t>
            </a:r>
            <a:r>
              <a:rPr lang="es-ES" dirty="0" err="1"/>
              <a:t>devices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0B313CA-798B-486D-890B-47B536057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12061"/>
            <a:ext cx="10969139" cy="1877157"/>
          </a:xfrm>
        </p:spPr>
        <p:txBody>
          <a:bodyPr>
            <a:normAutofit fontScale="92500" lnSpcReduction="20000"/>
          </a:bodyPr>
          <a:lstStyle/>
          <a:p>
            <a:r>
              <a:rPr lang="es-ES" dirty="0" err="1"/>
              <a:t>From</a:t>
            </a:r>
            <a:r>
              <a:rPr lang="es-ES" dirty="0"/>
              <a:t> June 2 </a:t>
            </a:r>
            <a:r>
              <a:rPr lang="es-ES" dirty="0" err="1"/>
              <a:t>to</a:t>
            </a:r>
            <a:r>
              <a:rPr lang="es-ES" dirty="0"/>
              <a:t> June 13, TPA-TCT </a:t>
            </a:r>
            <a:r>
              <a:rPr lang="es-ES" dirty="0" err="1"/>
              <a:t>characterization</a:t>
            </a:r>
            <a:r>
              <a:rPr lang="es-ES" dirty="0"/>
              <a:t> </a:t>
            </a:r>
            <a:r>
              <a:rPr lang="es-ES" dirty="0" err="1"/>
              <a:t>campaign</a:t>
            </a:r>
            <a:r>
              <a:rPr lang="es-ES" dirty="0"/>
              <a:t> at </a:t>
            </a:r>
            <a:r>
              <a:rPr lang="es-ES" b="1" dirty="0" err="1"/>
              <a:t>the</a:t>
            </a:r>
            <a:r>
              <a:rPr lang="es-ES" b="1" dirty="0"/>
              <a:t> UPV/EHU </a:t>
            </a:r>
            <a:r>
              <a:rPr lang="es-ES" b="1" dirty="0" err="1"/>
              <a:t>femto</a:t>
            </a:r>
            <a:r>
              <a:rPr lang="es-ES" b="1" dirty="0"/>
              <a:t> laser </a:t>
            </a:r>
            <a:r>
              <a:rPr lang="es-ES" b="1" dirty="0" err="1"/>
              <a:t>facility</a:t>
            </a:r>
            <a:r>
              <a:rPr lang="es-ES" b="1" dirty="0"/>
              <a:t> in Bilbao</a:t>
            </a:r>
          </a:p>
          <a:p>
            <a:r>
              <a:rPr lang="es-ES" dirty="0" err="1"/>
              <a:t>SiC</a:t>
            </a:r>
            <a:r>
              <a:rPr lang="es-ES" dirty="0"/>
              <a:t> PIN and LGAD </a:t>
            </a:r>
            <a:r>
              <a:rPr lang="es-ES" dirty="0" err="1"/>
              <a:t>devices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IHEP (2 PIN), IMB-CNM (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fresh</a:t>
            </a:r>
            <a:r>
              <a:rPr lang="es-ES" dirty="0"/>
              <a:t> and 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irradiated</a:t>
            </a:r>
            <a:r>
              <a:rPr lang="es-ES" dirty="0"/>
              <a:t> PIN) and </a:t>
            </a:r>
            <a:r>
              <a:rPr lang="es-ES" dirty="0" err="1"/>
              <a:t>OnSemi</a:t>
            </a:r>
            <a:r>
              <a:rPr lang="es-ES" dirty="0"/>
              <a:t>. (PIN + LGAD)</a:t>
            </a:r>
          </a:p>
          <a:p>
            <a:r>
              <a:rPr lang="es-ES" dirty="0" err="1"/>
              <a:t>Devices</a:t>
            </a:r>
            <a:r>
              <a:rPr lang="es-ES" dirty="0"/>
              <a:t> </a:t>
            </a:r>
            <a:r>
              <a:rPr lang="es-ES" dirty="0" err="1"/>
              <a:t>read</a:t>
            </a:r>
            <a:r>
              <a:rPr lang="es-ES" dirty="0"/>
              <a:t> </a:t>
            </a:r>
            <a:r>
              <a:rPr lang="es-ES" dirty="0" err="1"/>
              <a:t>out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HF </a:t>
            </a:r>
            <a:r>
              <a:rPr lang="es-ES" dirty="0" err="1"/>
              <a:t>amplifiers</a:t>
            </a:r>
            <a:r>
              <a:rPr lang="es-ES" dirty="0"/>
              <a:t> (HEPHY and UCSC ) and “convencional” CIVIDEC </a:t>
            </a:r>
            <a:r>
              <a:rPr lang="es-ES" dirty="0" err="1"/>
              <a:t>current</a:t>
            </a:r>
            <a:r>
              <a:rPr lang="es-ES" dirty="0"/>
              <a:t> </a:t>
            </a:r>
            <a:r>
              <a:rPr lang="es-ES" dirty="0" err="1"/>
              <a:t>amplifiers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93F98E5-CDE0-4DB8-8055-4A36EF2CB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3th RD3 Week: WG5 Introduction -  https://drd3.web.cern.ch/wg5 - https://mattermost.web.cern.ch/drd3/channels/wg5-general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503C80D-C791-4B5D-9ED0-3EB76D32E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55" t="27865" r="21687"/>
          <a:stretch/>
        </p:blipFill>
        <p:spPr>
          <a:xfrm>
            <a:off x="1419224" y="3113619"/>
            <a:ext cx="3400426" cy="33968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2678DE2-656A-4223-B924-7586BB4C0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89218"/>
            <a:ext cx="3999092" cy="299931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80FDA0CD-D681-4CF4-AAD2-EF23DBDBDE2E}"/>
              </a:ext>
            </a:extLst>
          </p:cNvPr>
          <p:cNvSpPr/>
          <p:nvPr/>
        </p:nvSpPr>
        <p:spPr>
          <a:xfrm>
            <a:off x="7113907" y="6141145"/>
            <a:ext cx="2403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THE TPA-TCT GANG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39179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65433</TotalTime>
  <Words>967</Words>
  <Application>Microsoft Office PowerPoint</Application>
  <PresentationFormat>Panorámica</PresentationFormat>
  <Paragraphs>82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Bauhaus 93</vt:lpstr>
      <vt:lpstr>Calibri</vt:lpstr>
      <vt:lpstr>Times New Roman</vt:lpstr>
      <vt:lpstr>CERNCorporate4-3</vt:lpstr>
      <vt:lpstr> 3th DRD3 Week: Introduction to WG5 session   Characterization techniques, facilities</vt:lpstr>
      <vt:lpstr>News &amp; Announcements</vt:lpstr>
      <vt:lpstr>DRD3 TCT School</vt:lpstr>
      <vt:lpstr>2nd DRD3 TCT School</vt:lpstr>
      <vt:lpstr>SPS test beam in 2025 </vt:lpstr>
      <vt:lpstr>SPS test beam in 2025: DC – RSD  </vt:lpstr>
      <vt:lpstr>SPS test beam: AC-LGD</vt:lpstr>
      <vt:lpstr>SPS test beam: TI -LGAD</vt:lpstr>
      <vt:lpstr>TPA-TCT campaign for SiC devices</vt:lpstr>
      <vt:lpstr>Irradiation to Extreme Fluences in 2025</vt:lpstr>
      <vt:lpstr>Introducing DEMOKRITOS Ion-beam facilities</vt:lpstr>
      <vt:lpstr>Agenda for today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Iván Vila Álvarez</cp:lastModifiedBy>
  <cp:revision>2848</cp:revision>
  <cp:lastPrinted>2021-07-05T09:02:18Z</cp:lastPrinted>
  <dcterms:created xsi:type="dcterms:W3CDTF">2012-11-30T11:04:26Z</dcterms:created>
  <dcterms:modified xsi:type="dcterms:W3CDTF">2025-06-05T23:31:01Z</dcterms:modified>
</cp:coreProperties>
</file>