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14"/>
  </p:notesMasterIdLst>
  <p:sldIdLst>
    <p:sldId id="261" r:id="rId3"/>
    <p:sldId id="3209" r:id="rId4"/>
    <p:sldId id="3207" r:id="rId5"/>
    <p:sldId id="3201" r:id="rId6"/>
    <p:sldId id="3205" r:id="rId7"/>
    <p:sldId id="3206" r:id="rId8"/>
    <p:sldId id="3191" r:id="rId9"/>
    <p:sldId id="3213" r:id="rId10"/>
    <p:sldId id="3212" r:id="rId11"/>
    <p:sldId id="3214" r:id="rId12"/>
    <p:sldId id="3215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8E0"/>
    <a:srgbClr val="FFDE6E"/>
    <a:srgbClr val="E3EAE9"/>
    <a:srgbClr val="D3F4C6"/>
    <a:srgbClr val="FFBE91"/>
    <a:srgbClr val="D1BDFD"/>
    <a:srgbClr val="9F9EFF"/>
    <a:srgbClr val="A09CFE"/>
    <a:srgbClr val="9988EC"/>
    <a:srgbClr val="8D7C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33"/>
    <p:restoredTop sz="96327"/>
  </p:normalViewPr>
  <p:slideViewPr>
    <p:cSldViewPr snapToGrid="0">
      <p:cViewPr varScale="1">
        <p:scale>
          <a:sx n="80" d="100"/>
          <a:sy n="80" d="100"/>
        </p:scale>
        <p:origin x="12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722EF-7AB1-3947-907B-30BE456743FB}" type="datetimeFigureOut">
              <a:rPr lang="en-FR" smtClean="0"/>
              <a:t>02/06/2025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4503D-09CE-2544-A139-222F4FFD0242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50445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519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8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585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665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986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756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974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3587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768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440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C77849B-DAA1-4C09-B2BD-0D25114CB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ADA5273-B10F-46FE-BBC7-3B572EE75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6400" y="123992"/>
            <a:ext cx="2743200" cy="365125"/>
          </a:xfrm>
        </p:spPr>
        <p:txBody>
          <a:bodyPr/>
          <a:lstStyle/>
          <a:p>
            <a:fld id="{BA51FC7F-8F2E-4F6B-BF3E-9B76698DB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453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676802-18C9-4C17-9116-6E2AA643A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DE947ED-A09D-4441-B8BF-C9C5BAFD10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4BAB0DB-2292-4ABD-9564-C97D113038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1531278-CE84-4FA0-A9D2-9A3F7E5F9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93ECC1-663B-4E70-84BD-12B69724B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E82692C-279B-4C6F-8A3B-D05404EC7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1FC7F-8F2E-4F6B-BF3E-9B76698DB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60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4A8508-AA09-4495-8729-DA0C86610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BAFE9E0-50EA-44FA-8146-661439E516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F05A2D1-82C8-4D68-B345-94DC5572F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A1BEE5-64D2-46A9-A8C3-4A88D13D6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CA216FE-18CF-4297-9B27-972044FD8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1FC7F-8F2E-4F6B-BF3E-9B76698DB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1539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8225DF0-EE43-4FDE-BB12-88DAE2CE7B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F142FCE-14A8-442C-A1D5-323FD3385F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79EFE1D-80AD-4B2F-AC60-B15005C36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0C80CD-9685-4889-8CB5-9EEAA22DC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5AEC33A-6FD3-4EA3-8F88-8AA7349C6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1FC7F-8F2E-4F6B-BF3E-9B76698DB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62481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CBCE6-1718-4814-588D-8FF8EA8E97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9231AF-8F4D-3261-69C5-1E92BEC96F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CD1A1F-BC56-90D7-6D62-55E48CA0D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639798-F7F0-4B61-AD99-78853D352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D8E89-60CF-4A08-9E4F-6539DCFF7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CED1-BB64-6149-96B1-C3266AF8EF94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793439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191F4-27A6-F475-DDF3-324E402D3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4F06E-5A03-E3CC-BCBF-0847C8C5CD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203FD-C643-D673-4FC3-1A6E3EDDD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9B6FC1-D932-4D11-4111-361CC0BAF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F77783-BF88-38C4-500C-35DF5B779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CED1-BB64-6149-96B1-C3266AF8EF94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3441914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AE74B-FEE3-311F-6D7E-98B3412DE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77F3C3-613E-D3B0-24E0-10BC26879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E6EC49-F3AB-E73B-4449-F899E1E98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9CEDA1-5A7F-8C8B-1969-EC055E70A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F22D09-A388-FBF4-7E36-7BACDBFFE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CED1-BB64-6149-96B1-C3266AF8EF94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868532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2A3A4-83ED-A7C8-BD35-DB8E64489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074556-22EA-F8BC-0F27-F6AA3A6EA7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2BC5FF-2227-8E12-6612-1C3CBCEFE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23E12B-32FF-2F2C-B5EB-A73054585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E61CC2-95A1-7954-D01B-09B8A8517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AD9AB6-77D7-72F7-A058-A8A8278B5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CED1-BB64-6149-96B1-C3266AF8EF94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279970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1756E-E00F-7AD3-6462-7CA9C4C0C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FF9430-7FCB-C322-7184-B9D9EAA1C6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74656E-86AB-51AE-7023-D525B92331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1F6481-32A7-A887-E434-6889DB9BD9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665D41-9243-8406-9C2C-DE10E6C816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BED5EB-16A5-8579-3510-461EE9434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A2A9C4-83ED-0D63-9F47-78F9003B1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4E35A9-B0EE-F05B-DFCF-AA659B17E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CED1-BB64-6149-96B1-C3266AF8EF94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6314176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83933-4F2D-5863-4486-7B81D2132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E8B8F4-9544-62AB-611D-CDCF3B43C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483F9-C9AC-A4BC-594B-3A9423F02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6410CC-80F3-91E6-A7A4-286B2C683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CED1-BB64-6149-96B1-C3266AF8EF94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2771465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E0DD2E-E152-4CFD-DD21-4DD8BD33C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A886C0-7FAB-6691-5B44-665CEA655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A26078-F83C-2246-31E4-5BFD145B9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CED1-BB64-6149-96B1-C3266AF8EF94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942354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6649E-9E6A-79D9-575E-9523E76BA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210D0C-10F6-D391-6A95-8C4C44256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6414BE-7DD9-571F-86EF-6758D41DD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77A7E1-13D8-EE1C-0D82-8CA078A63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1FC7F-8F2E-4F6B-BF3E-9B76698DB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18043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4B356-CFEA-33B9-C256-FFF3C1380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EDA0C-4AA2-B929-A2D8-D148EF3D4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BE505D-8510-ED5E-49D7-B599C6B2B4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856926-3B5F-FB13-A619-66799E252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E0E169-0B13-0D48-C1D8-151C9E5A8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447C32-4B22-4BD9-E0B1-E9D88AD7C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CED1-BB64-6149-96B1-C3266AF8EF94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5041976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DCF58-D4F1-F62D-F07B-B7915F03B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710499-E652-45FD-1FBC-4AD6B89B19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53B1C2-E4A3-6C6E-1371-474315FAC3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A2843C-B585-52F9-1BCC-03373E877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7450B6-8E0D-3A83-9458-C5E5EA75E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041406-EC61-8514-44FD-830B699F8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CED1-BB64-6149-96B1-C3266AF8EF94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6736112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EA4E3-E2D8-5AEF-697E-2FBB37882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C6157B-0195-C1EB-02B2-C32678F058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E07199-6CA1-631B-863E-8426DAAD7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50DE09-88D6-B7D1-AA92-C9324C4C0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3D4E22-E4EB-D732-ABA4-66898E660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CED1-BB64-6149-96B1-C3266AF8EF94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9738744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CBB8FB-447D-2848-9673-27C6C76C1F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0EAA7F-DA82-054A-4DE9-B3F5B932AB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FF888-5272-C438-D2F0-419C56BE2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46B33-BB86-D80F-6F5D-53185EF5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6714A-3594-F3A2-FCC1-C74666FFC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CED1-BB64-6149-96B1-C3266AF8EF94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302117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CCE110-F878-4C08-8FAC-8B419879D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75905B3-EE1F-4B3C-8179-9671BBFEB0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E14E65F-92CC-4141-9B34-2198F227C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DDDA19E-5A56-4D69-8669-8EB4B81B8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5500F14-8E23-46EC-BAAC-F3031D2CF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1FC7F-8F2E-4F6B-BF3E-9B76698DB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495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BF29F8-4C9E-4E1E-A1BD-04FB3C5DA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8E3893-3032-445C-A654-685B884A2F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6CD22D7-96CD-4D18-91DA-E65237D01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2826E1D-6282-45B4-9907-2BBAB8648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C448EEB-15A5-4C2E-8503-FF53E32CE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1FC7F-8F2E-4F6B-BF3E-9B76698DB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970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7A599B-D184-4B3E-A466-06406C2B2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392DA1F-1C93-4C9E-9134-96568DDE13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AA11A2B-5EBC-42E4-8AC5-63BB25ACE8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5F75685-6728-4053-A06D-E2F277AD5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C7BD8D6-C6B2-43B7-9C44-CE969A7AF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79916B5-816B-47F5-9D86-CFD073E98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1FC7F-8F2E-4F6B-BF3E-9B76698DB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3330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69B504-BA7C-43B3-9BBB-9A96C621C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D9036C-A362-4D4F-8A14-51E96CE9D0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9B2297E-0847-4006-8304-4F06BDB606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284847B-FC4F-4C42-B827-A212270AE4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0C16316-4B0F-4493-BD84-0414E47B5A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76F232A-CB3B-4687-B1C3-059C8D677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668E74F-7D78-422C-B6C4-551AE44E8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761452D-0471-49BC-A66C-D3FCD19C1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1FC7F-8F2E-4F6B-BF3E-9B76698DB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915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3D0AC9-C5F9-4BE1-8C73-155C72125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25190C9-867C-4868-B651-D7A77A4D2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044CD1D-F9ED-4CAE-AD0F-8CB967D8A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0265571-440A-4410-9DC7-31D88A9BC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1FC7F-8F2E-4F6B-BF3E-9B76698DB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095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AF55EAE-5262-40C2-9C62-8ECF95DEA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E06120B-1C4E-46FD-A75A-5856A97A4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E4275EC-3D93-4B3E-818C-B7AA8E634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0622" y="63833"/>
            <a:ext cx="2743200" cy="365125"/>
          </a:xfrm>
        </p:spPr>
        <p:txBody>
          <a:bodyPr/>
          <a:lstStyle/>
          <a:p>
            <a:fld id="{BA51FC7F-8F2E-4F6B-BF3E-9B76698DB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3173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B28231-A2DA-460C-9F95-4B1086C2B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9BBF31-F413-49FF-96AE-25CD97E6A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3112E50-2927-4A88-B647-32F218F9A1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DF8DFA4-74F1-4D0F-9ED4-779B28E7C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188FA94-A436-40BE-8598-BE0413BBE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C4AA8A7-8902-43C3-898B-A9535B654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1FC7F-8F2E-4F6B-BF3E-9B76698DB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995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1345D20-4903-4FD9-851A-849B11D2C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468C7D9-AD59-4D95-8D3D-367531D243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7ACA4B-3350-438A-974D-1D4A9D30EB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1A5BC75-10C1-41C2-B93E-A2D3714555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A89CDB-CDC9-4C3B-8610-9998CFE854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1FC7F-8F2E-4F6B-BF3E-9B76698DB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1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4BB4C0-05C6-BB08-BD7C-075D944DF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9FACF6-99DD-495B-C9A1-29D2D143C9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807D0-A093-1B51-57E1-2B8A122817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3F7D16-35AA-55DD-A161-0132C593B4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C67657-BE9B-544A-C7DE-713F2E2613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ECED1-BB64-6149-96B1-C3266AF8EF94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35940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F28E758-6612-E622-8445-26C8486C29CA}"/>
              </a:ext>
            </a:extLst>
          </p:cNvPr>
          <p:cNvSpPr txBox="1"/>
          <p:nvPr/>
        </p:nvSpPr>
        <p:spPr>
          <a:xfrm>
            <a:off x="425245" y="2497976"/>
            <a:ext cx="1134151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</a:rPr>
              <a:t>Tracking and PID readout architecture with fine TDC in </a:t>
            </a:r>
            <a:r>
              <a:rPr lang="en-US" sz="2800" dirty="0" err="1">
                <a:latin typeface="Avenir Next" panose="020B0503020202020204" pitchFamily="34" charset="0"/>
              </a:rPr>
              <a:t>TPSCo</a:t>
            </a:r>
            <a:r>
              <a:rPr lang="en-US" sz="2800" dirty="0">
                <a:latin typeface="Avenir Next" panose="020B0503020202020204" pitchFamily="34" charset="0"/>
              </a:rPr>
              <a:t> 65 nm</a:t>
            </a:r>
          </a:p>
          <a:p>
            <a:pPr algn="ctr">
              <a:spcAft>
                <a:spcPts val="600"/>
              </a:spcAft>
            </a:pPr>
            <a:r>
              <a:rPr lang="en-US" sz="2800" dirty="0">
                <a:latin typeface="Avenir Next" panose="020B0503020202020204" pitchFamily="34" charset="0"/>
              </a:rPr>
              <a:t>Status of NAPA and TDC developments at SLAC</a:t>
            </a:r>
          </a:p>
          <a:p>
            <a:pPr algn="ctr"/>
            <a:r>
              <a:rPr lang="en-US" dirty="0">
                <a:latin typeface="Avenir Next" panose="020B0503020202020204" pitchFamily="34" charset="0"/>
              </a:rPr>
              <a:t>G. </a:t>
            </a:r>
            <a:r>
              <a:rPr lang="en-US" dirty="0" err="1">
                <a:latin typeface="Avenir Next" panose="020B0503020202020204" pitchFamily="34" charset="0"/>
              </a:rPr>
              <a:t>Boudoul</a:t>
            </a:r>
            <a:r>
              <a:rPr lang="en-US" dirty="0">
                <a:latin typeface="Avenir Next" panose="020B0503020202020204" pitchFamily="34" charset="0"/>
              </a:rPr>
              <a:t>, J. Daniel, L. </a:t>
            </a:r>
            <a:r>
              <a:rPr lang="en-US" dirty="0" err="1">
                <a:latin typeface="Avenir Next" panose="020B0503020202020204" pitchFamily="34" charset="0"/>
              </a:rPr>
              <a:t>Caponetto</a:t>
            </a:r>
            <a:r>
              <a:rPr lang="en-US" dirty="0">
                <a:latin typeface="Avenir Next" panose="020B0503020202020204" pitchFamily="34" charset="0"/>
              </a:rPr>
              <a:t>, X. Chen, D. Contardo, M </a:t>
            </a:r>
            <a:r>
              <a:rPr lang="en-US" dirty="0" err="1">
                <a:latin typeface="Avenir Next" panose="020B0503020202020204" pitchFamily="34" charset="0"/>
              </a:rPr>
              <a:t>Dahoumane</a:t>
            </a:r>
            <a:r>
              <a:rPr lang="en-US" dirty="0">
                <a:latin typeface="Avenir Next" panose="020B0503020202020204" pitchFamily="34" charset="0"/>
              </a:rPr>
              <a:t>, B. </a:t>
            </a:r>
            <a:r>
              <a:rPr lang="en-US" dirty="0" err="1">
                <a:latin typeface="Avenir Next" panose="020B0503020202020204" pitchFamily="34" charset="0"/>
              </a:rPr>
              <a:t>Nodari</a:t>
            </a:r>
            <a:r>
              <a:rPr lang="en-US" dirty="0">
                <a:latin typeface="Avenir Next" panose="020B0503020202020204" pitchFamily="34" charset="0"/>
              </a:rPr>
              <a:t>, (IP2I)</a:t>
            </a:r>
          </a:p>
          <a:p>
            <a:pPr algn="ctr"/>
            <a:r>
              <a:rPr lang="en-GB" dirty="0">
                <a:effectLst/>
                <a:latin typeface="Avenir Next" panose="020B0503020202020204" pitchFamily="34" charset="0"/>
              </a:rPr>
              <a:t>Christos </a:t>
            </a:r>
            <a:r>
              <a:rPr lang="en-GB" dirty="0" err="1">
                <a:effectLst/>
                <a:latin typeface="Avenir Next" panose="020B0503020202020204" pitchFamily="34" charset="0"/>
              </a:rPr>
              <a:t>Bakalis</a:t>
            </a:r>
            <a:r>
              <a:rPr lang="en-GB" dirty="0">
                <a:effectLst/>
                <a:latin typeface="Avenir Next" panose="020B0503020202020204" pitchFamily="34" charset="0"/>
              </a:rPr>
              <a:t>, Martin Breidenbach, Angelo </a:t>
            </a:r>
            <a:r>
              <a:rPr lang="en-GB" dirty="0" err="1">
                <a:effectLst/>
                <a:latin typeface="Avenir Next" panose="020B0503020202020204" pitchFamily="34" charset="0"/>
              </a:rPr>
              <a:t>Dragone</a:t>
            </a:r>
            <a:r>
              <a:rPr lang="en-GB" dirty="0">
                <a:effectLst/>
                <a:latin typeface="Avenir Next" panose="020B0503020202020204" pitchFamily="34" charset="0"/>
              </a:rPr>
              <a:t>, Christopher Kenney, Bojan </a:t>
            </a:r>
            <a:r>
              <a:rPr lang="en-GB" dirty="0" err="1">
                <a:effectLst/>
                <a:latin typeface="Avenir Next" panose="020B0503020202020204" pitchFamily="34" charset="0"/>
              </a:rPr>
              <a:t>Markovis</a:t>
            </a:r>
            <a:r>
              <a:rPr lang="en-GB" dirty="0">
                <a:effectLst/>
                <a:latin typeface="Avenir Next" panose="020B0503020202020204" pitchFamily="34" charset="0"/>
              </a:rPr>
              <a:t>, Lorenzo Rota Julie Segal, Alexandre, Mirella </a:t>
            </a:r>
            <a:r>
              <a:rPr lang="en-GB" dirty="0" err="1">
                <a:effectLst/>
                <a:latin typeface="Avenir Next" panose="020B0503020202020204" pitchFamily="34" charset="0"/>
              </a:rPr>
              <a:t>Vassilev</a:t>
            </a:r>
            <a:r>
              <a:rPr lang="en-GB" dirty="0">
                <a:effectLst/>
                <a:latin typeface="Avenir Next" panose="020B0503020202020204" pitchFamily="34" charset="0"/>
              </a:rPr>
              <a:t>, Caterina </a:t>
            </a:r>
            <a:r>
              <a:rPr lang="en-GB" dirty="0" err="1">
                <a:effectLst/>
                <a:latin typeface="Avenir Next" panose="020B0503020202020204" pitchFamily="34" charset="0"/>
              </a:rPr>
              <a:t>Vernieri</a:t>
            </a:r>
            <a:r>
              <a:rPr lang="en-GB" dirty="0">
                <a:effectLst/>
                <a:latin typeface="Avenir Next" panose="020B0503020202020204" pitchFamily="34" charset="0"/>
              </a:rPr>
              <a:t> C. Young (SLAC)</a:t>
            </a:r>
          </a:p>
        </p:txBody>
      </p:sp>
    </p:spTree>
    <p:extLst>
      <p:ext uri="{BB962C8B-B14F-4D97-AF65-F5344CB8AC3E}">
        <p14:creationId xmlns:p14="http://schemas.microsoft.com/office/powerpoint/2010/main" val="4100739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5ECF5B-74ED-3B74-B7BA-93EB9DF85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1FC7F-8F2E-4F6B-BF3E-9B76698DB461}" type="slidenum">
              <a:rPr lang="fr-FR" smtClean="0"/>
              <a:t>10</a:t>
            </a:fld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8C8734-23A2-40C5-EDB4-003040F3A78C}"/>
              </a:ext>
            </a:extLst>
          </p:cNvPr>
          <p:cNvSpPr txBox="1"/>
          <p:nvPr/>
        </p:nvSpPr>
        <p:spPr>
          <a:xfrm>
            <a:off x="550639" y="1250451"/>
            <a:ext cx="110907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NAPA 2 and TDC design at SLAC</a:t>
            </a:r>
            <a:endParaRPr lang="en-US" sz="1600" dirty="0">
              <a:highlight>
                <a:srgbClr val="FFFF00"/>
              </a:highlight>
              <a:latin typeface="Avenir Next" panose="020B050302020202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1ACE7AC-22DB-99B9-F500-27AB029BC7B4}"/>
              </a:ext>
            </a:extLst>
          </p:cNvPr>
          <p:cNvGrpSpPr/>
          <p:nvPr/>
        </p:nvGrpSpPr>
        <p:grpSpPr>
          <a:xfrm>
            <a:off x="3745233" y="2929972"/>
            <a:ext cx="3235681" cy="657764"/>
            <a:chOff x="3775938" y="2764476"/>
            <a:chExt cx="3235681" cy="65776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6A16FE91-96E3-6E44-C834-3F67E3334034}"/>
                </a:ext>
              </a:extLst>
            </p:cNvPr>
            <p:cNvSpPr/>
            <p:nvPr/>
          </p:nvSpPr>
          <p:spPr>
            <a:xfrm>
              <a:off x="6530350" y="2772706"/>
              <a:ext cx="481269" cy="649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6D1EBB6-596A-8CC6-B6B6-78E3D2E50E05}"/>
                </a:ext>
              </a:extLst>
            </p:cNvPr>
            <p:cNvSpPr/>
            <p:nvPr/>
          </p:nvSpPr>
          <p:spPr>
            <a:xfrm>
              <a:off x="3775938" y="2764476"/>
              <a:ext cx="481269" cy="649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10CC970-FDCE-145E-12DD-B0E004A4B0E0}"/>
              </a:ext>
            </a:extLst>
          </p:cNvPr>
          <p:cNvSpPr txBox="1"/>
          <p:nvPr/>
        </p:nvSpPr>
        <p:spPr>
          <a:xfrm>
            <a:off x="639850" y="2384576"/>
            <a:ext cx="8829982" cy="2046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414141"/>
                </a:solidFill>
                <a:effectLst/>
                <a:latin typeface="Avenir Next" panose="020B0503020202020204" pitchFamily="34" charset="0"/>
              </a:rPr>
              <a:t>Further improve timing resolution &amp; power trade-off: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14141"/>
                </a:solidFill>
                <a:effectLst/>
                <a:latin typeface="Avenir Next" panose="020B0503020202020204" pitchFamily="34" charset="0"/>
              </a:rPr>
              <a:t>goal to achieve x10 improvement over current state-of-the-art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414141"/>
              </a:solidFill>
              <a:latin typeface="Avenir Next" panose="020B0503020202020204" pitchFamily="34" charset="0"/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414141"/>
              </a:solidFill>
              <a:effectLst/>
              <a:latin typeface="Avenir Next" panose="020B0503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414141"/>
                </a:solidFill>
                <a:latin typeface="Avenir Next" panose="020B0503020202020204" pitchFamily="34" charset="0"/>
              </a:rPr>
              <a:t>D</a:t>
            </a:r>
            <a:r>
              <a:rPr lang="en-GB" sz="2000" dirty="0">
                <a:solidFill>
                  <a:srgbClr val="414141"/>
                </a:solidFill>
                <a:effectLst/>
                <a:latin typeface="Avenir Next" panose="020B0503020202020204" pitchFamily="34" charset="0"/>
              </a:rPr>
              <a:t>esign of compact, low-power Time-to-Digital Converter (TDC)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14141"/>
                </a:solidFill>
                <a:latin typeface="Avenir Next" panose="020B0503020202020204" pitchFamily="34" charset="0"/>
              </a:rPr>
              <a:t>l</a:t>
            </a:r>
            <a:r>
              <a:rPr lang="en-GB" dirty="0">
                <a:solidFill>
                  <a:srgbClr val="414141"/>
                </a:solidFill>
                <a:effectLst/>
                <a:latin typeface="Avenir Next" panose="020B0503020202020204" pitchFamily="34" charset="0"/>
              </a:rPr>
              <a:t>ow power vernier delay line w/ program</a:t>
            </a:r>
            <a:r>
              <a:rPr lang="en-GB" dirty="0">
                <a:solidFill>
                  <a:srgbClr val="414141"/>
                </a:solidFill>
                <a:latin typeface="Avenir Next" panose="020B0503020202020204" pitchFamily="34" charset="0"/>
              </a:rPr>
              <a:t>mable time resolution  ≲ 20 </a:t>
            </a:r>
            <a:r>
              <a:rPr lang="en-GB" dirty="0" err="1">
                <a:solidFill>
                  <a:srgbClr val="414141"/>
                </a:solidFill>
                <a:latin typeface="Avenir Next" panose="020B0503020202020204" pitchFamily="34" charset="0"/>
              </a:rPr>
              <a:t>ps</a:t>
            </a:r>
            <a:endParaRPr lang="en-GB" dirty="0">
              <a:solidFill>
                <a:srgbClr val="414141"/>
              </a:solidFill>
              <a:latin typeface="Avenir Next" panose="020B0503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7188F7-6328-A7D1-4C0C-ACAC578AC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865" y="2384576"/>
            <a:ext cx="2046714" cy="2046714"/>
          </a:xfrm>
          <a:prstGeom prst="rect">
            <a:avLst/>
          </a:prstGeom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F85C5D20-1631-1A4E-85D7-85FB98E1F927}"/>
              </a:ext>
            </a:extLst>
          </p:cNvPr>
          <p:cNvSpPr txBox="1"/>
          <p:nvPr/>
        </p:nvSpPr>
        <p:spPr>
          <a:xfrm>
            <a:off x="9728865" y="4430112"/>
            <a:ext cx="2039829" cy="4308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defTabSz="1828800">
              <a:defRPr sz="2700"/>
            </a:lvl1pPr>
          </a:lstStyle>
          <a:p>
            <a:pPr algn="ctr"/>
            <a:r>
              <a:rPr lang="en-US" sz="1600" dirty="0">
                <a:latin typeface="Avenir Next" panose="020B0503020202020204" pitchFamily="34" charset="0"/>
              </a:rPr>
              <a:t>l</a:t>
            </a:r>
            <a:r>
              <a:rPr sz="1600" dirty="0">
                <a:latin typeface="Avenir Next" panose="020B0503020202020204" pitchFamily="34" charset="0"/>
              </a:rPr>
              <a:t>ayout of </a:t>
            </a:r>
            <a:r>
              <a:rPr lang="en-US" sz="1600" dirty="0">
                <a:latin typeface="Avenir Next" panose="020B0503020202020204" pitchFamily="34" charset="0"/>
              </a:rPr>
              <a:t>NAPA2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020503-6870-A89E-0543-47AF7EEEC6CA}"/>
              </a:ext>
            </a:extLst>
          </p:cNvPr>
          <p:cNvSpPr txBox="1"/>
          <p:nvPr/>
        </p:nvSpPr>
        <p:spPr>
          <a:xfrm>
            <a:off x="1079684" y="3172354"/>
            <a:ext cx="6043012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000" dirty="0">
                <a:solidFill>
                  <a:srgbClr val="414141"/>
                </a:solidFill>
                <a:latin typeface="Avenir Next" panose="020B0503020202020204" pitchFamily="34" charset="0"/>
              </a:rPr>
              <a:t>NAPA 2 submission in </a:t>
            </a:r>
            <a:r>
              <a:rPr lang="en-FR" sz="2000" dirty="0">
                <a:latin typeface="Avenir Next" panose="020B0503020202020204" pitchFamily="34" charset="0"/>
              </a:rPr>
              <a:t>CERN WP1.2 ER2</a:t>
            </a:r>
            <a:r>
              <a:rPr lang="en-GB" sz="2000" dirty="0">
                <a:solidFill>
                  <a:srgbClr val="414141"/>
                </a:solidFill>
                <a:latin typeface="Avenir Next" panose="020B0503020202020204" pitchFamily="34" charset="0"/>
              </a:rPr>
              <a:t> (June?) </a:t>
            </a:r>
            <a:endParaRPr lang="en-GB" sz="2000" dirty="0">
              <a:solidFill>
                <a:srgbClr val="414141"/>
              </a:solidFill>
              <a:effectLst/>
              <a:latin typeface="Avenir Next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99C759-04CD-2E3F-BCEC-9536D0ACE880}"/>
              </a:ext>
            </a:extLst>
          </p:cNvPr>
          <p:cNvSpPr txBox="1"/>
          <p:nvPr/>
        </p:nvSpPr>
        <p:spPr>
          <a:xfrm>
            <a:off x="1079684" y="4622743"/>
            <a:ext cx="7952022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000" dirty="0">
                <a:solidFill>
                  <a:srgbClr val="414141"/>
                </a:solidFill>
                <a:latin typeface="Avenir Next" panose="020B0503020202020204" pitchFamily="34" charset="0"/>
              </a:rPr>
              <a:t>TDC as part of DRD7.3/6 submission in CERN WP1.2 ER2 (June?)</a:t>
            </a:r>
            <a:endParaRPr lang="en-GB" sz="2000" dirty="0">
              <a:solidFill>
                <a:srgbClr val="414141"/>
              </a:solidFill>
              <a:effectLst/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1561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5ECF5B-74ED-3B74-B7BA-93EB9DF85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1FC7F-8F2E-4F6B-BF3E-9B76698DB461}" type="slidenum">
              <a:rPr lang="fr-FR" smtClean="0"/>
              <a:t>11</a:t>
            </a:fld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8C8734-23A2-40C5-EDB4-003040F3A78C}"/>
              </a:ext>
            </a:extLst>
          </p:cNvPr>
          <p:cNvSpPr txBox="1"/>
          <p:nvPr/>
        </p:nvSpPr>
        <p:spPr>
          <a:xfrm>
            <a:off x="550640" y="1571789"/>
            <a:ext cx="110907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Outlook</a:t>
            </a:r>
            <a:endParaRPr lang="en-US" sz="1600" dirty="0">
              <a:latin typeface="Avenir Next" panose="020B050302020202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1ACE7AC-22DB-99B9-F500-27AB029BC7B4}"/>
              </a:ext>
            </a:extLst>
          </p:cNvPr>
          <p:cNvGrpSpPr/>
          <p:nvPr/>
        </p:nvGrpSpPr>
        <p:grpSpPr>
          <a:xfrm>
            <a:off x="3745233" y="2929972"/>
            <a:ext cx="3235681" cy="657764"/>
            <a:chOff x="3775938" y="2764476"/>
            <a:chExt cx="3235681" cy="65776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6A16FE91-96E3-6E44-C834-3F67E3334034}"/>
                </a:ext>
              </a:extLst>
            </p:cNvPr>
            <p:cNvSpPr/>
            <p:nvPr/>
          </p:nvSpPr>
          <p:spPr>
            <a:xfrm>
              <a:off x="6530350" y="2772706"/>
              <a:ext cx="481269" cy="649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6D1EBB6-596A-8CC6-B6B6-78E3D2E50E05}"/>
                </a:ext>
              </a:extLst>
            </p:cNvPr>
            <p:cNvSpPr/>
            <p:nvPr/>
          </p:nvSpPr>
          <p:spPr>
            <a:xfrm>
              <a:off x="3775938" y="2764476"/>
              <a:ext cx="481269" cy="649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10CC970-FDCE-145E-12DD-B0E004A4B0E0}"/>
              </a:ext>
            </a:extLst>
          </p:cNvPr>
          <p:cNvSpPr txBox="1"/>
          <p:nvPr/>
        </p:nvSpPr>
        <p:spPr>
          <a:xfrm>
            <a:off x="840185" y="2404535"/>
            <a:ext cx="10511627" cy="14234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414141"/>
                </a:solidFill>
                <a:latin typeface="Avenir Next" panose="020B0503020202020204" pitchFamily="34" charset="0"/>
              </a:rPr>
              <a:t>Precision timing is a goal of several developments in DRD3</a:t>
            </a:r>
            <a:endParaRPr lang="en-GB" sz="2000" dirty="0">
              <a:solidFill>
                <a:srgbClr val="414141"/>
              </a:solidFill>
              <a:effectLst/>
              <a:latin typeface="Avenir Next" panose="020B0503020202020204" pitchFamily="34" charset="0"/>
            </a:endParaRP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14141"/>
                </a:solidFill>
                <a:latin typeface="Avenir Next" panose="020B0503020202020204" pitchFamily="34" charset="0"/>
              </a:rPr>
              <a:t>w/ several technology options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14141"/>
                </a:solidFill>
                <a:latin typeface="Avenir Next" panose="020B0503020202020204" pitchFamily="34" charset="0"/>
              </a:rPr>
              <a:t>LGADs, MCMOS, w/ small/large electrodes or pads, w/ or w/o amplification…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14141"/>
                </a:solidFill>
                <a:latin typeface="Avenir Next" panose="020B0503020202020204" pitchFamily="34" charset="0"/>
              </a:rPr>
              <a:t>w/ common requirements toward low power, low X/X</a:t>
            </a:r>
            <a:r>
              <a:rPr lang="en-GB" baseline="-25000" dirty="0">
                <a:solidFill>
                  <a:srgbClr val="414141"/>
                </a:solidFill>
                <a:latin typeface="Avenir Next" panose="020B0503020202020204" pitchFamily="34" charset="0"/>
              </a:rPr>
              <a:t>0</a:t>
            </a:r>
            <a:r>
              <a:rPr lang="en-GB" dirty="0">
                <a:solidFill>
                  <a:srgbClr val="414141"/>
                </a:solidFill>
                <a:latin typeface="Avenir Next" panose="020B0503020202020204" pitchFamily="34" charset="0"/>
              </a:rPr>
              <a:t>, monolithic integration, large size…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843976-4798-066A-632B-8B162ED05C85}"/>
              </a:ext>
            </a:extLst>
          </p:cNvPr>
          <p:cNvSpPr txBox="1"/>
          <p:nvPr/>
        </p:nvSpPr>
        <p:spPr>
          <a:xfrm>
            <a:off x="1801914" y="4123358"/>
            <a:ext cx="8588172" cy="18620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000" dirty="0" err="1">
                <a:solidFill>
                  <a:srgbClr val="414141"/>
                </a:solidFill>
                <a:latin typeface="Avenir Next" panose="020B0503020202020204" pitchFamily="34" charset="0"/>
              </a:rPr>
              <a:t>TPSCo</a:t>
            </a:r>
            <a:r>
              <a:rPr lang="en-GB" sz="2000" dirty="0">
                <a:solidFill>
                  <a:srgbClr val="414141"/>
                </a:solidFill>
                <a:latin typeface="Avenir Next" panose="020B0503020202020204" pitchFamily="34" charset="0"/>
              </a:rPr>
              <a:t> 65 nm is an interesting option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14141"/>
                </a:solidFill>
                <a:latin typeface="Avenir Next" panose="020B0503020202020204" pitchFamily="34" charset="0"/>
              </a:rPr>
              <a:t>demonstrating 100 </a:t>
            </a:r>
            <a:r>
              <a:rPr lang="en-GB" dirty="0" err="1">
                <a:solidFill>
                  <a:srgbClr val="414141"/>
                </a:solidFill>
                <a:latin typeface="Avenir Next" panose="020B0503020202020204" pitchFamily="34" charset="0"/>
              </a:rPr>
              <a:t>ps</a:t>
            </a:r>
            <a:r>
              <a:rPr lang="en-GB" dirty="0">
                <a:solidFill>
                  <a:srgbClr val="414141"/>
                </a:solidFill>
                <a:latin typeface="Avenir Next" panose="020B0503020202020204" pitchFamily="34" charset="0"/>
              </a:rPr>
              <a:t> will need a proper FE on longer term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14141"/>
                </a:solidFill>
                <a:latin typeface="Avenir Next" panose="020B0503020202020204" pitchFamily="34" charset="0"/>
              </a:rPr>
              <a:t>exploring digital architecture options can be rather generic and start now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14141"/>
                </a:solidFill>
                <a:latin typeface="Avenir Next" panose="020B0503020202020204" pitchFamily="34" charset="0"/>
              </a:rPr>
              <a:t>the Versatile </a:t>
            </a:r>
            <a:r>
              <a:rPr lang="en-GB">
                <a:solidFill>
                  <a:srgbClr val="414141"/>
                </a:solidFill>
                <a:latin typeface="Avenir Next" panose="020B0503020202020204" pitchFamily="34" charset="0"/>
              </a:rPr>
              <a:t>Tracker proposal is well </a:t>
            </a:r>
            <a:r>
              <a:rPr lang="en-GB" dirty="0">
                <a:solidFill>
                  <a:srgbClr val="414141"/>
                </a:solidFill>
                <a:latin typeface="Avenir Next" panose="020B0503020202020204" pitchFamily="34" charset="0"/>
              </a:rPr>
              <a:t>adapted to gather projects and the related communities to share components and work on several aspects (w/ specifications that can be adapted)</a:t>
            </a:r>
          </a:p>
        </p:txBody>
      </p:sp>
    </p:spTree>
    <p:extLst>
      <p:ext uri="{BB962C8B-B14F-4D97-AF65-F5344CB8AC3E}">
        <p14:creationId xmlns:p14="http://schemas.microsoft.com/office/powerpoint/2010/main" val="3969123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5ECF5B-74ED-3B74-B7BA-93EB9DF85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1FC7F-8F2E-4F6B-BF3E-9B76698DB461}" type="slidenum">
              <a:rPr lang="fr-FR" smtClean="0"/>
              <a:t>2</a:t>
            </a:fld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8C8734-23A2-40C5-EDB4-003040F3A78C}"/>
              </a:ext>
            </a:extLst>
          </p:cNvPr>
          <p:cNvSpPr txBox="1"/>
          <p:nvPr/>
        </p:nvSpPr>
        <p:spPr>
          <a:xfrm>
            <a:off x="210355" y="465165"/>
            <a:ext cx="11771290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Motivation for tracking architectures with 1 ns to 100 </a:t>
            </a:r>
            <a:r>
              <a:rPr lang="en-US" sz="2800" dirty="0" err="1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ps</a:t>
            </a:r>
            <a:r>
              <a:rPr lang="en-US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 precision</a:t>
            </a:r>
          </a:p>
          <a:p>
            <a:pPr marL="285750" indent="-285750" algn="ctr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≃ 1 ns for background suppression &amp; pile-up mitigation at e-e and h-h colliders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2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≲ 100 </a:t>
            </a:r>
            <a:r>
              <a:rPr lang="en-US" sz="2200" dirty="0" err="1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ps</a:t>
            </a:r>
            <a:r>
              <a:rPr lang="en-US" sz="22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ToF</a:t>
            </a:r>
            <a:r>
              <a:rPr lang="en-US" sz="22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 Particle ID to complete Large Gas Volume Detector at e-e colliders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D6004A-3700-154D-4761-3DF3A61C5B59}"/>
              </a:ext>
            </a:extLst>
          </p:cNvPr>
          <p:cNvSpPr txBox="1"/>
          <p:nvPr/>
        </p:nvSpPr>
        <p:spPr>
          <a:xfrm>
            <a:off x="755291" y="2091988"/>
            <a:ext cx="10681418" cy="10926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indent="-342900" algn="ctr">
              <a:spcAft>
                <a:spcPts val="300"/>
              </a:spcAft>
              <a:buFont typeface="Wingdings" pitchFamily="2" charset="2"/>
              <a:buChar char="Ø"/>
            </a:pPr>
            <a:r>
              <a:rPr lang="en-US" sz="2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Tracking with both position and timing precision at low X/X</a:t>
            </a:r>
            <a:r>
              <a:rPr lang="en-US" sz="2000" baseline="-25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0</a:t>
            </a:r>
          </a:p>
          <a:p>
            <a:pPr marL="342900" indent="-342900" algn="ctr">
              <a:spcAft>
                <a:spcPts val="300"/>
              </a:spcAft>
              <a:buFont typeface="Wingdings" pitchFamily="2" charset="2"/>
              <a:buChar char="Ø"/>
            </a:pPr>
            <a:r>
              <a:rPr lang="en-US" sz="2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Si/W calorimetry with 5D high granularity first layers (possibly digital)</a:t>
            </a:r>
          </a:p>
          <a:p>
            <a:pPr algn="ctr">
              <a:spcAft>
                <a:spcPts val="300"/>
              </a:spcAft>
            </a:pPr>
            <a:r>
              <a:rPr lang="en-US" sz="2000" dirty="0">
                <a:solidFill>
                  <a:srgbClr val="C00000"/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power consumption will drive granularity/timing compromise as a function of layer radius</a:t>
            </a:r>
            <a:endParaRPr lang="en-US" sz="2000" dirty="0">
              <a:latin typeface="Avenir Next" panose="020B050302020202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78DBDDA-5942-ED05-9A42-42E6A48DA2F9}"/>
              </a:ext>
            </a:extLst>
          </p:cNvPr>
          <p:cNvGrpSpPr/>
          <p:nvPr/>
        </p:nvGrpSpPr>
        <p:grpSpPr>
          <a:xfrm>
            <a:off x="1765739" y="3566287"/>
            <a:ext cx="9122978" cy="2890943"/>
            <a:chOff x="2341866" y="3540529"/>
            <a:chExt cx="9122978" cy="2890943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80B71A4B-4662-C816-4CBE-080306C140BF}"/>
                </a:ext>
              </a:extLst>
            </p:cNvPr>
            <p:cNvGrpSpPr/>
            <p:nvPr/>
          </p:nvGrpSpPr>
          <p:grpSpPr>
            <a:xfrm>
              <a:off x="2341866" y="3540529"/>
              <a:ext cx="9122978" cy="2890943"/>
              <a:chOff x="1944197" y="3753936"/>
              <a:chExt cx="9122978" cy="2890943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DB7DA63-141B-0184-7F4E-5ABA40DF5E4B}"/>
                  </a:ext>
                </a:extLst>
              </p:cNvPr>
              <p:cNvGrpSpPr/>
              <p:nvPr/>
            </p:nvGrpSpPr>
            <p:grpSpPr>
              <a:xfrm>
                <a:off x="3204335" y="4190607"/>
                <a:ext cx="6802267" cy="2454272"/>
                <a:chOff x="3204335" y="4369442"/>
                <a:chExt cx="6802267" cy="2454272"/>
              </a:xfrm>
            </p:grpSpPr>
            <p:pic>
              <p:nvPicPr>
                <p:cNvPr id="24" name="Picture 23">
                  <a:extLst>
                    <a:ext uri="{FF2B5EF4-FFF2-40B4-BE49-F238E27FC236}">
                      <a16:creationId xmlns:a16="http://schemas.microsoft.com/office/drawing/2014/main" id="{B385F02E-5338-75E5-0198-0DACA0EB69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204335" y="4369442"/>
                  <a:ext cx="3272363" cy="2454272"/>
                </a:xfrm>
                <a:prstGeom prst="rect">
                  <a:avLst/>
                </a:prstGeom>
              </p:spPr>
            </p:pic>
            <p:pic>
              <p:nvPicPr>
                <p:cNvPr id="25" name="Picture 24">
                  <a:extLst>
                    <a:ext uri="{FF2B5EF4-FFF2-40B4-BE49-F238E27FC236}">
                      <a16:creationId xmlns:a16="http://schemas.microsoft.com/office/drawing/2014/main" id="{CA9D9F4A-818A-6783-1068-1B7BE2463E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734239" y="4369442"/>
                  <a:ext cx="3272363" cy="2454272"/>
                </a:xfrm>
                <a:prstGeom prst="rect">
                  <a:avLst/>
                </a:prstGeom>
              </p:spPr>
            </p:pic>
          </p:grp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2078C76-635F-4F6C-F808-5BCD934455A9}"/>
                  </a:ext>
                </a:extLst>
              </p:cNvPr>
              <p:cNvSpPr txBox="1"/>
              <p:nvPr/>
            </p:nvSpPr>
            <p:spPr>
              <a:xfrm>
                <a:off x="7036842" y="4125323"/>
                <a:ext cx="26671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Avenir Next" panose="020B0503020202020204" pitchFamily="34" charset="0"/>
                  </a:rPr>
                  <a:t>enable</a:t>
                </a:r>
                <a:r>
                  <a:rPr lang="en-FR" dirty="0">
                    <a:latin typeface="Avenir Next" panose="020B0503020202020204" pitchFamily="34" charset="0"/>
                  </a:rPr>
                  <a:t> PID at 3T B-field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C65EEF0-F19E-F9C0-B148-C16254E4EC85}"/>
                  </a:ext>
                </a:extLst>
              </p:cNvPr>
              <p:cNvSpPr txBox="1"/>
              <p:nvPr/>
            </p:nvSpPr>
            <p:spPr>
              <a:xfrm>
                <a:off x="1944197" y="3753936"/>
                <a:ext cx="912297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dirty="0">
                    <a:latin typeface="Avenir Next" panose="020B0503020202020204" pitchFamily="34" charset="0"/>
                  </a:rPr>
                  <a:t>e</a:t>
                </a:r>
                <a:r>
                  <a:rPr lang="en-FR" sz="2000" dirty="0">
                    <a:latin typeface="Avenir Next" panose="020B0503020202020204" pitchFamily="34" charset="0"/>
                  </a:rPr>
                  <a:t>x. PID w/ ToF of 30 ps precision at inner and outer LGVD radius</a:t>
                </a: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29D7FFB-E7A8-AF74-F2A0-462E967B8886}"/>
                </a:ext>
              </a:extLst>
            </p:cNvPr>
            <p:cNvSpPr txBox="1"/>
            <p:nvPr/>
          </p:nvSpPr>
          <p:spPr>
            <a:xfrm>
              <a:off x="3437442" y="3900668"/>
              <a:ext cx="360148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FR" sz="1800" dirty="0">
                  <a:latin typeface="Avenir Next" panose="020B0503020202020204" pitchFamily="34" charset="0"/>
                </a:rPr>
                <a:t>extend low-P range at 2T B-field </a:t>
              </a:r>
              <a:endParaRPr lang="en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018509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5ECF5B-74ED-3B74-B7BA-93EB9DF85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1FC7F-8F2E-4F6B-BF3E-9B76698DB461}" type="slidenum">
              <a:rPr lang="fr-FR" smtClean="0"/>
              <a:t>3</a:t>
            </a:fld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8C8734-23A2-40C5-EDB4-003040F3A78C}"/>
              </a:ext>
            </a:extLst>
          </p:cNvPr>
          <p:cNvSpPr txBox="1"/>
          <p:nvPr/>
        </p:nvSpPr>
        <p:spPr>
          <a:xfrm>
            <a:off x="210355" y="529560"/>
            <a:ext cx="117712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 Tracking requirements of strategic experimental projects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594240B-5087-DCBF-5D08-ABF63C0B25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227671"/>
              </p:ext>
            </p:extLst>
          </p:nvPr>
        </p:nvGraphicFramePr>
        <p:xfrm>
          <a:off x="8369187" y="1631860"/>
          <a:ext cx="1552931" cy="3219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2931">
                  <a:extLst>
                    <a:ext uri="{9D8B030D-6E8A-4147-A177-3AD203B41FA5}">
                      <a16:colId xmlns:a16="http://schemas.microsoft.com/office/drawing/2014/main" val="156309684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FR" sz="1400" b="0" dirty="0">
                          <a:solidFill>
                            <a:schemeClr val="tx1"/>
                          </a:solidFill>
                          <a:latin typeface="Avenir Next" panose="020B0503020202020204" pitchFamily="34" charset="0"/>
                        </a:rPr>
                        <a:t>FCCee trk &amp; PID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5422209"/>
                  </a:ext>
                </a:extLst>
              </a:tr>
              <a:tr h="3081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R" sz="1400" dirty="0">
                          <a:latin typeface="Avenir Next" panose="020B0503020202020204" pitchFamily="34" charset="0"/>
                        </a:rPr>
                        <a:t>≲ 10 μm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6652113"/>
                  </a:ext>
                </a:extLst>
              </a:tr>
              <a:tr h="31251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R" sz="1400" dirty="0">
                          <a:latin typeface="Avenir Next" panose="020B0503020202020204" pitchFamily="34" charset="0"/>
                        </a:rPr>
                        <a:t>≃ 15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0445087"/>
                  </a:ext>
                </a:extLst>
              </a:tr>
              <a:tr h="35495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Avenir Next" panose="020B0503020202020204" pitchFamily="34" charset="0"/>
                        </a:rPr>
                        <a:t>l</a:t>
                      </a:r>
                      <a:r>
                        <a:rPr lang="en-FR" sz="1400" dirty="0">
                          <a:latin typeface="Avenir Next" panose="020B0503020202020204" pitchFamily="34" charset="0"/>
                        </a:rPr>
                        <a:t>ow*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3516436"/>
                  </a:ext>
                </a:extLst>
              </a:tr>
              <a:tr h="316375">
                <a:tc>
                  <a:txBody>
                    <a:bodyPr/>
                    <a:lstStyle/>
                    <a:p>
                      <a:pPr algn="ctr"/>
                      <a:endParaRPr lang="en-FR" sz="1400" dirty="0">
                        <a:latin typeface="Avenir Next" panose="020B0503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2051556"/>
                  </a:ext>
                </a:extLst>
              </a:tr>
              <a:tr h="3245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R" sz="1400" dirty="0">
                          <a:latin typeface="Avenir Next" panose="020B0503020202020204" pitchFamily="34" charset="0"/>
                        </a:rPr>
                        <a:t>≲ 100 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8140692"/>
                  </a:ext>
                </a:extLst>
              </a:tr>
              <a:tr h="3245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R" sz="1400" dirty="0">
                          <a:latin typeface="Avenir Next" panose="020B0503020202020204" pitchFamily="34" charset="0"/>
                        </a:rPr>
                        <a:t>no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7094173"/>
                  </a:ext>
                </a:extLst>
              </a:tr>
              <a:tr h="3245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R" sz="1400" dirty="0">
                          <a:latin typeface="Avenir Next" panose="020B0503020202020204" pitchFamily="34" charset="0"/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852578"/>
                  </a:ext>
                </a:extLst>
              </a:tr>
              <a:tr h="3245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R" sz="1400" dirty="0">
                          <a:latin typeface="Avenir Next" panose="020B0503020202020204" pitchFamily="34" charset="0"/>
                        </a:rPr>
                        <a:t>low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7876946"/>
                  </a:ext>
                </a:extLst>
              </a:tr>
              <a:tr h="3245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R" sz="1400" dirty="0">
                          <a:latin typeface="Avenir Next" panose="020B0503020202020204" pitchFamily="34" charset="0"/>
                        </a:rPr>
                        <a:t>low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485233"/>
                  </a:ext>
                </a:extLst>
              </a:tr>
            </a:tbl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688B8035-2139-8BA6-453D-49C7871107D1}"/>
              </a:ext>
            </a:extLst>
          </p:cNvPr>
          <p:cNvGrpSpPr/>
          <p:nvPr/>
        </p:nvGrpSpPr>
        <p:grpSpPr>
          <a:xfrm>
            <a:off x="2090582" y="1527098"/>
            <a:ext cx="6271560" cy="3409596"/>
            <a:chOff x="603802" y="1839829"/>
            <a:chExt cx="6271560" cy="340959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12B47F6-4B2A-7929-D8C9-DEEE40F960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251"/>
            <a:stretch/>
          </p:blipFill>
          <p:spPr>
            <a:xfrm>
              <a:off x="603802" y="1839829"/>
              <a:ext cx="6271560" cy="3409596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2F2E551-7541-7968-5165-E7EBD358B797}"/>
                </a:ext>
              </a:extLst>
            </p:cNvPr>
            <p:cNvSpPr/>
            <p:nvPr/>
          </p:nvSpPr>
          <p:spPr>
            <a:xfrm>
              <a:off x="3715473" y="3565002"/>
              <a:ext cx="428264" cy="300942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3371927-1FBB-7D41-0E5B-8DE5C7A6093A}"/>
                </a:ext>
              </a:extLst>
            </p:cNvPr>
            <p:cNvSpPr/>
            <p:nvPr/>
          </p:nvSpPr>
          <p:spPr>
            <a:xfrm>
              <a:off x="5198959" y="3565002"/>
              <a:ext cx="428264" cy="300942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B78EE77-6B9C-ED69-EA3E-691CE70569D5}"/>
              </a:ext>
            </a:extLst>
          </p:cNvPr>
          <p:cNvSpPr/>
          <p:nvPr/>
        </p:nvSpPr>
        <p:spPr>
          <a:xfrm>
            <a:off x="8720563" y="3232242"/>
            <a:ext cx="840128" cy="30094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DA3DF8-636C-7F23-4BA8-0BEE70009A15}"/>
              </a:ext>
            </a:extLst>
          </p:cNvPr>
          <p:cNvSpPr txBox="1"/>
          <p:nvPr/>
        </p:nvSpPr>
        <p:spPr>
          <a:xfrm>
            <a:off x="2411767" y="1212721"/>
            <a:ext cx="5631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venir Next" panose="020B0503020202020204" pitchFamily="34" charset="0"/>
              </a:rPr>
              <a:t>Versatile Tracker* </a:t>
            </a:r>
            <a:endParaRPr lang="en-FR" dirty="0">
              <a:latin typeface="Avenir Next" panose="020B0503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BD0FB1-B3F6-B1F6-94B6-85BD8D0BB384}"/>
              </a:ext>
            </a:extLst>
          </p:cNvPr>
          <p:cNvSpPr txBox="1"/>
          <p:nvPr/>
        </p:nvSpPr>
        <p:spPr>
          <a:xfrm>
            <a:off x="8251309" y="1212721"/>
            <a:ext cx="1778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venir Next" panose="020B0503020202020204" pitchFamily="34" charset="0"/>
              </a:rPr>
              <a:t>+ </a:t>
            </a:r>
            <a:r>
              <a:rPr lang="en-US" dirty="0" err="1">
                <a:latin typeface="Avenir Next" panose="020B0503020202020204" pitchFamily="34" charset="0"/>
              </a:rPr>
              <a:t>PMaTT</a:t>
            </a:r>
            <a:r>
              <a:rPr lang="en-US" dirty="0">
                <a:latin typeface="Avenir Next" panose="020B0503020202020204" pitchFamily="34" charset="0"/>
              </a:rPr>
              <a:t> </a:t>
            </a:r>
            <a:endParaRPr lang="en-FR" dirty="0">
              <a:latin typeface="Avenir Next" panose="020B0503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24A743-2DAC-2DF1-A793-9DCA305523E5}"/>
              </a:ext>
            </a:extLst>
          </p:cNvPr>
          <p:cNvSpPr txBox="1"/>
          <p:nvPr/>
        </p:nvSpPr>
        <p:spPr>
          <a:xfrm>
            <a:off x="1177425" y="5274491"/>
            <a:ext cx="9837149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itchFamily="2" charset="2"/>
              <a:buChar char="Ø"/>
            </a:pPr>
            <a:r>
              <a:rPr lang="en-FR" sz="2000" dirty="0">
                <a:latin typeface="Avenir Next" panose="020B0503020202020204" pitchFamily="34" charset="0"/>
              </a:rPr>
              <a:t>TPSCo 65 nm offers the highest granularity potential at low power consumption</a:t>
            </a:r>
          </a:p>
          <a:p>
            <a:pPr algn="ctr"/>
            <a:r>
              <a:rPr lang="en-FR" sz="2000" dirty="0">
                <a:solidFill>
                  <a:srgbClr val="C00000"/>
                </a:solidFill>
                <a:latin typeface="Avenir Next" panose="020B0503020202020204" pitchFamily="34" charset="0"/>
              </a:rPr>
              <a:t>65 ps precision measured w/ TPSCo modified process at 10 μm pitch 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574B14-7449-B01B-28A4-C37A3BEB258D}"/>
              </a:ext>
            </a:extLst>
          </p:cNvPr>
          <p:cNvSpPr txBox="1"/>
          <p:nvPr/>
        </p:nvSpPr>
        <p:spPr>
          <a:xfrm>
            <a:off x="-17224" y="6548620"/>
            <a:ext cx="7028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600" i="1" dirty="0">
                <a:latin typeface="Avenir Next" panose="020B0503020202020204" pitchFamily="34" charset="0"/>
              </a:rPr>
              <a:t>* </a:t>
            </a:r>
            <a:r>
              <a:rPr lang="en-GB" sz="1600" i="1" dirty="0">
                <a:latin typeface="Avenir Next" panose="020B0503020202020204" pitchFamily="34" charset="0"/>
              </a:rPr>
              <a:t>P</a:t>
            </a:r>
            <a:r>
              <a:rPr lang="en-FR" sz="1600" i="1" dirty="0">
                <a:latin typeface="Avenir Next" panose="020B0503020202020204" pitchFamily="34" charset="0"/>
              </a:rPr>
              <a:t>rojects submitted to DRD3 WP1, Versatile Tracker see talk of M. Deveaux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FBB7172-718E-CDE3-35A7-3D3DE7CB6293}"/>
              </a:ext>
            </a:extLst>
          </p:cNvPr>
          <p:cNvSpPr txBox="1"/>
          <p:nvPr/>
        </p:nvSpPr>
        <p:spPr>
          <a:xfrm>
            <a:off x="9929163" y="3090325"/>
            <a:ext cx="23615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</a:rPr>
              <a:t>r</a:t>
            </a:r>
            <a:r>
              <a:rPr lang="en-FR" sz="1600" dirty="0">
                <a:solidFill>
                  <a:srgbClr val="C00000"/>
                </a:solidFill>
              </a:rPr>
              <a:t>equire fine TDC</a:t>
            </a:r>
          </a:p>
          <a:p>
            <a:r>
              <a:rPr lang="en-FR" sz="1600" dirty="0">
                <a:solidFill>
                  <a:srgbClr val="C00000"/>
                </a:solidFill>
              </a:rPr>
              <a:t>(compared to timestamp) </a:t>
            </a:r>
          </a:p>
        </p:txBody>
      </p:sp>
    </p:spTree>
    <p:extLst>
      <p:ext uri="{BB962C8B-B14F-4D97-AF65-F5344CB8AC3E}">
        <p14:creationId xmlns:p14="http://schemas.microsoft.com/office/powerpoint/2010/main" val="3159339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5ECF5B-74ED-3B74-B7BA-93EB9DF85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1FC7F-8F2E-4F6B-BF3E-9B76698DB461}" type="slidenum">
              <a:rPr lang="fr-FR" smtClean="0"/>
              <a:t>4</a:t>
            </a:fld>
            <a:endParaRPr lang="fr-FR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92E20BD-EF2D-41A7-C0F4-E6BA7BFC499C}"/>
              </a:ext>
            </a:extLst>
          </p:cNvPr>
          <p:cNvSpPr txBox="1"/>
          <p:nvPr/>
        </p:nvSpPr>
        <p:spPr>
          <a:xfrm>
            <a:off x="1377066" y="1693759"/>
            <a:ext cx="94379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</a:rPr>
              <a:t>Possible specifications for analog sensor and Front-End </a:t>
            </a:r>
            <a:endParaRPr lang="en-FR" sz="2800" dirty="0">
              <a:latin typeface="Avenir Next" panose="020B0503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8F3EBB-2D0F-C9D3-48A4-B72054DA28CC}"/>
              </a:ext>
            </a:extLst>
          </p:cNvPr>
          <p:cNvSpPr txBox="1"/>
          <p:nvPr/>
        </p:nvSpPr>
        <p:spPr>
          <a:xfrm>
            <a:off x="1875099" y="61345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R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0996BBF-C7CF-E1BA-FE16-1E2F12B0A98D}"/>
              </a:ext>
            </a:extLst>
          </p:cNvPr>
          <p:cNvGrpSpPr/>
          <p:nvPr/>
        </p:nvGrpSpPr>
        <p:grpSpPr>
          <a:xfrm>
            <a:off x="1455307" y="2539412"/>
            <a:ext cx="9281386" cy="2116364"/>
            <a:chOff x="1343685" y="2197554"/>
            <a:chExt cx="9281386" cy="211636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5D46D90-A524-2BB2-07E6-2E779416649A}"/>
                </a:ext>
              </a:extLst>
            </p:cNvPr>
            <p:cNvGrpSpPr/>
            <p:nvPr/>
          </p:nvGrpSpPr>
          <p:grpSpPr>
            <a:xfrm>
              <a:off x="1343685" y="2197554"/>
              <a:ext cx="9281386" cy="2116364"/>
              <a:chOff x="657830" y="993788"/>
              <a:chExt cx="9268123" cy="2116364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B7781C43-AEB7-A2B0-9144-D605E0A7304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676" t="8770" r="6563" b="65047"/>
              <a:stretch/>
            </p:blipFill>
            <p:spPr>
              <a:xfrm>
                <a:off x="8084258" y="993788"/>
                <a:ext cx="1209339" cy="818717"/>
              </a:xfrm>
              <a:prstGeom prst="rect">
                <a:avLst/>
              </a:prstGeom>
            </p:spPr>
          </p:pic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348880E-714C-DF1A-AD61-58846B1C854E}"/>
                  </a:ext>
                </a:extLst>
              </p:cNvPr>
              <p:cNvSpPr txBox="1"/>
              <p:nvPr/>
            </p:nvSpPr>
            <p:spPr>
              <a:xfrm>
                <a:off x="657830" y="1132688"/>
                <a:ext cx="9268123" cy="19774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GB" sz="2000" dirty="0">
                    <a:latin typeface="Avenir Next" panose="020B0503020202020204" pitchFamily="34" charset="0"/>
                  </a:rPr>
                  <a:t>Diode pitch 15 </a:t>
                </a:r>
                <a:r>
                  <a:rPr lang="en-GB" sz="2000" dirty="0" err="1">
                    <a:latin typeface="Avenir Next" panose="020B0503020202020204" pitchFamily="34" charset="0"/>
                  </a:rPr>
                  <a:t>μm</a:t>
                </a:r>
                <a:r>
                  <a:rPr lang="en-GB" sz="2000" dirty="0">
                    <a:latin typeface="Avenir Next" panose="020B0503020202020204" pitchFamily="34" charset="0"/>
                  </a:rPr>
                  <a:t>* for time resolution ≃ 100 </a:t>
                </a:r>
                <a:r>
                  <a:rPr lang="en-GB" sz="2000" dirty="0" err="1">
                    <a:latin typeface="Avenir Next" panose="020B0503020202020204" pitchFamily="34" charset="0"/>
                  </a:rPr>
                  <a:t>ps</a:t>
                </a:r>
                <a:endParaRPr lang="en-GB" sz="2000" dirty="0">
                  <a:latin typeface="Avenir Next" panose="020B0503020202020204" pitchFamily="34" charset="0"/>
                </a:endParaRPr>
              </a:p>
              <a:p>
                <a:pPr marL="285750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venir Next" panose="020B0503020202020204" pitchFamily="34" charset="0"/>
                  </a:rPr>
                  <a:t>2 (row) x 2 (col.) diodes grouped at FE = 1 pixel</a:t>
                </a:r>
              </a:p>
              <a:p>
                <a:pPr marL="742950" lvl="1" indent="-285750">
                  <a:spcAft>
                    <a:spcPts val="300"/>
                  </a:spcAft>
                  <a:buFont typeface="Wingdings" pitchFamily="2" charset="2"/>
                  <a:buChar char="Ø"/>
                </a:pPr>
                <a:r>
                  <a:rPr lang="en-GB" dirty="0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binary position resolution 30 / √12 ≃ 9 </a:t>
                </a:r>
                <a:r>
                  <a:rPr lang="en-GB" dirty="0" err="1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μm</a:t>
                </a:r>
                <a:r>
                  <a:rPr lang="en-GB" dirty="0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 (cluster size 1)</a:t>
                </a:r>
                <a:r>
                  <a:rPr lang="en-GB" dirty="0">
                    <a:latin typeface="Avenir Next" panose="020B0503020202020204" pitchFamily="34" charset="0"/>
                  </a:rPr>
                  <a:t> </a:t>
                </a:r>
              </a:p>
              <a:p>
                <a:pPr marL="742950" lvl="1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venir Next" panose="020B0503020202020204" pitchFamily="34" charset="0"/>
                  </a:rPr>
                  <a:t>1- 2  stages FE as in Tracker Versatile grouping proposal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venir Next" panose="020B0503020202020204" pitchFamily="34" charset="0"/>
                  </a:rPr>
                  <a:t>NAPA SLAC-like FE, </a:t>
                </a:r>
                <a:r>
                  <a:rPr lang="en-FR" dirty="0">
                    <a:latin typeface="Avenir Next" panose="020B0503020202020204" pitchFamily="34" charset="0"/>
                  </a:rPr>
                  <a:t>σ</a:t>
                </a:r>
                <a:r>
                  <a:rPr lang="en-FR" baseline="-25000" dirty="0">
                    <a:latin typeface="Avenir Next" panose="020B0503020202020204" pitchFamily="34" charset="0"/>
                  </a:rPr>
                  <a:t>jit </a:t>
                </a:r>
                <a:r>
                  <a:rPr lang="en-GB" dirty="0">
                    <a:latin typeface="Avenir Next" panose="020B0503020202020204" pitchFamily="34" charset="0"/>
                  </a:rPr>
                  <a:t>≃ 400 </a:t>
                </a:r>
                <a:r>
                  <a:rPr lang="en-GB" dirty="0" err="1">
                    <a:latin typeface="Avenir Next" panose="020B0503020202020204" pitchFamily="34" charset="0"/>
                  </a:rPr>
                  <a:t>ps</a:t>
                </a:r>
                <a:endParaRPr lang="en-GB" dirty="0">
                  <a:latin typeface="Avenir Next" panose="020B0503020202020204" pitchFamily="34" charset="0"/>
                </a:endParaRPr>
              </a:p>
              <a:p>
                <a:pPr marL="1200150" lvl="2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venir Next" panose="020B0503020202020204" pitchFamily="34" charset="0"/>
                  </a:rPr>
                  <a:t>DPTS CERN </a:t>
                </a:r>
                <a:r>
                  <a:rPr lang="en-FR" dirty="0">
                    <a:latin typeface="Avenir Next" panose="020B0503020202020204" pitchFamily="34" charset="0"/>
                  </a:rPr>
                  <a:t>DPTS-like, σ</a:t>
                </a:r>
                <a:r>
                  <a:rPr lang="en-FR" baseline="-25000" dirty="0">
                    <a:latin typeface="Avenir Next" panose="020B0503020202020204" pitchFamily="34" charset="0"/>
                  </a:rPr>
                  <a:t>jit</a:t>
                </a:r>
                <a:r>
                  <a:rPr lang="en-FR" dirty="0">
                    <a:latin typeface="Avenir Next" panose="020B0503020202020204" pitchFamily="34" charset="0"/>
                  </a:rPr>
                  <a:t> ≃ 6 ns</a:t>
                </a:r>
                <a:endParaRPr lang="en-GB" dirty="0">
                  <a:latin typeface="Avenir Next" panose="020B0503020202020204" pitchFamily="34" charset="0"/>
                </a:endParaRPr>
              </a:p>
            </p:txBody>
          </p:sp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39839CC6-7203-AE67-4AAD-B220F614FC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941" t="61353"/>
              <a:stretch/>
            </p:blipFill>
            <p:spPr>
              <a:xfrm>
                <a:off x="8051888" y="1724555"/>
                <a:ext cx="1768788" cy="902953"/>
              </a:xfrm>
              <a:prstGeom prst="rect">
                <a:avLst/>
              </a:prstGeom>
            </p:spPr>
          </p:pic>
        </p:grpSp>
        <p:sp>
          <p:nvSpPr>
            <p:cNvPr id="17" name="Left Brace 16">
              <a:extLst>
                <a:ext uri="{FF2B5EF4-FFF2-40B4-BE49-F238E27FC236}">
                  <a16:creationId xmlns:a16="http://schemas.microsoft.com/office/drawing/2014/main" id="{7B2EA48C-2724-F01C-6A73-C94C50533793}"/>
                </a:ext>
              </a:extLst>
            </p:cNvPr>
            <p:cNvSpPr/>
            <p:nvPr/>
          </p:nvSpPr>
          <p:spPr>
            <a:xfrm>
              <a:off x="8554997" y="2348028"/>
              <a:ext cx="324089" cy="1483245"/>
            </a:xfrm>
            <a:prstGeom prst="leftBrace">
              <a:avLst>
                <a:gd name="adj1" fmla="val 8333"/>
                <a:gd name="adj2" fmla="val 68525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8393CAB-80DB-DCC5-2995-FDB7797D9CD0}"/>
              </a:ext>
            </a:extLst>
          </p:cNvPr>
          <p:cNvSpPr txBox="1"/>
          <p:nvPr/>
        </p:nvSpPr>
        <p:spPr>
          <a:xfrm>
            <a:off x="1207980" y="5099247"/>
            <a:ext cx="9776039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GB" sz="2000" dirty="0">
                <a:latin typeface="Avenir Next" panose="020B0503020202020204" pitchFamily="34" charset="0"/>
                <a:sym typeface="Wingdings" pitchFamily="2" charset="2"/>
              </a:rPr>
              <a:t>Allpix2 + Cadence simulation can guide choice of pitch and grouping of diodes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7BA6F9-6BF5-C8B2-2698-89D06689FC67}"/>
              </a:ext>
            </a:extLst>
          </p:cNvPr>
          <p:cNvSpPr txBox="1"/>
          <p:nvPr/>
        </p:nvSpPr>
        <p:spPr>
          <a:xfrm>
            <a:off x="-17224" y="6548620"/>
            <a:ext cx="34177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600" i="1" dirty="0">
                <a:latin typeface="Avenir Next" panose="020B0503020202020204" pitchFamily="34" charset="0"/>
              </a:rPr>
              <a:t>* </a:t>
            </a:r>
            <a:r>
              <a:rPr lang="en-GB" sz="1600" i="1" dirty="0">
                <a:latin typeface="Avenir Next" panose="020B0503020202020204" pitchFamily="34" charset="0"/>
              </a:rPr>
              <a:t>P</a:t>
            </a:r>
            <a:r>
              <a:rPr lang="en-FR" sz="1600" i="1" dirty="0">
                <a:latin typeface="Avenir Next" panose="020B0503020202020204" pitchFamily="34" charset="0"/>
              </a:rPr>
              <a:t>itch also considered in Octopus </a:t>
            </a:r>
          </a:p>
        </p:txBody>
      </p:sp>
    </p:spTree>
    <p:extLst>
      <p:ext uri="{BB962C8B-B14F-4D97-AF65-F5344CB8AC3E}">
        <p14:creationId xmlns:p14="http://schemas.microsoft.com/office/powerpoint/2010/main" val="1722015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5ECF5B-74ED-3B74-B7BA-93EB9DF85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1FC7F-8F2E-4F6B-BF3E-9B76698DB461}" type="slidenum">
              <a:rPr lang="fr-FR" smtClean="0"/>
              <a:t>5</a:t>
            </a:fld>
            <a:endParaRPr lang="fr-FR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92E20BD-EF2D-41A7-C0F4-E6BA7BFC499C}"/>
              </a:ext>
            </a:extLst>
          </p:cNvPr>
          <p:cNvSpPr txBox="1"/>
          <p:nvPr/>
        </p:nvSpPr>
        <p:spPr>
          <a:xfrm>
            <a:off x="601142" y="652667"/>
            <a:ext cx="10989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</a:rPr>
              <a:t>Architecture (asynchronous) options for fine TDC implementation* </a:t>
            </a:r>
            <a:endParaRPr lang="en-FR" sz="2800" dirty="0">
              <a:latin typeface="Avenir Next" panose="020B0503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8F3EBB-2D0F-C9D3-48A4-B72054DA28CC}"/>
              </a:ext>
            </a:extLst>
          </p:cNvPr>
          <p:cNvSpPr txBox="1"/>
          <p:nvPr/>
        </p:nvSpPr>
        <p:spPr>
          <a:xfrm>
            <a:off x="1875099" y="61345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R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348880E-714C-DF1A-AD61-58846B1C854E}"/>
              </a:ext>
            </a:extLst>
          </p:cNvPr>
          <p:cNvSpPr txBox="1"/>
          <p:nvPr/>
        </p:nvSpPr>
        <p:spPr>
          <a:xfrm>
            <a:off x="1048215" y="1436807"/>
            <a:ext cx="9980341" cy="3424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TDC at End of Column - no clock in matrix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Dedicated line(s) to TDC (different from address readout), with pixels grouping depending on rates (radius…)</a:t>
            </a:r>
          </a:p>
          <a:p>
            <a:pPr marL="1200150" lvl="2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FE in current mode to minimize </a:t>
            </a:r>
            <a:r>
              <a:rPr lang="en-GB" sz="1800" dirty="0">
                <a:latin typeface="Avenir Next" panose="020B0503020202020204" pitchFamily="34" charset="0"/>
              </a:rPr>
              <a:t>components between discriminator and TDC</a:t>
            </a:r>
            <a:endParaRPr lang="en-GB" dirty="0">
              <a:latin typeface="Avenir Next" panose="020B0503020202020204" pitchFamily="34" charset="0"/>
            </a:endParaRP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FE in voltage mode require buffering of discriminator output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Pixels grouped with Versatile Tracker/Octopus tree arbiter toward TDC</a:t>
            </a: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more logics in timing path ≃ 6 ns precision in current SPARC design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TDC in matrix per pixel or group of pixels – need clock in matrix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require buffering and calibration of clock in column and rows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7267BD-DA16-A6A4-7435-4C8814B3E522}"/>
              </a:ext>
            </a:extLst>
          </p:cNvPr>
          <p:cNvSpPr txBox="1"/>
          <p:nvPr/>
        </p:nvSpPr>
        <p:spPr>
          <a:xfrm>
            <a:off x="1351147" y="5159650"/>
            <a:ext cx="9489705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indent="-342900" algn="ctr">
              <a:buFont typeface="Wingdings" pitchFamily="2" charset="2"/>
              <a:buChar char="Ø"/>
            </a:pPr>
            <a:r>
              <a:rPr lang="en-GB" sz="2000" dirty="0">
                <a:latin typeface="Avenir Next" panose="020B0503020202020204" pitchFamily="34" charset="0"/>
              </a:rPr>
              <a:t>Vernier delay line TDC (DRD7) - </a:t>
            </a:r>
            <a:r>
              <a:rPr lang="en-GB" sz="2000" dirty="0" err="1">
                <a:latin typeface="Avenir Next" panose="020B0503020202020204" pitchFamily="34" charset="0"/>
              </a:rPr>
              <a:t>ToA</a:t>
            </a:r>
            <a:r>
              <a:rPr lang="en-GB" sz="2000" dirty="0">
                <a:latin typeface="Avenir Next" panose="020B0503020202020204" pitchFamily="34" charset="0"/>
              </a:rPr>
              <a:t> on Leading Edge, </a:t>
            </a:r>
            <a:r>
              <a:rPr lang="en-GB" sz="2000" dirty="0" err="1">
                <a:latin typeface="Avenir Next" panose="020B0503020202020204" pitchFamily="34" charset="0"/>
              </a:rPr>
              <a:t>ToT</a:t>
            </a:r>
            <a:r>
              <a:rPr lang="en-GB" sz="2000" dirty="0">
                <a:latin typeface="Avenir Next" panose="020B0503020202020204" pitchFamily="34" charset="0"/>
              </a:rPr>
              <a:t> on Trailing Edge </a:t>
            </a:r>
          </a:p>
          <a:p>
            <a:pPr algn="ctr"/>
            <a:r>
              <a:rPr lang="en-GB" sz="2000" dirty="0">
                <a:latin typeface="Avenir Next" panose="020B0503020202020204" pitchFamily="34" charset="0"/>
              </a:rPr>
              <a:t>SLAC, IP2I/CPPM developments (possible variants w/ - w/o ring oscillator)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CBBDCC-8122-046E-0CD0-0761EE314B58}"/>
              </a:ext>
            </a:extLst>
          </p:cNvPr>
          <p:cNvSpPr txBox="1"/>
          <p:nvPr/>
        </p:nvSpPr>
        <p:spPr>
          <a:xfrm>
            <a:off x="0" y="6368233"/>
            <a:ext cx="120433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400" i="1" dirty="0">
                <a:latin typeface="Avenir Next" panose="020B0503020202020204" pitchFamily="34" charset="0"/>
              </a:rPr>
              <a:t>* at IP2I expertise (RH available) in Cadence, RTL, UVM, DoT chip design, experience of complete MCOS design in TJ 180 nm and readout chain w/ precision timing in TSMC 130 nm </a:t>
            </a:r>
          </a:p>
        </p:txBody>
      </p:sp>
    </p:spTree>
    <p:extLst>
      <p:ext uri="{BB962C8B-B14F-4D97-AF65-F5344CB8AC3E}">
        <p14:creationId xmlns:p14="http://schemas.microsoft.com/office/powerpoint/2010/main" val="23940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5ECF5B-74ED-3B74-B7BA-93EB9DF85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1FC7F-8F2E-4F6B-BF3E-9B76698DB461}" type="slidenum">
              <a:rPr lang="fr-FR" smtClean="0"/>
              <a:t>6</a:t>
            </a:fld>
            <a:endParaRPr lang="fr-FR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92E20BD-EF2D-41A7-C0F4-E6BA7BFC499C}"/>
              </a:ext>
            </a:extLst>
          </p:cNvPr>
          <p:cNvSpPr txBox="1"/>
          <p:nvPr/>
        </p:nvSpPr>
        <p:spPr>
          <a:xfrm>
            <a:off x="5107" y="585845"/>
            <a:ext cx="121817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</a:rPr>
              <a:t>Architecture (asynchronous) options for address Read-Out and periphery </a:t>
            </a:r>
            <a:endParaRPr lang="en-FR" sz="2800" dirty="0">
              <a:latin typeface="Avenir Next" panose="020B0503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8F3EBB-2D0F-C9D3-48A4-B72054DA28CC}"/>
              </a:ext>
            </a:extLst>
          </p:cNvPr>
          <p:cNvSpPr txBox="1"/>
          <p:nvPr/>
        </p:nvSpPr>
        <p:spPr>
          <a:xfrm>
            <a:off x="1875099" y="61345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R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EA4A9C7-07A9-2314-68BB-F2FB1830FFCE}"/>
              </a:ext>
            </a:extLst>
          </p:cNvPr>
          <p:cNvGrpSpPr/>
          <p:nvPr/>
        </p:nvGrpSpPr>
        <p:grpSpPr>
          <a:xfrm>
            <a:off x="1022264" y="1148464"/>
            <a:ext cx="10158623" cy="4946718"/>
            <a:chOff x="976194" y="1145513"/>
            <a:chExt cx="10158623" cy="494671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02F027C-28D5-73F8-2E47-B639F73A08F0}"/>
                </a:ext>
              </a:extLst>
            </p:cNvPr>
            <p:cNvGrpSpPr/>
            <p:nvPr/>
          </p:nvGrpSpPr>
          <p:grpSpPr>
            <a:xfrm>
              <a:off x="1057183" y="1145513"/>
              <a:ext cx="10077634" cy="4946718"/>
              <a:chOff x="1105743" y="1145513"/>
              <a:chExt cx="10077634" cy="4946718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C3DD798-29D6-2859-FED1-696AB271529F}"/>
                  </a:ext>
                </a:extLst>
              </p:cNvPr>
              <p:cNvSpPr txBox="1"/>
              <p:nvPr/>
            </p:nvSpPr>
            <p:spPr>
              <a:xfrm>
                <a:off x="1105743" y="2119313"/>
                <a:ext cx="7728267" cy="3008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Avenir Next" panose="020B0503020202020204" pitchFamily="34" charset="0"/>
                  </a:rPr>
                  <a:t>Address Read-Out </a:t>
                </a:r>
              </a:p>
              <a:p>
                <a:pPr marL="742950" lvl="1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venir Next" panose="020B0503020202020204" pitchFamily="34" charset="0"/>
                  </a:rPr>
                  <a:t>32 rows (of pixels = </a:t>
                </a:r>
                <a:r>
                  <a:rPr lang="en-US" dirty="0">
                    <a:latin typeface="Avenir Next" panose="020B0503020202020204" pitchFamily="34" charset="0"/>
                  </a:rPr>
                  <a:t>2 x 2</a:t>
                </a:r>
                <a:r>
                  <a:rPr lang="en-FR" dirty="0">
                    <a:latin typeface="Avenir Next" panose="020B0503020202020204" pitchFamily="34" charset="0"/>
                  </a:rPr>
                  <a:t> diodes FE) - precision ≃ 9(300) μm //( ⊥)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FR" dirty="0">
                    <a:latin typeface="Avenir Next" panose="020B0503020202020204" pitchFamily="34" charset="0"/>
                  </a:rPr>
                  <a:t>Versatile Tracker tree arbiter multiplexing levels TBD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FR" dirty="0">
                  <a:latin typeface="Avenir Next" panose="020B0503020202020204" pitchFamily="34" charset="0"/>
                </a:endParaRPr>
              </a:p>
              <a:p>
                <a:pPr lvl="1"/>
                <a:endParaRPr lang="en-FR" dirty="0">
                  <a:latin typeface="Avenir Next" panose="020B0503020202020204" pitchFamily="34" charset="0"/>
                </a:endParaRPr>
              </a:p>
              <a:p>
                <a:pPr lvl="1"/>
                <a:endParaRPr lang="en-FR" sz="1600" dirty="0">
                  <a:latin typeface="Avenir Next" panose="020B0503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FR" sz="2000" dirty="0">
                    <a:latin typeface="Avenir Next" panose="020B0503020202020204" pitchFamily="34" charset="0"/>
                  </a:rPr>
                  <a:t>Periphery w/ Versatile Tracker configurability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venir Next" panose="020B0503020202020204" pitchFamily="34" charset="0"/>
                  </a:rPr>
                  <a:t>DAC, Slow Control</a:t>
                </a:r>
                <a:endParaRPr lang="en-FR" dirty="0">
                  <a:latin typeface="Avenir Next" panose="020B0503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FR" dirty="0">
                    <a:latin typeface="Avenir Next" panose="020B0503020202020204" pitchFamily="34" charset="0"/>
                  </a:rPr>
                  <a:t>data format w/ some sepcific for precision timing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Avenir Next" panose="020B0503020202020204" pitchFamily="34" charset="0"/>
                  </a:rPr>
                  <a:t>m</a:t>
                </a:r>
                <a:r>
                  <a:rPr lang="en-FR" dirty="0">
                    <a:latin typeface="Avenir Next" panose="020B0503020202020204" pitchFamily="34" charset="0"/>
                  </a:rPr>
                  <a:t>ultiplexing and output</a:t>
                </a:r>
              </a:p>
            </p:txBody>
          </p:sp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C5B76E90-FF97-001A-5E09-D91E654413A6}"/>
                  </a:ext>
                </a:extLst>
              </p:cNvPr>
              <p:cNvGrpSpPr/>
              <p:nvPr/>
            </p:nvGrpSpPr>
            <p:grpSpPr>
              <a:xfrm>
                <a:off x="8794849" y="1145513"/>
                <a:ext cx="2388528" cy="4946718"/>
                <a:chOff x="9052429" y="1132634"/>
                <a:chExt cx="2388528" cy="4946718"/>
              </a:xfrm>
            </p:grpSpPr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AA4A577C-AAA4-461D-6226-17C6D1EE55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786" r="12314"/>
                <a:stretch/>
              </p:blipFill>
              <p:spPr>
                <a:xfrm>
                  <a:off x="9517513" y="1409071"/>
                  <a:ext cx="1923444" cy="1355055"/>
                </a:xfrm>
                <a:prstGeom prst="rect">
                  <a:avLst/>
                </a:prstGeom>
              </p:spPr>
            </p:pic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89410F94-8546-4378-52B9-17FA665A77F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18282"/>
                <a:stretch/>
              </p:blipFill>
              <p:spPr>
                <a:xfrm>
                  <a:off x="9486949" y="2918863"/>
                  <a:ext cx="1897079" cy="1355055"/>
                </a:xfrm>
                <a:prstGeom prst="rect">
                  <a:avLst/>
                </a:prstGeom>
              </p:spPr>
            </p:pic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D4E40669-D44F-8C20-30FC-1E8031DB0D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142" r="691" b="11496"/>
                <a:stretch/>
              </p:blipFill>
              <p:spPr>
                <a:xfrm>
                  <a:off x="9052429" y="4392952"/>
                  <a:ext cx="2334925" cy="1355055"/>
                </a:xfrm>
                <a:prstGeom prst="rect">
                  <a:avLst/>
                </a:prstGeom>
              </p:spPr>
            </p:pic>
            <p:sp>
              <p:nvSpPr>
                <p:cNvPr id="13" name="ZoneTexte 3">
                  <a:extLst>
                    <a:ext uri="{FF2B5EF4-FFF2-40B4-BE49-F238E27FC236}">
                      <a16:creationId xmlns:a16="http://schemas.microsoft.com/office/drawing/2014/main" id="{7F5B908C-F012-E82D-4FC2-167269CDB5E9}"/>
                    </a:ext>
                  </a:extLst>
                </p:cNvPr>
                <p:cNvSpPr txBox="1"/>
                <p:nvPr/>
              </p:nvSpPr>
              <p:spPr>
                <a:xfrm>
                  <a:off x="9380976" y="5771575"/>
                  <a:ext cx="167783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1400" dirty="0">
                      <a:latin typeface="Avenir Next" panose="020B0503020202020204" pitchFamily="34" charset="0"/>
                      <a:cs typeface="Century Gothic"/>
                    </a:rPr>
                    <a:t>SPARC (IPHC) ER2</a:t>
                  </a:r>
                </a:p>
              </p:txBody>
            </p:sp>
            <p:sp>
              <p:nvSpPr>
                <p:cNvPr id="15" name="ZoneTexte 3">
                  <a:extLst>
                    <a:ext uri="{FF2B5EF4-FFF2-40B4-BE49-F238E27FC236}">
                      <a16:creationId xmlns:a16="http://schemas.microsoft.com/office/drawing/2014/main" id="{7030AC06-02C5-D285-10B5-DD421D3C74EF}"/>
                    </a:ext>
                  </a:extLst>
                </p:cNvPr>
                <p:cNvSpPr txBox="1"/>
                <p:nvPr/>
              </p:nvSpPr>
              <p:spPr>
                <a:xfrm rot="16200000">
                  <a:off x="8325152" y="1940467"/>
                  <a:ext cx="192344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>
                      <a:latin typeface="Avenir Next" panose="020B0503020202020204" pitchFamily="34" charset="0"/>
                      <a:cs typeface="Century Gothic"/>
                    </a:rPr>
                    <a:t>Fixed Priority Arbiter</a:t>
                  </a:r>
                </a:p>
              </p:txBody>
            </p:sp>
            <p:sp>
              <p:nvSpPr>
                <p:cNvPr id="16" name="ZoneTexte 3">
                  <a:extLst>
                    <a:ext uri="{FF2B5EF4-FFF2-40B4-BE49-F238E27FC236}">
                      <a16:creationId xmlns:a16="http://schemas.microsoft.com/office/drawing/2014/main" id="{135322E4-A1AB-CBAA-CE07-AA1744A4D008}"/>
                    </a:ext>
                  </a:extLst>
                </p:cNvPr>
                <p:cNvSpPr txBox="1"/>
                <p:nvPr/>
              </p:nvSpPr>
              <p:spPr>
                <a:xfrm rot="16200000">
                  <a:off x="8676066" y="3468886"/>
                  <a:ext cx="122122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>
                      <a:latin typeface="Avenir Next" panose="020B0503020202020204" pitchFamily="34" charset="0"/>
                      <a:cs typeface="Century Gothic"/>
                    </a:rPr>
                    <a:t>Tree of FPA</a:t>
                  </a:r>
                </a:p>
              </p:txBody>
            </p:sp>
          </p:grp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B1CC8B6-77D8-C2AB-5D84-0133D8C71E51}"/>
                </a:ext>
              </a:extLst>
            </p:cNvPr>
            <p:cNvSpPr txBox="1"/>
            <p:nvPr/>
          </p:nvSpPr>
          <p:spPr>
            <a:xfrm>
              <a:off x="976194" y="3314622"/>
              <a:ext cx="7142950" cy="4001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342900" indent="-342900">
                <a:buFont typeface="Wingdings" pitchFamily="2" charset="2"/>
                <a:buChar char="Ø"/>
              </a:pPr>
              <a:r>
                <a:rPr lang="en-GB" sz="2000" dirty="0">
                  <a:latin typeface="Avenir Next" panose="020B0503020202020204" pitchFamily="34" charset="0"/>
                  <a:sym typeface="Wingdings" pitchFamily="2" charset="2"/>
                </a:rPr>
                <a:t>Cadence – PIXESL simulations to guide choice of variants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4642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5ECF5B-74ED-3B74-B7BA-93EB9DF85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1FC7F-8F2E-4F6B-BF3E-9B76698DB461}" type="slidenum">
              <a:rPr lang="fr-FR" smtClean="0"/>
              <a:t>7</a:t>
            </a:fld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8C8734-23A2-40C5-EDB4-003040F3A78C}"/>
              </a:ext>
            </a:extLst>
          </p:cNvPr>
          <p:cNvSpPr txBox="1"/>
          <p:nvPr/>
        </p:nvSpPr>
        <p:spPr>
          <a:xfrm>
            <a:off x="550640" y="434369"/>
            <a:ext cx="110907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Deployment in DRD3 - DRD7 framework and planning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5991F12-1768-A990-86EB-3762C61202BD}"/>
              </a:ext>
            </a:extLst>
          </p:cNvPr>
          <p:cNvSpPr txBox="1"/>
          <p:nvPr/>
        </p:nvSpPr>
        <p:spPr>
          <a:xfrm>
            <a:off x="133612" y="1053135"/>
            <a:ext cx="11924777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Avenir Next" panose="020B0503020202020204" pitchFamily="34" charset="0"/>
              </a:rPr>
              <a:t>Assuming two Multi Project Runs with 18 months cycle, reticle size 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32.5 x 25.5 mm</a:t>
            </a:r>
            <a:r>
              <a:rPr lang="en-US" sz="2000" b="0" i="0" u="none" strike="noStrike" baseline="30000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2</a:t>
            </a:r>
          </a:p>
          <a:p>
            <a:pPr algn="ctr"/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 use length for ≃ 1024 pixels, share n columns (</a:t>
            </a:r>
            <a:r>
              <a:rPr lang="en-US" sz="2000" b="0" i="0" u="none" strike="noStrike" dirty="0" err="1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tbd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) in Versatile Tracker + PMATT variants 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1ACE7AC-22DB-99B9-F500-27AB029BC7B4}"/>
              </a:ext>
            </a:extLst>
          </p:cNvPr>
          <p:cNvGrpSpPr/>
          <p:nvPr/>
        </p:nvGrpSpPr>
        <p:grpSpPr>
          <a:xfrm>
            <a:off x="3745233" y="2929972"/>
            <a:ext cx="3235681" cy="657764"/>
            <a:chOff x="3775938" y="2764476"/>
            <a:chExt cx="3235681" cy="65776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6A16FE91-96E3-6E44-C834-3F67E3334034}"/>
                </a:ext>
              </a:extLst>
            </p:cNvPr>
            <p:cNvSpPr/>
            <p:nvPr/>
          </p:nvSpPr>
          <p:spPr>
            <a:xfrm>
              <a:off x="6530350" y="2772706"/>
              <a:ext cx="481269" cy="649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6D1EBB6-596A-8CC6-B6B6-78E3D2E50E05}"/>
                </a:ext>
              </a:extLst>
            </p:cNvPr>
            <p:cNvSpPr/>
            <p:nvPr/>
          </p:nvSpPr>
          <p:spPr>
            <a:xfrm>
              <a:off x="3775938" y="2764476"/>
              <a:ext cx="481269" cy="649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1FA4BEC-686A-E7ED-99EB-B6BE0BA0CDE6}"/>
              </a:ext>
            </a:extLst>
          </p:cNvPr>
          <p:cNvSpPr txBox="1"/>
          <p:nvPr/>
        </p:nvSpPr>
        <p:spPr>
          <a:xfrm>
            <a:off x="2147788" y="5383196"/>
            <a:ext cx="7896424" cy="10310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FR" sz="2000" dirty="0">
                <a:latin typeface="Avenir Next" panose="020B0503020202020204" pitchFamily="34" charset="0"/>
              </a:rPr>
              <a:t>Prepare to start desing in September for </a:t>
            </a:r>
            <a:r>
              <a:rPr lang="en-FR" sz="2000">
                <a:latin typeface="Avenir Next" panose="020B0503020202020204" pitchFamily="34" charset="0"/>
              </a:rPr>
              <a:t>submission in </a:t>
            </a:r>
            <a:r>
              <a:rPr lang="en-FR" sz="2000" dirty="0">
                <a:latin typeface="Avenir Next" panose="020B0503020202020204" pitchFamily="34" charset="0"/>
              </a:rPr>
              <a:t>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define specifications for </a:t>
            </a:r>
            <a:r>
              <a:rPr lang="en-FR" dirty="0">
                <a:latin typeface="Avenir Next" panose="020B0503020202020204" pitchFamily="34" charset="0"/>
              </a:rPr>
              <a:t>few architecture variants and identify contributors to tasks list in common w/ Versatile Tracker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A9CC79-84CF-5A9C-21D0-A9DC4D28B720}"/>
              </a:ext>
            </a:extLst>
          </p:cNvPr>
          <p:cNvSpPr txBox="1"/>
          <p:nvPr/>
        </p:nvSpPr>
        <p:spPr>
          <a:xfrm>
            <a:off x="551951" y="1879360"/>
            <a:ext cx="11506438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 1</a:t>
            </a:r>
            <a:r>
              <a:rPr lang="en-GB" sz="2000" baseline="30000" dirty="0">
                <a:latin typeface="Avenir Next" panose="020B0503020202020204" pitchFamily="34" charset="0"/>
              </a:rPr>
              <a:t>st</a:t>
            </a:r>
            <a:r>
              <a:rPr lang="en-GB" sz="2000" dirty="0">
                <a:latin typeface="Avenir Next" panose="020B0503020202020204" pitchFamily="34" charset="0"/>
              </a:rPr>
              <a:t> submission 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d</a:t>
            </a:r>
            <a:r>
              <a:rPr lang="en-FR" dirty="0">
                <a:latin typeface="Avenir Next" panose="020B0503020202020204" pitchFamily="34" charset="0"/>
              </a:rPr>
              <a:t>emonstrate Read-Out architecture w/ fine TDC implementation of precision &lt; 50 ps 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d</a:t>
            </a:r>
            <a:r>
              <a:rPr lang="en-FR" dirty="0">
                <a:latin typeface="Avenir Next" panose="020B0503020202020204" pitchFamily="34" charset="0"/>
              </a:rPr>
              <a:t>emonstrate ≃ </a:t>
            </a:r>
            <a:r>
              <a:rPr lang="en-FR" sz="1800" dirty="0">
                <a:latin typeface="Avenir Next" panose="020B0503020202020204" pitchFamily="34" charset="0"/>
              </a:rPr>
              <a:t> </a:t>
            </a:r>
            <a:r>
              <a:rPr lang="en-FR" dirty="0">
                <a:latin typeface="Avenir Next" panose="020B0503020202020204" pitchFamily="34" charset="0"/>
              </a:rPr>
              <a:t>1 ns hit precision (sensor + RO)</a:t>
            </a:r>
            <a:endParaRPr lang="en-FR" sz="1800" dirty="0">
              <a:latin typeface="Avenir Next" panose="020B0503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FR" sz="2000" dirty="0">
                <a:latin typeface="Avenir Next" panose="020B0503020202020204" pitchFamily="34" charset="0"/>
              </a:rPr>
              <a:t>2</a:t>
            </a:r>
            <a:r>
              <a:rPr lang="en-FR" sz="2000" baseline="30000" dirty="0">
                <a:latin typeface="Avenir Next" panose="020B0503020202020204" pitchFamily="34" charset="0"/>
              </a:rPr>
              <a:t>nd</a:t>
            </a:r>
            <a:r>
              <a:rPr lang="en-FR" sz="2000" dirty="0">
                <a:latin typeface="Avenir Next" panose="020B0503020202020204" pitchFamily="34" charset="0"/>
              </a:rPr>
              <a:t> submission 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new FE and/or sensor gain (CASSIA see talk of I. Berdalovik) to demonstrate precision ≲ 100 ps 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improve</a:t>
            </a:r>
            <a:r>
              <a:rPr lang="en-FR" dirty="0">
                <a:latin typeface="Avenir Next" panose="020B0503020202020204" pitchFamily="34" charset="0"/>
              </a:rPr>
              <a:t> power consumption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S</a:t>
            </a:r>
            <a:r>
              <a:rPr lang="en-FR" sz="2000" dirty="0">
                <a:latin typeface="Avenir Next" panose="020B0503020202020204" pitchFamily="34" charset="0"/>
              </a:rPr>
              <a:t>econd R&amp;D phase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S</a:t>
            </a:r>
            <a:r>
              <a:rPr lang="en-FR" dirty="0">
                <a:latin typeface="Avenir Next" panose="020B0503020202020204" pitchFamily="34" charset="0"/>
              </a:rPr>
              <a:t>titched sensors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3D wafer stacking</a:t>
            </a:r>
          </a:p>
        </p:txBody>
      </p:sp>
    </p:spTree>
    <p:extLst>
      <p:ext uri="{BB962C8B-B14F-4D97-AF65-F5344CB8AC3E}">
        <p14:creationId xmlns:p14="http://schemas.microsoft.com/office/powerpoint/2010/main" val="1425549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5ECF5B-74ED-3B74-B7BA-93EB9DF85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1FC7F-8F2E-4F6B-BF3E-9B76698DB461}" type="slidenum">
              <a:rPr lang="fr-FR" smtClean="0"/>
              <a:t>8</a:t>
            </a:fld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8C8734-23A2-40C5-EDB4-003040F3A78C}"/>
              </a:ext>
            </a:extLst>
          </p:cNvPr>
          <p:cNvSpPr txBox="1"/>
          <p:nvPr/>
        </p:nvSpPr>
        <p:spPr>
          <a:xfrm>
            <a:off x="550640" y="410308"/>
            <a:ext cx="110907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Status of NAPA and TDC </a:t>
            </a:r>
            <a:r>
              <a:rPr lang="en-US" sz="2800" dirty="0" err="1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TPSCo</a:t>
            </a:r>
            <a:r>
              <a:rPr lang="en-US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 development at SLAC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1ACE7AC-22DB-99B9-F500-27AB029BC7B4}"/>
              </a:ext>
            </a:extLst>
          </p:cNvPr>
          <p:cNvGrpSpPr/>
          <p:nvPr/>
        </p:nvGrpSpPr>
        <p:grpSpPr>
          <a:xfrm>
            <a:off x="3745233" y="2929972"/>
            <a:ext cx="3235681" cy="657764"/>
            <a:chOff x="3775938" y="2764476"/>
            <a:chExt cx="3235681" cy="65776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6A16FE91-96E3-6E44-C834-3F67E3334034}"/>
                </a:ext>
              </a:extLst>
            </p:cNvPr>
            <p:cNvSpPr/>
            <p:nvPr/>
          </p:nvSpPr>
          <p:spPr>
            <a:xfrm>
              <a:off x="6530350" y="2772706"/>
              <a:ext cx="481269" cy="649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6D1EBB6-596A-8CC6-B6B6-78E3D2E50E05}"/>
                </a:ext>
              </a:extLst>
            </p:cNvPr>
            <p:cNvSpPr/>
            <p:nvPr/>
          </p:nvSpPr>
          <p:spPr>
            <a:xfrm>
              <a:off x="3775938" y="2764476"/>
              <a:ext cx="481269" cy="649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10CC970-FDCE-145E-12DD-B0E004A4B0E0}"/>
              </a:ext>
            </a:extLst>
          </p:cNvPr>
          <p:cNvSpPr txBox="1"/>
          <p:nvPr/>
        </p:nvSpPr>
        <p:spPr>
          <a:xfrm>
            <a:off x="484852" y="1030588"/>
            <a:ext cx="11222296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 </a:t>
            </a:r>
            <a:r>
              <a:rPr lang="en-GB" sz="2000" dirty="0" err="1">
                <a:latin typeface="Avenir Next" panose="020B0503020202020204" pitchFamily="34" charset="0"/>
              </a:rPr>
              <a:t>NAnosecond</a:t>
            </a:r>
            <a:r>
              <a:rPr lang="en-GB" sz="2000" dirty="0">
                <a:latin typeface="Avenir Next" panose="020B0503020202020204" pitchFamily="34" charset="0"/>
              </a:rPr>
              <a:t> Pixel for large Area MCMOS Front-End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1 ns timing precision at low power consumption and fault tolerance for large size wafers (stitching)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sz="2000" dirty="0">
                <a:latin typeface="Avenir Next" panose="020B0503020202020204" pitchFamily="34" charset="0"/>
              </a:rPr>
              <a:t>1</a:t>
            </a:r>
            <a:r>
              <a:rPr lang="en-FR" sz="2000" baseline="30000" dirty="0">
                <a:latin typeface="Avenir Next" panose="020B0503020202020204" pitchFamily="34" charset="0"/>
              </a:rPr>
              <a:t>st</a:t>
            </a:r>
            <a:r>
              <a:rPr lang="en-FR" sz="2000" dirty="0">
                <a:latin typeface="Avenir Next" panose="020B0503020202020204" pitchFamily="34" charset="0"/>
              </a:rPr>
              <a:t> NAPA proto. in TPSCo 65 nm in shared </a:t>
            </a:r>
            <a:r>
              <a:rPr lang="en-FR" sz="1800" dirty="0">
                <a:latin typeface="Avenir Next" panose="020B0503020202020204" pitchFamily="34" charset="0"/>
              </a:rPr>
              <a:t>CERN WP1.2 ER1</a:t>
            </a:r>
            <a:r>
              <a:rPr lang="en-GB" dirty="0">
                <a:solidFill>
                  <a:srgbClr val="414141"/>
                </a:solidFill>
                <a:latin typeface="Avenir Next" panose="020B0503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C</a:t>
            </a:r>
            <a:r>
              <a:rPr lang="en-FR" dirty="0">
                <a:latin typeface="Avenir Next" panose="020B0503020202020204" pitchFamily="34" charset="0"/>
              </a:rPr>
              <a:t>ommon Source Architecture amplifier, variant with DC current feedback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A0DE3B-CE64-28ED-7A2F-F7D348277B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077" r="3119"/>
          <a:stretch/>
        </p:blipFill>
        <p:spPr>
          <a:xfrm>
            <a:off x="915466" y="2616529"/>
            <a:ext cx="1932154" cy="16501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D5C79DB-0E67-1040-A2C0-706D703DA2B0}"/>
              </a:ext>
            </a:extLst>
          </p:cNvPr>
          <p:cNvSpPr txBox="1"/>
          <p:nvPr/>
        </p:nvSpPr>
        <p:spPr>
          <a:xfrm>
            <a:off x="748316" y="4196931"/>
            <a:ext cx="226420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FR" sz="1600" dirty="0">
                <a:latin typeface="Avenir Next" panose="020B0503020202020204" pitchFamily="34" charset="0"/>
              </a:rPr>
              <a:t>pixel mask from CERN</a:t>
            </a:r>
            <a:endParaRPr lang="en-FR" sz="1600" dirty="0"/>
          </a:p>
        </p:txBody>
      </p:sp>
      <p:pic>
        <p:nvPicPr>
          <p:cNvPr id="3" name="Picture 4" descr="Picture 4">
            <a:extLst>
              <a:ext uri="{FF2B5EF4-FFF2-40B4-BE49-F238E27FC236}">
                <a16:creationId xmlns:a16="http://schemas.microsoft.com/office/drawing/2014/main" id="{68C20254-B2E3-10ED-7086-45B84C4220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9315" y="2667199"/>
            <a:ext cx="1559933" cy="1548818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B326755E-36D2-74D6-F3A0-CAA6F94B0FF3}"/>
              </a:ext>
            </a:extLst>
          </p:cNvPr>
          <p:cNvSpPr txBox="1"/>
          <p:nvPr/>
        </p:nvSpPr>
        <p:spPr>
          <a:xfrm>
            <a:off x="9298809" y="4235297"/>
            <a:ext cx="2522290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defTabSz="1828800">
              <a:defRPr sz="2700"/>
            </a:lvl1pPr>
          </a:lstStyle>
          <a:p>
            <a:pPr algn="ctr"/>
            <a:r>
              <a:rPr lang="en-US" sz="1600" dirty="0">
                <a:latin typeface="Avenir Next" panose="020B0503020202020204" pitchFamily="34" charset="0"/>
              </a:rPr>
              <a:t>l</a:t>
            </a:r>
            <a:r>
              <a:rPr sz="1600" dirty="0">
                <a:latin typeface="Avenir Next" panose="020B0503020202020204" pitchFamily="34" charset="0"/>
              </a:rPr>
              <a:t>ayout of </a:t>
            </a:r>
            <a:r>
              <a:rPr lang="en-US" sz="1600" dirty="0">
                <a:latin typeface="Avenir Next" panose="020B0503020202020204" pitchFamily="34" charset="0"/>
              </a:rPr>
              <a:t>NAPA1</a:t>
            </a:r>
          </a:p>
          <a:p>
            <a:pPr algn="ctr"/>
            <a:r>
              <a:rPr lang="en-US" sz="1600" dirty="0">
                <a:latin typeface="Avenir Next" panose="020B0503020202020204" pitchFamily="34" charset="0"/>
              </a:rPr>
              <a:t> 5 x 5 mm</a:t>
            </a:r>
            <a:r>
              <a:rPr lang="en-US" sz="1600" baseline="30000" dirty="0">
                <a:latin typeface="Avenir Next" panose="020B0503020202020204" pitchFamily="34" charset="0"/>
              </a:rPr>
              <a:t>2</a:t>
            </a:r>
            <a:r>
              <a:rPr lang="en-US" sz="1600" dirty="0">
                <a:latin typeface="Avenir Next" panose="020B0503020202020204" pitchFamily="34" charset="0"/>
              </a:rPr>
              <a:t>,  ≃ 500 pixels with 25 </a:t>
            </a:r>
            <a:r>
              <a:rPr lang="en-US" sz="1600" dirty="0" err="1">
                <a:latin typeface="Avenir Next" panose="020B0503020202020204" pitchFamily="34" charset="0"/>
              </a:rPr>
              <a:t>μm</a:t>
            </a:r>
            <a:r>
              <a:rPr lang="en-US" sz="1600" dirty="0">
                <a:latin typeface="Avenir Next" panose="020B0503020202020204" pitchFamily="34" charset="0"/>
              </a:rPr>
              <a:t> pitch</a:t>
            </a:r>
            <a:endParaRPr sz="1600" dirty="0">
              <a:latin typeface="Avenir Next" panose="020B0503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A7E2B7-9430-CE85-3081-B7F64424F4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5399" y="2730408"/>
            <a:ext cx="990600" cy="1422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9D93DC2-65E3-B7B0-BB2A-95F85C6618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9907" y="2657972"/>
            <a:ext cx="3886198" cy="156727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CBDAA62-30CE-04CC-DDF1-EC52F6D865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199" y="4296403"/>
            <a:ext cx="6207945" cy="230391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23E1DC7-EF99-FA2C-E116-0DC3554DE0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10649" y="4434942"/>
            <a:ext cx="3073400" cy="169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968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5ECF5B-74ED-3B74-B7BA-93EB9DF85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1FC7F-8F2E-4F6B-BF3E-9B76698DB461}" type="slidenum">
              <a:rPr lang="fr-FR" smtClean="0"/>
              <a:t>9</a:t>
            </a:fld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8C8734-23A2-40C5-EDB4-003040F3A78C}"/>
              </a:ext>
            </a:extLst>
          </p:cNvPr>
          <p:cNvSpPr txBox="1"/>
          <p:nvPr/>
        </p:nvSpPr>
        <p:spPr>
          <a:xfrm>
            <a:off x="550640" y="434369"/>
            <a:ext cx="110907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NAPA 1 characterization</a:t>
            </a:r>
            <a:endParaRPr lang="en-US" sz="1600" dirty="0">
              <a:highlight>
                <a:srgbClr val="FFFF00"/>
              </a:highlight>
              <a:latin typeface="Avenir Next" panose="020B050302020202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1ACE7AC-22DB-99B9-F500-27AB029BC7B4}"/>
              </a:ext>
            </a:extLst>
          </p:cNvPr>
          <p:cNvGrpSpPr/>
          <p:nvPr/>
        </p:nvGrpSpPr>
        <p:grpSpPr>
          <a:xfrm>
            <a:off x="3745233" y="2929972"/>
            <a:ext cx="3235681" cy="657764"/>
            <a:chOff x="3775938" y="2764476"/>
            <a:chExt cx="3235681" cy="65776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6A16FE91-96E3-6E44-C834-3F67E3334034}"/>
                </a:ext>
              </a:extLst>
            </p:cNvPr>
            <p:cNvSpPr/>
            <p:nvPr/>
          </p:nvSpPr>
          <p:spPr>
            <a:xfrm>
              <a:off x="6530350" y="2772706"/>
              <a:ext cx="481269" cy="649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6D1EBB6-596A-8CC6-B6B6-78E3D2E50E05}"/>
                </a:ext>
              </a:extLst>
            </p:cNvPr>
            <p:cNvSpPr/>
            <p:nvPr/>
          </p:nvSpPr>
          <p:spPr>
            <a:xfrm>
              <a:off x="3775938" y="2764476"/>
              <a:ext cx="481269" cy="649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10CC970-FDCE-145E-12DD-B0E004A4B0E0}"/>
              </a:ext>
            </a:extLst>
          </p:cNvPr>
          <p:cNvSpPr txBox="1"/>
          <p:nvPr/>
        </p:nvSpPr>
        <p:spPr>
          <a:xfrm>
            <a:off x="1082173" y="1099668"/>
            <a:ext cx="4957481" cy="1269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GB" sz="2000" dirty="0">
                <a:latin typeface="Avenir Next" panose="020B0503020202020204" pitchFamily="34" charset="0"/>
              </a:rPr>
              <a:t>Chips received in September 2023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carrier board developed at SLAC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w</a:t>
            </a:r>
            <a:r>
              <a:rPr lang="en-FR" dirty="0">
                <a:latin typeface="Avenir Next" panose="020B0503020202020204" pitchFamily="34" charset="0"/>
              </a:rPr>
              <a:t>ire bonding at SLAC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digital board with FPGA and DACs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FB464D-CA81-9F3A-63D9-2C7DBB59F4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117"/>
          <a:stretch/>
        </p:blipFill>
        <p:spPr>
          <a:xfrm>
            <a:off x="1266492" y="2577427"/>
            <a:ext cx="9956837" cy="32953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D05C1A6-F729-6B89-FF8A-F9C620140EFF}"/>
              </a:ext>
            </a:extLst>
          </p:cNvPr>
          <p:cNvSpPr txBox="1"/>
          <p:nvPr/>
        </p:nvSpPr>
        <p:spPr>
          <a:xfrm>
            <a:off x="3479956" y="6082105"/>
            <a:ext cx="5407566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spcAft>
                <a:spcPts val="300"/>
              </a:spcAft>
              <a:buFont typeface="Wingdings" pitchFamily="2" charset="2"/>
              <a:buChar char="Ø"/>
            </a:pPr>
            <a:r>
              <a:rPr lang="en-GB" sz="2000" dirty="0">
                <a:latin typeface="Avenir Next" panose="020B0503020202020204" pitchFamily="34" charset="0"/>
              </a:rPr>
              <a:t>Laser acquired for timing characterisation</a:t>
            </a:r>
          </a:p>
        </p:txBody>
      </p:sp>
    </p:spTree>
    <p:extLst>
      <p:ext uri="{BB962C8B-B14F-4D97-AF65-F5344CB8AC3E}">
        <p14:creationId xmlns:p14="http://schemas.microsoft.com/office/powerpoint/2010/main" val="20152481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14848</TotalTime>
  <Words>1094</Words>
  <Application>Microsoft Macintosh PowerPoint</Application>
  <PresentationFormat>Widescreen</PresentationFormat>
  <Paragraphs>133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Avenir Next</vt:lpstr>
      <vt:lpstr>Calibri</vt:lpstr>
      <vt:lpstr>Calibri Light</vt:lpstr>
      <vt:lpstr>Wingdings</vt:lpstr>
      <vt:lpstr>Thème Office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Remi CORNAT</dc:creator>
  <cp:lastModifiedBy>Didier Contardo</cp:lastModifiedBy>
  <cp:revision>466</cp:revision>
  <dcterms:created xsi:type="dcterms:W3CDTF">2025-02-05T11:15:34Z</dcterms:created>
  <dcterms:modified xsi:type="dcterms:W3CDTF">2025-06-02T13:24:11Z</dcterms:modified>
</cp:coreProperties>
</file>