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514" r:id="rId2"/>
    <p:sldId id="528" r:id="rId3"/>
    <p:sldId id="532" r:id="rId4"/>
    <p:sldId id="533" r:id="rId5"/>
    <p:sldId id="535" r:id="rId6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C0504D"/>
    <a:srgbClr val="F2DCDB"/>
    <a:srgbClr val="EEECE1"/>
    <a:srgbClr val="948A54"/>
    <a:srgbClr val="E6E0EC"/>
    <a:srgbClr val="8064A2"/>
    <a:srgbClr val="DCE6F2"/>
    <a:srgbClr val="4F81BD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5018" autoAdjust="0"/>
  </p:normalViewPr>
  <p:slideViewPr>
    <p:cSldViewPr snapToGrid="0" snapToObjects="1">
      <p:cViewPr varScale="1">
        <p:scale>
          <a:sx n="104" d="100"/>
          <a:sy n="104" d="100"/>
        </p:scale>
        <p:origin x="78" y="31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39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EC8ACBA2-0FC2-492A-9679-11A86A529BA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8EFD56CF-AD30-4024-9DD2-7762BD2EF69A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56173"/>
            <a:ext cx="997959" cy="201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EA09D-0C1A-4ECF-A4C5-11365EB6480E}" type="datetime1">
              <a:rPr lang="en-GB" smtClean="0"/>
              <a:t>02/06/2025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5016" y="6656173"/>
            <a:ext cx="1018902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2nd DRD3 week - Welcome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48864"/>
            <a:ext cx="66856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122" y="6664411"/>
            <a:ext cx="1097325" cy="188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4BC31-C101-45B3-A511-06A1B206D15C}" type="datetime1">
              <a:rPr lang="en-GB" smtClean="0"/>
              <a:t>02/06/2025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102448" y="6671347"/>
            <a:ext cx="10208103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2nd DRD3 week - Welcome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64411"/>
            <a:ext cx="668565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582956" y="5189"/>
            <a:ext cx="8568566" cy="77632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34926"/>
            <a:ext cx="962067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AA2A9-372C-419E-A4E4-92020B14BBA7}" type="datetime1">
              <a:rPr lang="en-GB" smtClean="0"/>
              <a:t>02/06/2025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51175"/>
            <a:ext cx="668565" cy="19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34070" y="32286"/>
            <a:ext cx="2157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Bauhaus 93" panose="04030905020B02020C02" pitchFamily="82" charset="0"/>
              </a:rPr>
              <a:t>DRD3</a:t>
            </a:r>
            <a:endParaRPr lang="en-GB" sz="5400" dirty="0">
              <a:latin typeface="Bauhaus 93" panose="04030905020B02020C02" pitchFamily="82" charset="0"/>
            </a:endParaRP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8EB392B-CF98-40CF-9CE8-F36CBBC718E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" y="1"/>
            <a:ext cx="1103870" cy="776220"/>
          </a:xfrm>
          <a:prstGeom prst="rect">
            <a:avLst/>
          </a:prstGeom>
          <a:noFill/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83EA244C-89D2-4BEC-B5AF-7CD5FC4E15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52545" y="669118"/>
            <a:ext cx="8217569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7968" y="6634926"/>
            <a:ext cx="10191965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2nd DRD3 week - Welcome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9" r:id="rId2"/>
    <p:sldLayoutId id="2147483680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038AF-3DFF-4EF1-BDE9-649A8C423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172" y="1744648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Welcome to the 3</a:t>
            </a:r>
            <a:r>
              <a:rPr lang="en-GB" baseline="30000" dirty="0"/>
              <a:t>rd</a:t>
            </a:r>
            <a:r>
              <a:rPr lang="en-GB" dirty="0"/>
              <a:t> DRD3 collaboration week</a:t>
            </a:r>
            <a:br>
              <a:rPr lang="en-GB" dirty="0"/>
            </a:br>
            <a:r>
              <a:rPr lang="en-GB" dirty="0"/>
              <a:t>	</a:t>
            </a:r>
            <a:r>
              <a:rPr lang="en-US" sz="2200"/>
              <a:t>from CERN to </a:t>
            </a:r>
            <a:r>
              <a:rPr lang="en-US" sz="2200" dirty="0"/>
              <a:t>Amsterdam, 2.-6. June 2025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D72AF-F482-47BA-B62E-1467FC57AA7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37172" y="3035174"/>
            <a:ext cx="7898675" cy="78765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sz="1800" b="1" dirty="0"/>
              <a:t>NIKHEF organizing team (Joan, Martin)</a:t>
            </a:r>
          </a:p>
          <a:p>
            <a:pPr algn="ctr"/>
            <a:r>
              <a:rPr lang="en-GB" sz="1800" b="1" dirty="0">
                <a:solidFill>
                  <a:srgbClr val="FF0000"/>
                </a:solidFill>
              </a:rPr>
              <a:t>DRD3 management (Ingrid, Sally, Michael, Gregor, Giulio, Roberta, Daniel) </a:t>
            </a:r>
          </a:p>
          <a:p>
            <a:pPr algn="ctr"/>
            <a:r>
              <a:rPr lang="en-GB" sz="1800" b="1" dirty="0">
                <a:solidFill>
                  <a:srgbClr val="FF0000"/>
                </a:solidFill>
              </a:rPr>
              <a:t>WG/WP conveners</a:t>
            </a:r>
          </a:p>
          <a:p>
            <a:pPr algn="ctr"/>
            <a:endParaRPr lang="en-GB" sz="1800" b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D23557-A72C-4C26-A26A-626711090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973733"/>
            <a:ext cx="10250330" cy="25149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17A590-1099-44E5-9EAF-33FD62A56E16}"/>
              </a:ext>
            </a:extLst>
          </p:cNvPr>
          <p:cNvSpPr txBox="1"/>
          <p:nvPr/>
        </p:nvSpPr>
        <p:spPr>
          <a:xfrm>
            <a:off x="870857" y="6174377"/>
            <a:ext cx="4331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Picture from the 1</a:t>
            </a:r>
            <a:r>
              <a:rPr lang="en-GB" baseline="30000" dirty="0">
                <a:solidFill>
                  <a:schemeClr val="bg1"/>
                </a:solidFill>
              </a:rPr>
              <a:t>st</a:t>
            </a:r>
            <a:r>
              <a:rPr lang="en-GB" dirty="0">
                <a:solidFill>
                  <a:schemeClr val="bg1"/>
                </a:solidFill>
              </a:rPr>
              <a:t> workshop a year ago</a:t>
            </a:r>
            <a:endParaRPr lang="LID4096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849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9A32A-FBF9-40F8-8BB0-6C7FB6184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019" y="-104393"/>
            <a:ext cx="8568566" cy="776327"/>
          </a:xfrm>
        </p:spPr>
        <p:txBody>
          <a:bodyPr/>
          <a:lstStyle/>
          <a:p>
            <a:r>
              <a:rPr lang="en-GB" dirty="0"/>
              <a:t>DRD3 collaboration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0136-58D7-42C7-A626-EE86A680EA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87F5F10-B4E0-4CCA-809B-DCA491B15C3E}" type="datetime1">
              <a:rPr lang="en-GB" smtClean="0"/>
              <a:t>02/06/2025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9F340-9859-4FB6-9F53-EE6EEAAC0A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2nd DRD3 week - Welcome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7F757-EF90-4458-8293-1C291A7E88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DA4BE2-7837-4BFB-B999-484B5E4A160C}"/>
              </a:ext>
            </a:extLst>
          </p:cNvPr>
          <p:cNvSpPr txBox="1"/>
          <p:nvPr/>
        </p:nvSpPr>
        <p:spPr>
          <a:xfrm>
            <a:off x="2365880" y="898797"/>
            <a:ext cx="642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146 institutions / 700++ people in the community e-group</a:t>
            </a:r>
            <a:endParaRPr lang="LID4096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CC64-1C9F-4B59-80CB-1764564771A3}"/>
              </a:ext>
            </a:extLst>
          </p:cNvPr>
          <p:cNvSpPr txBox="1"/>
          <p:nvPr/>
        </p:nvSpPr>
        <p:spPr>
          <a:xfrm>
            <a:off x="6416063" y="1682317"/>
            <a:ext cx="51843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events since the last DRD3 week: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Lots of scientific meeting across many WGs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Preparation of WP projects – first “set” of projects is ready for approval at the CB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MoU is in the final stages of preparation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gathered final information and confirmation on how the groups will participate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Already confirming first WP projects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This year we had a first DRDC review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We have New institutes wanting to join us.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R&amp;D work is ongoing in spite of large commitment of many groups to HL-LHC. The activities here are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LID4096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D106F9B-2BF0-4D83-9739-C30BCB007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985" y="1265063"/>
            <a:ext cx="6120287" cy="39367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F8A994B-769C-426E-A1D9-46648CF85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865" y="4450942"/>
            <a:ext cx="5734847" cy="222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12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895F9-5CE0-4755-94AE-5301938B8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Organization of the 3</a:t>
            </a:r>
            <a:r>
              <a:rPr lang="en-GB" baseline="30000" dirty="0"/>
              <a:t>rd</a:t>
            </a:r>
            <a:r>
              <a:rPr lang="en-GB" dirty="0"/>
              <a:t> DRD3 week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481C6-3A1D-456B-82E5-5C1CE93CD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659" y="1193802"/>
            <a:ext cx="5152241" cy="511646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Monday </a:t>
            </a:r>
            <a:r>
              <a:rPr lang="en-US" dirty="0"/>
              <a:t>[Main Auditorium]</a:t>
            </a:r>
            <a:endParaRPr lang="en-GB" dirty="0"/>
          </a:p>
          <a:p>
            <a:pPr lvl="1"/>
            <a:r>
              <a:rPr lang="en-GB" dirty="0"/>
              <a:t>afternoon: </a:t>
            </a:r>
            <a:r>
              <a:rPr lang="en-GB" b="1" dirty="0"/>
              <a:t>WG1</a:t>
            </a:r>
            <a:r>
              <a:rPr lang="en-GB" dirty="0"/>
              <a:t> – Hybrid technologies</a:t>
            </a:r>
          </a:p>
          <a:p>
            <a:r>
              <a:rPr lang="en-GB" dirty="0"/>
              <a:t>Tuesday </a:t>
            </a:r>
            <a:r>
              <a:rPr lang="en-US" dirty="0"/>
              <a:t>[Main Auditorium]</a:t>
            </a:r>
            <a:endParaRPr lang="en-GB" dirty="0"/>
          </a:p>
          <a:p>
            <a:pPr lvl="1"/>
            <a:r>
              <a:rPr lang="en-GB" dirty="0"/>
              <a:t>Morning: </a:t>
            </a:r>
            <a:r>
              <a:rPr lang="en-GB" b="1" dirty="0"/>
              <a:t>WG1</a:t>
            </a:r>
          </a:p>
          <a:p>
            <a:pPr lvl="1"/>
            <a:r>
              <a:rPr lang="en-GB" dirty="0"/>
              <a:t>Afternoon: </a:t>
            </a:r>
            <a:r>
              <a:rPr lang="en-GB" b="1" dirty="0"/>
              <a:t>WG3</a:t>
            </a:r>
          </a:p>
          <a:p>
            <a:r>
              <a:rPr lang="en-GB" dirty="0"/>
              <a:t>Wednesday </a:t>
            </a:r>
            <a:r>
              <a:rPr lang="en-US" dirty="0"/>
              <a:t>[Main Auditorium]</a:t>
            </a:r>
            <a:endParaRPr lang="en-GB" dirty="0"/>
          </a:p>
          <a:p>
            <a:pPr lvl="1"/>
            <a:r>
              <a:rPr lang="en-GB" dirty="0"/>
              <a:t>All day: WG2 </a:t>
            </a:r>
          </a:p>
          <a:p>
            <a:pPr lvl="1"/>
            <a:r>
              <a:rPr lang="en-GB" dirty="0"/>
              <a:t>Evening: </a:t>
            </a:r>
            <a:r>
              <a:rPr lang="en-GB" b="1" dirty="0"/>
              <a:t>CB meeting (restricted to CB members); </a:t>
            </a:r>
          </a:p>
          <a:p>
            <a:pPr marL="266700" lvl="1" indent="0">
              <a:buNone/>
            </a:pPr>
            <a:r>
              <a:rPr lang="en-GB" b="1" dirty="0"/>
              <a:t>   before it – status of collaboration</a:t>
            </a:r>
            <a:endParaRPr lang="en-GB" dirty="0"/>
          </a:p>
          <a:p>
            <a:r>
              <a:rPr lang="en-GB" dirty="0"/>
              <a:t>Thursday</a:t>
            </a:r>
          </a:p>
          <a:p>
            <a:pPr lvl="1"/>
            <a:r>
              <a:rPr lang="en-GB" dirty="0"/>
              <a:t>Early Morning: WG2, WG8  status</a:t>
            </a:r>
          </a:p>
          <a:p>
            <a:pPr lvl="1"/>
            <a:r>
              <a:rPr lang="en-GB" dirty="0"/>
              <a:t>Morning: WG4</a:t>
            </a:r>
          </a:p>
          <a:p>
            <a:pPr lvl="1"/>
            <a:r>
              <a:rPr lang="en-GB" dirty="0"/>
              <a:t>Afternoon: </a:t>
            </a:r>
            <a:r>
              <a:rPr lang="en-GB" b="1" dirty="0"/>
              <a:t>WG6</a:t>
            </a:r>
            <a:endParaRPr lang="en-GB" dirty="0"/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Evening - dinner</a:t>
            </a:r>
          </a:p>
          <a:p>
            <a:r>
              <a:rPr lang="en-GB" dirty="0"/>
              <a:t>Friday </a:t>
            </a:r>
            <a:r>
              <a:rPr lang="en-US" dirty="0"/>
              <a:t>[Main Auditorium]</a:t>
            </a:r>
            <a:endParaRPr lang="en-GB" dirty="0"/>
          </a:p>
          <a:p>
            <a:pPr lvl="1"/>
            <a:r>
              <a:rPr lang="en-GB" dirty="0"/>
              <a:t>Early Morning: </a:t>
            </a:r>
            <a:r>
              <a:rPr lang="en-GB" b="1" dirty="0"/>
              <a:t>WG5</a:t>
            </a:r>
            <a:endParaRPr lang="en-GB" dirty="0"/>
          </a:p>
          <a:p>
            <a:pPr lvl="1"/>
            <a:r>
              <a:rPr lang="en-GB" dirty="0"/>
              <a:t>Late Morning: </a:t>
            </a:r>
            <a:r>
              <a:rPr lang="en-GB" b="1" dirty="0"/>
              <a:t>WG7</a:t>
            </a:r>
            <a:endParaRPr lang="en-GB" dirty="0"/>
          </a:p>
          <a:p>
            <a:pPr lvl="1"/>
            <a:r>
              <a:rPr lang="en-GB" dirty="0"/>
              <a:t>Lunch time - Goodbye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8D5D8-864A-46CB-B24B-E51992D900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C81E6F-E28C-415C-8F67-0C04A25F07C2}" type="datetime1">
              <a:rPr lang="en-GB" smtClean="0"/>
              <a:t>02/06/2025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D69E5-63BC-482E-B6FF-7CD25521D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2nd DRD3 week - Welcome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77E73-6718-43FC-8A8B-BB43F6DAA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301CF-22A6-4A73-9AFC-057DB1E59AEB}"/>
              </a:ext>
            </a:extLst>
          </p:cNvPr>
          <p:cNvSpPr txBox="1"/>
          <p:nvPr/>
        </p:nvSpPr>
        <p:spPr>
          <a:xfrm>
            <a:off x="4781763" y="1525520"/>
            <a:ext cx="387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Statistics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86 – contributions / 72 abstracts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8 project proposals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64 scientific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255 – registrants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145 - online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 – in 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34CCC1-FB5F-46E3-A60B-B04185426B84}"/>
              </a:ext>
            </a:extLst>
          </p:cNvPr>
          <p:cNvSpPr txBox="1"/>
          <p:nvPr/>
        </p:nvSpPr>
        <p:spPr>
          <a:xfrm>
            <a:off x="6521107" y="5225493"/>
            <a:ext cx="4372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DRD3 week dinner:</a:t>
            </a:r>
          </a:p>
          <a:p>
            <a:r>
              <a:rPr lang="en-GB" sz="1600" dirty="0"/>
              <a:t>Thursday 19:30 at </a:t>
            </a:r>
            <a:r>
              <a:rPr lang="en-GB" sz="1600" dirty="0">
                <a:sym typeface="Wingdings" panose="05000000000000000000" pitchFamily="2" charset="2"/>
              </a:rPr>
              <a:t> see Martin’s slides</a:t>
            </a:r>
            <a:r>
              <a:rPr lang="en-GB" sz="1600" dirty="0"/>
              <a:t> 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3F8512-DD13-4964-B7FE-24B74FF48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3822" y="1198910"/>
            <a:ext cx="3395424" cy="336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00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FFEA4CB-54A6-423E-BB39-4FA5D1FA1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57" y="2529495"/>
            <a:ext cx="5300409" cy="39701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F0E6EC-1EC2-42DC-8DEF-D4BAB0A0C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Presentations – Projects/Scientific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A84E1-6B43-472D-A153-248585557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296" y="1215011"/>
            <a:ext cx="10969139" cy="4667421"/>
          </a:xfrm>
        </p:spPr>
        <p:txBody>
          <a:bodyPr>
            <a:normAutofit/>
          </a:bodyPr>
          <a:lstStyle/>
          <a:p>
            <a:r>
              <a:rPr lang="en-GB" sz="1800" dirty="0"/>
              <a:t>slight decrease of contributions and in-person attendance, and some slight increase of total </a:t>
            </a:r>
            <a:r>
              <a:rPr lang="en-GB" sz="1800" dirty="0" err="1"/>
              <a:t>attendence</a:t>
            </a:r>
            <a:endParaRPr lang="en-GB" sz="1800" dirty="0"/>
          </a:p>
          <a:p>
            <a:r>
              <a:rPr lang="en-GB" sz="1800" dirty="0"/>
              <a:t>an increase of WG1 contributions!</a:t>
            </a:r>
          </a:p>
          <a:p>
            <a:r>
              <a:rPr lang="en-GB" sz="1800" dirty="0"/>
              <a:t>we decided to shuffle the WG/WPs around the week for democratic reasons.</a:t>
            </a:r>
            <a:endParaRPr lang="LID4096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660B8-7DB6-40F1-8100-3B8E0097AB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B4AFE8D-9419-48B0-BC4E-5A9C39BF6C06}" type="datetime1">
              <a:rPr lang="en-GB" smtClean="0"/>
              <a:t>02/06/2025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8AA8C-D240-4E03-A904-4244B7E5A4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2nd DRD3 week - Welcome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4C160-28A1-477B-9090-E5CBD4D9B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83B811-D491-4287-AFB9-322DEF015EAB}"/>
              </a:ext>
            </a:extLst>
          </p:cNvPr>
          <p:cNvSpPr txBox="1"/>
          <p:nvPr/>
        </p:nvSpPr>
        <p:spPr>
          <a:xfrm rot="16200000">
            <a:off x="1289446" y="5354687"/>
            <a:ext cx="587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CERN</a:t>
            </a:r>
            <a:endParaRPr lang="LID4096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0799BB-06F1-4752-8617-FB9CFB4EC0E3}"/>
              </a:ext>
            </a:extLst>
          </p:cNvPr>
          <p:cNvSpPr txBox="1"/>
          <p:nvPr/>
        </p:nvSpPr>
        <p:spPr>
          <a:xfrm rot="16200000">
            <a:off x="2987964" y="5354687"/>
            <a:ext cx="587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CERN</a:t>
            </a:r>
            <a:endParaRPr lang="LID4096" sz="11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F8BCC7-9F09-457E-BE4C-71E840243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372" y="2529495"/>
            <a:ext cx="5214551" cy="38991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31BFE5-0B40-49FC-98B3-3172E9705907}"/>
              </a:ext>
            </a:extLst>
          </p:cNvPr>
          <p:cNvSpPr txBox="1"/>
          <p:nvPr/>
        </p:nvSpPr>
        <p:spPr>
          <a:xfrm rot="16200000">
            <a:off x="4523562" y="5581379"/>
            <a:ext cx="1088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AMSTERDAM</a:t>
            </a:r>
            <a:endParaRPr lang="LID4096" sz="1100" dirty="0"/>
          </a:p>
        </p:txBody>
      </p:sp>
    </p:spTree>
    <p:extLst>
      <p:ext uri="{BB962C8B-B14F-4D97-AF65-F5344CB8AC3E}">
        <p14:creationId xmlns:p14="http://schemas.microsoft.com/office/powerpoint/2010/main" val="2814762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78541-E63B-44C8-955B-A011B3BE5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thanks to….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212D5-818C-479D-9EE4-4AA59C569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Local organizers for making it possible (</a:t>
            </a:r>
            <a:r>
              <a:rPr lang="en-US" dirty="0">
                <a:solidFill>
                  <a:schemeClr val="accent6"/>
                </a:solidFill>
              </a:rPr>
              <a:t>visa, dinner, coffee breaks, social events, registration</a:t>
            </a: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</a:rPr>
              <a:t>of participants, fee invoicing, remote connection …</a:t>
            </a:r>
            <a:r>
              <a:rPr lang="en-US" dirty="0"/>
              <a:t>): </a:t>
            </a:r>
          </a:p>
          <a:p>
            <a:pPr marL="36513" indent="0">
              <a:buNone/>
            </a:pPr>
            <a:r>
              <a:rPr lang="en-US" sz="2000" dirty="0"/>
              <a:t>Joan Berger, Martin van Beuzekom, Frank Filthaut, Kevin Heijhoff, Uwe </a:t>
            </a:r>
            <a:r>
              <a:rPr lang="en-US" sz="2000" dirty="0" err="1"/>
              <a:t>Krämer</a:t>
            </a:r>
            <a:r>
              <a:rPr lang="en-US" sz="2000" dirty="0"/>
              <a:t>, Clara Nellist, Hella Snoek, Raimond Snellings, Jory </a:t>
            </a:r>
            <a:r>
              <a:rPr lang="en-US" sz="2000" dirty="0" err="1"/>
              <a:t>Sonneveld</a:t>
            </a:r>
            <a:r>
              <a:rPr lang="en-US" sz="2000" dirty="0"/>
              <a:t>, Mengqing Wu </a:t>
            </a:r>
            <a:r>
              <a:rPr lang="en-US" b="1" dirty="0"/>
              <a:t>– THANK YOU</a:t>
            </a:r>
            <a:endParaRPr lang="en-US" sz="1800" b="1" dirty="0">
              <a:solidFill>
                <a:schemeClr val="accent6"/>
              </a:solidFill>
            </a:endParaRPr>
          </a:p>
          <a:p>
            <a:r>
              <a:rPr lang="en-US" dirty="0"/>
              <a:t>Session Chairs - WG conveners for organizing their sessions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All of you for attending the DRD3 week…</a:t>
            </a:r>
          </a:p>
          <a:p>
            <a:pPr marL="36513" indent="0">
              <a:buNone/>
            </a:pP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FF3CB-1788-4DD8-929B-EB5A2CE53B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A91DAC1-8A2E-4D4D-8A87-50D1EC257131}" type="datetime1">
              <a:rPr lang="en-GB" smtClean="0"/>
              <a:t>02/06/2025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01EED-EB8A-4556-99B0-E1E90BBAA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2nd DRD3 week - Welcome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CA77F-95B2-47D4-BBD7-691102D06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ECEC184-76B2-43AA-A27E-5B2184122565}"/>
              </a:ext>
            </a:extLst>
          </p:cNvPr>
          <p:cNvSpPr txBox="1">
            <a:spLocks/>
          </p:cNvSpPr>
          <p:nvPr/>
        </p:nvSpPr>
        <p:spPr>
          <a:xfrm>
            <a:off x="535527" y="4716961"/>
            <a:ext cx="11117283" cy="940443"/>
          </a:xfrm>
          <a:prstGeom prst="rect">
            <a:avLst/>
          </a:prstGeom>
        </p:spPr>
        <p:txBody>
          <a:bodyPr vert="horz" lIns="45720" rIns="45720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dirty="0"/>
            </a:br>
            <a:r>
              <a:rPr lang="en-GB" dirty="0"/>
              <a:t>I wish all of us a very productive and successful week!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93468691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67195</TotalTime>
  <Words>454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Bauhaus 93</vt:lpstr>
      <vt:lpstr>Calibri</vt:lpstr>
      <vt:lpstr>DejaVu Sans</vt:lpstr>
      <vt:lpstr>Times New Roman</vt:lpstr>
      <vt:lpstr>Wingdings</vt:lpstr>
      <vt:lpstr>CERNCorporate4-3</vt:lpstr>
      <vt:lpstr>Welcome to the 3rd DRD3 collaboration week  from CERN to Amsterdam, 2.-6. June 2025</vt:lpstr>
      <vt:lpstr>DRD3 collaboration</vt:lpstr>
      <vt:lpstr>Organization of the 3rd DRD3 week</vt:lpstr>
      <vt:lpstr>Presentations – Projects/Scientific</vt:lpstr>
      <vt:lpstr>Many thanks to….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ata krambi</cp:lastModifiedBy>
  <cp:revision>2889</cp:revision>
  <cp:lastPrinted>2021-07-05T09:02:18Z</cp:lastPrinted>
  <dcterms:created xsi:type="dcterms:W3CDTF">2012-11-30T11:04:26Z</dcterms:created>
  <dcterms:modified xsi:type="dcterms:W3CDTF">2025-06-02T12:08:39Z</dcterms:modified>
</cp:coreProperties>
</file>