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4" r:id="rId4"/>
    <p:sldId id="263" r:id="rId5"/>
    <p:sldId id="258" r:id="rId6"/>
    <p:sldId id="259" r:id="rId7"/>
    <p:sldId id="260" r:id="rId8"/>
    <p:sldId id="262" r:id="rId9"/>
    <p:sldId id="261" r:id="rId10"/>
    <p:sldId id="265"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94660"/>
  </p:normalViewPr>
  <p:slideViewPr>
    <p:cSldViewPr snapToGrid="0">
      <p:cViewPr varScale="1">
        <p:scale>
          <a:sx n="151" d="100"/>
          <a:sy n="151" d="100"/>
        </p:scale>
        <p:origin x="2832" y="15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hyperlink" Target="mailto:service-rp-shipping@cern.ch?subject=Mail%20du%20Web%20Site%20--" TargetMode="External"/><Relationship Id="rId7" Type="http://schemas.openxmlformats.org/officeDocument/2006/relationships/image" Target="../media/image9.svg"/><Relationship Id="rId2" Type="http://schemas.openxmlformats.org/officeDocument/2006/relationships/hyperlink" Target="http://gs-dep.web.cern.ch/en/content/logistic_services" TargetMode="External"/><Relationship Id="rId1" Type="http://schemas.openxmlformats.org/officeDocument/2006/relationships/hyperlink" Target="http://cern.ch/radiation" TargetMode="External"/><Relationship Id="rId6" Type="http://schemas.openxmlformats.org/officeDocument/2006/relationships/image" Target="../media/image8.png"/><Relationship Id="rId5" Type="http://schemas.openxmlformats.org/officeDocument/2006/relationships/image" Target="../media/image7.svg"/><Relationship Id="rId4" Type="http://schemas.openxmlformats.org/officeDocument/2006/relationships/image" Target="../media/image6.png"/></Relationships>
</file>

<file path=ppt/diagrams/_rels/data2.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8.png"/><Relationship Id="rId7" Type="http://schemas.openxmlformats.org/officeDocument/2006/relationships/image" Target="../media/image17.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9.svg"/></Relationships>
</file>

<file path=ppt/diagrams/_rels/drawing1.xml.rels><?xml version="1.0" encoding="UTF-8" standalone="yes"?>
<Relationships xmlns="http://schemas.openxmlformats.org/package/2006/relationships"><Relationship Id="rId3" Type="http://schemas.openxmlformats.org/officeDocument/2006/relationships/hyperlink" Target="http://cern.ch/radiation" TargetMode="External"/><Relationship Id="rId7" Type="http://schemas.openxmlformats.org/officeDocument/2006/relationships/hyperlink" Target="mailto:service-rp-shipping@cern.ch?subject=Mail%20du%20Web%20Site%20--" TargetMode="External"/><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9.svg"/><Relationship Id="rId5" Type="http://schemas.openxmlformats.org/officeDocument/2006/relationships/image" Target="../media/image8.png"/><Relationship Id="rId4" Type="http://schemas.openxmlformats.org/officeDocument/2006/relationships/hyperlink" Target="http://gs-dep.web.cern.ch/en/content/logistic_services" TargetMode="External"/></Relationships>
</file>

<file path=ppt/diagrams/_rels/drawing2.xml.rels><?xml version="1.0" encoding="UTF-8" standalone="yes"?>
<Relationships xmlns="http://schemas.openxmlformats.org/package/2006/relationships"><Relationship Id="rId8" Type="http://schemas.openxmlformats.org/officeDocument/2006/relationships/image" Target="../media/image18.svg"/><Relationship Id="rId3" Type="http://schemas.openxmlformats.org/officeDocument/2006/relationships/image" Target="../media/image8.png"/><Relationship Id="rId7" Type="http://schemas.openxmlformats.org/officeDocument/2006/relationships/image" Target="../media/image17.png"/><Relationship Id="rId2" Type="http://schemas.openxmlformats.org/officeDocument/2006/relationships/image" Target="../media/image7.svg"/><Relationship Id="rId1" Type="http://schemas.openxmlformats.org/officeDocument/2006/relationships/image" Target="../media/image6.png"/><Relationship Id="rId6" Type="http://schemas.openxmlformats.org/officeDocument/2006/relationships/image" Target="../media/image16.svg"/><Relationship Id="rId5" Type="http://schemas.openxmlformats.org/officeDocument/2006/relationships/image" Target="../media/image15.png"/><Relationship Id="rId4" Type="http://schemas.openxmlformats.org/officeDocument/2006/relationships/image" Target="../media/image9.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icon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A9536C9-5F06-4CA7-A7F6-A93D1FBA92BF}" type="doc">
      <dgm:prSet loTypeId="urn:microsoft.com/office/officeart/2018/2/layout/IconLabelList" loCatId="icon" qsTypeId="urn:microsoft.com/office/officeart/2005/8/quickstyle/simple5" qsCatId="simple" csTypeId="urn:microsoft.com/office/officeart/2005/8/colors/colorful2" csCatId="colorful" phldr="1"/>
      <dgm:spPr/>
      <dgm:t>
        <a:bodyPr/>
        <a:lstStyle/>
        <a:p>
          <a:endParaRPr lang="en-US"/>
        </a:p>
      </dgm:t>
    </dgm:pt>
    <dgm:pt modelId="{C261E9E7-03D6-43A5-8F41-0A619C542142}">
      <dgm:prSet/>
      <dgm:spPr/>
      <dgm:t>
        <a:bodyPr/>
        <a:lstStyle/>
        <a:p>
          <a:pPr>
            <a:lnSpc>
              <a:spcPct val="100000"/>
            </a:lnSpc>
          </a:pPr>
          <a:r>
            <a:rPr lang="en-GB" b="0" i="0"/>
            <a:t>The </a:t>
          </a:r>
          <a:r>
            <a:rPr lang="en-GB" b="0" i="0">
              <a:hlinkClick xmlns:r="http://schemas.openxmlformats.org/officeDocument/2006/relationships" r:id="rId1"/>
            </a:rPr>
            <a:t>Radiation Protection Group</a:t>
          </a:r>
          <a:r>
            <a:rPr lang="en-GB" b="0" i="0"/>
            <a:t> assists the </a:t>
          </a:r>
          <a:r>
            <a:rPr lang="en-GB" b="0" i="0">
              <a:hlinkClick xmlns:r="http://schemas.openxmlformats.org/officeDocument/2006/relationships" r:id="rId2"/>
            </a:rPr>
            <a:t>Logistic Services </a:t>
          </a:r>
          <a:r>
            <a:rPr lang="en-GB" b="0" i="0"/>
            <a:t>in organising the shipping of all radioactive material from CERN to other institutes or external organisations</a:t>
          </a:r>
          <a:endParaRPr lang="en-US"/>
        </a:p>
      </dgm:t>
    </dgm:pt>
    <dgm:pt modelId="{8B9F5A2C-18A6-4A88-B7B4-B98BBE7511BF}" type="parTrans" cxnId="{8251997F-9C5F-434B-844E-E2C42F38D73C}">
      <dgm:prSet/>
      <dgm:spPr/>
      <dgm:t>
        <a:bodyPr/>
        <a:lstStyle/>
        <a:p>
          <a:endParaRPr lang="en-US"/>
        </a:p>
      </dgm:t>
    </dgm:pt>
    <dgm:pt modelId="{63913324-D3BC-4BFB-B01F-3F6E75C9A597}" type="sibTrans" cxnId="{8251997F-9C5F-434B-844E-E2C42F38D73C}">
      <dgm:prSet/>
      <dgm:spPr/>
      <dgm:t>
        <a:bodyPr/>
        <a:lstStyle/>
        <a:p>
          <a:endParaRPr lang="en-US"/>
        </a:p>
      </dgm:t>
    </dgm:pt>
    <dgm:pt modelId="{8406C881-2B94-43A0-8BA5-DA9C913535A8}">
      <dgm:prSet/>
      <dgm:spPr/>
      <dgm:t>
        <a:bodyPr/>
        <a:lstStyle/>
        <a:p>
          <a:pPr>
            <a:lnSpc>
              <a:spcPct val="100000"/>
            </a:lnSpc>
          </a:pPr>
          <a:r>
            <a:rPr lang="en-GB" b="0" i="0"/>
            <a:t>The </a:t>
          </a:r>
          <a:r>
            <a:rPr lang="en-GB" b="0" i="0">
              <a:hlinkClick xmlns:r="http://schemas.openxmlformats.org/officeDocument/2006/relationships" r:id="rId1"/>
            </a:rPr>
            <a:t>Radiation Protection Group</a:t>
          </a:r>
          <a:r>
            <a:rPr lang="en-GB" b="0" i="0"/>
            <a:t> also assists the </a:t>
          </a:r>
          <a:r>
            <a:rPr lang="en-GB" b="0" i="0">
              <a:hlinkClick xmlns:r="http://schemas.openxmlformats.org/officeDocument/2006/relationships" r:id="rId2"/>
            </a:rPr>
            <a:t>Logistic Services </a:t>
          </a:r>
          <a:r>
            <a:rPr lang="en-GB" b="0" i="0"/>
            <a:t>to check on reception all radioactive materials that arrive on CERN’s sites from external organisations. Any person wishing to ship or import radioactive materials must contact the </a:t>
          </a:r>
          <a:r>
            <a:rPr lang="en-GB" b="0" i="0">
              <a:hlinkClick xmlns:r="http://schemas.openxmlformats.org/officeDocument/2006/relationships" r:id="rId3"/>
            </a:rPr>
            <a:t>Radiation Protection Service RP</a:t>
          </a:r>
          <a:r>
            <a:rPr lang="en-GB" b="0" i="0"/>
            <a:t> beforehand, as well as the </a:t>
          </a:r>
          <a:r>
            <a:rPr lang="en-GB" b="0" i="0">
              <a:hlinkClick xmlns:r="http://schemas.openxmlformats.org/officeDocument/2006/relationships" r:id="rId2"/>
            </a:rPr>
            <a:t>Logistic Services </a:t>
          </a:r>
          <a:r>
            <a:rPr lang="en-GB" b="0" i="0"/>
            <a:t>for urgent requests.</a:t>
          </a:r>
          <a:endParaRPr lang="en-US"/>
        </a:p>
      </dgm:t>
    </dgm:pt>
    <dgm:pt modelId="{1D0F41AB-1402-43DD-9FB1-8AF7C1F28A0B}" type="parTrans" cxnId="{F6FD602D-7B33-4B95-B970-9A7E6B783FF9}">
      <dgm:prSet/>
      <dgm:spPr/>
      <dgm:t>
        <a:bodyPr/>
        <a:lstStyle/>
        <a:p>
          <a:endParaRPr lang="en-US"/>
        </a:p>
      </dgm:t>
    </dgm:pt>
    <dgm:pt modelId="{AC2A6894-2005-4935-96B7-FF74EF7F11C5}" type="sibTrans" cxnId="{F6FD602D-7B33-4B95-B970-9A7E6B783FF9}">
      <dgm:prSet/>
      <dgm:spPr/>
      <dgm:t>
        <a:bodyPr/>
        <a:lstStyle/>
        <a:p>
          <a:endParaRPr lang="en-US"/>
        </a:p>
      </dgm:t>
    </dgm:pt>
    <dgm:pt modelId="{2DD7B92E-376A-46B6-9840-F92A1E94CE18}" type="pres">
      <dgm:prSet presAssocID="{FA9536C9-5F06-4CA7-A7F6-A93D1FBA92BF}" presName="root" presStyleCnt="0">
        <dgm:presLayoutVars>
          <dgm:dir/>
          <dgm:resizeHandles val="exact"/>
        </dgm:presLayoutVars>
      </dgm:prSet>
      <dgm:spPr/>
    </dgm:pt>
    <dgm:pt modelId="{92FFC16B-975B-4A0D-AF92-9DE4B43E7EB2}" type="pres">
      <dgm:prSet presAssocID="{C261E9E7-03D6-43A5-8F41-0A619C542142}" presName="compNode" presStyleCnt="0"/>
      <dgm:spPr/>
    </dgm:pt>
    <dgm:pt modelId="{66F1FCA4-48A7-4C5A-BB74-9A35FC6C302B}" type="pres">
      <dgm:prSet presAssocID="{C261E9E7-03D6-43A5-8F41-0A619C542142}" presName="iconRect" presStyleLbl="node1" presStyleIdx="0" presStyleCnt="2"/>
      <dgm:spPr>
        <a:blipFill>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a:blipFill>
      </dgm:spPr>
      <dgm:extLst>
        <a:ext uri="{E40237B7-FDA0-4F09-8148-C483321AD2D9}">
          <dgm14:cNvPr xmlns:dgm14="http://schemas.microsoft.com/office/drawing/2010/diagram" id="0" name="" descr="Radioactive"/>
        </a:ext>
      </dgm:extLst>
    </dgm:pt>
    <dgm:pt modelId="{7D8B64C2-1B04-4244-8AE6-201554693CEA}" type="pres">
      <dgm:prSet presAssocID="{C261E9E7-03D6-43A5-8F41-0A619C542142}" presName="spaceRect" presStyleCnt="0"/>
      <dgm:spPr/>
    </dgm:pt>
    <dgm:pt modelId="{73CBF275-F99B-480A-90A2-F81861DCBC9E}" type="pres">
      <dgm:prSet presAssocID="{C261E9E7-03D6-43A5-8F41-0A619C542142}" presName="textRect" presStyleLbl="revTx" presStyleIdx="0" presStyleCnt="2">
        <dgm:presLayoutVars>
          <dgm:chMax val="1"/>
          <dgm:chPref val="1"/>
        </dgm:presLayoutVars>
      </dgm:prSet>
      <dgm:spPr/>
    </dgm:pt>
    <dgm:pt modelId="{B5F3E78E-E6EB-4C25-8184-1DEEC94CE0C6}" type="pres">
      <dgm:prSet presAssocID="{63913324-D3BC-4BFB-B01F-3F6E75C9A597}" presName="sibTrans" presStyleCnt="0"/>
      <dgm:spPr/>
    </dgm:pt>
    <dgm:pt modelId="{85656B93-B996-46A9-B83A-9392752CCF57}" type="pres">
      <dgm:prSet presAssocID="{8406C881-2B94-43A0-8BA5-DA9C913535A8}" presName="compNode" presStyleCnt="0"/>
      <dgm:spPr/>
    </dgm:pt>
    <dgm:pt modelId="{30B6AE68-678E-40C3-B51E-1578F5E73BC5}" type="pres">
      <dgm:prSet presAssocID="{8406C881-2B94-43A0-8BA5-DA9C913535A8}" presName="iconRect" presStyleLbl="node1" presStyleIdx="1" presStyleCnt="2"/>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dgm:spPr>
      <dgm:extLst>
        <a:ext uri="{E40237B7-FDA0-4F09-8148-C483321AD2D9}">
          <dgm14:cNvPr xmlns:dgm14="http://schemas.microsoft.com/office/drawing/2010/diagram" id="0" name="" descr="Radioactive Sign"/>
        </a:ext>
      </dgm:extLst>
    </dgm:pt>
    <dgm:pt modelId="{5E0D708D-5DD1-49D3-B4CF-74AA19A8A804}" type="pres">
      <dgm:prSet presAssocID="{8406C881-2B94-43A0-8BA5-DA9C913535A8}" presName="spaceRect" presStyleCnt="0"/>
      <dgm:spPr/>
    </dgm:pt>
    <dgm:pt modelId="{01360C32-E9F7-454C-BF12-92104B877770}" type="pres">
      <dgm:prSet presAssocID="{8406C881-2B94-43A0-8BA5-DA9C913535A8}" presName="textRect" presStyleLbl="revTx" presStyleIdx="1" presStyleCnt="2">
        <dgm:presLayoutVars>
          <dgm:chMax val="1"/>
          <dgm:chPref val="1"/>
        </dgm:presLayoutVars>
      </dgm:prSet>
      <dgm:spPr/>
    </dgm:pt>
  </dgm:ptLst>
  <dgm:cxnLst>
    <dgm:cxn modelId="{B5694217-4B18-4818-968F-E75FE1ED8779}" type="presOf" srcId="{C261E9E7-03D6-43A5-8F41-0A619C542142}" destId="{73CBF275-F99B-480A-90A2-F81861DCBC9E}" srcOrd="0" destOrd="0" presId="urn:microsoft.com/office/officeart/2018/2/layout/IconLabelList"/>
    <dgm:cxn modelId="{F6FD602D-7B33-4B95-B970-9A7E6B783FF9}" srcId="{FA9536C9-5F06-4CA7-A7F6-A93D1FBA92BF}" destId="{8406C881-2B94-43A0-8BA5-DA9C913535A8}" srcOrd="1" destOrd="0" parTransId="{1D0F41AB-1402-43DD-9FB1-8AF7C1F28A0B}" sibTransId="{AC2A6894-2005-4935-96B7-FF74EF7F11C5}"/>
    <dgm:cxn modelId="{8251997F-9C5F-434B-844E-E2C42F38D73C}" srcId="{FA9536C9-5F06-4CA7-A7F6-A93D1FBA92BF}" destId="{C261E9E7-03D6-43A5-8F41-0A619C542142}" srcOrd="0" destOrd="0" parTransId="{8B9F5A2C-18A6-4A88-B7B4-B98BBE7511BF}" sibTransId="{63913324-D3BC-4BFB-B01F-3F6E75C9A597}"/>
    <dgm:cxn modelId="{3F573484-A522-4A5A-8C49-5CA9538465C9}" type="presOf" srcId="{FA9536C9-5F06-4CA7-A7F6-A93D1FBA92BF}" destId="{2DD7B92E-376A-46B6-9840-F92A1E94CE18}" srcOrd="0" destOrd="0" presId="urn:microsoft.com/office/officeart/2018/2/layout/IconLabelList"/>
    <dgm:cxn modelId="{1DE796B7-0F72-454B-8861-BA5DD67A7C25}" type="presOf" srcId="{8406C881-2B94-43A0-8BA5-DA9C913535A8}" destId="{01360C32-E9F7-454C-BF12-92104B877770}" srcOrd="0" destOrd="0" presId="urn:microsoft.com/office/officeart/2018/2/layout/IconLabelList"/>
    <dgm:cxn modelId="{4D3244C3-D458-4D68-99C1-45586CFFD53F}" type="presParOf" srcId="{2DD7B92E-376A-46B6-9840-F92A1E94CE18}" destId="{92FFC16B-975B-4A0D-AF92-9DE4B43E7EB2}" srcOrd="0" destOrd="0" presId="urn:microsoft.com/office/officeart/2018/2/layout/IconLabelList"/>
    <dgm:cxn modelId="{31D95148-2A6B-4021-97BB-AD904B49F96B}" type="presParOf" srcId="{92FFC16B-975B-4A0D-AF92-9DE4B43E7EB2}" destId="{66F1FCA4-48A7-4C5A-BB74-9A35FC6C302B}" srcOrd="0" destOrd="0" presId="urn:microsoft.com/office/officeart/2018/2/layout/IconLabelList"/>
    <dgm:cxn modelId="{AFDE1FDF-FF6E-4146-8275-252B6AA79FEB}" type="presParOf" srcId="{92FFC16B-975B-4A0D-AF92-9DE4B43E7EB2}" destId="{7D8B64C2-1B04-4244-8AE6-201554693CEA}" srcOrd="1" destOrd="0" presId="urn:microsoft.com/office/officeart/2018/2/layout/IconLabelList"/>
    <dgm:cxn modelId="{C1EA5C20-7009-4895-A85F-746807F0DE51}" type="presParOf" srcId="{92FFC16B-975B-4A0D-AF92-9DE4B43E7EB2}" destId="{73CBF275-F99B-480A-90A2-F81861DCBC9E}" srcOrd="2" destOrd="0" presId="urn:microsoft.com/office/officeart/2018/2/layout/IconLabelList"/>
    <dgm:cxn modelId="{77B99480-C745-435E-A60B-CDF3BF0C82FC}" type="presParOf" srcId="{2DD7B92E-376A-46B6-9840-F92A1E94CE18}" destId="{B5F3E78E-E6EB-4C25-8184-1DEEC94CE0C6}" srcOrd="1" destOrd="0" presId="urn:microsoft.com/office/officeart/2018/2/layout/IconLabelList"/>
    <dgm:cxn modelId="{34C5FD2F-DBF6-4313-BC76-F33E06E313C2}" type="presParOf" srcId="{2DD7B92E-376A-46B6-9840-F92A1E94CE18}" destId="{85656B93-B996-46A9-B83A-9392752CCF57}" srcOrd="2" destOrd="0" presId="urn:microsoft.com/office/officeart/2018/2/layout/IconLabelList"/>
    <dgm:cxn modelId="{5BF92041-D2B2-416E-A921-341DBA325B4E}" type="presParOf" srcId="{85656B93-B996-46A9-B83A-9392752CCF57}" destId="{30B6AE68-678E-40C3-B51E-1578F5E73BC5}" srcOrd="0" destOrd="0" presId="urn:microsoft.com/office/officeart/2018/2/layout/IconLabelList"/>
    <dgm:cxn modelId="{B9F908DF-52A4-4A59-A6B1-A1EF97CC1601}" type="presParOf" srcId="{85656B93-B996-46A9-B83A-9392752CCF57}" destId="{5E0D708D-5DD1-49D3-B4CF-74AA19A8A804}" srcOrd="1" destOrd="0" presId="urn:microsoft.com/office/officeart/2018/2/layout/IconLabelList"/>
    <dgm:cxn modelId="{5AFB26F2-9242-47D0-84FC-C02F738E5D2A}" type="presParOf" srcId="{85656B93-B996-46A9-B83A-9392752CCF57}" destId="{01360C32-E9F7-454C-BF12-92104B877770}" srcOrd="2" destOrd="0" presId="urn:microsoft.com/office/officeart/2018/2/layout/IconLabel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DEB8F6A-3D99-4923-88BB-CA8FD2C7086D}" type="doc">
      <dgm:prSet loTypeId="urn:microsoft.com/office/officeart/2018/2/layout/IconLabelList" loCatId="icon" qsTypeId="urn:microsoft.com/office/officeart/2005/8/quickstyle/simple1" qsCatId="simple" csTypeId="urn:microsoft.com/office/officeart/2018/5/colors/Iconchunking_neutralicon_colorful1" csCatId="colorful" phldr="1"/>
      <dgm:spPr/>
      <dgm:t>
        <a:bodyPr/>
        <a:lstStyle/>
        <a:p>
          <a:endParaRPr lang="en-US"/>
        </a:p>
      </dgm:t>
    </dgm:pt>
    <dgm:pt modelId="{8FBA1E39-3C42-4EB2-A316-84CA593489E4}">
      <dgm:prSet/>
      <dgm:spPr/>
      <dgm:t>
        <a:bodyPr/>
        <a:lstStyle/>
        <a:p>
          <a:pPr>
            <a:lnSpc>
              <a:spcPct val="100000"/>
            </a:lnSpc>
          </a:pPr>
          <a:r>
            <a:rPr lang="en-GB" b="1" i="0"/>
            <a:t>Until a reply is received by CERN’s Radiation Protection Service (Radioactive Shipping Service), the material cannot leave CERN.</a:t>
          </a:r>
          <a:endParaRPr lang="en-US"/>
        </a:p>
      </dgm:t>
    </dgm:pt>
    <dgm:pt modelId="{8884FBA5-BFF7-45DD-B6A6-4E4925A5EAD4}" type="parTrans" cxnId="{022E4296-A908-49BD-A882-8159482961A5}">
      <dgm:prSet/>
      <dgm:spPr/>
      <dgm:t>
        <a:bodyPr/>
        <a:lstStyle/>
        <a:p>
          <a:endParaRPr lang="en-US"/>
        </a:p>
      </dgm:t>
    </dgm:pt>
    <dgm:pt modelId="{0D6B3E21-63C7-4B0F-B2BF-4F268C7F4F98}" type="sibTrans" cxnId="{022E4296-A908-49BD-A882-8159482961A5}">
      <dgm:prSet/>
      <dgm:spPr/>
      <dgm:t>
        <a:bodyPr/>
        <a:lstStyle/>
        <a:p>
          <a:pPr>
            <a:lnSpc>
              <a:spcPct val="100000"/>
            </a:lnSpc>
          </a:pPr>
          <a:endParaRPr lang="en-US"/>
        </a:p>
      </dgm:t>
    </dgm:pt>
    <dgm:pt modelId="{7EF86715-CCC2-4650-8D34-1217B4E170FA}">
      <dgm:prSet/>
      <dgm:spPr/>
      <dgm:t>
        <a:bodyPr/>
        <a:lstStyle/>
        <a:p>
          <a:pPr>
            <a:lnSpc>
              <a:spcPct val="100000"/>
            </a:lnSpc>
          </a:pPr>
          <a:endParaRPr lang="en-GB" b="1" i="0"/>
        </a:p>
        <a:p>
          <a:pPr>
            <a:lnSpc>
              <a:spcPct val="100000"/>
            </a:lnSpc>
          </a:pPr>
          <a:r>
            <a:rPr lang="en-GB" b="0" i="0"/>
            <a:t>Once the results of the gamma spectrometry is known, an email is sent by our Service to the addressee institute’s Radiation Protection Safety Officer (RSO), </a:t>
          </a:r>
          <a:r>
            <a:rPr lang="en-GB" b="1" i="0"/>
            <a:t>who must give his/her approval for receiving the material.</a:t>
          </a:r>
          <a:endParaRPr lang="en-US"/>
        </a:p>
      </dgm:t>
    </dgm:pt>
    <dgm:pt modelId="{E0BBD724-F072-4E94-A70C-972F97D8F17A}" type="parTrans" cxnId="{C61C6B27-F328-4180-81B0-139F4C45F094}">
      <dgm:prSet/>
      <dgm:spPr/>
      <dgm:t>
        <a:bodyPr/>
        <a:lstStyle/>
        <a:p>
          <a:endParaRPr lang="en-US"/>
        </a:p>
      </dgm:t>
    </dgm:pt>
    <dgm:pt modelId="{2B5425E0-2BF6-400B-9467-77BDBB441EC6}" type="sibTrans" cxnId="{C61C6B27-F328-4180-81B0-139F4C45F094}">
      <dgm:prSet/>
      <dgm:spPr/>
      <dgm:t>
        <a:bodyPr/>
        <a:lstStyle/>
        <a:p>
          <a:pPr>
            <a:lnSpc>
              <a:spcPct val="100000"/>
            </a:lnSpc>
          </a:pPr>
          <a:endParaRPr lang="en-US"/>
        </a:p>
      </dgm:t>
    </dgm:pt>
    <dgm:pt modelId="{BA24D77E-9B9F-49A4-989F-9A1937A68C13}">
      <dgm:prSet/>
      <dgm:spPr/>
      <dgm:t>
        <a:bodyPr/>
        <a:lstStyle/>
        <a:p>
          <a:pPr>
            <a:lnSpc>
              <a:spcPct val="100000"/>
            </a:lnSpc>
          </a:pPr>
          <a:r>
            <a:rPr lang="en-GB" b="0" i="0"/>
            <a:t>Once the reply is received, the parcel (according to the size of the material) is brought to goods reception, and shipping can be done</a:t>
          </a:r>
          <a:endParaRPr lang="en-US"/>
        </a:p>
      </dgm:t>
    </dgm:pt>
    <dgm:pt modelId="{49E319B6-095F-4D9F-ADC0-F9050EA9950F}" type="parTrans" cxnId="{EF763BAA-C61E-411E-83A0-1E62A387810F}">
      <dgm:prSet/>
      <dgm:spPr/>
      <dgm:t>
        <a:bodyPr/>
        <a:lstStyle/>
        <a:p>
          <a:endParaRPr lang="en-US"/>
        </a:p>
      </dgm:t>
    </dgm:pt>
    <dgm:pt modelId="{DABB1229-C4DB-440D-B36F-85010F052850}" type="sibTrans" cxnId="{EF763BAA-C61E-411E-83A0-1E62A387810F}">
      <dgm:prSet/>
      <dgm:spPr/>
      <dgm:t>
        <a:bodyPr/>
        <a:lstStyle/>
        <a:p>
          <a:pPr>
            <a:lnSpc>
              <a:spcPct val="100000"/>
            </a:lnSpc>
          </a:pPr>
          <a:endParaRPr lang="en-US"/>
        </a:p>
      </dgm:t>
    </dgm:pt>
    <dgm:pt modelId="{A26C1698-7A3C-41B4-A48E-8320BC9C2D2A}">
      <dgm:prSet/>
      <dgm:spPr/>
      <dgm:t>
        <a:bodyPr/>
        <a:lstStyle/>
        <a:p>
          <a:pPr>
            <a:lnSpc>
              <a:spcPct val="100000"/>
            </a:lnSpc>
          </a:pPr>
          <a:r>
            <a:rPr lang="en-GB" b="0" i="0"/>
            <a:t>Shipping are done under CERN responsibility in agreement with ADR/IATA/IMDG regulations. For this reason, only entitled carrier and commissioned by CERN are authorised (no institute/private car allowed).</a:t>
          </a:r>
          <a:endParaRPr lang="en-US"/>
        </a:p>
      </dgm:t>
    </dgm:pt>
    <dgm:pt modelId="{6BADF1B1-F3E5-42D8-B14D-CBCAF7886572}" type="parTrans" cxnId="{CFEBEEE7-EEAD-4E16-89D3-8F1B80E0894B}">
      <dgm:prSet/>
      <dgm:spPr/>
      <dgm:t>
        <a:bodyPr/>
        <a:lstStyle/>
        <a:p>
          <a:endParaRPr lang="en-US"/>
        </a:p>
      </dgm:t>
    </dgm:pt>
    <dgm:pt modelId="{F6112412-6239-4A80-9651-DB913029F9DE}" type="sibTrans" cxnId="{CFEBEEE7-EEAD-4E16-89D3-8F1B80E0894B}">
      <dgm:prSet/>
      <dgm:spPr/>
      <dgm:t>
        <a:bodyPr/>
        <a:lstStyle/>
        <a:p>
          <a:endParaRPr lang="en-US"/>
        </a:p>
      </dgm:t>
    </dgm:pt>
    <dgm:pt modelId="{D84C6731-22AC-4FBD-9185-6DC47EBDE870}" type="pres">
      <dgm:prSet presAssocID="{9DEB8F6A-3D99-4923-88BB-CA8FD2C7086D}" presName="root" presStyleCnt="0">
        <dgm:presLayoutVars>
          <dgm:dir/>
          <dgm:resizeHandles val="exact"/>
        </dgm:presLayoutVars>
      </dgm:prSet>
      <dgm:spPr/>
    </dgm:pt>
    <dgm:pt modelId="{C660D7B7-C6B0-4812-B7D4-84C5C6F48ADF}" type="pres">
      <dgm:prSet presAssocID="{8FBA1E39-3C42-4EB2-A316-84CA593489E4}" presName="compNode" presStyleCnt="0"/>
      <dgm:spPr/>
    </dgm:pt>
    <dgm:pt modelId="{015F201C-3E4E-4813-B0B2-D8EF15DFC908}" type="pres">
      <dgm:prSet presAssocID="{8FBA1E39-3C42-4EB2-A316-84CA593489E4}"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Radioactive"/>
        </a:ext>
      </dgm:extLst>
    </dgm:pt>
    <dgm:pt modelId="{07DEDE94-71D0-4261-AEF5-D868D2CF172C}" type="pres">
      <dgm:prSet presAssocID="{8FBA1E39-3C42-4EB2-A316-84CA593489E4}" presName="spaceRect" presStyleCnt="0"/>
      <dgm:spPr/>
    </dgm:pt>
    <dgm:pt modelId="{DBEBFDA1-27DF-48C1-8E08-07FF0F677351}" type="pres">
      <dgm:prSet presAssocID="{8FBA1E39-3C42-4EB2-A316-84CA593489E4}" presName="textRect" presStyleLbl="revTx" presStyleIdx="0" presStyleCnt="4">
        <dgm:presLayoutVars>
          <dgm:chMax val="1"/>
          <dgm:chPref val="1"/>
        </dgm:presLayoutVars>
      </dgm:prSet>
      <dgm:spPr/>
    </dgm:pt>
    <dgm:pt modelId="{B716EB83-82DD-4A33-AE1E-DF3FBC78A068}" type="pres">
      <dgm:prSet presAssocID="{0D6B3E21-63C7-4B0F-B2BF-4F268C7F4F98}" presName="sibTrans" presStyleCnt="0"/>
      <dgm:spPr/>
    </dgm:pt>
    <dgm:pt modelId="{387B6B0B-5AB1-4C04-96F5-60DE25794FB9}" type="pres">
      <dgm:prSet presAssocID="{7EF86715-CCC2-4650-8D34-1217B4E170FA}" presName="compNode" presStyleCnt="0"/>
      <dgm:spPr/>
    </dgm:pt>
    <dgm:pt modelId="{4F2397A8-B102-4DDA-AA39-BC181DDBFF80}" type="pres">
      <dgm:prSet presAssocID="{7EF86715-CCC2-4650-8D34-1217B4E170FA}"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Radioactive Sign"/>
        </a:ext>
      </dgm:extLst>
    </dgm:pt>
    <dgm:pt modelId="{B14EE8DA-B2FD-4509-834C-E84AF06EDB1F}" type="pres">
      <dgm:prSet presAssocID="{7EF86715-CCC2-4650-8D34-1217B4E170FA}" presName="spaceRect" presStyleCnt="0"/>
      <dgm:spPr/>
    </dgm:pt>
    <dgm:pt modelId="{EDC9EB9C-A9AE-450B-AC4D-CFB3AB82A2A3}" type="pres">
      <dgm:prSet presAssocID="{7EF86715-CCC2-4650-8D34-1217B4E170FA}" presName="textRect" presStyleLbl="revTx" presStyleIdx="1" presStyleCnt="4">
        <dgm:presLayoutVars>
          <dgm:chMax val="1"/>
          <dgm:chPref val="1"/>
        </dgm:presLayoutVars>
      </dgm:prSet>
      <dgm:spPr/>
    </dgm:pt>
    <dgm:pt modelId="{BA464D52-CD79-486F-B20F-A8F5D4CDD8EE}" type="pres">
      <dgm:prSet presAssocID="{2B5425E0-2BF6-400B-9467-77BDBB441EC6}" presName="sibTrans" presStyleCnt="0"/>
      <dgm:spPr/>
    </dgm:pt>
    <dgm:pt modelId="{5F97FE20-222E-4F61-8D64-09F3616B7D1E}" type="pres">
      <dgm:prSet presAssocID="{BA24D77E-9B9F-49A4-989F-9A1937A68C13}" presName="compNode" presStyleCnt="0"/>
      <dgm:spPr/>
    </dgm:pt>
    <dgm:pt modelId="{D9A62CAB-6C19-4EC3-AF18-2CA534CD2B3F}" type="pres">
      <dgm:prSet presAssocID="{BA24D77E-9B9F-49A4-989F-9A1937A68C13}"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Box trolley"/>
        </a:ext>
      </dgm:extLst>
    </dgm:pt>
    <dgm:pt modelId="{7AC5E06B-A0DD-4F0D-A99E-42E396311A05}" type="pres">
      <dgm:prSet presAssocID="{BA24D77E-9B9F-49A4-989F-9A1937A68C13}" presName="spaceRect" presStyleCnt="0"/>
      <dgm:spPr/>
    </dgm:pt>
    <dgm:pt modelId="{F36EF043-E5CF-4D24-8CC7-1731DA1A42AE}" type="pres">
      <dgm:prSet presAssocID="{BA24D77E-9B9F-49A4-989F-9A1937A68C13}" presName="textRect" presStyleLbl="revTx" presStyleIdx="2" presStyleCnt="4">
        <dgm:presLayoutVars>
          <dgm:chMax val="1"/>
          <dgm:chPref val="1"/>
        </dgm:presLayoutVars>
      </dgm:prSet>
      <dgm:spPr/>
    </dgm:pt>
    <dgm:pt modelId="{A06ABA9F-3747-4FBB-A167-C5F11910049B}" type="pres">
      <dgm:prSet presAssocID="{DABB1229-C4DB-440D-B36F-85010F052850}" presName="sibTrans" presStyleCnt="0"/>
      <dgm:spPr/>
    </dgm:pt>
    <dgm:pt modelId="{DF3DC039-DA27-44BC-9C08-6264AC5D804B}" type="pres">
      <dgm:prSet presAssocID="{A26C1698-7A3C-41B4-A48E-8320BC9C2D2A}" presName="compNode" presStyleCnt="0"/>
      <dgm:spPr/>
    </dgm:pt>
    <dgm:pt modelId="{C7DCAB3F-F505-4F17-BFD3-6A44566E2F59}" type="pres">
      <dgm:prSet presAssocID="{A26C1698-7A3C-41B4-A48E-8320BC9C2D2A}"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ilot"/>
        </a:ext>
      </dgm:extLst>
    </dgm:pt>
    <dgm:pt modelId="{E140B822-18A1-4AF7-9FF5-4C49E44901F2}" type="pres">
      <dgm:prSet presAssocID="{A26C1698-7A3C-41B4-A48E-8320BC9C2D2A}" presName="spaceRect" presStyleCnt="0"/>
      <dgm:spPr/>
    </dgm:pt>
    <dgm:pt modelId="{860FC7C2-95D9-496B-8828-7EA325D0F3C7}" type="pres">
      <dgm:prSet presAssocID="{A26C1698-7A3C-41B4-A48E-8320BC9C2D2A}" presName="textRect" presStyleLbl="revTx" presStyleIdx="3" presStyleCnt="4">
        <dgm:presLayoutVars>
          <dgm:chMax val="1"/>
          <dgm:chPref val="1"/>
        </dgm:presLayoutVars>
      </dgm:prSet>
      <dgm:spPr/>
    </dgm:pt>
  </dgm:ptLst>
  <dgm:cxnLst>
    <dgm:cxn modelId="{FD7CEB09-E122-4EB5-8F51-46E16B4B4F07}" type="presOf" srcId="{8FBA1E39-3C42-4EB2-A316-84CA593489E4}" destId="{DBEBFDA1-27DF-48C1-8E08-07FF0F677351}" srcOrd="0" destOrd="0" presId="urn:microsoft.com/office/officeart/2018/2/layout/IconLabelList"/>
    <dgm:cxn modelId="{C61C6B27-F328-4180-81B0-139F4C45F094}" srcId="{9DEB8F6A-3D99-4923-88BB-CA8FD2C7086D}" destId="{7EF86715-CCC2-4650-8D34-1217B4E170FA}" srcOrd="1" destOrd="0" parTransId="{E0BBD724-F072-4E94-A70C-972F97D8F17A}" sibTransId="{2B5425E0-2BF6-400B-9467-77BDBB441EC6}"/>
    <dgm:cxn modelId="{FA985755-2F8F-4274-9B26-17C8A193A1F9}" type="presOf" srcId="{7EF86715-CCC2-4650-8D34-1217B4E170FA}" destId="{EDC9EB9C-A9AE-450B-AC4D-CFB3AB82A2A3}" srcOrd="0" destOrd="0" presId="urn:microsoft.com/office/officeart/2018/2/layout/IconLabelList"/>
    <dgm:cxn modelId="{2CCA0287-2ABA-4BC6-BB55-80C28B51C3CB}" type="presOf" srcId="{A26C1698-7A3C-41B4-A48E-8320BC9C2D2A}" destId="{860FC7C2-95D9-496B-8828-7EA325D0F3C7}" srcOrd="0" destOrd="0" presId="urn:microsoft.com/office/officeart/2018/2/layout/IconLabelList"/>
    <dgm:cxn modelId="{022E4296-A908-49BD-A882-8159482961A5}" srcId="{9DEB8F6A-3D99-4923-88BB-CA8FD2C7086D}" destId="{8FBA1E39-3C42-4EB2-A316-84CA593489E4}" srcOrd="0" destOrd="0" parTransId="{8884FBA5-BFF7-45DD-B6A6-4E4925A5EAD4}" sibTransId="{0D6B3E21-63C7-4B0F-B2BF-4F268C7F4F98}"/>
    <dgm:cxn modelId="{EF763BAA-C61E-411E-83A0-1E62A387810F}" srcId="{9DEB8F6A-3D99-4923-88BB-CA8FD2C7086D}" destId="{BA24D77E-9B9F-49A4-989F-9A1937A68C13}" srcOrd="2" destOrd="0" parTransId="{49E319B6-095F-4D9F-ADC0-F9050EA9950F}" sibTransId="{DABB1229-C4DB-440D-B36F-85010F052850}"/>
    <dgm:cxn modelId="{D42148E2-D578-41AA-881B-66F8F6F84D64}" type="presOf" srcId="{BA24D77E-9B9F-49A4-989F-9A1937A68C13}" destId="{F36EF043-E5CF-4D24-8CC7-1731DA1A42AE}" srcOrd="0" destOrd="0" presId="urn:microsoft.com/office/officeart/2018/2/layout/IconLabelList"/>
    <dgm:cxn modelId="{CFEBEEE7-EEAD-4E16-89D3-8F1B80E0894B}" srcId="{9DEB8F6A-3D99-4923-88BB-CA8FD2C7086D}" destId="{A26C1698-7A3C-41B4-A48E-8320BC9C2D2A}" srcOrd="3" destOrd="0" parTransId="{6BADF1B1-F3E5-42D8-B14D-CBCAF7886572}" sibTransId="{F6112412-6239-4A80-9651-DB913029F9DE}"/>
    <dgm:cxn modelId="{2C46EFE8-8EC4-4D7F-9595-1C19FB1408B5}" type="presOf" srcId="{9DEB8F6A-3D99-4923-88BB-CA8FD2C7086D}" destId="{D84C6731-22AC-4FBD-9185-6DC47EBDE870}" srcOrd="0" destOrd="0" presId="urn:microsoft.com/office/officeart/2018/2/layout/IconLabelList"/>
    <dgm:cxn modelId="{7D8D745E-2B4F-46B5-A29B-B09E98B32D2D}" type="presParOf" srcId="{D84C6731-22AC-4FBD-9185-6DC47EBDE870}" destId="{C660D7B7-C6B0-4812-B7D4-84C5C6F48ADF}" srcOrd="0" destOrd="0" presId="urn:microsoft.com/office/officeart/2018/2/layout/IconLabelList"/>
    <dgm:cxn modelId="{E1CC87DD-D698-4627-888F-B225CAC9ED55}" type="presParOf" srcId="{C660D7B7-C6B0-4812-B7D4-84C5C6F48ADF}" destId="{015F201C-3E4E-4813-B0B2-D8EF15DFC908}" srcOrd="0" destOrd="0" presId="urn:microsoft.com/office/officeart/2018/2/layout/IconLabelList"/>
    <dgm:cxn modelId="{127A2AF9-C64D-491D-8626-AB1BD6B44A0B}" type="presParOf" srcId="{C660D7B7-C6B0-4812-B7D4-84C5C6F48ADF}" destId="{07DEDE94-71D0-4261-AEF5-D868D2CF172C}" srcOrd="1" destOrd="0" presId="urn:microsoft.com/office/officeart/2018/2/layout/IconLabelList"/>
    <dgm:cxn modelId="{FC0AFB00-BC5A-40A4-AB10-121C50316F2F}" type="presParOf" srcId="{C660D7B7-C6B0-4812-B7D4-84C5C6F48ADF}" destId="{DBEBFDA1-27DF-48C1-8E08-07FF0F677351}" srcOrd="2" destOrd="0" presId="urn:microsoft.com/office/officeart/2018/2/layout/IconLabelList"/>
    <dgm:cxn modelId="{57EA413A-8726-4D04-A70F-452CEA72455F}" type="presParOf" srcId="{D84C6731-22AC-4FBD-9185-6DC47EBDE870}" destId="{B716EB83-82DD-4A33-AE1E-DF3FBC78A068}" srcOrd="1" destOrd="0" presId="urn:microsoft.com/office/officeart/2018/2/layout/IconLabelList"/>
    <dgm:cxn modelId="{4BBFAEF9-B239-430E-93A3-3FC8FB8B22B8}" type="presParOf" srcId="{D84C6731-22AC-4FBD-9185-6DC47EBDE870}" destId="{387B6B0B-5AB1-4C04-96F5-60DE25794FB9}" srcOrd="2" destOrd="0" presId="urn:microsoft.com/office/officeart/2018/2/layout/IconLabelList"/>
    <dgm:cxn modelId="{A26E5414-3B4E-498E-9940-B7B0E5661E30}" type="presParOf" srcId="{387B6B0B-5AB1-4C04-96F5-60DE25794FB9}" destId="{4F2397A8-B102-4DDA-AA39-BC181DDBFF80}" srcOrd="0" destOrd="0" presId="urn:microsoft.com/office/officeart/2018/2/layout/IconLabelList"/>
    <dgm:cxn modelId="{211410E6-03B4-47F2-872D-E636890F9283}" type="presParOf" srcId="{387B6B0B-5AB1-4C04-96F5-60DE25794FB9}" destId="{B14EE8DA-B2FD-4509-834C-E84AF06EDB1F}" srcOrd="1" destOrd="0" presId="urn:microsoft.com/office/officeart/2018/2/layout/IconLabelList"/>
    <dgm:cxn modelId="{B937FC8F-F9BA-4F67-A17C-27F12E2F1EB8}" type="presParOf" srcId="{387B6B0B-5AB1-4C04-96F5-60DE25794FB9}" destId="{EDC9EB9C-A9AE-450B-AC4D-CFB3AB82A2A3}" srcOrd="2" destOrd="0" presId="urn:microsoft.com/office/officeart/2018/2/layout/IconLabelList"/>
    <dgm:cxn modelId="{F650D6BE-0BE3-4BA0-B34A-836F26B202CD}" type="presParOf" srcId="{D84C6731-22AC-4FBD-9185-6DC47EBDE870}" destId="{BA464D52-CD79-486F-B20F-A8F5D4CDD8EE}" srcOrd="3" destOrd="0" presId="urn:microsoft.com/office/officeart/2018/2/layout/IconLabelList"/>
    <dgm:cxn modelId="{B89E5313-312D-49E2-A9C3-66FDEB6C452B}" type="presParOf" srcId="{D84C6731-22AC-4FBD-9185-6DC47EBDE870}" destId="{5F97FE20-222E-4F61-8D64-09F3616B7D1E}" srcOrd="4" destOrd="0" presId="urn:microsoft.com/office/officeart/2018/2/layout/IconLabelList"/>
    <dgm:cxn modelId="{B74A52CB-1161-4A53-98C5-65C945640E42}" type="presParOf" srcId="{5F97FE20-222E-4F61-8D64-09F3616B7D1E}" destId="{D9A62CAB-6C19-4EC3-AF18-2CA534CD2B3F}" srcOrd="0" destOrd="0" presId="urn:microsoft.com/office/officeart/2018/2/layout/IconLabelList"/>
    <dgm:cxn modelId="{C41B27A5-AEBE-4D9B-B593-18F78E4D0BA8}" type="presParOf" srcId="{5F97FE20-222E-4F61-8D64-09F3616B7D1E}" destId="{7AC5E06B-A0DD-4F0D-A99E-42E396311A05}" srcOrd="1" destOrd="0" presId="urn:microsoft.com/office/officeart/2018/2/layout/IconLabelList"/>
    <dgm:cxn modelId="{2C976E7F-75B3-4000-8DFC-C97474AD38BF}" type="presParOf" srcId="{5F97FE20-222E-4F61-8D64-09F3616B7D1E}" destId="{F36EF043-E5CF-4D24-8CC7-1731DA1A42AE}" srcOrd="2" destOrd="0" presId="urn:microsoft.com/office/officeart/2018/2/layout/IconLabelList"/>
    <dgm:cxn modelId="{17C3BD57-8ED7-4BD9-A504-E4A99BB2035E}" type="presParOf" srcId="{D84C6731-22AC-4FBD-9185-6DC47EBDE870}" destId="{A06ABA9F-3747-4FBB-A167-C5F11910049B}" srcOrd="5" destOrd="0" presId="urn:microsoft.com/office/officeart/2018/2/layout/IconLabelList"/>
    <dgm:cxn modelId="{33727C83-03F3-43C4-839F-998656349853}" type="presParOf" srcId="{D84C6731-22AC-4FBD-9185-6DC47EBDE870}" destId="{DF3DC039-DA27-44BC-9C08-6264AC5D804B}" srcOrd="6" destOrd="0" presId="urn:microsoft.com/office/officeart/2018/2/layout/IconLabelList"/>
    <dgm:cxn modelId="{087B1E4D-0C43-4F48-8226-B83C2BFC3A04}" type="presParOf" srcId="{DF3DC039-DA27-44BC-9C08-6264AC5D804B}" destId="{C7DCAB3F-F505-4F17-BFD3-6A44566E2F59}" srcOrd="0" destOrd="0" presId="urn:microsoft.com/office/officeart/2018/2/layout/IconLabelList"/>
    <dgm:cxn modelId="{F1D3B52E-E450-491E-8885-E07A50BF9B5A}" type="presParOf" srcId="{DF3DC039-DA27-44BC-9C08-6264AC5D804B}" destId="{E140B822-18A1-4AF7-9FF5-4C49E44901F2}" srcOrd="1" destOrd="0" presId="urn:microsoft.com/office/officeart/2018/2/layout/IconLabelList"/>
    <dgm:cxn modelId="{ED5403D0-EA09-47F4-B70E-4CBABEB129D2}" type="presParOf" srcId="{DF3DC039-DA27-44BC-9C08-6264AC5D804B}" destId="{860FC7C2-95D9-496B-8828-7EA325D0F3C7}" srcOrd="2" destOrd="0" presId="urn:microsoft.com/office/officeart/2018/2/layout/Icon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F1FCA4-48A7-4C5A-BB74-9A35FC6C302B}">
      <dsp:nvSpPr>
        <dsp:cNvPr id="0" name=""/>
        <dsp:cNvSpPr/>
      </dsp:nvSpPr>
      <dsp:spPr>
        <a:xfrm>
          <a:off x="1747800" y="529192"/>
          <a:ext cx="1944000" cy="194400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73CBF275-F99B-480A-90A2-F81861DCBC9E}">
      <dsp:nvSpPr>
        <dsp:cNvPr id="0" name=""/>
        <dsp:cNvSpPr/>
      </dsp:nvSpPr>
      <dsp:spPr>
        <a:xfrm>
          <a:off x="559800" y="2967145"/>
          <a:ext cx="4320000"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0" i="0" kern="1200"/>
            <a:t>The </a:t>
          </a:r>
          <a:r>
            <a:rPr lang="en-GB" sz="1100" b="0" i="0" kern="1200">
              <a:hlinkClick xmlns:r="http://schemas.openxmlformats.org/officeDocument/2006/relationships" r:id="rId3"/>
            </a:rPr>
            <a:t>Radiation Protection Group</a:t>
          </a:r>
          <a:r>
            <a:rPr lang="en-GB" sz="1100" b="0" i="0" kern="1200"/>
            <a:t> assists the </a:t>
          </a:r>
          <a:r>
            <a:rPr lang="en-GB" sz="1100" b="0" i="0" kern="1200">
              <a:hlinkClick xmlns:r="http://schemas.openxmlformats.org/officeDocument/2006/relationships" r:id="rId4"/>
            </a:rPr>
            <a:t>Logistic Services </a:t>
          </a:r>
          <a:r>
            <a:rPr lang="en-GB" sz="1100" b="0" i="0" kern="1200"/>
            <a:t>in organising the shipping of all radioactive material from CERN to other institutes or external organisations</a:t>
          </a:r>
          <a:endParaRPr lang="en-US" sz="1100" kern="1200"/>
        </a:p>
      </dsp:txBody>
      <dsp:txXfrm>
        <a:off x="559800" y="2967145"/>
        <a:ext cx="4320000" cy="855000"/>
      </dsp:txXfrm>
    </dsp:sp>
    <dsp:sp modelId="{30B6AE68-678E-40C3-B51E-1578F5E73BC5}">
      <dsp:nvSpPr>
        <dsp:cNvPr id="0" name=""/>
        <dsp:cNvSpPr/>
      </dsp:nvSpPr>
      <dsp:spPr>
        <a:xfrm>
          <a:off x="6823800" y="529192"/>
          <a:ext cx="1944000" cy="194400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sp>
    <dsp:sp modelId="{01360C32-E9F7-454C-BF12-92104B877770}">
      <dsp:nvSpPr>
        <dsp:cNvPr id="0" name=""/>
        <dsp:cNvSpPr/>
      </dsp:nvSpPr>
      <dsp:spPr>
        <a:xfrm>
          <a:off x="5635800" y="2967145"/>
          <a:ext cx="4320000" cy="855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0" i="0" kern="1200"/>
            <a:t>The </a:t>
          </a:r>
          <a:r>
            <a:rPr lang="en-GB" sz="1100" b="0" i="0" kern="1200">
              <a:hlinkClick xmlns:r="http://schemas.openxmlformats.org/officeDocument/2006/relationships" r:id="rId3"/>
            </a:rPr>
            <a:t>Radiation Protection Group</a:t>
          </a:r>
          <a:r>
            <a:rPr lang="en-GB" sz="1100" b="0" i="0" kern="1200"/>
            <a:t> also assists the </a:t>
          </a:r>
          <a:r>
            <a:rPr lang="en-GB" sz="1100" b="0" i="0" kern="1200">
              <a:hlinkClick xmlns:r="http://schemas.openxmlformats.org/officeDocument/2006/relationships" r:id="rId4"/>
            </a:rPr>
            <a:t>Logistic Services </a:t>
          </a:r>
          <a:r>
            <a:rPr lang="en-GB" sz="1100" b="0" i="0" kern="1200"/>
            <a:t>to check on reception all radioactive materials that arrive on CERN’s sites from external organisations. Any person wishing to ship or import radioactive materials must contact the </a:t>
          </a:r>
          <a:r>
            <a:rPr lang="en-GB" sz="1100" b="0" i="0" kern="1200">
              <a:hlinkClick xmlns:r="http://schemas.openxmlformats.org/officeDocument/2006/relationships" r:id="rId7"/>
            </a:rPr>
            <a:t>Radiation Protection Service RP</a:t>
          </a:r>
          <a:r>
            <a:rPr lang="en-GB" sz="1100" b="0" i="0" kern="1200"/>
            <a:t> beforehand, as well as the </a:t>
          </a:r>
          <a:r>
            <a:rPr lang="en-GB" sz="1100" b="0" i="0" kern="1200">
              <a:hlinkClick xmlns:r="http://schemas.openxmlformats.org/officeDocument/2006/relationships" r:id="rId4"/>
            </a:rPr>
            <a:t>Logistic Services </a:t>
          </a:r>
          <a:r>
            <a:rPr lang="en-GB" sz="1100" b="0" i="0" kern="1200"/>
            <a:t>for urgent requests.</a:t>
          </a:r>
          <a:endParaRPr lang="en-US" sz="1100" kern="1200"/>
        </a:p>
      </dsp:txBody>
      <dsp:txXfrm>
        <a:off x="5635800" y="2967145"/>
        <a:ext cx="4320000" cy="8550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5F201C-3E4E-4813-B0B2-D8EF15DFC908}">
      <dsp:nvSpPr>
        <dsp:cNvPr id="0" name=""/>
        <dsp:cNvSpPr/>
      </dsp:nvSpPr>
      <dsp:spPr>
        <a:xfrm>
          <a:off x="752566" y="727541"/>
          <a:ext cx="1066720" cy="1066720"/>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BEBFDA1-27DF-48C1-8E08-07FF0F677351}">
      <dsp:nvSpPr>
        <dsp:cNvPr id="0" name=""/>
        <dsp:cNvSpPr/>
      </dsp:nvSpPr>
      <dsp:spPr>
        <a:xfrm>
          <a:off x="100682" y="2205263"/>
          <a:ext cx="2370489" cy="126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1" i="0" kern="1200"/>
            <a:t>Until a reply is received by CERN’s Radiation Protection Service (Radioactive Shipping Service), the material cannot leave CERN.</a:t>
          </a:r>
          <a:endParaRPr lang="en-US" sz="1100" kern="1200"/>
        </a:p>
      </dsp:txBody>
      <dsp:txXfrm>
        <a:off x="100682" y="2205263"/>
        <a:ext cx="2370489" cy="1260000"/>
      </dsp:txXfrm>
    </dsp:sp>
    <dsp:sp modelId="{4F2397A8-B102-4DDA-AA39-BC181DDBFF80}">
      <dsp:nvSpPr>
        <dsp:cNvPr id="0" name=""/>
        <dsp:cNvSpPr/>
      </dsp:nvSpPr>
      <dsp:spPr>
        <a:xfrm>
          <a:off x="3537891" y="727541"/>
          <a:ext cx="1066720" cy="1066720"/>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DC9EB9C-A9AE-450B-AC4D-CFB3AB82A2A3}">
      <dsp:nvSpPr>
        <dsp:cNvPr id="0" name=""/>
        <dsp:cNvSpPr/>
      </dsp:nvSpPr>
      <dsp:spPr>
        <a:xfrm>
          <a:off x="2886007" y="2205263"/>
          <a:ext cx="2370489" cy="126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endParaRPr lang="en-GB" sz="1100" b="1" i="0" kern="1200"/>
        </a:p>
        <a:p>
          <a:pPr marL="0" lvl="0" indent="0" algn="ctr" defTabSz="488950">
            <a:lnSpc>
              <a:spcPct val="100000"/>
            </a:lnSpc>
            <a:spcBef>
              <a:spcPct val="0"/>
            </a:spcBef>
            <a:spcAft>
              <a:spcPct val="35000"/>
            </a:spcAft>
            <a:buNone/>
          </a:pPr>
          <a:r>
            <a:rPr lang="en-GB" sz="1100" b="0" i="0" kern="1200"/>
            <a:t>Once the results of the gamma spectrometry is known, an email is sent by our Service to the addressee institute’s Radiation Protection Safety Officer (RSO), </a:t>
          </a:r>
          <a:r>
            <a:rPr lang="en-GB" sz="1100" b="1" i="0" kern="1200"/>
            <a:t>who must give his/her approval for receiving the material.</a:t>
          </a:r>
          <a:endParaRPr lang="en-US" sz="1100" kern="1200"/>
        </a:p>
      </dsp:txBody>
      <dsp:txXfrm>
        <a:off x="2886007" y="2205263"/>
        <a:ext cx="2370489" cy="1260000"/>
      </dsp:txXfrm>
    </dsp:sp>
    <dsp:sp modelId="{D9A62CAB-6C19-4EC3-AF18-2CA534CD2B3F}">
      <dsp:nvSpPr>
        <dsp:cNvPr id="0" name=""/>
        <dsp:cNvSpPr/>
      </dsp:nvSpPr>
      <dsp:spPr>
        <a:xfrm>
          <a:off x="6323216" y="727541"/>
          <a:ext cx="1066720" cy="1066720"/>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36EF043-E5CF-4D24-8CC7-1731DA1A42AE}">
      <dsp:nvSpPr>
        <dsp:cNvPr id="0" name=""/>
        <dsp:cNvSpPr/>
      </dsp:nvSpPr>
      <dsp:spPr>
        <a:xfrm>
          <a:off x="5671332" y="2205263"/>
          <a:ext cx="2370489" cy="126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0" i="0" kern="1200"/>
            <a:t>Once the reply is received, the parcel (according to the size of the material) is brought to goods reception, and shipping can be done</a:t>
          </a:r>
          <a:endParaRPr lang="en-US" sz="1100" kern="1200"/>
        </a:p>
      </dsp:txBody>
      <dsp:txXfrm>
        <a:off x="5671332" y="2205263"/>
        <a:ext cx="2370489" cy="1260000"/>
      </dsp:txXfrm>
    </dsp:sp>
    <dsp:sp modelId="{C7DCAB3F-F505-4F17-BFD3-6A44566E2F59}">
      <dsp:nvSpPr>
        <dsp:cNvPr id="0" name=""/>
        <dsp:cNvSpPr/>
      </dsp:nvSpPr>
      <dsp:spPr>
        <a:xfrm>
          <a:off x="9108541" y="727541"/>
          <a:ext cx="1066720" cy="1066720"/>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solidFill>
            <a:schemeClr val="lt1">
              <a:alpha val="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860FC7C2-95D9-496B-8828-7EA325D0F3C7}">
      <dsp:nvSpPr>
        <dsp:cNvPr id="0" name=""/>
        <dsp:cNvSpPr/>
      </dsp:nvSpPr>
      <dsp:spPr>
        <a:xfrm>
          <a:off x="8456657" y="2205263"/>
          <a:ext cx="2370489" cy="126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100000"/>
            </a:lnSpc>
            <a:spcBef>
              <a:spcPct val="0"/>
            </a:spcBef>
            <a:spcAft>
              <a:spcPct val="35000"/>
            </a:spcAft>
            <a:buNone/>
          </a:pPr>
          <a:r>
            <a:rPr lang="en-GB" sz="1100" b="0" i="0" kern="1200"/>
            <a:t>Shipping are done under CERN responsibility in agreement with ADR/IATA/IMDG regulations. For this reason, only entitled carrier and commissioned by CERN are authorised (no institute/private car allowed).</a:t>
          </a:r>
          <a:endParaRPr lang="en-US" sz="1100" kern="1200"/>
        </a:p>
      </dsp:txBody>
      <dsp:txXfrm>
        <a:off x="8456657" y="2205263"/>
        <a:ext cx="2370489" cy="1260000"/>
      </dsp:txXfrm>
    </dsp:sp>
  </dsp:spTree>
</dsp:drawing>
</file>

<file path=ppt/diagrams/layout1.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layout2.xml><?xml version="1.0" encoding="utf-8"?>
<dgm:layoutDef xmlns:dgm="http://schemas.openxmlformats.org/drawingml/2006/diagram" xmlns:a="http://schemas.openxmlformats.org/drawingml/2006/main" uniqueId="urn:microsoft.com/office/officeart/2018/2/layout/IconLabelList">
  <dgm:title val="Icon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20"/>
          <dgm:constr type="w" for="ch" forName="sibTrans" refType="w" refFor="ch" refForName="compNode" fact="0.175"/>
          <dgm:constr type="sp" refType="w" refFor="ch" refForName="compNode" op="equ" fact="0.25"/>
          <dgm:constr type="primFontSz" for="des" ptType="node" op="equ" val="50"/>
          <dgm:constr type="h" for="des" forName="compNode" op="equ"/>
          <dgm:constr type="h" for="des" forName="textRect" op="equ"/>
        </dgm:constrLst>
      </dgm:if>
      <dgm:if name="Name5"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6"/>
          <dgm:constr type="h" for="des" forName="compNode" op="equ"/>
          <dgm:constr type="h" for="des" forName="textRect" op="equ"/>
        </dgm:constrLst>
      </dgm:if>
      <dgm:else name="Name6">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7" axis="ch" ptType="node">
      <dgm:layoutNode name="compNode">
        <dgm:alg type="composite"/>
        <dgm:shape xmlns:r="http://schemas.openxmlformats.org/officeDocument/2006/relationships" r:blip="">
          <dgm:adjLst/>
        </dgm:shape>
        <dgm:presOf axis="self"/>
        <dgm:constrLst>
          <dgm:constr type="w" for="ch" forName="iconRect" refType="w" fact="0.45"/>
          <dgm:constr type="h" for="ch" forName="iconRect" refType="w" refFor="ch" refForName="iconRect"/>
          <dgm:constr type="ctrX" for="ch" forName="iconRect" refType="w" fact="0.5"/>
          <dgm:constr type="t" for="ch" forName="iconRect"/>
          <dgm:constr type="h" for="ch" forName="spaceRect" refType="h" fact="0.15"/>
          <dgm:constr type="w" for="ch" forName="spaceRect" refType="w"/>
          <dgm:constr type="l" for="ch" forName="spaceRect"/>
          <dgm:constr type="t" for="ch" forName="spaceRect" refType="b" refFor="ch" refForName="icon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8"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8492A7-1A25-AFB6-F9D2-9EE327DA930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043F4E60-E803-EEC4-39B5-0B6F0619576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66B6CFF-8EE8-1D62-8F3D-530B51F21D4E}"/>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5" name="Footer Placeholder 4">
            <a:extLst>
              <a:ext uri="{FF2B5EF4-FFF2-40B4-BE49-F238E27FC236}">
                <a16:creationId xmlns:a16="http://schemas.microsoft.com/office/drawing/2014/main" id="{39AA26FC-8B73-AC2F-B473-17D8D165765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1505D56-4181-5913-D099-CCA9A5AA6DEB}"/>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906872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55CE0E-9F8D-2FBB-A9F6-7F6849FD6A42}"/>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42AB585-B14A-DB54-9972-10C1E848F3B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4F10D029-E596-059D-D74E-38C731306852}"/>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5" name="Footer Placeholder 4">
            <a:extLst>
              <a:ext uri="{FF2B5EF4-FFF2-40B4-BE49-F238E27FC236}">
                <a16:creationId xmlns:a16="http://schemas.microsoft.com/office/drawing/2014/main" id="{531F216C-6698-ABCA-FE35-F858A648D51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6B2717A-D994-0192-4BB6-F485BAAE2BA9}"/>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36463520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91C59F-3B0B-9C5D-D5CA-4600AF5F2517}"/>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84DE36B6-D7ED-8EBA-BD34-3A28F05B4FD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8439ED3F-EF5C-FB41-1F6C-B274EFF7A9D4}"/>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5" name="Footer Placeholder 4">
            <a:extLst>
              <a:ext uri="{FF2B5EF4-FFF2-40B4-BE49-F238E27FC236}">
                <a16:creationId xmlns:a16="http://schemas.microsoft.com/office/drawing/2014/main" id="{091A5231-1D8A-1525-0F3B-DBAFA387B70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FE4E2933-5F55-5290-24DB-59E0D520D1B0}"/>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36383265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DD175-A574-8810-972E-2AA668CE7F6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65A569C-CF43-6BA6-2C32-9516BB5D69E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9FD4885-9F55-6462-FE81-35CCA27CAA5C}"/>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5" name="Footer Placeholder 4">
            <a:extLst>
              <a:ext uri="{FF2B5EF4-FFF2-40B4-BE49-F238E27FC236}">
                <a16:creationId xmlns:a16="http://schemas.microsoft.com/office/drawing/2014/main" id="{2D3A2225-E744-AC93-CAEE-57959F0D3F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42530F1-A787-6772-C30E-716F8D41C61D}"/>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157419558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904E236-9C55-8B53-948F-FEFBE807D0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C61C4CE9-A649-1BDA-132A-A5808D788399}"/>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4E8C28F-8720-12AC-98E0-605AE03EDB23}"/>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5" name="Footer Placeholder 4">
            <a:extLst>
              <a:ext uri="{FF2B5EF4-FFF2-40B4-BE49-F238E27FC236}">
                <a16:creationId xmlns:a16="http://schemas.microsoft.com/office/drawing/2014/main" id="{53B4F38B-7886-AACC-3BE3-80E1B648381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2BD3C6F-F795-F669-D775-C4620906F820}"/>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7271317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05D200-D8DB-B0C5-F5E7-FF41670C65C9}"/>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6489B13-50C0-F80F-C433-7CD5C778874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B3FA652-ACB9-FBF8-0D91-AE65A844775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DE00A91D-5DCC-FB22-98EE-C7396600CB8E}"/>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6" name="Footer Placeholder 5">
            <a:extLst>
              <a:ext uri="{FF2B5EF4-FFF2-40B4-BE49-F238E27FC236}">
                <a16:creationId xmlns:a16="http://schemas.microsoft.com/office/drawing/2014/main" id="{DBD66A20-2BCB-DCB6-478A-8A0D806C1C2C}"/>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2E05A78A-7858-674B-7169-A3B5D94E0E3D}"/>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25601186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F02857-7DD3-57CC-3225-547D9CBA614B}"/>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C69173D-F6C4-6D0F-81AB-1903089707CB}"/>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D5252E6-4A31-B7C7-5F07-E64F9C5F9652}"/>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4AE7FA0B-C67D-77D9-B789-539DF6D37AE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46A709D6-C998-FEED-E92D-167F6001B6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7FD2658-611D-6C17-6842-DDB7F6772E5F}"/>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8" name="Footer Placeholder 7">
            <a:extLst>
              <a:ext uri="{FF2B5EF4-FFF2-40B4-BE49-F238E27FC236}">
                <a16:creationId xmlns:a16="http://schemas.microsoft.com/office/drawing/2014/main" id="{EE7020C7-8AC4-EEBC-DD46-D9193ECDE7F7}"/>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A1D764C8-EC99-1E43-E31F-E579DAAA909B}"/>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4195411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0F9518-53CE-095F-FD0A-502BCC12231A}"/>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466EC83-F13F-2AD7-7275-8B4D008121D8}"/>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4" name="Footer Placeholder 3">
            <a:extLst>
              <a:ext uri="{FF2B5EF4-FFF2-40B4-BE49-F238E27FC236}">
                <a16:creationId xmlns:a16="http://schemas.microsoft.com/office/drawing/2014/main" id="{AA07CCF2-18F5-9DD7-5211-2B3E038D4DE6}"/>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2421E72E-DDF0-EDD2-8B80-9DF3C0A91CDD}"/>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22764983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2C8ACE5-BDD6-A892-1472-F028D4F37856}"/>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3" name="Footer Placeholder 2">
            <a:extLst>
              <a:ext uri="{FF2B5EF4-FFF2-40B4-BE49-F238E27FC236}">
                <a16:creationId xmlns:a16="http://schemas.microsoft.com/office/drawing/2014/main" id="{B4FC80C5-F5C6-57ED-0DEE-945537CC02D8}"/>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5D9AEA6A-0B99-AF10-A120-DA66DF86EB1C}"/>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7367850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FA8B10-5470-BCE2-A776-2CC7A9C287A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3230A87-2993-CC7D-FB08-E6826961A25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18EAD58-AD36-AB00-1259-C51C1EE0260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78B164-F0F7-0FE5-7353-C0F2BC725F7F}"/>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6" name="Footer Placeholder 5">
            <a:extLst>
              <a:ext uri="{FF2B5EF4-FFF2-40B4-BE49-F238E27FC236}">
                <a16:creationId xmlns:a16="http://schemas.microsoft.com/office/drawing/2014/main" id="{221B4BD3-60AC-A975-1C12-A5665752CAD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5F43A744-F69E-C279-AAB7-A4A8FFCE8505}"/>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4225782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E25C13-629C-6C10-F722-C59D6A8439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1B44CC99-3424-01F3-2255-81AC62AAEC1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5031D97F-D609-10D3-F09D-7CA87FBD9CC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946443-E3DB-8847-7C17-C2055BD0212C}"/>
              </a:ext>
            </a:extLst>
          </p:cNvPr>
          <p:cNvSpPr>
            <a:spLocks noGrp="1"/>
          </p:cNvSpPr>
          <p:nvPr>
            <p:ph type="dt" sz="half" idx="10"/>
          </p:nvPr>
        </p:nvSpPr>
        <p:spPr/>
        <p:txBody>
          <a:bodyPr/>
          <a:lstStyle/>
          <a:p>
            <a:fld id="{025F9FA5-C378-41DA-8507-09B3D560FCA6}" type="datetimeFigureOut">
              <a:rPr lang="en-GB" smtClean="0"/>
              <a:t>19/02/2025</a:t>
            </a:fld>
            <a:endParaRPr lang="en-GB"/>
          </a:p>
        </p:txBody>
      </p:sp>
      <p:sp>
        <p:nvSpPr>
          <p:cNvPr id="6" name="Footer Placeholder 5">
            <a:extLst>
              <a:ext uri="{FF2B5EF4-FFF2-40B4-BE49-F238E27FC236}">
                <a16:creationId xmlns:a16="http://schemas.microsoft.com/office/drawing/2014/main" id="{2601BF7F-DD3D-408C-17B2-F5BCA3C7B0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1DF50E0-561E-9E07-5E5D-2F47941ABF0F}"/>
              </a:ext>
            </a:extLst>
          </p:cNvPr>
          <p:cNvSpPr>
            <a:spLocks noGrp="1"/>
          </p:cNvSpPr>
          <p:nvPr>
            <p:ph type="sldNum" sz="quarter" idx="12"/>
          </p:nvPr>
        </p:nvSpPr>
        <p:spPr/>
        <p:txBody>
          <a:bodyPr/>
          <a:lstStyle/>
          <a:p>
            <a:fld id="{24CE4481-A69E-47BD-BE55-63347EB8DCCC}" type="slidenum">
              <a:rPr lang="en-GB" smtClean="0"/>
              <a:t>‹#›</a:t>
            </a:fld>
            <a:endParaRPr lang="en-GB"/>
          </a:p>
        </p:txBody>
      </p:sp>
    </p:spTree>
    <p:extLst>
      <p:ext uri="{BB962C8B-B14F-4D97-AF65-F5344CB8AC3E}">
        <p14:creationId xmlns:p14="http://schemas.microsoft.com/office/powerpoint/2010/main" val="290164197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A71B1D-1C21-9D1B-349A-698782F668D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BBC275E-8D0B-D9D2-3EE7-E56865013F2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54DA4357-4CD8-AD5D-316A-69891AC27E0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25F9FA5-C378-41DA-8507-09B3D560FCA6}" type="datetimeFigureOut">
              <a:rPr lang="en-GB" smtClean="0"/>
              <a:t>19/02/2025</a:t>
            </a:fld>
            <a:endParaRPr lang="en-GB"/>
          </a:p>
        </p:txBody>
      </p:sp>
      <p:sp>
        <p:nvSpPr>
          <p:cNvPr id="5" name="Footer Placeholder 4">
            <a:extLst>
              <a:ext uri="{FF2B5EF4-FFF2-40B4-BE49-F238E27FC236}">
                <a16:creationId xmlns:a16="http://schemas.microsoft.com/office/drawing/2014/main" id="{D9FD260E-A235-D382-61FD-084926458D2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a:extLst>
              <a:ext uri="{FF2B5EF4-FFF2-40B4-BE49-F238E27FC236}">
                <a16:creationId xmlns:a16="http://schemas.microsoft.com/office/drawing/2014/main" id="{23B5CBFB-3B96-A9A1-3E94-C223FB941DB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24CE4481-A69E-47BD-BE55-63347EB8DCCC}" type="slidenum">
              <a:rPr lang="en-GB" smtClean="0"/>
              <a:t>‹#›</a:t>
            </a:fld>
            <a:endParaRPr lang="en-GB"/>
          </a:p>
        </p:txBody>
      </p:sp>
    </p:spTree>
    <p:extLst>
      <p:ext uri="{BB962C8B-B14F-4D97-AF65-F5344CB8AC3E}">
        <p14:creationId xmlns:p14="http://schemas.microsoft.com/office/powerpoint/2010/main" val="806784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medicis.cern/" TargetMode="External"/><Relationship Id="rId2" Type="http://schemas.openxmlformats.org/officeDocument/2006/relationships/image" Target="../media/image10.png"/><Relationship Id="rId1" Type="http://schemas.openxmlformats.org/officeDocument/2006/relationships/slideLayout" Target="../slideLayouts/slideLayout7.xml"/><Relationship Id="rId4" Type="http://schemas.openxmlformats.org/officeDocument/2006/relationships/hyperlink" Target="https://indico.cern.ch/event/1460737/contributions/6166145/attachments/2949621/5184439/20241017_ARRAD-GT1-RW-Management.pdf"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cern.ch/radiation" TargetMode="External"/><Relationship Id="rId1" Type="http://schemas.openxmlformats.org/officeDocument/2006/relationships/slideLayout" Target="../slideLayouts/slideLayout7.xml"/><Relationship Id="rId5" Type="http://schemas.openxmlformats.org/officeDocument/2006/relationships/image" Target="../media/image1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7.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 Id="rId5" Type="http://schemas.openxmlformats.org/officeDocument/2006/relationships/image" Target="../media/image24.svg"/><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50" name="Rectangle 1049">
            <a:extLst>
              <a:ext uri="{FF2B5EF4-FFF2-40B4-BE49-F238E27FC236}">
                <a16:creationId xmlns:a16="http://schemas.microsoft.com/office/drawing/2014/main" id="{13FBB718-ABA1-4C2B-937D-649235DE8CD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BB3558E8-B65B-487B-33DA-3A2FB2FA07D0}"/>
              </a:ext>
            </a:extLst>
          </p:cNvPr>
          <p:cNvPicPr>
            <a:picLocks noChangeAspect="1"/>
          </p:cNvPicPr>
          <p:nvPr/>
        </p:nvPicPr>
        <p:blipFill>
          <a:blip r:embed="rId2"/>
          <a:srcRect t="4189" r="3" b="11353"/>
          <a:stretch/>
        </p:blipFill>
        <p:spPr>
          <a:xfrm>
            <a:off x="4496630" y="10"/>
            <a:ext cx="3836600" cy="3428990"/>
          </a:xfrm>
          <a:prstGeom prst="rect">
            <a:avLst/>
          </a:prstGeom>
        </p:spPr>
      </p:pic>
      <p:pic>
        <p:nvPicPr>
          <p:cNvPr id="1026" name="Picture 2">
            <a:extLst>
              <a:ext uri="{FF2B5EF4-FFF2-40B4-BE49-F238E27FC236}">
                <a16:creationId xmlns:a16="http://schemas.microsoft.com/office/drawing/2014/main" id="{A6F77198-5B7A-E660-ACC3-775E7168CDA4}"/>
              </a:ext>
            </a:extLst>
          </p:cNvPr>
          <p:cNvPicPr>
            <a:picLocks noChangeAspect="1" noChangeArrowheads="1"/>
          </p:cNvPicPr>
          <p:nvPr/>
        </p:nvPicPr>
        <p:blipFill>
          <a:blip r:embed="rId3">
            <a:alphaModFix/>
            <a:extLst>
              <a:ext uri="{28A0092B-C50C-407E-A947-70E740481C1C}">
                <a14:useLocalDpi xmlns:a14="http://schemas.microsoft.com/office/drawing/2010/main" val="0"/>
              </a:ext>
            </a:extLst>
          </a:blip>
          <a:srcRect l="15082" r="9894" b="-2"/>
          <a:stretch/>
        </p:blipFill>
        <p:spPr bwMode="auto">
          <a:xfrm>
            <a:off x="8333231" y="10"/>
            <a:ext cx="3858768" cy="3428990"/>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D8F09849-69BC-F7BC-4BAD-279D0B89AD07}"/>
              </a:ext>
            </a:extLst>
          </p:cNvPr>
          <p:cNvPicPr>
            <a:picLocks noChangeAspect="1"/>
          </p:cNvPicPr>
          <p:nvPr/>
        </p:nvPicPr>
        <p:blipFill>
          <a:blip r:embed="rId4"/>
          <a:srcRect r="18476" b="4"/>
          <a:stretch/>
        </p:blipFill>
        <p:spPr>
          <a:xfrm>
            <a:off x="4502633" y="3429000"/>
            <a:ext cx="3842717" cy="3429000"/>
          </a:xfrm>
          <a:prstGeom prst="rect">
            <a:avLst/>
          </a:prstGeom>
        </p:spPr>
      </p:pic>
      <p:pic>
        <p:nvPicPr>
          <p:cNvPr id="4" name="Picture 3">
            <a:extLst>
              <a:ext uri="{FF2B5EF4-FFF2-40B4-BE49-F238E27FC236}">
                <a16:creationId xmlns:a16="http://schemas.microsoft.com/office/drawing/2014/main" id="{E0427328-FD27-0C43-BAFA-13FC0E1A0262}"/>
              </a:ext>
            </a:extLst>
          </p:cNvPr>
          <p:cNvPicPr>
            <a:picLocks noChangeAspect="1"/>
          </p:cNvPicPr>
          <p:nvPr/>
        </p:nvPicPr>
        <p:blipFill>
          <a:blip r:embed="rId5"/>
          <a:srcRect t="2604" r="-3" b="30198"/>
          <a:stretch/>
        </p:blipFill>
        <p:spPr>
          <a:xfrm>
            <a:off x="8352019" y="3429000"/>
            <a:ext cx="3839981" cy="3429000"/>
          </a:xfrm>
          <a:prstGeom prst="rect">
            <a:avLst/>
          </a:prstGeom>
        </p:spPr>
      </p:pic>
      <p:sp>
        <p:nvSpPr>
          <p:cNvPr id="1052" name="Rectangle 1051">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40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3A6BA306-994F-E680-E27A-F21B5FEED428}"/>
              </a:ext>
            </a:extLst>
          </p:cNvPr>
          <p:cNvSpPr>
            <a:spLocks noGrp="1"/>
          </p:cNvSpPr>
          <p:nvPr>
            <p:ph type="ctrTitle"/>
          </p:nvPr>
        </p:nvSpPr>
        <p:spPr>
          <a:xfrm>
            <a:off x="838200" y="970363"/>
            <a:ext cx="5395912" cy="2387600"/>
          </a:xfrm>
        </p:spPr>
        <p:txBody>
          <a:bodyPr>
            <a:normAutofit/>
          </a:bodyPr>
          <a:lstStyle/>
          <a:p>
            <a:pPr algn="l"/>
            <a:br>
              <a:rPr lang="fr-CH" sz="5000">
                <a:solidFill>
                  <a:schemeClr val="bg1"/>
                </a:solidFill>
              </a:rPr>
            </a:br>
            <a:r>
              <a:rPr lang="fr-CH" sz="5000">
                <a:solidFill>
                  <a:schemeClr val="bg1"/>
                </a:solidFill>
              </a:rPr>
              <a:t>Radioactive shipping</a:t>
            </a:r>
            <a:endParaRPr lang="en-GB" sz="5000">
              <a:solidFill>
                <a:schemeClr val="bg1"/>
              </a:solidFill>
            </a:endParaRPr>
          </a:p>
        </p:txBody>
      </p:sp>
      <p:cxnSp>
        <p:nvCxnSpPr>
          <p:cNvPr id="1054" name="Straight Connector 1053">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8200" y="3429000"/>
            <a:ext cx="113537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56" name="Straight Connector 1055">
            <a:extLst>
              <a:ext uri="{FF2B5EF4-FFF2-40B4-BE49-F238E27FC236}">
                <a16:creationId xmlns:a16="http://schemas.microsoft.com/office/drawing/2014/main" id="{635BFBA8-9922-49E0-A96F-DF225157A30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339901" y="0"/>
            <a:ext cx="0" cy="685800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0792894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22B21E-B2B9-4C72-9A71-C87EFD1374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EB7D2A2-F448-44D4-938C-DC84CBCB3B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441258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871AEA07-1E14-44B4-8E55-64EF049CD66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6464" y="551962"/>
            <a:ext cx="10999072" cy="4618549"/>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CB8960D-A1A6-45A1-7226-C0725DCD7FF7}"/>
              </a:ext>
            </a:extLst>
          </p:cNvPr>
          <p:cNvSpPr>
            <a:spLocks noGrp="1"/>
          </p:cNvSpPr>
          <p:nvPr>
            <p:ph type="ctrTitle"/>
          </p:nvPr>
        </p:nvSpPr>
        <p:spPr>
          <a:xfrm>
            <a:off x="1524000" y="1293338"/>
            <a:ext cx="9144000" cy="3274592"/>
          </a:xfrm>
        </p:spPr>
        <p:txBody>
          <a:bodyPr anchor="ctr">
            <a:normAutofit/>
          </a:bodyPr>
          <a:lstStyle/>
          <a:p>
            <a:r>
              <a:rPr lang="fr-CH" sz="3400" dirty="0"/>
              <a:t>Pain points:</a:t>
            </a:r>
            <a:br>
              <a:rPr lang="fr-CH" sz="3400" dirty="0"/>
            </a:br>
            <a:br>
              <a:rPr lang="fr-CH" sz="3400" dirty="0"/>
            </a:br>
            <a:r>
              <a:rPr lang="fr-CH" sz="3400" dirty="0"/>
              <a:t>- few carriers in Switzerland : SAR, A7, Weggmuller, Indermuhle</a:t>
            </a:r>
            <a:br>
              <a:rPr lang="fr-CH" sz="3400" dirty="0"/>
            </a:br>
            <a:r>
              <a:rPr lang="fr-CH" sz="3400" dirty="0"/>
              <a:t>-2 Freight forwarders only at GVA Airport </a:t>
            </a:r>
            <a:br>
              <a:rPr lang="fr-CH" sz="3400" dirty="0"/>
            </a:br>
            <a:r>
              <a:rPr lang="fr-CH" sz="3400" dirty="0"/>
              <a:t>-CERN is no longer «shipper’s known» </a:t>
            </a:r>
            <a:endParaRPr lang="en-GB" sz="3400" dirty="0"/>
          </a:p>
        </p:txBody>
      </p:sp>
      <p:cxnSp>
        <p:nvCxnSpPr>
          <p:cNvPr id="26" name="Straight Connector 25">
            <a:extLst>
              <a:ext uri="{FF2B5EF4-FFF2-40B4-BE49-F238E27FC236}">
                <a16:creationId xmlns:a16="http://schemas.microsoft.com/office/drawing/2014/main" id="{F7C8EA93-3210-4C62-99E9-153C275E3A8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596464" y="6354708"/>
            <a:ext cx="11000232" cy="0"/>
          </a:xfrm>
          <a:prstGeom prst="line">
            <a:avLst/>
          </a:prstGeom>
          <a:ln w="10160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0047621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1" name="Picture 30">
            <a:extLst>
              <a:ext uri="{FF2B5EF4-FFF2-40B4-BE49-F238E27FC236}">
                <a16:creationId xmlns:a16="http://schemas.microsoft.com/office/drawing/2014/main" id="{F155ECFB-73E3-16C3-1C12-4EE56C9E6500}"/>
              </a:ext>
            </a:extLst>
          </p:cNvPr>
          <p:cNvPicPr>
            <a:picLocks noChangeAspect="1"/>
          </p:cNvPicPr>
          <p:nvPr/>
        </p:nvPicPr>
        <p:blipFill>
          <a:blip r:embed="rId2">
            <a:duotone>
              <a:schemeClr val="bg2">
                <a:shade val="45000"/>
                <a:satMod val="135000"/>
              </a:schemeClr>
              <a:prstClr val="white"/>
            </a:duotone>
          </a:blip>
          <a:srcRect t="15413"/>
          <a:stretch/>
        </p:blipFill>
        <p:spPr>
          <a:xfrm>
            <a:off x="20" y="10"/>
            <a:ext cx="12191980" cy="6857990"/>
          </a:xfrm>
          <a:prstGeom prst="rect">
            <a:avLst/>
          </a:prstGeom>
        </p:spPr>
      </p:pic>
      <p:sp>
        <p:nvSpPr>
          <p:cNvPr id="35" name="Rectangle 34">
            <a:extLst>
              <a:ext uri="{FF2B5EF4-FFF2-40B4-BE49-F238E27FC236}">
                <a16:creationId xmlns:a16="http://schemas.microsoft.com/office/drawing/2014/main" id="{B50AB553-2A96-4A92-96F2-93548E0969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10000">
                <a:schemeClr val="bg2">
                  <a:alpha val="68000"/>
                </a:schemeClr>
              </a:gs>
              <a:gs pos="85000">
                <a:schemeClr val="bg2">
                  <a:alpha val="97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5" name="Content Placeholder 5">
            <a:extLst>
              <a:ext uri="{FF2B5EF4-FFF2-40B4-BE49-F238E27FC236}">
                <a16:creationId xmlns:a16="http://schemas.microsoft.com/office/drawing/2014/main" id="{0919BCFD-BBCC-B1E6-CECA-7B365558B597}"/>
              </a:ext>
            </a:extLst>
          </p:cNvPr>
          <p:cNvGraphicFramePr>
            <a:graphicFrameLocks noGrp="1"/>
          </p:cNvGraphicFramePr>
          <p:nvPr>
            <p:ph idx="1"/>
            <p:extLst>
              <p:ext uri="{D42A27DB-BD31-4B8C-83A1-F6EECF244321}">
                <p14:modId xmlns:p14="http://schemas.microsoft.com/office/powerpoint/2010/main" val="206741983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7495396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ABAF7858-EDF4-88EB-831E-4986397FF8BB}"/>
              </a:ext>
            </a:extLst>
          </p:cNvPr>
          <p:cNvPicPr>
            <a:picLocks noChangeAspect="1"/>
          </p:cNvPicPr>
          <p:nvPr/>
        </p:nvPicPr>
        <p:blipFill>
          <a:blip r:embed="rId2"/>
          <a:srcRect l="16106"/>
          <a:stretch/>
        </p:blipFill>
        <p:spPr>
          <a:xfrm>
            <a:off x="1" y="10"/>
            <a:ext cx="9669642" cy="6857990"/>
          </a:xfrm>
          <a:prstGeom prst="rect">
            <a:avLst/>
          </a:prstGeom>
        </p:spPr>
      </p:pic>
      <p:sp>
        <p:nvSpPr>
          <p:cNvPr id="21" name="Rectangle 2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a:extLst>
              <a:ext uri="{FF2B5EF4-FFF2-40B4-BE49-F238E27FC236}">
                <a16:creationId xmlns:a16="http://schemas.microsoft.com/office/drawing/2014/main" id="{4440BF62-5360-3A1C-01DF-1826BC58B14E}"/>
              </a:ext>
            </a:extLst>
          </p:cNvPr>
          <p:cNvSpPr txBox="1"/>
          <p:nvPr/>
        </p:nvSpPr>
        <p:spPr>
          <a:xfrm>
            <a:off x="7531610" y="920750"/>
            <a:ext cx="3822189" cy="5256213"/>
          </a:xfrm>
          <a:prstGeom prst="rect">
            <a:avLst/>
          </a:prstGeom>
        </p:spPr>
        <p:txBody>
          <a:bodyPr vert="horz" lIns="91440" tIns="45720" rIns="91440" bIns="45720" rtlCol="0">
            <a:noAutofit/>
          </a:bodyPr>
          <a:lstStyle/>
          <a:p>
            <a:pPr>
              <a:lnSpc>
                <a:spcPct val="90000"/>
              </a:lnSpc>
              <a:spcAft>
                <a:spcPts val="600"/>
              </a:spcAft>
            </a:pPr>
            <a:r>
              <a:rPr lang="en-US" sz="1100" dirty="0">
                <a:effectLst/>
              </a:rPr>
              <a:t>                                     OUR MAIN CLIENTS:</a:t>
            </a:r>
          </a:p>
          <a:p>
            <a:pPr indent="-228600">
              <a:lnSpc>
                <a:spcPct val="90000"/>
              </a:lnSpc>
              <a:spcAft>
                <a:spcPts val="600"/>
              </a:spcAft>
              <a:buFont typeface="Arial" panose="020B0604020202020204" pitchFamily="34" charset="0"/>
              <a:buChar char="•"/>
            </a:pPr>
            <a:endParaRPr lang="en-US" sz="1100" dirty="0"/>
          </a:p>
          <a:p>
            <a:pPr indent="-228600">
              <a:lnSpc>
                <a:spcPct val="90000"/>
              </a:lnSpc>
              <a:spcAft>
                <a:spcPts val="600"/>
              </a:spcAft>
              <a:buFont typeface="Arial" panose="020B0604020202020204" pitchFamily="34" charset="0"/>
              <a:buChar char="•"/>
            </a:pPr>
            <a:endParaRPr lang="en-US" sz="1100" dirty="0">
              <a:effectLst/>
            </a:endParaRPr>
          </a:p>
          <a:p>
            <a:pPr indent="-228600">
              <a:lnSpc>
                <a:spcPct val="90000"/>
              </a:lnSpc>
              <a:spcAft>
                <a:spcPts val="600"/>
              </a:spcAft>
              <a:buFont typeface="Arial" panose="020B0604020202020204" pitchFamily="34" charset="0"/>
              <a:buChar char="•"/>
            </a:pPr>
            <a:endParaRPr lang="en-US" sz="1100" dirty="0"/>
          </a:p>
          <a:p>
            <a:pPr indent="-228600">
              <a:lnSpc>
                <a:spcPct val="90000"/>
              </a:lnSpc>
              <a:spcAft>
                <a:spcPts val="600"/>
              </a:spcAft>
              <a:buFont typeface="Arial" panose="020B0604020202020204" pitchFamily="34" charset="0"/>
              <a:buChar char="•"/>
            </a:pPr>
            <a:endParaRPr lang="en-US" sz="1100" dirty="0">
              <a:effectLst/>
            </a:endParaRPr>
          </a:p>
          <a:p>
            <a:pPr indent="-228600">
              <a:lnSpc>
                <a:spcPct val="90000"/>
              </a:lnSpc>
              <a:spcAft>
                <a:spcPts val="600"/>
              </a:spcAft>
              <a:buFont typeface="Arial" panose="020B0604020202020204" pitchFamily="34" charset="0"/>
              <a:buChar char="•"/>
            </a:pPr>
            <a:r>
              <a:rPr lang="en-US" sz="1100" dirty="0">
                <a:effectLst/>
              </a:rPr>
              <a:t>MEDICIS :  </a:t>
            </a:r>
            <a:r>
              <a:rPr lang="en-US" sz="1100" b="0" i="0" dirty="0">
                <a:effectLst/>
              </a:rPr>
              <a:t>CERN’s </a:t>
            </a:r>
            <a:r>
              <a:rPr lang="en-US" sz="1100" b="0" i="0" u="sng" dirty="0">
                <a:effectLst/>
                <a:hlinkClick r:id="rId3"/>
              </a:rPr>
              <a:t>MEDICIS</a:t>
            </a:r>
            <a:r>
              <a:rPr lang="en-US" sz="1100" b="0" i="0" dirty="0">
                <a:effectLst/>
              </a:rPr>
              <a:t> facility contributes to medical research by producing novel radioisotopes. These radioisotopes not only help diagnose cancers and other diseases but can also deliver precise radiation doses to treat diseased cells without destroying the surrounding healthy tissue. </a:t>
            </a:r>
          </a:p>
          <a:p>
            <a:pPr indent="-228600">
              <a:lnSpc>
                <a:spcPct val="90000"/>
              </a:lnSpc>
              <a:spcAft>
                <a:spcPts val="600"/>
              </a:spcAft>
              <a:buFont typeface="Arial" panose="020B0604020202020204" pitchFamily="34" charset="0"/>
              <a:buChar char="•"/>
            </a:pPr>
            <a:endParaRPr lang="en-US" sz="1100" dirty="0">
              <a:effectLst/>
            </a:endParaRPr>
          </a:p>
          <a:p>
            <a:pPr indent="-228600">
              <a:lnSpc>
                <a:spcPct val="90000"/>
              </a:lnSpc>
              <a:spcAft>
                <a:spcPts val="600"/>
              </a:spcAft>
              <a:buFont typeface="Arial" panose="020B0604020202020204" pitchFamily="34" charset="0"/>
              <a:buChar char="•"/>
            </a:pPr>
            <a:endParaRPr lang="en-US" sz="1100" dirty="0">
              <a:effectLst/>
            </a:endParaRPr>
          </a:p>
          <a:p>
            <a:pPr indent="-228600">
              <a:lnSpc>
                <a:spcPct val="90000"/>
              </a:lnSpc>
              <a:spcAft>
                <a:spcPts val="600"/>
              </a:spcAft>
              <a:buFont typeface="Arial" panose="020B0604020202020204" pitchFamily="34" charset="0"/>
              <a:buChar char="•"/>
            </a:pPr>
            <a:r>
              <a:rPr lang="en-US" sz="1100" dirty="0">
                <a:effectLst/>
              </a:rPr>
              <a:t>RWM : Radioactive Waste Management</a:t>
            </a:r>
          </a:p>
          <a:p>
            <a:pPr indent="-228600">
              <a:lnSpc>
                <a:spcPct val="90000"/>
              </a:lnSpc>
              <a:spcAft>
                <a:spcPts val="600"/>
              </a:spcAft>
              <a:buFont typeface="Arial" panose="020B0604020202020204" pitchFamily="34" charset="0"/>
              <a:buChar char="•"/>
            </a:pPr>
            <a:r>
              <a:rPr lang="en-US" sz="1100" dirty="0">
                <a:hlinkClick r:id="rId4"/>
              </a:rPr>
              <a:t>https://indico.cern.ch/event/1460737/contributions/6166145/attachments/2949621/5184439/20241017_ARRAD-GT1-RW-Management.pdf</a:t>
            </a:r>
            <a:endParaRPr lang="en-US" sz="1100" dirty="0"/>
          </a:p>
          <a:p>
            <a:pPr indent="-228600">
              <a:lnSpc>
                <a:spcPct val="90000"/>
              </a:lnSpc>
              <a:spcAft>
                <a:spcPts val="600"/>
              </a:spcAft>
              <a:buFont typeface="Arial" panose="020B0604020202020204" pitchFamily="34" charset="0"/>
              <a:buChar char="•"/>
            </a:pPr>
            <a:r>
              <a:rPr lang="en-US" sz="1100" dirty="0"/>
              <a:t>Export formalities for ANDRA shipments</a:t>
            </a:r>
          </a:p>
          <a:p>
            <a:pPr indent="-228600">
              <a:lnSpc>
                <a:spcPct val="90000"/>
              </a:lnSpc>
              <a:spcAft>
                <a:spcPts val="600"/>
              </a:spcAft>
              <a:buFont typeface="Arial" panose="020B0604020202020204" pitchFamily="34" charset="0"/>
              <a:buChar char="•"/>
            </a:pPr>
            <a:endParaRPr lang="en-US" sz="1100" dirty="0">
              <a:effectLst/>
            </a:endParaRPr>
          </a:p>
          <a:p>
            <a:pPr indent="-228600">
              <a:lnSpc>
                <a:spcPct val="90000"/>
              </a:lnSpc>
              <a:spcAft>
                <a:spcPts val="600"/>
              </a:spcAft>
              <a:buFont typeface="Arial" panose="020B0604020202020204" pitchFamily="34" charset="0"/>
              <a:buChar char="•"/>
            </a:pPr>
            <a:endParaRPr lang="en-US" sz="1100" dirty="0"/>
          </a:p>
          <a:p>
            <a:pPr indent="-228600">
              <a:lnSpc>
                <a:spcPct val="90000"/>
              </a:lnSpc>
              <a:spcAft>
                <a:spcPts val="600"/>
              </a:spcAft>
              <a:buFont typeface="Arial" panose="020B0604020202020204" pitchFamily="34" charset="0"/>
              <a:buChar char="•"/>
            </a:pPr>
            <a:endParaRPr lang="en-US" sz="1100" dirty="0"/>
          </a:p>
          <a:p>
            <a:pPr indent="-228600">
              <a:lnSpc>
                <a:spcPct val="90000"/>
              </a:lnSpc>
              <a:spcAft>
                <a:spcPts val="600"/>
              </a:spcAft>
              <a:buFont typeface="Arial" panose="020B0604020202020204" pitchFamily="34" charset="0"/>
              <a:buChar char="•"/>
            </a:pPr>
            <a:r>
              <a:rPr lang="en-US" sz="1100" dirty="0"/>
              <a:t>OTHER INSTITUTES  : irradiated </a:t>
            </a:r>
            <a:r>
              <a:rPr lang="en-US" sz="1100" dirty="0" err="1"/>
              <a:t>equipement</a:t>
            </a:r>
            <a:r>
              <a:rPr lang="en-US" sz="1100" dirty="0"/>
              <a:t> at/to </a:t>
            </a:r>
            <a:r>
              <a:rPr lang="en-US" sz="1100" dirty="0">
                <a:effectLst/>
              </a:rPr>
              <a:t>CERN for analysis</a:t>
            </a:r>
          </a:p>
        </p:txBody>
      </p:sp>
    </p:spTree>
    <p:extLst>
      <p:ext uri="{BB962C8B-B14F-4D97-AF65-F5344CB8AC3E}">
        <p14:creationId xmlns:p14="http://schemas.microsoft.com/office/powerpoint/2010/main" val="33190670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005C21BB-65AC-D7BA-7F9C-A08ECEB95496}"/>
              </a:ext>
            </a:extLst>
          </p:cNvPr>
          <p:cNvPicPr>
            <a:picLocks noChangeAspect="1"/>
          </p:cNvPicPr>
          <p:nvPr/>
        </p:nvPicPr>
        <p:blipFill>
          <a:blip r:embed="rId2"/>
          <a:stretch>
            <a:fillRect/>
          </a:stretch>
        </p:blipFill>
        <p:spPr>
          <a:xfrm>
            <a:off x="400050" y="823912"/>
            <a:ext cx="11391900" cy="5210175"/>
          </a:xfrm>
          <a:prstGeom prst="rect">
            <a:avLst/>
          </a:prstGeom>
        </p:spPr>
      </p:pic>
    </p:spTree>
    <p:extLst>
      <p:ext uri="{BB962C8B-B14F-4D97-AF65-F5344CB8AC3E}">
        <p14:creationId xmlns:p14="http://schemas.microsoft.com/office/powerpoint/2010/main" val="1699943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5819B510-D2C8-492E-0F38-AEE081AE512F}"/>
              </a:ext>
            </a:extLst>
          </p:cNvPr>
          <p:cNvSpPr txBox="1"/>
          <p:nvPr/>
        </p:nvSpPr>
        <p:spPr>
          <a:xfrm>
            <a:off x="206733" y="492981"/>
            <a:ext cx="11577099" cy="3416320"/>
          </a:xfrm>
          <a:prstGeom prst="rect">
            <a:avLst/>
          </a:prstGeom>
          <a:noFill/>
        </p:spPr>
        <p:txBody>
          <a:bodyPr wrap="square">
            <a:spAutoFit/>
          </a:bodyPr>
          <a:lstStyle/>
          <a:p>
            <a:pPr algn="l"/>
            <a:r>
              <a:rPr lang="en-GB" b="1" i="0">
                <a:solidFill>
                  <a:srgbClr val="000000"/>
                </a:solidFill>
                <a:effectLst/>
                <a:latin typeface="Times New Roman" panose="02020603050405020304" pitchFamily="18" charset="0"/>
              </a:rPr>
              <a:t>For all shipping of radioactive material, the addressee institute or organisation must be authorised to receive and handle radioactive materials</a:t>
            </a:r>
            <a:r>
              <a:rPr lang="en-GB" b="0" i="0">
                <a:solidFill>
                  <a:srgbClr val="000000"/>
                </a:solidFill>
                <a:effectLst/>
                <a:latin typeface="Times New Roman" panose="02020603050405020304" pitchFamily="18" charset="0"/>
              </a:rPr>
              <a:t>. The applicant must make sure that the </a:t>
            </a:r>
            <a:r>
              <a:rPr lang="en-GB" b="0" i="0">
                <a:solidFill>
                  <a:srgbClr val="000000"/>
                </a:solidFill>
                <a:effectLst/>
                <a:latin typeface="Times New Roman" panose="02020603050405020304" pitchFamily="18" charset="0"/>
                <a:hlinkClick r:id="rId2"/>
              </a:rPr>
              <a:t>Radioprotection Group</a:t>
            </a:r>
            <a:r>
              <a:rPr lang="en-GB" b="0" i="0">
                <a:solidFill>
                  <a:srgbClr val="000000"/>
                </a:solidFill>
                <a:effectLst/>
                <a:latin typeface="Times New Roman" panose="02020603050405020304" pitchFamily="18" charset="0"/>
              </a:rPr>
              <a:t> is in possession of the "licence to use radioactive substances". This document must be up-to-date. The details of a contact person who is responsible for radiation protection matters (Officer for Radiation Protection Safety: RSO) must also be known. </a:t>
            </a:r>
          </a:p>
          <a:p>
            <a:pPr algn="l"/>
            <a:endParaRPr lang="en-GB" b="0" i="0">
              <a:solidFill>
                <a:srgbClr val="000000"/>
              </a:solidFill>
              <a:effectLst/>
              <a:latin typeface="Times New Roman" panose="02020603050405020304" pitchFamily="18" charset="0"/>
            </a:endParaRPr>
          </a:p>
          <a:p>
            <a:pPr algn="l"/>
            <a:r>
              <a:rPr lang="en-GB" b="0" i="0">
                <a:solidFill>
                  <a:srgbClr val="000000"/>
                </a:solidFill>
                <a:effectLst/>
                <a:latin typeface="Times New Roman" panose="02020603050405020304" pitchFamily="18" charset="0"/>
              </a:rPr>
              <a:t>Check that the institute is listed in the database.</a:t>
            </a:r>
          </a:p>
          <a:p>
            <a:pPr algn="l"/>
            <a:endParaRPr lang="en-GB">
              <a:solidFill>
                <a:srgbClr val="000000"/>
              </a:solidFill>
              <a:latin typeface="Times New Roman" panose="02020603050405020304" pitchFamily="18" charset="0"/>
            </a:endParaRPr>
          </a:p>
          <a:p>
            <a:pPr algn="l"/>
            <a:r>
              <a:rPr lang="en-GB">
                <a:solidFill>
                  <a:srgbClr val="000000"/>
                </a:solidFill>
                <a:latin typeface="Times New Roman" panose="02020603050405020304" pitchFamily="18" charset="0"/>
              </a:rPr>
              <a:t>Then create shipping request in EDH selecting “radioactive”</a:t>
            </a:r>
          </a:p>
          <a:p>
            <a:pPr algn="l"/>
            <a:r>
              <a:rPr lang="en-GB" b="0" i="0">
                <a:solidFill>
                  <a:srgbClr val="000000"/>
                </a:solidFill>
                <a:effectLst/>
                <a:latin typeface="Times New Roman" panose="02020603050405020304" pitchFamily="18" charset="0"/>
              </a:rPr>
              <a:t>danger</a:t>
            </a:r>
          </a:p>
          <a:p>
            <a:pPr algn="l">
              <a:buFont typeface="Arial" panose="020B0604020202020204" pitchFamily="34" charset="0"/>
              <a:buChar char="•"/>
            </a:pPr>
            <a:endParaRPr lang="en-GB" b="0" i="0">
              <a:solidFill>
                <a:srgbClr val="000000"/>
              </a:solidFill>
              <a:effectLst/>
              <a:latin typeface="Times New Roman" panose="02020603050405020304" pitchFamily="18" charset="0"/>
            </a:endParaRPr>
          </a:p>
          <a:p>
            <a:br>
              <a:rPr lang="en-GB"/>
            </a:br>
            <a:endParaRPr lang="en-GB" dirty="0"/>
          </a:p>
        </p:txBody>
      </p:sp>
      <p:pic>
        <p:nvPicPr>
          <p:cNvPr id="4" name="Picture 2">
            <a:extLst>
              <a:ext uri="{FF2B5EF4-FFF2-40B4-BE49-F238E27FC236}">
                <a16:creationId xmlns:a16="http://schemas.microsoft.com/office/drawing/2014/main" id="{3110590A-0CD2-14D0-EF3E-70BF072440B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8168" y="4400550"/>
            <a:ext cx="2999202" cy="187714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55AB100D-F4E6-C0DA-02DD-46859635566A}"/>
              </a:ext>
            </a:extLst>
          </p:cNvPr>
          <p:cNvPicPr>
            <a:picLocks noChangeAspect="1"/>
          </p:cNvPicPr>
          <p:nvPr/>
        </p:nvPicPr>
        <p:blipFill>
          <a:blip r:embed="rId4"/>
          <a:stretch>
            <a:fillRect/>
          </a:stretch>
        </p:blipFill>
        <p:spPr>
          <a:xfrm>
            <a:off x="6178848" y="1822451"/>
            <a:ext cx="6013151" cy="4877174"/>
          </a:xfrm>
          <a:prstGeom prst="rect">
            <a:avLst/>
          </a:prstGeom>
        </p:spPr>
      </p:pic>
      <p:pic>
        <p:nvPicPr>
          <p:cNvPr id="8" name="Picture 7">
            <a:extLst>
              <a:ext uri="{FF2B5EF4-FFF2-40B4-BE49-F238E27FC236}">
                <a16:creationId xmlns:a16="http://schemas.microsoft.com/office/drawing/2014/main" id="{4585EFC6-F62B-37D5-2D00-E4F0FEDFAF47}"/>
              </a:ext>
            </a:extLst>
          </p:cNvPr>
          <p:cNvPicPr>
            <a:picLocks noChangeAspect="1"/>
          </p:cNvPicPr>
          <p:nvPr/>
        </p:nvPicPr>
        <p:blipFill>
          <a:blip r:embed="rId5"/>
          <a:stretch>
            <a:fillRect/>
          </a:stretch>
        </p:blipFill>
        <p:spPr>
          <a:xfrm>
            <a:off x="2725584" y="3997289"/>
            <a:ext cx="3453264" cy="2590799"/>
          </a:xfrm>
          <a:prstGeom prst="rect">
            <a:avLst/>
          </a:prstGeom>
        </p:spPr>
      </p:pic>
    </p:spTree>
    <p:extLst>
      <p:ext uri="{BB962C8B-B14F-4D97-AF65-F5344CB8AC3E}">
        <p14:creationId xmlns:p14="http://schemas.microsoft.com/office/powerpoint/2010/main" val="34958728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5" name="TextBox 2">
            <a:extLst>
              <a:ext uri="{FF2B5EF4-FFF2-40B4-BE49-F238E27FC236}">
                <a16:creationId xmlns:a16="http://schemas.microsoft.com/office/drawing/2014/main" id="{8694E8A8-40A9-7E49-AA36-45647B8A123E}"/>
              </a:ext>
            </a:extLst>
          </p:cNvPr>
          <p:cNvGraphicFramePr/>
          <p:nvPr>
            <p:extLst>
              <p:ext uri="{D42A27DB-BD31-4B8C-83A1-F6EECF244321}">
                <p14:modId xmlns:p14="http://schemas.microsoft.com/office/powerpoint/2010/main" val="1033696893"/>
              </p:ext>
            </p:extLst>
          </p:nvPr>
        </p:nvGraphicFramePr>
        <p:xfrm>
          <a:off x="644056"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449042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4123A3B-D791-71A2-C60C-D462C082A0F3}"/>
              </a:ext>
            </a:extLst>
          </p:cNvPr>
          <p:cNvPicPr>
            <a:picLocks noChangeAspect="1"/>
          </p:cNvPicPr>
          <p:nvPr/>
        </p:nvPicPr>
        <p:blipFill>
          <a:blip r:embed="rId2"/>
          <a:stretch>
            <a:fillRect/>
          </a:stretch>
        </p:blipFill>
        <p:spPr>
          <a:xfrm>
            <a:off x="444443" y="0"/>
            <a:ext cx="11303114" cy="6858000"/>
          </a:xfrm>
          <a:prstGeom prst="rect">
            <a:avLst/>
          </a:prstGeom>
        </p:spPr>
      </p:pic>
    </p:spTree>
    <p:extLst>
      <p:ext uri="{BB962C8B-B14F-4D97-AF65-F5344CB8AC3E}">
        <p14:creationId xmlns:p14="http://schemas.microsoft.com/office/powerpoint/2010/main" val="20563897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37207E7-F13F-32D1-8C7D-44E28B8B2C6E}"/>
              </a:ext>
            </a:extLst>
          </p:cNvPr>
          <p:cNvPicPr>
            <a:picLocks noChangeAspect="1"/>
          </p:cNvPicPr>
          <p:nvPr/>
        </p:nvPicPr>
        <p:blipFill>
          <a:blip r:embed="rId2"/>
          <a:stretch>
            <a:fillRect/>
          </a:stretch>
        </p:blipFill>
        <p:spPr>
          <a:xfrm>
            <a:off x="247978" y="215900"/>
            <a:ext cx="8565822" cy="5892800"/>
          </a:xfrm>
          <a:prstGeom prst="rect">
            <a:avLst/>
          </a:prstGeom>
        </p:spPr>
      </p:pic>
    </p:spTree>
    <p:extLst>
      <p:ext uri="{BB962C8B-B14F-4D97-AF65-F5344CB8AC3E}">
        <p14:creationId xmlns:p14="http://schemas.microsoft.com/office/powerpoint/2010/main" val="41545179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4D280A5-651A-1373-EC3D-9E8EA58509D5}"/>
              </a:ext>
            </a:extLst>
          </p:cNvPr>
          <p:cNvPicPr>
            <a:picLocks noChangeAspect="1"/>
          </p:cNvPicPr>
          <p:nvPr/>
        </p:nvPicPr>
        <p:blipFill>
          <a:blip r:embed="rId2"/>
          <a:stretch>
            <a:fillRect/>
          </a:stretch>
        </p:blipFill>
        <p:spPr>
          <a:xfrm>
            <a:off x="994039" y="71562"/>
            <a:ext cx="8047191" cy="6858000"/>
          </a:xfrm>
          <a:prstGeom prst="rect">
            <a:avLst/>
          </a:prstGeom>
        </p:spPr>
      </p:pic>
      <p:pic>
        <p:nvPicPr>
          <p:cNvPr id="7" name="Picture 6">
            <a:extLst>
              <a:ext uri="{FF2B5EF4-FFF2-40B4-BE49-F238E27FC236}">
                <a16:creationId xmlns:a16="http://schemas.microsoft.com/office/drawing/2014/main" id="{204924F0-2043-CFBA-69EC-92A5A2E9F226}"/>
              </a:ext>
            </a:extLst>
          </p:cNvPr>
          <p:cNvPicPr>
            <a:picLocks noChangeAspect="1"/>
          </p:cNvPicPr>
          <p:nvPr/>
        </p:nvPicPr>
        <p:blipFill>
          <a:blip r:embed="rId3"/>
          <a:stretch>
            <a:fillRect/>
          </a:stretch>
        </p:blipFill>
        <p:spPr>
          <a:xfrm>
            <a:off x="9168698" y="420622"/>
            <a:ext cx="2623327" cy="3740150"/>
          </a:xfrm>
          <a:prstGeom prst="rect">
            <a:avLst/>
          </a:prstGeom>
        </p:spPr>
      </p:pic>
      <p:pic>
        <p:nvPicPr>
          <p:cNvPr id="10" name="Graphic 9" descr="Arrow Down with solid fill">
            <a:extLst>
              <a:ext uri="{FF2B5EF4-FFF2-40B4-BE49-F238E27FC236}">
                <a16:creationId xmlns:a16="http://schemas.microsoft.com/office/drawing/2014/main" id="{FC2655EF-833E-2874-DC1C-59332CECE92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rot="19387602">
            <a:off x="7705476" y="603508"/>
            <a:ext cx="914400" cy="914400"/>
          </a:xfrm>
          <a:prstGeom prst="rect">
            <a:avLst/>
          </a:prstGeom>
        </p:spPr>
      </p:pic>
    </p:spTree>
    <p:extLst>
      <p:ext uri="{BB962C8B-B14F-4D97-AF65-F5344CB8AC3E}">
        <p14:creationId xmlns:p14="http://schemas.microsoft.com/office/powerpoint/2010/main" val="25331695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11333</TotalTime>
  <Words>432</Words>
  <Application>Microsoft Office PowerPoint</Application>
  <PresentationFormat>Widescreen</PresentationFormat>
  <Paragraphs>32</Paragraphs>
  <Slides>10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Aptos</vt:lpstr>
      <vt:lpstr>Aptos Display</vt:lpstr>
      <vt:lpstr>Arial</vt:lpstr>
      <vt:lpstr>Times New Roman</vt:lpstr>
      <vt:lpstr>Office Theme</vt:lpstr>
      <vt:lpstr> Radioactive shipping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Pain points:  - few carriers in Switzerland : SAR, A7, Weggmuller, Indermuhle -2 Freight forwarders only at GVA Airport  -CERN is no longer «shipper’s known»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Stephanie Krattinger</dc:creator>
  <cp:lastModifiedBy>Stephanie Krattinger</cp:lastModifiedBy>
  <cp:revision>22</cp:revision>
  <dcterms:created xsi:type="dcterms:W3CDTF">2024-11-20T12:35:03Z</dcterms:created>
  <dcterms:modified xsi:type="dcterms:W3CDTF">2025-02-20T08:02:05Z</dcterms:modified>
</cp:coreProperties>
</file>