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0" r:id="rId2"/>
    <p:sldMasterId id="2147483688" r:id="rId3"/>
  </p:sldMasterIdLst>
  <p:notesMasterIdLst>
    <p:notesMasterId r:id="rId34"/>
  </p:notesMasterIdLst>
  <p:sldIdLst>
    <p:sldId id="256" r:id="rId4"/>
    <p:sldId id="279" r:id="rId5"/>
    <p:sldId id="4615" r:id="rId6"/>
    <p:sldId id="723" r:id="rId7"/>
    <p:sldId id="4595" r:id="rId8"/>
    <p:sldId id="4612" r:id="rId9"/>
    <p:sldId id="4660" r:id="rId10"/>
    <p:sldId id="4574" r:id="rId11"/>
    <p:sldId id="4613" r:id="rId12"/>
    <p:sldId id="4605" r:id="rId13"/>
    <p:sldId id="4607" r:id="rId14"/>
    <p:sldId id="4375" r:id="rId15"/>
    <p:sldId id="4604" r:id="rId16"/>
    <p:sldId id="4617" r:id="rId17"/>
    <p:sldId id="4648" r:id="rId18"/>
    <p:sldId id="4647" r:id="rId19"/>
    <p:sldId id="4643" r:id="rId20"/>
    <p:sldId id="4650" r:id="rId21"/>
    <p:sldId id="4649" r:id="rId22"/>
    <p:sldId id="4646" r:id="rId23"/>
    <p:sldId id="4651" r:id="rId24"/>
    <p:sldId id="4652" r:id="rId25"/>
    <p:sldId id="4653" r:id="rId26"/>
    <p:sldId id="4654" r:id="rId27"/>
    <p:sldId id="4655" r:id="rId28"/>
    <p:sldId id="4656" r:id="rId29"/>
    <p:sldId id="4657" r:id="rId30"/>
    <p:sldId id="4658" r:id="rId31"/>
    <p:sldId id="4659" r:id="rId32"/>
    <p:sldId id="278" r:id="rId33"/>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0" autoAdjust="0"/>
    <p:restoredTop sz="85791" autoAdjust="0"/>
  </p:normalViewPr>
  <p:slideViewPr>
    <p:cSldViewPr>
      <p:cViewPr varScale="1">
        <p:scale>
          <a:sx n="134" d="100"/>
          <a:sy n="134" d="100"/>
        </p:scale>
        <p:origin x="2514" y="126"/>
      </p:cViewPr>
      <p:guideLst>
        <p:guide orient="horz" pos="2160"/>
        <p:guide pos="3840"/>
      </p:guideLst>
    </p:cSldViewPr>
  </p:slideViewPr>
  <p:notesTextViewPr>
    <p:cViewPr>
      <p:scale>
        <a:sx n="100" d="100"/>
        <a:sy n="100" d="100"/>
      </p:scale>
      <p:origin x="0" y="0"/>
    </p:cViewPr>
  </p:notesTextViewPr>
  <p:notesViewPr>
    <p:cSldViewPr>
      <p:cViewPr varScale="1">
        <p:scale>
          <a:sx n="57" d="100"/>
          <a:sy n="57" d="100"/>
        </p:scale>
        <p:origin x="4416"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24-Mar-25</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422350-6029-0996-6246-ABF01495A6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05B2DD-EB48-99E3-1CD1-6D50B4A02D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9421E2-5EE4-A897-D335-5849691597C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62E7EB4-1742-6536-7622-135E0245F0A5}"/>
              </a:ext>
            </a:extLst>
          </p:cNvPr>
          <p:cNvSpPr>
            <a:spLocks noGrp="1"/>
          </p:cNvSpPr>
          <p:nvPr>
            <p:ph type="sldNum" sz="quarter" idx="5"/>
          </p:nvPr>
        </p:nvSpPr>
        <p:spPr/>
        <p:txBody>
          <a:bodyPr/>
          <a:lstStyle/>
          <a:p>
            <a:fld id="{3A5F38DB-CAFA-D341-B4D5-64BB60628ED1}" type="slidenum">
              <a:rPr lang="en-US" smtClean="0"/>
              <a:t>3</a:t>
            </a:fld>
            <a:endParaRPr lang="en-US"/>
          </a:p>
        </p:txBody>
      </p:sp>
    </p:spTree>
    <p:extLst>
      <p:ext uri="{BB962C8B-B14F-4D97-AF65-F5344CB8AC3E}">
        <p14:creationId xmlns:p14="http://schemas.microsoft.com/office/powerpoint/2010/main" val="3732471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5E90C-3034-01AB-9C69-800DDBC782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45A508-5157-0FD7-C603-288EDF57B2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0625EB-14CA-4E23-0F0D-F77DECFD9171}"/>
              </a:ext>
            </a:extLst>
          </p:cNvPr>
          <p:cNvSpPr>
            <a:spLocks noGrp="1"/>
          </p:cNvSpPr>
          <p:nvPr>
            <p:ph type="body" idx="1"/>
          </p:nvPr>
        </p:nvSpPr>
        <p:spPr/>
        <p:txBody>
          <a:bodyPr/>
          <a:lstStyle/>
          <a:p>
            <a:endParaRPr lang="fr-CH" b="1" dirty="0"/>
          </a:p>
        </p:txBody>
      </p:sp>
      <p:sp>
        <p:nvSpPr>
          <p:cNvPr id="4" name="Slide Number Placeholder 3">
            <a:extLst>
              <a:ext uri="{FF2B5EF4-FFF2-40B4-BE49-F238E27FC236}">
                <a16:creationId xmlns:a16="http://schemas.microsoft.com/office/drawing/2014/main" id="{0DA1429B-DA2E-4F2B-DC63-737C49889C09}"/>
              </a:ext>
            </a:extLst>
          </p:cNvPr>
          <p:cNvSpPr>
            <a:spLocks noGrp="1"/>
          </p:cNvSpPr>
          <p:nvPr>
            <p:ph type="sldNum" sz="quarter" idx="5"/>
          </p:nvPr>
        </p:nvSpPr>
        <p:spPr/>
        <p:txBody>
          <a:bodyPr/>
          <a:lstStyle/>
          <a:p>
            <a:fld id="{3A5F38DB-CAFA-D341-B4D5-64BB60628ED1}" type="slidenum">
              <a:rPr lang="en-US" smtClean="0"/>
              <a:t>14</a:t>
            </a:fld>
            <a:endParaRPr lang="en-US"/>
          </a:p>
        </p:txBody>
      </p:sp>
    </p:spTree>
    <p:extLst>
      <p:ext uri="{BB962C8B-B14F-4D97-AF65-F5344CB8AC3E}">
        <p14:creationId xmlns:p14="http://schemas.microsoft.com/office/powerpoint/2010/main" val="2636052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7F0440-4385-4FE1-E31A-0BD710B240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73977B1-8F39-9231-F603-07290E6444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D86F71-2491-A2DB-F54A-03E73A3B579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E04734C-5EB9-EEB3-C09C-CD647EDFCA78}"/>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15</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9434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9F24A-D3D8-9D07-7872-947A01B8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87643E-AAA9-C5A4-04E5-FE190447DC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DF204B-AF21-14A3-A69E-B077AAA60A8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6485B19-36AE-7655-7124-D5D4F4D2E873}"/>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16</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79246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17</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9131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FC2C8A-3D5E-1E0E-6E4D-79D3A49967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29B90B-1F8E-9D8C-4575-62A152ED7B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A892BF-9615-39B7-8F66-E9C6C1D3EA7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5D26E91-DB25-889F-7EA9-2DC494F42D27}"/>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18</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1261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DBC9B-0D93-9C8F-5D46-6851EE2A97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2579F0-BC17-A6CC-ED65-8675976D2C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967A5D-9959-E80D-A9DB-68DD291A5A9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E6C3078-A56A-C4A4-17A5-009CD16E43CD}"/>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19</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6593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AF8E43-76DF-1ABA-38B2-C62D792955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6361D9-6E62-97AB-8918-E8CF82A085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DD6C32-08DB-6AF8-A245-690323870C3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AA289A0-3C3E-A71C-47C7-7C948F05A6C2}"/>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20</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28757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5E1549-B4E2-1CB4-7EB3-32F8F76A99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41545C-9273-5170-919D-219677A0423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98B2CF-494F-DFC7-EC5C-1800DFA221E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389C42A-8CC0-F8DF-7521-BD69925618D4}"/>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21</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5060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9F24A-D3D8-9D07-7872-947A01B833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87643E-AAA9-C5A4-04E5-FE190447DC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DF204B-AF21-14A3-A69E-B077AAA60A8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6485B19-36AE-7655-7124-D5D4F4D2E873}"/>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22</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7924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1DB0D-0391-D1EF-D2BF-1F61304BCB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B81671-D152-E86C-8DE7-FB42ADD524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475B58-35BD-0B88-E7C6-195EA67930D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B673989-AEB3-0DFA-0A82-13651C6B248F}"/>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23</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8358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5F38DB-CAFA-D341-B4D5-64BB60628ED1}" type="slidenum">
              <a:rPr lang="en-US" smtClean="0"/>
              <a:t>4</a:t>
            </a:fld>
            <a:endParaRPr lang="en-US"/>
          </a:p>
        </p:txBody>
      </p:sp>
    </p:spTree>
    <p:extLst>
      <p:ext uri="{BB962C8B-B14F-4D97-AF65-F5344CB8AC3E}">
        <p14:creationId xmlns:p14="http://schemas.microsoft.com/office/powerpoint/2010/main" val="1760808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5F38DB-CAFA-D341-B4D5-64BB60628ED1}" type="slidenum">
              <a:rPr lang="en-US" smtClean="0"/>
              <a:t>5</a:t>
            </a:fld>
            <a:endParaRPr lang="en-US"/>
          </a:p>
        </p:txBody>
      </p:sp>
    </p:spTree>
    <p:extLst>
      <p:ext uri="{BB962C8B-B14F-4D97-AF65-F5344CB8AC3E}">
        <p14:creationId xmlns:p14="http://schemas.microsoft.com/office/powerpoint/2010/main" val="2155067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E8FB5-D129-0DD0-0726-93ADB8F0F1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4D9305-61D8-730C-96EB-F2EA36EC1A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6D5A37-8256-13BB-E14A-952780EAE27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177C22B-5213-03EE-4E7F-1F61901309CE}"/>
              </a:ext>
            </a:extLst>
          </p:cNvPr>
          <p:cNvSpPr>
            <a:spLocks noGrp="1"/>
          </p:cNvSpPr>
          <p:nvPr>
            <p:ph type="sldNum" sz="quarter" idx="5"/>
          </p:nvPr>
        </p:nvSpPr>
        <p:spPr/>
        <p:txBody>
          <a:bodyPr/>
          <a:lstStyle/>
          <a:p>
            <a:fld id="{3A5F38DB-CAFA-D341-B4D5-64BB60628ED1}" type="slidenum">
              <a:rPr lang="en-US" smtClean="0"/>
              <a:t>6</a:t>
            </a:fld>
            <a:endParaRPr lang="en-US"/>
          </a:p>
        </p:txBody>
      </p:sp>
    </p:spTree>
    <p:extLst>
      <p:ext uri="{BB962C8B-B14F-4D97-AF65-F5344CB8AC3E}">
        <p14:creationId xmlns:p14="http://schemas.microsoft.com/office/powerpoint/2010/main" val="1977113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9AAA9-77CE-A8F7-20C1-AB6F0D3FD2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F1A4E1-4A71-26EF-DDC9-62C2CC1B5A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91193B-0B9B-9A5B-F27D-C8DED3EEE15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5BCB1CF-6974-D65F-D8E1-96B55A500867}"/>
              </a:ext>
            </a:extLst>
          </p:cNvPr>
          <p:cNvSpPr>
            <a:spLocks noGrp="1"/>
          </p:cNvSpPr>
          <p:nvPr>
            <p:ph type="sldNum" sz="quarter" idx="5"/>
          </p:nvPr>
        </p:nvSpPr>
        <p:spPr/>
        <p:txBody>
          <a:bodyPr/>
          <a:lstStyle/>
          <a:p>
            <a:fld id="{3A5F38DB-CAFA-D341-B4D5-64BB60628ED1}" type="slidenum">
              <a:rPr lang="en-US" smtClean="0"/>
              <a:t>7</a:t>
            </a:fld>
            <a:endParaRPr lang="en-US"/>
          </a:p>
        </p:txBody>
      </p:sp>
    </p:spTree>
    <p:extLst>
      <p:ext uri="{BB962C8B-B14F-4D97-AF65-F5344CB8AC3E}">
        <p14:creationId xmlns:p14="http://schemas.microsoft.com/office/powerpoint/2010/main" val="3519121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5F38DB-CAFA-D341-B4D5-64BB60628ED1}" type="slidenum">
              <a:rPr lang="en-US" smtClean="0"/>
              <a:t>8</a:t>
            </a:fld>
            <a:endParaRPr lang="en-US"/>
          </a:p>
        </p:txBody>
      </p:sp>
    </p:spTree>
    <p:extLst>
      <p:ext uri="{BB962C8B-B14F-4D97-AF65-F5344CB8AC3E}">
        <p14:creationId xmlns:p14="http://schemas.microsoft.com/office/powerpoint/2010/main" val="2717148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B8EC-8A83-AFC1-6027-94625076EA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5C349D-408E-1041-47D0-DA18267AD6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5EB8F3-4FE3-E5CF-DF11-79E91804F33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D4CFC06-04A9-8196-63DF-9D4EDDF072A6}"/>
              </a:ext>
            </a:extLst>
          </p:cNvPr>
          <p:cNvSpPr>
            <a:spLocks noGrp="1"/>
          </p:cNvSpPr>
          <p:nvPr>
            <p:ph type="sldNum" sz="quarter" idx="5"/>
          </p:nvPr>
        </p:nvSpPr>
        <p:spPr/>
        <p:txBody>
          <a:bodyPr/>
          <a:lstStyle/>
          <a:p>
            <a:fld id="{3A5F38DB-CAFA-D341-B4D5-64BB60628ED1}" type="slidenum">
              <a:rPr lang="en-US" smtClean="0"/>
              <a:t>9</a:t>
            </a:fld>
            <a:endParaRPr lang="en-US"/>
          </a:p>
        </p:txBody>
      </p:sp>
    </p:spTree>
    <p:extLst>
      <p:ext uri="{BB962C8B-B14F-4D97-AF65-F5344CB8AC3E}">
        <p14:creationId xmlns:p14="http://schemas.microsoft.com/office/powerpoint/2010/main" val="3226214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D237E2-E6F5-07A8-0F11-245CF336FD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1D80AD-1F0E-D98B-1134-158F58D912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E24860-3142-424B-5AF7-BABE89F832B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72FA870-2ACF-E6E0-8B5A-E9C478F75610}"/>
              </a:ext>
            </a:extLst>
          </p:cNvPr>
          <p:cNvSpPr>
            <a:spLocks noGrp="1"/>
          </p:cNvSpPr>
          <p:nvPr>
            <p:ph type="sldNum" sz="quarter" idx="5"/>
          </p:nvPr>
        </p:nvSpPr>
        <p:spPr/>
        <p:txBody>
          <a:bodyPr/>
          <a:lstStyle/>
          <a:p>
            <a:fld id="{3A5F38DB-CAFA-D341-B4D5-64BB60628ED1}" type="slidenum">
              <a:rPr lang="en-US" smtClean="0"/>
              <a:t>11</a:t>
            </a:fld>
            <a:endParaRPr lang="en-US"/>
          </a:p>
        </p:txBody>
      </p:sp>
    </p:spTree>
    <p:extLst>
      <p:ext uri="{BB962C8B-B14F-4D97-AF65-F5344CB8AC3E}">
        <p14:creationId xmlns:p14="http://schemas.microsoft.com/office/powerpoint/2010/main" val="471910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FA023-847F-AF69-ECCC-EF1BC25542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0A4C81-0810-C14C-84F1-963D6709C1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9ECA73-47C9-F15B-2219-119C93ED1D0B}"/>
              </a:ext>
            </a:extLst>
          </p:cNvPr>
          <p:cNvSpPr>
            <a:spLocks noGrp="1"/>
          </p:cNvSpPr>
          <p:nvPr>
            <p:ph type="body" idx="1"/>
          </p:nvPr>
        </p:nvSpPr>
        <p:spPr/>
        <p:txBody>
          <a:bodyPr/>
          <a:lstStyle/>
          <a:p>
            <a:endParaRPr lang="fr-CH" b="1" dirty="0"/>
          </a:p>
        </p:txBody>
      </p:sp>
      <p:sp>
        <p:nvSpPr>
          <p:cNvPr id="4" name="Slide Number Placeholder 3">
            <a:extLst>
              <a:ext uri="{FF2B5EF4-FFF2-40B4-BE49-F238E27FC236}">
                <a16:creationId xmlns:a16="http://schemas.microsoft.com/office/drawing/2014/main" id="{262AB9F9-C302-104C-1AB0-8070A52B2113}"/>
              </a:ext>
            </a:extLst>
          </p:cNvPr>
          <p:cNvSpPr>
            <a:spLocks noGrp="1"/>
          </p:cNvSpPr>
          <p:nvPr>
            <p:ph type="sldNum" sz="quarter" idx="5"/>
          </p:nvPr>
        </p:nvSpPr>
        <p:spPr/>
        <p:txBody>
          <a:bodyPr/>
          <a:lstStyle/>
          <a:p>
            <a:fld id="{3A5F38DB-CAFA-D341-B4D5-64BB60628ED1}" type="slidenum">
              <a:rPr lang="en-US" smtClean="0"/>
              <a:t>13</a:t>
            </a:fld>
            <a:endParaRPr lang="en-US"/>
          </a:p>
        </p:txBody>
      </p:sp>
    </p:spTree>
    <p:extLst>
      <p:ext uri="{BB962C8B-B14F-4D97-AF65-F5344CB8AC3E}">
        <p14:creationId xmlns:p14="http://schemas.microsoft.com/office/powerpoint/2010/main" val="774387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2.xml"/><Relationship Id="rId1" Type="http://schemas.openxmlformats.org/officeDocument/2006/relationships/tags" Target="../tags/tag1.xml"/><Relationship Id="rId4" Type="http://schemas.openxmlformats.org/officeDocument/2006/relationships/image" Target="../media/image6.em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24-Mar-25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24-Mar-25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24-Mar-25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24-Mar-25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24-Mar-25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24-Mar-25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24-Mar-25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24-Mar-25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71575"/>
            <a:ext cx="10515600" cy="2338388"/>
          </a:xfrm>
        </p:spPr>
        <p:txBody>
          <a:bodyPr anchor="b">
            <a:normAutofit/>
          </a:bodyPr>
          <a:lstStyle>
            <a:lvl1pPr algn="l">
              <a:defRPr sz="4600">
                <a:solidFill>
                  <a:schemeClr val="tx1"/>
                </a:solidFill>
                <a:latin typeface="+mj-lt"/>
              </a:defRPr>
            </a:lvl1pPr>
          </a:lstStyle>
          <a:p>
            <a:r>
              <a:rPr lang="en-US" dirty="0"/>
              <a:t>Click to edit Master title style</a:t>
            </a:r>
            <a:endParaRPr lang="en-GB" dirty="0"/>
          </a:p>
        </p:txBody>
      </p:sp>
      <p:sp>
        <p:nvSpPr>
          <p:cNvPr id="3" name="Subtitle 2"/>
          <p:cNvSpPr>
            <a:spLocks noGrp="1"/>
          </p:cNvSpPr>
          <p:nvPr>
            <p:ph type="subTitle" idx="1"/>
          </p:nvPr>
        </p:nvSpPr>
        <p:spPr>
          <a:xfrm>
            <a:off x="838200" y="3602038"/>
            <a:ext cx="10515600" cy="1655762"/>
          </a:xfrm>
          <a:prstGeom prst="rect">
            <a:avLst/>
          </a:prstGeo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p>
            <a:fld id="{7DE3C622-2BA3-402F-AC9D-A2E232C86BD6}" type="datetime1">
              <a:rPr lang="en-GB" smtClean="0"/>
              <a:t>21/03/2025</a:t>
            </a:fld>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dirty="0"/>
          </a:p>
        </p:txBody>
      </p:sp>
    </p:spTree>
    <p:extLst>
      <p:ext uri="{BB962C8B-B14F-4D97-AF65-F5344CB8AC3E}">
        <p14:creationId xmlns:p14="http://schemas.microsoft.com/office/powerpoint/2010/main" val="1247337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atin typeface="+mj-lt"/>
              </a:defRPr>
            </a:lvl1pPr>
          </a:lstStyle>
          <a:p>
            <a:r>
              <a:rPr lang="en-US" dirty="0"/>
              <a:t>Click to edit Master title style</a:t>
            </a:r>
            <a:endParaRPr lang="en-GB" dirty="0"/>
          </a:p>
        </p:txBody>
      </p:sp>
      <p:sp>
        <p:nvSpPr>
          <p:cNvPr id="16" name="Date Placeholder 15"/>
          <p:cNvSpPr>
            <a:spLocks noGrp="1"/>
          </p:cNvSpPr>
          <p:nvPr>
            <p:ph type="dt" sz="half" idx="14"/>
          </p:nvPr>
        </p:nvSpPr>
        <p:spPr/>
        <p:txBody>
          <a:bodyPr/>
          <a:lstStyle/>
          <a:p>
            <a:fld id="{8CE79C36-E1D1-45EB-8EA5-3179E77312E2}" type="datetime1">
              <a:rPr lang="en-GB" smtClean="0"/>
              <a:t>21/03/2025</a:t>
            </a:fld>
            <a:endParaRPr lang="en-GB"/>
          </a:p>
        </p:txBody>
      </p:sp>
      <p:sp>
        <p:nvSpPr>
          <p:cNvPr id="18" name="Slide Number Placeholder 17"/>
          <p:cNvSpPr>
            <a:spLocks noGrp="1"/>
          </p:cNvSpPr>
          <p:nvPr>
            <p:ph type="sldNum" sz="quarter" idx="16"/>
          </p:nvPr>
        </p:nvSpPr>
        <p:spPr/>
        <p:txBody>
          <a:bodyPr/>
          <a:lstStyle/>
          <a:p>
            <a:fld id="{BCD55979-00CC-4874-A80E-0959E76EB92F}" type="slidenum">
              <a:rPr lang="en-GB" smtClean="0"/>
              <a:t>‹#›</a:t>
            </a:fld>
            <a:endParaRPr lang="en-GB"/>
          </a:p>
        </p:txBody>
      </p:sp>
      <p:sp>
        <p:nvSpPr>
          <p:cNvPr id="3" name="Content Placeholder 2"/>
          <p:cNvSpPr>
            <a:spLocks noGrp="1"/>
          </p:cNvSpPr>
          <p:nvPr>
            <p:ph sz="quarter" idx="18"/>
          </p:nvPr>
        </p:nvSpPr>
        <p:spPr>
          <a:xfrm>
            <a:off x="266400" y="1171574"/>
            <a:ext cx="11641348" cy="48182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180912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879231"/>
            <a:ext cx="10515600" cy="2540244"/>
          </a:xfrm>
        </p:spPr>
        <p:txBody>
          <a:bodyPr anchor="b">
            <a:normAutofit/>
          </a:bodyPr>
          <a:lstStyle>
            <a:lvl1pPr>
              <a:defRPr sz="4000" b="0" cap="none" spc="0">
                <a:ln w="0"/>
                <a:solidFill>
                  <a:schemeClr val="tx1"/>
                </a:solidFill>
                <a:effectLst>
                  <a:outerShdw blurRad="38100" dist="19050" dir="2700000" algn="tl" rotWithShape="0">
                    <a:schemeClr val="dk1">
                      <a:alpha val="40000"/>
                    </a:schemeClr>
                  </a:outerShdw>
                </a:effectLst>
              </a:defRPr>
            </a:lvl1pPr>
          </a:lstStyle>
          <a:p>
            <a:r>
              <a:rPr lang="en-US" dirty="0"/>
              <a:t>Click to edit Master title style</a:t>
            </a:r>
            <a:endParaRPr lang="en-GB" dirty="0"/>
          </a:p>
        </p:txBody>
      </p:sp>
      <p:sp>
        <p:nvSpPr>
          <p:cNvPr id="3" name="Text Placeholder 2"/>
          <p:cNvSpPr>
            <a:spLocks noGrp="1"/>
          </p:cNvSpPr>
          <p:nvPr>
            <p:ph type="body" idx="1"/>
          </p:nvPr>
        </p:nvSpPr>
        <p:spPr>
          <a:xfrm>
            <a:off x="831850" y="3446463"/>
            <a:ext cx="10515600" cy="1500187"/>
          </a:xfrm>
          <a:prstGeom prst="rect">
            <a:avLst/>
          </a:prstGeom>
        </p:spPr>
        <p:txBody>
          <a:bodyPr/>
          <a:lstStyle>
            <a:lvl1pPr marL="0" indent="0">
              <a:buNone/>
              <a:defRPr sz="2400">
                <a:solidFill>
                  <a:schemeClr val="accent5">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95F0EFEC-C431-45D0-AB3A-45A75BC319C9}" type="datetime1">
              <a:rPr lang="en-GB" smtClean="0"/>
              <a:t>21/03/2025</a:t>
            </a:fld>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096118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0" y="1325563"/>
            <a:ext cx="6019800" cy="4696296"/>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200" y="1325563"/>
            <a:ext cx="6019800" cy="469629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Date Placeholder 4"/>
          <p:cNvSpPr>
            <a:spLocks noGrp="1"/>
          </p:cNvSpPr>
          <p:nvPr>
            <p:ph type="dt" sz="half" idx="10"/>
          </p:nvPr>
        </p:nvSpPr>
        <p:spPr/>
        <p:txBody>
          <a:bodyPr/>
          <a:lstStyle/>
          <a:p>
            <a:fld id="{8529B633-6058-4011-B4EB-38E89EE27C87}" type="datetime1">
              <a:rPr lang="en-GB" smtClean="0"/>
              <a:t>21/03/2025</a:t>
            </a:fld>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912979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845999"/>
            <a:ext cx="5997575"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0" y="1691999"/>
            <a:ext cx="5997575"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845999"/>
            <a:ext cx="6019800" cy="823912"/>
          </a:xfrm>
          <a:prstGeom prst="rect">
            <a:avLst/>
          </a:prstGeo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1691999"/>
            <a:ext cx="6019800" cy="4321624"/>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p:cNvSpPr>
            <a:spLocks noGrp="1"/>
          </p:cNvSpPr>
          <p:nvPr>
            <p:ph type="dt" sz="half" idx="10"/>
          </p:nvPr>
        </p:nvSpPr>
        <p:spPr/>
        <p:txBody>
          <a:bodyPr/>
          <a:lstStyle/>
          <a:p>
            <a:fld id="{4BAADEF0-4A0A-4F12-830D-C14D94C3B42B}" type="datetime1">
              <a:rPr lang="en-GB" smtClean="0"/>
              <a:t>21/03/2025</a:t>
            </a:fld>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
        <p:nvSpPr>
          <p:cNvPr id="10" name="Title 9"/>
          <p:cNvSpPr>
            <a:spLocks noGrp="1"/>
          </p:cNvSpPr>
          <p:nvPr>
            <p:ph type="title"/>
          </p:nvPr>
        </p:nvSpPr>
        <p:spPr/>
        <p:txBody>
          <a:bodyPr/>
          <a:lstStyle/>
          <a:p>
            <a:r>
              <a:rPr lang="en-US" dirty="0"/>
              <a:t>Click to edit Master title style</a:t>
            </a:r>
            <a:endParaRPr lang="en-GB" dirty="0"/>
          </a:p>
        </p:txBody>
      </p:sp>
    </p:spTree>
    <p:extLst>
      <p:ext uri="{BB962C8B-B14F-4D97-AF65-F5344CB8AC3E}">
        <p14:creationId xmlns:p14="http://schemas.microsoft.com/office/powerpoint/2010/main" val="31392484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GB" dirty="0"/>
          </a:p>
        </p:txBody>
      </p:sp>
      <p:sp>
        <p:nvSpPr>
          <p:cNvPr id="3" name="Date Placeholder 2"/>
          <p:cNvSpPr>
            <a:spLocks noGrp="1"/>
          </p:cNvSpPr>
          <p:nvPr>
            <p:ph type="dt" sz="half" idx="10"/>
          </p:nvPr>
        </p:nvSpPr>
        <p:spPr/>
        <p:txBody>
          <a:bodyPr/>
          <a:lstStyle/>
          <a:p>
            <a:fld id="{B7B97162-5C84-4A5A-81C3-DB20DB2EF9EE}" type="datetime1">
              <a:rPr lang="en-GB" smtClean="0"/>
              <a:t>21/03/2025</a:t>
            </a:fld>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6246045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5D525A-1F41-44CF-9B22-5E137BD4082C}" type="datetime1">
              <a:rPr lang="en-GB" smtClean="0"/>
              <a:t>21/03/2025</a:t>
            </a:fld>
            <a:endParaRPr lang="en-GB" dirty="0"/>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633029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solidFill>
                  <a:schemeClr val="tx1"/>
                </a:solidFill>
              </a:defRPr>
            </a:lvl1pPr>
          </a:lstStyle>
          <a:p>
            <a:r>
              <a:rPr lang="en-US" dirty="0"/>
              <a:t>Click to edit Master title style</a:t>
            </a:r>
            <a:endParaRPr lang="en-GB" dirty="0"/>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9701579D-F9CE-4B72-A0D0-B451E28F2D22}" type="datetime1">
              <a:rPr lang="en-GB" smtClean="0"/>
              <a:t>21/03/2025</a:t>
            </a:fld>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6433500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5"/>
            <a:ext cx="3932237" cy="1069975"/>
          </a:xfrm>
        </p:spPr>
        <p:txBody>
          <a:bodyPr anchor="b"/>
          <a:lstStyle>
            <a:lvl1pPr>
              <a:defRPr sz="3200">
                <a:solidFill>
                  <a:schemeClr val="tx1"/>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5181600" y="1007027"/>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94754B4-00D0-48C7-AE01-2EA9978C65CA}" type="datetime1">
              <a:rPr lang="en-GB" smtClean="0"/>
              <a:t>21/03/2025</a:t>
            </a:fld>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5084655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0"/>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933660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0"/>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278564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0"/>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02414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24-Mar-25</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0"/>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373444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0"/>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876710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0"/>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955985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vl1pPr>
          </a:lstStyle>
          <a:p>
            <a:r>
              <a:rPr lang="en-US" dirty="0"/>
              <a:t>Click to edit Master title style</a:t>
            </a:r>
            <a:endParaRPr lang="en-GB" dirty="0"/>
          </a:p>
        </p:txBody>
      </p:sp>
      <p:sp>
        <p:nvSpPr>
          <p:cNvPr id="5" name="Text Placeholder 4"/>
          <p:cNvSpPr>
            <a:spLocks noGrp="1"/>
          </p:cNvSpPr>
          <p:nvPr>
            <p:ph type="body" sz="quarter" idx="17"/>
          </p:nvPr>
        </p:nvSpPr>
        <p:spPr>
          <a:xfrm>
            <a:off x="266400" y="1171578"/>
            <a:ext cx="11642400" cy="481825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536128792"/>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4" name="Object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dirty="0"/>
              <a:t>Click to edit Master title style</a:t>
            </a:r>
          </a:p>
        </p:txBody>
      </p:sp>
      <p:sp>
        <p:nvSpPr>
          <p:cNvPr id="7" name="Content Placeholder 6"/>
          <p:cNvSpPr>
            <a:spLocks noGrp="1"/>
          </p:cNvSpPr>
          <p:nvPr>
            <p:ph sz="quarter" idx="10"/>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984946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24-Mar-25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0822051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extLst>
      <p:ext uri="{BB962C8B-B14F-4D97-AF65-F5344CB8AC3E}">
        <p14:creationId xmlns:p14="http://schemas.microsoft.com/office/powerpoint/2010/main" val="3894096092"/>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24-Mar-25</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5721305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24-Mar-25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57969055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24-Mar-25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748979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24-Mar-25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24-Mar-25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6289967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24-Mar-25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1662589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24-Mar-25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9072051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24-Mar-25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9248931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24-Mar-25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5720877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24-Mar-25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0142616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24-Mar-25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1334717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24-Mar-25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8603546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24-Mar-25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p>
          <a:p>
            <a:pPr lvl="1">
              <a:defRPr/>
            </a:pPr>
            <a:r>
              <a:rPr lang="en-US"/>
              <a:t>Second level</a:t>
            </a:r>
          </a:p>
          <a:p>
            <a:pPr lvl="2">
              <a:defRPr/>
            </a:pPr>
            <a:r>
              <a:rPr lang="en-US"/>
              <a:t>Third level</a:t>
            </a:r>
          </a:p>
        </p:txBody>
      </p:sp>
    </p:spTree>
    <p:extLst>
      <p:ext uri="{BB962C8B-B14F-4D97-AF65-F5344CB8AC3E}">
        <p14:creationId xmlns:p14="http://schemas.microsoft.com/office/powerpoint/2010/main" val="24595783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24-Mar-25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600494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24-Mar-25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24-Mar-25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8958064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extLst>
      <p:ext uri="{BB962C8B-B14F-4D97-AF65-F5344CB8AC3E}">
        <p14:creationId xmlns:p14="http://schemas.microsoft.com/office/powerpoint/2010/main" val="1189528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24-Mar-25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24-Mar-25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24-Mar-25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24-Mar-25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5.wmf"/><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4.jpe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19" Type="http://schemas.openxmlformats.org/officeDocument/2006/relationships/image" Target="../media/image1.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19"/>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24-Mar-25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9E92CA36-9356-49BF-BFB3-93EEC924C43D" descr="cid:image003.jpg@01D17F18.BCB7A670"/>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1" y="-159654"/>
            <a:ext cx="12192000" cy="1178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010918"/>
            <a:ext cx="12192000" cy="847082"/>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12" name="Picture 11"/>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06486" y="6116247"/>
            <a:ext cx="643409" cy="636425"/>
          </a:xfrm>
          <a:prstGeom prst="rect">
            <a:avLst/>
          </a:prstGeom>
        </p:spPr>
      </p:pic>
      <p:sp>
        <p:nvSpPr>
          <p:cNvPr id="2" name="Title Placeholder 1"/>
          <p:cNvSpPr>
            <a:spLocks noGrp="1"/>
          </p:cNvSpPr>
          <p:nvPr>
            <p:ph type="title"/>
          </p:nvPr>
        </p:nvSpPr>
        <p:spPr>
          <a:xfrm>
            <a:off x="267128" y="0"/>
            <a:ext cx="11640620" cy="84599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4" name="Date Placeholder 3"/>
          <p:cNvSpPr>
            <a:spLocks noGrp="1"/>
          </p:cNvSpPr>
          <p:nvPr>
            <p:ph type="dt" sz="half" idx="2"/>
          </p:nvPr>
        </p:nvSpPr>
        <p:spPr>
          <a:xfrm>
            <a:off x="1600200" y="626230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7DE94D-B6FA-4FAE-9309-55F303EFBFDE}" type="datetime1">
              <a:rPr lang="en-GB" smtClean="0"/>
              <a:t>21/03/2025</a:t>
            </a:fld>
            <a:endParaRPr lang="en-GB" dirty="0"/>
          </a:p>
        </p:txBody>
      </p:sp>
      <p:sp>
        <p:nvSpPr>
          <p:cNvPr id="5" name="Footer Placeholder 4"/>
          <p:cNvSpPr>
            <a:spLocks noGrp="1"/>
          </p:cNvSpPr>
          <p:nvPr>
            <p:ph type="ftr" sz="quarter" idx="3"/>
          </p:nvPr>
        </p:nvSpPr>
        <p:spPr>
          <a:xfrm>
            <a:off x="4419600" y="626230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AIS &amp; TPR 2018 Q4</a:t>
            </a:r>
            <a:endParaRPr lang="en-GB" dirty="0"/>
          </a:p>
        </p:txBody>
      </p:sp>
      <p:sp>
        <p:nvSpPr>
          <p:cNvPr id="6" name="Slide Number Placeholder 5"/>
          <p:cNvSpPr>
            <a:spLocks noGrp="1"/>
          </p:cNvSpPr>
          <p:nvPr>
            <p:ph type="sldNum" sz="quarter" idx="4"/>
          </p:nvPr>
        </p:nvSpPr>
        <p:spPr>
          <a:xfrm>
            <a:off x="8610600" y="626230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D55979-00CC-4874-A80E-0959E76EB92F}" type="slidenum">
              <a:rPr lang="en-GB" smtClean="0"/>
              <a:t>‹#›</a:t>
            </a:fld>
            <a:endParaRPr lang="en-GB"/>
          </a:p>
        </p:txBody>
      </p:sp>
      <p:sp>
        <p:nvSpPr>
          <p:cNvPr id="8" name="Text Placeholder 7"/>
          <p:cNvSpPr>
            <a:spLocks noGrp="1"/>
          </p:cNvSpPr>
          <p:nvPr>
            <p:ph type="body" idx="1"/>
          </p:nvPr>
        </p:nvSpPr>
        <p:spPr>
          <a:xfrm>
            <a:off x="267128" y="1171575"/>
            <a:ext cx="11640620" cy="483934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91593692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Lst>
  <p:hf hdr="0" dt="0"/>
  <p:txStyles>
    <p:titleStyle>
      <a:lvl1pPr algn="l" defTabSz="914400" rtl="0" eaLnBrk="1" latinLnBrk="0" hangingPunct="1">
        <a:lnSpc>
          <a:spcPct val="90000"/>
        </a:lnSpc>
        <a:spcBef>
          <a:spcPct val="0"/>
        </a:spcBef>
        <a:buNone/>
        <a:defRPr sz="4600" b="1" kern="1200">
          <a:solidFill>
            <a:schemeClr val="bg1"/>
          </a:solidFill>
          <a:effectLst>
            <a:outerShdw blurRad="38100" dist="38100" dir="2700000" algn="tl">
              <a:srgbClr val="000000">
                <a:alpha val="43137"/>
              </a:srgbClr>
            </a:outerShdw>
          </a:effectLst>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19"/>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24-Mar-25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extLst>
      <p:ext uri="{BB962C8B-B14F-4D97-AF65-F5344CB8AC3E}">
        <p14:creationId xmlns:p14="http://schemas.microsoft.com/office/powerpoint/2010/main" val="3633665537"/>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3" Type="http://schemas.openxmlformats.org/officeDocument/2006/relationships/hyperlink" Target="https://edms.cern.ch/document/3254478"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4.sv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confluence.cern.ch/display/ISPUB/SCE+Crisis+Management" TargetMode="External"/><Relationship Id="rId2" Type="http://schemas.openxmlformats.org/officeDocument/2006/relationships/notesSlide" Target="../notesSlides/notesSlide11.xml"/><Relationship Id="rId1" Type="http://schemas.openxmlformats.org/officeDocument/2006/relationships/slideLayout" Target="../slideLayouts/slideLayout37.xml"/><Relationship Id="rId6" Type="http://schemas.openxmlformats.org/officeDocument/2006/relationships/hyperlink" Target="https://cern.sharepoint.com/sites/sce/DOD/Crisis_exercise/?CID=fc2ee2b9-53bc-493d-b5ba-c1cfc6043e2a" TargetMode="External"/><Relationship Id="rId5" Type="http://schemas.openxmlformats.org/officeDocument/2006/relationships/hyperlink" Target="https://edms.cern.ch/project/CERN-0000235491" TargetMode="External"/><Relationship Id="rId4" Type="http://schemas.openxmlformats.org/officeDocument/2006/relationships/hyperlink" Target="https://edms.cern.ch/project/CERN-0000235163"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3" Type="http://schemas.openxmlformats.org/officeDocument/2006/relationships/hyperlink" Target="https://confluence.cern.ch/display/FHR/FHR+Sector+Home" TargetMode="External"/><Relationship Id="rId2" Type="http://schemas.openxmlformats.org/officeDocument/2006/relationships/notesSlide" Target="../notesSlides/notesSlide13.xml"/><Relationship Id="rId1" Type="http://schemas.openxmlformats.org/officeDocument/2006/relationships/slideLayout" Target="../slideLayouts/slideLayout37.xml"/><Relationship Id="rId5" Type="http://schemas.openxmlformats.org/officeDocument/2006/relationships/image" Target="../media/image28.png"/><Relationship Id="rId4" Type="http://schemas.openxmlformats.org/officeDocument/2006/relationships/hyperlink" Target="https://confluence.cern.ch/display/FHR/ChatGP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3" Type="http://schemas.openxmlformats.org/officeDocument/2006/relationships/hyperlink" Target="https://indico.cern.ch/event/1516502/contributions/6381745/attachments/3027881/5344502/AI@CERN%20Initiative.pdf" TargetMode="External"/><Relationship Id="rId2" Type="http://schemas.openxmlformats.org/officeDocument/2006/relationships/notesSlide" Target="../notesSlides/notesSlide15.xml"/><Relationship Id="rId1" Type="http://schemas.openxmlformats.org/officeDocument/2006/relationships/slideLayout" Target="../slideLayouts/slideLayout37.xml"/><Relationship Id="rId5" Type="http://schemas.openxmlformats.org/officeDocument/2006/relationships/image" Target="../media/image30.png"/><Relationship Id="rId4" Type="http://schemas.openxmlformats.org/officeDocument/2006/relationships/hyperlink" Target="https://confluence.cern.ch/display/FHR/AccGP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3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hyperlink" Target="https://www.mans1.ch/murals" TargetMode="External"/><Relationship Id="rId2" Type="http://schemas.openxmlformats.org/officeDocument/2006/relationships/notesSlide" Target="../notesSlides/notesSlide17.xml"/><Relationship Id="rId1" Type="http://schemas.openxmlformats.org/officeDocument/2006/relationships/slideLayout" Target="../slideLayouts/slideLayout37.xml"/><Relationship Id="rId6" Type="http://schemas.openxmlformats.org/officeDocument/2006/relationships/image" Target="../media/image36.png"/><Relationship Id="rId5" Type="http://schemas.openxmlformats.org/officeDocument/2006/relationships/hyperlink" Target="http://borderline.mit.edu/" TargetMode="External"/><Relationship Id="rId4" Type="http://schemas.openxmlformats.org/officeDocument/2006/relationships/hyperlink" Target="https://www.ipac-design.ch/"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7.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hyperlink" Target="https://join.smartrecruiters.com/CERN/b6818017-029f-4211-af2d-abbfb025181b-join-our-internal-cern-administrative-talent-pool"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hyperlink" Target="https://careers.cern/InternalMobility"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cern.ch/recruitment-diversity-dashboard"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hyperlink" Target="https://cern.service-now.com/service-portal?id=kb_article&amp;n=KB001001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2207568" y="3068960"/>
            <a:ext cx="8064277" cy="2153265"/>
          </a:xfrm>
        </p:spPr>
        <p:txBody>
          <a:bodyPr/>
          <a:lstStyle/>
          <a:p>
            <a:pPr algn="ctr">
              <a:defRPr/>
            </a:pPr>
            <a:r>
              <a:rPr lang="en-US" dirty="0"/>
              <a:t>Services &amp; Supply Chain</a:t>
            </a:r>
            <a:br>
              <a:rPr lang="en-US" dirty="0"/>
            </a:br>
            <a:r>
              <a:rPr lang="en-US" dirty="0"/>
              <a:t>March 2025 </a:t>
            </a:r>
            <a:br>
              <a:rPr lang="en-US" dirty="0"/>
            </a:br>
            <a:r>
              <a:rPr lang="en-US" dirty="0"/>
              <a:t>Group Meeting</a:t>
            </a:r>
            <a:endParaRPr dirty="0"/>
          </a:p>
        </p:txBody>
      </p:sp>
      <p:sp>
        <p:nvSpPr>
          <p:cNvPr id="5" name="Subtitle 2"/>
          <p:cNvSpPr>
            <a:spLocks noGrp="1"/>
          </p:cNvSpPr>
          <p:nvPr>
            <p:ph type="subTitle" idx="1"/>
          </p:nvPr>
        </p:nvSpPr>
        <p:spPr bwMode="auto"/>
        <p:txBody>
          <a:bodyPr/>
          <a:lstStyle/>
          <a:p>
            <a:pPr algn="l">
              <a:defRPr/>
            </a:pPr>
            <a:r>
              <a:rPr lang="fr-CH" sz="1800" dirty="0"/>
              <a:t>Cédric Garino</a:t>
            </a:r>
            <a:endParaRPr dirty="0"/>
          </a:p>
          <a:p>
            <a:pPr algn="l">
              <a:defRPr/>
            </a:pPr>
            <a:r>
              <a:rPr lang="en-US" sz="1800" dirty="0"/>
              <a:t>27-Mar-2025</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16734-FCF1-FFCF-D930-2BFBEA7371E4}"/>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937249F4-CA12-8D98-6A0B-5B021028527C}"/>
              </a:ext>
            </a:extLst>
          </p:cNvPr>
          <p:cNvSpPr>
            <a:spLocks noGrp="1"/>
          </p:cNvSpPr>
          <p:nvPr>
            <p:ph type="body" sz="quarter" idx="17"/>
          </p:nvPr>
        </p:nvSpPr>
        <p:spPr/>
        <p:txBody>
          <a:bodyPr/>
          <a:lstStyle/>
          <a:p>
            <a:endParaRPr lang="en-US"/>
          </a:p>
        </p:txBody>
      </p:sp>
      <p:pic>
        <p:nvPicPr>
          <p:cNvPr id="4" name="Picture 3">
            <a:extLst>
              <a:ext uri="{FF2B5EF4-FFF2-40B4-BE49-F238E27FC236}">
                <a16:creationId xmlns:a16="http://schemas.microsoft.com/office/drawing/2014/main" id="{4CA3EAA0-CAD3-51BB-95D8-14470BED5F23}"/>
              </a:ext>
            </a:extLst>
          </p:cNvPr>
          <p:cNvPicPr>
            <a:picLocks noChangeAspect="1"/>
          </p:cNvPicPr>
          <p:nvPr/>
        </p:nvPicPr>
        <p:blipFill>
          <a:blip r:embed="rId2"/>
          <a:stretch>
            <a:fillRect/>
          </a:stretch>
        </p:blipFill>
        <p:spPr>
          <a:xfrm>
            <a:off x="22232" y="-131703"/>
            <a:ext cx="12122440" cy="6858000"/>
          </a:xfrm>
          <a:prstGeom prst="rect">
            <a:avLst/>
          </a:prstGeom>
        </p:spPr>
      </p:pic>
      <p:sp>
        <p:nvSpPr>
          <p:cNvPr id="5" name="Rectangle 4">
            <a:extLst>
              <a:ext uri="{FF2B5EF4-FFF2-40B4-BE49-F238E27FC236}">
                <a16:creationId xmlns:a16="http://schemas.microsoft.com/office/drawing/2014/main" id="{367774E0-C258-D6F8-41F4-23CAB53B2BE5}"/>
              </a:ext>
            </a:extLst>
          </p:cNvPr>
          <p:cNvSpPr/>
          <p:nvPr/>
        </p:nvSpPr>
        <p:spPr>
          <a:xfrm>
            <a:off x="8616280" y="4077072"/>
            <a:ext cx="2880320" cy="2016224"/>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2400" b="0" i="0" u="none" strike="noStrike" kern="0" cap="none" spc="0" normalizeH="0" baseline="0" noProof="0" dirty="0" err="1">
                <a:ln>
                  <a:noFill/>
                </a:ln>
                <a:solidFill>
                  <a:prstClr val="white"/>
                </a:solidFill>
                <a:effectLst/>
                <a:uLnTx/>
                <a:uFillTx/>
                <a:latin typeface="Trebuchet MS"/>
                <a:ea typeface="+mn-ea"/>
                <a:cs typeface="+mn-cs"/>
              </a:rPr>
              <a:t>Postponed</a:t>
            </a:r>
            <a:r>
              <a:rPr kumimoji="0" lang="fr-CH" sz="2400" b="0" i="0" u="none" strike="noStrike" kern="0" cap="none" spc="0" normalizeH="0" baseline="0" noProof="0" dirty="0">
                <a:ln>
                  <a:noFill/>
                </a:ln>
                <a:solidFill>
                  <a:prstClr val="white"/>
                </a:solidFill>
                <a:effectLst/>
                <a:uLnTx/>
                <a:uFillTx/>
                <a:latin typeface="Trebuchet MS"/>
                <a:ea typeface="+mn-ea"/>
                <a:cs typeface="+mn-cs"/>
              </a:rPr>
              <a:t> </a:t>
            </a:r>
            <a:r>
              <a:rPr kumimoji="0" lang="fr-CH" sz="2400" b="0" i="0" u="none" strike="noStrike" kern="0" cap="none" spc="0" normalizeH="0" baseline="0" noProof="0" dirty="0" err="1">
                <a:ln>
                  <a:noFill/>
                </a:ln>
                <a:solidFill>
                  <a:prstClr val="white"/>
                </a:solidFill>
                <a:effectLst/>
                <a:uLnTx/>
                <a:uFillTx/>
                <a:latin typeface="Trebuchet MS"/>
                <a:ea typeface="+mn-ea"/>
                <a:cs typeface="+mn-cs"/>
              </a:rPr>
              <a:t>from</a:t>
            </a:r>
            <a:r>
              <a:rPr kumimoji="0" lang="fr-CH" sz="2400" b="0" i="0" u="none" strike="noStrike" kern="0" cap="none" spc="0" normalizeH="0" baseline="0" noProof="0" dirty="0">
                <a:ln>
                  <a:noFill/>
                </a:ln>
                <a:solidFill>
                  <a:prstClr val="white"/>
                </a:solidFill>
                <a:effectLst/>
                <a:uLnTx/>
                <a:uFillTx/>
                <a:latin typeface="Trebuchet MS"/>
                <a:ea typeface="+mn-ea"/>
                <a:cs typeface="+mn-cs"/>
              </a:rPr>
              <a:t> +6m to +1.5y</a:t>
            </a:r>
            <a:endParaRPr kumimoji="0" lang="en-US" sz="2400" b="0" i="0" u="none" strike="noStrike" kern="0" cap="none" spc="0" normalizeH="0" baseline="0" noProof="0" dirty="0">
              <a:ln>
                <a:noFill/>
              </a:ln>
              <a:solidFill>
                <a:prstClr val="white"/>
              </a:solidFill>
              <a:effectLst/>
              <a:uLnTx/>
              <a:uFillTx/>
              <a:latin typeface="Trebuchet MS"/>
              <a:ea typeface="+mn-ea"/>
              <a:cs typeface="+mn-cs"/>
            </a:endParaRPr>
          </a:p>
        </p:txBody>
      </p:sp>
    </p:spTree>
    <p:extLst>
      <p:ext uri="{BB962C8B-B14F-4D97-AF65-F5344CB8AC3E}">
        <p14:creationId xmlns:p14="http://schemas.microsoft.com/office/powerpoint/2010/main" val="2824452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E2F168-5171-AEAF-31D4-392FBB0155C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C2FAFEA-7111-E80E-0A0C-C8D95ADBAF6A}"/>
              </a:ext>
            </a:extLst>
          </p:cNvPr>
          <p:cNvSpPr>
            <a:spLocks noGrp="1"/>
          </p:cNvSpPr>
          <p:nvPr>
            <p:ph type="title"/>
          </p:nvPr>
        </p:nvSpPr>
        <p:spPr>
          <a:xfrm>
            <a:off x="369782" y="44624"/>
            <a:ext cx="11376025" cy="565014"/>
          </a:xfrm>
        </p:spPr>
        <p:txBody>
          <a:bodyPr/>
          <a:lstStyle/>
          <a:p>
            <a:r>
              <a:rPr lang="fr-CH" dirty="0"/>
              <a:t>Highlight: Catalogue Project Charter (Mehak)</a:t>
            </a:r>
            <a:endParaRPr lang="en-US" sz="2400" dirty="0"/>
          </a:p>
        </p:txBody>
      </p:sp>
      <p:sp>
        <p:nvSpPr>
          <p:cNvPr id="6" name="Slide Number Placeholder 5">
            <a:extLst>
              <a:ext uri="{FF2B5EF4-FFF2-40B4-BE49-F238E27FC236}">
                <a16:creationId xmlns:a16="http://schemas.microsoft.com/office/drawing/2014/main" id="{913B190E-4D78-6385-FD26-6552FB58A35A}"/>
              </a:ext>
            </a:extLst>
          </p:cNvPr>
          <p:cNvSpPr>
            <a:spLocks noGrp="1"/>
          </p:cNvSpPr>
          <p:nvPr>
            <p:ph type="sldNum" sz="quarter" idx="12"/>
          </p:nvPr>
        </p:nvSpPr>
        <p:spPr/>
        <p:txBody>
          <a:bodyPr/>
          <a:lstStyle/>
          <a:p>
            <a:pPr>
              <a:defRPr/>
            </a:pPr>
            <a:fld id="{36B5EA5A-BC32-A742-B11B-8E7414D5B535}" type="slidenum">
              <a:rPr lang="en-US" smtClean="0"/>
              <a:t>11</a:t>
            </a:fld>
            <a:endParaRPr lang="en-US"/>
          </a:p>
        </p:txBody>
      </p:sp>
      <p:sp>
        <p:nvSpPr>
          <p:cNvPr id="8" name="Content Placeholder 1">
            <a:extLst>
              <a:ext uri="{FF2B5EF4-FFF2-40B4-BE49-F238E27FC236}">
                <a16:creationId xmlns:a16="http://schemas.microsoft.com/office/drawing/2014/main" id="{E3561220-0E2B-564A-F287-BD25A989FD8E}"/>
              </a:ext>
            </a:extLst>
          </p:cNvPr>
          <p:cNvSpPr txBox="1">
            <a:spLocks/>
          </p:cNvSpPr>
          <p:nvPr/>
        </p:nvSpPr>
        <p:spPr bwMode="auto">
          <a:xfrm>
            <a:off x="335360" y="908720"/>
            <a:ext cx="11342842" cy="489654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endParaRPr lang="en-US" sz="2000" b="0" dirty="0"/>
          </a:p>
        </p:txBody>
      </p:sp>
      <p:sp>
        <p:nvSpPr>
          <p:cNvPr id="4" name="TextBox 3">
            <a:extLst>
              <a:ext uri="{FF2B5EF4-FFF2-40B4-BE49-F238E27FC236}">
                <a16:creationId xmlns:a16="http://schemas.microsoft.com/office/drawing/2014/main" id="{C3737867-8B35-83A7-3072-474ED21DCCF8}"/>
              </a:ext>
            </a:extLst>
          </p:cNvPr>
          <p:cNvSpPr txBox="1"/>
          <p:nvPr/>
        </p:nvSpPr>
        <p:spPr bwMode="auto">
          <a:xfrm>
            <a:off x="479376" y="620688"/>
            <a:ext cx="6094140" cy="369332"/>
          </a:xfrm>
          <a:prstGeom prst="rect">
            <a:avLst/>
          </a:prstGeom>
          <a:noFill/>
        </p:spPr>
        <p:txBody>
          <a:bodyPr wrap="square">
            <a:spAutoFit/>
          </a:bodyPr>
          <a:lstStyle/>
          <a:p>
            <a:r>
              <a:rPr lang="en-US" b="0" i="0" u="sng" dirty="0">
                <a:solidFill>
                  <a:srgbClr val="0645AD"/>
                </a:solidFill>
                <a:effectLst/>
                <a:latin typeface="Helvetica Neue"/>
                <a:hlinkClick r:id="rId3"/>
              </a:rPr>
              <a:t>https://edms.cern.ch/document/3254478</a:t>
            </a:r>
            <a:endParaRPr lang="en-US" dirty="0"/>
          </a:p>
        </p:txBody>
      </p:sp>
      <p:pic>
        <p:nvPicPr>
          <p:cNvPr id="12" name="Picture 11">
            <a:extLst>
              <a:ext uri="{FF2B5EF4-FFF2-40B4-BE49-F238E27FC236}">
                <a16:creationId xmlns:a16="http://schemas.microsoft.com/office/drawing/2014/main" id="{B31CC641-3C35-3A5F-325D-F56F0997B58F}"/>
              </a:ext>
            </a:extLst>
          </p:cNvPr>
          <p:cNvPicPr>
            <a:picLocks noChangeAspect="1"/>
          </p:cNvPicPr>
          <p:nvPr/>
        </p:nvPicPr>
        <p:blipFill>
          <a:blip r:embed="rId4"/>
          <a:stretch>
            <a:fillRect/>
          </a:stretch>
        </p:blipFill>
        <p:spPr>
          <a:xfrm>
            <a:off x="5755023" y="601359"/>
            <a:ext cx="4877481" cy="1819529"/>
          </a:xfrm>
          <a:prstGeom prst="rect">
            <a:avLst/>
          </a:prstGeom>
          <a:ln>
            <a:solidFill>
              <a:schemeClr val="tx2"/>
            </a:solidFill>
          </a:ln>
        </p:spPr>
      </p:pic>
      <p:pic>
        <p:nvPicPr>
          <p:cNvPr id="15" name="Picture 14">
            <a:extLst>
              <a:ext uri="{FF2B5EF4-FFF2-40B4-BE49-F238E27FC236}">
                <a16:creationId xmlns:a16="http://schemas.microsoft.com/office/drawing/2014/main" id="{027E3FD5-DF72-64CB-0BBA-8D57DE670F7E}"/>
              </a:ext>
            </a:extLst>
          </p:cNvPr>
          <p:cNvPicPr>
            <a:picLocks noChangeAspect="1"/>
          </p:cNvPicPr>
          <p:nvPr/>
        </p:nvPicPr>
        <p:blipFill>
          <a:blip r:embed="rId5"/>
          <a:srcRect t="3234"/>
          <a:stretch/>
        </p:blipFill>
        <p:spPr>
          <a:xfrm>
            <a:off x="1169777" y="2492896"/>
            <a:ext cx="9678751" cy="3807132"/>
          </a:xfrm>
          <a:prstGeom prst="rect">
            <a:avLst/>
          </a:prstGeom>
        </p:spPr>
      </p:pic>
    </p:spTree>
    <p:extLst>
      <p:ext uri="{BB962C8B-B14F-4D97-AF65-F5344CB8AC3E}">
        <p14:creationId xmlns:p14="http://schemas.microsoft.com/office/powerpoint/2010/main" val="3524284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9696FF-7DDF-76AF-5F82-354D421C3F1A}"/>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12</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17" name="TextBox 16">
            <a:extLst>
              <a:ext uri="{FF2B5EF4-FFF2-40B4-BE49-F238E27FC236}">
                <a16:creationId xmlns:a16="http://schemas.microsoft.com/office/drawing/2014/main" id="{7F4BCD6A-D479-5F87-49B1-A7E56D5BD46A}"/>
              </a:ext>
            </a:extLst>
          </p:cNvPr>
          <p:cNvSpPr txBox="1"/>
          <p:nvPr/>
        </p:nvSpPr>
        <p:spPr bwMode="auto">
          <a:xfrm>
            <a:off x="335360" y="188640"/>
            <a:ext cx="12241360" cy="646331"/>
          </a:xfrm>
          <a:prstGeom prst="rect">
            <a:avLst/>
          </a:prstGeom>
        </p:spPr>
        <p:txBody>
          <a:bodyPr vert="horz" lIns="0" tIns="0" rIns="0" bIns="0" rtlCol="0" anchor="t" anchorCtr="0">
            <a:noAutofit/>
          </a:bodyPr>
          <a:lstStyle>
            <a:lvl1pPr eaLnBrk="1" hangingPunct="1">
              <a:lnSpc>
                <a:spcPct val="90000"/>
              </a:lnSpc>
              <a:spcBef>
                <a:spcPts val="0"/>
              </a:spcBef>
              <a:buNone/>
              <a:defRPr sz="3600" b="1">
                <a:latin typeface="+mj-lt"/>
                <a:ea typeface="+mj-ea"/>
                <a:cs typeface="+mj-cs"/>
              </a:defRPr>
            </a:lvl1pPr>
          </a:lstStyle>
          <a:p>
            <a:r>
              <a:rPr lang="en-US" dirty="0"/>
              <a:t>MERIT Deadlines</a:t>
            </a:r>
          </a:p>
          <a:p>
            <a:endParaRPr lang="en-US" dirty="0"/>
          </a:p>
        </p:txBody>
      </p:sp>
      <p:pic>
        <p:nvPicPr>
          <p:cNvPr id="3" name="Picture 2">
            <a:extLst>
              <a:ext uri="{FF2B5EF4-FFF2-40B4-BE49-F238E27FC236}">
                <a16:creationId xmlns:a16="http://schemas.microsoft.com/office/drawing/2014/main" id="{CDECFB90-6C83-3189-44CA-495C1E5F52F6}"/>
              </a:ext>
            </a:extLst>
          </p:cNvPr>
          <p:cNvPicPr>
            <a:picLocks noChangeAspect="1"/>
          </p:cNvPicPr>
          <p:nvPr/>
        </p:nvPicPr>
        <p:blipFill>
          <a:blip r:embed="rId2"/>
          <a:stretch>
            <a:fillRect/>
          </a:stretch>
        </p:blipFill>
        <p:spPr>
          <a:xfrm>
            <a:off x="47328" y="84875"/>
            <a:ext cx="12192000" cy="6153385"/>
          </a:xfrm>
          <a:prstGeom prst="rect">
            <a:avLst/>
          </a:prstGeom>
        </p:spPr>
      </p:pic>
      <p:pic>
        <p:nvPicPr>
          <p:cNvPr id="5" name="Graphic 4" descr="Checkmark with solid fill">
            <a:extLst>
              <a:ext uri="{FF2B5EF4-FFF2-40B4-BE49-F238E27FC236}">
                <a16:creationId xmlns:a16="http://schemas.microsoft.com/office/drawing/2014/main" id="{DBB23719-59E1-FD66-180F-3B8EA10E4E7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32104" y="2113060"/>
            <a:ext cx="914400" cy="914400"/>
          </a:xfrm>
          <a:prstGeom prst="rect">
            <a:avLst/>
          </a:prstGeom>
        </p:spPr>
      </p:pic>
    </p:spTree>
    <p:extLst>
      <p:ext uri="{BB962C8B-B14F-4D97-AF65-F5344CB8AC3E}">
        <p14:creationId xmlns:p14="http://schemas.microsoft.com/office/powerpoint/2010/main" val="32971834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CF3538-B86C-DC69-476D-BBAB5A18C22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438CCF5-239C-8C68-FACC-6A1D90EB2678}"/>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13</a:t>
            </a:fld>
            <a:endParaRPr lang="en-GB"/>
          </a:p>
        </p:txBody>
      </p:sp>
      <p:pic>
        <p:nvPicPr>
          <p:cNvPr id="8" name="Picture 7">
            <a:extLst>
              <a:ext uri="{FF2B5EF4-FFF2-40B4-BE49-F238E27FC236}">
                <a16:creationId xmlns:a16="http://schemas.microsoft.com/office/drawing/2014/main" id="{9C3B004C-F14C-85FD-5E0B-A49890E64FEB}"/>
              </a:ext>
            </a:extLst>
          </p:cNvPr>
          <p:cNvPicPr>
            <a:picLocks noChangeAspect="1"/>
          </p:cNvPicPr>
          <p:nvPr/>
        </p:nvPicPr>
        <p:blipFill>
          <a:blip r:embed="rId3"/>
          <a:stretch>
            <a:fillRect/>
          </a:stretch>
        </p:blipFill>
        <p:spPr>
          <a:xfrm>
            <a:off x="375272" y="226145"/>
            <a:ext cx="11029907" cy="5795143"/>
          </a:xfrm>
          <a:prstGeom prst="rect">
            <a:avLst/>
          </a:prstGeom>
        </p:spPr>
      </p:pic>
    </p:spTree>
    <p:extLst>
      <p:ext uri="{BB962C8B-B14F-4D97-AF65-F5344CB8AC3E}">
        <p14:creationId xmlns:p14="http://schemas.microsoft.com/office/powerpoint/2010/main" val="2174653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6466F-55CB-78B9-F477-53A75AF55DF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9DD1724-BC98-D4F9-FD99-8917DF27F64B}"/>
              </a:ext>
            </a:extLst>
          </p:cNvPr>
          <p:cNvSpPr>
            <a:spLocks noGrp="1"/>
          </p:cNvSpPr>
          <p:nvPr>
            <p:ph type="title"/>
          </p:nvPr>
        </p:nvSpPr>
        <p:spPr>
          <a:xfrm>
            <a:off x="9311680" y="0"/>
            <a:ext cx="2880320" cy="751151"/>
          </a:xfrm>
        </p:spPr>
        <p:txBody>
          <a:bodyPr anchor="t">
            <a:normAutofit/>
          </a:bodyPr>
          <a:lstStyle/>
          <a:p>
            <a:r>
              <a:rPr lang="en-GB" sz="3200" b="0" i="1" dirty="0"/>
              <a:t>GLM 20250225</a:t>
            </a:r>
          </a:p>
        </p:txBody>
      </p:sp>
      <p:sp>
        <p:nvSpPr>
          <p:cNvPr id="4" name="Slide Number Placeholder 3">
            <a:extLst>
              <a:ext uri="{FF2B5EF4-FFF2-40B4-BE49-F238E27FC236}">
                <a16:creationId xmlns:a16="http://schemas.microsoft.com/office/drawing/2014/main" id="{E938D35D-2229-E618-F29C-E255C6BA43E7}"/>
              </a:ext>
            </a:extLst>
          </p:cNvPr>
          <p:cNvSpPr>
            <a:spLocks noGrp="1"/>
          </p:cNvSpPr>
          <p:nvPr>
            <p:ph type="sldNum" sz="quarter" idx="12"/>
          </p:nvPr>
        </p:nvSpPr>
        <p:spPr>
          <a:xfrm>
            <a:off x="11064552" y="6408000"/>
            <a:ext cx="681254" cy="365125"/>
          </a:xfrm>
        </p:spPr>
        <p:txBody>
          <a:bodyPr anchor="ctr">
            <a:normAutofit/>
          </a:bodyPr>
          <a:lstStyle/>
          <a:p>
            <a:pPr>
              <a:spcAft>
                <a:spcPts val="600"/>
              </a:spcAft>
              <a:defRPr/>
            </a:pPr>
            <a:fld id="{36B5EA5A-BC32-A742-B11B-8E7414D5B535}" type="slidenum">
              <a:rPr lang="en-GB" smtClean="0"/>
              <a:pPr>
                <a:spcAft>
                  <a:spcPts val="600"/>
                </a:spcAft>
                <a:defRPr/>
              </a:pPr>
              <a:t>14</a:t>
            </a:fld>
            <a:endParaRPr lang="en-GB"/>
          </a:p>
        </p:txBody>
      </p:sp>
      <p:pic>
        <p:nvPicPr>
          <p:cNvPr id="6" name="Picture 5">
            <a:extLst>
              <a:ext uri="{FF2B5EF4-FFF2-40B4-BE49-F238E27FC236}">
                <a16:creationId xmlns:a16="http://schemas.microsoft.com/office/drawing/2014/main" id="{3599E8E3-0060-9FC8-DD3A-0639A7F65FC4}"/>
              </a:ext>
            </a:extLst>
          </p:cNvPr>
          <p:cNvPicPr>
            <a:picLocks noChangeAspect="1"/>
          </p:cNvPicPr>
          <p:nvPr/>
        </p:nvPicPr>
        <p:blipFill>
          <a:blip r:embed="rId3"/>
          <a:stretch>
            <a:fillRect/>
          </a:stretch>
        </p:blipFill>
        <p:spPr>
          <a:xfrm>
            <a:off x="1337598" y="353122"/>
            <a:ext cx="9516803" cy="5668166"/>
          </a:xfrm>
          <a:prstGeom prst="rect">
            <a:avLst/>
          </a:prstGeom>
        </p:spPr>
      </p:pic>
    </p:spTree>
    <p:extLst>
      <p:ext uri="{BB962C8B-B14F-4D97-AF65-F5344CB8AC3E}">
        <p14:creationId xmlns:p14="http://schemas.microsoft.com/office/powerpoint/2010/main" val="373177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ABA5DC-48C1-2C6C-5FB9-F5E0E4CC88D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2F59E8-41B8-B324-26AA-721D0531E783}"/>
              </a:ext>
            </a:extLst>
          </p:cNvPr>
          <p:cNvSpPr>
            <a:spLocks noGrp="1"/>
          </p:cNvSpPr>
          <p:nvPr>
            <p:ph idx="1"/>
          </p:nvPr>
        </p:nvSpPr>
        <p:spPr>
          <a:xfrm>
            <a:off x="119336" y="738032"/>
            <a:ext cx="12072664" cy="5571288"/>
          </a:xfrm>
        </p:spPr>
        <p:txBody>
          <a:bodyPr/>
          <a:lstStyle/>
          <a:p>
            <a:r>
              <a:rPr lang="en-GB" sz="2000" dirty="0"/>
              <a:t>Changes:</a:t>
            </a:r>
          </a:p>
          <a:p>
            <a:pPr marL="342900" indent="-342900">
              <a:buFont typeface="Arial" panose="020B0604020202020204" pitchFamily="34" charset="0"/>
              <a:buChar char="•"/>
            </a:pPr>
            <a:r>
              <a:rPr lang="en-GB" sz="2000" b="0" dirty="0"/>
              <a:t>Gyorgy and Emeline to Joined Silver Team</a:t>
            </a:r>
          </a:p>
          <a:p>
            <a:pPr marL="342900" indent="-342900">
              <a:buFont typeface="Arial" panose="020B0604020202020204" pitchFamily="34" charset="0"/>
              <a:buChar char="•"/>
            </a:pPr>
            <a:r>
              <a:rPr lang="en-GB" sz="2000" b="0" dirty="0"/>
              <a:t>Fred to replace Gyorgy as SCE Silver Lead backup</a:t>
            </a:r>
          </a:p>
          <a:p>
            <a:pPr marL="342900" indent="-342900">
              <a:buFont typeface="Arial" panose="020B0604020202020204" pitchFamily="34" charset="0"/>
              <a:buChar char="•"/>
            </a:pPr>
            <a:r>
              <a:rPr lang="en-GB" sz="2000" b="0" dirty="0"/>
              <a:t>Maria L. to replace Emeline as Log Keeper, Maria K. as backup</a:t>
            </a:r>
          </a:p>
          <a:p>
            <a:pPr marL="342900" indent="-342900">
              <a:buFont typeface="Arial" panose="020B0604020202020204" pitchFamily="34" charset="0"/>
              <a:buChar char="•"/>
            </a:pPr>
            <a:r>
              <a:rPr lang="en-GB" sz="2000" b="0" dirty="0"/>
              <a:t>David to replace Laetitia for Site Services backup</a:t>
            </a:r>
          </a:p>
          <a:p>
            <a:pPr marL="342900" indent="-342900">
              <a:buFont typeface="Arial" panose="020B0604020202020204" pitchFamily="34" charset="0"/>
              <a:buChar char="•"/>
            </a:pPr>
            <a:r>
              <a:rPr lang="en-GB" sz="2000" b="0" dirty="0"/>
              <a:t>Eric to replace Gyorgy as Snow/</a:t>
            </a:r>
            <a:r>
              <a:rPr lang="en-GB" sz="2000" b="0" dirty="0" err="1"/>
              <a:t>HelpDesk</a:t>
            </a:r>
            <a:r>
              <a:rPr lang="en-GB" sz="2000" b="0" dirty="0"/>
              <a:t> lead, and Flavio as backup</a:t>
            </a:r>
          </a:p>
          <a:p>
            <a:r>
              <a:rPr lang="en-GB" sz="2000" dirty="0" err="1"/>
              <a:t>Ressources</a:t>
            </a:r>
            <a:r>
              <a:rPr lang="en-GB" sz="2000" dirty="0"/>
              <a:t>:</a:t>
            </a:r>
          </a:p>
          <a:p>
            <a:pPr marL="342900" indent="-342900">
              <a:buFont typeface="Arial" panose="020B0604020202020204" pitchFamily="34" charset="0"/>
              <a:buChar char="•"/>
            </a:pPr>
            <a:r>
              <a:rPr lang="fr-CH"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3"/>
              </a:rPr>
              <a:t>https://confluence.cern.ch/display/ISPUB/SCE+Crisis+Management</a:t>
            </a:r>
            <a:r>
              <a:rPr lang="en-GB" sz="2000" u="sng" dirty="0">
                <a:solidFill>
                  <a:srgbClr val="467886"/>
                </a:solidFill>
                <a:latin typeface="Aptos" panose="020B0004020202020204" pitchFamily="34" charset="0"/>
                <a:ea typeface="Aptos" panose="020B0004020202020204" pitchFamily="34" charset="0"/>
                <a:cs typeface="Aptos" panose="020B0004020202020204" pitchFamily="34" charset="0"/>
              </a:rPr>
              <a:t>, </a:t>
            </a:r>
            <a:r>
              <a:rPr lang="fr-CH"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4"/>
              </a:rPr>
              <a:t>https://edms.cern.ch/project/CERN-0000235163</a:t>
            </a:r>
            <a:r>
              <a:rPr lang="fr-CH" sz="1800" dirty="0">
                <a:effectLst/>
                <a:latin typeface="Aptos" panose="020B0004020202020204" pitchFamily="34" charset="0"/>
                <a:ea typeface="Aptos" panose="020B0004020202020204" pitchFamily="34" charset="0"/>
                <a:cs typeface="Aptos" panose="020B0004020202020204" pitchFamily="34" charset="0"/>
              </a:rPr>
              <a:t>, </a:t>
            </a:r>
            <a:r>
              <a:rPr lang="fr-CH"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5"/>
              </a:rPr>
              <a:t>https://edms.cern.ch/project/CERN-0000235491</a:t>
            </a:r>
            <a:r>
              <a:rPr lang="fr-CH"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rPr>
              <a:t>, </a:t>
            </a:r>
            <a:r>
              <a:rPr lang="fr-CH"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6"/>
              </a:rPr>
              <a:t>https://cern.sharepoint.com/sites/sce/DOD/Crisis_exercise/?CID=fc2ee2b9-53bc-493d-b5ba-c1cfc6043e2a</a:t>
            </a:r>
            <a:endParaRPr lang="fr-CH" sz="1800" u="sng" dirty="0">
              <a:solidFill>
                <a:srgbClr val="467886"/>
              </a:solidFill>
              <a:effectLst/>
              <a:latin typeface="Aptos" panose="020B0004020202020204" pitchFamily="34" charset="0"/>
              <a:ea typeface="Aptos" panose="020B0004020202020204" pitchFamily="34" charset="0"/>
              <a:cs typeface="Aptos" panose="020B0004020202020204" pitchFamily="34" charset="0"/>
            </a:endParaRPr>
          </a:p>
          <a:p>
            <a:pPr marL="342900" indent="-342900">
              <a:buFont typeface="Arial" panose="020B0604020202020204" pitchFamily="34" charset="0"/>
              <a:buChar char="•"/>
            </a:pPr>
            <a:r>
              <a:rPr lang="en-GB" sz="2000" b="0" dirty="0"/>
              <a:t>On-going action: Maria L. to publish resources in EDMS and close the SharePoint. Only a few pages in Confluence with links for navigation through EDMS resources.</a:t>
            </a:r>
          </a:p>
        </p:txBody>
      </p:sp>
      <p:sp>
        <p:nvSpPr>
          <p:cNvPr id="3" name="Title 2">
            <a:extLst>
              <a:ext uri="{FF2B5EF4-FFF2-40B4-BE49-F238E27FC236}">
                <a16:creationId xmlns:a16="http://schemas.microsoft.com/office/drawing/2014/main" id="{301758DF-2C2F-39A5-C855-D9D502EB0402}"/>
              </a:ext>
            </a:extLst>
          </p:cNvPr>
          <p:cNvSpPr>
            <a:spLocks noGrp="1"/>
          </p:cNvSpPr>
          <p:nvPr>
            <p:ph type="title"/>
          </p:nvPr>
        </p:nvSpPr>
        <p:spPr>
          <a:xfrm>
            <a:off x="407988" y="188640"/>
            <a:ext cx="11376025" cy="607135"/>
          </a:xfrm>
        </p:spPr>
        <p:txBody>
          <a:bodyPr/>
          <a:lstStyle/>
          <a:p>
            <a:r>
              <a:rPr lang="en-GB" dirty="0"/>
              <a:t>SCE Crisis Management</a:t>
            </a:r>
          </a:p>
        </p:txBody>
      </p:sp>
      <p:sp>
        <p:nvSpPr>
          <p:cNvPr id="4" name="Slide Number Placeholder 3">
            <a:extLst>
              <a:ext uri="{FF2B5EF4-FFF2-40B4-BE49-F238E27FC236}">
                <a16:creationId xmlns:a16="http://schemas.microsoft.com/office/drawing/2014/main" id="{284AE756-754C-95EB-0625-EC73E27BE2BB}"/>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15</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5" name="Title 2">
            <a:extLst>
              <a:ext uri="{FF2B5EF4-FFF2-40B4-BE49-F238E27FC236}">
                <a16:creationId xmlns:a16="http://schemas.microsoft.com/office/drawing/2014/main" id="{B08FE275-3BDF-B29D-E8D2-63BF74C9B588}"/>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550112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9A32B2-DE5D-0A00-82AD-A6C1A79FB6A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D5479A-990F-9316-B2D8-CC2504ACD468}"/>
              </a:ext>
            </a:extLst>
          </p:cNvPr>
          <p:cNvSpPr>
            <a:spLocks noGrp="1"/>
          </p:cNvSpPr>
          <p:nvPr>
            <p:ph idx="1"/>
          </p:nvPr>
        </p:nvSpPr>
        <p:spPr>
          <a:xfrm>
            <a:off x="390960" y="1052736"/>
            <a:ext cx="11376024" cy="5112568"/>
          </a:xfrm>
        </p:spPr>
        <p:txBody>
          <a:bodyPr/>
          <a:lstStyle/>
          <a:p>
            <a:r>
              <a:rPr lang="en-GB" sz="2000" dirty="0"/>
              <a:t>Next CERN exercise: </a:t>
            </a:r>
            <a:r>
              <a:rPr lang="en-GB" sz="2000" u="sng" dirty="0"/>
              <a:t>05</a:t>
            </a:r>
            <a:r>
              <a:rPr lang="en-GB" sz="2000" u="sng" baseline="30000" dirty="0"/>
              <a:t>th</a:t>
            </a:r>
            <a:r>
              <a:rPr lang="en-GB" sz="2000" u="sng" dirty="0"/>
              <a:t> of June </a:t>
            </a:r>
          </a:p>
          <a:p>
            <a:endParaRPr lang="en-GB" sz="2000" dirty="0"/>
          </a:p>
          <a:p>
            <a:r>
              <a:rPr lang="en-GB" sz="2000" dirty="0"/>
              <a:t>Team: Alternates from 2024 exercise and new members</a:t>
            </a:r>
          </a:p>
          <a:p>
            <a:endParaRPr lang="en-GB" sz="2000" dirty="0"/>
          </a:p>
          <a:p>
            <a:endParaRPr lang="en-GB" sz="2000" dirty="0"/>
          </a:p>
          <a:p>
            <a:endParaRPr lang="en-GB" sz="2000" dirty="0"/>
          </a:p>
          <a:p>
            <a:endParaRPr lang="en-GB" sz="2000" dirty="0"/>
          </a:p>
          <a:p>
            <a:r>
              <a:rPr lang="en-GB" sz="2000" dirty="0" err="1"/>
              <a:t>Adhoc</a:t>
            </a:r>
            <a:r>
              <a:rPr lang="en-GB" sz="2000" dirty="0"/>
              <a:t> SCE training + exercise to be organized with Didier (April or May)</a:t>
            </a:r>
          </a:p>
          <a:p>
            <a:endParaRPr lang="en-GB" sz="2000" dirty="0"/>
          </a:p>
          <a:p>
            <a:endParaRPr lang="en-GB" sz="2000" dirty="0"/>
          </a:p>
        </p:txBody>
      </p:sp>
      <p:sp>
        <p:nvSpPr>
          <p:cNvPr id="3" name="Title 2">
            <a:extLst>
              <a:ext uri="{FF2B5EF4-FFF2-40B4-BE49-F238E27FC236}">
                <a16:creationId xmlns:a16="http://schemas.microsoft.com/office/drawing/2014/main" id="{1DA1D2CF-58A3-06A3-1682-9EBBEA14FB6D}"/>
              </a:ext>
            </a:extLst>
          </p:cNvPr>
          <p:cNvSpPr>
            <a:spLocks noGrp="1"/>
          </p:cNvSpPr>
          <p:nvPr>
            <p:ph type="title"/>
          </p:nvPr>
        </p:nvSpPr>
        <p:spPr>
          <a:xfrm>
            <a:off x="407988" y="373593"/>
            <a:ext cx="11376025" cy="607135"/>
          </a:xfrm>
        </p:spPr>
        <p:txBody>
          <a:bodyPr/>
          <a:lstStyle/>
          <a:p>
            <a:r>
              <a:rPr lang="en-GB" dirty="0"/>
              <a:t>SCE Crisis Management</a:t>
            </a:r>
          </a:p>
        </p:txBody>
      </p:sp>
      <p:sp>
        <p:nvSpPr>
          <p:cNvPr id="4" name="Slide Number Placeholder 3">
            <a:extLst>
              <a:ext uri="{FF2B5EF4-FFF2-40B4-BE49-F238E27FC236}">
                <a16:creationId xmlns:a16="http://schemas.microsoft.com/office/drawing/2014/main" id="{7F93374B-686C-2334-9DFB-073ED62C2DDF}"/>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16</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6" name="Picture 5">
            <a:extLst>
              <a:ext uri="{FF2B5EF4-FFF2-40B4-BE49-F238E27FC236}">
                <a16:creationId xmlns:a16="http://schemas.microsoft.com/office/drawing/2014/main" id="{81B559E6-4AC9-BFCF-F9E3-26EF8733704A}"/>
              </a:ext>
            </a:extLst>
          </p:cNvPr>
          <p:cNvPicPr>
            <a:picLocks noChangeAspect="1"/>
          </p:cNvPicPr>
          <p:nvPr/>
        </p:nvPicPr>
        <p:blipFill>
          <a:blip r:embed="rId3"/>
          <a:stretch>
            <a:fillRect/>
          </a:stretch>
        </p:blipFill>
        <p:spPr>
          <a:xfrm>
            <a:off x="551384" y="2513915"/>
            <a:ext cx="8926171" cy="2067213"/>
          </a:xfrm>
          <a:prstGeom prst="rect">
            <a:avLst/>
          </a:prstGeom>
        </p:spPr>
      </p:pic>
      <p:sp>
        <p:nvSpPr>
          <p:cNvPr id="5" name="Title 2">
            <a:extLst>
              <a:ext uri="{FF2B5EF4-FFF2-40B4-BE49-F238E27FC236}">
                <a16:creationId xmlns:a16="http://schemas.microsoft.com/office/drawing/2014/main" id="{DEC061B7-655E-1681-C13B-D4CE93BC99E4}"/>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40712174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B130BA-C389-B9AB-D31F-904B86AB0BBF}"/>
              </a:ext>
            </a:extLst>
          </p:cNvPr>
          <p:cNvSpPr>
            <a:spLocks noGrp="1"/>
          </p:cNvSpPr>
          <p:nvPr>
            <p:ph idx="1"/>
          </p:nvPr>
        </p:nvSpPr>
        <p:spPr>
          <a:xfrm>
            <a:off x="390960" y="908720"/>
            <a:ext cx="11376024" cy="5112568"/>
          </a:xfrm>
        </p:spPr>
        <p:txBody>
          <a:bodyPr/>
          <a:lstStyle/>
          <a:p>
            <a:r>
              <a:rPr lang="en-GB" sz="2000" dirty="0"/>
              <a:t>New Confluence Space: </a:t>
            </a:r>
            <a:r>
              <a:rPr lang="en-GB" sz="2000" dirty="0">
                <a:hlinkClick r:id="rId3"/>
              </a:rPr>
              <a:t>https://confluence.cern.ch/display/FHR/FHR+Sector+Home</a:t>
            </a:r>
            <a:endParaRPr lang="en-GB" sz="2000" dirty="0"/>
          </a:p>
          <a:p>
            <a:r>
              <a:rPr lang="en-GB" sz="2000" dirty="0">
                <a:hlinkClick r:id="rId4"/>
              </a:rPr>
              <a:t>ChatGPT</a:t>
            </a:r>
            <a:endParaRPr lang="en-GB" sz="2000" dirty="0"/>
          </a:p>
        </p:txBody>
      </p:sp>
      <p:sp>
        <p:nvSpPr>
          <p:cNvPr id="3" name="Title 2">
            <a:extLst>
              <a:ext uri="{FF2B5EF4-FFF2-40B4-BE49-F238E27FC236}">
                <a16:creationId xmlns:a16="http://schemas.microsoft.com/office/drawing/2014/main" id="{9D807720-261F-87F6-767E-DA397DFB72A1}"/>
              </a:ext>
            </a:extLst>
          </p:cNvPr>
          <p:cNvSpPr>
            <a:spLocks noGrp="1"/>
          </p:cNvSpPr>
          <p:nvPr>
            <p:ph type="title"/>
          </p:nvPr>
        </p:nvSpPr>
        <p:spPr>
          <a:xfrm>
            <a:off x="407988" y="260648"/>
            <a:ext cx="11376025" cy="607135"/>
          </a:xfrm>
        </p:spPr>
        <p:txBody>
          <a:bodyPr/>
          <a:lstStyle/>
          <a:p>
            <a:r>
              <a:rPr lang="en-GB" dirty="0"/>
              <a:t>AI FHR+ Pilot Update</a:t>
            </a:r>
          </a:p>
        </p:txBody>
      </p:sp>
      <p:sp>
        <p:nvSpPr>
          <p:cNvPr id="4" name="Slide Number Placeholder 3">
            <a:extLst>
              <a:ext uri="{FF2B5EF4-FFF2-40B4-BE49-F238E27FC236}">
                <a16:creationId xmlns:a16="http://schemas.microsoft.com/office/drawing/2014/main" id="{8FE85849-7BB0-83AF-9D6A-BC962D4BE2EC}"/>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17</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6" name="Picture 5">
            <a:extLst>
              <a:ext uri="{FF2B5EF4-FFF2-40B4-BE49-F238E27FC236}">
                <a16:creationId xmlns:a16="http://schemas.microsoft.com/office/drawing/2014/main" id="{223CF819-A094-6F6F-A905-150B81DDA4B4}"/>
              </a:ext>
            </a:extLst>
          </p:cNvPr>
          <p:cNvPicPr>
            <a:picLocks noChangeAspect="1"/>
          </p:cNvPicPr>
          <p:nvPr/>
        </p:nvPicPr>
        <p:blipFill>
          <a:blip r:embed="rId5"/>
          <a:stretch>
            <a:fillRect/>
          </a:stretch>
        </p:blipFill>
        <p:spPr>
          <a:xfrm>
            <a:off x="1864751" y="1844824"/>
            <a:ext cx="8119681" cy="4347152"/>
          </a:xfrm>
          <a:prstGeom prst="rect">
            <a:avLst/>
          </a:prstGeom>
        </p:spPr>
      </p:pic>
      <p:sp>
        <p:nvSpPr>
          <p:cNvPr id="5" name="Title 2">
            <a:extLst>
              <a:ext uri="{FF2B5EF4-FFF2-40B4-BE49-F238E27FC236}">
                <a16:creationId xmlns:a16="http://schemas.microsoft.com/office/drawing/2014/main" id="{DF8E7AB9-87BF-8E6D-6FBE-97BC61B27E2E}"/>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499270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100EE8-65F8-8F9D-6A01-4A40598EA50E}"/>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926B79-1288-BCC6-DD37-2CE360790D5A}"/>
              </a:ext>
            </a:extLst>
          </p:cNvPr>
          <p:cNvSpPr>
            <a:spLocks noGrp="1"/>
          </p:cNvSpPr>
          <p:nvPr>
            <p:ph idx="1"/>
          </p:nvPr>
        </p:nvSpPr>
        <p:spPr>
          <a:xfrm>
            <a:off x="390960" y="908720"/>
            <a:ext cx="11376024" cy="5112568"/>
          </a:xfrm>
        </p:spPr>
        <p:txBody>
          <a:bodyPr/>
          <a:lstStyle/>
          <a:p>
            <a:r>
              <a:rPr lang="en-GB" sz="2000" dirty="0"/>
              <a:t>Study and FHR+ Generative AI Strategy document by Lucy</a:t>
            </a:r>
          </a:p>
        </p:txBody>
      </p:sp>
      <p:sp>
        <p:nvSpPr>
          <p:cNvPr id="3" name="Title 2">
            <a:extLst>
              <a:ext uri="{FF2B5EF4-FFF2-40B4-BE49-F238E27FC236}">
                <a16:creationId xmlns:a16="http://schemas.microsoft.com/office/drawing/2014/main" id="{55D9D9AB-4445-3033-A48F-B697A044BF2A}"/>
              </a:ext>
            </a:extLst>
          </p:cNvPr>
          <p:cNvSpPr>
            <a:spLocks noGrp="1"/>
          </p:cNvSpPr>
          <p:nvPr>
            <p:ph type="title"/>
          </p:nvPr>
        </p:nvSpPr>
        <p:spPr>
          <a:xfrm>
            <a:off x="407988" y="260648"/>
            <a:ext cx="11376025" cy="607135"/>
          </a:xfrm>
        </p:spPr>
        <p:txBody>
          <a:bodyPr/>
          <a:lstStyle/>
          <a:p>
            <a:r>
              <a:rPr lang="en-GB" dirty="0"/>
              <a:t>Generative AI in FHR+ Sector</a:t>
            </a:r>
          </a:p>
        </p:txBody>
      </p:sp>
      <p:sp>
        <p:nvSpPr>
          <p:cNvPr id="4" name="Slide Number Placeholder 3">
            <a:extLst>
              <a:ext uri="{FF2B5EF4-FFF2-40B4-BE49-F238E27FC236}">
                <a16:creationId xmlns:a16="http://schemas.microsoft.com/office/drawing/2014/main" id="{0A6A5B2B-55C8-7FC0-7E5E-D2FB07541AF8}"/>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18</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7" name="Picture 6">
            <a:extLst>
              <a:ext uri="{FF2B5EF4-FFF2-40B4-BE49-F238E27FC236}">
                <a16:creationId xmlns:a16="http://schemas.microsoft.com/office/drawing/2014/main" id="{744AC464-394D-15CA-F459-629FA18D39BB}"/>
              </a:ext>
            </a:extLst>
          </p:cNvPr>
          <p:cNvPicPr>
            <a:picLocks noChangeAspect="1"/>
          </p:cNvPicPr>
          <p:nvPr/>
        </p:nvPicPr>
        <p:blipFill>
          <a:blip r:embed="rId3"/>
          <a:stretch>
            <a:fillRect/>
          </a:stretch>
        </p:blipFill>
        <p:spPr>
          <a:xfrm>
            <a:off x="2063552" y="1340768"/>
            <a:ext cx="8352075" cy="4533781"/>
          </a:xfrm>
          <a:prstGeom prst="rect">
            <a:avLst/>
          </a:prstGeom>
        </p:spPr>
      </p:pic>
      <p:sp>
        <p:nvSpPr>
          <p:cNvPr id="5" name="Title 2">
            <a:extLst>
              <a:ext uri="{FF2B5EF4-FFF2-40B4-BE49-F238E27FC236}">
                <a16:creationId xmlns:a16="http://schemas.microsoft.com/office/drawing/2014/main" id="{22EDA608-255A-0D89-9D48-F9A8D06746F1}"/>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11700031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618E7F-E5A4-1AD0-9338-D3861FA0353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5B895E-D72C-EC38-7B5B-D7EEBA575E82}"/>
              </a:ext>
            </a:extLst>
          </p:cNvPr>
          <p:cNvSpPr>
            <a:spLocks noGrp="1"/>
          </p:cNvSpPr>
          <p:nvPr>
            <p:ph idx="1"/>
          </p:nvPr>
        </p:nvSpPr>
        <p:spPr>
          <a:xfrm>
            <a:off x="390960" y="908720"/>
            <a:ext cx="11376024" cy="5112568"/>
          </a:xfrm>
        </p:spPr>
        <p:txBody>
          <a:bodyPr/>
          <a:lstStyle/>
          <a:p>
            <a:pPr algn="l">
              <a:buFont typeface="Arial" panose="020B0604020202020204" pitchFamily="34" charset="0"/>
              <a:buChar char="•"/>
            </a:pPr>
            <a:r>
              <a:rPr lang="en-GB" sz="2000" dirty="0"/>
              <a:t> </a:t>
            </a:r>
            <a:r>
              <a:rPr lang="en-GB" sz="2000" dirty="0">
                <a:hlinkClick r:id="rId3"/>
              </a:rPr>
              <a:t>AI Steering </a:t>
            </a:r>
            <a:r>
              <a:rPr lang="en-GB" sz="2000" dirty="0" err="1">
                <a:hlinkClick r:id="rId3"/>
              </a:rPr>
              <a:t>Commitee</a:t>
            </a:r>
            <a:r>
              <a:rPr lang="en-GB" sz="2000" dirty="0">
                <a:hlinkClick r:id="rId3"/>
              </a:rPr>
              <a:t> Proposal </a:t>
            </a:r>
            <a:r>
              <a:rPr lang="en-GB" sz="2000" dirty="0"/>
              <a:t>(approved at ED of Feb 2025)</a:t>
            </a:r>
          </a:p>
          <a:p>
            <a:pPr algn="l">
              <a:buFont typeface="Arial" panose="020B0604020202020204" pitchFamily="34" charset="0"/>
              <a:buChar char="•"/>
            </a:pPr>
            <a:r>
              <a:rPr lang="en-GB" sz="2000" dirty="0"/>
              <a:t> </a:t>
            </a:r>
            <a:r>
              <a:rPr lang="en-GB" sz="2000" dirty="0">
                <a:hlinkClick r:id="rId4"/>
              </a:rPr>
              <a:t>AccGPT</a:t>
            </a:r>
            <a:r>
              <a:rPr lang="en-GB" sz="2000" dirty="0"/>
              <a:t> (pilot phase 2)</a:t>
            </a:r>
          </a:p>
        </p:txBody>
      </p:sp>
      <p:sp>
        <p:nvSpPr>
          <p:cNvPr id="3" name="Title 2">
            <a:extLst>
              <a:ext uri="{FF2B5EF4-FFF2-40B4-BE49-F238E27FC236}">
                <a16:creationId xmlns:a16="http://schemas.microsoft.com/office/drawing/2014/main" id="{D3479CEB-DE9C-817B-D749-9C821C014477}"/>
              </a:ext>
            </a:extLst>
          </p:cNvPr>
          <p:cNvSpPr>
            <a:spLocks noGrp="1"/>
          </p:cNvSpPr>
          <p:nvPr>
            <p:ph type="title"/>
          </p:nvPr>
        </p:nvSpPr>
        <p:spPr>
          <a:xfrm>
            <a:off x="407988" y="260648"/>
            <a:ext cx="11376025" cy="607135"/>
          </a:xfrm>
        </p:spPr>
        <p:txBody>
          <a:bodyPr/>
          <a:lstStyle/>
          <a:p>
            <a:r>
              <a:rPr lang="en-GB" dirty="0"/>
              <a:t>AI FHR+ Pilot Update</a:t>
            </a:r>
          </a:p>
        </p:txBody>
      </p:sp>
      <p:sp>
        <p:nvSpPr>
          <p:cNvPr id="4" name="Slide Number Placeholder 3">
            <a:extLst>
              <a:ext uri="{FF2B5EF4-FFF2-40B4-BE49-F238E27FC236}">
                <a16:creationId xmlns:a16="http://schemas.microsoft.com/office/drawing/2014/main" id="{394F8E7C-28CC-6401-91AF-7D30F000F149}"/>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19</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7" name="Picture 6">
            <a:extLst>
              <a:ext uri="{FF2B5EF4-FFF2-40B4-BE49-F238E27FC236}">
                <a16:creationId xmlns:a16="http://schemas.microsoft.com/office/drawing/2014/main" id="{9AEF1AF3-5CBE-1272-869F-A8624A8026AA}"/>
              </a:ext>
            </a:extLst>
          </p:cNvPr>
          <p:cNvPicPr>
            <a:picLocks noChangeAspect="1"/>
          </p:cNvPicPr>
          <p:nvPr/>
        </p:nvPicPr>
        <p:blipFill>
          <a:blip r:embed="rId5"/>
          <a:stretch>
            <a:fillRect/>
          </a:stretch>
        </p:blipFill>
        <p:spPr>
          <a:xfrm>
            <a:off x="1919536" y="1878267"/>
            <a:ext cx="7669200" cy="4201388"/>
          </a:xfrm>
          <a:prstGeom prst="rect">
            <a:avLst/>
          </a:prstGeom>
        </p:spPr>
      </p:pic>
      <p:sp>
        <p:nvSpPr>
          <p:cNvPr id="5" name="Title 2">
            <a:extLst>
              <a:ext uri="{FF2B5EF4-FFF2-40B4-BE49-F238E27FC236}">
                <a16:creationId xmlns:a16="http://schemas.microsoft.com/office/drawing/2014/main" id="{83027815-BAD2-1214-472B-B3274D1FECDE}"/>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733664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369782" y="1124744"/>
            <a:ext cx="11376024" cy="4608512"/>
          </a:xfrm>
        </p:spPr>
        <p:txBody>
          <a:bodyPr/>
          <a:lstStyle/>
          <a:p>
            <a:pPr marL="342900" indent="-342900">
              <a:buFont typeface="Arial" panose="020B0604020202020204" pitchFamily="34" charset="0"/>
              <a:buChar char="•"/>
            </a:pPr>
            <a:r>
              <a:rPr lang="en-US" sz="2400" b="0" dirty="0">
                <a:latin typeface="Calibri" panose="020F0502020204030204" pitchFamily="34" charset="0"/>
              </a:rPr>
              <a:t>20 </a:t>
            </a:r>
            <a:r>
              <a:rPr lang="en-US" sz="2400" b="0" dirty="0" err="1">
                <a:latin typeface="Calibri" panose="020F0502020204030204" pitchFamily="34" charset="0"/>
              </a:rPr>
              <a:t>mn</a:t>
            </a:r>
            <a:r>
              <a:rPr lang="en-US" sz="2400" b="0" dirty="0">
                <a:latin typeface="Calibri" panose="020F0502020204030204" pitchFamily="34" charset="0"/>
              </a:rPr>
              <a:t>: </a:t>
            </a:r>
            <a:r>
              <a:rPr lang="en-GB" sz="2400" b="0" dirty="0">
                <a:latin typeface="Calibri" panose="020F0502020204030204" pitchFamily="34" charset="0"/>
              </a:rPr>
              <a:t>CERN O2 Project 5000 Trees and much more…</a:t>
            </a:r>
            <a:r>
              <a:rPr lang="en-US" sz="2400" b="0" dirty="0">
                <a:latin typeface="Calibri" panose="020F0502020204030204" pitchFamily="34" charset="0"/>
              </a:rPr>
              <a:t> (Fred Magnin)</a:t>
            </a:r>
          </a:p>
          <a:p>
            <a:pPr marL="342900" indent="-342900">
              <a:buFont typeface="Arial" panose="020B0604020202020204" pitchFamily="34" charset="0"/>
              <a:buChar char="•"/>
            </a:pPr>
            <a:r>
              <a:rPr lang="en-US" sz="2400" b="0" dirty="0">
                <a:latin typeface="Calibri" panose="020F0502020204030204" pitchFamily="34" charset="0"/>
              </a:rPr>
              <a:t>15 </a:t>
            </a:r>
            <a:r>
              <a:rPr lang="en-US" sz="2400" b="0" dirty="0" err="1">
                <a:latin typeface="Calibri" panose="020F0502020204030204" pitchFamily="34" charset="0"/>
              </a:rPr>
              <a:t>mn</a:t>
            </a:r>
            <a:r>
              <a:rPr lang="en-US" sz="2400" b="0" dirty="0">
                <a:latin typeface="Calibri" panose="020F0502020204030204" pitchFamily="34" charset="0"/>
              </a:rPr>
              <a:t>: SSC and SCE news (Cédric)</a:t>
            </a:r>
          </a:p>
          <a:p>
            <a:pPr marL="342900" indent="-342900">
              <a:buFont typeface="Arial" panose="020B0604020202020204" pitchFamily="34" charset="0"/>
              <a:buChar char="•"/>
            </a:pPr>
            <a:r>
              <a:rPr lang="en-US" sz="2400" b="0" dirty="0">
                <a:latin typeface="Calibri" panose="020F0502020204030204" pitchFamily="34" charset="0"/>
              </a:rPr>
              <a:t>5mn: SCE-DOD news (Isabelle)</a:t>
            </a:r>
          </a:p>
          <a:p>
            <a:pPr marL="342900" indent="-342900">
              <a:buFont typeface="Arial" panose="020B0604020202020204" pitchFamily="34" charset="0"/>
              <a:buChar char="•"/>
            </a:pPr>
            <a:r>
              <a:rPr lang="en-US" sz="2400" b="0" dirty="0">
                <a:latin typeface="Calibri" panose="020F0502020204030204" pitchFamily="34" charset="0"/>
              </a:rPr>
              <a:t>15mn: Locks and keys (Diana)</a:t>
            </a:r>
          </a:p>
          <a:p>
            <a:pPr marL="342900" indent="-342900">
              <a:buFont typeface="Arial" panose="020B0604020202020204" pitchFamily="34" charset="0"/>
              <a:buChar char="•"/>
            </a:pPr>
            <a:r>
              <a:rPr lang="en-US" sz="2400" b="0" dirty="0">
                <a:latin typeface="Calibri" panose="020F0502020204030204" pitchFamily="34" charset="0"/>
              </a:rPr>
              <a:t>5mn: AOB (Cédric)</a:t>
            </a:r>
          </a:p>
          <a:p>
            <a:endParaRPr lang="en-US" b="0"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336015"/>
            <a:ext cx="11376025" cy="644713"/>
          </a:xfrm>
        </p:spPr>
        <p:txBody>
          <a:bodyPr/>
          <a:lstStyle/>
          <a:p>
            <a:r>
              <a:rPr lang="fr-CH" dirty="0"/>
              <a:t>A</a:t>
            </a:r>
            <a:r>
              <a:rPr lang="en-US" dirty="0" err="1"/>
              <a:t>genda</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Tree>
    <p:extLst>
      <p:ext uri="{BB962C8B-B14F-4D97-AF65-F5344CB8AC3E}">
        <p14:creationId xmlns:p14="http://schemas.microsoft.com/office/powerpoint/2010/main" val="3464301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1C151A-3093-4212-014A-EEEE0634FF14}"/>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F5F0CE-1DB9-E27F-50C9-20758A8AC21B}"/>
              </a:ext>
            </a:extLst>
          </p:cNvPr>
          <p:cNvSpPr>
            <a:spLocks noGrp="1"/>
          </p:cNvSpPr>
          <p:nvPr>
            <p:ph idx="1"/>
          </p:nvPr>
        </p:nvSpPr>
        <p:spPr>
          <a:xfrm>
            <a:off x="390960" y="980728"/>
            <a:ext cx="3965242" cy="5112568"/>
          </a:xfrm>
        </p:spPr>
        <p:txBody>
          <a:bodyPr/>
          <a:lstStyle/>
          <a:p>
            <a:r>
              <a:rPr lang="en-GB" sz="2000" dirty="0"/>
              <a:t>Gobelins outcome (project 182)</a:t>
            </a:r>
          </a:p>
          <a:p>
            <a:r>
              <a:rPr lang="en-GB" sz="2000" dirty="0"/>
              <a:t>Follow-up to be discussed with the school in next 2 weeks</a:t>
            </a:r>
          </a:p>
        </p:txBody>
      </p:sp>
      <p:sp>
        <p:nvSpPr>
          <p:cNvPr id="3" name="Title 2">
            <a:extLst>
              <a:ext uri="{FF2B5EF4-FFF2-40B4-BE49-F238E27FC236}">
                <a16:creationId xmlns:a16="http://schemas.microsoft.com/office/drawing/2014/main" id="{04D08362-0A46-8CB8-2217-B50F47752911}"/>
              </a:ext>
            </a:extLst>
          </p:cNvPr>
          <p:cNvSpPr>
            <a:spLocks noGrp="1"/>
          </p:cNvSpPr>
          <p:nvPr>
            <p:ph type="title"/>
          </p:nvPr>
        </p:nvSpPr>
        <p:spPr>
          <a:xfrm>
            <a:off x="407988" y="373593"/>
            <a:ext cx="11376025" cy="607135"/>
          </a:xfrm>
        </p:spPr>
        <p:txBody>
          <a:bodyPr/>
          <a:lstStyle/>
          <a:p>
            <a:r>
              <a:rPr lang="en-GB" dirty="0"/>
              <a:t>Murals update</a:t>
            </a:r>
          </a:p>
        </p:txBody>
      </p:sp>
      <p:sp>
        <p:nvSpPr>
          <p:cNvPr id="4" name="Slide Number Placeholder 3">
            <a:extLst>
              <a:ext uri="{FF2B5EF4-FFF2-40B4-BE49-F238E27FC236}">
                <a16:creationId xmlns:a16="http://schemas.microsoft.com/office/drawing/2014/main" id="{7E9EC310-3D5A-7734-F0D0-C12CC9E28A9C}"/>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20</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6" name="Picture 5">
            <a:extLst>
              <a:ext uri="{FF2B5EF4-FFF2-40B4-BE49-F238E27FC236}">
                <a16:creationId xmlns:a16="http://schemas.microsoft.com/office/drawing/2014/main" id="{133BB2E1-A865-5FEE-F011-A13F5847011B}"/>
              </a:ext>
            </a:extLst>
          </p:cNvPr>
          <p:cNvPicPr>
            <a:picLocks noChangeAspect="1"/>
          </p:cNvPicPr>
          <p:nvPr/>
        </p:nvPicPr>
        <p:blipFill>
          <a:blip r:embed="rId3"/>
          <a:stretch>
            <a:fillRect/>
          </a:stretch>
        </p:blipFill>
        <p:spPr>
          <a:xfrm>
            <a:off x="4511824" y="188640"/>
            <a:ext cx="7104112" cy="1948138"/>
          </a:xfrm>
          <a:prstGeom prst="rect">
            <a:avLst/>
          </a:prstGeom>
        </p:spPr>
      </p:pic>
      <p:pic>
        <p:nvPicPr>
          <p:cNvPr id="8" name="Picture 7">
            <a:extLst>
              <a:ext uri="{FF2B5EF4-FFF2-40B4-BE49-F238E27FC236}">
                <a16:creationId xmlns:a16="http://schemas.microsoft.com/office/drawing/2014/main" id="{1B5C7577-2BA1-3B6D-2A97-1891DA304599}"/>
              </a:ext>
            </a:extLst>
          </p:cNvPr>
          <p:cNvPicPr>
            <a:picLocks noChangeAspect="1"/>
          </p:cNvPicPr>
          <p:nvPr/>
        </p:nvPicPr>
        <p:blipFill>
          <a:blip r:embed="rId4"/>
          <a:stretch>
            <a:fillRect/>
          </a:stretch>
        </p:blipFill>
        <p:spPr>
          <a:xfrm>
            <a:off x="191344" y="2348880"/>
            <a:ext cx="4935173" cy="2889280"/>
          </a:xfrm>
          <a:prstGeom prst="rect">
            <a:avLst/>
          </a:prstGeom>
        </p:spPr>
      </p:pic>
      <p:pic>
        <p:nvPicPr>
          <p:cNvPr id="10" name="Picture 9">
            <a:extLst>
              <a:ext uri="{FF2B5EF4-FFF2-40B4-BE49-F238E27FC236}">
                <a16:creationId xmlns:a16="http://schemas.microsoft.com/office/drawing/2014/main" id="{2B2A3C85-8BC8-8E8B-1DE9-2DFF92C3DB9B}"/>
              </a:ext>
            </a:extLst>
          </p:cNvPr>
          <p:cNvPicPr>
            <a:picLocks noChangeAspect="1"/>
          </p:cNvPicPr>
          <p:nvPr/>
        </p:nvPicPr>
        <p:blipFill>
          <a:blip r:embed="rId5"/>
          <a:stretch>
            <a:fillRect/>
          </a:stretch>
        </p:blipFill>
        <p:spPr>
          <a:xfrm>
            <a:off x="5231904" y="2924944"/>
            <a:ext cx="3233349" cy="2262780"/>
          </a:xfrm>
          <a:prstGeom prst="rect">
            <a:avLst/>
          </a:prstGeom>
        </p:spPr>
      </p:pic>
      <p:pic>
        <p:nvPicPr>
          <p:cNvPr id="12" name="Picture 11">
            <a:extLst>
              <a:ext uri="{FF2B5EF4-FFF2-40B4-BE49-F238E27FC236}">
                <a16:creationId xmlns:a16="http://schemas.microsoft.com/office/drawing/2014/main" id="{C133E5DA-0D9F-7116-E89E-D474965EA397}"/>
              </a:ext>
            </a:extLst>
          </p:cNvPr>
          <p:cNvPicPr>
            <a:picLocks noChangeAspect="1"/>
          </p:cNvPicPr>
          <p:nvPr/>
        </p:nvPicPr>
        <p:blipFill>
          <a:blip r:embed="rId6"/>
          <a:stretch>
            <a:fillRect/>
          </a:stretch>
        </p:blipFill>
        <p:spPr>
          <a:xfrm>
            <a:off x="8627888" y="2382826"/>
            <a:ext cx="3156125" cy="1771615"/>
          </a:xfrm>
          <a:prstGeom prst="rect">
            <a:avLst/>
          </a:prstGeom>
        </p:spPr>
      </p:pic>
      <p:pic>
        <p:nvPicPr>
          <p:cNvPr id="14" name="Picture 13">
            <a:extLst>
              <a:ext uri="{FF2B5EF4-FFF2-40B4-BE49-F238E27FC236}">
                <a16:creationId xmlns:a16="http://schemas.microsoft.com/office/drawing/2014/main" id="{97FE451B-2B06-BD50-3B1E-58CB21CACA34}"/>
              </a:ext>
            </a:extLst>
          </p:cNvPr>
          <p:cNvPicPr>
            <a:picLocks noChangeAspect="1"/>
          </p:cNvPicPr>
          <p:nvPr/>
        </p:nvPicPr>
        <p:blipFill>
          <a:blip r:embed="rId7"/>
          <a:stretch>
            <a:fillRect/>
          </a:stretch>
        </p:blipFill>
        <p:spPr>
          <a:xfrm>
            <a:off x="8609251" y="4437112"/>
            <a:ext cx="3213543" cy="1771615"/>
          </a:xfrm>
          <a:prstGeom prst="rect">
            <a:avLst/>
          </a:prstGeom>
        </p:spPr>
      </p:pic>
      <p:cxnSp>
        <p:nvCxnSpPr>
          <p:cNvPr id="16" name="Straight Arrow Connector 15">
            <a:extLst>
              <a:ext uri="{FF2B5EF4-FFF2-40B4-BE49-F238E27FC236}">
                <a16:creationId xmlns:a16="http://schemas.microsoft.com/office/drawing/2014/main" id="{DC5D7624-E42F-E033-5BCE-880B972BB376}"/>
              </a:ext>
            </a:extLst>
          </p:cNvPr>
          <p:cNvCxnSpPr/>
          <p:nvPr/>
        </p:nvCxnSpPr>
        <p:spPr>
          <a:xfrm flipH="1">
            <a:off x="4223792" y="1916832"/>
            <a:ext cx="1224136" cy="360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AB853B0-872F-4239-DC99-94FFA3375223}"/>
              </a:ext>
            </a:extLst>
          </p:cNvPr>
          <p:cNvCxnSpPr>
            <a:cxnSpLocks/>
          </p:cNvCxnSpPr>
          <p:nvPr/>
        </p:nvCxnSpPr>
        <p:spPr>
          <a:xfrm>
            <a:off x="5447928" y="1916832"/>
            <a:ext cx="2088234" cy="864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itle 2">
            <a:extLst>
              <a:ext uri="{FF2B5EF4-FFF2-40B4-BE49-F238E27FC236}">
                <a16:creationId xmlns:a16="http://schemas.microsoft.com/office/drawing/2014/main" id="{A8D9A159-1A5D-C861-FEA9-68A293BFCD11}"/>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131305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E58F48-3DD8-6A5E-ED9A-4393E487EBB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22F7B6-502C-8DFB-A11F-36D7C9F2BFC8}"/>
              </a:ext>
            </a:extLst>
          </p:cNvPr>
          <p:cNvSpPr>
            <a:spLocks noGrp="1"/>
          </p:cNvSpPr>
          <p:nvPr>
            <p:ph idx="1"/>
          </p:nvPr>
        </p:nvSpPr>
        <p:spPr>
          <a:xfrm>
            <a:off x="390960" y="836712"/>
            <a:ext cx="9881504" cy="5112568"/>
          </a:xfrm>
        </p:spPr>
        <p:txBody>
          <a:bodyPr/>
          <a:lstStyle/>
          <a:p>
            <a:endParaRPr lang="en-GB" sz="2000" dirty="0"/>
          </a:p>
          <a:p>
            <a:endParaRPr lang="en-GB" sz="2000" dirty="0"/>
          </a:p>
          <a:p>
            <a:endParaRPr lang="en-GB" sz="2000" dirty="0"/>
          </a:p>
          <a:p>
            <a:endParaRPr lang="en-GB" sz="2000" dirty="0"/>
          </a:p>
          <a:p>
            <a:r>
              <a:rPr lang="en-GB" sz="2000" dirty="0"/>
              <a:t>04/03: Visit of “Département Instruction </a:t>
            </a:r>
            <a:r>
              <a:rPr lang="en-GB" sz="2000" dirty="0" err="1"/>
              <a:t>Publique</a:t>
            </a:r>
            <a:r>
              <a:rPr lang="en-GB" sz="2000" dirty="0"/>
              <a:t>”, arts teacher</a:t>
            </a:r>
          </a:p>
          <a:p>
            <a:pPr marL="666900" lvl="1" indent="-342900">
              <a:buFont typeface="Arial" panose="020B0604020202020204" pitchFamily="34" charset="0"/>
              <a:buChar char="•"/>
            </a:pPr>
            <a:r>
              <a:rPr lang="en-GB" sz="1700" dirty="0"/>
              <a:t>Project foreseen in 2027</a:t>
            </a:r>
          </a:p>
          <a:p>
            <a:pPr marL="666900" lvl="1" indent="-342900">
              <a:buFont typeface="Arial" panose="020B0604020202020204" pitchFamily="34" charset="0"/>
              <a:buChar char="•"/>
            </a:pPr>
            <a:r>
              <a:rPr lang="en-GB" sz="1700" dirty="0"/>
              <a:t>1 teacher proposed a free mural: </a:t>
            </a:r>
            <a:r>
              <a:rPr lang="en-US" sz="1800" u="sng" dirty="0">
                <a:solidFill>
                  <a:srgbClr val="0000FF"/>
                </a:solidFill>
                <a:effectLst/>
                <a:latin typeface="Aptos" panose="020B0004020202020204" pitchFamily="34" charset="0"/>
                <a:ea typeface="Times New Roman" panose="02020603050405020304" pitchFamily="18" charset="0"/>
                <a:cs typeface="Aptos" panose="020B0004020202020204" pitchFamily="34" charset="0"/>
                <a:hlinkClick r:id="rId3"/>
              </a:rPr>
              <a:t>https://www.mans1.ch/murals</a:t>
            </a:r>
            <a:r>
              <a:rPr lang="en-US" sz="1800" u="sng" dirty="0">
                <a:solidFill>
                  <a:srgbClr val="0000FF"/>
                </a:solidFill>
                <a:effectLst/>
                <a:latin typeface="Aptos" panose="020B0004020202020204" pitchFamily="34" charset="0"/>
                <a:ea typeface="Times New Roman" panose="02020603050405020304" pitchFamily="18" charset="0"/>
                <a:cs typeface="Aptos" panose="020B0004020202020204" pitchFamily="34" charset="0"/>
              </a:rPr>
              <a:t>.</a:t>
            </a:r>
            <a:r>
              <a:rPr lang="en-GB" sz="1800" dirty="0"/>
              <a:t> To be explored</a:t>
            </a:r>
          </a:p>
          <a:p>
            <a:r>
              <a:rPr lang="en-GB" dirty="0">
                <a:effectLst/>
                <a:latin typeface="Aptos" panose="020B0004020202020204" pitchFamily="34" charset="0"/>
                <a:ea typeface="Aptos" panose="020B0004020202020204" pitchFamily="34" charset="0"/>
                <a:cs typeface="Aptos" panose="020B0004020202020204" pitchFamily="34" charset="0"/>
              </a:rPr>
              <a:t>05/03: Visit of </a:t>
            </a:r>
            <a:r>
              <a:rPr lang="en-GB" dirty="0">
                <a:effectLst/>
                <a:latin typeface="Aptos" panose="020B0004020202020204" pitchFamily="34" charset="0"/>
                <a:ea typeface="Aptos" panose="020B0004020202020204" pitchFamily="34" charset="0"/>
                <a:cs typeface="Aptos" panose="020B0004020202020204" pitchFamily="34" charset="0"/>
                <a:hlinkClick r:id="rId4"/>
              </a:rPr>
              <a:t>IPAC Design School</a:t>
            </a:r>
            <a:r>
              <a:rPr lang="en-GB" dirty="0">
                <a:effectLst/>
                <a:latin typeface="Aptos" panose="020B0004020202020204" pitchFamily="34" charset="0"/>
                <a:ea typeface="Aptos" panose="020B0004020202020204" pitchFamily="34" charset="0"/>
                <a:cs typeface="Aptos" panose="020B0004020202020204" pitchFamily="34" charset="0"/>
              </a:rPr>
              <a:t> with Araceli and Teresa </a:t>
            </a:r>
          </a:p>
          <a:p>
            <a:pPr marL="666900" lvl="1" indent="-342900">
              <a:buFont typeface="Arial" panose="020B0604020202020204" pitchFamily="34" charset="0"/>
              <a:buChar char="•"/>
            </a:pPr>
            <a:r>
              <a:rPr lang="en-GB" dirty="0">
                <a:latin typeface="Aptos" panose="020B0004020202020204" pitchFamily="34" charset="0"/>
                <a:ea typeface="Aptos" panose="020B0004020202020204" pitchFamily="34" charset="0"/>
                <a:cs typeface="Aptos" panose="020B0004020202020204" pitchFamily="34" charset="0"/>
              </a:rPr>
              <a:t>New walls identified (mostly </a:t>
            </a:r>
            <a:r>
              <a:rPr lang="en-GB" dirty="0" err="1">
                <a:latin typeface="Aptos" panose="020B0004020202020204" pitchFamily="34" charset="0"/>
                <a:ea typeface="Aptos" panose="020B0004020202020204" pitchFamily="34" charset="0"/>
                <a:cs typeface="Aptos" panose="020B0004020202020204" pitchFamily="34" charset="0"/>
              </a:rPr>
              <a:t>Democrite</a:t>
            </a:r>
            <a:r>
              <a:rPr lang="en-GB" dirty="0">
                <a:latin typeface="Aptos" panose="020B0004020202020204" pitchFamily="34" charset="0"/>
                <a:ea typeface="Aptos" panose="020B0004020202020204" pitchFamily="34" charset="0"/>
                <a:cs typeface="Aptos" panose="020B0004020202020204" pitchFamily="34" charset="0"/>
              </a:rPr>
              <a:t> road)</a:t>
            </a:r>
          </a:p>
          <a:p>
            <a:pPr marL="666900" lvl="1" indent="-342900">
              <a:buFont typeface="Arial" panose="020B0604020202020204" pitchFamily="34" charset="0"/>
              <a:buChar char="•"/>
            </a:pPr>
            <a:r>
              <a:rPr lang="en-GB" dirty="0">
                <a:effectLst/>
                <a:latin typeface="Aptos" panose="020B0004020202020204" pitchFamily="34" charset="0"/>
                <a:ea typeface="Aptos" panose="020B0004020202020204" pitchFamily="34" charset="0"/>
                <a:cs typeface="Aptos" panose="020B0004020202020204" pitchFamily="34" charset="0"/>
              </a:rPr>
              <a:t>Next step: Extra data to be provided (ex: which department/group use the building), intermediate proposals from the school and then selection</a:t>
            </a:r>
          </a:p>
          <a:p>
            <a:r>
              <a:rPr lang="en-GB" dirty="0">
                <a:latin typeface="Aptos" panose="020B0004020202020204" pitchFamily="34" charset="0"/>
                <a:ea typeface="Aptos" panose="020B0004020202020204" pitchFamily="34" charset="0"/>
                <a:cs typeface="Aptos" panose="020B0004020202020204" pitchFamily="34" charset="0"/>
              </a:rPr>
              <a:t>Q3: Internal contest to beautify 1 gallery -&gt; </a:t>
            </a:r>
            <a:r>
              <a:rPr lang="en-GB" dirty="0">
                <a:latin typeface="Aptos" panose="020B0004020202020204" pitchFamily="34" charset="0"/>
                <a:ea typeface="Aptos" panose="020B0004020202020204" pitchFamily="34" charset="0"/>
                <a:cs typeface="Aptos" panose="020B0004020202020204" pitchFamily="34" charset="0"/>
                <a:hlinkClick r:id="rId5"/>
              </a:rPr>
              <a:t>http://borderline.mit.edu/</a:t>
            </a:r>
            <a:endParaRPr lang="en-GB" dirty="0">
              <a:latin typeface="Aptos" panose="020B0004020202020204" pitchFamily="34" charset="0"/>
              <a:ea typeface="Aptos" panose="020B0004020202020204" pitchFamily="34" charset="0"/>
              <a:cs typeface="Aptos" panose="020B0004020202020204" pitchFamily="34" charset="0"/>
            </a:endParaRPr>
          </a:p>
          <a:p>
            <a:endParaRPr lang="en-US" dirty="0">
              <a:effectLst/>
              <a:latin typeface="Aptos" panose="020B0004020202020204" pitchFamily="34" charset="0"/>
              <a:ea typeface="Aptos" panose="020B0004020202020204" pitchFamily="34" charset="0"/>
              <a:cs typeface="Aptos" panose="020B0004020202020204" pitchFamily="34" charset="0"/>
            </a:endParaRPr>
          </a:p>
          <a:p>
            <a:pPr lvl="1" indent="0">
              <a:buNone/>
            </a:pPr>
            <a:endParaRPr lang="en-GB" sz="1700" dirty="0"/>
          </a:p>
        </p:txBody>
      </p:sp>
      <p:sp>
        <p:nvSpPr>
          <p:cNvPr id="3" name="Title 2">
            <a:extLst>
              <a:ext uri="{FF2B5EF4-FFF2-40B4-BE49-F238E27FC236}">
                <a16:creationId xmlns:a16="http://schemas.microsoft.com/office/drawing/2014/main" id="{5EFE5617-3C8F-FE18-B5FE-A1D467137729}"/>
              </a:ext>
            </a:extLst>
          </p:cNvPr>
          <p:cNvSpPr>
            <a:spLocks noGrp="1"/>
          </p:cNvSpPr>
          <p:nvPr>
            <p:ph type="title"/>
          </p:nvPr>
        </p:nvSpPr>
        <p:spPr>
          <a:xfrm>
            <a:off x="407988" y="373593"/>
            <a:ext cx="11376025" cy="607135"/>
          </a:xfrm>
        </p:spPr>
        <p:txBody>
          <a:bodyPr/>
          <a:lstStyle/>
          <a:p>
            <a:r>
              <a:rPr lang="en-GB" dirty="0"/>
              <a:t>Murals update</a:t>
            </a:r>
          </a:p>
        </p:txBody>
      </p:sp>
      <p:sp>
        <p:nvSpPr>
          <p:cNvPr id="4" name="Slide Number Placeholder 3">
            <a:extLst>
              <a:ext uri="{FF2B5EF4-FFF2-40B4-BE49-F238E27FC236}">
                <a16:creationId xmlns:a16="http://schemas.microsoft.com/office/drawing/2014/main" id="{8140DFC6-094E-EA45-A051-2C54BE8F0BC3}"/>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21</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7" name="Picture 6">
            <a:extLst>
              <a:ext uri="{FF2B5EF4-FFF2-40B4-BE49-F238E27FC236}">
                <a16:creationId xmlns:a16="http://schemas.microsoft.com/office/drawing/2014/main" id="{A5C7E354-D4D4-6F16-4926-01AAA92C6E9A}"/>
              </a:ext>
            </a:extLst>
          </p:cNvPr>
          <p:cNvPicPr>
            <a:picLocks noChangeAspect="1"/>
          </p:cNvPicPr>
          <p:nvPr/>
        </p:nvPicPr>
        <p:blipFill>
          <a:blip r:embed="rId6"/>
          <a:stretch>
            <a:fillRect/>
          </a:stretch>
        </p:blipFill>
        <p:spPr>
          <a:xfrm>
            <a:off x="593713" y="984654"/>
            <a:ext cx="9678751" cy="1724266"/>
          </a:xfrm>
          <a:prstGeom prst="rect">
            <a:avLst/>
          </a:prstGeom>
        </p:spPr>
      </p:pic>
      <p:sp>
        <p:nvSpPr>
          <p:cNvPr id="5" name="Title 2">
            <a:extLst>
              <a:ext uri="{FF2B5EF4-FFF2-40B4-BE49-F238E27FC236}">
                <a16:creationId xmlns:a16="http://schemas.microsoft.com/office/drawing/2014/main" id="{794A4207-6B4A-1556-7895-273C13F5EFAA}"/>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25010362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9A32B2-DE5D-0A00-82AD-A6C1A79FB6A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D5479A-990F-9316-B2D8-CC2504ACD468}"/>
              </a:ext>
            </a:extLst>
          </p:cNvPr>
          <p:cNvSpPr>
            <a:spLocks noGrp="1"/>
          </p:cNvSpPr>
          <p:nvPr>
            <p:ph idx="1"/>
          </p:nvPr>
        </p:nvSpPr>
        <p:spPr>
          <a:xfrm>
            <a:off x="390960" y="1366092"/>
            <a:ext cx="11376024" cy="4799212"/>
          </a:xfrm>
        </p:spPr>
        <p:txBody>
          <a:bodyPr/>
          <a:lstStyle/>
          <a:p>
            <a:pPr>
              <a:lnSpc>
                <a:spcPct val="115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When the Flex building was constructed for LS2, it was foreseen to be fully available for LS3 activities.</a:t>
            </a:r>
          </a:p>
          <a:p>
            <a:pPr>
              <a:lnSpc>
                <a:spcPct val="115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More than a year before LS3 starts, the Flex exceeds its full capacity. Space planning for HL-LHC has not been properly addressed, and since LS2 ended, the Flex space has been used to quickly put remedy to space requests and space exchanges, linked to HL-LHC and other activities. </a:t>
            </a:r>
            <a:endParaRPr lang="en-CH"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Despite the Storage Space Task Force efforts, as of March 2025 only 300 m² (~11% of the Task Force’s target) have been cleared from the Flex and Central Storage buildings, with just 30 m² in the Flex. </a:t>
            </a:r>
            <a:endParaRPr lang="en-CH"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Given the slow progress and increasing congestion, meeting the TF targets on time is not viable.</a:t>
            </a:r>
            <a:endParaRPr lang="en-CH"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sz="2000" dirty="0"/>
          </a:p>
        </p:txBody>
      </p:sp>
      <p:sp>
        <p:nvSpPr>
          <p:cNvPr id="3" name="Title 2">
            <a:extLst>
              <a:ext uri="{FF2B5EF4-FFF2-40B4-BE49-F238E27FC236}">
                <a16:creationId xmlns:a16="http://schemas.microsoft.com/office/drawing/2014/main" id="{1DA1D2CF-58A3-06A3-1682-9EBBEA14FB6D}"/>
              </a:ext>
            </a:extLst>
          </p:cNvPr>
          <p:cNvSpPr>
            <a:spLocks noGrp="1"/>
          </p:cNvSpPr>
          <p:nvPr>
            <p:ph type="title"/>
          </p:nvPr>
        </p:nvSpPr>
        <p:spPr>
          <a:xfrm>
            <a:off x="407988" y="373593"/>
            <a:ext cx="11376025" cy="607135"/>
          </a:xfrm>
        </p:spPr>
        <p:txBody>
          <a:bodyPr/>
          <a:lstStyle/>
          <a:p>
            <a:r>
              <a:rPr lang="en-GB" dirty="0"/>
              <a:t>LS3 Space</a:t>
            </a:r>
          </a:p>
        </p:txBody>
      </p:sp>
      <p:sp>
        <p:nvSpPr>
          <p:cNvPr id="4" name="Slide Number Placeholder 3">
            <a:extLst>
              <a:ext uri="{FF2B5EF4-FFF2-40B4-BE49-F238E27FC236}">
                <a16:creationId xmlns:a16="http://schemas.microsoft.com/office/drawing/2014/main" id="{7F93374B-686C-2334-9DFB-073ED62C2DDF}"/>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22</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5" name="Title 2">
            <a:extLst>
              <a:ext uri="{FF2B5EF4-FFF2-40B4-BE49-F238E27FC236}">
                <a16:creationId xmlns:a16="http://schemas.microsoft.com/office/drawing/2014/main" id="{3665137E-D1D4-7200-2D8F-74D921FF3CBD}"/>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38163955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2D9F1B-76B5-3340-0C79-966709E59DC1}"/>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7C3F2A-041D-9F82-EF6F-7078AA25A7FA}"/>
              </a:ext>
            </a:extLst>
          </p:cNvPr>
          <p:cNvSpPr>
            <a:spLocks noGrp="1"/>
          </p:cNvSpPr>
          <p:nvPr>
            <p:ph idx="1"/>
          </p:nvPr>
        </p:nvSpPr>
        <p:spPr>
          <a:xfrm>
            <a:off x="390960" y="1052736"/>
            <a:ext cx="11376024" cy="5248912"/>
          </a:xfrm>
        </p:spPr>
        <p:txBody>
          <a:bodyPr/>
          <a:lstStyle/>
          <a:p>
            <a:pPr lvl="0">
              <a:lnSpc>
                <a:spcPct val="115000"/>
              </a:lnSpc>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Proceed with the construction of a temporary storage tent on a new slab outside the Flex.</a:t>
            </a:r>
            <a:endParaRPr lang="en-CH"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0"/>
              </a:spcBef>
              <a:spcAft>
                <a:spcPts val="0"/>
              </a:spcAft>
              <a:buFont typeface="Symbol" pitchFamily="2" charset="2"/>
              <a:buChar char=""/>
            </a:pPr>
            <a:r>
              <a:rPr lang="en-GB" sz="1600" b="0" kern="100" dirty="0">
                <a:effectLst/>
                <a:latin typeface="Aptos" panose="020B0004020202020204" pitchFamily="34" charset="0"/>
                <a:ea typeface="Aptos" panose="020B0004020202020204" pitchFamily="34" charset="0"/>
                <a:cs typeface="Times New Roman" panose="02020603050405020304" pitchFamily="18" charset="0"/>
              </a:rPr>
              <a:t>Estimated cost: 1.6–1.8 MCHF.</a:t>
            </a:r>
            <a:endParaRPr lang="en-CH" sz="1600" b="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0"/>
              </a:spcBef>
              <a:spcAft>
                <a:spcPts val="0"/>
              </a:spcAft>
              <a:buFont typeface="Symbol" pitchFamily="2" charset="2"/>
              <a:buChar char=""/>
            </a:pPr>
            <a:r>
              <a:rPr lang="en-GB" sz="1600" b="0" kern="100" dirty="0">
                <a:effectLst/>
                <a:latin typeface="Aptos" panose="020B0004020202020204" pitchFamily="34" charset="0"/>
                <a:ea typeface="Aptos" panose="020B0004020202020204" pitchFamily="34" charset="0"/>
                <a:cs typeface="Times New Roman" panose="02020603050405020304" pitchFamily="18" charset="0"/>
              </a:rPr>
              <a:t>The tent will be rented and available just during LS3’s peak storage congestion phase.</a:t>
            </a:r>
            <a:endParaRPr lang="en-CH" sz="1600" b="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0"/>
              </a:spcBef>
              <a:spcAft>
                <a:spcPts val="0"/>
              </a:spcAft>
              <a:buFont typeface="Symbol" pitchFamily="2" charset="2"/>
              <a:buChar char=""/>
            </a:pPr>
            <a:r>
              <a:rPr lang="en-GB" sz="1600" b="0" kern="100" dirty="0">
                <a:effectLst/>
                <a:latin typeface="Aptos" panose="020B0004020202020204" pitchFamily="34" charset="0"/>
                <a:ea typeface="Aptos" panose="020B0004020202020204" pitchFamily="34" charset="0"/>
                <a:cs typeface="Times New Roman" panose="02020603050405020304" pitchFamily="18" charset="0"/>
              </a:rPr>
              <a:t>SCE will make all efforts to deliver it by September 2025.</a:t>
            </a:r>
            <a:endParaRPr lang="en-CH" sz="1600" b="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0"/>
              </a:spcBef>
              <a:spcAft>
                <a:spcPts val="0"/>
              </a:spcAft>
              <a:buFont typeface="Symbol" pitchFamily="2" charset="2"/>
              <a:buChar char=""/>
            </a:pPr>
            <a:r>
              <a:rPr lang="en-GB" sz="1600" b="0" kern="100" dirty="0">
                <a:effectLst/>
                <a:latin typeface="Aptos" panose="020B0004020202020204" pitchFamily="34" charset="0"/>
                <a:ea typeface="Aptos" panose="020B0004020202020204" pitchFamily="34" charset="0"/>
                <a:cs typeface="Times New Roman" panose="02020603050405020304" pitchFamily="18" charset="0"/>
              </a:rPr>
              <a:t>LS3 coordination must urgently inform SCE of the end date, recalculating the availability of square meters in Flex based on the ongoing clearing campaign and the forecasted movements in Flex at LS3’s start.</a:t>
            </a:r>
            <a:endParaRPr lang="en-CH" sz="1600" b="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0"/>
              </a:spcBef>
              <a:spcAft>
                <a:spcPts val="0"/>
              </a:spcAft>
              <a:buFont typeface="Symbol" pitchFamily="2" charset="2"/>
              <a:buChar char=""/>
            </a:pPr>
            <a:r>
              <a:rPr lang="en-GB" sz="1600" b="0" kern="100" dirty="0">
                <a:effectLst/>
                <a:latin typeface="Aptos" panose="020B0004020202020204" pitchFamily="34" charset="0"/>
                <a:ea typeface="Aptos" panose="020B0004020202020204" pitchFamily="34" charset="0"/>
                <a:cs typeface="Times New Roman" panose="02020603050405020304" pitchFamily="18" charset="0"/>
              </a:rPr>
              <a:t>The tent’s technical specifications, timeline, and ATS funding source will be documented in a IRP, subject to ATS Dir approval.</a:t>
            </a:r>
            <a:endParaRPr lang="en-CH" sz="1600" b="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0"/>
              </a:spcBef>
              <a:spcAft>
                <a:spcPts val="0"/>
              </a:spcAft>
              <a:buFont typeface="Symbol" pitchFamily="2" charset="2"/>
              <a:buChar char=""/>
            </a:pPr>
            <a:r>
              <a:rPr lang="en-GB" sz="1600" b="0" kern="100" dirty="0">
                <a:effectLst/>
                <a:latin typeface="Aptos" panose="020B0004020202020204" pitchFamily="34" charset="0"/>
                <a:ea typeface="Aptos" panose="020B0004020202020204" pitchFamily="34" charset="0"/>
                <a:cs typeface="Times New Roman" panose="02020603050405020304" pitchFamily="18" charset="0"/>
              </a:rPr>
              <a:t>LS3 coord. will manage the Flex and the temporary tent, with ATS covering the additional logistics resources to operate them.</a:t>
            </a:r>
            <a:endParaRPr lang="en-CH" sz="1600" kern="100" dirty="0">
              <a:effectLst/>
              <a:latin typeface="Aptos" panose="020B0004020202020204" pitchFamily="34" charset="0"/>
              <a:ea typeface="Aptos" panose="020B0004020202020204" pitchFamily="34" charset="0"/>
              <a:cs typeface="Times New Roman" panose="02020603050405020304" pitchFamily="18" charset="0"/>
            </a:endParaRPr>
          </a:p>
          <a:p>
            <a:pPr lvl="0">
              <a:lnSpc>
                <a:spcPct val="115000"/>
              </a:lnSpc>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Proceed to install a 600 m²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metallo</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-textile tent requested and funded by the BE and EP Departments for temporary storage and assembly for ECN3 in the northeast of B920.</a:t>
            </a:r>
            <a:endParaRPr lang="en-CH"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0"/>
              </a:spcBef>
              <a:spcAft>
                <a:spcPts val="0"/>
              </a:spcAft>
              <a:buFont typeface="Symbol" pitchFamily="2" charset="2"/>
              <a:buChar char=""/>
            </a:pPr>
            <a:r>
              <a:rPr lang="en-GB" sz="1600" b="0" kern="100" dirty="0">
                <a:effectLst/>
                <a:latin typeface="Aptos" panose="020B0004020202020204" pitchFamily="34" charset="0"/>
                <a:ea typeface="Aptos" panose="020B0004020202020204" pitchFamily="34" charset="0"/>
                <a:cs typeface="Times New Roman" panose="02020603050405020304" pitchFamily="18" charset="0"/>
              </a:rPr>
              <a:t>Estimated cost: 770k CHF.</a:t>
            </a:r>
            <a:endParaRPr lang="en-CH" sz="1600" b="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0"/>
              </a:spcBef>
              <a:spcAft>
                <a:spcPts val="0"/>
              </a:spcAft>
              <a:buFont typeface="Symbol" pitchFamily="2" charset="2"/>
              <a:buChar char=""/>
            </a:pPr>
            <a:r>
              <a:rPr lang="en-GB" sz="1600" b="0" kern="100" dirty="0">
                <a:effectLst/>
                <a:latin typeface="Aptos" panose="020B0004020202020204" pitchFamily="34" charset="0"/>
                <a:ea typeface="Aptos" panose="020B0004020202020204" pitchFamily="34" charset="0"/>
                <a:cs typeface="Times New Roman" panose="02020603050405020304" pitchFamily="18" charset="0"/>
              </a:rPr>
              <a:t>The IRP document (EDMS 3235927) already exists.</a:t>
            </a:r>
            <a:endParaRPr lang="en-CH" sz="1600" b="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Bef>
                <a:spcPts val="0"/>
              </a:spcBef>
              <a:spcAft>
                <a:spcPts val="0"/>
              </a:spcAft>
              <a:buFont typeface="Symbol" pitchFamily="2" charset="2"/>
              <a:buChar char=""/>
            </a:pPr>
            <a:r>
              <a:rPr lang="en-GB" sz="1600" b="0" kern="100" dirty="0">
                <a:effectLst/>
                <a:latin typeface="Aptos" panose="020B0004020202020204" pitchFamily="34" charset="0"/>
                <a:ea typeface="Aptos" panose="020B0004020202020204" pitchFamily="34" charset="0"/>
                <a:cs typeface="Times New Roman" panose="02020603050405020304" pitchFamily="18" charset="0"/>
              </a:rPr>
              <a:t>Furniture, installation, maintenance will be under the BE Department’s responsibility for the tent’s entire lifespan.</a:t>
            </a:r>
            <a:endParaRPr lang="en-CH" sz="1800" kern="100" dirty="0">
              <a:effectLst/>
              <a:latin typeface="Aptos" panose="020B0004020202020204" pitchFamily="34" charset="0"/>
              <a:ea typeface="Aptos" panose="020B0004020202020204" pitchFamily="34" charset="0"/>
              <a:cs typeface="Times New Roman" panose="02020603050405020304" pitchFamily="18" charset="0"/>
            </a:endParaRPr>
          </a:p>
          <a:p>
            <a:pPr lvl="0">
              <a:lnSpc>
                <a:spcPct val="115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Given the high volume of storage space requests (other six ongoing projects) the SCE DH will consult with the ATS Director to prioritize all these requests.</a:t>
            </a:r>
            <a:endParaRPr lang="en-CH"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sz="2000" dirty="0"/>
          </a:p>
        </p:txBody>
      </p:sp>
      <p:sp>
        <p:nvSpPr>
          <p:cNvPr id="3" name="Title 2">
            <a:extLst>
              <a:ext uri="{FF2B5EF4-FFF2-40B4-BE49-F238E27FC236}">
                <a16:creationId xmlns:a16="http://schemas.microsoft.com/office/drawing/2014/main" id="{84065185-D917-256F-A1BE-A64B0AE65C46}"/>
              </a:ext>
            </a:extLst>
          </p:cNvPr>
          <p:cNvSpPr>
            <a:spLocks noGrp="1"/>
          </p:cNvSpPr>
          <p:nvPr>
            <p:ph type="title"/>
          </p:nvPr>
        </p:nvSpPr>
        <p:spPr>
          <a:xfrm>
            <a:off x="407988" y="373593"/>
            <a:ext cx="11376025" cy="607135"/>
          </a:xfrm>
        </p:spPr>
        <p:txBody>
          <a:bodyPr/>
          <a:lstStyle/>
          <a:p>
            <a:r>
              <a:rPr lang="en-GB" dirty="0"/>
              <a:t>LS3 Space – Management decisions</a:t>
            </a:r>
          </a:p>
        </p:txBody>
      </p:sp>
      <p:sp>
        <p:nvSpPr>
          <p:cNvPr id="4" name="Slide Number Placeholder 3">
            <a:extLst>
              <a:ext uri="{FF2B5EF4-FFF2-40B4-BE49-F238E27FC236}">
                <a16:creationId xmlns:a16="http://schemas.microsoft.com/office/drawing/2014/main" id="{AF738BA6-37F7-647B-0100-0014354AFBD3}"/>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23</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5" name="Title 2">
            <a:extLst>
              <a:ext uri="{FF2B5EF4-FFF2-40B4-BE49-F238E27FC236}">
                <a16:creationId xmlns:a16="http://schemas.microsoft.com/office/drawing/2014/main" id="{32390C1D-AF9F-0CBD-2F98-76308BE674BD}"/>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24643233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769028-94CC-0100-1DED-71401D33B246}"/>
              </a:ext>
            </a:extLst>
          </p:cNvPr>
          <p:cNvSpPr>
            <a:spLocks noGrp="1"/>
          </p:cNvSpPr>
          <p:nvPr>
            <p:ph type="title"/>
          </p:nvPr>
        </p:nvSpPr>
        <p:spPr/>
        <p:txBody>
          <a:bodyPr/>
          <a:lstStyle/>
          <a:p>
            <a:r>
              <a:rPr lang="en-GB" dirty="0"/>
              <a:t>MTP – sector discussion on 7/3/25</a:t>
            </a:r>
          </a:p>
        </p:txBody>
      </p:sp>
      <p:sp>
        <p:nvSpPr>
          <p:cNvPr id="4" name="Slide Number Placeholder 3">
            <a:extLst>
              <a:ext uri="{FF2B5EF4-FFF2-40B4-BE49-F238E27FC236}">
                <a16:creationId xmlns:a16="http://schemas.microsoft.com/office/drawing/2014/main" id="{74F5BCF6-0F5B-3CDE-0BCF-D24B5E526400}"/>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24</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6" name="Picture 5" descr="A screenshot of a document&#10;&#10;AI-generated content may be incorrect.">
            <a:extLst>
              <a:ext uri="{FF2B5EF4-FFF2-40B4-BE49-F238E27FC236}">
                <a16:creationId xmlns:a16="http://schemas.microsoft.com/office/drawing/2014/main" id="{3CADEB1F-C5C0-EB22-FB08-2942F2DA143A}"/>
              </a:ext>
            </a:extLst>
          </p:cNvPr>
          <p:cNvPicPr>
            <a:picLocks noChangeAspect="1"/>
          </p:cNvPicPr>
          <p:nvPr/>
        </p:nvPicPr>
        <p:blipFill>
          <a:blip r:embed="rId2"/>
          <a:stretch>
            <a:fillRect/>
          </a:stretch>
        </p:blipFill>
        <p:spPr>
          <a:xfrm>
            <a:off x="69348" y="1089337"/>
            <a:ext cx="4824616" cy="5046865"/>
          </a:xfrm>
          <a:prstGeom prst="rect">
            <a:avLst/>
          </a:prstGeom>
        </p:spPr>
      </p:pic>
      <p:pic>
        <p:nvPicPr>
          <p:cNvPr id="10" name="Picture 9" descr="A screenshot of a document&#10;&#10;AI-generated content may be incorrect.">
            <a:extLst>
              <a:ext uri="{FF2B5EF4-FFF2-40B4-BE49-F238E27FC236}">
                <a16:creationId xmlns:a16="http://schemas.microsoft.com/office/drawing/2014/main" id="{99E557DB-14BA-2301-3DE9-6A47D0E0FB3A}"/>
              </a:ext>
            </a:extLst>
          </p:cNvPr>
          <p:cNvPicPr>
            <a:picLocks noChangeAspect="1"/>
          </p:cNvPicPr>
          <p:nvPr/>
        </p:nvPicPr>
        <p:blipFill>
          <a:blip r:embed="rId3"/>
          <a:stretch>
            <a:fillRect/>
          </a:stretch>
        </p:blipFill>
        <p:spPr>
          <a:xfrm>
            <a:off x="4893964" y="1039092"/>
            <a:ext cx="7316543" cy="5046864"/>
          </a:xfrm>
          <a:prstGeom prst="rect">
            <a:avLst/>
          </a:prstGeom>
        </p:spPr>
      </p:pic>
      <p:sp>
        <p:nvSpPr>
          <p:cNvPr id="11" name="TextBox 10">
            <a:extLst>
              <a:ext uri="{FF2B5EF4-FFF2-40B4-BE49-F238E27FC236}">
                <a16:creationId xmlns:a16="http://schemas.microsoft.com/office/drawing/2014/main" id="{2FFE1EBA-28E9-B7CC-ED9B-1F35848E096F}"/>
              </a:ext>
            </a:extLst>
          </p:cNvPr>
          <p:cNvSpPr txBox="1"/>
          <p:nvPr/>
        </p:nvSpPr>
        <p:spPr bwMode="auto">
          <a:xfrm>
            <a:off x="304800" y="721798"/>
            <a:ext cx="1364476" cy="369332"/>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33A0"/>
                </a:solidFill>
                <a:effectLst/>
                <a:uLnTx/>
                <a:uFillTx/>
                <a:latin typeface="Arial"/>
                <a:cs typeface="Arial"/>
              </a:rPr>
              <a:t>SCE OPEX</a:t>
            </a:r>
          </a:p>
        </p:txBody>
      </p:sp>
      <p:sp>
        <p:nvSpPr>
          <p:cNvPr id="2" name="Title 2">
            <a:extLst>
              <a:ext uri="{FF2B5EF4-FFF2-40B4-BE49-F238E27FC236}">
                <a16:creationId xmlns:a16="http://schemas.microsoft.com/office/drawing/2014/main" id="{58F4C027-6857-0C7E-3A62-379621EDE115}"/>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35200591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F1192-7FC9-176F-23A6-C4449E70E20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BC4887E-0741-7149-DC7B-B3268D90B37D}"/>
              </a:ext>
            </a:extLst>
          </p:cNvPr>
          <p:cNvSpPr>
            <a:spLocks noGrp="1"/>
          </p:cNvSpPr>
          <p:nvPr>
            <p:ph type="title"/>
          </p:nvPr>
        </p:nvSpPr>
        <p:spPr/>
        <p:txBody>
          <a:bodyPr/>
          <a:lstStyle/>
          <a:p>
            <a:r>
              <a:rPr lang="en-GB" dirty="0"/>
              <a:t>MTP – sector discussion on 7/3/25</a:t>
            </a:r>
          </a:p>
        </p:txBody>
      </p:sp>
      <p:sp>
        <p:nvSpPr>
          <p:cNvPr id="4" name="Slide Number Placeholder 3">
            <a:extLst>
              <a:ext uri="{FF2B5EF4-FFF2-40B4-BE49-F238E27FC236}">
                <a16:creationId xmlns:a16="http://schemas.microsoft.com/office/drawing/2014/main" id="{4BE6AF22-1711-E77D-64DE-36D2EFF88046}"/>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25</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11" name="TextBox 10">
            <a:extLst>
              <a:ext uri="{FF2B5EF4-FFF2-40B4-BE49-F238E27FC236}">
                <a16:creationId xmlns:a16="http://schemas.microsoft.com/office/drawing/2014/main" id="{DDDD1024-2005-3537-779F-42BEFD0C1986}"/>
              </a:ext>
            </a:extLst>
          </p:cNvPr>
          <p:cNvSpPr txBox="1"/>
          <p:nvPr/>
        </p:nvSpPr>
        <p:spPr bwMode="auto">
          <a:xfrm>
            <a:off x="304800" y="721798"/>
            <a:ext cx="1505540" cy="369332"/>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33A0"/>
                </a:solidFill>
                <a:effectLst/>
                <a:uLnTx/>
                <a:uFillTx/>
                <a:latin typeface="Arial"/>
                <a:cs typeface="Arial"/>
              </a:rPr>
              <a:t>SCE CAPEX</a:t>
            </a:r>
          </a:p>
        </p:txBody>
      </p:sp>
      <p:pic>
        <p:nvPicPr>
          <p:cNvPr id="5" name="Picture 4" descr="A screenshot of a document&#10;&#10;AI-generated content may be incorrect.">
            <a:extLst>
              <a:ext uri="{FF2B5EF4-FFF2-40B4-BE49-F238E27FC236}">
                <a16:creationId xmlns:a16="http://schemas.microsoft.com/office/drawing/2014/main" id="{0EC992BB-4BDA-E68C-D82C-2480840C7897}"/>
              </a:ext>
            </a:extLst>
          </p:cNvPr>
          <p:cNvPicPr>
            <a:picLocks noChangeAspect="1"/>
          </p:cNvPicPr>
          <p:nvPr/>
        </p:nvPicPr>
        <p:blipFill>
          <a:blip r:embed="rId2"/>
          <a:stretch>
            <a:fillRect/>
          </a:stretch>
        </p:blipFill>
        <p:spPr>
          <a:xfrm>
            <a:off x="3154744" y="967578"/>
            <a:ext cx="5708073" cy="5273999"/>
          </a:xfrm>
          <a:prstGeom prst="rect">
            <a:avLst/>
          </a:prstGeom>
        </p:spPr>
      </p:pic>
      <p:sp>
        <p:nvSpPr>
          <p:cNvPr id="2" name="Title 2">
            <a:extLst>
              <a:ext uri="{FF2B5EF4-FFF2-40B4-BE49-F238E27FC236}">
                <a16:creationId xmlns:a16="http://schemas.microsoft.com/office/drawing/2014/main" id="{340A58A9-3665-A5C5-9AD8-36318B1A37BE}"/>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12053508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web page&#10;&#10;AI-generated content may be incorrect.">
            <a:extLst>
              <a:ext uri="{FF2B5EF4-FFF2-40B4-BE49-F238E27FC236}">
                <a16:creationId xmlns:a16="http://schemas.microsoft.com/office/drawing/2014/main" id="{3D9A5C2B-81FE-8A8D-3B3B-E065CE0C2ED9}"/>
              </a:ext>
            </a:extLst>
          </p:cNvPr>
          <p:cNvPicPr>
            <a:picLocks noGrp="1" noChangeAspect="1"/>
          </p:cNvPicPr>
          <p:nvPr>
            <p:ph idx="1"/>
          </p:nvPr>
        </p:nvPicPr>
        <p:blipFill>
          <a:blip r:embed="rId2"/>
          <a:stretch>
            <a:fillRect/>
          </a:stretch>
        </p:blipFill>
        <p:spPr>
          <a:xfrm>
            <a:off x="1934885" y="1203955"/>
            <a:ext cx="8322230" cy="4833589"/>
          </a:xfrm>
          <a:prstGeom prst="rect">
            <a:avLst/>
          </a:prstGeom>
          <a:ln>
            <a:noFill/>
          </a:ln>
          <a:effectLst>
            <a:outerShdw blurRad="292100" dist="139700" dir="2700000" algn="tl" rotWithShape="0">
              <a:srgbClr val="333333">
                <a:alpha val="65000"/>
              </a:srgbClr>
            </a:outerShdw>
          </a:effectLst>
        </p:spPr>
      </p:pic>
      <p:sp>
        <p:nvSpPr>
          <p:cNvPr id="3" name="Title 2">
            <a:extLst>
              <a:ext uri="{FF2B5EF4-FFF2-40B4-BE49-F238E27FC236}">
                <a16:creationId xmlns:a16="http://schemas.microsoft.com/office/drawing/2014/main" id="{6A136419-33DA-2F4B-D032-06D1C42773E6}"/>
              </a:ext>
            </a:extLst>
          </p:cNvPr>
          <p:cNvSpPr>
            <a:spLocks noGrp="1"/>
          </p:cNvSpPr>
          <p:nvPr>
            <p:ph type="title"/>
          </p:nvPr>
        </p:nvSpPr>
        <p:spPr/>
        <p:txBody>
          <a:bodyPr/>
          <a:lstStyle/>
          <a:p>
            <a:r>
              <a:rPr lang="en-GB" dirty="0"/>
              <a:t>Annual travelling statistics by FAP</a:t>
            </a:r>
          </a:p>
        </p:txBody>
      </p:sp>
      <p:sp>
        <p:nvSpPr>
          <p:cNvPr id="4" name="Slide Number Placeholder 3">
            <a:extLst>
              <a:ext uri="{FF2B5EF4-FFF2-40B4-BE49-F238E27FC236}">
                <a16:creationId xmlns:a16="http://schemas.microsoft.com/office/drawing/2014/main" id="{4C8B6FD6-B856-099A-2B0C-B4AD7CCA292B}"/>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26</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7" name="Rectangle 6">
            <a:extLst>
              <a:ext uri="{FF2B5EF4-FFF2-40B4-BE49-F238E27FC236}">
                <a16:creationId xmlns:a16="http://schemas.microsoft.com/office/drawing/2014/main" id="{68F483B2-C697-13D6-513F-761BA7FFCF5B}"/>
              </a:ext>
            </a:extLst>
          </p:cNvPr>
          <p:cNvSpPr/>
          <p:nvPr/>
        </p:nvSpPr>
        <p:spPr>
          <a:xfrm>
            <a:off x="2310063" y="2422358"/>
            <a:ext cx="7620000" cy="3048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 name="Title 2">
            <a:extLst>
              <a:ext uri="{FF2B5EF4-FFF2-40B4-BE49-F238E27FC236}">
                <a16:creationId xmlns:a16="http://schemas.microsoft.com/office/drawing/2014/main" id="{2A430C81-E474-E3BA-2775-8993C90E93AB}"/>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18196487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9774B-5E67-D018-7862-7866C851EE7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4A64FE9-65E2-18DA-E9D8-48742D5B8907}"/>
              </a:ext>
            </a:extLst>
          </p:cNvPr>
          <p:cNvSpPr>
            <a:spLocks noGrp="1"/>
          </p:cNvSpPr>
          <p:nvPr>
            <p:ph type="title"/>
          </p:nvPr>
        </p:nvSpPr>
        <p:spPr/>
        <p:txBody>
          <a:bodyPr/>
          <a:lstStyle/>
          <a:p>
            <a:r>
              <a:rPr lang="en-GB" dirty="0"/>
              <a:t>Annual travelling statistics by FAP</a:t>
            </a:r>
          </a:p>
        </p:txBody>
      </p:sp>
      <p:sp>
        <p:nvSpPr>
          <p:cNvPr id="4" name="Slide Number Placeholder 3">
            <a:extLst>
              <a:ext uri="{FF2B5EF4-FFF2-40B4-BE49-F238E27FC236}">
                <a16:creationId xmlns:a16="http://schemas.microsoft.com/office/drawing/2014/main" id="{21B11F6F-A3D7-7B3C-7528-757493AAF3EA}"/>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27</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8" name="Content Placeholder 7" descr="A screenshot of a computer&#10;&#10;AI-generated content may be incorrect.">
            <a:extLst>
              <a:ext uri="{FF2B5EF4-FFF2-40B4-BE49-F238E27FC236}">
                <a16:creationId xmlns:a16="http://schemas.microsoft.com/office/drawing/2014/main" id="{AB9EDA8D-04E3-A3D1-F4F7-37D1527CEB72}"/>
              </a:ext>
            </a:extLst>
          </p:cNvPr>
          <p:cNvPicPr>
            <a:picLocks noGrp="1" noChangeAspect="1"/>
          </p:cNvPicPr>
          <p:nvPr>
            <p:ph idx="1"/>
          </p:nvPr>
        </p:nvPicPr>
        <p:blipFill>
          <a:blip r:embed="rId2"/>
          <a:stretch>
            <a:fillRect/>
          </a:stretch>
        </p:blipFill>
        <p:spPr>
          <a:xfrm>
            <a:off x="1820893" y="1216481"/>
            <a:ext cx="8301166" cy="4858641"/>
          </a:xfrm>
          <a:prstGeom prst="rect">
            <a:avLst/>
          </a:prstGeom>
          <a:ln>
            <a:noFill/>
          </a:ln>
          <a:effectLst>
            <a:outerShdw blurRad="292100" dist="139700" dir="2700000" algn="tl" rotWithShape="0">
              <a:srgbClr val="333333">
                <a:alpha val="65000"/>
              </a:srgbClr>
            </a:outerShdw>
          </a:effectLst>
        </p:spPr>
      </p:pic>
      <p:sp>
        <p:nvSpPr>
          <p:cNvPr id="9" name="Rectangle 8">
            <a:extLst>
              <a:ext uri="{FF2B5EF4-FFF2-40B4-BE49-F238E27FC236}">
                <a16:creationId xmlns:a16="http://schemas.microsoft.com/office/drawing/2014/main" id="{D2EA3A30-3342-043A-A388-C72043C95BD4}"/>
              </a:ext>
            </a:extLst>
          </p:cNvPr>
          <p:cNvSpPr/>
          <p:nvPr/>
        </p:nvSpPr>
        <p:spPr>
          <a:xfrm>
            <a:off x="2045368" y="4403558"/>
            <a:ext cx="882316" cy="128337"/>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10" name="Rectangle 9">
            <a:extLst>
              <a:ext uri="{FF2B5EF4-FFF2-40B4-BE49-F238E27FC236}">
                <a16:creationId xmlns:a16="http://schemas.microsoft.com/office/drawing/2014/main" id="{22E7B967-A651-04CD-41CE-2AB9BFEC457E}"/>
              </a:ext>
            </a:extLst>
          </p:cNvPr>
          <p:cNvSpPr/>
          <p:nvPr/>
        </p:nvSpPr>
        <p:spPr>
          <a:xfrm>
            <a:off x="7852611" y="4612105"/>
            <a:ext cx="2181726" cy="16042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 name="Title 2">
            <a:extLst>
              <a:ext uri="{FF2B5EF4-FFF2-40B4-BE49-F238E27FC236}">
                <a16:creationId xmlns:a16="http://schemas.microsoft.com/office/drawing/2014/main" id="{DAC5BE7D-81F8-C6E9-71ED-03A636EEBCEC}"/>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28651843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872685-D914-DAB2-C5AA-4CB93053E8C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0E7DFB1-C15D-B087-066B-2A49A8AA2B79}"/>
              </a:ext>
            </a:extLst>
          </p:cNvPr>
          <p:cNvSpPr>
            <a:spLocks noGrp="1"/>
          </p:cNvSpPr>
          <p:nvPr>
            <p:ph type="title"/>
          </p:nvPr>
        </p:nvSpPr>
        <p:spPr/>
        <p:txBody>
          <a:bodyPr/>
          <a:lstStyle/>
          <a:p>
            <a:r>
              <a:rPr lang="en-GB" dirty="0"/>
              <a:t>Annual travelling statistics by FAP</a:t>
            </a:r>
          </a:p>
        </p:txBody>
      </p:sp>
      <p:sp>
        <p:nvSpPr>
          <p:cNvPr id="4" name="Slide Number Placeholder 3">
            <a:extLst>
              <a:ext uri="{FF2B5EF4-FFF2-40B4-BE49-F238E27FC236}">
                <a16:creationId xmlns:a16="http://schemas.microsoft.com/office/drawing/2014/main" id="{F6572182-E3BB-04DD-3869-D1764FFABB93}"/>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28</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7" name="Content Placeholder 6" descr="A screenshot of a hotel&#10;&#10;AI-generated content may be incorrect.">
            <a:extLst>
              <a:ext uri="{FF2B5EF4-FFF2-40B4-BE49-F238E27FC236}">
                <a16:creationId xmlns:a16="http://schemas.microsoft.com/office/drawing/2014/main" id="{51531B12-0A1D-7191-976F-73D4F894B1B8}"/>
              </a:ext>
            </a:extLst>
          </p:cNvPr>
          <p:cNvPicPr>
            <a:picLocks noGrp="1" noChangeAspect="1"/>
          </p:cNvPicPr>
          <p:nvPr>
            <p:ph idx="1"/>
          </p:nvPr>
        </p:nvPicPr>
        <p:blipFill>
          <a:blip r:embed="rId2"/>
          <a:stretch>
            <a:fillRect/>
          </a:stretch>
        </p:blipFill>
        <p:spPr>
          <a:xfrm>
            <a:off x="136590" y="1439335"/>
            <a:ext cx="6650549" cy="3795076"/>
          </a:xfrm>
        </p:spPr>
      </p:pic>
      <p:sp>
        <p:nvSpPr>
          <p:cNvPr id="11" name="Rectangle 10">
            <a:extLst>
              <a:ext uri="{FF2B5EF4-FFF2-40B4-BE49-F238E27FC236}">
                <a16:creationId xmlns:a16="http://schemas.microsoft.com/office/drawing/2014/main" id="{463385C1-D0EA-DD43-E330-1B4F9D55A48E}"/>
              </a:ext>
            </a:extLst>
          </p:cNvPr>
          <p:cNvSpPr/>
          <p:nvPr/>
        </p:nvSpPr>
        <p:spPr>
          <a:xfrm>
            <a:off x="407988" y="2876345"/>
            <a:ext cx="2289030" cy="15318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pic>
        <p:nvPicPr>
          <p:cNvPr id="13" name="Picture 12" descr="A graph of blue bars with pink numbers&#10;&#10;AI-generated content may be incorrect.">
            <a:extLst>
              <a:ext uri="{FF2B5EF4-FFF2-40B4-BE49-F238E27FC236}">
                <a16:creationId xmlns:a16="http://schemas.microsoft.com/office/drawing/2014/main" id="{4B9B3051-31AB-16E2-43F9-BC6E0633050B}"/>
              </a:ext>
            </a:extLst>
          </p:cNvPr>
          <p:cNvPicPr>
            <a:picLocks noChangeAspect="1"/>
          </p:cNvPicPr>
          <p:nvPr/>
        </p:nvPicPr>
        <p:blipFill>
          <a:blip r:embed="rId3"/>
          <a:stretch>
            <a:fillRect/>
          </a:stretch>
        </p:blipFill>
        <p:spPr>
          <a:xfrm>
            <a:off x="6787140" y="1442455"/>
            <a:ext cx="4996872" cy="3973090"/>
          </a:xfrm>
          <a:prstGeom prst="rect">
            <a:avLst/>
          </a:prstGeom>
        </p:spPr>
      </p:pic>
      <p:sp>
        <p:nvSpPr>
          <p:cNvPr id="14" name="Rectangle 13">
            <a:extLst>
              <a:ext uri="{FF2B5EF4-FFF2-40B4-BE49-F238E27FC236}">
                <a16:creationId xmlns:a16="http://schemas.microsoft.com/office/drawing/2014/main" id="{D5A598C8-64BD-E12E-0A48-2963F9A5B585}"/>
              </a:ext>
            </a:extLst>
          </p:cNvPr>
          <p:cNvSpPr/>
          <p:nvPr/>
        </p:nvSpPr>
        <p:spPr>
          <a:xfrm rot="5400000">
            <a:off x="9336446" y="4785957"/>
            <a:ext cx="963615" cy="29556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pic>
        <p:nvPicPr>
          <p:cNvPr id="16" name="Picture 15" descr="A pie chart with text&#10;&#10;AI-generated content may be incorrect.">
            <a:extLst>
              <a:ext uri="{FF2B5EF4-FFF2-40B4-BE49-F238E27FC236}">
                <a16:creationId xmlns:a16="http://schemas.microsoft.com/office/drawing/2014/main" id="{4AAF91A6-04B0-87C0-9CD7-37FA6F266ABC}"/>
              </a:ext>
            </a:extLst>
          </p:cNvPr>
          <p:cNvPicPr>
            <a:picLocks noChangeAspect="1"/>
          </p:cNvPicPr>
          <p:nvPr/>
        </p:nvPicPr>
        <p:blipFill>
          <a:blip r:embed="rId4"/>
          <a:srcRect t="19057"/>
          <a:stretch/>
        </p:blipFill>
        <p:spPr>
          <a:xfrm>
            <a:off x="9023927" y="2406070"/>
            <a:ext cx="2656897" cy="1508686"/>
          </a:xfrm>
          <a:prstGeom prst="rect">
            <a:avLst/>
          </a:prstGeom>
        </p:spPr>
      </p:pic>
      <p:sp>
        <p:nvSpPr>
          <p:cNvPr id="2" name="Title 2">
            <a:extLst>
              <a:ext uri="{FF2B5EF4-FFF2-40B4-BE49-F238E27FC236}">
                <a16:creationId xmlns:a16="http://schemas.microsoft.com/office/drawing/2014/main" id="{80183BD8-FB92-8BB6-BE97-6482D0096D74}"/>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6519217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C24C17-6F6A-59EA-44D9-3766DE7818B7}"/>
              </a:ext>
            </a:extLst>
          </p:cNvPr>
          <p:cNvSpPr>
            <a:spLocks noGrp="1"/>
          </p:cNvSpPr>
          <p:nvPr>
            <p:ph idx="1"/>
          </p:nvPr>
        </p:nvSpPr>
        <p:spPr>
          <a:xfrm>
            <a:off x="407989" y="1006999"/>
            <a:ext cx="11376024" cy="5297950"/>
          </a:xfrm>
        </p:spPr>
        <p:txBody>
          <a:bodyPr/>
          <a:lstStyle/>
          <a:p>
            <a:r>
              <a:rPr lang="en-GB" sz="1800" dirty="0"/>
              <a:t>LS3: Veronique </a:t>
            </a:r>
            <a:r>
              <a:rPr lang="en-GB" sz="1800" dirty="0" err="1"/>
              <a:t>Sogno</a:t>
            </a:r>
            <a:r>
              <a:rPr lang="en-GB" sz="1800" dirty="0"/>
              <a:t> appointed SCE coordinator for SCE LS3 commitments. Schedule and work plan will be discussed in the weekly IRP meetings. Mandate under preparation.</a:t>
            </a:r>
          </a:p>
          <a:p>
            <a:r>
              <a:rPr lang="en-GB" sz="1800" dirty="0"/>
              <a:t>Merit: Today 10/3 is the deadline for Merits, last day to sign forms by GL and sent.</a:t>
            </a:r>
          </a:p>
          <a:p>
            <a:r>
              <a:rPr lang="en-GB" sz="1800" dirty="0"/>
              <a:t>Ongoing IA: insurances, LS3 preparations</a:t>
            </a:r>
          </a:p>
          <a:p>
            <a:r>
              <a:rPr lang="en-GB" sz="1800" dirty="0"/>
              <a:t>Council week 24-28/3:</a:t>
            </a:r>
          </a:p>
          <a:p>
            <a:pPr marL="285750" indent="-285750">
              <a:spcBef>
                <a:spcPts val="600"/>
              </a:spcBef>
              <a:buFont typeface="Arial" panose="020B0604020202020204" pitchFamily="34" charset="0"/>
              <a:buChar char="•"/>
            </a:pPr>
            <a:r>
              <a:rPr lang="en-GB" sz="1400" b="0" dirty="0"/>
              <a:t>Proposed Management Structure of CERN for the Years 2026 to 2030 by the Director-General Designate in the SPC restricted session 25/3</a:t>
            </a:r>
          </a:p>
          <a:p>
            <a:pPr marL="285750" indent="-285750">
              <a:spcBef>
                <a:spcPts val="600"/>
              </a:spcBef>
              <a:buFont typeface="Arial" panose="020B0604020202020204" pitchFamily="34" charset="0"/>
              <a:buChar char="•"/>
            </a:pPr>
            <a:r>
              <a:rPr lang="en-GB" sz="1400" b="0" dirty="0"/>
              <a:t>Management proposal to FC - Associate Member States: possible measures in the event of contribution arrears </a:t>
            </a:r>
            <a:r>
              <a:rPr lang="en-GB" sz="1400" b="0" dirty="0">
                <a:sym typeface="Wingdings" pitchFamily="2" charset="2"/>
              </a:rPr>
              <a:t> </a:t>
            </a:r>
            <a:r>
              <a:rPr lang="en-GB" sz="1400" b="0" i="1" dirty="0"/>
              <a:t>Restrictions on future personnel appointments and industrial contract awards possible.</a:t>
            </a:r>
          </a:p>
          <a:p>
            <a:pPr marL="285750" indent="-285750">
              <a:spcBef>
                <a:spcPts val="600"/>
              </a:spcBef>
              <a:buFont typeface="Arial" panose="020B0604020202020204" pitchFamily="34" charset="0"/>
              <a:buChar char="•"/>
            </a:pPr>
            <a:r>
              <a:rPr lang="en-GB" sz="1400" b="0" dirty="0"/>
              <a:t>SCE adjudications submitted to FC approval:</a:t>
            </a:r>
          </a:p>
        </p:txBody>
      </p:sp>
      <p:sp>
        <p:nvSpPr>
          <p:cNvPr id="3" name="Title 2">
            <a:extLst>
              <a:ext uri="{FF2B5EF4-FFF2-40B4-BE49-F238E27FC236}">
                <a16:creationId xmlns:a16="http://schemas.microsoft.com/office/drawing/2014/main" id="{8FCCDD3F-521B-CF53-55A3-453F15BF1F90}"/>
              </a:ext>
            </a:extLst>
          </p:cNvPr>
          <p:cNvSpPr>
            <a:spLocks noGrp="1"/>
          </p:cNvSpPr>
          <p:nvPr>
            <p:ph type="title"/>
          </p:nvPr>
        </p:nvSpPr>
        <p:spPr/>
        <p:txBody>
          <a:bodyPr/>
          <a:lstStyle/>
          <a:p>
            <a:r>
              <a:rPr lang="en-GB" dirty="0"/>
              <a:t>Other news</a:t>
            </a:r>
          </a:p>
        </p:txBody>
      </p:sp>
      <p:sp>
        <p:nvSpPr>
          <p:cNvPr id="4" name="Slide Number Placeholder 3">
            <a:extLst>
              <a:ext uri="{FF2B5EF4-FFF2-40B4-BE49-F238E27FC236}">
                <a16:creationId xmlns:a16="http://schemas.microsoft.com/office/drawing/2014/main" id="{CAE285DD-FA7D-F27F-7621-6C328DF07CA9}"/>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29</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6" name="Picture 5" descr="A close-up of a list of text&#10;&#10;AI-generated content may be incorrect.">
            <a:extLst>
              <a:ext uri="{FF2B5EF4-FFF2-40B4-BE49-F238E27FC236}">
                <a16:creationId xmlns:a16="http://schemas.microsoft.com/office/drawing/2014/main" id="{0E49CBA5-F840-22BD-0A52-E00DF7CE44FB}"/>
              </a:ext>
            </a:extLst>
          </p:cNvPr>
          <p:cNvPicPr>
            <a:picLocks noChangeAspect="1"/>
          </p:cNvPicPr>
          <p:nvPr/>
        </p:nvPicPr>
        <p:blipFill>
          <a:blip r:embed="rId2"/>
          <a:stretch>
            <a:fillRect/>
          </a:stretch>
        </p:blipFill>
        <p:spPr>
          <a:xfrm>
            <a:off x="1660589" y="4338329"/>
            <a:ext cx="8870821" cy="1717203"/>
          </a:xfrm>
          <a:prstGeom prst="rect">
            <a:avLst/>
          </a:prstGeom>
        </p:spPr>
      </p:pic>
      <p:sp>
        <p:nvSpPr>
          <p:cNvPr id="5" name="Title 2">
            <a:extLst>
              <a:ext uri="{FF2B5EF4-FFF2-40B4-BE49-F238E27FC236}">
                <a16:creationId xmlns:a16="http://schemas.microsoft.com/office/drawing/2014/main" id="{EFC8D5D3-97D4-E90C-BB17-3D82D4B7F824}"/>
              </a:ext>
            </a:extLst>
          </p:cNvPr>
          <p:cNvSpPr txBox="1">
            <a:spLocks/>
          </p:cNvSpPr>
          <p:nvPr/>
        </p:nvSpPr>
        <p:spPr bwMode="auto">
          <a:xfrm>
            <a:off x="9311680" y="0"/>
            <a:ext cx="2880320" cy="751151"/>
          </a:xfrm>
          <a:prstGeom prst="rect">
            <a:avLst/>
          </a:prstGeom>
        </p:spPr>
        <p:txBody>
          <a:bodyPr vert="horz" lIns="0" tIns="0" rIns="0" bIns="0" rtlCol="0" anchor="t" anchorCtr="0">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3200" b="0" i="1" dirty="0"/>
              <a:t>GLM 20250310</a:t>
            </a:r>
          </a:p>
        </p:txBody>
      </p:sp>
    </p:spTree>
    <p:extLst>
      <p:ext uri="{BB962C8B-B14F-4D97-AF65-F5344CB8AC3E}">
        <p14:creationId xmlns:p14="http://schemas.microsoft.com/office/powerpoint/2010/main" val="3761043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D70E0-DB21-F3DA-73C7-5B8F3EF4F7D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1539CC8-4D8C-F029-6798-2D2AB3794603}"/>
              </a:ext>
            </a:extLst>
          </p:cNvPr>
          <p:cNvSpPr>
            <a:spLocks noGrp="1"/>
          </p:cNvSpPr>
          <p:nvPr>
            <p:ph type="title"/>
          </p:nvPr>
        </p:nvSpPr>
        <p:spPr>
          <a:xfrm>
            <a:off x="369782" y="199690"/>
            <a:ext cx="11376025" cy="565014"/>
          </a:xfrm>
        </p:spPr>
        <p:txBody>
          <a:bodyPr/>
          <a:lstStyle/>
          <a:p>
            <a:r>
              <a:rPr lang="fr-CH" dirty="0" err="1"/>
              <a:t>Safety</a:t>
            </a:r>
            <a:r>
              <a:rPr lang="fr-CH" dirty="0"/>
              <a:t> - General </a:t>
            </a:r>
            <a:br>
              <a:rPr lang="fr-CH" dirty="0"/>
            </a:br>
            <a:br>
              <a:rPr lang="fr-CH" dirty="0"/>
            </a:br>
            <a:endParaRPr lang="en-US" sz="2400" dirty="0"/>
          </a:p>
        </p:txBody>
      </p:sp>
      <p:sp>
        <p:nvSpPr>
          <p:cNvPr id="6" name="Slide Number Placeholder 5">
            <a:extLst>
              <a:ext uri="{FF2B5EF4-FFF2-40B4-BE49-F238E27FC236}">
                <a16:creationId xmlns:a16="http://schemas.microsoft.com/office/drawing/2014/main" id="{1A4B56DA-0BFE-6E6C-A7A7-F3036BED3B5A}"/>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
        <p:nvSpPr>
          <p:cNvPr id="8" name="Content Placeholder 1">
            <a:extLst>
              <a:ext uri="{FF2B5EF4-FFF2-40B4-BE49-F238E27FC236}">
                <a16:creationId xmlns:a16="http://schemas.microsoft.com/office/drawing/2014/main" id="{B1AF4025-96D7-49D9-B43C-2A89F6482A53}"/>
              </a:ext>
            </a:extLst>
          </p:cNvPr>
          <p:cNvSpPr txBox="1">
            <a:spLocks/>
          </p:cNvSpPr>
          <p:nvPr/>
        </p:nvSpPr>
        <p:spPr bwMode="auto">
          <a:xfrm>
            <a:off x="335360" y="1052736"/>
            <a:ext cx="11342842" cy="489654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r>
              <a:rPr lang="en-US" sz="2000" b="0" dirty="0">
                <a:solidFill>
                  <a:srgbClr val="000000"/>
                </a:solidFill>
                <a:latin typeface="PT Sans" panose="020B0503020203020204" pitchFamily="34" charset="0"/>
              </a:rPr>
              <a:t>10904358</a:t>
            </a:r>
            <a:r>
              <a:rPr lang="en-US" sz="2400" b="0" dirty="0">
                <a:latin typeface="Calibri" panose="020F0502020204030204" pitchFamily="34" charset="0"/>
              </a:rPr>
              <a:t>: XXX </a:t>
            </a:r>
            <a:r>
              <a:rPr lang="fr-FR" sz="2000" b="0" i="0" dirty="0">
                <a:solidFill>
                  <a:srgbClr val="000000"/>
                </a:solidFill>
                <a:effectLst/>
                <a:latin typeface="PT Sans" panose="020B0503020203020204" pitchFamily="34" charset="0"/>
              </a:rPr>
              <a:t>manipulait une tôle avec la ventouse lors qu'il s'est rendu compte qu'il y avait du sang sur celle-ci. Il a vu à ce moment là qu'il s'était coupé sur le dessus de l'index de la main gauche. Cet incident a nécessité la pose de points de suture. réalisés à l'hôpital de la Tour. Il sera en arrêt de travail jusqu'au 23 mars inclus.</a:t>
            </a:r>
            <a:endParaRPr lang="fr-FR" sz="2400" b="0" dirty="0">
              <a:latin typeface="Calibri" panose="020F0502020204030204" pitchFamily="34" charset="0"/>
            </a:endParaRPr>
          </a:p>
          <a:p>
            <a:pPr marL="342900" indent="-342900">
              <a:buFont typeface="Arial" panose="020B0604020202020204" pitchFamily="34" charset="0"/>
              <a:buChar char="•"/>
            </a:pPr>
            <a:r>
              <a:rPr lang="en-US" sz="2000" b="0" dirty="0">
                <a:solidFill>
                  <a:srgbClr val="000000"/>
                </a:solidFill>
                <a:latin typeface="PT Sans" panose="020B0503020203020204" pitchFamily="34" charset="0"/>
              </a:rPr>
              <a:t>10909706</a:t>
            </a:r>
            <a:r>
              <a:rPr lang="fr-FR" sz="2400" b="0" dirty="0">
                <a:latin typeface="Calibri" panose="020F0502020204030204" pitchFamily="34" charset="0"/>
              </a:rPr>
              <a:t>: </a:t>
            </a:r>
            <a:r>
              <a:rPr lang="en-GB" sz="2000" b="0" i="0" dirty="0">
                <a:solidFill>
                  <a:srgbClr val="000000"/>
                </a:solidFill>
                <a:effectLst/>
                <a:latin typeface="PT Sans" panose="020B0503020203020204" pitchFamily="34" charset="0"/>
              </a:rPr>
              <a:t>I opened a fridge door at the kitchen in B38 and it removed the nail of my big left toe. That fridge is located as 2nd at the far right corner of the kitchen. That corner is quite narrow, and the fridge base is not elevated, that's why it could reach my toe.</a:t>
            </a:r>
          </a:p>
          <a:p>
            <a:pPr marL="342900" indent="-342900">
              <a:buFont typeface="Arial" panose="020B0604020202020204" pitchFamily="34" charset="0"/>
              <a:buChar char="•"/>
            </a:pPr>
            <a:r>
              <a:rPr lang="fr-FR" sz="2000" b="0" i="0" dirty="0">
                <a:solidFill>
                  <a:srgbClr val="000000"/>
                </a:solidFill>
                <a:effectLst/>
                <a:latin typeface="PT Sans" panose="020B0503020203020204" pitchFamily="34" charset="0"/>
              </a:rPr>
              <a:t>10893159: Ma collègue Madame </a:t>
            </a:r>
            <a:r>
              <a:rPr lang="fr-FR" sz="2000" b="0" i="0" dirty="0" err="1">
                <a:solidFill>
                  <a:srgbClr val="000000"/>
                </a:solidFill>
                <a:effectLst/>
                <a:latin typeface="PT Sans" panose="020B0503020203020204" pitchFamily="34" charset="0"/>
              </a:rPr>
              <a:t>Madalena</a:t>
            </a:r>
            <a:r>
              <a:rPr lang="fr-FR" sz="2000" b="0" i="0" dirty="0">
                <a:solidFill>
                  <a:srgbClr val="000000"/>
                </a:solidFill>
                <a:effectLst/>
                <a:latin typeface="PT Sans" panose="020B0503020203020204" pitchFamily="34" charset="0"/>
              </a:rPr>
              <a:t> Miranda Ribeiro a fait une crise d'angoisse + de tétanie</a:t>
            </a:r>
            <a:endParaRPr lang="en-US" sz="2400" b="0" dirty="0">
              <a:latin typeface="Calibri" panose="020F0502020204030204" pitchFamily="34" charset="0"/>
            </a:endParaRPr>
          </a:p>
        </p:txBody>
      </p:sp>
    </p:spTree>
    <p:extLst>
      <p:ext uri="{BB962C8B-B14F-4D97-AF65-F5344CB8AC3E}">
        <p14:creationId xmlns:p14="http://schemas.microsoft.com/office/powerpoint/2010/main" val="19068487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69782" y="199690"/>
            <a:ext cx="11376025" cy="565014"/>
          </a:xfrm>
        </p:spPr>
        <p:txBody>
          <a:bodyPr/>
          <a:lstStyle/>
          <a:p>
            <a:r>
              <a:rPr lang="fr-CH" dirty="0" err="1"/>
              <a:t>Safety</a:t>
            </a:r>
            <a:r>
              <a:rPr lang="fr-CH" dirty="0"/>
              <a:t> – General. </a:t>
            </a:r>
            <a:r>
              <a:rPr lang="fr-CH" dirty="0" err="1"/>
              <a:t>PdP</a:t>
            </a:r>
            <a:r>
              <a:rPr lang="fr-CH" dirty="0"/>
              <a:t> </a:t>
            </a:r>
            <a:r>
              <a:rPr lang="fr-CH" dirty="0" err="1"/>
              <a:t>status</a:t>
            </a:r>
            <a:r>
              <a:rPr lang="fr-CH" dirty="0"/>
              <a:t> </a:t>
            </a:r>
            <a:br>
              <a:rPr lang="fr-CH" dirty="0"/>
            </a:br>
            <a:br>
              <a:rPr lang="fr-CH" dirty="0"/>
            </a:br>
            <a:endParaRPr lang="en-US" sz="2400"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pic>
        <p:nvPicPr>
          <p:cNvPr id="5" name="Picture 4">
            <a:extLst>
              <a:ext uri="{FF2B5EF4-FFF2-40B4-BE49-F238E27FC236}">
                <a16:creationId xmlns:a16="http://schemas.microsoft.com/office/drawing/2014/main" id="{1D1FB97C-90CD-74AB-E25E-B1148598A7F2}"/>
              </a:ext>
            </a:extLst>
          </p:cNvPr>
          <p:cNvPicPr>
            <a:picLocks noChangeAspect="1"/>
          </p:cNvPicPr>
          <p:nvPr/>
        </p:nvPicPr>
        <p:blipFill>
          <a:blip r:embed="rId3"/>
          <a:stretch>
            <a:fillRect/>
          </a:stretch>
        </p:blipFill>
        <p:spPr>
          <a:xfrm>
            <a:off x="77597" y="836712"/>
            <a:ext cx="3858163" cy="4991797"/>
          </a:xfrm>
          <a:prstGeom prst="rect">
            <a:avLst/>
          </a:prstGeom>
        </p:spPr>
      </p:pic>
      <p:pic>
        <p:nvPicPr>
          <p:cNvPr id="8" name="Picture 7">
            <a:extLst>
              <a:ext uri="{FF2B5EF4-FFF2-40B4-BE49-F238E27FC236}">
                <a16:creationId xmlns:a16="http://schemas.microsoft.com/office/drawing/2014/main" id="{ADF85901-D423-7A35-299E-CFA106482E72}"/>
              </a:ext>
            </a:extLst>
          </p:cNvPr>
          <p:cNvPicPr>
            <a:picLocks noChangeAspect="1"/>
          </p:cNvPicPr>
          <p:nvPr/>
        </p:nvPicPr>
        <p:blipFill>
          <a:blip r:embed="rId4"/>
          <a:stretch>
            <a:fillRect/>
          </a:stretch>
        </p:blipFill>
        <p:spPr>
          <a:xfrm>
            <a:off x="4295800" y="836712"/>
            <a:ext cx="3801005" cy="2905530"/>
          </a:xfrm>
          <a:prstGeom prst="rect">
            <a:avLst/>
          </a:prstGeom>
        </p:spPr>
      </p:pic>
      <p:pic>
        <p:nvPicPr>
          <p:cNvPr id="10" name="Picture 9">
            <a:extLst>
              <a:ext uri="{FF2B5EF4-FFF2-40B4-BE49-F238E27FC236}">
                <a16:creationId xmlns:a16="http://schemas.microsoft.com/office/drawing/2014/main" id="{331F9D1F-8CAB-246D-29DF-E8ECB26FBBC8}"/>
              </a:ext>
            </a:extLst>
          </p:cNvPr>
          <p:cNvPicPr>
            <a:picLocks noChangeAspect="1"/>
          </p:cNvPicPr>
          <p:nvPr/>
        </p:nvPicPr>
        <p:blipFill>
          <a:blip r:embed="rId5"/>
          <a:stretch>
            <a:fillRect/>
          </a:stretch>
        </p:blipFill>
        <p:spPr>
          <a:xfrm>
            <a:off x="6543691" y="3717032"/>
            <a:ext cx="5600981" cy="2534468"/>
          </a:xfrm>
          <a:prstGeom prst="rect">
            <a:avLst/>
          </a:prstGeom>
        </p:spPr>
      </p:pic>
    </p:spTree>
    <p:extLst>
      <p:ext uri="{BB962C8B-B14F-4D97-AF65-F5344CB8AC3E}">
        <p14:creationId xmlns:p14="http://schemas.microsoft.com/office/powerpoint/2010/main" val="2282074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369782" y="199690"/>
            <a:ext cx="11376025" cy="565014"/>
          </a:xfrm>
        </p:spPr>
        <p:txBody>
          <a:bodyPr/>
          <a:lstStyle/>
          <a:p>
            <a:r>
              <a:rPr lang="fr-CH" dirty="0"/>
              <a:t>Internal </a:t>
            </a:r>
            <a:r>
              <a:rPr lang="fr-CH" dirty="0" err="1"/>
              <a:t>Mobility</a:t>
            </a:r>
            <a:r>
              <a:rPr lang="fr-CH" dirty="0"/>
              <a:t> HR webinar</a:t>
            </a:r>
            <a:br>
              <a:rPr lang="fr-CH" dirty="0"/>
            </a:br>
            <a:br>
              <a:rPr lang="fr-CH" dirty="0"/>
            </a:br>
            <a:endParaRPr lang="en-US" sz="2400"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
        <p:nvSpPr>
          <p:cNvPr id="4" name="TextBox 3">
            <a:extLst>
              <a:ext uri="{FF2B5EF4-FFF2-40B4-BE49-F238E27FC236}">
                <a16:creationId xmlns:a16="http://schemas.microsoft.com/office/drawing/2014/main" id="{33CC84C8-B272-7BA6-8CE5-5C121A2885DB}"/>
              </a:ext>
            </a:extLst>
          </p:cNvPr>
          <p:cNvSpPr txBox="1"/>
          <p:nvPr/>
        </p:nvSpPr>
        <p:spPr bwMode="auto">
          <a:xfrm>
            <a:off x="369782" y="764704"/>
            <a:ext cx="6094268" cy="369332"/>
          </a:xfrm>
          <a:prstGeom prst="rect">
            <a:avLst/>
          </a:prstGeom>
          <a:noFill/>
        </p:spPr>
        <p:txBody>
          <a:bodyPr wrap="square">
            <a:spAutoFit/>
          </a:bodyPr>
          <a:lstStyle/>
          <a:p>
            <a:r>
              <a:rPr lang="en-US" dirty="0"/>
              <a:t>https://indico.cern.ch/event/1517670/</a:t>
            </a:r>
          </a:p>
        </p:txBody>
      </p:sp>
      <p:sp>
        <p:nvSpPr>
          <p:cNvPr id="7" name="TextBox 6">
            <a:extLst>
              <a:ext uri="{FF2B5EF4-FFF2-40B4-BE49-F238E27FC236}">
                <a16:creationId xmlns:a16="http://schemas.microsoft.com/office/drawing/2014/main" id="{FD7415CB-C81A-0E8A-40BF-45CAA0E8C82A}"/>
              </a:ext>
            </a:extLst>
          </p:cNvPr>
          <p:cNvSpPr txBox="1"/>
          <p:nvPr/>
        </p:nvSpPr>
        <p:spPr bwMode="auto">
          <a:xfrm>
            <a:off x="8328248" y="764704"/>
            <a:ext cx="2952328" cy="369332"/>
          </a:xfrm>
          <a:prstGeom prst="rect">
            <a:avLst/>
          </a:prstGeom>
          <a:noFill/>
        </p:spPr>
        <p:txBody>
          <a:bodyPr wrap="square">
            <a:spAutoFit/>
          </a:bodyPr>
          <a:lstStyle/>
          <a:p>
            <a:r>
              <a:rPr lang="en-GB" sz="1800" b="1"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3"/>
              </a:rPr>
              <a:t>Administrative Talent Pool</a:t>
            </a:r>
            <a:endParaRPr lang="en-US" dirty="0"/>
          </a:p>
        </p:txBody>
      </p:sp>
      <p:sp>
        <p:nvSpPr>
          <p:cNvPr id="10" name="TextBox 9">
            <a:extLst>
              <a:ext uri="{FF2B5EF4-FFF2-40B4-BE49-F238E27FC236}">
                <a16:creationId xmlns:a16="http://schemas.microsoft.com/office/drawing/2014/main" id="{8F6564DF-742F-C686-C65D-6E8660472BC9}"/>
              </a:ext>
            </a:extLst>
          </p:cNvPr>
          <p:cNvSpPr txBox="1"/>
          <p:nvPr/>
        </p:nvSpPr>
        <p:spPr bwMode="auto">
          <a:xfrm>
            <a:off x="4970284" y="777465"/>
            <a:ext cx="6094268" cy="369332"/>
          </a:xfrm>
          <a:prstGeom prst="rect">
            <a:avLst/>
          </a:prstGeom>
          <a:noFill/>
        </p:spPr>
        <p:txBody>
          <a:bodyPr wrap="square">
            <a:spAutoFit/>
          </a:bodyPr>
          <a:lstStyle/>
          <a:p>
            <a:r>
              <a:rPr lang="en-GB" sz="1800" b="1"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4"/>
              </a:rPr>
              <a:t>Internal mobility page</a:t>
            </a:r>
            <a:r>
              <a:rPr lang="en-GB" sz="1800" dirty="0">
                <a:effectLst/>
                <a:latin typeface="Aptos" panose="020B0004020202020204" pitchFamily="34" charset="0"/>
                <a:ea typeface="Aptos" panose="020B0004020202020204" pitchFamily="34" charset="0"/>
                <a:cs typeface="Aptos" panose="020B0004020202020204" pitchFamily="34" charset="0"/>
              </a:rPr>
              <a:t> </a:t>
            </a:r>
            <a:endParaRPr lang="en-US" dirty="0"/>
          </a:p>
        </p:txBody>
      </p:sp>
      <p:pic>
        <p:nvPicPr>
          <p:cNvPr id="13" name="Picture 12">
            <a:extLst>
              <a:ext uri="{FF2B5EF4-FFF2-40B4-BE49-F238E27FC236}">
                <a16:creationId xmlns:a16="http://schemas.microsoft.com/office/drawing/2014/main" id="{23576F80-005F-D87C-6539-4DC9FA8F5C69}"/>
              </a:ext>
            </a:extLst>
          </p:cNvPr>
          <p:cNvPicPr>
            <a:picLocks noChangeAspect="1"/>
          </p:cNvPicPr>
          <p:nvPr/>
        </p:nvPicPr>
        <p:blipFill>
          <a:blip r:embed="rId5"/>
          <a:stretch>
            <a:fillRect/>
          </a:stretch>
        </p:blipFill>
        <p:spPr>
          <a:xfrm>
            <a:off x="2135560" y="1268760"/>
            <a:ext cx="8208912" cy="4704372"/>
          </a:xfrm>
          <a:prstGeom prst="rect">
            <a:avLst/>
          </a:prstGeom>
        </p:spPr>
      </p:pic>
    </p:spTree>
    <p:extLst>
      <p:ext uri="{BB962C8B-B14F-4D97-AF65-F5344CB8AC3E}">
        <p14:creationId xmlns:p14="http://schemas.microsoft.com/office/powerpoint/2010/main" val="3982214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63397D-1F17-AA17-4335-DB83993788F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8288F65-0D25-C6CF-DFF3-127EDA4370EF}"/>
              </a:ext>
            </a:extLst>
          </p:cNvPr>
          <p:cNvSpPr>
            <a:spLocks noGrp="1"/>
          </p:cNvSpPr>
          <p:nvPr>
            <p:ph type="title"/>
          </p:nvPr>
        </p:nvSpPr>
        <p:spPr>
          <a:xfrm>
            <a:off x="369782" y="199690"/>
            <a:ext cx="11376025" cy="565014"/>
          </a:xfrm>
        </p:spPr>
        <p:txBody>
          <a:bodyPr/>
          <a:lstStyle/>
          <a:p>
            <a:r>
              <a:rPr lang="fr-CH"/>
              <a:t>Diversity Dashboard</a:t>
            </a:r>
            <a:br>
              <a:rPr lang="fr-CH"/>
            </a:br>
            <a:endParaRPr lang="en-US" sz="2400" dirty="0"/>
          </a:p>
        </p:txBody>
      </p:sp>
      <p:sp>
        <p:nvSpPr>
          <p:cNvPr id="6" name="Slide Number Placeholder 5">
            <a:extLst>
              <a:ext uri="{FF2B5EF4-FFF2-40B4-BE49-F238E27FC236}">
                <a16:creationId xmlns:a16="http://schemas.microsoft.com/office/drawing/2014/main" id="{BB70F139-0690-6A68-28C2-4EB2DACC28BB}"/>
              </a:ext>
            </a:extLst>
          </p:cNvPr>
          <p:cNvSpPr>
            <a:spLocks noGrp="1"/>
          </p:cNvSpPr>
          <p:nvPr>
            <p:ph type="sldNum" sz="quarter" idx="12"/>
          </p:nvPr>
        </p:nvSpPr>
        <p:spPr/>
        <p:txBody>
          <a:bodyPr/>
          <a:lstStyle/>
          <a:p>
            <a:pPr>
              <a:defRPr/>
            </a:pPr>
            <a:fld id="{36B5EA5A-BC32-A742-B11B-8E7414D5B535}" type="slidenum">
              <a:rPr lang="en-US" smtClean="0"/>
              <a:t>6</a:t>
            </a:fld>
            <a:endParaRPr lang="en-US"/>
          </a:p>
        </p:txBody>
      </p:sp>
      <p:sp>
        <p:nvSpPr>
          <p:cNvPr id="8" name="Content Placeholder 1">
            <a:extLst>
              <a:ext uri="{FF2B5EF4-FFF2-40B4-BE49-F238E27FC236}">
                <a16:creationId xmlns:a16="http://schemas.microsoft.com/office/drawing/2014/main" id="{D46EFFF8-A8A6-40E9-A8BE-0F0F55224FF4}"/>
              </a:ext>
            </a:extLst>
          </p:cNvPr>
          <p:cNvSpPr txBox="1">
            <a:spLocks/>
          </p:cNvSpPr>
          <p:nvPr/>
        </p:nvSpPr>
        <p:spPr bwMode="auto">
          <a:xfrm>
            <a:off x="335360" y="908720"/>
            <a:ext cx="11342842" cy="489654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endParaRPr lang="en-US" sz="2000" b="0" dirty="0"/>
          </a:p>
        </p:txBody>
      </p:sp>
      <p:pic>
        <p:nvPicPr>
          <p:cNvPr id="5" name="Picture 4">
            <a:extLst>
              <a:ext uri="{FF2B5EF4-FFF2-40B4-BE49-F238E27FC236}">
                <a16:creationId xmlns:a16="http://schemas.microsoft.com/office/drawing/2014/main" id="{FAA68C46-F871-CE23-BFB0-F6B6E23DF608}"/>
              </a:ext>
            </a:extLst>
          </p:cNvPr>
          <p:cNvPicPr>
            <a:picLocks noChangeAspect="1"/>
          </p:cNvPicPr>
          <p:nvPr/>
        </p:nvPicPr>
        <p:blipFill>
          <a:blip r:embed="rId3"/>
          <a:stretch>
            <a:fillRect/>
          </a:stretch>
        </p:blipFill>
        <p:spPr>
          <a:xfrm>
            <a:off x="1415480" y="1399819"/>
            <a:ext cx="8688705" cy="4058361"/>
          </a:xfrm>
          <a:prstGeom prst="rect">
            <a:avLst/>
          </a:prstGeom>
        </p:spPr>
      </p:pic>
      <p:sp>
        <p:nvSpPr>
          <p:cNvPr id="10" name="TextBox 9">
            <a:extLst>
              <a:ext uri="{FF2B5EF4-FFF2-40B4-BE49-F238E27FC236}">
                <a16:creationId xmlns:a16="http://schemas.microsoft.com/office/drawing/2014/main" id="{29F5C608-8D0A-C392-7C51-16753E52AFA0}"/>
              </a:ext>
            </a:extLst>
          </p:cNvPr>
          <p:cNvSpPr txBox="1"/>
          <p:nvPr/>
        </p:nvSpPr>
        <p:spPr bwMode="auto">
          <a:xfrm>
            <a:off x="1297876" y="908720"/>
            <a:ext cx="6094268" cy="369332"/>
          </a:xfrm>
          <a:prstGeom prst="rect">
            <a:avLst/>
          </a:prstGeom>
          <a:noFill/>
        </p:spPr>
        <p:txBody>
          <a:bodyPr wrap="square">
            <a:spAutoFit/>
          </a:bodyPr>
          <a:lstStyle/>
          <a:p>
            <a:r>
              <a:rPr lang="fr-FR" sz="1800" u="sng" dirty="0">
                <a:solidFill>
                  <a:srgbClr val="0563C1"/>
                </a:solidFill>
                <a:effectLst/>
                <a:latin typeface="Calibri Light" panose="020F0302020204030204" pitchFamily="34" charset="0"/>
                <a:ea typeface="Aptos" panose="020B0004020202020204" pitchFamily="34" charset="0"/>
                <a:hlinkClick r:id="rId4"/>
              </a:rPr>
              <a:t>https://cern.ch/recruitment-diversity-dashboard</a:t>
            </a:r>
            <a:endParaRPr lang="en-US" dirty="0"/>
          </a:p>
        </p:txBody>
      </p:sp>
    </p:spTree>
    <p:extLst>
      <p:ext uri="{BB962C8B-B14F-4D97-AF65-F5344CB8AC3E}">
        <p14:creationId xmlns:p14="http://schemas.microsoft.com/office/powerpoint/2010/main" val="945446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5B7C8F-E8A2-C20A-0AA5-7499869490A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47FC918-AB70-CE12-E85B-6F2743B9359A}"/>
              </a:ext>
            </a:extLst>
          </p:cNvPr>
          <p:cNvSpPr>
            <a:spLocks noGrp="1"/>
          </p:cNvSpPr>
          <p:nvPr>
            <p:ph type="title"/>
          </p:nvPr>
        </p:nvSpPr>
        <p:spPr>
          <a:xfrm>
            <a:off x="369782" y="199690"/>
            <a:ext cx="11376025" cy="565014"/>
          </a:xfrm>
        </p:spPr>
        <p:txBody>
          <a:bodyPr/>
          <a:lstStyle/>
          <a:p>
            <a:r>
              <a:rPr lang="fr-CH" dirty="0" err="1"/>
              <a:t>ServiceNow</a:t>
            </a:r>
            <a:r>
              <a:rPr lang="fr-CH" dirty="0"/>
              <a:t> Agent</a:t>
            </a:r>
            <a:br>
              <a:rPr lang="fr-CH" dirty="0"/>
            </a:br>
            <a:endParaRPr lang="en-US" sz="2400" dirty="0"/>
          </a:p>
        </p:txBody>
      </p:sp>
      <p:sp>
        <p:nvSpPr>
          <p:cNvPr id="6" name="Slide Number Placeholder 5">
            <a:extLst>
              <a:ext uri="{FF2B5EF4-FFF2-40B4-BE49-F238E27FC236}">
                <a16:creationId xmlns:a16="http://schemas.microsoft.com/office/drawing/2014/main" id="{AF555794-AC1E-1487-EA22-A4510BC9DB66}"/>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8" name="Content Placeholder 1">
            <a:extLst>
              <a:ext uri="{FF2B5EF4-FFF2-40B4-BE49-F238E27FC236}">
                <a16:creationId xmlns:a16="http://schemas.microsoft.com/office/drawing/2014/main" id="{97A84F8D-43B4-DAC6-F99C-84B006A941E4}"/>
              </a:ext>
            </a:extLst>
          </p:cNvPr>
          <p:cNvSpPr txBox="1">
            <a:spLocks/>
          </p:cNvSpPr>
          <p:nvPr/>
        </p:nvSpPr>
        <p:spPr bwMode="auto">
          <a:xfrm>
            <a:off x="335360" y="908720"/>
            <a:ext cx="11342842" cy="4896544"/>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endParaRPr lang="en-US" sz="2000" b="0" dirty="0"/>
          </a:p>
        </p:txBody>
      </p:sp>
      <p:pic>
        <p:nvPicPr>
          <p:cNvPr id="2" name="Picture 1" descr="A close-up of a logo&#10;&#10;AI-generated content may be incorrect.">
            <a:extLst>
              <a:ext uri="{FF2B5EF4-FFF2-40B4-BE49-F238E27FC236}">
                <a16:creationId xmlns:a16="http://schemas.microsoft.com/office/drawing/2014/main" id="{515F9EFE-6ED3-E5B6-37B5-2E5212C774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67495" y="986641"/>
            <a:ext cx="2789145" cy="1021278"/>
          </a:xfrm>
          <a:prstGeom prst="rect">
            <a:avLst/>
          </a:prstGeom>
        </p:spPr>
      </p:pic>
      <p:sp>
        <p:nvSpPr>
          <p:cNvPr id="4" name="TextBox 15">
            <a:extLst>
              <a:ext uri="{FF2B5EF4-FFF2-40B4-BE49-F238E27FC236}">
                <a16:creationId xmlns:a16="http://schemas.microsoft.com/office/drawing/2014/main" id="{EE8F26BE-A7EB-33CF-8C0A-FED61C8A2EFE}"/>
              </a:ext>
            </a:extLst>
          </p:cNvPr>
          <p:cNvSpPr txBox="1"/>
          <p:nvPr/>
        </p:nvSpPr>
        <p:spPr>
          <a:xfrm>
            <a:off x="697444" y="5243756"/>
            <a:ext cx="9374351" cy="58477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3200" b="1" dirty="0">
                <a:effectLst/>
                <a:hlinkClick r:id="rId4"/>
              </a:rPr>
              <a:t>User Manuel for Mobile Agent app </a:t>
            </a:r>
            <a:r>
              <a:rPr lang="fr-FR" sz="3200" b="1" dirty="0" err="1">
                <a:effectLst/>
                <a:hlinkClick r:id="rId4"/>
              </a:rPr>
              <a:t>ServiceNow</a:t>
            </a:r>
            <a:r>
              <a:rPr lang="fr-FR" sz="3200" b="1" dirty="0">
                <a:effectLst/>
                <a:hlinkClick r:id="rId4"/>
              </a:rPr>
              <a:t> </a:t>
            </a:r>
            <a:endParaRPr lang="fr-FR" sz="3200" b="1" dirty="0">
              <a:effectLst/>
            </a:endParaRPr>
          </a:p>
        </p:txBody>
      </p:sp>
      <p:pic>
        <p:nvPicPr>
          <p:cNvPr id="9" name="Picture 8">
            <a:extLst>
              <a:ext uri="{FF2B5EF4-FFF2-40B4-BE49-F238E27FC236}">
                <a16:creationId xmlns:a16="http://schemas.microsoft.com/office/drawing/2014/main" id="{EB3CC11A-079A-4411-3CAF-A1F10E349590}"/>
              </a:ext>
            </a:extLst>
          </p:cNvPr>
          <p:cNvPicPr>
            <a:picLocks noChangeAspect="1"/>
          </p:cNvPicPr>
          <p:nvPr/>
        </p:nvPicPr>
        <p:blipFill>
          <a:blip r:embed="rId5"/>
          <a:stretch>
            <a:fillRect/>
          </a:stretch>
        </p:blipFill>
        <p:spPr>
          <a:xfrm>
            <a:off x="1343472" y="764704"/>
            <a:ext cx="4221705" cy="4077072"/>
          </a:xfrm>
          <a:prstGeom prst="rect">
            <a:avLst/>
          </a:prstGeom>
        </p:spPr>
      </p:pic>
    </p:spTree>
    <p:extLst>
      <p:ext uri="{BB962C8B-B14F-4D97-AF65-F5344CB8AC3E}">
        <p14:creationId xmlns:p14="http://schemas.microsoft.com/office/powerpoint/2010/main" val="3529328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sp>
        <p:nvSpPr>
          <p:cNvPr id="9" name="TextBox 8">
            <a:extLst>
              <a:ext uri="{FF2B5EF4-FFF2-40B4-BE49-F238E27FC236}">
                <a16:creationId xmlns:a16="http://schemas.microsoft.com/office/drawing/2014/main" id="{F4353A2F-119E-D33D-E752-C447300A064F}"/>
              </a:ext>
            </a:extLst>
          </p:cNvPr>
          <p:cNvSpPr txBox="1"/>
          <p:nvPr/>
        </p:nvSpPr>
        <p:spPr bwMode="auto">
          <a:xfrm>
            <a:off x="335360" y="188640"/>
            <a:ext cx="12241360" cy="646331"/>
          </a:xfrm>
          <a:prstGeom prst="rect">
            <a:avLst/>
          </a:prstGeom>
        </p:spPr>
        <p:txBody>
          <a:bodyPr vert="horz" lIns="0" tIns="0" rIns="0" bIns="0" rtlCol="0" anchor="t" anchorCtr="0">
            <a:noAutofit/>
          </a:bodyPr>
          <a:lstStyle>
            <a:lvl1pPr eaLnBrk="1" hangingPunct="1">
              <a:lnSpc>
                <a:spcPct val="90000"/>
              </a:lnSpc>
              <a:spcBef>
                <a:spcPts val="0"/>
              </a:spcBef>
              <a:buNone/>
              <a:defRPr sz="3600" b="1">
                <a:latin typeface="+mj-lt"/>
                <a:ea typeface="+mj-ea"/>
                <a:cs typeface="+mj-cs"/>
              </a:defRPr>
            </a:lvl1pPr>
          </a:lstStyle>
          <a:p>
            <a:r>
              <a:rPr lang="en-US" dirty="0"/>
              <a:t>Personnel</a:t>
            </a:r>
          </a:p>
          <a:p>
            <a:endParaRPr lang="en-US" dirty="0"/>
          </a:p>
        </p:txBody>
      </p:sp>
      <p:sp>
        <p:nvSpPr>
          <p:cNvPr id="3" name="Content Placeholder 1">
            <a:extLst>
              <a:ext uri="{FF2B5EF4-FFF2-40B4-BE49-F238E27FC236}">
                <a16:creationId xmlns:a16="http://schemas.microsoft.com/office/drawing/2014/main" id="{AB9C5611-5634-E40B-7558-E1EDB1739130}"/>
              </a:ext>
            </a:extLst>
          </p:cNvPr>
          <p:cNvSpPr>
            <a:spLocks noGrp="1"/>
          </p:cNvSpPr>
          <p:nvPr>
            <p:ph idx="1"/>
          </p:nvPr>
        </p:nvSpPr>
        <p:spPr>
          <a:xfrm>
            <a:off x="335360" y="1052736"/>
            <a:ext cx="4320480" cy="5040560"/>
          </a:xfrm>
        </p:spPr>
        <p:txBody>
          <a:bodyPr/>
          <a:lstStyle/>
          <a:p>
            <a:r>
              <a:rPr lang="en-US" sz="2400" b="0" dirty="0">
                <a:latin typeface="Calibri" panose="020F0502020204030204" pitchFamily="34" charset="0"/>
              </a:rPr>
              <a:t>Open position: </a:t>
            </a:r>
          </a:p>
          <a:p>
            <a:pPr algn="ctr"/>
            <a:r>
              <a:rPr lang="en-GB" sz="3200" b="1" dirty="0">
                <a:effectLst/>
                <a:latin typeface="Arial" panose="020B0604020202020204" pitchFamily="34" charset="0"/>
                <a:ea typeface="Times New Roman" panose="02020603050405020304" pitchFamily="18" charset="0"/>
                <a:cs typeface="Arial" panose="020B0604020202020204" pitchFamily="34" charset="0"/>
              </a:rPr>
              <a:t>Assistant for Responsible Campus Services</a:t>
            </a:r>
            <a:endParaRPr lang="en-US" sz="32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en-US" sz="2400" b="0" dirty="0">
              <a:latin typeface="Calibri" panose="020F0502020204030204" pitchFamily="34" charset="0"/>
            </a:endParaRPr>
          </a:p>
          <a:p>
            <a:endParaRPr lang="en-US" sz="2400" b="0" dirty="0">
              <a:latin typeface="Calibri" panose="020F0502020204030204" pitchFamily="34" charset="0"/>
            </a:endParaRPr>
          </a:p>
          <a:p>
            <a:endParaRPr lang="en-US" sz="2400" b="0" dirty="0">
              <a:latin typeface="Calibri" panose="020F0502020204030204" pitchFamily="34" charset="0"/>
            </a:endParaRPr>
          </a:p>
          <a:p>
            <a:endParaRPr lang="en-US" sz="2400" b="0" dirty="0">
              <a:latin typeface="Calibri" panose="020F0502020204030204" pitchFamily="34" charset="0"/>
            </a:endParaRPr>
          </a:p>
          <a:p>
            <a:endParaRPr lang="en-US" sz="2400" b="0" dirty="0">
              <a:latin typeface="Calibri" panose="020F0502020204030204" pitchFamily="34" charset="0"/>
            </a:endParaRPr>
          </a:p>
          <a:p>
            <a:endParaRPr lang="fr-FR" sz="2400" b="0" dirty="0">
              <a:latin typeface="Calibri" panose="020F0502020204030204" pitchFamily="34" charset="0"/>
            </a:endParaRPr>
          </a:p>
          <a:p>
            <a:endParaRPr lang="fr-FR" sz="2400" b="0" dirty="0">
              <a:latin typeface="Calibri" panose="020F0502020204030204" pitchFamily="34" charset="0"/>
            </a:endParaRPr>
          </a:p>
          <a:p>
            <a:endParaRPr lang="en-US" b="0" dirty="0"/>
          </a:p>
        </p:txBody>
      </p:sp>
      <p:pic>
        <p:nvPicPr>
          <p:cNvPr id="5" name="Picture 4">
            <a:extLst>
              <a:ext uri="{FF2B5EF4-FFF2-40B4-BE49-F238E27FC236}">
                <a16:creationId xmlns:a16="http://schemas.microsoft.com/office/drawing/2014/main" id="{EB1EB5CB-ED8B-EB9A-F3AF-E82D3AEAD4AF}"/>
              </a:ext>
            </a:extLst>
          </p:cNvPr>
          <p:cNvPicPr>
            <a:picLocks noChangeAspect="1"/>
          </p:cNvPicPr>
          <p:nvPr/>
        </p:nvPicPr>
        <p:blipFill>
          <a:blip r:embed="rId3"/>
          <a:stretch>
            <a:fillRect/>
          </a:stretch>
        </p:blipFill>
        <p:spPr>
          <a:xfrm>
            <a:off x="5313438" y="62015"/>
            <a:ext cx="6615210" cy="6140880"/>
          </a:xfrm>
          <a:prstGeom prst="rect">
            <a:avLst/>
          </a:prstGeom>
        </p:spPr>
      </p:pic>
    </p:spTree>
    <p:extLst>
      <p:ext uri="{BB962C8B-B14F-4D97-AF65-F5344CB8AC3E}">
        <p14:creationId xmlns:p14="http://schemas.microsoft.com/office/powerpoint/2010/main" val="2317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94985-CFC5-EC84-F92A-17146ED9B130}"/>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AC36C4C-397A-40B1-3496-6A90AAFE6087}"/>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sp>
        <p:nvSpPr>
          <p:cNvPr id="9" name="TextBox 8">
            <a:extLst>
              <a:ext uri="{FF2B5EF4-FFF2-40B4-BE49-F238E27FC236}">
                <a16:creationId xmlns:a16="http://schemas.microsoft.com/office/drawing/2014/main" id="{994E9D75-7200-62BF-CA97-5E30F42E3847}"/>
              </a:ext>
            </a:extLst>
          </p:cNvPr>
          <p:cNvSpPr txBox="1"/>
          <p:nvPr/>
        </p:nvSpPr>
        <p:spPr bwMode="auto">
          <a:xfrm>
            <a:off x="335360" y="188640"/>
            <a:ext cx="12241360" cy="646331"/>
          </a:xfrm>
          <a:prstGeom prst="rect">
            <a:avLst/>
          </a:prstGeom>
        </p:spPr>
        <p:txBody>
          <a:bodyPr vert="horz" lIns="0" tIns="0" rIns="0" bIns="0" rtlCol="0" anchor="t" anchorCtr="0">
            <a:noAutofit/>
          </a:bodyPr>
          <a:lstStyle>
            <a:lvl1pPr eaLnBrk="1" hangingPunct="1">
              <a:lnSpc>
                <a:spcPct val="90000"/>
              </a:lnSpc>
              <a:spcBef>
                <a:spcPts val="0"/>
              </a:spcBef>
              <a:buNone/>
              <a:defRPr sz="3600" b="1">
                <a:latin typeface="+mj-lt"/>
                <a:ea typeface="+mj-ea"/>
                <a:cs typeface="+mj-cs"/>
              </a:defRPr>
            </a:lvl1pPr>
          </a:lstStyle>
          <a:p>
            <a:r>
              <a:rPr lang="en-US" dirty="0"/>
              <a:t>Personnel</a:t>
            </a:r>
          </a:p>
          <a:p>
            <a:endParaRPr lang="en-US" dirty="0"/>
          </a:p>
        </p:txBody>
      </p:sp>
      <p:sp>
        <p:nvSpPr>
          <p:cNvPr id="2" name="TextBox 1">
            <a:extLst>
              <a:ext uri="{FF2B5EF4-FFF2-40B4-BE49-F238E27FC236}">
                <a16:creationId xmlns:a16="http://schemas.microsoft.com/office/drawing/2014/main" id="{85271F6F-FAB1-F662-AA53-46CF497F1C77}"/>
              </a:ext>
            </a:extLst>
          </p:cNvPr>
          <p:cNvSpPr txBox="1"/>
          <p:nvPr/>
        </p:nvSpPr>
        <p:spPr bwMode="auto">
          <a:xfrm>
            <a:off x="335360" y="692696"/>
            <a:ext cx="8193269" cy="3416320"/>
          </a:xfrm>
          <a:prstGeom prst="rect">
            <a:avLst/>
          </a:prstGeom>
          <a:noFill/>
        </p:spPr>
        <p:txBody>
          <a:bodyPr wrap="none" rtlCol="0">
            <a:spAutoFit/>
          </a:bodyPr>
          <a:lstStyle/>
          <a:p>
            <a:r>
              <a:rPr lang="fr-CH" sz="2400" dirty="0" err="1"/>
              <a:t>Internships</a:t>
            </a:r>
            <a:r>
              <a:rPr lang="fr-CH" sz="2400" dirty="0"/>
              <a:t> x 3</a:t>
            </a:r>
          </a:p>
          <a:p>
            <a:r>
              <a:rPr lang="fr-CH" sz="2400" dirty="0"/>
              <a:t> </a:t>
            </a:r>
          </a:p>
          <a:p>
            <a:endParaRPr lang="en-GB" sz="2400" dirty="0"/>
          </a:p>
          <a:p>
            <a:endParaRPr lang="en-GB" sz="2400" dirty="0"/>
          </a:p>
          <a:p>
            <a:endParaRPr lang="en-GB" sz="2400" dirty="0"/>
          </a:p>
          <a:p>
            <a:endParaRPr lang="en-GB" sz="2400" dirty="0"/>
          </a:p>
          <a:p>
            <a:endParaRPr lang="en-GB" sz="2400" dirty="0"/>
          </a:p>
          <a:p>
            <a:endParaRPr lang="en-GB" sz="2400" dirty="0"/>
          </a:p>
          <a:p>
            <a:r>
              <a:rPr lang="en-GB" sz="2400" dirty="0"/>
              <a:t>Summer work for children of members of the personnel</a:t>
            </a:r>
            <a:r>
              <a:rPr lang="fr-CH" sz="2400" dirty="0"/>
              <a:t> x 4</a:t>
            </a:r>
            <a:endParaRPr lang="en-US" sz="2400" dirty="0"/>
          </a:p>
        </p:txBody>
      </p:sp>
      <p:pic>
        <p:nvPicPr>
          <p:cNvPr id="5" name="Picture 4">
            <a:extLst>
              <a:ext uri="{FF2B5EF4-FFF2-40B4-BE49-F238E27FC236}">
                <a16:creationId xmlns:a16="http://schemas.microsoft.com/office/drawing/2014/main" id="{CA96F0CF-360C-218D-3305-7F4B6D602DE2}"/>
              </a:ext>
            </a:extLst>
          </p:cNvPr>
          <p:cNvPicPr>
            <a:picLocks noChangeAspect="1"/>
          </p:cNvPicPr>
          <p:nvPr/>
        </p:nvPicPr>
        <p:blipFill>
          <a:blip r:embed="rId3"/>
          <a:stretch>
            <a:fillRect/>
          </a:stretch>
        </p:blipFill>
        <p:spPr>
          <a:xfrm>
            <a:off x="191344" y="4293096"/>
            <a:ext cx="6094554" cy="1590831"/>
          </a:xfrm>
          <a:prstGeom prst="rect">
            <a:avLst/>
          </a:prstGeom>
        </p:spPr>
      </p:pic>
      <p:pic>
        <p:nvPicPr>
          <p:cNvPr id="8" name="Picture 7">
            <a:extLst>
              <a:ext uri="{FF2B5EF4-FFF2-40B4-BE49-F238E27FC236}">
                <a16:creationId xmlns:a16="http://schemas.microsoft.com/office/drawing/2014/main" id="{9BD5EF96-6D7B-47C9-644D-39D50EBCB4E0}"/>
              </a:ext>
            </a:extLst>
          </p:cNvPr>
          <p:cNvPicPr>
            <a:picLocks noChangeAspect="1"/>
          </p:cNvPicPr>
          <p:nvPr/>
        </p:nvPicPr>
        <p:blipFill>
          <a:blip r:embed="rId4"/>
          <a:stretch>
            <a:fillRect/>
          </a:stretch>
        </p:blipFill>
        <p:spPr>
          <a:xfrm>
            <a:off x="4741812" y="4293096"/>
            <a:ext cx="7450188" cy="824744"/>
          </a:xfrm>
          <a:prstGeom prst="rect">
            <a:avLst/>
          </a:prstGeom>
        </p:spPr>
      </p:pic>
      <p:pic>
        <p:nvPicPr>
          <p:cNvPr id="12" name="Picture 11">
            <a:extLst>
              <a:ext uri="{FF2B5EF4-FFF2-40B4-BE49-F238E27FC236}">
                <a16:creationId xmlns:a16="http://schemas.microsoft.com/office/drawing/2014/main" id="{786F7194-16D1-4E03-D970-9572899D5783}"/>
              </a:ext>
            </a:extLst>
          </p:cNvPr>
          <p:cNvPicPr>
            <a:picLocks noChangeAspect="1"/>
          </p:cNvPicPr>
          <p:nvPr/>
        </p:nvPicPr>
        <p:blipFill>
          <a:blip r:embed="rId5"/>
          <a:stretch>
            <a:fillRect/>
          </a:stretch>
        </p:blipFill>
        <p:spPr>
          <a:xfrm>
            <a:off x="179763" y="1700808"/>
            <a:ext cx="6205090" cy="970597"/>
          </a:xfrm>
          <a:prstGeom prst="rect">
            <a:avLst/>
          </a:prstGeom>
        </p:spPr>
      </p:pic>
      <p:pic>
        <p:nvPicPr>
          <p:cNvPr id="14" name="Picture 13">
            <a:extLst>
              <a:ext uri="{FF2B5EF4-FFF2-40B4-BE49-F238E27FC236}">
                <a16:creationId xmlns:a16="http://schemas.microsoft.com/office/drawing/2014/main" id="{2A8881C1-E2B6-4DA7-8DA4-A2E5A59C5454}"/>
              </a:ext>
            </a:extLst>
          </p:cNvPr>
          <p:cNvPicPr>
            <a:picLocks noChangeAspect="1"/>
          </p:cNvPicPr>
          <p:nvPr/>
        </p:nvPicPr>
        <p:blipFill>
          <a:blip r:embed="rId6"/>
          <a:stretch>
            <a:fillRect/>
          </a:stretch>
        </p:blipFill>
        <p:spPr>
          <a:xfrm>
            <a:off x="6456040" y="1412776"/>
            <a:ext cx="5347253" cy="1684022"/>
          </a:xfrm>
          <a:prstGeom prst="rect">
            <a:avLst/>
          </a:prstGeom>
        </p:spPr>
      </p:pic>
    </p:spTree>
    <p:extLst>
      <p:ext uri="{BB962C8B-B14F-4D97-AF65-F5344CB8AC3E}">
        <p14:creationId xmlns:p14="http://schemas.microsoft.com/office/powerpoint/2010/main" val="22690457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2.xml><?xml version="1.0" encoding="utf-8"?>
<a:theme xmlns:a="http://schemas.openxmlformats.org/drawingml/2006/main" name="AIS_CERNCorporate16-9">
  <a:themeElements>
    <a:clrScheme name="CERN1">
      <a:dk1>
        <a:srgbClr val="0050A0"/>
      </a:dk1>
      <a:lt1>
        <a:sysClr val="window" lastClr="FFFFFF"/>
      </a:lt1>
      <a:dk2>
        <a:srgbClr val="0050A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P_CERNCorporate16-9.potx" id="{D47E5A05-FBA3-4634-86B9-C6EC4E509088}" vid="{2D269716-875D-479B-9880-EE2DC8465971}"/>
    </a:ext>
  </a:extLst>
</a:theme>
</file>

<file path=ppt/theme/theme3.xml><?xml version="1.0" encoding="utf-8"?>
<a:theme xmlns:a="http://schemas.openxmlformats.org/drawingml/2006/main" name="1_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GLM 20211018" id="{EA943555-EA9E-8745-9AEA-5770285C37D5}" vid="{EC689A49-50F0-184D-B22A-641E619C2E3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SCE_template PPT</Template>
  <TotalTime>89174</TotalTime>
  <Words>1288</Words>
  <Application>Microsoft Office PowerPoint</Application>
  <DocSecurity>0</DocSecurity>
  <PresentationFormat>Widescreen</PresentationFormat>
  <Paragraphs>182</Paragraphs>
  <Slides>30</Slides>
  <Notes>19</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1</vt:i4>
      </vt:variant>
      <vt:variant>
        <vt:lpstr>Slide Titles</vt:lpstr>
      </vt:variant>
      <vt:variant>
        <vt:i4>30</vt:i4>
      </vt:variant>
    </vt:vector>
  </HeadingPairs>
  <TitlesOfParts>
    <vt:vector size="43" baseType="lpstr">
      <vt:lpstr>Aptos</vt:lpstr>
      <vt:lpstr>Arial</vt:lpstr>
      <vt:lpstr>Calibri</vt:lpstr>
      <vt:lpstr>Calibri Light</vt:lpstr>
      <vt:lpstr>Helvetica Neue</vt:lpstr>
      <vt:lpstr>PT Sans</vt:lpstr>
      <vt:lpstr>Symbol</vt:lpstr>
      <vt:lpstr>Trebuchet MS</vt:lpstr>
      <vt:lpstr>Wingdings</vt:lpstr>
      <vt:lpstr>Office Theme</vt:lpstr>
      <vt:lpstr>AIS_CERNCorporate16-9</vt:lpstr>
      <vt:lpstr>1_Office Theme</vt:lpstr>
      <vt:lpstr>think-cell Slide</vt:lpstr>
      <vt:lpstr>Services &amp; Supply Chain March 2025  Group Meeting</vt:lpstr>
      <vt:lpstr>Agenda</vt:lpstr>
      <vt:lpstr>Safety - General   </vt:lpstr>
      <vt:lpstr>Safety – General. PdP status   </vt:lpstr>
      <vt:lpstr>Internal Mobility HR webinar  </vt:lpstr>
      <vt:lpstr>Diversity Dashboard </vt:lpstr>
      <vt:lpstr>ServiceNow Agent </vt:lpstr>
      <vt:lpstr>PowerPoint Presentation</vt:lpstr>
      <vt:lpstr>PowerPoint Presentation</vt:lpstr>
      <vt:lpstr>PowerPoint Presentation</vt:lpstr>
      <vt:lpstr>Highlight: Catalogue Project Charter (Mehak)</vt:lpstr>
      <vt:lpstr>PowerPoint Presentation</vt:lpstr>
      <vt:lpstr>PowerPoint Presentation</vt:lpstr>
      <vt:lpstr>GLM 20250225</vt:lpstr>
      <vt:lpstr>SCE Crisis Management</vt:lpstr>
      <vt:lpstr>SCE Crisis Management</vt:lpstr>
      <vt:lpstr>AI FHR+ Pilot Update</vt:lpstr>
      <vt:lpstr>Generative AI in FHR+ Sector</vt:lpstr>
      <vt:lpstr>AI FHR+ Pilot Update</vt:lpstr>
      <vt:lpstr>Murals update</vt:lpstr>
      <vt:lpstr>Murals update</vt:lpstr>
      <vt:lpstr>LS3 Space</vt:lpstr>
      <vt:lpstr>LS3 Space – Management decisions</vt:lpstr>
      <vt:lpstr>MTP – sector discussion on 7/3/25</vt:lpstr>
      <vt:lpstr>MTP – sector discussion on 7/3/25</vt:lpstr>
      <vt:lpstr>Annual travelling statistics by FAP</vt:lpstr>
      <vt:lpstr>Annual travelling statistics by FAP</vt:lpstr>
      <vt:lpstr>Annual travelling statistics by FAP</vt:lpstr>
      <vt:lpstr>Other news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Isabel Bejar Alonso</dc:creator>
  <cp:keywords/>
  <dc:description/>
  <cp:lastModifiedBy>Cedric Garino</cp:lastModifiedBy>
  <cp:revision>703</cp:revision>
  <dcterms:created xsi:type="dcterms:W3CDTF">2020-12-02T13:10:03Z</dcterms:created>
  <dcterms:modified xsi:type="dcterms:W3CDTF">2025-03-27T07:35:09Z</dcterms:modified>
  <cp:category/>
  <dc:identifier/>
  <cp:contentStatus/>
  <dc:language/>
  <cp:version/>
</cp:coreProperties>
</file>