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5" r:id="rId2"/>
  </p:sldMasterIdLst>
  <p:notesMasterIdLst>
    <p:notesMasterId r:id="rId23"/>
  </p:notesMasterIdLst>
  <p:handoutMasterIdLst>
    <p:handoutMasterId r:id="rId24"/>
  </p:handoutMasterIdLst>
  <p:sldIdLst>
    <p:sldId id="296" r:id="rId3"/>
    <p:sldId id="2246" r:id="rId4"/>
    <p:sldId id="2291" r:id="rId5"/>
    <p:sldId id="2227" r:id="rId6"/>
    <p:sldId id="2237" r:id="rId7"/>
    <p:sldId id="2285" r:id="rId8"/>
    <p:sldId id="2238" r:id="rId9"/>
    <p:sldId id="2287" r:id="rId10"/>
    <p:sldId id="2254" r:id="rId11"/>
    <p:sldId id="2282" r:id="rId12"/>
    <p:sldId id="2242" r:id="rId13"/>
    <p:sldId id="2267" r:id="rId14"/>
    <p:sldId id="2290" r:id="rId15"/>
    <p:sldId id="2228" r:id="rId16"/>
    <p:sldId id="2258" r:id="rId17"/>
    <p:sldId id="2288" r:id="rId18"/>
    <p:sldId id="2225" r:id="rId19"/>
    <p:sldId id="288" r:id="rId20"/>
    <p:sldId id="2273" r:id="rId21"/>
    <p:sldId id="2235" r:id="rId22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6BAF03"/>
    <a:srgbClr val="375623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86"/>
  </p:normalViewPr>
  <p:slideViewPr>
    <p:cSldViewPr snapToGrid="0" snapToObjects="1">
      <p:cViewPr varScale="1">
        <p:scale>
          <a:sx n="109" d="100"/>
          <a:sy n="109" d="100"/>
        </p:scale>
        <p:origin x="114" y="52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sv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602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8946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364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0666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069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864661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2394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275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560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216859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9013026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782129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999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35169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64163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349375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978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0115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1421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002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032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08538/contributions/5919869/attachments/2840976/4965912/240418%20Arnaud%20Devred%20SHiP%20Spectrometer%20Magnet%20V2.pdf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08538/contributions/5919869/attachments/2840976/4965912/240418%20Arnaud%20Devred%20SHiP%20Spectrometer%20Magnet%20V2.pdf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08538/contributions/5919869/attachments/2840976/4965912/240418%20Arnaud%20Devred%20SHiP%20Spectrometer%20Magnet%20V2.pdf" TargetMode="Externa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947583"/>
            <a:ext cx="11376025" cy="2153265"/>
          </a:xfrm>
        </p:spPr>
        <p:txBody>
          <a:bodyPr/>
          <a:lstStyle/>
          <a:p>
            <a:pPr algn="ctr"/>
            <a:r>
              <a:rPr lang="en-GB" sz="4400" dirty="0"/>
              <a:t> Spectrometer Magnet Status</a:t>
            </a:r>
            <a:br>
              <a:rPr lang="en-GB" sz="4400" dirty="0"/>
            </a:br>
            <a:br>
              <a:rPr lang="en-GB" sz="4400" dirty="0"/>
            </a:br>
            <a:br>
              <a:rPr lang="en-GB" sz="4800" dirty="0"/>
            </a:br>
            <a:r>
              <a:rPr lang="en-GB" sz="1600" b="0" dirty="0"/>
              <a:t> </a:t>
            </a:r>
            <a:br>
              <a:rPr lang="en-GB" sz="4800" dirty="0"/>
            </a:br>
            <a:r>
              <a:rPr lang="en-GB" sz="1200" dirty="0"/>
              <a:t>A. Ballarino</a:t>
            </a:r>
            <a:r>
              <a:rPr lang="en-GB" sz="1200" baseline="30000" dirty="0"/>
              <a:t>3</a:t>
            </a:r>
            <a:r>
              <a:rPr lang="en-GB" sz="1200" dirty="0"/>
              <a:t>, </a:t>
            </a:r>
            <a:r>
              <a:rPr lang="en-GB" sz="1200" u="sng" dirty="0"/>
              <a:t>L. Baudin</a:t>
            </a:r>
            <a:r>
              <a:rPr lang="en-GB" sz="1200" baseline="30000" dirty="0"/>
              <a:t>3</a:t>
            </a:r>
            <a:r>
              <a:rPr lang="en-GB" sz="1200" dirty="0"/>
              <a:t>, P. Borges de Sousa</a:t>
            </a:r>
            <a:r>
              <a:rPr lang="en-GB" sz="1200" baseline="30000" dirty="0"/>
              <a:t>1</a:t>
            </a:r>
            <a:r>
              <a:rPr lang="en-GB" sz="1200" dirty="0"/>
              <a:t>, N. Bourcey</a:t>
            </a:r>
            <a:r>
              <a:rPr lang="en-GB" sz="1200" baseline="30000" dirty="0"/>
              <a:t>3</a:t>
            </a:r>
            <a:r>
              <a:rPr lang="en-GB" sz="1200" dirty="0"/>
              <a:t>, A. Devred</a:t>
            </a:r>
            <a:r>
              <a:rPr lang="en-GB" sz="1200" baseline="30000" dirty="0"/>
              <a:t>2</a:t>
            </a:r>
            <a:r>
              <a:rPr lang="en-GB" sz="1200" dirty="0"/>
              <a:t>, D. Duarte Ramos</a:t>
            </a:r>
            <a:r>
              <a:rPr lang="en-GB" sz="1200" baseline="30000" dirty="0"/>
              <a:t>3</a:t>
            </a:r>
            <a:r>
              <a:rPr lang="en-GB" sz="1200" dirty="0"/>
              <a:t>, S. Izquierdo-Bermudez</a:t>
            </a:r>
            <a:r>
              <a:rPr lang="en-GB" sz="1200" baseline="30000" dirty="0"/>
              <a:t>3</a:t>
            </a:r>
            <a:r>
              <a:rPr lang="en-GB" sz="1200" dirty="0"/>
              <a:t>, T. Koettig</a:t>
            </a:r>
            <a:r>
              <a:rPr lang="en-GB" sz="1200" baseline="30000" dirty="0"/>
              <a:t>1</a:t>
            </a:r>
            <a:r>
              <a:rPr lang="en-GB" sz="1200" dirty="0"/>
              <a:t>, </a:t>
            </a:r>
            <a:br>
              <a:rPr lang="en-GB" sz="1200" dirty="0"/>
            </a:br>
            <a:r>
              <a:rPr lang="en-GB" sz="1200" dirty="0"/>
              <a:t>F. Mangiarotti</a:t>
            </a:r>
            <a:r>
              <a:rPr lang="en-GB" sz="1200" baseline="30000" dirty="0"/>
              <a:t>3</a:t>
            </a:r>
            <a:r>
              <a:rPr lang="en-GB" sz="1200" dirty="0"/>
              <a:t>, A. Milanese</a:t>
            </a:r>
            <a:r>
              <a:rPr lang="en-GB" sz="1200" baseline="30000" dirty="0"/>
              <a:t>3</a:t>
            </a:r>
            <a:r>
              <a:rPr lang="en-GB" sz="1200" dirty="0"/>
              <a:t>, M. Pentella</a:t>
            </a:r>
            <a:r>
              <a:rPr lang="en-GB" sz="1200" baseline="30000" dirty="0"/>
              <a:t>3</a:t>
            </a:r>
            <a:r>
              <a:rPr lang="en-GB" sz="1200" dirty="0"/>
              <a:t>, C. Petrone</a:t>
            </a:r>
            <a:r>
              <a:rPr lang="en-GB" sz="1200" baseline="30000" dirty="0"/>
              <a:t>3</a:t>
            </a:r>
            <a:r>
              <a:rPr lang="en-GB" sz="1200" dirty="0"/>
              <a:t>, O. Pirotte</a:t>
            </a:r>
            <a:r>
              <a:rPr lang="en-GB" sz="1200" baseline="30000" dirty="0"/>
              <a:t>1</a:t>
            </a:r>
            <a:r>
              <a:rPr lang="en-GB" sz="1200" dirty="0"/>
              <a:t>, R. Van Weelderen</a:t>
            </a:r>
            <a:r>
              <a:rPr lang="en-GB" sz="1200" baseline="30000" dirty="0"/>
              <a:t>1</a:t>
            </a:r>
            <a:r>
              <a:rPr lang="en-GB" sz="1200" dirty="0"/>
              <a:t>, and G. Willering</a:t>
            </a:r>
            <a:r>
              <a:rPr lang="en-GB" sz="1200" baseline="30000" dirty="0"/>
              <a:t>3</a:t>
            </a:r>
            <a:br>
              <a:rPr lang="en-GB" sz="1200" baseline="30000" dirty="0"/>
            </a:br>
            <a:br>
              <a:rPr lang="en-GB" sz="1200" dirty="0"/>
            </a:br>
            <a:r>
              <a:rPr lang="en-GB" sz="1200" baseline="30000" dirty="0"/>
              <a:t>1</a:t>
            </a:r>
            <a:r>
              <a:rPr lang="en-GB" sz="1200" dirty="0"/>
              <a:t>CERN/TE-CRG, </a:t>
            </a:r>
            <a:r>
              <a:rPr lang="en-GB" sz="1200" baseline="30000" dirty="0"/>
              <a:t>2</a:t>
            </a:r>
            <a:r>
              <a:rPr lang="en-GB" sz="1200" dirty="0"/>
              <a:t>CERN/TE-HDO, </a:t>
            </a:r>
            <a:r>
              <a:rPr lang="en-GB" sz="1200" baseline="30000" dirty="0"/>
              <a:t>3</a:t>
            </a:r>
            <a:r>
              <a:rPr lang="en-GB" sz="1200" dirty="0"/>
              <a:t>CERN/TE-MSC</a:t>
            </a:r>
            <a:endParaRPr lang="en-GB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939580"/>
            <a:ext cx="11376026" cy="549951"/>
          </a:xfrm>
        </p:spPr>
        <p:txBody>
          <a:bodyPr/>
          <a:lstStyle/>
          <a:p>
            <a:pPr algn="ctr"/>
            <a:r>
              <a:rPr lang="en-GB" dirty="0"/>
              <a:t>18 December 2024 </a:t>
            </a:r>
          </a:p>
          <a:p>
            <a:pPr algn="ctr"/>
            <a:r>
              <a:rPr lang="en-GB" dirty="0"/>
              <a:t>31</a:t>
            </a:r>
            <a:r>
              <a:rPr lang="en-GB" baseline="30000" dirty="0"/>
              <a:t>th</a:t>
            </a:r>
            <a:r>
              <a:rPr lang="en-GB" dirty="0"/>
              <a:t> SHiP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3DFEFA-1658-AD9E-AC03-3698CD359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/>
              <a:t>Preliminary electromechanical design</a:t>
            </a:r>
            <a:br>
              <a:rPr lang="en-US" sz="3200" dirty="0"/>
            </a:b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F7EC42-C904-7A54-3EA8-F427B09B0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8C640-C31B-9BA2-BF8D-A1FDEEBDD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261A2-44DD-BCC0-3085-1B41CC491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AF7D9F-0BE7-D0E4-3F75-9DBFFAF12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959" y="1580212"/>
            <a:ext cx="5512674" cy="1732929"/>
          </a:xfrm>
          <a:prstGeom prst="rect">
            <a:avLst/>
          </a:prstGeom>
        </p:spPr>
      </p:pic>
      <p:pic>
        <p:nvPicPr>
          <p:cNvPr id="16" name="Picture 15" descr="A screen shot of a blue rectangle with red lines&#10;&#10;Description automatically generated">
            <a:extLst>
              <a:ext uri="{FF2B5EF4-FFF2-40B4-BE49-F238E27FC236}">
                <a16:creationId xmlns:a16="http://schemas.microsoft.com/office/drawing/2014/main" id="{649345E0-EF38-180C-2CAC-22E1A01277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9"/>
          <a:stretch/>
        </p:blipFill>
        <p:spPr>
          <a:xfrm>
            <a:off x="181970" y="1941661"/>
            <a:ext cx="3749178" cy="34505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E4EB375-F5F7-12AC-4B1E-F4A220B7EF6D}"/>
              </a:ext>
            </a:extLst>
          </p:cNvPr>
          <p:cNvSpPr txBox="1"/>
          <p:nvPr/>
        </p:nvSpPr>
        <p:spPr>
          <a:xfrm>
            <a:off x="836660" y="5126409"/>
            <a:ext cx="2506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Int </a:t>
            </a:r>
            <a:r>
              <a:rPr lang="en-US" sz="1200" i="1" dirty="0" err="1"/>
              <a:t>B.dl</a:t>
            </a:r>
            <a:r>
              <a:rPr lang="en-US" sz="1200" i="1" dirty="0"/>
              <a:t> </a:t>
            </a:r>
            <a:r>
              <a:rPr lang="en-US" sz="1200" dirty="0"/>
              <a:t>[-2.5 m; 2.5m] = 0.630 </a:t>
            </a:r>
            <a:r>
              <a:rPr lang="en-US" sz="1200" dirty="0" err="1"/>
              <a:t>T.m</a:t>
            </a:r>
            <a:endParaRPr lang="en-US" sz="1200" dirty="0"/>
          </a:p>
          <a:p>
            <a:pPr algn="ctr"/>
            <a:r>
              <a:rPr lang="en-US" sz="1200" dirty="0"/>
              <a:t>Stored energy: ~ 2.75 MJ</a:t>
            </a:r>
            <a:endParaRPr lang="en-GB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D7696CB-04DC-1803-FB84-41A8702B602E}"/>
              </a:ext>
            </a:extLst>
          </p:cNvPr>
          <p:cNvSpPr txBox="1"/>
          <p:nvPr/>
        </p:nvSpPr>
        <p:spPr>
          <a:xfrm>
            <a:off x="3125094" y="4505262"/>
            <a:ext cx="741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lang="en-US" sz="1200" baseline="-25000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= 1 T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84081E-D33B-E4B8-3A5A-D7E21BC509F1}"/>
              </a:ext>
            </a:extLst>
          </p:cNvPr>
          <p:cNvSpPr txBox="1"/>
          <p:nvPr/>
        </p:nvSpPr>
        <p:spPr>
          <a:xfrm>
            <a:off x="1521554" y="3295610"/>
            <a:ext cx="1039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lang="en-US" sz="1200" baseline="-25000" dirty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= 0.154 T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8BDF6C9-E687-7FB9-DCF7-9783BE583BEF}"/>
              </a:ext>
            </a:extLst>
          </p:cNvPr>
          <p:cNvSpPr/>
          <p:nvPr/>
        </p:nvSpPr>
        <p:spPr>
          <a:xfrm>
            <a:off x="1998640" y="3590729"/>
            <a:ext cx="91440" cy="914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01E727-F8EB-9580-8300-CF324DD6BEE5}"/>
              </a:ext>
            </a:extLst>
          </p:cNvPr>
          <p:cNvSpPr txBox="1"/>
          <p:nvPr/>
        </p:nvSpPr>
        <p:spPr>
          <a:xfrm>
            <a:off x="862786" y="1430850"/>
            <a:ext cx="23631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3 double pancakes per coil,</a:t>
            </a:r>
          </a:p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16 turns per layer</a:t>
            </a:r>
          </a:p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3 kA per turn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9BF7C80-51B0-AE4A-6658-0A216F394900}"/>
              </a:ext>
            </a:extLst>
          </p:cNvPr>
          <p:cNvCxnSpPr/>
          <p:nvPr/>
        </p:nvCxnSpPr>
        <p:spPr>
          <a:xfrm flipH="1">
            <a:off x="3125393" y="4717747"/>
            <a:ext cx="344906" cy="256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36EF2B3D-8088-DD60-C792-893141C011BF}"/>
              </a:ext>
            </a:extLst>
          </p:cNvPr>
          <p:cNvSpPr/>
          <p:nvPr/>
        </p:nvSpPr>
        <p:spPr>
          <a:xfrm>
            <a:off x="576446" y="3478490"/>
            <a:ext cx="91440" cy="1122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BF03CEB-E9CA-C14F-2F62-482FD9C2EF0C}"/>
              </a:ext>
            </a:extLst>
          </p:cNvPr>
          <p:cNvSpPr txBox="1"/>
          <p:nvPr/>
        </p:nvSpPr>
        <p:spPr>
          <a:xfrm>
            <a:off x="6038172" y="3340299"/>
            <a:ext cx="458224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1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</a:rPr>
              <a:t>Field maps in the magnet aperture in vertical plan in the center of the magnet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1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</a:rPr>
              <a:t>The three components are shown.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i="1" kern="0" dirty="0">
                <a:solidFill>
                  <a:schemeClr val="bg1">
                    <a:lumMod val="50000"/>
                  </a:schemeClr>
                </a:solidFill>
              </a:rPr>
              <a:t>Field maps are available in EDMS 3168589</a:t>
            </a:r>
            <a:endParaRPr kumimoji="0" lang="en-GB" sz="900" b="0" i="1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BC17E4-1B7C-01CA-9B7C-52113F8DCC03}"/>
              </a:ext>
            </a:extLst>
          </p:cNvPr>
          <p:cNvSpPr txBox="1"/>
          <p:nvPr/>
        </p:nvSpPr>
        <p:spPr>
          <a:xfrm>
            <a:off x="5104353" y="3989008"/>
            <a:ext cx="6146260" cy="196977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endParaRPr lang="en-GB" sz="1600" dirty="0"/>
          </a:p>
          <a:p>
            <a:pPr algn="ctr"/>
            <a:r>
              <a:rPr lang="en-GB" sz="1600" dirty="0"/>
              <a:t>Main parameters of the electromechanical design</a:t>
            </a:r>
          </a:p>
          <a:p>
            <a:pPr algn="ctr"/>
            <a:endParaRPr lang="en-GB" sz="1600" dirty="0"/>
          </a:p>
          <a:p>
            <a:pPr algn="ctr"/>
            <a:r>
              <a:rPr lang="en-US" sz="1600" dirty="0"/>
              <a:t>The baseline magnetic design is under evaluation by the SHiP team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/>
              <a:t>Need to quantify field uniformity with parameters to drive the coil and yoke optimization</a:t>
            </a:r>
          </a:p>
          <a:p>
            <a:pPr algn="ctr"/>
            <a:endParaRPr 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9D9426-D66E-D53B-DB31-ED9EF0A5A066}"/>
              </a:ext>
            </a:extLst>
          </p:cNvPr>
          <p:cNvSpPr txBox="1"/>
          <p:nvPr/>
        </p:nvSpPr>
        <p:spPr>
          <a:xfrm>
            <a:off x="346381" y="5582810"/>
            <a:ext cx="330451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1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</a:rPr>
              <a:t>Main parameters of the electromechanical design V01</a:t>
            </a:r>
          </a:p>
        </p:txBody>
      </p:sp>
    </p:spTree>
    <p:extLst>
      <p:ext uri="{BB962C8B-B14F-4D97-AF65-F5344CB8AC3E}">
        <p14:creationId xmlns:p14="http://schemas.microsoft.com/office/powerpoint/2010/main" val="623242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0DA86A1C-D26E-B1BF-80E2-B512EB9DD5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95"/>
          <a:stretch/>
        </p:blipFill>
        <p:spPr bwMode="auto">
          <a:xfrm>
            <a:off x="8562920" y="125260"/>
            <a:ext cx="3500002" cy="6103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4723170-2350-6D19-BC0F-5FE858352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/>
              <a:t>EESD Phase 4a – Cooling architecture</a:t>
            </a:r>
            <a:br>
              <a:rPr lang="en-US" sz="3200" dirty="0"/>
            </a:b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8E6AC-9FE3-9F71-10AE-80A788F7D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BE65C-D606-9C26-EBED-282E18691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6ED4DE-8F55-9937-4A28-7CC52F6A1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BB5BA5-D9DE-61C1-8FA4-7A0F12E7DAEC}"/>
              </a:ext>
            </a:extLst>
          </p:cNvPr>
          <p:cNvSpPr txBox="1"/>
          <p:nvPr/>
        </p:nvSpPr>
        <p:spPr>
          <a:xfrm>
            <a:off x="354427" y="1635395"/>
            <a:ext cx="667290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F2F2F"/>
                </a:solidFill>
              </a:rPr>
              <a:t>Test of the cooling architecture with cryocoolers in HFM test station in CRG Cryolab (HFM 159 building):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Cryocoolers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2F2F2F"/>
                </a:solidFill>
              </a:rPr>
              <a:t>CryoFan</a:t>
            </a:r>
            <a:endParaRPr lang="en-US" sz="140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2F2F2F"/>
                </a:solidFill>
              </a:rPr>
              <a:t>Membrane pump</a:t>
            </a:r>
          </a:p>
          <a:p>
            <a:endParaRPr lang="en-US" sz="1400" dirty="0">
              <a:solidFill>
                <a:srgbClr val="2F2F2F"/>
              </a:solidFill>
            </a:endParaRPr>
          </a:p>
          <a:p>
            <a:r>
              <a:rPr lang="en-US" sz="1400" dirty="0">
                <a:solidFill>
                  <a:srgbClr val="2F2F2F"/>
                </a:solidFill>
              </a:rPr>
              <a:t>Synergies with </a:t>
            </a:r>
            <a:r>
              <a:rPr lang="en-GB" sz="1400" dirty="0">
                <a:solidFill>
                  <a:srgbClr val="2F2F2F"/>
                </a:solidFill>
              </a:rPr>
              <a:t>HFM WP 4.6: cryogenic study of novel cooling schemes (application for other projects like </a:t>
            </a:r>
            <a:r>
              <a:rPr lang="en-GB" sz="1400" dirty="0" err="1">
                <a:solidFill>
                  <a:srgbClr val="2F2F2F"/>
                </a:solidFill>
              </a:rPr>
              <a:t>EuroSIG</a:t>
            </a:r>
            <a:r>
              <a:rPr lang="en-GB" sz="1400" dirty="0">
                <a:solidFill>
                  <a:srgbClr val="2F2F2F"/>
                </a:solidFill>
              </a:rPr>
              <a:t>, </a:t>
            </a:r>
            <a:r>
              <a:rPr lang="en-GB" sz="1400" dirty="0" err="1">
                <a:solidFill>
                  <a:srgbClr val="2F2F2F"/>
                </a:solidFill>
              </a:rPr>
              <a:t>CHiC</a:t>
            </a:r>
            <a:r>
              <a:rPr lang="en-GB" sz="1400" dirty="0">
                <a:solidFill>
                  <a:srgbClr val="2F2F2F"/>
                </a:solidFill>
              </a:rPr>
              <a:t>)</a:t>
            </a:r>
          </a:p>
          <a:p>
            <a:endParaRPr lang="en-US" sz="1400" dirty="0">
              <a:solidFill>
                <a:srgbClr val="2F2F2F"/>
              </a:solidFill>
            </a:endParaRPr>
          </a:p>
          <a:p>
            <a:endParaRPr lang="en-GB" sz="1400" dirty="0">
              <a:solidFill>
                <a:srgbClr val="2F2F2F"/>
              </a:solidFill>
            </a:endParaRPr>
          </a:p>
          <a:p>
            <a:r>
              <a:rPr lang="en-GB" sz="1400" dirty="0">
                <a:solidFill>
                  <a:srgbClr val="2F2F2F"/>
                </a:solidFill>
              </a:rPr>
              <a:t>Test is designed to evaluate the magnet cooling circuit efficiency. Heat loads will be simulated with electrical heaters.</a:t>
            </a:r>
          </a:p>
          <a:p>
            <a:endParaRPr lang="en-GB" sz="1400" dirty="0">
              <a:solidFill>
                <a:srgbClr val="2F2F2F"/>
              </a:solidFill>
            </a:endParaRPr>
          </a:p>
          <a:p>
            <a:r>
              <a:rPr lang="en-GB" sz="1400" dirty="0">
                <a:solidFill>
                  <a:srgbClr val="2F2F2F"/>
                </a:solidFill>
              </a:rPr>
              <a:t>Magnet will not be powered for lack of current leads; current leads and protection scheme could be added in a Phase 4b of the demonstrator.</a:t>
            </a:r>
          </a:p>
          <a:p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B38A5F-214B-2C0E-B930-A1AC064858FA}"/>
              </a:ext>
            </a:extLst>
          </p:cNvPr>
          <p:cNvSpPr txBox="1"/>
          <p:nvPr/>
        </p:nvSpPr>
        <p:spPr>
          <a:xfrm>
            <a:off x="361555" y="1140720"/>
            <a:ext cx="238526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303030"/>
                </a:solidFill>
                <a:latin typeface="Arial"/>
              </a:rPr>
              <a:t>Phase 4 – 2025 Q3/Q4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53D762-1CAB-5395-B649-3262E1232A55}"/>
              </a:ext>
            </a:extLst>
          </p:cNvPr>
          <p:cNvSpPr txBox="1"/>
          <p:nvPr/>
        </p:nvSpPr>
        <p:spPr>
          <a:xfrm>
            <a:off x="2015721" y="1184670"/>
            <a:ext cx="452804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50" i="1" dirty="0"/>
              <a:t>Courtesy of </a:t>
            </a:r>
            <a:r>
              <a:rPr lang="en-GB" sz="1050" i="1" dirty="0"/>
              <a:t>P. Borges de Sousa, T. Koettig </a:t>
            </a:r>
            <a:r>
              <a:rPr lang="en-US" sz="1050" i="1" dirty="0"/>
              <a:t>(CERN TE-CRG)</a:t>
            </a:r>
            <a:endParaRPr lang="en-GB" sz="105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641A25A6-AD1D-B777-01C1-262849D426D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037053"/>
                  </p:ext>
                </p:extLst>
              </p:nvPr>
            </p:nvGraphicFramePr>
            <p:xfrm>
              <a:off x="5347280" y="4988575"/>
              <a:ext cx="3017520" cy="1162595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737360">
                      <a:extLst>
                        <a:ext uri="{9D8B030D-6E8A-4147-A177-3AD203B41FA5}">
                          <a16:colId xmlns:a16="http://schemas.microsoft.com/office/drawing/2014/main" val="707701816"/>
                        </a:ext>
                      </a:extLst>
                    </a:gridCol>
                    <a:gridCol w="640080">
                      <a:extLst>
                        <a:ext uri="{9D8B030D-6E8A-4147-A177-3AD203B41FA5}">
                          <a16:colId xmlns:a16="http://schemas.microsoft.com/office/drawing/2014/main" val="3434109485"/>
                        </a:ext>
                      </a:extLst>
                    </a:gridCol>
                    <a:gridCol w="640080">
                      <a:extLst>
                        <a:ext uri="{9D8B030D-6E8A-4147-A177-3AD203B41FA5}">
                          <a16:colId xmlns:a16="http://schemas.microsoft.com/office/drawing/2014/main" val="1413065483"/>
                        </a:ext>
                      </a:extLst>
                    </a:gridCol>
                  </a:tblGrid>
                  <a:tr h="3414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000" u="none" strike="noStrike" dirty="0">
                              <a:effectLst/>
                              <a:latin typeface="+mn-lt"/>
                            </a:rPr>
                            <a:t>Source</a:t>
                          </a:r>
                          <a:endParaRPr lang="en-GB" sz="1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GB" sz="1000" b="1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000" b="1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1000" b="1" u="none" strike="noStrike" dirty="0">
                              <a:effectLst/>
                              <a:latin typeface="+mn-lt"/>
                            </a:rPr>
                            <a:t> at 20 K</a:t>
                          </a:r>
                        </a:p>
                        <a:p>
                          <a:pPr algn="ctr" fontAlgn="b"/>
                          <a:r>
                            <a:rPr lang="en-GB" sz="1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</a:rPr>
                            <a:t>[W]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GB" sz="1000" b="1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000" b="1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1000" b="1" u="none" strike="noStrike" dirty="0">
                              <a:effectLst/>
                              <a:latin typeface="+mn-lt"/>
                            </a:rPr>
                            <a:t> at 80 K</a:t>
                          </a:r>
                        </a:p>
                        <a:p>
                          <a:pPr algn="ctr" fontAlgn="b"/>
                          <a:r>
                            <a:rPr lang="en-GB" sz="1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</a:rPr>
                            <a:t>[W]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301060159"/>
                      </a:ext>
                    </a:extLst>
                  </a:tr>
                  <a:tr h="27371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000" u="none" strike="noStrike" dirty="0">
                              <a:effectLst/>
                              <a:latin typeface="+mn-lt"/>
                            </a:rPr>
                            <a:t>Conduction through support</a:t>
                          </a:r>
                          <a:endParaRPr lang="en-GB" sz="1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0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1.6</a:t>
                          </a:r>
                          <a:endParaRPr lang="en-GB" sz="10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0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13</a:t>
                          </a:r>
                          <a:endParaRPr lang="en-GB" sz="10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770236799"/>
                      </a:ext>
                    </a:extLst>
                  </a:tr>
                  <a:tr h="27371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000" u="none" strike="noStrike" dirty="0">
                              <a:effectLst/>
                              <a:latin typeface="+mn-lt"/>
                            </a:rPr>
                            <a:t>Thermal radiation</a:t>
                          </a:r>
                          <a:endParaRPr lang="en-GB" sz="1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0</a:t>
                          </a:r>
                          <a:r>
                            <a:rPr lang="en-GB" sz="10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.2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0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6.6</a:t>
                          </a:r>
                          <a:endParaRPr lang="en-GB" sz="10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305760776"/>
                      </a:ext>
                    </a:extLst>
                  </a:tr>
                  <a:tr h="27371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000" b="1" u="none" strike="noStrike" dirty="0">
                              <a:effectLst/>
                              <a:latin typeface="+mn-lt"/>
                            </a:rPr>
                            <a:t>Sub-total Magnet </a:t>
                          </a:r>
                          <a:endParaRPr lang="en-GB" sz="1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</a:t>
                          </a:r>
                          <a:r>
                            <a:rPr lang="en-GB" sz="1000" b="1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.8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0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19.6</a:t>
                          </a:r>
                          <a:endParaRPr lang="en-GB" sz="10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0613508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641A25A6-AD1D-B777-01C1-262849D426D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037053"/>
                  </p:ext>
                </p:extLst>
              </p:nvPr>
            </p:nvGraphicFramePr>
            <p:xfrm>
              <a:off x="5347280" y="4988575"/>
              <a:ext cx="3017520" cy="1162595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737360">
                      <a:extLst>
                        <a:ext uri="{9D8B030D-6E8A-4147-A177-3AD203B41FA5}">
                          <a16:colId xmlns:a16="http://schemas.microsoft.com/office/drawing/2014/main" val="707701816"/>
                        </a:ext>
                      </a:extLst>
                    </a:gridCol>
                    <a:gridCol w="640080">
                      <a:extLst>
                        <a:ext uri="{9D8B030D-6E8A-4147-A177-3AD203B41FA5}">
                          <a16:colId xmlns:a16="http://schemas.microsoft.com/office/drawing/2014/main" val="3434109485"/>
                        </a:ext>
                      </a:extLst>
                    </a:gridCol>
                    <a:gridCol w="640080">
                      <a:extLst>
                        <a:ext uri="{9D8B030D-6E8A-4147-A177-3AD203B41FA5}">
                          <a16:colId xmlns:a16="http://schemas.microsoft.com/office/drawing/2014/main" val="1413065483"/>
                        </a:ext>
                      </a:extLst>
                    </a:gridCol>
                  </a:tblGrid>
                  <a:tr h="34143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000" u="none" strike="noStrike" dirty="0">
                              <a:effectLst/>
                              <a:latin typeface="+mn-lt"/>
                            </a:rPr>
                            <a:t>Source</a:t>
                          </a:r>
                          <a:endParaRPr lang="en-GB" sz="1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272381" t="-3571" r="-101905" b="-2482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372381" t="-3571" r="-1905" b="-2482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01060159"/>
                      </a:ext>
                    </a:extLst>
                  </a:tr>
                  <a:tr h="27371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000" u="none" strike="noStrike" dirty="0">
                              <a:effectLst/>
                              <a:latin typeface="+mn-lt"/>
                            </a:rPr>
                            <a:t>Conduction through support</a:t>
                          </a:r>
                          <a:endParaRPr lang="en-GB" sz="1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0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1.6</a:t>
                          </a:r>
                          <a:endParaRPr lang="en-GB" sz="10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0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13</a:t>
                          </a:r>
                          <a:endParaRPr lang="en-GB" sz="10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770236799"/>
                      </a:ext>
                    </a:extLst>
                  </a:tr>
                  <a:tr h="27371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000" u="none" strike="noStrike" dirty="0">
                              <a:effectLst/>
                              <a:latin typeface="+mn-lt"/>
                            </a:rPr>
                            <a:t>Thermal radiation</a:t>
                          </a:r>
                          <a:endParaRPr lang="en-GB" sz="1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0</a:t>
                          </a:r>
                          <a:r>
                            <a:rPr lang="en-GB" sz="10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.2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0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6.6</a:t>
                          </a:r>
                          <a:endParaRPr lang="en-GB" sz="10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305760776"/>
                      </a:ext>
                    </a:extLst>
                  </a:tr>
                  <a:tr h="27371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1000" b="1" u="none" strike="noStrike" dirty="0">
                              <a:effectLst/>
                              <a:latin typeface="+mn-lt"/>
                            </a:rPr>
                            <a:t>Sub-total Magnet </a:t>
                          </a:r>
                          <a:endParaRPr lang="en-GB" sz="1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000" b="1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</a:t>
                          </a:r>
                          <a:r>
                            <a:rPr lang="en-GB" sz="1000" b="1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.8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0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19.6</a:t>
                          </a:r>
                          <a:endParaRPr lang="en-GB" sz="10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06135081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1">
            <a:extLst>
              <a:ext uri="{FF2B5EF4-FFF2-40B4-BE49-F238E27FC236}">
                <a16:creationId xmlns:a16="http://schemas.microsoft.com/office/drawing/2014/main" id="{57B7DE5B-00AE-A31C-7D1C-E93E27A1C1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52" r="12270" b="90750"/>
          <a:stretch/>
        </p:blipFill>
        <p:spPr bwMode="auto">
          <a:xfrm>
            <a:off x="10741067" y="125260"/>
            <a:ext cx="1321855" cy="338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D8BF525-FCD5-3092-C5B6-4FC84C3AE336}"/>
              </a:ext>
            </a:extLst>
          </p:cNvPr>
          <p:cNvSpPr/>
          <p:nvPr/>
        </p:nvSpPr>
        <p:spPr>
          <a:xfrm>
            <a:off x="8799534" y="1778696"/>
            <a:ext cx="1590806" cy="1402915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629A49-95D3-FB0D-0FF4-878F9D311ABF}"/>
              </a:ext>
            </a:extLst>
          </p:cNvPr>
          <p:cNvSpPr txBox="1"/>
          <p:nvPr/>
        </p:nvSpPr>
        <p:spPr>
          <a:xfrm>
            <a:off x="8630017" y="3155723"/>
            <a:ext cx="15908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i="1" dirty="0">
                <a:solidFill>
                  <a:schemeClr val="bg1">
                    <a:lumMod val="50000"/>
                  </a:schemeClr>
                </a:solidFill>
              </a:rPr>
              <a:t>Only added in phase 4b</a:t>
            </a:r>
          </a:p>
        </p:txBody>
      </p:sp>
    </p:spTree>
    <p:extLst>
      <p:ext uri="{BB962C8B-B14F-4D97-AF65-F5344CB8AC3E}">
        <p14:creationId xmlns:p14="http://schemas.microsoft.com/office/powerpoint/2010/main" val="3463714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7BF27A-F955-8D23-CC4D-82399C4BD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184" y="1"/>
            <a:ext cx="6920950" cy="636049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95BE040-6307-FA6A-F266-62805D24D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4132697" cy="1065742"/>
          </a:xfrm>
        </p:spPr>
        <p:txBody>
          <a:bodyPr/>
          <a:lstStyle/>
          <a:p>
            <a:pPr algn="l"/>
            <a:r>
              <a:rPr lang="en-US" sz="3200" dirty="0"/>
              <a:t>Tentative timeline</a:t>
            </a:r>
            <a:br>
              <a:rPr lang="en-US" sz="3200" dirty="0"/>
            </a:br>
            <a:endParaRPr lang="en-GB" sz="32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7CAFB2-2585-78CD-2B30-6652ACB1F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708" y="1135611"/>
            <a:ext cx="4747013" cy="2233889"/>
          </a:xfrm>
        </p:spPr>
        <p:txBody>
          <a:bodyPr>
            <a:noAutofit/>
          </a:bodyPr>
          <a:lstStyle/>
          <a:p>
            <a:r>
              <a:rPr lang="en-GB" sz="1800" dirty="0"/>
              <a:t>Key milestones: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Test of the first prototype coil: Q4 2028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Test of the series coils Q4 2030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Assembly of the Spectrometer system at the surface : Q3 2031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System commissioning in the ECN3 cavern: Q2 2032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46FCF-9274-FF91-4813-374817AA7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5FF65-2C3D-7D1D-DBF1-9225853F1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3B02C-0E3C-ED4A-3FDE-67F5B1F7E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5A2393-F813-3C44-EAAF-1EB600FF67F9}"/>
              </a:ext>
            </a:extLst>
          </p:cNvPr>
          <p:cNvSpPr txBox="1"/>
          <p:nvPr/>
        </p:nvSpPr>
        <p:spPr>
          <a:xfrm>
            <a:off x="442941" y="3707997"/>
            <a:ext cx="4097744" cy="181588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No time to lose: engineering design to start spring 2025 (i.e., main parameters must be fixed Q1 2025)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/>
              <a:t>High co activities with HL-LHC installation during LS3 for most of the teams involved in SHiP project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ADD2A50-6ECE-D501-0AC9-EF71602D2439}"/>
              </a:ext>
            </a:extLst>
          </p:cNvPr>
          <p:cNvCxnSpPr/>
          <p:nvPr/>
        </p:nvCxnSpPr>
        <p:spPr>
          <a:xfrm>
            <a:off x="8010395" y="87512"/>
            <a:ext cx="0" cy="635711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71C95D3-CBAF-A4B8-01C0-CD53A1F486D0}"/>
              </a:ext>
            </a:extLst>
          </p:cNvPr>
          <p:cNvSpPr txBox="1"/>
          <p:nvPr/>
        </p:nvSpPr>
        <p:spPr>
          <a:xfrm>
            <a:off x="7555474" y="480642"/>
            <a:ext cx="409343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Today</a:t>
            </a:r>
            <a:endParaRPr lang="en-GB" sz="12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9EBCB57-5633-616A-13AA-0D4948C9C3C9}"/>
              </a:ext>
            </a:extLst>
          </p:cNvPr>
          <p:cNvSpPr/>
          <p:nvPr/>
        </p:nvSpPr>
        <p:spPr>
          <a:xfrm>
            <a:off x="9515030" y="172741"/>
            <a:ext cx="91440" cy="61877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9C1ADA1-B2D3-478B-86DF-7A99AE464E31}"/>
              </a:ext>
            </a:extLst>
          </p:cNvPr>
          <p:cNvSpPr/>
          <p:nvPr/>
        </p:nvSpPr>
        <p:spPr>
          <a:xfrm>
            <a:off x="10301807" y="167411"/>
            <a:ext cx="91440" cy="61877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7FFE9B7-2197-43AB-AC08-CF4C1E74F21B}"/>
              </a:ext>
            </a:extLst>
          </p:cNvPr>
          <p:cNvSpPr/>
          <p:nvPr/>
        </p:nvSpPr>
        <p:spPr>
          <a:xfrm>
            <a:off x="10584433" y="167287"/>
            <a:ext cx="91440" cy="61877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40E4CEE-F8B3-39F9-38E6-7A63D6B27C68}"/>
              </a:ext>
            </a:extLst>
          </p:cNvPr>
          <p:cNvSpPr/>
          <p:nvPr/>
        </p:nvSpPr>
        <p:spPr>
          <a:xfrm>
            <a:off x="10882023" y="161024"/>
            <a:ext cx="91440" cy="61877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13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47DFB9-DB53-F8C8-0ADF-28397920E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317943"/>
            <a:ext cx="11376024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The magnet can be protected with a dump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A 160 </a:t>
            </a:r>
            <a:r>
              <a:rPr lang="en-US" sz="1400" dirty="0" err="1"/>
              <a:t>mΩ</a:t>
            </a:r>
            <a:r>
              <a:rPr lang="en-US" sz="1400" dirty="0"/>
              <a:t> allows for a peak voltage &lt; 500 V a Thot &lt; 50 K, with enough margin to design leads that can be protected/operated (&lt; 200 K hot spot, &lt; 5 W per lead)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Other options being explored (power converter ramp down in case of quench, or cold dump for a faster discharge of the current leads)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Detection, based on EESD experience is not a problem. Nevertheless, co-wound cable for quench detection will be tested in EESD phase 3.</a:t>
            </a:r>
            <a:endParaRPr lang="en-GB" sz="16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4A9999-4E65-CF47-D691-4E0E62C4A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Protection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D56848-5946-E4DB-BCDB-B3C1E597B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E87910-8A17-8C06-BA80-CD0FF73CA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351CA-A038-AEC4-40F4-6810D1633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050" name="Picture 1">
            <a:extLst>
              <a:ext uri="{FF2B5EF4-FFF2-40B4-BE49-F238E27FC236}">
                <a16:creationId xmlns:a16="http://schemas.microsoft.com/office/drawing/2014/main" id="{C8E27669-4355-D645-B885-D2E9E9C00D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072" y="3416997"/>
            <a:ext cx="45815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2">
            <a:extLst>
              <a:ext uri="{FF2B5EF4-FFF2-40B4-BE49-F238E27FC236}">
                <a16:creationId xmlns:a16="http://schemas.microsoft.com/office/drawing/2014/main" id="{0B9E389A-C366-5A46-E35A-126F87DD90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403" y="3416998"/>
            <a:ext cx="45815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8577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6E29BE-DA76-B876-69F7-9137B4AA2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18/12/2024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BFFCA-3DF5-3E41-DABA-4FDFB59C3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L. Baudin, et al. / 31th SHiP Collaboration Meeting / SHiP Spectrometer Magnet Status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07A0E-5443-A06F-AC84-6AF8DE54D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04DF92-DE37-42B3-DDDF-CA6B5B6F5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development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4A45BA-254B-5CB1-E6B3-628BB7A5DBF4}"/>
              </a:ext>
            </a:extLst>
          </p:cNvPr>
          <p:cNvSpPr txBox="1"/>
          <p:nvPr/>
        </p:nvSpPr>
        <p:spPr>
          <a:xfrm>
            <a:off x="407988" y="1177592"/>
            <a:ext cx="43986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Cable test for bending radius of 200 mm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7F6439-BEF9-D44C-96E8-4BAA1BF55BC3}"/>
              </a:ext>
            </a:extLst>
          </p:cNvPr>
          <p:cNvSpPr txBox="1"/>
          <p:nvPr/>
        </p:nvSpPr>
        <p:spPr>
          <a:xfrm>
            <a:off x="314220" y="1482940"/>
            <a:ext cx="116669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2F2F2F"/>
                </a:solidFill>
              </a:rPr>
              <a:t>Characterizing the cable with a bending radius of 200 mm, instead of the 300 mm used so far in the EESD demonstrator, would enable a more compact design for the SHiP spectrometer magnet coil and allow for more efficient routing of cables in the cold box or distribution box</a:t>
            </a:r>
            <a:endParaRPr lang="en-US" sz="1400" dirty="0">
              <a:solidFill>
                <a:srgbClr val="2F2F2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21688E-6077-69A3-E120-D8B185ABE3F7}"/>
              </a:ext>
            </a:extLst>
          </p:cNvPr>
          <p:cNvSpPr txBox="1"/>
          <p:nvPr/>
        </p:nvSpPr>
        <p:spPr>
          <a:xfrm>
            <a:off x="7770460" y="2777964"/>
            <a:ext cx="4210756" cy="206210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First test results have been done </a:t>
            </a:r>
          </a:p>
          <a:p>
            <a:pPr algn="ctr"/>
            <a:endParaRPr lang="en-US" sz="1600" dirty="0"/>
          </a:p>
          <a:p>
            <a:pPr algn="ctr"/>
            <a:r>
              <a:rPr lang="en-GB" sz="1600" dirty="0"/>
              <a:t>The test setup requires further improvements.</a:t>
            </a:r>
          </a:p>
          <a:p>
            <a:pPr algn="ctr"/>
            <a:endParaRPr lang="en-US" sz="1600" dirty="0"/>
          </a:p>
          <a:p>
            <a:pPr algn="ctr"/>
            <a:r>
              <a:rPr lang="en-GB" sz="1600" dirty="0"/>
              <a:t>This is part of an ongoing learning process</a:t>
            </a:r>
          </a:p>
          <a:p>
            <a:pPr algn="ctr"/>
            <a:r>
              <a:rPr lang="en-GB" sz="1600" dirty="0"/>
              <a:t>aimed at better characterizing the </a:t>
            </a:r>
            <a:r>
              <a:rPr lang="en-GB" sz="1600" dirty="0" err="1"/>
              <a:t>behavior</a:t>
            </a:r>
            <a:r>
              <a:rPr lang="en-GB" sz="1600" dirty="0"/>
              <a:t> of the MgB₂ cable within the radial plate.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75A095-7BC2-1715-E74E-E1C464B2CB63}"/>
              </a:ext>
            </a:extLst>
          </p:cNvPr>
          <p:cNvSpPr txBox="1"/>
          <p:nvPr/>
        </p:nvSpPr>
        <p:spPr>
          <a:xfrm>
            <a:off x="4340496" y="5878087"/>
            <a:ext cx="268314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i="1" dirty="0"/>
              <a:t>Courtesy of </a:t>
            </a:r>
            <a:r>
              <a:rPr lang="en-GB" sz="1050" i="1" dirty="0"/>
              <a:t>F. Mangiarotti </a:t>
            </a:r>
            <a:r>
              <a:rPr lang="en-US" sz="1050" i="1" dirty="0"/>
              <a:t>(CERN TE-MSC)</a:t>
            </a:r>
            <a:endParaRPr lang="en-GB" sz="1050" i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89E290B-FD07-4864-14E0-ACC0887A6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256" y="3949599"/>
            <a:ext cx="3089600" cy="185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A green rectangular object with blue wires&#10;&#10;Description automatically generated">
            <a:extLst>
              <a:ext uri="{FF2B5EF4-FFF2-40B4-BE49-F238E27FC236}">
                <a16:creationId xmlns:a16="http://schemas.microsoft.com/office/drawing/2014/main" id="{C2A4CCEB-D1AA-4086-D86D-87AC13B22A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 flipV="1">
            <a:off x="367349" y="2805372"/>
            <a:ext cx="1604988" cy="30974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CFFE516-7B62-7DF9-D58A-4D672CC0D8DF}"/>
              </a:ext>
            </a:extLst>
          </p:cNvPr>
          <p:cNvSpPr txBox="1"/>
          <p:nvPr/>
        </p:nvSpPr>
        <p:spPr>
          <a:xfrm>
            <a:off x="282994" y="5878087"/>
            <a:ext cx="4445366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i="1" dirty="0"/>
              <a:t>Courtesy of </a:t>
            </a:r>
            <a:r>
              <a:rPr lang="en-GB" sz="1050" i="1" dirty="0"/>
              <a:t>N. Bourcey, C. Chatron, and F. Mangiarotti </a:t>
            </a:r>
          </a:p>
          <a:p>
            <a:pPr algn="l"/>
            <a:r>
              <a:rPr lang="en-US" sz="1050" i="1" dirty="0"/>
              <a:t>(CERN TE-MSC)</a:t>
            </a:r>
            <a:endParaRPr lang="en-GB" sz="105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C1847D-C91F-E973-A3ED-557274DA1253}"/>
              </a:ext>
            </a:extLst>
          </p:cNvPr>
          <p:cNvSpPr txBox="1"/>
          <p:nvPr/>
        </p:nvSpPr>
        <p:spPr>
          <a:xfrm>
            <a:off x="831326" y="2353377"/>
            <a:ext cx="22820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i="1" dirty="0">
                <a:solidFill>
                  <a:schemeClr val="bg1">
                    <a:lumMod val="50000"/>
                  </a:schemeClr>
                </a:solidFill>
              </a:rPr>
              <a:t>View of the CAD 3 model and results of magnetic simulations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0201DAB-8243-ABC9-74A8-470F67FF7EDA}"/>
              </a:ext>
            </a:extLst>
          </p:cNvPr>
          <p:cNvGrpSpPr/>
          <p:nvPr/>
        </p:nvGrpSpPr>
        <p:grpSpPr>
          <a:xfrm>
            <a:off x="2056691" y="3194045"/>
            <a:ext cx="1428188" cy="2544954"/>
            <a:chOff x="1972337" y="3303327"/>
            <a:chExt cx="1428188" cy="2544954"/>
          </a:xfrm>
        </p:grpSpPr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id="{D5CBBE7A-CC21-15A3-0B18-317AA6C5EB1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159"/>
            <a:stretch/>
          </p:blipFill>
          <p:spPr bwMode="auto">
            <a:xfrm>
              <a:off x="1972337" y="3303328"/>
              <a:ext cx="347953" cy="2544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">
              <a:extLst>
                <a:ext uri="{FF2B5EF4-FFF2-40B4-BE49-F238E27FC236}">
                  <a16:creationId xmlns:a16="http://schemas.microsoft.com/office/drawing/2014/main" id="{C1D85A35-CB59-5C27-F7D4-935583E4844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28" r="31214"/>
            <a:stretch/>
          </p:blipFill>
          <p:spPr bwMode="auto">
            <a:xfrm>
              <a:off x="2323286" y="3303327"/>
              <a:ext cx="1077239" cy="2544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C156C15E-A090-6434-73A1-F2E4F897E3A2}"/>
              </a:ext>
            </a:extLst>
          </p:cNvPr>
          <p:cNvSpPr txBox="1"/>
          <p:nvPr/>
        </p:nvSpPr>
        <p:spPr>
          <a:xfrm>
            <a:off x="4117513" y="2307353"/>
            <a:ext cx="322063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Test on the Diode test station: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 to 35 K;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without background B field.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dirty="0">
              <a:solidFill>
                <a:srgbClr val="0033A0"/>
              </a:solidFill>
              <a:latin typeface="Arial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Testing was initiated but interrupted due to technical issues with the leads and expected discrepancies between the two temperature measurements.</a:t>
            </a:r>
          </a:p>
        </p:txBody>
      </p:sp>
    </p:spTree>
    <p:extLst>
      <p:ext uri="{BB962C8B-B14F-4D97-AF65-F5344CB8AC3E}">
        <p14:creationId xmlns:p14="http://schemas.microsoft.com/office/powerpoint/2010/main" val="1593157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60C9E0-27E0-2257-DF6D-9DEECCC2F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Procurement of MgB₂ strands</a:t>
            </a:r>
            <a:br>
              <a:rPr lang="en-GB" baseline="-25000" dirty="0"/>
            </a:b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B33A0-3E45-1AB1-6BC8-D0C5F975F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5BAF93-8FA7-9D7E-9AEB-7B49C315C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12F9C-5D30-7C9A-BCC1-C7BD47E7B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55B5B5-0157-3FAF-FADD-0AD86BB6B133}"/>
              </a:ext>
            </a:extLst>
          </p:cNvPr>
          <p:cNvSpPr txBox="1"/>
          <p:nvPr/>
        </p:nvSpPr>
        <p:spPr>
          <a:xfrm>
            <a:off x="403200" y="1379524"/>
            <a:ext cx="11011560" cy="2850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Estimation of the cable and strands needs</a:t>
            </a:r>
            <a:r>
              <a:rPr kumimoji="0" lang="en-GB" sz="1600" b="1" i="0" u="none" strike="noStrike" kern="1200" cap="none" spc="0" normalizeH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the project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based on conceptual electromagnetic design V01: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Hypothesis for the calculation of the cable unit length:</a:t>
            </a:r>
          </a:p>
          <a:p>
            <a:pPr marL="171450" marR="0" lvl="0" indent="-171450" algn="l" defTabSz="914400" rtl="0" eaLnBrk="1" fontAlgn="auto" latinLnBrk="0" hangingPunct="1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Estimation of cable length for one coil based on current 3D magnetic simulations: 2200 m</a:t>
            </a:r>
          </a:p>
          <a:p>
            <a:pPr marL="171450" marR="0" lvl="0" indent="-171450" algn="l" defTabSz="914400" rtl="0" eaLnBrk="1" fontAlgn="auto" latinLnBrk="0" hangingPunct="1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+1 spare coils</a:t>
            </a:r>
          </a:p>
          <a:p>
            <a:pPr marL="171450" marR="0" lvl="0" indent="-171450" algn="l" defTabSz="914400" rtl="0" eaLnBrk="1" fontAlgn="auto" latinLnBrk="0" hangingPunct="1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>
                <a:solidFill>
                  <a:srgbClr val="2F2F2F"/>
                </a:solidFill>
                <a:latin typeface="Arial"/>
              </a:rPr>
              <a:t>1 double pancake (1/3 of coil) for prototyping margin </a:t>
            </a:r>
          </a:p>
          <a:p>
            <a:pPr marL="171450" marR="0" lvl="0" indent="-171450" algn="l" defTabSz="914400" rtl="0" eaLnBrk="1" fontAlgn="auto" latinLnBrk="0" hangingPunct="1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Must include winding margin</a:t>
            </a:r>
          </a:p>
          <a:p>
            <a:pPr marL="171450" marR="0" lvl="0" indent="-171450" algn="l" defTabSz="914400" rtl="0" eaLnBrk="1" fontAlgn="auto" latinLnBrk="0" hangingPunct="1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+ 10% twist pitch</a:t>
            </a:r>
          </a:p>
          <a:p>
            <a:pPr marL="171450" marR="0" lvl="0" indent="-171450" algn="l" defTabSz="914400" rtl="0" eaLnBrk="1" fontAlgn="auto" latinLnBrk="0" hangingPunct="1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+ 10% losses during cable production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18 strands per cable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889D7242-63EF-22BE-0A1C-FD33893DAD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283411"/>
              </p:ext>
            </p:extLst>
          </p:nvPr>
        </p:nvGraphicFramePr>
        <p:xfrm>
          <a:off x="7548896" y="4340739"/>
          <a:ext cx="3656441" cy="1249680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2854799">
                  <a:extLst>
                    <a:ext uri="{9D8B030D-6E8A-4147-A177-3AD203B41FA5}">
                      <a16:colId xmlns:a16="http://schemas.microsoft.com/office/drawing/2014/main" val="2976001133"/>
                    </a:ext>
                  </a:extLst>
                </a:gridCol>
                <a:gridCol w="487237">
                  <a:extLst>
                    <a:ext uri="{9D8B030D-6E8A-4147-A177-3AD203B41FA5}">
                      <a16:colId xmlns:a16="http://schemas.microsoft.com/office/drawing/2014/main" val="39781379"/>
                    </a:ext>
                  </a:extLst>
                </a:gridCol>
                <a:gridCol w="314405">
                  <a:extLst>
                    <a:ext uri="{9D8B030D-6E8A-4147-A177-3AD203B41FA5}">
                      <a16:colId xmlns:a16="http://schemas.microsoft.com/office/drawing/2014/main" val="22881467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Unit length one coil for one do</a:t>
                      </a:r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uble</a:t>
                      </a:r>
                      <a:r>
                        <a:rPr lang="en-GB" sz="1100" u="none" strike="noStrike" dirty="0">
                          <a:effectLst/>
                        </a:rPr>
                        <a:t> pancake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8522081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Number of double pancake :</a:t>
                      </a:r>
                      <a:br>
                        <a:rPr lang="en-GB" sz="1100" u="none" strike="noStrike" dirty="0">
                          <a:effectLst/>
                        </a:rPr>
                      </a:br>
                      <a:r>
                        <a:rPr lang="en-GB" sz="1100" u="none" strike="noStrike" dirty="0">
                          <a:effectLst/>
                        </a:rPr>
                        <a:t>Three coils (2+1) x 3 + 1 prototype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494898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+ 10% twist pitch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910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+ 10% cable prod. losses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53959390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18 strands/cable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7309835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Total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162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km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14484076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22F13286-8715-C00E-F92A-9E21CE1A8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2437" y="3840231"/>
            <a:ext cx="2805916" cy="2161935"/>
          </a:xfrm>
          <a:prstGeom prst="rect">
            <a:avLst/>
          </a:prstGeom>
        </p:spPr>
      </p:pic>
      <p:sp>
        <p:nvSpPr>
          <p:cNvPr id="13" name="TextBox 13">
            <a:extLst>
              <a:ext uri="{FF2B5EF4-FFF2-40B4-BE49-F238E27FC236}">
                <a16:creationId xmlns:a16="http://schemas.microsoft.com/office/drawing/2014/main" id="{E72F0C4D-4F27-36A2-68CE-250994FD0B01}"/>
              </a:ext>
            </a:extLst>
          </p:cNvPr>
          <p:cNvSpPr txBox="1"/>
          <p:nvPr/>
        </p:nvSpPr>
        <p:spPr>
          <a:xfrm>
            <a:off x="3664743" y="5994277"/>
            <a:ext cx="29397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/>
              <a:t>Simplified cross section of the coil and the cryostat</a:t>
            </a:r>
            <a:endParaRPr lang="en-GB" sz="1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53E0D3-AEB1-3A3E-68ED-044B9DF36C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04"/>
          <a:stretch/>
        </p:blipFill>
        <p:spPr>
          <a:xfrm>
            <a:off x="517302" y="4927989"/>
            <a:ext cx="1080000" cy="1044417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272420DD-9034-8FC4-7C61-B4F7118E4E2C}"/>
              </a:ext>
            </a:extLst>
          </p:cNvPr>
          <p:cNvSpPr txBox="1"/>
          <p:nvPr/>
        </p:nvSpPr>
        <p:spPr>
          <a:xfrm>
            <a:off x="1432884" y="5024207"/>
            <a:ext cx="1947309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dirty="0"/>
              <a:t>MgB₂ cable made from </a:t>
            </a:r>
          </a:p>
          <a:p>
            <a:pPr algn="ctr"/>
            <a:r>
              <a:rPr lang="en-GB" sz="1050" dirty="0"/>
              <a:t>18 MgB₂ strands twisted </a:t>
            </a:r>
          </a:p>
          <a:p>
            <a:pPr algn="ctr"/>
            <a:r>
              <a:rPr lang="en-GB" sz="1050" dirty="0"/>
              <a:t>around braided copper </a:t>
            </a:r>
          </a:p>
          <a:p>
            <a:pPr algn="ctr"/>
            <a:r>
              <a:rPr lang="en-GB" sz="1050" dirty="0"/>
              <a:t>core (available in </a:t>
            </a:r>
          </a:p>
          <a:p>
            <a:pPr algn="ctr"/>
            <a:r>
              <a:rPr lang="en-GB" sz="1050" dirty="0"/>
              <a:t>kilometric unit length)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DD542546-019C-0A7E-461A-510EE5C7A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811" y="3973942"/>
            <a:ext cx="1080000" cy="941918"/>
          </a:xfrm>
          <a:prstGeom prst="rect">
            <a:avLst/>
          </a:prstGeom>
        </p:spPr>
      </p:pic>
      <p:sp>
        <p:nvSpPr>
          <p:cNvPr id="35" name="TextBox 11">
            <a:extLst>
              <a:ext uri="{FF2B5EF4-FFF2-40B4-BE49-F238E27FC236}">
                <a16:creationId xmlns:a16="http://schemas.microsoft.com/office/drawing/2014/main" id="{3A7321F1-708A-6E4C-D401-8218A58784CB}"/>
              </a:ext>
            </a:extLst>
          </p:cNvPr>
          <p:cNvSpPr txBox="1"/>
          <p:nvPr/>
        </p:nvSpPr>
        <p:spPr>
          <a:xfrm>
            <a:off x="1317510" y="4173205"/>
            <a:ext cx="217805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dirty="0"/>
              <a:t>MgB₂ wire for HL-LHC </a:t>
            </a:r>
          </a:p>
          <a:p>
            <a:pPr algn="ctr"/>
            <a:r>
              <a:rPr lang="en-GB" sz="1000" dirty="0"/>
              <a:t>superconducting link</a:t>
            </a:r>
          </a:p>
          <a:p>
            <a:pPr algn="ctr"/>
            <a:r>
              <a:rPr lang="en-GB" sz="1000" dirty="0"/>
              <a:t>(over 1000 km produced)</a:t>
            </a:r>
          </a:p>
        </p:txBody>
      </p:sp>
      <p:sp>
        <p:nvSpPr>
          <p:cNvPr id="36" name="TextBox 14">
            <a:extLst>
              <a:ext uri="{FF2B5EF4-FFF2-40B4-BE49-F238E27FC236}">
                <a16:creationId xmlns:a16="http://schemas.microsoft.com/office/drawing/2014/main" id="{784E5944-F8EC-303C-013B-E87DDA40B08B}"/>
              </a:ext>
            </a:extLst>
          </p:cNvPr>
          <p:cNvSpPr txBox="1"/>
          <p:nvPr/>
        </p:nvSpPr>
        <p:spPr>
          <a:xfrm>
            <a:off x="556193" y="6026171"/>
            <a:ext cx="287593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/>
              <a:t>Courtesy of </a:t>
            </a:r>
            <a:r>
              <a:rPr lang="en-GB" sz="1050" i="1" dirty="0"/>
              <a:t>A. Ballarino </a:t>
            </a:r>
            <a:r>
              <a:rPr lang="en-US" sz="1050" i="1" dirty="0"/>
              <a:t>(CERN TE-MSC)</a:t>
            </a:r>
            <a:endParaRPr lang="en-GB" sz="105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BFEA2A-8858-4B43-0D03-7376414F86F6}"/>
              </a:ext>
            </a:extLst>
          </p:cNvPr>
          <p:cNvSpPr txBox="1"/>
          <p:nvPr/>
        </p:nvSpPr>
        <p:spPr>
          <a:xfrm>
            <a:off x="7249727" y="2975624"/>
            <a:ext cx="4210756" cy="8309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US" sz="1600" dirty="0"/>
          </a:p>
          <a:p>
            <a:pPr algn="ctr"/>
            <a:r>
              <a:rPr lang="en-US" sz="1600" dirty="0"/>
              <a:t>The 28 km of strand has been ordered</a:t>
            </a:r>
          </a:p>
          <a:p>
            <a:pPr algn="ctr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01523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443508-D98D-0C24-B49E-B27C64D20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574" y="1526915"/>
            <a:ext cx="5559426" cy="3355493"/>
          </a:xfrm>
        </p:spPr>
        <p:txBody>
          <a:bodyPr>
            <a:normAutofit/>
          </a:bodyPr>
          <a:lstStyle/>
          <a:p>
            <a:r>
              <a:rPr lang="en-GB" sz="1600" b="1" dirty="0"/>
              <a:t>Technology and Practical Feasibility</a:t>
            </a:r>
            <a:endParaRPr lang="en-GB" sz="1600" dirty="0"/>
          </a:p>
          <a:p>
            <a:r>
              <a:rPr lang="en-GB" sz="1400" b="0" dirty="0"/>
              <a:t>We are confident in our ability to manufacture the coil and magnet, benefiting from the knowledge, expertise, and support from CERN’s teams (MSC, EP experts, MME, Transport).</a:t>
            </a:r>
          </a:p>
          <a:p>
            <a:r>
              <a:rPr lang="en-GB" sz="1400" b="0" dirty="0"/>
              <a:t>Participation from industry in the engineering design phase, including development of dedicated tooling, can be an option</a:t>
            </a:r>
          </a:p>
          <a:p>
            <a:endParaRPr lang="en-GB" sz="1400" b="0" dirty="0"/>
          </a:p>
          <a:p>
            <a:r>
              <a:rPr lang="en-GB" sz="1400" b="1" dirty="0"/>
              <a:t>Key Next Steps: </a:t>
            </a:r>
            <a:r>
              <a:rPr lang="en-GB" sz="1400" dirty="0"/>
              <a:t>Identify a suitable location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Coil winding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Cryostat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Test bench installation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Preassembly of the full-scale system at the surface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582EFC-3788-7EAA-1353-12C804158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Construction strategy – first thoughts 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0010C-FD64-8F4D-E72A-E26945374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C5A75-BEC9-011F-56A6-7FCB4CF4D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27829-2264-4983-DD63-F25EFC413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0DF5E14-CACF-F01C-5210-45A6FA4C86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6" r="8114" b="18589"/>
          <a:stretch/>
        </p:blipFill>
        <p:spPr bwMode="auto">
          <a:xfrm>
            <a:off x="6688821" y="1439335"/>
            <a:ext cx="4966605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66DAAA2-78A5-FB73-5837-B3741A31FF84}"/>
              </a:ext>
            </a:extLst>
          </p:cNvPr>
          <p:cNvSpPr txBox="1"/>
          <p:nvPr/>
        </p:nvSpPr>
        <p:spPr>
          <a:xfrm>
            <a:off x="903288" y="5089531"/>
            <a:ext cx="4097744" cy="10772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US" sz="1600" dirty="0"/>
          </a:p>
          <a:p>
            <a:pPr algn="ctr"/>
            <a:r>
              <a:rPr lang="en-US" sz="1600" dirty="0"/>
              <a:t>Qualification campaign and production of the full-scale will be done at CERN</a:t>
            </a:r>
          </a:p>
          <a:p>
            <a:pPr algn="ctr"/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E26BB2-F6F8-7146-BDC8-BF2FDC78EDEA}"/>
              </a:ext>
            </a:extLst>
          </p:cNvPr>
          <p:cNvSpPr txBox="1"/>
          <p:nvPr/>
        </p:nvSpPr>
        <p:spPr>
          <a:xfrm>
            <a:off x="6523466" y="5182636"/>
            <a:ext cx="51319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i="1" dirty="0">
                <a:solidFill>
                  <a:schemeClr val="bg1">
                    <a:lumMod val="50000"/>
                  </a:schemeClr>
                </a:solidFill>
              </a:rPr>
              <a:t>Winding machine operated in building 181, by TE/MSC-NCM, for the manufacturing of the resistive coils of the SPS MBB magnets (coil are 6.5 m long) </a:t>
            </a:r>
          </a:p>
        </p:txBody>
      </p:sp>
    </p:spTree>
    <p:extLst>
      <p:ext uri="{BB962C8B-B14F-4D97-AF65-F5344CB8AC3E}">
        <p14:creationId xmlns:p14="http://schemas.microsoft.com/office/powerpoint/2010/main" val="25077144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1C399AA-1473-0E79-7DF7-593C49D7A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/>
              <a:t>Conclusion on SHiP spectrometer magnet</a:t>
            </a:r>
            <a:br>
              <a:rPr lang="en-US" sz="3200" dirty="0"/>
            </a:br>
            <a:endParaRPr lang="en-GB" sz="32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96A311-22E1-C285-A6D7-5982CB84EA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70433"/>
            <a:ext cx="11473115" cy="5254560"/>
          </a:xfrm>
        </p:spPr>
        <p:txBody>
          <a:bodyPr>
            <a:normAutofit/>
          </a:bodyPr>
          <a:lstStyle/>
          <a:p>
            <a:r>
              <a:rPr lang="en-GB" sz="1600" dirty="0"/>
              <a:t>Demonstrator:</a:t>
            </a:r>
          </a:p>
          <a:p>
            <a:r>
              <a:rPr lang="en-GB" sz="1600" b="0" dirty="0"/>
              <a:t>Development a proof-of-principle demonstrator with scalable design and assembly processes for large, iron-dominated magnets in physics experiments ongoing: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0" dirty="0"/>
              <a:t>Phase 1 (test in a cryogenic test station with LHe at 4.5 K) and Phase 2 (test in a cryogenic test station with GHe at 20-30 K) were successful. See more details in the presentation given at the </a:t>
            </a:r>
            <a:r>
              <a:rPr lang="en-GB" sz="1300" b="0" dirty="0">
                <a:hlinkClick r:id="rId2"/>
              </a:rPr>
              <a:t>28</a:t>
            </a:r>
            <a:r>
              <a:rPr lang="en-GB" sz="1300" b="0" baseline="30000" dirty="0">
                <a:hlinkClick r:id="rId2"/>
              </a:rPr>
              <a:t>th</a:t>
            </a:r>
            <a:r>
              <a:rPr lang="en-GB" sz="1300" b="0" dirty="0">
                <a:hlinkClick r:id="rId2"/>
              </a:rPr>
              <a:t> Collaboration meeting</a:t>
            </a:r>
            <a:r>
              <a:rPr lang="en-GB" sz="1300" b="0" dirty="0"/>
              <a:t>.</a:t>
            </a:r>
            <a:endParaRPr lang="en-GB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0" dirty="0"/>
              <a:t>Phase 3 (test of indirect cooling using GHe circulating in capillaries with warm yoke, on the SM18 test station)</a:t>
            </a:r>
            <a:br>
              <a:rPr lang="en-GB" sz="1300" b="0" dirty="0"/>
            </a:br>
            <a:r>
              <a:rPr lang="en-GB" sz="1300" b="0" dirty="0"/>
              <a:t>Procurement of the mechanical components: on going</a:t>
            </a:r>
            <a:br>
              <a:rPr lang="en-GB" sz="1300" b="0" dirty="0"/>
            </a:br>
            <a:r>
              <a:rPr lang="en-GB" sz="1300" b="0" dirty="0"/>
              <a:t>Test expected in Q3 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0" dirty="0"/>
              <a:t>Phase 4a (cooling by cryocoolers) to qualify a cooling architecture which will have to be extended to SHiP-size projects</a:t>
            </a:r>
            <a:br>
              <a:rPr lang="en-GB" sz="1300" b="0" dirty="0"/>
            </a:br>
            <a:r>
              <a:rPr lang="en-GB" sz="1300" b="0" dirty="0"/>
              <a:t>Phase 4b (powering as stand-alone by current leads) to qualify which will need to be specifically tailored for this application</a:t>
            </a:r>
            <a:br>
              <a:rPr lang="en-GB" sz="1300" b="0" dirty="0"/>
            </a:br>
            <a:r>
              <a:rPr lang="en-GB" sz="1300" b="0" dirty="0"/>
              <a:t>Tests expected in 2025-2026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300" b="0" dirty="0">
              <a:highlight>
                <a:srgbClr val="FFFF00"/>
              </a:highlight>
            </a:endParaRPr>
          </a:p>
          <a:p>
            <a:r>
              <a:rPr lang="en-GB" sz="1600" dirty="0"/>
              <a:t>Ongoing work on SHiP spectrometer magnet: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Conceptual design of SHiP hidden sector spectrometer magnet in progress:</a:t>
            </a:r>
            <a:br>
              <a:rPr lang="en-GB" sz="1600" b="0" dirty="0"/>
            </a:br>
            <a:r>
              <a:rPr lang="en-GB" sz="1600" b="0" dirty="0"/>
              <a:t>First iteration of electromagnetic design under verification by SHiP teams (Physics &amp; technical infrastructures)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Prototype and full-scale system construction strategy is being established at CERN. No showstopper identified so far, however the two first years are critical: engineering design must progress efficiently in parallel with HL-LHC activities. Requirements and main parameters must be frozen Q1 2025.   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300" dirty="0"/>
              <a:t>The prototype will be a full scale </a:t>
            </a:r>
            <a:r>
              <a:rPr lang="en-GB" sz="1300" dirty="0" err="1"/>
              <a:t>cryostated</a:t>
            </a:r>
            <a:r>
              <a:rPr lang="en-GB" sz="1300" dirty="0"/>
              <a:t> coil which will be cooled done and powered as stand-alone on a </a:t>
            </a:r>
            <a:r>
              <a:rPr lang="en-GB" sz="1300"/>
              <a:t>test bench</a:t>
            </a:r>
            <a:endParaRPr lang="en-GB" sz="13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C08F1E-591F-920F-9295-9254E2961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0CB87-A65E-BA71-5F71-74463431E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6885B-2256-AAE3-901D-32B06650F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8839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723170-2350-6D19-BC0F-5FE858352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17417" cy="1065742"/>
          </a:xfrm>
        </p:spPr>
        <p:txBody>
          <a:bodyPr/>
          <a:lstStyle/>
          <a:p>
            <a:pPr algn="l"/>
            <a:r>
              <a:rPr lang="en-US" sz="3200" dirty="0"/>
              <a:t>Magnetic design – Fist consideration on magnet protection</a:t>
            </a:r>
            <a:br>
              <a:rPr lang="en-US" sz="3200" dirty="0"/>
            </a:br>
            <a:r>
              <a:rPr lang="en-US" sz="3200" dirty="0"/>
              <a:t> 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8E6AC-9FE3-9F71-10AE-80A788F7D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BE65C-D606-9C26-EBED-282E18691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6ED4DE-8F55-9937-4A28-7CC52F6A1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B38A5F-214B-2C0E-B930-A1AC064858FA}"/>
              </a:ext>
            </a:extLst>
          </p:cNvPr>
          <p:cNvSpPr txBox="1"/>
          <p:nvPr/>
        </p:nvSpPr>
        <p:spPr>
          <a:xfrm>
            <a:off x="407989" y="1299216"/>
            <a:ext cx="562397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303030"/>
                </a:solidFill>
                <a:latin typeface="Arial"/>
              </a:rPr>
              <a:t>SHiP spectrometer magnet protection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D3E2B4-39C3-2AE5-FA94-A6077B529ED1}"/>
              </a:ext>
            </a:extLst>
          </p:cNvPr>
          <p:cNvSpPr txBox="1"/>
          <p:nvPr/>
        </p:nvSpPr>
        <p:spPr>
          <a:xfrm>
            <a:off x="3321033" y="5475525"/>
            <a:ext cx="6183920" cy="738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No showstopper identified from the point of view of the protection of the system (magnet+ leads)</a:t>
            </a:r>
          </a:p>
          <a:p>
            <a:pPr algn="ctr"/>
            <a:r>
              <a:rPr lang="en-US" sz="1600" dirty="0"/>
              <a:t>Feasibility of the cold dump to be checked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6DCEA5-C991-35E6-0A03-A94D82AE2E59}"/>
              </a:ext>
            </a:extLst>
          </p:cNvPr>
          <p:cNvSpPr txBox="1"/>
          <p:nvPr/>
        </p:nvSpPr>
        <p:spPr>
          <a:xfrm>
            <a:off x="407987" y="1639908"/>
            <a:ext cx="527256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303030"/>
                </a:solidFill>
              </a:rPr>
              <a:t>The quench behavior of the EESD demonstrator has been analyzed and described (EDMS 2939340)</a:t>
            </a:r>
          </a:p>
          <a:p>
            <a:pPr algn="l"/>
            <a:r>
              <a:rPr lang="en-GB" sz="1200" dirty="0">
                <a:solidFill>
                  <a:srgbClr val="303030"/>
                </a:solidFill>
              </a:rPr>
              <a:t>Quench protection studies based on the conceptual design of the SHiP spectrometer magnet are ongoing</a:t>
            </a:r>
          </a:p>
          <a:p>
            <a:pPr algn="l"/>
            <a:endParaRPr lang="en-US" sz="1200" dirty="0">
              <a:solidFill>
                <a:srgbClr val="30303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7B3B3A-D1F3-EB8F-F063-2646C1F43870}"/>
              </a:ext>
            </a:extLst>
          </p:cNvPr>
          <p:cNvSpPr txBox="1"/>
          <p:nvPr/>
        </p:nvSpPr>
        <p:spPr>
          <a:xfrm>
            <a:off x="6469442" y="3670125"/>
            <a:ext cx="529513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If the </a:t>
            </a:r>
            <a:r>
              <a:rPr lang="en-US" sz="1000" dirty="0">
                <a:solidFill>
                  <a:schemeClr val="accent4"/>
                </a:solidFill>
              </a:rPr>
              <a:t>magnet quenches</a:t>
            </a:r>
            <a:r>
              <a:rPr lang="en-US" sz="1000" dirty="0"/>
              <a:t>: open S_EE, extract most of the energy.</a:t>
            </a:r>
          </a:p>
          <a:p>
            <a:r>
              <a:rPr lang="en-US" sz="1000" dirty="0"/>
              <a:t>If the </a:t>
            </a:r>
            <a:r>
              <a:rPr lang="en-US" sz="1000" dirty="0">
                <a:solidFill>
                  <a:schemeClr val="accent2"/>
                </a:solidFill>
              </a:rPr>
              <a:t>HTS leads quench</a:t>
            </a:r>
            <a:r>
              <a:rPr lang="en-US" sz="1000" dirty="0"/>
              <a:t>: open S_PC, let the parallel resistor dissipate the magnet energy.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855D0B-A659-6FA6-AFCE-B9FEEC23E9F5}"/>
              </a:ext>
            </a:extLst>
          </p:cNvPr>
          <p:cNvSpPr txBox="1"/>
          <p:nvPr/>
        </p:nvSpPr>
        <p:spPr>
          <a:xfrm>
            <a:off x="6133251" y="1298550"/>
            <a:ext cx="50323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>
                <a:solidFill>
                  <a:srgbClr val="303030"/>
                </a:solidFill>
                <a:latin typeface="Arial"/>
              </a:rPr>
              <a:t>Thoughts about protection of HTS leads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15D0DA-CC12-6739-4B26-178AA6B33742}"/>
              </a:ext>
            </a:extLst>
          </p:cNvPr>
          <p:cNvSpPr txBox="1"/>
          <p:nvPr/>
        </p:nvSpPr>
        <p:spPr>
          <a:xfrm>
            <a:off x="54083" y="5949565"/>
            <a:ext cx="35389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i="1" dirty="0">
                <a:solidFill>
                  <a:schemeClr val="bg1">
                    <a:lumMod val="50000"/>
                  </a:schemeClr>
                </a:solidFill>
              </a:rPr>
              <a:t>Quench propagation simulations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0E2A96-11D5-97F0-75C7-7461D56D7D9B}"/>
              </a:ext>
            </a:extLst>
          </p:cNvPr>
          <p:cNvSpPr txBox="1"/>
          <p:nvPr/>
        </p:nvSpPr>
        <p:spPr>
          <a:xfrm>
            <a:off x="3108748" y="2844224"/>
            <a:ext cx="227156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SHiP can not be self protected </a:t>
            </a:r>
          </a:p>
          <a:p>
            <a:r>
              <a:rPr lang="en-GB" sz="1000" dirty="0"/>
              <a:t>but a ~30 </a:t>
            </a:r>
            <a:r>
              <a:rPr lang="en-GB" sz="1000" dirty="0" err="1"/>
              <a:t>mOhm</a:t>
            </a:r>
            <a:r>
              <a:rPr lang="en-GB" sz="1000" dirty="0"/>
              <a:t> dump seems enough (&lt;100 K hotspot temperature)</a:t>
            </a:r>
          </a:p>
          <a:p>
            <a:endParaRPr lang="en-GB" sz="1000" dirty="0"/>
          </a:p>
          <a:p>
            <a:r>
              <a:rPr lang="en-GB" sz="1000" dirty="0"/>
              <a:t>To investigate: PC ramp down instead of dump (recover energy)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4DD266-8D17-E425-7C3E-99FB2BA02C9B}"/>
              </a:ext>
            </a:extLst>
          </p:cNvPr>
          <p:cNvSpPr txBox="1"/>
          <p:nvPr/>
        </p:nvSpPr>
        <p:spPr>
          <a:xfrm>
            <a:off x="9120948" y="61822"/>
            <a:ext cx="304752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50" i="1" dirty="0"/>
              <a:t>Courtesy of </a:t>
            </a:r>
            <a:r>
              <a:rPr lang="en-GB" sz="1050" i="1" dirty="0"/>
              <a:t>F. Mangiarotti </a:t>
            </a:r>
            <a:r>
              <a:rPr lang="en-US" sz="1050" i="1" dirty="0"/>
              <a:t>(CERN TE-MSC)</a:t>
            </a:r>
            <a:endParaRPr lang="en-GB" sz="1050" i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CFDED87-64FC-CF8B-07ED-4632E76FA0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2670181"/>
            <a:ext cx="2607284" cy="163302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915DCEF-FA1C-BFE4-6310-06191D433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812" y="4271880"/>
            <a:ext cx="2607285" cy="1633021"/>
          </a:xfrm>
          <a:prstGeom prst="rect">
            <a:avLst/>
          </a:prstGeom>
        </p:spPr>
      </p:pic>
      <p:pic>
        <p:nvPicPr>
          <p:cNvPr id="26" name="Content Placeholder 7">
            <a:extLst>
              <a:ext uri="{FF2B5EF4-FFF2-40B4-BE49-F238E27FC236}">
                <a16:creationId xmlns:a16="http://schemas.microsoft.com/office/drawing/2014/main" id="{54C797C2-E3C5-20B3-F3AA-27B0FA7651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420725" y="1768488"/>
            <a:ext cx="3226963" cy="1774547"/>
          </a:xfr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F270070-48F7-9366-3042-5E52E9E94294}"/>
              </a:ext>
            </a:extLst>
          </p:cNvPr>
          <p:cNvSpPr txBox="1"/>
          <p:nvPr/>
        </p:nvSpPr>
        <p:spPr>
          <a:xfrm>
            <a:off x="6420725" y="1641398"/>
            <a:ext cx="477889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303030"/>
                </a:solidFill>
              </a:rPr>
              <a:t>Cold energy dump for protection of the HTS leads</a:t>
            </a:r>
            <a:endParaRPr lang="en-GB" sz="1200" dirty="0">
              <a:solidFill>
                <a:srgbClr val="303030"/>
              </a:solidFill>
            </a:endParaRPr>
          </a:p>
          <a:p>
            <a:pPr algn="l"/>
            <a:endParaRPr lang="en-US" sz="1200" dirty="0">
              <a:solidFill>
                <a:srgbClr val="303030"/>
              </a:solidFill>
            </a:endParaRP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FBF0F683-8E29-0288-7AA5-E66BEAB91D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27445"/>
              </p:ext>
            </p:extLst>
          </p:nvPr>
        </p:nvGraphicFramePr>
        <p:xfrm>
          <a:off x="9959605" y="2027754"/>
          <a:ext cx="2009225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4129">
                  <a:extLst>
                    <a:ext uri="{9D8B030D-6E8A-4147-A177-3AD203B41FA5}">
                      <a16:colId xmlns:a16="http://schemas.microsoft.com/office/drawing/2014/main" val="3831192625"/>
                    </a:ext>
                  </a:extLst>
                </a:gridCol>
                <a:gridCol w="720139">
                  <a:extLst>
                    <a:ext uri="{9D8B030D-6E8A-4147-A177-3AD203B41FA5}">
                      <a16:colId xmlns:a16="http://schemas.microsoft.com/office/drawing/2014/main" val="1888173346"/>
                    </a:ext>
                  </a:extLst>
                </a:gridCol>
                <a:gridCol w="714957">
                  <a:extLst>
                    <a:ext uri="{9D8B030D-6E8A-4147-A177-3AD203B41FA5}">
                      <a16:colId xmlns:a16="http://schemas.microsoft.com/office/drawing/2014/main" val="3390439656"/>
                    </a:ext>
                  </a:extLst>
                </a:gridCol>
              </a:tblGrid>
              <a:tr h="321848"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Magnet quench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HTS quench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880111"/>
                  </a:ext>
                </a:extLst>
              </a:tr>
              <a:tr h="186467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max V</a:t>
                      </a:r>
                      <a:r>
                        <a:rPr lang="en-US" sz="800" baseline="-25000" dirty="0"/>
                        <a:t>L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70 V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300 V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088435"/>
                  </a:ext>
                </a:extLst>
              </a:tr>
              <a:tr h="321848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 err="1"/>
                        <a:t>E</a:t>
                      </a:r>
                      <a:r>
                        <a:rPr lang="en-US" sz="800" baseline="-25000" dirty="0" err="1"/>
                        <a:t>dis</a:t>
                      </a:r>
                      <a:endParaRPr lang="en-GB" sz="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630 kJ (24%)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2750 kJ (100%)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572221"/>
                  </a:ext>
                </a:extLst>
              </a:tr>
              <a:tr h="32184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E</a:t>
                      </a:r>
                      <a:r>
                        <a:rPr lang="en-US" sz="800" baseline="-25000" dirty="0" err="1"/>
                        <a:t>ext</a:t>
                      </a:r>
                      <a:endParaRPr lang="en-GB" sz="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2100 kJ </a:t>
                      </a:r>
                    </a:p>
                    <a:p>
                      <a:pPr algn="ctr"/>
                      <a:r>
                        <a:rPr lang="en-US" sz="800" dirty="0"/>
                        <a:t>(76 %)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0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6349095"/>
                  </a:ext>
                </a:extLst>
              </a:tr>
              <a:tr h="186467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T</a:t>
                      </a:r>
                      <a:r>
                        <a:rPr lang="en-US" sz="800" baseline="-25000" dirty="0" err="1"/>
                        <a:t>hotspot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120 K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45 K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99948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464F126-659E-00E0-237D-EC6236FDFDE0}"/>
              </a:ext>
            </a:extLst>
          </p:cNvPr>
          <p:cNvSpPr txBox="1"/>
          <p:nvPr/>
        </p:nvSpPr>
        <p:spPr>
          <a:xfrm>
            <a:off x="10835007" y="1552555"/>
            <a:ext cx="12215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900" i="1" dirty="0">
                <a:solidFill>
                  <a:schemeClr val="bg1">
                    <a:lumMod val="50000"/>
                  </a:schemeClr>
                </a:solidFill>
              </a:rPr>
              <a:t>Parameters:</a:t>
            </a:r>
          </a:p>
          <a:p>
            <a:pPr algn="ctr"/>
            <a:r>
              <a:rPr lang="pt-BR" sz="900" i="1" dirty="0">
                <a:solidFill>
                  <a:schemeClr val="bg1">
                    <a:lumMod val="50000"/>
                  </a:schemeClr>
                </a:solidFill>
              </a:rPr>
              <a:t>R_EE = 30 mOhm</a:t>
            </a:r>
          </a:p>
          <a:p>
            <a:pPr algn="ctr"/>
            <a:r>
              <a:rPr lang="pt-BR" sz="900" i="1" dirty="0">
                <a:solidFill>
                  <a:schemeClr val="bg1">
                    <a:lumMod val="50000"/>
                  </a:schemeClr>
                </a:solidFill>
              </a:rPr>
              <a:t>R_p = 100 mOhm</a:t>
            </a:r>
          </a:p>
          <a:p>
            <a:pPr algn="ctr"/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CA42E6-FD15-13A0-C1F0-F65CFD712B9D}"/>
              </a:ext>
            </a:extLst>
          </p:cNvPr>
          <p:cNvSpPr txBox="1"/>
          <p:nvPr/>
        </p:nvSpPr>
        <p:spPr>
          <a:xfrm>
            <a:off x="6133251" y="4101380"/>
            <a:ext cx="50323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uench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detection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783848-39B5-1066-5B88-3340DBC942C8}"/>
              </a:ext>
            </a:extLst>
          </p:cNvPr>
          <p:cNvSpPr txBox="1"/>
          <p:nvPr/>
        </p:nvSpPr>
        <p:spPr>
          <a:xfrm>
            <a:off x="6133250" y="4404517"/>
            <a:ext cx="58355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303030"/>
                </a:solidFill>
              </a:rPr>
              <a:t>Co-winded cable for quench detection, already implemented in FCM magnet. It helps compensating for induce inductive voltage , so we can lower the detection threshold.</a:t>
            </a:r>
          </a:p>
          <a:p>
            <a:r>
              <a:rPr lang="en-US" sz="1200" dirty="0">
                <a:solidFill>
                  <a:srgbClr val="303030"/>
                </a:solidFill>
              </a:rPr>
              <a:t>It will be tested in EESD phase 3. </a:t>
            </a:r>
            <a:endParaRPr lang="en-GB" sz="1200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704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092016-80E1-1A91-5D89-EC3F74B9F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/>
              <a:t>Outlook</a:t>
            </a:r>
            <a:br>
              <a:rPr lang="en-US" sz="3200" dirty="0"/>
            </a:br>
            <a:endParaRPr lang="en-GB" sz="32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F106F6-2260-5754-D20F-FC58741C8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06787"/>
            <a:ext cx="11376024" cy="4608512"/>
          </a:xfrm>
        </p:spPr>
        <p:txBody>
          <a:bodyPr>
            <a:noAutofit/>
          </a:bodyPr>
          <a:lstStyle/>
          <a:p>
            <a:r>
              <a:rPr lang="en-GB" sz="1400" dirty="0"/>
              <a:t>Proposal:</a:t>
            </a:r>
          </a:p>
          <a:p>
            <a:r>
              <a:rPr lang="en-GB" sz="1400" b="0" dirty="0"/>
              <a:t>Use the MgB₂ cable, originally developed for superconducting links in the HL-LHC Work Package 6a, to design the large aperture SHiP hidden sector spectrometer magnet, aiming to reduce electrical consumption.</a:t>
            </a:r>
          </a:p>
          <a:p>
            <a:r>
              <a:rPr lang="en-GB" sz="1400" dirty="0"/>
              <a:t>Demonstrator:</a:t>
            </a:r>
          </a:p>
          <a:p>
            <a:r>
              <a:rPr lang="en-GB" sz="1400" b="0" dirty="0"/>
              <a:t>Develop a proof-of-principle demonstrator with scalable design and assembly processes for large, iron-dominated magnets in physics experiments.</a:t>
            </a:r>
            <a:br>
              <a:rPr lang="en-GB" sz="1400" b="0" dirty="0"/>
            </a:br>
            <a:r>
              <a:rPr lang="en-GB" sz="1400" b="0" dirty="0"/>
              <a:t>Phase 1 (test in a cryogenic test station with LHe at 4.5 K) and Phase 2 (test in a cryogenic test station with GHe at 20- 30 K) were successful.</a:t>
            </a:r>
            <a:br>
              <a:rPr lang="en-GB" sz="1400" b="0" dirty="0"/>
            </a:br>
            <a:r>
              <a:rPr lang="en-GB" sz="1400" b="0" dirty="0"/>
              <a:t>See more details in the presentation given at the </a:t>
            </a:r>
            <a:r>
              <a:rPr lang="en-GB" sz="1400" b="0" dirty="0">
                <a:hlinkClick r:id="rId2"/>
              </a:rPr>
              <a:t>28</a:t>
            </a:r>
            <a:r>
              <a:rPr lang="en-GB" sz="1400" b="0" baseline="30000" dirty="0">
                <a:hlinkClick r:id="rId2"/>
              </a:rPr>
              <a:t>th</a:t>
            </a:r>
            <a:r>
              <a:rPr lang="en-GB" sz="1400" b="0" dirty="0">
                <a:hlinkClick r:id="rId2"/>
              </a:rPr>
              <a:t> Collaboration meeting</a:t>
            </a:r>
            <a:r>
              <a:rPr lang="en-GB" sz="1400" b="0" dirty="0"/>
              <a:t>.</a:t>
            </a:r>
          </a:p>
          <a:p>
            <a:br>
              <a:rPr lang="en-GB" sz="1400" b="0" dirty="0"/>
            </a:br>
            <a:endParaRPr lang="en-GB" sz="1400" dirty="0"/>
          </a:p>
          <a:p>
            <a:r>
              <a:rPr lang="en-GB" sz="1400" dirty="0"/>
              <a:t>Update on demonstrator, Energy-Efficient Superferric Dipole Phase 3: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b="0" dirty="0"/>
              <a:t>Status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b="0" dirty="0"/>
              <a:t>Timeline</a:t>
            </a:r>
            <a:endParaRPr lang="en-US" sz="1400" dirty="0"/>
          </a:p>
          <a:p>
            <a:r>
              <a:rPr lang="en-US" sz="1400" dirty="0"/>
              <a:t>Conceptual design of SHiP superconducting spectrometer magnet: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Status of the </a:t>
            </a:r>
            <a:r>
              <a:rPr lang="en-US" sz="1400" dirty="0" err="1"/>
              <a:t>electromagnetical</a:t>
            </a:r>
            <a:r>
              <a:rPr lang="en-US" sz="1400" dirty="0"/>
              <a:t> design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Prototyping and test campaign, construction strategy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Update on quench protection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320A1-75E3-16E0-D6FD-C58EE1892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F12F7-8025-907B-93E8-45233B3BA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D6C93-53AA-AAA0-B6E4-1EA61D307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7605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70392E-4614-B10B-A829-AA1BC14EF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/>
              <a:t>Cooling architecture by cryocoolers</a:t>
            </a:r>
            <a:br>
              <a:rPr lang="en-US" sz="3200" dirty="0"/>
            </a:br>
            <a:endParaRPr lang="en-GB" sz="32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B1E2FD6-F5C0-3B35-D0CB-E444D4E951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09" b="1957"/>
          <a:stretch/>
        </p:blipFill>
        <p:spPr>
          <a:xfrm>
            <a:off x="8272852" y="1295499"/>
            <a:ext cx="3703391" cy="496322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11D445-FE84-B4D0-5F0D-D9DD81741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8695"/>
            <a:ext cx="7928082" cy="599792"/>
          </a:xfrm>
        </p:spPr>
        <p:txBody>
          <a:bodyPr>
            <a:normAutofit/>
          </a:bodyPr>
          <a:lstStyle/>
          <a:p>
            <a:r>
              <a:rPr lang="en-GB" sz="1600" dirty="0"/>
              <a:t>Cryogenic study of novel cooling schemes: Updated values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B92EE-A49B-8D53-C19C-774C255E7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19A4C-F024-34C2-4317-421731DC2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C8AA6-755C-62A5-15A0-D5F26B752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0DE6F9-8F86-B82A-CFD6-A5715B87A3DB}"/>
              </a:ext>
            </a:extLst>
          </p:cNvPr>
          <p:cNvSpPr txBox="1"/>
          <p:nvPr/>
        </p:nvSpPr>
        <p:spPr>
          <a:xfrm>
            <a:off x="347471" y="1524996"/>
            <a:ext cx="79885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2F2F2F"/>
                </a:solidFill>
              </a:rPr>
              <a:t>Two separate circuits: Current leads &amp; magnet</a:t>
            </a:r>
          </a:p>
          <a:p>
            <a:r>
              <a:rPr lang="en-GB" sz="1200" dirty="0">
                <a:solidFill>
                  <a:srgbClr val="2F2F2F"/>
                </a:solidFill>
              </a:rPr>
              <a:t>Highly efficient heat exchangers are been developed to be used in fluid circulation loop cooling of the current leads </a:t>
            </a:r>
          </a:p>
          <a:p>
            <a:endParaRPr lang="en-GB" sz="1200" dirty="0">
              <a:solidFill>
                <a:srgbClr val="2F2F2F"/>
              </a:solidFill>
            </a:endParaRPr>
          </a:p>
          <a:p>
            <a:endParaRPr lang="en-GB" sz="1200" dirty="0">
              <a:solidFill>
                <a:srgbClr val="2F2F2F"/>
              </a:solidFill>
            </a:endParaRPr>
          </a:p>
          <a:p>
            <a:r>
              <a:rPr lang="en-GB" sz="1200" dirty="0">
                <a:solidFill>
                  <a:srgbClr val="2F2F2F"/>
                </a:solidFill>
              </a:rPr>
              <a:t>Requirements for temperature of the magnet </a:t>
            </a:r>
            <a:r>
              <a:rPr lang="en-GB" sz="1200" dirty="0" err="1">
                <a:solidFill>
                  <a:srgbClr val="2F2F2F"/>
                </a:solidFill>
              </a:rPr>
              <a:t>coldmass</a:t>
            </a:r>
            <a:r>
              <a:rPr lang="en-GB" sz="1200" dirty="0">
                <a:solidFill>
                  <a:srgbClr val="2F2F2F"/>
                </a:solidFill>
              </a:rPr>
              <a:t>: 18 K </a:t>
            </a:r>
            <a:br>
              <a:rPr lang="en-GB" sz="1200" dirty="0">
                <a:solidFill>
                  <a:srgbClr val="2F2F2F"/>
                </a:solidFill>
              </a:rPr>
            </a:br>
            <a:r>
              <a:rPr lang="en-GB" sz="1200" dirty="0">
                <a:solidFill>
                  <a:srgbClr val="2F2F2F"/>
                </a:solidFill>
              </a:rPr>
              <a:t>(to keep a margin on the temperature of the cable expecting a gradient on such large coil)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958D71E2-4A41-87C7-162B-75A57309DAB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95809888"/>
                  </p:ext>
                </p:extLst>
              </p:nvPr>
            </p:nvGraphicFramePr>
            <p:xfrm>
              <a:off x="407988" y="2889297"/>
              <a:ext cx="3382715" cy="2404741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606790">
                      <a:extLst>
                        <a:ext uri="{9D8B030D-6E8A-4147-A177-3AD203B41FA5}">
                          <a16:colId xmlns:a16="http://schemas.microsoft.com/office/drawing/2014/main" val="707701816"/>
                        </a:ext>
                      </a:extLst>
                    </a:gridCol>
                    <a:gridCol w="591975">
                      <a:extLst>
                        <a:ext uri="{9D8B030D-6E8A-4147-A177-3AD203B41FA5}">
                          <a16:colId xmlns:a16="http://schemas.microsoft.com/office/drawing/2014/main" val="3434109485"/>
                        </a:ext>
                      </a:extLst>
                    </a:gridCol>
                    <a:gridCol w="591975">
                      <a:extLst>
                        <a:ext uri="{9D8B030D-6E8A-4147-A177-3AD203B41FA5}">
                          <a16:colId xmlns:a16="http://schemas.microsoft.com/office/drawing/2014/main" val="1413065483"/>
                        </a:ext>
                      </a:extLst>
                    </a:gridCol>
                    <a:gridCol w="591975">
                      <a:extLst>
                        <a:ext uri="{9D8B030D-6E8A-4147-A177-3AD203B41FA5}">
                          <a16:colId xmlns:a16="http://schemas.microsoft.com/office/drawing/2014/main" val="1356518659"/>
                        </a:ext>
                      </a:extLst>
                    </a:gridCol>
                  </a:tblGrid>
                  <a:tr h="324381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effectLst/>
                              <a:latin typeface="+mn-lt"/>
                            </a:rPr>
                            <a:t>Source </a:t>
                          </a:r>
                          <a:r>
                            <a:rPr lang="en-GB" sz="800" u="none" strike="noStrike" baseline="30000" dirty="0">
                              <a:effectLst/>
                              <a:latin typeface="+mn-lt"/>
                            </a:rPr>
                            <a:t>1</a:t>
                          </a:r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GB" sz="800" b="1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800" b="1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800" b="1" u="none" strike="noStrike" dirty="0">
                              <a:effectLst/>
                              <a:latin typeface="+mn-lt"/>
                            </a:rPr>
                            <a:t> at 18 K</a:t>
                          </a:r>
                        </a:p>
                        <a:p>
                          <a:pPr algn="ctr" fontAlgn="b"/>
                          <a:r>
                            <a:rPr lang="en-GB" sz="8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</a:rPr>
                            <a:t>[W]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GB" sz="800" b="1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800" b="1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800" b="1" u="none" strike="noStrike" dirty="0">
                              <a:effectLst/>
                              <a:latin typeface="+mn-lt"/>
                            </a:rPr>
                            <a:t> at 80 K</a:t>
                          </a:r>
                        </a:p>
                        <a:p>
                          <a:pPr algn="ctr" fontAlgn="b"/>
                          <a:r>
                            <a:rPr lang="en-GB" sz="8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</a:rPr>
                            <a:t>[W]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GB" sz="800" b="1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800" b="1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800" b="1" u="none" strike="noStrike" dirty="0">
                              <a:effectLst/>
                              <a:latin typeface="+mn-lt"/>
                            </a:rPr>
                            <a:t> at 50 K</a:t>
                          </a:r>
                        </a:p>
                        <a:p>
                          <a:pPr algn="ctr" fontAlgn="b"/>
                          <a:r>
                            <a:rPr lang="en-GB" sz="8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</a:rPr>
                            <a:t>[W]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301060159"/>
                      </a:ext>
                    </a:extLst>
                  </a:tr>
                  <a:tr h="26004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u="none" strike="noStrike" dirty="0">
                              <a:effectLst/>
                              <a:latin typeface="+mn-lt"/>
                            </a:rPr>
                            <a:t>Conduction through support</a:t>
                          </a:r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10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100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770236799"/>
                      </a:ext>
                    </a:extLst>
                  </a:tr>
                  <a:tr h="26004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u="none" strike="noStrike" dirty="0">
                              <a:effectLst/>
                              <a:latin typeface="+mn-lt"/>
                            </a:rPr>
                            <a:t>Thermal radiation</a:t>
                          </a:r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2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60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305760776"/>
                      </a:ext>
                    </a:extLst>
                  </a:tr>
                  <a:tr h="26004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u="none" strike="noStrike" dirty="0">
                              <a:effectLst/>
                              <a:latin typeface="+mn-lt"/>
                            </a:rPr>
                            <a:t>Splice resistance </a:t>
                          </a:r>
                          <a:r>
                            <a:rPr lang="en-GB" sz="800" u="none" strike="noStrike" baseline="30000" dirty="0">
                              <a:effectLst/>
                              <a:latin typeface="+mn-lt"/>
                            </a:rPr>
                            <a:t>2</a:t>
                          </a:r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8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0</a:t>
                          </a:r>
                          <a:r>
                            <a:rPr lang="en-GB" sz="8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.54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481948524"/>
                      </a:ext>
                    </a:extLst>
                  </a:tr>
                  <a:tr h="260045"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8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Heat load from HTS part </a:t>
                          </a:r>
                          <a:r>
                            <a:rPr lang="en-GB" sz="800" u="none" strike="noStrike" dirty="0">
                              <a:effectLst/>
                              <a:latin typeface="+mn-lt"/>
                            </a:rPr>
                            <a:t>of pair of CL </a:t>
                          </a:r>
                          <a:r>
                            <a:rPr lang="en-US" sz="8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(first estimation)</a:t>
                          </a:r>
                          <a:endParaRPr lang="en-GB" sz="800" u="none" strike="noStrike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8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10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8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8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389199931"/>
                      </a:ext>
                    </a:extLst>
                  </a:tr>
                  <a:tr h="26004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b="1" u="none" strike="noStrike" dirty="0">
                              <a:effectLst/>
                              <a:latin typeface="+mn-lt"/>
                            </a:rPr>
                            <a:t>Sub-total Magnet </a:t>
                          </a:r>
                          <a:endParaRPr lang="en-GB" sz="8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22.54</a:t>
                          </a:r>
                          <a:endParaRPr lang="en-GB" sz="8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160</a:t>
                          </a:r>
                          <a:endParaRPr lang="en-GB" sz="8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061350814"/>
                      </a:ext>
                    </a:extLst>
                  </a:tr>
                  <a:tr h="26004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u="none" strike="noStrike" dirty="0">
                              <a:effectLst/>
                              <a:latin typeface="+mn-lt"/>
                            </a:rPr>
                            <a:t>Heat load for resistive part of pair of CL </a:t>
                          </a:r>
                          <a:r>
                            <a:rPr lang="en-GB" sz="800" u="none" strike="noStrike" baseline="30000" dirty="0">
                              <a:effectLst/>
                              <a:latin typeface="+mn-lt"/>
                            </a:rPr>
                            <a:t>3</a:t>
                          </a:r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245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818208154"/>
                      </a:ext>
                    </a:extLst>
                  </a:tr>
                  <a:tr h="26004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u="none" strike="noStrike" dirty="0">
                              <a:effectLst/>
                              <a:latin typeface="+mn-lt"/>
                            </a:rPr>
                            <a:t>Additional heat load from the Cryofan </a:t>
                          </a:r>
                          <a:r>
                            <a:rPr lang="en-GB" sz="800" u="none" strike="noStrike" baseline="30000" dirty="0">
                              <a:effectLst/>
                              <a:latin typeface="+mn-lt"/>
                            </a:rPr>
                            <a:t>4</a:t>
                          </a:r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30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593681319"/>
                      </a:ext>
                    </a:extLst>
                  </a:tr>
                  <a:tr h="26004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b="1" u="none" strike="noStrike" dirty="0">
                              <a:effectLst/>
                              <a:latin typeface="+mn-lt"/>
                            </a:rPr>
                            <a:t>Sub-total currents leads</a:t>
                          </a:r>
                          <a:endParaRPr lang="en-GB" sz="8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800" b="1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275</a:t>
                          </a:r>
                          <a:endParaRPr lang="en-GB" sz="8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1496244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958D71E2-4A41-87C7-162B-75A57309DAB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95809888"/>
                  </p:ext>
                </p:extLst>
              </p:nvPr>
            </p:nvGraphicFramePr>
            <p:xfrm>
              <a:off x="407988" y="2889297"/>
              <a:ext cx="3382715" cy="2404741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606790">
                      <a:extLst>
                        <a:ext uri="{9D8B030D-6E8A-4147-A177-3AD203B41FA5}">
                          <a16:colId xmlns:a16="http://schemas.microsoft.com/office/drawing/2014/main" val="707701816"/>
                        </a:ext>
                      </a:extLst>
                    </a:gridCol>
                    <a:gridCol w="591975">
                      <a:extLst>
                        <a:ext uri="{9D8B030D-6E8A-4147-A177-3AD203B41FA5}">
                          <a16:colId xmlns:a16="http://schemas.microsoft.com/office/drawing/2014/main" val="3434109485"/>
                        </a:ext>
                      </a:extLst>
                    </a:gridCol>
                    <a:gridCol w="591975">
                      <a:extLst>
                        <a:ext uri="{9D8B030D-6E8A-4147-A177-3AD203B41FA5}">
                          <a16:colId xmlns:a16="http://schemas.microsoft.com/office/drawing/2014/main" val="1413065483"/>
                        </a:ext>
                      </a:extLst>
                    </a:gridCol>
                    <a:gridCol w="591975">
                      <a:extLst>
                        <a:ext uri="{9D8B030D-6E8A-4147-A177-3AD203B41FA5}">
                          <a16:colId xmlns:a16="http://schemas.microsoft.com/office/drawing/2014/main" val="1356518659"/>
                        </a:ext>
                      </a:extLst>
                    </a:gridCol>
                  </a:tblGrid>
                  <a:tr h="324381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effectLst/>
                              <a:latin typeface="+mn-lt"/>
                            </a:rPr>
                            <a:t>Source </a:t>
                          </a:r>
                          <a:r>
                            <a:rPr lang="en-GB" sz="800" u="none" strike="noStrike" baseline="30000" dirty="0">
                              <a:effectLst/>
                              <a:latin typeface="+mn-lt"/>
                            </a:rPr>
                            <a:t>1</a:t>
                          </a:r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272165" t="-3774" r="-203093" b="-6509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368367" t="-3774" r="-101020" b="-6509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3"/>
                          <a:stretch>
                            <a:fillRect l="-473196" t="-3774" r="-2062" b="-6509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01060159"/>
                      </a:ext>
                    </a:extLst>
                  </a:tr>
                  <a:tr h="26004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u="none" strike="noStrike" dirty="0">
                              <a:effectLst/>
                              <a:latin typeface="+mn-lt"/>
                            </a:rPr>
                            <a:t>Conduction through support</a:t>
                          </a:r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10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100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770236799"/>
                      </a:ext>
                    </a:extLst>
                  </a:tr>
                  <a:tr h="26004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u="none" strike="noStrike" dirty="0">
                              <a:effectLst/>
                              <a:latin typeface="+mn-lt"/>
                            </a:rPr>
                            <a:t>Thermal radiation</a:t>
                          </a:r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2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60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305760776"/>
                      </a:ext>
                    </a:extLst>
                  </a:tr>
                  <a:tr h="26004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u="none" strike="noStrike" dirty="0">
                              <a:effectLst/>
                              <a:latin typeface="+mn-lt"/>
                            </a:rPr>
                            <a:t>Splice resistance </a:t>
                          </a:r>
                          <a:r>
                            <a:rPr lang="en-GB" sz="800" u="none" strike="noStrike" baseline="30000" dirty="0">
                              <a:effectLst/>
                              <a:latin typeface="+mn-lt"/>
                            </a:rPr>
                            <a:t>2</a:t>
                          </a:r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8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0</a:t>
                          </a:r>
                          <a:r>
                            <a:rPr lang="en-GB" sz="8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.54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481948524"/>
                      </a:ext>
                    </a:extLst>
                  </a:tr>
                  <a:tr h="260045">
                    <a:tc>
                      <a:txBody>
                        <a:bodyPr/>
                        <a:lstStyle/>
                        <a:p>
                          <a:pPr marL="0" algn="l" defTabSz="914400" rtl="0" eaLnBrk="1" fontAlgn="b" latinLnBrk="0" hangingPunct="1"/>
                          <a:r>
                            <a:rPr lang="en-US" sz="8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Heat load from HTS part </a:t>
                          </a:r>
                          <a:r>
                            <a:rPr lang="en-GB" sz="800" u="none" strike="noStrike" dirty="0">
                              <a:effectLst/>
                              <a:latin typeface="+mn-lt"/>
                            </a:rPr>
                            <a:t>of pair of CL </a:t>
                          </a:r>
                          <a:r>
                            <a:rPr lang="en-US" sz="800" u="none" strike="noStrike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(first estimation)</a:t>
                          </a:r>
                          <a:endParaRPr lang="en-GB" sz="800" u="none" strike="noStrike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8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10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8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800" b="0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389199931"/>
                      </a:ext>
                    </a:extLst>
                  </a:tr>
                  <a:tr h="26004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b="1" u="none" strike="noStrike" dirty="0">
                              <a:effectLst/>
                              <a:latin typeface="+mn-lt"/>
                            </a:rPr>
                            <a:t>Sub-total Magnet </a:t>
                          </a:r>
                          <a:endParaRPr lang="en-GB" sz="8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22.54</a:t>
                          </a:r>
                          <a:endParaRPr lang="en-GB" sz="8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160</a:t>
                          </a:r>
                          <a:endParaRPr lang="en-GB" sz="8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061350814"/>
                      </a:ext>
                    </a:extLst>
                  </a:tr>
                  <a:tr h="26004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u="none" strike="noStrike" dirty="0">
                              <a:effectLst/>
                              <a:latin typeface="+mn-lt"/>
                            </a:rPr>
                            <a:t>Heat load for resistive part of pair of CL </a:t>
                          </a:r>
                          <a:r>
                            <a:rPr lang="en-GB" sz="800" u="none" strike="noStrike" baseline="30000" dirty="0">
                              <a:effectLst/>
                              <a:latin typeface="+mn-lt"/>
                            </a:rPr>
                            <a:t>3</a:t>
                          </a:r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245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818208154"/>
                      </a:ext>
                    </a:extLst>
                  </a:tr>
                  <a:tr h="26004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u="none" strike="noStrike" dirty="0">
                              <a:effectLst/>
                              <a:latin typeface="+mn-lt"/>
                            </a:rPr>
                            <a:t>Additional heat load from the Cryofan </a:t>
                          </a:r>
                          <a:r>
                            <a:rPr lang="en-GB" sz="800" u="none" strike="noStrike" baseline="30000" dirty="0">
                              <a:effectLst/>
                              <a:latin typeface="+mn-lt"/>
                            </a:rPr>
                            <a:t>4</a:t>
                          </a:r>
                          <a:endParaRPr lang="en-GB" sz="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30</a:t>
                          </a:r>
                          <a:endParaRPr lang="en-GB" sz="800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593681319"/>
                      </a:ext>
                    </a:extLst>
                  </a:tr>
                  <a:tr h="26004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GB" sz="800" b="1" u="none" strike="noStrike" dirty="0">
                              <a:effectLst/>
                              <a:latin typeface="+mn-lt"/>
                            </a:rPr>
                            <a:t>Sub-total currents leads</a:t>
                          </a:r>
                          <a:endParaRPr lang="en-GB" sz="8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800" b="1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endParaRPr lang="en-GB" sz="8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800" b="1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275</a:t>
                          </a:r>
                          <a:endParaRPr lang="en-GB" sz="800" b="1" i="0" u="none" strike="noStrike" dirty="0"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14962446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1E53333F-EE0F-3B36-5B2D-64403944E366}"/>
              </a:ext>
            </a:extLst>
          </p:cNvPr>
          <p:cNvSpPr txBox="1"/>
          <p:nvPr/>
        </p:nvSpPr>
        <p:spPr>
          <a:xfrm>
            <a:off x="3919149" y="2820581"/>
            <a:ext cx="390188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Preliminary hypothesis:</a:t>
            </a:r>
          </a:p>
          <a:p>
            <a:r>
              <a:rPr lang="en-GB" sz="800" u="none" strike="noStrike" baseline="30000" dirty="0">
                <a:effectLst/>
                <a:latin typeface="+mn-lt"/>
              </a:rPr>
              <a:t>1 </a:t>
            </a:r>
            <a:r>
              <a:rPr lang="en-GB" sz="800" dirty="0"/>
              <a:t>Dynamic Heat Loads (beam induced effects + particle showers) not included</a:t>
            </a:r>
          </a:p>
          <a:p>
            <a:r>
              <a:rPr lang="en-GB" sz="800" baseline="30000" dirty="0"/>
              <a:t>2</a:t>
            </a:r>
            <a:r>
              <a:rPr lang="en-GB" sz="800" dirty="0"/>
              <a:t> 5 splices during winding 5x12 nOhm, at I= 3 kA</a:t>
            </a:r>
          </a:p>
          <a:p>
            <a:r>
              <a:rPr lang="en-GB" sz="800" b="1" baseline="30000" dirty="0"/>
              <a:t>3 </a:t>
            </a:r>
            <a:r>
              <a:rPr lang="en-GB" sz="800" dirty="0"/>
              <a:t>Pair of resistive CL Brass Cu60Zn40+ ReBCO, at I= 3 kA, Tcold= 60 K</a:t>
            </a:r>
          </a:p>
          <a:p>
            <a:r>
              <a:rPr lang="en-GB" sz="800" baseline="30000" dirty="0"/>
              <a:t>4 </a:t>
            </a:r>
            <a:r>
              <a:rPr lang="en-GB" sz="800" dirty="0"/>
              <a:t>High helium pressure loop with cold circulator (10 bars), 5 g/s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0F8425-259C-92BB-05A2-A975D1E365C3}"/>
              </a:ext>
            </a:extLst>
          </p:cNvPr>
          <p:cNvSpPr txBox="1"/>
          <p:nvPr/>
        </p:nvSpPr>
        <p:spPr>
          <a:xfrm>
            <a:off x="4010349" y="3805068"/>
            <a:ext cx="3749503" cy="123110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Several cooling architectures will be tested.</a:t>
            </a:r>
          </a:p>
          <a:p>
            <a:pPr algn="ctr"/>
            <a:r>
              <a:rPr lang="en-US" sz="1600" dirty="0"/>
              <a:t>First estimations of heat loads seems compatible with the use of dry cooling by cryocoolers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E7EAA6-2B3A-ABEF-BBB4-5FF474994742}"/>
              </a:ext>
            </a:extLst>
          </p:cNvPr>
          <p:cNvSpPr txBox="1"/>
          <p:nvPr/>
        </p:nvSpPr>
        <p:spPr>
          <a:xfrm>
            <a:off x="425970" y="5349499"/>
            <a:ext cx="7712265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Cryocoolers that could be possibly used:</a:t>
            </a:r>
            <a:br>
              <a:rPr lang="en-US" sz="1400" dirty="0">
                <a:solidFill>
                  <a:srgbClr val="FF0000"/>
                </a:solidFill>
              </a:rPr>
            </a:br>
            <a:r>
              <a:rPr lang="en-US" sz="1400" dirty="0">
                <a:solidFill>
                  <a:srgbClr val="FF0000"/>
                </a:solidFill>
              </a:rPr>
              <a:t>1 AL600 for current leads, electrical consumption: 13 kW </a:t>
            </a:r>
          </a:p>
          <a:p>
            <a:pPr algn="l"/>
            <a:r>
              <a:rPr lang="en-US" sz="1400" dirty="0">
                <a:solidFill>
                  <a:srgbClr val="FF0000"/>
                </a:solidFill>
              </a:rPr>
              <a:t>2 PT420 for cold mass and thermal shield: electrical consumption: 2x11 kW</a:t>
            </a:r>
          </a:p>
          <a:p>
            <a:pPr algn="l"/>
            <a:r>
              <a:rPr lang="en-US" sz="1400" dirty="0">
                <a:solidFill>
                  <a:srgbClr val="FF0000"/>
                </a:solidFill>
              </a:rPr>
              <a:t>Total electricity consumption: 35 kW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FAEE71-158D-CDD1-E714-0C5D47A86887}"/>
              </a:ext>
            </a:extLst>
          </p:cNvPr>
          <p:cNvSpPr txBox="1"/>
          <p:nvPr/>
        </p:nvSpPr>
        <p:spPr>
          <a:xfrm>
            <a:off x="9586837" y="61822"/>
            <a:ext cx="258163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50" i="1" dirty="0"/>
              <a:t>Courtesy of </a:t>
            </a:r>
            <a:r>
              <a:rPr lang="en-GB" sz="1050" i="1" dirty="0"/>
              <a:t>P. Borges de Sousa, </a:t>
            </a:r>
          </a:p>
          <a:p>
            <a:pPr algn="r"/>
            <a:r>
              <a:rPr lang="en-GB" sz="1050" i="1" dirty="0"/>
              <a:t>T. Koettig </a:t>
            </a:r>
            <a:r>
              <a:rPr lang="en-US" sz="1050" i="1" dirty="0"/>
              <a:t>(CERN TE-CRG)</a:t>
            </a:r>
            <a:endParaRPr lang="en-GB" sz="1050" i="1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7F09ED-47DA-D4B6-6289-9F06BAA9D8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9499" y="4351530"/>
            <a:ext cx="1560576" cy="155233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D8CFE13-5E8C-3A32-27C3-93E7BE8F6685}"/>
              </a:ext>
            </a:extLst>
          </p:cNvPr>
          <p:cNvSpPr txBox="1"/>
          <p:nvPr/>
        </p:nvSpPr>
        <p:spPr>
          <a:xfrm>
            <a:off x="7979499" y="4153186"/>
            <a:ext cx="1607337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800" dirty="0"/>
              <a:t>Cryocooler AL600 tested in Cryolab </a:t>
            </a:r>
          </a:p>
          <a:p>
            <a:r>
              <a:rPr lang="en-GB" sz="800" dirty="0"/>
              <a:t>(would fit the needs for cooling of the current leads)</a:t>
            </a:r>
          </a:p>
        </p:txBody>
      </p:sp>
    </p:spTree>
    <p:extLst>
      <p:ext uri="{BB962C8B-B14F-4D97-AF65-F5344CB8AC3E}">
        <p14:creationId xmlns:p14="http://schemas.microsoft.com/office/powerpoint/2010/main" val="221127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 animBg="1"/>
      <p:bldP spid="8" grpId="0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CD05E4-A618-7719-BBCF-A61B90E92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Nota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6BAB0-83EB-1E07-252F-D3006035F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F92ECD-E3E3-9310-E4C4-FA94B5E84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208A25-4DFC-6543-5823-98E4F3E03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6" descr="A blue and purple device&#10;&#10;Description automatically generated">
            <a:extLst>
              <a:ext uri="{FF2B5EF4-FFF2-40B4-BE49-F238E27FC236}">
                <a16:creationId xmlns:a16="http://schemas.microsoft.com/office/drawing/2014/main" id="{788F9381-DB00-BD5C-BA8F-A05DEDB4B1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30" t="10756" r="22038" b="10153"/>
          <a:stretch/>
        </p:blipFill>
        <p:spPr>
          <a:xfrm>
            <a:off x="1317595" y="3502213"/>
            <a:ext cx="2256019" cy="16840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4BE2D0-7340-ED8B-0767-A5F2F0D411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3185" y="2170130"/>
            <a:ext cx="2557679" cy="3333692"/>
          </a:xfrm>
          <a:prstGeom prst="rect">
            <a:avLst/>
          </a:prstGeom>
        </p:spPr>
      </p:pic>
      <p:pic>
        <p:nvPicPr>
          <p:cNvPr id="9" name="Picture 8" descr="Businessman writing on notepad">
            <a:extLst>
              <a:ext uri="{FF2B5EF4-FFF2-40B4-BE49-F238E27FC236}">
                <a16:creationId xmlns:a16="http://schemas.microsoft.com/office/drawing/2014/main" id="{F1A4B3CF-ECA9-E569-3DD7-362CEA51F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0263" y="3392011"/>
            <a:ext cx="550062" cy="1667543"/>
          </a:xfrm>
          <a:prstGeom prst="rect">
            <a:avLst/>
          </a:prstGeom>
        </p:spPr>
      </p:pic>
      <p:pic>
        <p:nvPicPr>
          <p:cNvPr id="10" name="Picture 9" descr="Businessman writing on notepad">
            <a:extLst>
              <a:ext uri="{FF2B5EF4-FFF2-40B4-BE49-F238E27FC236}">
                <a16:creationId xmlns:a16="http://schemas.microsoft.com/office/drawing/2014/main" id="{43A95B81-957C-6CDA-CE7D-129351777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1957" y="4609395"/>
            <a:ext cx="204062" cy="6186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68ED975-5F40-8C2F-AF22-C440E520006B}"/>
              </a:ext>
            </a:extLst>
          </p:cNvPr>
          <p:cNvSpPr txBox="1"/>
          <p:nvPr/>
        </p:nvSpPr>
        <p:spPr>
          <a:xfrm>
            <a:off x="890041" y="1671769"/>
            <a:ext cx="395114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ea typeface="Times New Roman" panose="02020603050405020304" pitchFamily="18" charset="0"/>
                <a:cs typeface="+mn-cs"/>
              </a:rPr>
              <a:t>EESD (with its several phases) is an (agnostic) R&amp;D initiative of 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365E75-C466-B932-6130-075C6A887B05}"/>
              </a:ext>
            </a:extLst>
          </p:cNvPr>
          <p:cNvSpPr txBox="1"/>
          <p:nvPr/>
        </p:nvSpPr>
        <p:spPr>
          <a:xfrm>
            <a:off x="6203126" y="787657"/>
            <a:ext cx="52018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ea typeface="Times New Roman" panose="02020603050405020304" pitchFamily="18" charset="0"/>
                <a:cs typeface="+mn-cs"/>
              </a:rPr>
              <a:t>SHiP spectrometer magnet is something else… </a:t>
            </a:r>
            <a:endParaRPr lang="en-GB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C5D257-48C6-CBD8-F613-39F17874B4BB}"/>
              </a:ext>
            </a:extLst>
          </p:cNvPr>
          <p:cNvSpPr txBox="1"/>
          <p:nvPr/>
        </p:nvSpPr>
        <p:spPr>
          <a:xfrm>
            <a:off x="5988297" y="1116825"/>
            <a:ext cx="6001157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+mn-cs"/>
              </a:rPr>
              <a:t>compensation of staff resources in case TE shall continue with the detailed design, construction, testing and installation of the SHiP spectrometer (including its full-scale prototype coil) has been requested to the project</a:t>
            </a: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Aptos" panose="020B0004020202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0449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E18441E-1829-F947-3B29-AF4CE4328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200" dirty="0"/>
              <a:t>Energy-Efficient Superferric Dipole: </a:t>
            </a:r>
            <a:r>
              <a:rPr lang="en-US" sz="3200" dirty="0"/>
              <a:t>Phase 3 </a:t>
            </a:r>
            <a:br>
              <a:rPr lang="en-US" sz="3200" dirty="0"/>
            </a:br>
            <a:r>
              <a:rPr lang="en-US" sz="3200" dirty="0"/>
              <a:t>Indirect cooling of the </a:t>
            </a:r>
            <a:r>
              <a:rPr lang="en-GB" sz="3200" b="1" dirty="0"/>
              <a:t>coils at 20 K</a:t>
            </a:r>
            <a:endParaRPr lang="en-GB" sz="32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A2904-A5D1-00CA-AE8C-EBC992101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FD375-4070-F29E-CB58-36B5FF777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19CDD-59CB-C8E7-2EBC-BF1AE48FE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Content Placeholder 6" descr="A blue and purple device&#10;&#10;Description automatically generated">
            <a:extLst>
              <a:ext uri="{FF2B5EF4-FFF2-40B4-BE49-F238E27FC236}">
                <a16:creationId xmlns:a16="http://schemas.microsoft.com/office/drawing/2014/main" id="{9234A76F-C9AF-6E58-FE35-D8783947AA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230" t="10756" r="22038" b="10153"/>
          <a:stretch/>
        </p:blipFill>
        <p:spPr>
          <a:xfrm>
            <a:off x="6204376" y="2065137"/>
            <a:ext cx="5738971" cy="42838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35233D-D4D7-620E-A1BE-B502CD9AD90E}"/>
              </a:ext>
            </a:extLst>
          </p:cNvPr>
          <p:cNvSpPr txBox="1"/>
          <p:nvPr/>
        </p:nvSpPr>
        <p:spPr>
          <a:xfrm>
            <a:off x="8968299" y="5843417"/>
            <a:ext cx="2647975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i="1" dirty="0"/>
              <a:t>Courtesy of </a:t>
            </a:r>
            <a:r>
              <a:rPr lang="en-GB" sz="1050" i="1" dirty="0"/>
              <a:t>N. Bourcey, C. Chatron, and </a:t>
            </a:r>
          </a:p>
          <a:p>
            <a:pPr algn="r"/>
            <a:r>
              <a:rPr lang="en-GB" sz="1050" i="1" dirty="0"/>
              <a:t>D. Duarte Ramos </a:t>
            </a:r>
          </a:p>
          <a:p>
            <a:pPr algn="r"/>
            <a:r>
              <a:rPr lang="en-US" sz="1050" i="1" dirty="0"/>
              <a:t>(CERN TE-MSC)</a:t>
            </a:r>
            <a:endParaRPr lang="en-GB" sz="1050" i="1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D700440A-6419-37E3-77F3-B5EF8F2DD40B}"/>
              </a:ext>
            </a:extLst>
          </p:cNvPr>
          <p:cNvSpPr/>
          <p:nvPr/>
        </p:nvSpPr>
        <p:spPr>
          <a:xfrm>
            <a:off x="6017848" y="3884024"/>
            <a:ext cx="808893" cy="46775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30767F-5F6F-7417-7F88-B3B07E20ACFA}"/>
              </a:ext>
            </a:extLst>
          </p:cNvPr>
          <p:cNvSpPr txBox="1"/>
          <p:nvPr/>
        </p:nvSpPr>
        <p:spPr>
          <a:xfrm>
            <a:off x="5486686" y="3098174"/>
            <a:ext cx="19931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Integration of the cryostat: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Vacuum vessel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Thermal shield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Cooling circuit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2FFE89-CC36-82B2-C05D-B78B6569E8D3}"/>
              </a:ext>
            </a:extLst>
          </p:cNvPr>
          <p:cNvSpPr txBox="1"/>
          <p:nvPr/>
        </p:nvSpPr>
        <p:spPr>
          <a:xfrm>
            <a:off x="278100" y="1460351"/>
            <a:ext cx="1181764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303030"/>
                </a:solidFill>
              </a:rPr>
              <a:t>Objective: </a:t>
            </a:r>
            <a:br>
              <a:rPr lang="en-GB" sz="1600" b="1" dirty="0">
                <a:solidFill>
                  <a:srgbClr val="303030"/>
                </a:solidFill>
              </a:rPr>
            </a:br>
            <a:r>
              <a:rPr lang="en-GB" sz="1600" dirty="0">
                <a:solidFill>
                  <a:srgbClr val="303030"/>
                </a:solidFill>
              </a:rPr>
              <a:t>To cool superconducting coils made of MgB</a:t>
            </a:r>
            <a:r>
              <a:rPr lang="en-GB" sz="1600" baseline="-25000" dirty="0">
                <a:solidFill>
                  <a:srgbClr val="303030"/>
                </a:solidFill>
              </a:rPr>
              <a:t>2</a:t>
            </a:r>
            <a:r>
              <a:rPr lang="en-GB" sz="1600" dirty="0">
                <a:solidFill>
                  <a:srgbClr val="303030"/>
                </a:solidFill>
              </a:rPr>
              <a:t>, efficiently by circulating Gaseous Helium (GHe) through capillaries within a dedicated cryostat, keeping the yoke warm</a:t>
            </a:r>
          </a:p>
        </p:txBody>
      </p:sp>
      <p:pic>
        <p:nvPicPr>
          <p:cNvPr id="18" name="Picture 17" descr="Large magnet facility with large magnets&#10;&#10;Description automatically generated">
            <a:extLst>
              <a:ext uri="{FF2B5EF4-FFF2-40B4-BE49-F238E27FC236}">
                <a16:creationId xmlns:a16="http://schemas.microsoft.com/office/drawing/2014/main" id="{39CB3093-2F77-CA62-7656-81A6D4E194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35" t="40640" r="21952" b="2908"/>
          <a:stretch/>
        </p:blipFill>
        <p:spPr>
          <a:xfrm>
            <a:off x="496982" y="2644446"/>
            <a:ext cx="4295460" cy="29469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FEA2604-54D8-3A1B-A406-BC35BBD2FAFD}"/>
              </a:ext>
            </a:extLst>
          </p:cNvPr>
          <p:cNvSpPr txBox="1"/>
          <p:nvPr/>
        </p:nvSpPr>
        <p:spPr>
          <a:xfrm>
            <a:off x="3671003" y="2772079"/>
            <a:ext cx="735779" cy="215444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Iron yoke</a:t>
            </a:r>
            <a:endParaRPr lang="en-GB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8F4696-81DA-64C2-2297-3528EB0DDBEE}"/>
              </a:ext>
            </a:extLst>
          </p:cNvPr>
          <p:cNvSpPr txBox="1"/>
          <p:nvPr/>
        </p:nvSpPr>
        <p:spPr>
          <a:xfrm>
            <a:off x="832721" y="5198767"/>
            <a:ext cx="706925" cy="215444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Pole gap</a:t>
            </a:r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9594FA-133A-ED90-F026-4BFDDE8EAAD3}"/>
              </a:ext>
            </a:extLst>
          </p:cNvPr>
          <p:cNvSpPr txBox="1"/>
          <p:nvPr/>
        </p:nvSpPr>
        <p:spPr>
          <a:xfrm>
            <a:off x="2475347" y="5177691"/>
            <a:ext cx="1662315" cy="215444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Superconducting coil</a:t>
            </a:r>
            <a:endParaRPr lang="en-GB" sz="14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D2A30A9-1D01-40D3-6643-16D298B66BFA}"/>
              </a:ext>
            </a:extLst>
          </p:cNvPr>
          <p:cNvCxnSpPr/>
          <p:nvPr/>
        </p:nvCxnSpPr>
        <p:spPr>
          <a:xfrm flipH="1">
            <a:off x="3250863" y="2991910"/>
            <a:ext cx="420140" cy="66456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2101706-2680-D24F-F85C-D53483907880}"/>
              </a:ext>
            </a:extLst>
          </p:cNvPr>
          <p:cNvCxnSpPr>
            <a:cxnSpLocks/>
          </p:cNvCxnSpPr>
          <p:nvPr/>
        </p:nvCxnSpPr>
        <p:spPr>
          <a:xfrm flipH="1" flipV="1">
            <a:off x="2475347" y="4587532"/>
            <a:ext cx="235029" cy="5926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B0EF362-21AF-1F4E-CDEC-01846E281FD7}"/>
              </a:ext>
            </a:extLst>
          </p:cNvPr>
          <p:cNvCxnSpPr>
            <a:cxnSpLocks/>
          </p:cNvCxnSpPr>
          <p:nvPr/>
        </p:nvCxnSpPr>
        <p:spPr>
          <a:xfrm flipV="1">
            <a:off x="1539646" y="4176178"/>
            <a:ext cx="773923" cy="10399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A1965BC-6A24-5CA1-28F5-D6B19858A5F2}"/>
              </a:ext>
            </a:extLst>
          </p:cNvPr>
          <p:cNvSpPr txBox="1"/>
          <p:nvPr/>
        </p:nvSpPr>
        <p:spPr>
          <a:xfrm>
            <a:off x="554423" y="2709035"/>
            <a:ext cx="657231" cy="215444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Phase 1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922D8A-11BC-C93B-1C8B-15BF62098AC2}"/>
              </a:ext>
            </a:extLst>
          </p:cNvPr>
          <p:cNvSpPr txBox="1"/>
          <p:nvPr/>
        </p:nvSpPr>
        <p:spPr>
          <a:xfrm>
            <a:off x="9160975" y="92326"/>
            <a:ext cx="2946852" cy="3077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Assembly planned for Q2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3181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6E29BE-DA76-B876-69F7-9137B4AA2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18/12/2024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BFFCA-3DF5-3E41-DABA-4FDFB59C3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L. Baudin, et al. / 31th SHiP Collaboration Meeting / SHiP Spectrometer Magnet Status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07A0E-5443-A06F-AC84-6AF8DE54D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04DF92-DE37-42B3-DDDF-CA6B5B6F5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EESD Phase 3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4A45BA-254B-5CB1-E6B3-628BB7A5DBF4}"/>
              </a:ext>
            </a:extLst>
          </p:cNvPr>
          <p:cNvSpPr txBox="1"/>
          <p:nvPr/>
        </p:nvSpPr>
        <p:spPr>
          <a:xfrm>
            <a:off x="407988" y="1048899"/>
            <a:ext cx="418063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Manufacturing of Magnet Components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C0D3A4-B396-1690-3322-75C9B8B5D508}"/>
              </a:ext>
            </a:extLst>
          </p:cNvPr>
          <p:cNvSpPr txBox="1"/>
          <p:nvPr/>
        </p:nvSpPr>
        <p:spPr>
          <a:xfrm>
            <a:off x="9280796" y="181304"/>
            <a:ext cx="2735097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Procurement of mechanical components of the EESD phase 3: on going</a:t>
            </a:r>
          </a:p>
          <a:p>
            <a:pPr algn="ctr"/>
            <a:r>
              <a:rPr lang="en-US" sz="1400" b="1" dirty="0"/>
              <a:t>(Outsourcing followed by </a:t>
            </a:r>
          </a:p>
          <a:p>
            <a:pPr algn="ctr"/>
            <a:r>
              <a:rPr lang="en-US" sz="1400" b="1" dirty="0"/>
              <a:t>CERN EN/MME)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8A4D2F-A2D8-1686-F280-5E3B0E6A6CEF}"/>
              </a:ext>
            </a:extLst>
          </p:cNvPr>
          <p:cNvSpPr txBox="1"/>
          <p:nvPr/>
        </p:nvSpPr>
        <p:spPr>
          <a:xfrm>
            <a:off x="401873" y="1353722"/>
            <a:ext cx="410865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i="1" dirty="0"/>
              <a:t>Courtesy of </a:t>
            </a:r>
            <a:r>
              <a:rPr lang="en-GB" sz="1050" i="1" dirty="0"/>
              <a:t>N. Bourcey, C. Chatron, and D. Duarte Ramos </a:t>
            </a:r>
          </a:p>
          <a:p>
            <a:r>
              <a:rPr lang="en-US" sz="1050" i="1" dirty="0"/>
              <a:t>(CERN TE-MSC)</a:t>
            </a:r>
            <a:endParaRPr lang="en-GB" sz="1050" i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2C00749-92E5-BFDD-AF29-C8FB921D6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3143617"/>
            <a:ext cx="4526485" cy="3200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3CBA530-0E9A-A0DC-60BD-289D94DE14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5352" y="2949879"/>
            <a:ext cx="4522428" cy="32004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8539516-CA49-2770-9303-8D41C0E893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0186" y="719913"/>
            <a:ext cx="4522428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31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5EB423B-942A-A959-8E35-C447F92257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521" t="24179"/>
          <a:stretch/>
        </p:blipFill>
        <p:spPr>
          <a:xfrm>
            <a:off x="607512" y="1995233"/>
            <a:ext cx="5836132" cy="431632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6E29BE-DA76-B876-69F7-9137B4AA2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18/12/2024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BFFCA-3DF5-3E41-DABA-4FDFB59C3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L. Baudin, et al. / 31th SHiP Collaboration Meeting / SHiP Spectrometer Magnet Status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07A0E-5443-A06F-AC84-6AF8DE54D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04DF92-DE37-42B3-DDDF-CA6B5B6F5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EESD Phase 3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4A45BA-254B-5CB1-E6B3-628BB7A5DBF4}"/>
              </a:ext>
            </a:extLst>
          </p:cNvPr>
          <p:cNvSpPr txBox="1"/>
          <p:nvPr/>
        </p:nvSpPr>
        <p:spPr>
          <a:xfrm>
            <a:off x="407988" y="1048899"/>
            <a:ext cx="59759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of interconnection module to SM18 test station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C0D3A4-B396-1690-3322-75C9B8B5D508}"/>
              </a:ext>
            </a:extLst>
          </p:cNvPr>
          <p:cNvSpPr txBox="1"/>
          <p:nvPr/>
        </p:nvSpPr>
        <p:spPr>
          <a:xfrm>
            <a:off x="9280796" y="181304"/>
            <a:ext cx="273509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Interconnection assembly</a:t>
            </a:r>
            <a:endParaRPr lang="en-GB" sz="1400" dirty="0"/>
          </a:p>
          <a:p>
            <a:pPr algn="ctr"/>
            <a:r>
              <a:rPr lang="en-US" sz="1400" dirty="0"/>
              <a:t>Connection to Cluster G</a:t>
            </a:r>
          </a:p>
          <a:p>
            <a:pPr algn="ctr"/>
            <a:r>
              <a:rPr lang="en-US" sz="1400" b="1" dirty="0"/>
              <a:t>Test of EESD phase 3 Q3 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8A4D2F-A2D8-1686-F280-5E3B0E6A6CEF}"/>
              </a:ext>
            </a:extLst>
          </p:cNvPr>
          <p:cNvSpPr txBox="1"/>
          <p:nvPr/>
        </p:nvSpPr>
        <p:spPr>
          <a:xfrm>
            <a:off x="401873" y="1353722"/>
            <a:ext cx="41086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i="1" dirty="0"/>
              <a:t>Courtesy of </a:t>
            </a:r>
            <a:r>
              <a:rPr lang="en-GB" sz="1050" i="1" dirty="0"/>
              <a:t>N. Bourcey, C. Chatron </a:t>
            </a:r>
            <a:r>
              <a:rPr lang="en-US" sz="1050" i="1" dirty="0"/>
              <a:t>(CERN TE-MSC)</a:t>
            </a:r>
            <a:endParaRPr lang="en-GB" sz="1050" i="1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F142F3B-97F8-42EB-5582-EA495CE13013}"/>
              </a:ext>
            </a:extLst>
          </p:cNvPr>
          <p:cNvSpPr/>
          <p:nvPr/>
        </p:nvSpPr>
        <p:spPr>
          <a:xfrm>
            <a:off x="1352811" y="2655518"/>
            <a:ext cx="2455102" cy="32692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7C1F41-0F66-E498-8970-6B8B61E2D3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8943" y="2151695"/>
            <a:ext cx="4178753" cy="3882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564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EE1E01-B007-6067-049D-888D20EE2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for EESD demonstrator Phase 3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95D23-0B8A-34D0-BDBB-676B3A5B8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90191D-36FA-F55D-1AF7-626B8DAEA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38054E-BD82-F201-3A1C-4682EDCAD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846DF5B6-0601-5AA2-3603-0EC96B621FF2}"/>
              </a:ext>
            </a:extLst>
          </p:cNvPr>
          <p:cNvSpPr/>
          <p:nvPr/>
        </p:nvSpPr>
        <p:spPr>
          <a:xfrm>
            <a:off x="336884" y="1948983"/>
            <a:ext cx="11247757" cy="926592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8B0016-8B46-0A25-A2AB-EDBFD721A035}"/>
              </a:ext>
            </a:extLst>
          </p:cNvPr>
          <p:cNvSpPr txBox="1"/>
          <p:nvPr/>
        </p:nvSpPr>
        <p:spPr>
          <a:xfrm>
            <a:off x="3166859" y="2740313"/>
            <a:ext cx="1584959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Aug. 2024</a:t>
            </a:r>
          </a:p>
          <a:p>
            <a:pPr algn="l"/>
            <a:r>
              <a:rPr lang="en-US" sz="1200" dirty="0"/>
              <a:t>3D CAD mechanical design ready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/>
              <a:t>Coil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 err="1"/>
              <a:t>Coldmass</a:t>
            </a:r>
            <a:endParaRPr lang="en-US" sz="12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/>
              <a:t>Thermal shield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/>
              <a:t>Vacuum vessel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DA30B7-C2D9-D89E-75CB-B8C7291A9C56}"/>
              </a:ext>
            </a:extLst>
          </p:cNvPr>
          <p:cNvSpPr txBox="1"/>
          <p:nvPr/>
        </p:nvSpPr>
        <p:spPr>
          <a:xfrm>
            <a:off x="6436348" y="1263806"/>
            <a:ext cx="158495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Jan. 2025</a:t>
            </a:r>
          </a:p>
          <a:p>
            <a:pPr algn="l"/>
            <a:r>
              <a:rPr lang="en-US" sz="1200" dirty="0"/>
              <a:t>3D CAD mechanical design ready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/>
              <a:t>Interconnection area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6E4734-C2EB-D352-7FF8-EBF238CF5A29}"/>
              </a:ext>
            </a:extLst>
          </p:cNvPr>
          <p:cNvSpPr txBox="1"/>
          <p:nvPr/>
        </p:nvSpPr>
        <p:spPr>
          <a:xfrm>
            <a:off x="4727581" y="2736757"/>
            <a:ext cx="1584959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Oct. 2024</a:t>
            </a:r>
          </a:p>
          <a:p>
            <a:pPr algn="l"/>
            <a:r>
              <a:rPr lang="en-US" sz="1200" dirty="0"/>
              <a:t>2D drawings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/>
              <a:t>Coil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 err="1"/>
              <a:t>Coldmass</a:t>
            </a:r>
            <a:endParaRPr lang="en-US" sz="12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/>
              <a:t>Thermal shield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/>
              <a:t>Vacuum vessel</a:t>
            </a:r>
          </a:p>
          <a:p>
            <a:pPr algn="l"/>
            <a:r>
              <a:rPr lang="en-US" sz="1200" dirty="0"/>
              <a:t>Start of procurement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1F946D-D07C-E73B-E545-7C89AC9721C4}"/>
              </a:ext>
            </a:extLst>
          </p:cNvPr>
          <p:cNvSpPr txBox="1"/>
          <p:nvPr/>
        </p:nvSpPr>
        <p:spPr>
          <a:xfrm>
            <a:off x="9527503" y="1445975"/>
            <a:ext cx="158495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July 2025</a:t>
            </a:r>
          </a:p>
          <a:p>
            <a:pPr algn="l"/>
            <a:r>
              <a:rPr lang="en-US" sz="1200" dirty="0"/>
              <a:t>Winding</a:t>
            </a:r>
          </a:p>
          <a:p>
            <a:pPr algn="l"/>
            <a:r>
              <a:rPr lang="en-US" sz="1200" dirty="0"/>
              <a:t>Magnet assembly</a:t>
            </a:r>
            <a:endParaRPr lang="en-GB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235E72-E542-EB49-F856-A6B722531E85}"/>
              </a:ext>
            </a:extLst>
          </p:cNvPr>
          <p:cNvSpPr txBox="1"/>
          <p:nvPr/>
        </p:nvSpPr>
        <p:spPr>
          <a:xfrm>
            <a:off x="10243289" y="2757553"/>
            <a:ext cx="195083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Sept. 2025</a:t>
            </a:r>
          </a:p>
          <a:p>
            <a:r>
              <a:rPr lang="en-US" sz="1200" dirty="0"/>
              <a:t>Interconnection assembly</a:t>
            </a:r>
            <a:endParaRPr lang="en-GB" sz="1200" dirty="0"/>
          </a:p>
          <a:p>
            <a:pPr algn="l"/>
            <a:r>
              <a:rPr lang="en-US" sz="1200" dirty="0"/>
              <a:t>Connection to Cluster G</a:t>
            </a:r>
          </a:p>
          <a:p>
            <a:pPr algn="l"/>
            <a:r>
              <a:rPr lang="en-US" sz="1200" b="1" dirty="0"/>
              <a:t>Test of EESD phase 3</a:t>
            </a:r>
            <a:endParaRPr lang="en-GB" sz="12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6605DC-A893-DAC8-8D70-992F28E53DE7}"/>
              </a:ext>
            </a:extLst>
          </p:cNvPr>
          <p:cNvSpPr txBox="1"/>
          <p:nvPr/>
        </p:nvSpPr>
        <p:spPr>
          <a:xfrm>
            <a:off x="8697711" y="2763816"/>
            <a:ext cx="158495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June 2025</a:t>
            </a:r>
          </a:p>
          <a:p>
            <a:pPr algn="l"/>
            <a:r>
              <a:rPr lang="en-US" sz="1200" dirty="0"/>
              <a:t>Reception and control of components</a:t>
            </a:r>
            <a:endParaRPr lang="en-GB" sz="1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F9E097-C39D-4B74-CBC8-CEE0D0DA5FB6}"/>
              </a:ext>
            </a:extLst>
          </p:cNvPr>
          <p:cNvSpPr txBox="1"/>
          <p:nvPr/>
        </p:nvSpPr>
        <p:spPr>
          <a:xfrm>
            <a:off x="8091592" y="1452012"/>
            <a:ext cx="158495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April 2025</a:t>
            </a:r>
          </a:p>
          <a:p>
            <a:pPr algn="l"/>
            <a:r>
              <a:rPr lang="en-US" sz="1200" dirty="0"/>
              <a:t>2D drawings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/>
              <a:t>Tooling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7C2A8C-6A53-089B-AE64-8354952B449E}"/>
              </a:ext>
            </a:extLst>
          </p:cNvPr>
          <p:cNvSpPr txBox="1"/>
          <p:nvPr/>
        </p:nvSpPr>
        <p:spPr>
          <a:xfrm>
            <a:off x="3740640" y="1630641"/>
            <a:ext cx="158495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Sep. 2024</a:t>
            </a:r>
          </a:p>
          <a:p>
            <a:pPr algn="l"/>
            <a:r>
              <a:rPr lang="en-US" sz="1200" dirty="0"/>
              <a:t>Assy. procedure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A7A2B9-0800-7929-83DD-B22AF4E0D416}"/>
              </a:ext>
            </a:extLst>
          </p:cNvPr>
          <p:cNvSpPr txBox="1"/>
          <p:nvPr/>
        </p:nvSpPr>
        <p:spPr>
          <a:xfrm>
            <a:off x="3419889" y="2290969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2024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A5044C-F8BD-7826-F3E2-9CEB1A7693BF}"/>
              </a:ext>
            </a:extLst>
          </p:cNvPr>
          <p:cNvSpPr txBox="1"/>
          <p:nvPr/>
        </p:nvSpPr>
        <p:spPr>
          <a:xfrm>
            <a:off x="9410614" y="2290969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2025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CE1FC99-26E9-B6E3-3404-4D06BBA1F2E3}"/>
              </a:ext>
            </a:extLst>
          </p:cNvPr>
          <p:cNvCxnSpPr/>
          <p:nvPr/>
        </p:nvCxnSpPr>
        <p:spPr>
          <a:xfrm>
            <a:off x="6427135" y="2234915"/>
            <a:ext cx="0" cy="3481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1CA7AA0-512B-6080-E25D-1BED0D45C4DC}"/>
              </a:ext>
            </a:extLst>
          </p:cNvPr>
          <p:cNvSpPr txBox="1"/>
          <p:nvPr/>
        </p:nvSpPr>
        <p:spPr>
          <a:xfrm>
            <a:off x="7053915" y="2759884"/>
            <a:ext cx="158495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Feb. 2025</a:t>
            </a:r>
          </a:p>
          <a:p>
            <a:pPr algn="l"/>
            <a:r>
              <a:rPr lang="en-US" sz="1200" dirty="0"/>
              <a:t>3D CAD mechanical design ready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/>
              <a:t>Tooling</a:t>
            </a:r>
            <a:endParaRPr lang="en-GB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9880E9-8DDB-02CD-7F3E-214CA532CA4D}"/>
              </a:ext>
            </a:extLst>
          </p:cNvPr>
          <p:cNvSpPr txBox="1"/>
          <p:nvPr/>
        </p:nvSpPr>
        <p:spPr>
          <a:xfrm>
            <a:off x="2621280" y="4832839"/>
            <a:ext cx="6949440" cy="147732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endParaRPr lang="en-GB" sz="1600" dirty="0"/>
          </a:p>
          <a:p>
            <a:pPr algn="ctr"/>
            <a:r>
              <a:rPr lang="en-US" sz="1600" dirty="0"/>
              <a:t>Validation of the technology choice Q3 2025: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/>
              <a:t>use of MgB₂ cable developed for WP6a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/>
              <a:t>winding in grooves machined in a radial plate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/>
              <a:t>cooled by indirect cooling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0E977D-0C68-0F4A-D106-C2CD9EFCE059}"/>
              </a:ext>
            </a:extLst>
          </p:cNvPr>
          <p:cNvSpPr txBox="1"/>
          <p:nvPr/>
        </p:nvSpPr>
        <p:spPr>
          <a:xfrm>
            <a:off x="383082" y="1486684"/>
            <a:ext cx="158495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Feb. 2024</a:t>
            </a:r>
            <a:br>
              <a:rPr lang="en-US" sz="1200" dirty="0"/>
            </a:br>
            <a:r>
              <a:rPr lang="en-US" sz="1200" dirty="0"/>
              <a:t>Start of the Phase 3 mechanical design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C0AFAB6-23EC-D4F7-B58F-18C7F2851481}"/>
              </a:ext>
            </a:extLst>
          </p:cNvPr>
          <p:cNvCxnSpPr>
            <a:cxnSpLocks/>
          </p:cNvCxnSpPr>
          <p:nvPr/>
        </p:nvCxnSpPr>
        <p:spPr>
          <a:xfrm>
            <a:off x="6308243" y="1989911"/>
            <a:ext cx="0" cy="15574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3492463-4D6D-3E58-31D7-86872F3A0F1F}"/>
              </a:ext>
            </a:extLst>
          </p:cNvPr>
          <p:cNvSpPr txBox="1"/>
          <p:nvPr/>
        </p:nvSpPr>
        <p:spPr>
          <a:xfrm>
            <a:off x="6375418" y="3326298"/>
            <a:ext cx="61561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Today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8098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092016-80E1-1A91-5D89-EC3F74B9F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/>
              <a:t>Outlook</a:t>
            </a:r>
            <a:br>
              <a:rPr lang="en-US" sz="3200" dirty="0"/>
            </a:br>
            <a:endParaRPr lang="en-GB" sz="32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F106F6-2260-5754-D20F-FC58741C8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06787"/>
            <a:ext cx="11376024" cy="4608512"/>
          </a:xfrm>
        </p:spPr>
        <p:txBody>
          <a:bodyPr>
            <a:no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Proposal:</a:t>
            </a:r>
          </a:p>
          <a:p>
            <a:r>
              <a:rPr lang="en-GB" sz="1400" b="0" dirty="0">
                <a:solidFill>
                  <a:schemeClr val="bg1">
                    <a:lumMod val="50000"/>
                  </a:schemeClr>
                </a:solidFill>
              </a:rPr>
              <a:t>Use the MgB₂ cable, originally developed for superconducting links in the HL-LHC Work Package 6a, to design the large aperture SHiP hidden sector spectrometer magnet, aiming to reduce electrical consumption.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Demonstrator:</a:t>
            </a:r>
          </a:p>
          <a:p>
            <a:r>
              <a:rPr lang="en-GB" sz="1400" b="0" dirty="0">
                <a:solidFill>
                  <a:schemeClr val="bg1">
                    <a:lumMod val="50000"/>
                  </a:schemeClr>
                </a:solidFill>
              </a:rPr>
              <a:t>Develop a proof-of-principle demonstrator with scalable design and assembly processes for large, iron-dominated magnets in physics experiments.</a:t>
            </a:r>
            <a:br>
              <a:rPr lang="en-GB" sz="1400" b="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400" b="0" dirty="0">
                <a:solidFill>
                  <a:schemeClr val="bg1">
                    <a:lumMod val="50000"/>
                  </a:schemeClr>
                </a:solidFill>
              </a:rPr>
              <a:t>Phase 1 (test in a cryogenic test station with LHe at 4.5 K) and Phase 2 (test in a cryogenic test station with GHe at 20- 30 K) were successful.</a:t>
            </a:r>
            <a:br>
              <a:rPr lang="en-GB" sz="1400" b="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400" b="0" dirty="0">
                <a:solidFill>
                  <a:schemeClr val="bg1">
                    <a:lumMod val="50000"/>
                  </a:schemeClr>
                </a:solidFill>
              </a:rPr>
              <a:t>See more details in the presentation given at the </a:t>
            </a:r>
            <a:r>
              <a:rPr lang="en-GB" sz="1400" b="0" dirty="0">
                <a:solidFill>
                  <a:srgbClr val="6D246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28</a:t>
            </a:r>
            <a:r>
              <a:rPr lang="en-GB" sz="1400" b="0" baseline="30000" dirty="0">
                <a:solidFill>
                  <a:srgbClr val="6D246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</a:t>
            </a:r>
            <a:r>
              <a:rPr lang="en-GB" sz="1400" b="0" dirty="0">
                <a:solidFill>
                  <a:schemeClr val="bg1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Collaboration meeting</a:t>
            </a:r>
            <a:r>
              <a:rPr lang="en-GB" sz="1400" b="0" dirty="0">
                <a:solidFill>
                  <a:schemeClr val="bg1">
                    <a:lumMod val="50000"/>
                  </a:schemeClr>
                </a:solidFill>
              </a:rPr>
              <a:t>.</a:t>
            </a:r>
            <a:br>
              <a:rPr lang="en-GB" sz="1400" b="0" dirty="0">
                <a:solidFill>
                  <a:schemeClr val="bg1">
                    <a:lumMod val="50000"/>
                  </a:schemeClr>
                </a:solidFill>
              </a:rPr>
            </a:b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Update on demonstrator, Energy-Efficient Superferric Dipole Phase 3: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bg1">
                    <a:lumMod val="50000"/>
                  </a:schemeClr>
                </a:solidFill>
              </a:rPr>
              <a:t>Status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bg1">
                    <a:lumMod val="50000"/>
                  </a:schemeClr>
                </a:solidFill>
              </a:rPr>
              <a:t>Timeline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dirty="0"/>
              <a:t>Conceptual design of SHiP superconducting spectrometer magnet: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Status of the </a:t>
            </a:r>
            <a:r>
              <a:rPr lang="en-US" sz="1400" dirty="0" err="1"/>
              <a:t>electromagnetical</a:t>
            </a:r>
            <a:r>
              <a:rPr lang="en-US" sz="1400" dirty="0"/>
              <a:t> design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Prototyping and test campaign, manufacturing strategy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Update on quench protection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320A1-75E3-16E0-D6FD-C58EE1892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F12F7-8025-907B-93E8-45233B3BA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D6C93-53AA-AAA0-B6E4-1EA61D307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562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7E8AD1-4C8A-518F-B8D8-45A5A9DB4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200" dirty="0"/>
              <a:t>Conceptual design of the SHiP Spectrometer Magnet</a:t>
            </a:r>
            <a:br>
              <a:rPr lang="en-GB" sz="3200" dirty="0"/>
            </a:br>
            <a:endParaRPr lang="en-GB" sz="3200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DAC2662C-71B2-8D68-31AC-CFF9991245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2911" y="1534030"/>
            <a:ext cx="3383359" cy="440988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266208-2966-6898-0F8B-5A520A9CFD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80198"/>
            <a:ext cx="5863271" cy="4863719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GB" sz="1400" dirty="0"/>
              <a:t>Main design concepts/parameters of the electromagnetic design are: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H-type iron yoke; Superferric = iron dominated magnet;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2 symmetric coils;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double-pancake, racetrack-type coils = flat coils;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pole gap: 6000 x 4000 mm; 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target central field: 0.15 T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400" b="0" dirty="0"/>
          </a:p>
          <a:p>
            <a:pPr>
              <a:spcBef>
                <a:spcPts val="600"/>
              </a:spcBef>
            </a:pPr>
            <a:r>
              <a:rPr lang="en-GB" sz="1400" dirty="0"/>
              <a:t>What will be validated by EESD phase 3: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use of MgB₂ cable developed for WP6a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winding in grooves machined in a radial plate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cooled by indirect cooling</a:t>
            </a:r>
          </a:p>
          <a:p>
            <a:pPr>
              <a:spcBef>
                <a:spcPts val="600"/>
              </a:spcBef>
            </a:pPr>
            <a:endParaRPr lang="en-GB" sz="1400" b="0" dirty="0"/>
          </a:p>
          <a:p>
            <a:pPr>
              <a:spcBef>
                <a:spcPts val="600"/>
              </a:spcBef>
            </a:pPr>
            <a:r>
              <a:rPr lang="en-GB" sz="1400" dirty="0"/>
              <a:t>What still needs to be validated: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electro-mechanical design needs to compatible with the </a:t>
            </a:r>
            <a:br>
              <a:rPr lang="en-GB" sz="1400" b="0" dirty="0"/>
            </a:br>
            <a:r>
              <a:rPr lang="en-GB" sz="1400" b="0" dirty="0"/>
              <a:t>requirements for physics </a:t>
            </a:r>
            <a:br>
              <a:rPr lang="en-GB" sz="1400" b="0" dirty="0"/>
            </a:br>
            <a:r>
              <a:rPr lang="en-GB" sz="1400" b="0" dirty="0"/>
              <a:t>(Integrated field strength, Field homogeneity,…)</a:t>
            </a:r>
            <a:endParaRPr lang="en-GB" sz="14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independent cooling architecture based on cryocoolers;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current leads specifically tailored for this application;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/>
              <a:t>extrapolation of the radial plate and cryostat design </a:t>
            </a:r>
            <a:br>
              <a:rPr lang="en-GB" sz="1400" b="0" dirty="0"/>
            </a:br>
            <a:r>
              <a:rPr lang="en-GB" sz="1400" b="0" dirty="0"/>
              <a:t>to larger scale assemblies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400" b="0" dirty="0"/>
          </a:p>
          <a:p>
            <a:pPr>
              <a:spcBef>
                <a:spcPts val="600"/>
              </a:spcBef>
            </a:pPr>
            <a:endParaRPr lang="en-GB" sz="14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2EFD6-0D4A-7379-5C56-E1E7A588E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7F1A2-6629-C04D-9294-3CB9A1074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Baudin, et al. / 31th SHiP Collaboration Meeting / SHiP Spectrometer Magnet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7C6DA8-3AB4-E93A-6F94-2F8186EDB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149E15D-56FC-8948-A76A-118E64FF992E}"/>
              </a:ext>
            </a:extLst>
          </p:cNvPr>
          <p:cNvCxnSpPr>
            <a:cxnSpLocks/>
          </p:cNvCxnSpPr>
          <p:nvPr/>
        </p:nvCxnSpPr>
        <p:spPr>
          <a:xfrm flipV="1">
            <a:off x="10864191" y="2028132"/>
            <a:ext cx="352670" cy="37519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90CADF1-D045-D7F2-F700-625B4D06BD2F}"/>
              </a:ext>
            </a:extLst>
          </p:cNvPr>
          <p:cNvSpPr txBox="1"/>
          <p:nvPr/>
        </p:nvSpPr>
        <p:spPr>
          <a:xfrm>
            <a:off x="11336773" y="1991599"/>
            <a:ext cx="4472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3.5 m</a:t>
            </a:r>
            <a:endParaRPr lang="en-GB" sz="14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F1B5221-10FB-65FE-9591-8243ACF1676A}"/>
              </a:ext>
            </a:extLst>
          </p:cNvPr>
          <p:cNvCxnSpPr>
            <a:cxnSpLocks/>
          </p:cNvCxnSpPr>
          <p:nvPr/>
        </p:nvCxnSpPr>
        <p:spPr>
          <a:xfrm flipV="1">
            <a:off x="10246664" y="2766751"/>
            <a:ext cx="0" cy="241729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5802D40-6D12-6E44-20D6-80C2907502FF}"/>
              </a:ext>
            </a:extLst>
          </p:cNvPr>
          <p:cNvSpPr txBox="1"/>
          <p:nvPr/>
        </p:nvSpPr>
        <p:spPr>
          <a:xfrm>
            <a:off x="9948505" y="4851892"/>
            <a:ext cx="29815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6 m</a:t>
            </a:r>
            <a:endParaRPr lang="en-GB" sz="14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198348D-D60A-0CF4-CA2F-9238ED1B5108}"/>
              </a:ext>
            </a:extLst>
          </p:cNvPr>
          <p:cNvCxnSpPr>
            <a:cxnSpLocks/>
          </p:cNvCxnSpPr>
          <p:nvPr/>
        </p:nvCxnSpPr>
        <p:spPr>
          <a:xfrm flipH="1" flipV="1">
            <a:off x="8624668" y="2676638"/>
            <a:ext cx="1724366" cy="1194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560A8B3-0F11-0DB6-D46F-49C8143628C7}"/>
              </a:ext>
            </a:extLst>
          </p:cNvPr>
          <p:cNvSpPr txBox="1"/>
          <p:nvPr/>
        </p:nvSpPr>
        <p:spPr>
          <a:xfrm>
            <a:off x="9514427" y="2504397"/>
            <a:ext cx="29815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4 m</a:t>
            </a:r>
            <a:endParaRPr lang="en-GB" sz="140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98888C-FA52-A8B4-C3DC-2867C6222934}"/>
              </a:ext>
            </a:extLst>
          </p:cNvPr>
          <p:cNvGrpSpPr/>
          <p:nvPr/>
        </p:nvGrpSpPr>
        <p:grpSpPr>
          <a:xfrm flipH="1" flipV="1">
            <a:off x="9134713" y="3100088"/>
            <a:ext cx="1096355" cy="1377739"/>
            <a:chOff x="9289701" y="3077792"/>
            <a:chExt cx="1096355" cy="137773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1AFD87-3E8E-B5C1-7DC6-41F5F30A208D}"/>
                </a:ext>
              </a:extLst>
            </p:cNvPr>
            <p:cNvSpPr/>
            <p:nvPr/>
          </p:nvSpPr>
          <p:spPr>
            <a:xfrm rot="202664" flipV="1">
              <a:off x="9289701" y="3087750"/>
              <a:ext cx="1096355" cy="2868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</a:rPr>
                <a:t>Main dipole field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84F8AB7-752B-9ACE-0D9C-ED8A3C9252F0}"/>
                </a:ext>
              </a:extLst>
            </p:cNvPr>
            <p:cNvCxnSpPr>
              <a:cxnSpLocks/>
            </p:cNvCxnSpPr>
            <p:nvPr/>
          </p:nvCxnSpPr>
          <p:spPr>
            <a:xfrm rot="240000">
              <a:off x="9373280" y="3350964"/>
              <a:ext cx="796637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A914D03-8CFE-05C0-A23D-DE5CA5876F97}"/>
                </a:ext>
              </a:extLst>
            </p:cNvPr>
            <p:cNvCxnSpPr>
              <a:cxnSpLocks/>
            </p:cNvCxnSpPr>
            <p:nvPr/>
          </p:nvCxnSpPr>
          <p:spPr>
            <a:xfrm rot="240000">
              <a:off x="9373280" y="3503364"/>
              <a:ext cx="796637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E5A8595-0033-C157-DFBA-D31E43D35CFF}"/>
                </a:ext>
              </a:extLst>
            </p:cNvPr>
            <p:cNvCxnSpPr>
              <a:cxnSpLocks/>
            </p:cNvCxnSpPr>
            <p:nvPr/>
          </p:nvCxnSpPr>
          <p:spPr>
            <a:xfrm rot="240000">
              <a:off x="9373281" y="3665822"/>
              <a:ext cx="796637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92763078-95E1-AF30-29E0-52558A887C61}"/>
                </a:ext>
              </a:extLst>
            </p:cNvPr>
            <p:cNvCxnSpPr>
              <a:cxnSpLocks/>
            </p:cNvCxnSpPr>
            <p:nvPr/>
          </p:nvCxnSpPr>
          <p:spPr>
            <a:xfrm rot="240000">
              <a:off x="9373281" y="3818222"/>
              <a:ext cx="796637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FAD70F7A-950A-7809-9465-5D5C8E02C65A}"/>
                </a:ext>
              </a:extLst>
            </p:cNvPr>
            <p:cNvCxnSpPr>
              <a:cxnSpLocks/>
            </p:cNvCxnSpPr>
            <p:nvPr/>
          </p:nvCxnSpPr>
          <p:spPr>
            <a:xfrm rot="240000">
              <a:off x="9373279" y="3988273"/>
              <a:ext cx="796637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B9AD9A4-3E45-3AA8-6669-811AC7D8E1DA}"/>
                </a:ext>
              </a:extLst>
            </p:cNvPr>
            <p:cNvCxnSpPr>
              <a:cxnSpLocks/>
            </p:cNvCxnSpPr>
            <p:nvPr/>
          </p:nvCxnSpPr>
          <p:spPr>
            <a:xfrm rot="240000">
              <a:off x="9373279" y="4140673"/>
              <a:ext cx="796637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6876533A-3922-9C82-80A9-728501BCA356}"/>
                </a:ext>
              </a:extLst>
            </p:cNvPr>
            <p:cNvCxnSpPr>
              <a:cxnSpLocks/>
            </p:cNvCxnSpPr>
            <p:nvPr/>
          </p:nvCxnSpPr>
          <p:spPr>
            <a:xfrm rot="240000">
              <a:off x="9373280" y="4303131"/>
              <a:ext cx="796637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1B617C51-CE3F-019C-F243-C9F514896739}"/>
                </a:ext>
              </a:extLst>
            </p:cNvPr>
            <p:cNvCxnSpPr>
              <a:cxnSpLocks/>
            </p:cNvCxnSpPr>
            <p:nvPr/>
          </p:nvCxnSpPr>
          <p:spPr>
            <a:xfrm rot="240000">
              <a:off x="9373280" y="4455531"/>
              <a:ext cx="796637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DB677C7-358A-CE1C-4A2F-F8904887698B}"/>
                </a:ext>
              </a:extLst>
            </p:cNvPr>
            <p:cNvSpPr txBox="1"/>
            <p:nvPr/>
          </p:nvSpPr>
          <p:spPr>
            <a:xfrm>
              <a:off x="9617708" y="3077792"/>
              <a:ext cx="6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C1E55E36-E1CC-B1FF-1F9B-D9BAD7BC94C5}"/>
              </a:ext>
            </a:extLst>
          </p:cNvPr>
          <p:cNvSpPr/>
          <p:nvPr/>
        </p:nvSpPr>
        <p:spPr>
          <a:xfrm>
            <a:off x="11951211" y="3788958"/>
            <a:ext cx="201161" cy="2668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Picture 36" descr="Businessman writing on notepad">
            <a:extLst>
              <a:ext uri="{FF2B5EF4-FFF2-40B4-BE49-F238E27FC236}">
                <a16:creationId xmlns:a16="http://schemas.microsoft.com/office/drawing/2014/main" id="{51DABC95-C5C6-FBFF-50C7-DF7863206F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1224" y="4956958"/>
            <a:ext cx="269938" cy="818332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EF8A5A67-DCBD-0723-1283-5FA8971E3E1A}"/>
              </a:ext>
            </a:extLst>
          </p:cNvPr>
          <p:cNvSpPr/>
          <p:nvPr/>
        </p:nvSpPr>
        <p:spPr>
          <a:xfrm>
            <a:off x="5128260" y="5184050"/>
            <a:ext cx="198120" cy="485230"/>
          </a:xfrm>
          <a:prstGeom prst="rightBrace">
            <a:avLst>
              <a:gd name="adj1" fmla="val 19697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442FE3-644E-A51C-0F47-1AF2B0414330}"/>
              </a:ext>
            </a:extLst>
          </p:cNvPr>
          <p:cNvSpPr txBox="1"/>
          <p:nvPr/>
        </p:nvSpPr>
        <p:spPr>
          <a:xfrm>
            <a:off x="5380662" y="5334332"/>
            <a:ext cx="220893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Can be assed on EESD phase 4</a:t>
            </a:r>
            <a:endParaRPr lang="en-GB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5A4C-C6FC-2409-741C-5220C4C0D6C3}"/>
              </a:ext>
            </a:extLst>
          </p:cNvPr>
          <p:cNvSpPr txBox="1"/>
          <p:nvPr/>
        </p:nvSpPr>
        <p:spPr>
          <a:xfrm>
            <a:off x="5380662" y="5833333"/>
            <a:ext cx="291746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Prototype will be a full scale </a:t>
            </a:r>
            <a:r>
              <a:rPr lang="en-US" sz="1200" dirty="0" err="1"/>
              <a:t>cryostated</a:t>
            </a:r>
            <a:r>
              <a:rPr lang="en-US" sz="1200" dirty="0"/>
              <a:t> coil</a:t>
            </a:r>
            <a:endParaRPr lang="en-GB" sz="1200" dirty="0"/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8D144D7F-527F-05AE-441C-46A48941E1DA}"/>
              </a:ext>
            </a:extLst>
          </p:cNvPr>
          <p:cNvSpPr/>
          <p:nvPr/>
        </p:nvSpPr>
        <p:spPr>
          <a:xfrm>
            <a:off x="5128260" y="5683051"/>
            <a:ext cx="198120" cy="485230"/>
          </a:xfrm>
          <a:prstGeom prst="rightBrace">
            <a:avLst>
              <a:gd name="adj1" fmla="val 19697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99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4" grpId="0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1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127664</TotalTime>
  <Words>3059</Words>
  <Application>Microsoft Office PowerPoint</Application>
  <PresentationFormat>Widescreen</PresentationFormat>
  <Paragraphs>426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 Math</vt:lpstr>
      <vt:lpstr>Times New Roman</vt:lpstr>
      <vt:lpstr>Office Theme</vt:lpstr>
      <vt:lpstr>1_Office Theme</vt:lpstr>
      <vt:lpstr> Spectrometer Magnet Status     A. Ballarino3, L. Baudin3, P. Borges de Sousa1, N. Bourcey3, A. Devred2, D. Duarte Ramos3, S. Izquierdo-Bermudez3, T. Koettig1,  F. Mangiarotti3, A. Milanese3, M. Pentella3, C. Petrone3, O. Pirotte1, R. Van Weelderen1, and G. Willering3  1CERN/TE-CRG, 2CERN/TE-HDO, 3CERN/TE-MSC</vt:lpstr>
      <vt:lpstr>Outlook </vt:lpstr>
      <vt:lpstr>Nota </vt:lpstr>
      <vt:lpstr>Energy-Efficient Superferric Dipole: Phase 3  Indirect cooling of the coils at 20 K</vt:lpstr>
      <vt:lpstr>EESD Phase 3</vt:lpstr>
      <vt:lpstr>EESD Phase 3</vt:lpstr>
      <vt:lpstr>Timeline for EESD demonstrator Phase 3</vt:lpstr>
      <vt:lpstr>Outlook </vt:lpstr>
      <vt:lpstr>Conceptual design of the SHiP Spectrometer Magnet </vt:lpstr>
      <vt:lpstr>Preliminary electromechanical design </vt:lpstr>
      <vt:lpstr>EESD Phase 4a – Cooling architecture </vt:lpstr>
      <vt:lpstr>Tentative timeline </vt:lpstr>
      <vt:lpstr>Protection </vt:lpstr>
      <vt:lpstr>Technology development</vt:lpstr>
      <vt:lpstr>Procurement of MgB₂ strands </vt:lpstr>
      <vt:lpstr>Construction strategy – first thoughts  </vt:lpstr>
      <vt:lpstr>Conclusion on SHiP spectrometer magnet </vt:lpstr>
      <vt:lpstr>PowerPoint Presentation</vt:lpstr>
      <vt:lpstr>Magnetic design – Fist consideration on magnet protection  </vt:lpstr>
      <vt:lpstr>Cooling architecture by cryocoolers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PBCWorkshop_SHiP_SpectrometerMagnet</dc:title>
  <dc:creator>Lucie Baudin</dc:creator>
  <cp:lastModifiedBy>Lucie Baudin</cp:lastModifiedBy>
  <cp:revision>183</cp:revision>
  <cp:lastPrinted>2024-10-01T11:46:15Z</cp:lastPrinted>
  <dcterms:created xsi:type="dcterms:W3CDTF">2023-10-19T06:58:47Z</dcterms:created>
  <dcterms:modified xsi:type="dcterms:W3CDTF">2024-12-18T10:17:15Z</dcterms:modified>
</cp:coreProperties>
</file>