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9" r:id="rId4"/>
    <p:sldId id="258" r:id="rId5"/>
    <p:sldId id="260" r:id="rId6"/>
    <p:sldId id="263" r:id="rId7"/>
    <p:sldId id="261" r:id="rId8"/>
    <p:sldId id="262" r:id="rId9"/>
    <p:sldId id="264" r:id="rId10"/>
    <p:sldId id="265" r:id="rId11"/>
    <p:sldId id="266" r:id="rId12"/>
    <p:sldId id="267" r:id="rId13"/>
    <p:sldId id="268" r:id="rId14"/>
    <p:sldId id="269" r:id="rId15"/>
    <p:sldId id="270" r:id="rId16"/>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22"/>
  </p:normalViewPr>
  <p:slideViewPr>
    <p:cSldViewPr snapToGrid="0">
      <p:cViewPr varScale="1">
        <p:scale>
          <a:sx n="113" d="100"/>
          <a:sy n="113" d="100"/>
        </p:scale>
        <p:origin x="62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65B986-C9A8-4F4E-B833-63273F598CAB}" type="datetimeFigureOut">
              <a:rPr lang="en-GB" smtClean="0"/>
              <a:t>30/01/2025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51DAA9-5E43-48B0-B076-F22D538813D8}" type="slidenum">
              <a:rPr lang="en-GB" smtClean="0"/>
              <a:t>‹#›</a:t>
            </a:fld>
            <a:endParaRPr lang="en-GB"/>
          </a:p>
        </p:txBody>
      </p:sp>
    </p:spTree>
    <p:extLst>
      <p:ext uri="{BB962C8B-B14F-4D97-AF65-F5344CB8AC3E}">
        <p14:creationId xmlns:p14="http://schemas.microsoft.com/office/powerpoint/2010/main" val="326761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17CB5-C37A-200D-4CC9-12E4CD09500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D07E668B-22BA-6360-0E1F-890DC8EF83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1A9A3407-08AA-9617-F87C-7D26D361AF19}"/>
              </a:ext>
            </a:extLst>
          </p:cNvPr>
          <p:cNvSpPr>
            <a:spLocks noGrp="1"/>
          </p:cNvSpPr>
          <p:nvPr>
            <p:ph type="dt" sz="half" idx="10"/>
          </p:nvPr>
        </p:nvSpPr>
        <p:spPr/>
        <p:txBody>
          <a:bodyPr/>
          <a:lstStyle/>
          <a:p>
            <a:fld id="{4B5A724B-D3D6-44BD-A08E-1107FB3CEA3F}" type="datetime1">
              <a:rPr lang="LID4096" smtClean="0"/>
              <a:t>1/30/25</a:t>
            </a:fld>
            <a:endParaRPr lang="en-IT"/>
          </a:p>
        </p:txBody>
      </p:sp>
      <p:sp>
        <p:nvSpPr>
          <p:cNvPr id="5" name="Footer Placeholder 4">
            <a:extLst>
              <a:ext uri="{FF2B5EF4-FFF2-40B4-BE49-F238E27FC236}">
                <a16:creationId xmlns:a16="http://schemas.microsoft.com/office/drawing/2014/main" id="{59F21959-1F5C-542E-75C5-B421C293515B}"/>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8436837-A7FD-4874-0DB7-3A4D573F0239}"/>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395634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87763-9BD2-05ED-EF3C-4A6D0EDB0670}"/>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38A0B49B-3D9E-98D0-DDF2-8C706704A35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B48D929D-452A-2BE7-09EE-CBBAF771DB41}"/>
              </a:ext>
            </a:extLst>
          </p:cNvPr>
          <p:cNvSpPr>
            <a:spLocks noGrp="1"/>
          </p:cNvSpPr>
          <p:nvPr>
            <p:ph type="dt" sz="half" idx="10"/>
          </p:nvPr>
        </p:nvSpPr>
        <p:spPr/>
        <p:txBody>
          <a:bodyPr/>
          <a:lstStyle/>
          <a:p>
            <a:fld id="{FC034B24-4035-4F78-B2B6-04FF0612EE02}" type="datetime1">
              <a:rPr lang="LID4096" smtClean="0"/>
              <a:t>1/30/25</a:t>
            </a:fld>
            <a:endParaRPr lang="en-IT"/>
          </a:p>
        </p:txBody>
      </p:sp>
      <p:sp>
        <p:nvSpPr>
          <p:cNvPr id="5" name="Footer Placeholder 4">
            <a:extLst>
              <a:ext uri="{FF2B5EF4-FFF2-40B4-BE49-F238E27FC236}">
                <a16:creationId xmlns:a16="http://schemas.microsoft.com/office/drawing/2014/main" id="{21D4C5E6-4E92-1BBD-8823-B2A6CBF605D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8E72EB6B-13FE-2491-D2FC-3198118327A8}"/>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727743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241B3D-93A8-819E-B65B-0BFF7E0FE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3457626B-8A5B-2176-0583-C8206396696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864D8043-7C57-B971-D640-60201D8C2C8D}"/>
              </a:ext>
            </a:extLst>
          </p:cNvPr>
          <p:cNvSpPr>
            <a:spLocks noGrp="1"/>
          </p:cNvSpPr>
          <p:nvPr>
            <p:ph type="dt" sz="half" idx="10"/>
          </p:nvPr>
        </p:nvSpPr>
        <p:spPr/>
        <p:txBody>
          <a:bodyPr/>
          <a:lstStyle/>
          <a:p>
            <a:fld id="{762194AB-974D-4E0B-8BB0-F934FCB8DE24}" type="datetime1">
              <a:rPr lang="LID4096" smtClean="0"/>
              <a:t>1/30/25</a:t>
            </a:fld>
            <a:endParaRPr lang="en-IT"/>
          </a:p>
        </p:txBody>
      </p:sp>
      <p:sp>
        <p:nvSpPr>
          <p:cNvPr id="5" name="Footer Placeholder 4">
            <a:extLst>
              <a:ext uri="{FF2B5EF4-FFF2-40B4-BE49-F238E27FC236}">
                <a16:creationId xmlns:a16="http://schemas.microsoft.com/office/drawing/2014/main" id="{90695D81-69EC-4656-01F7-AED38FF8C83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956A535-FA68-CDDF-95DC-4FEFD935696C}"/>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917748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31187-3589-AA41-E033-A7334D47DFB2}"/>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33B192F-9BF1-7C1F-30C2-408D30DE949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AD2CF5B6-4912-9B1C-6D50-D5C50DC56B5A}"/>
              </a:ext>
            </a:extLst>
          </p:cNvPr>
          <p:cNvSpPr>
            <a:spLocks noGrp="1"/>
          </p:cNvSpPr>
          <p:nvPr>
            <p:ph type="dt" sz="half" idx="10"/>
          </p:nvPr>
        </p:nvSpPr>
        <p:spPr/>
        <p:txBody>
          <a:bodyPr/>
          <a:lstStyle/>
          <a:p>
            <a:fld id="{67BA17FF-8BE6-410D-B7A9-99217D1039DF}" type="datetime1">
              <a:rPr lang="LID4096" smtClean="0"/>
              <a:t>1/30/25</a:t>
            </a:fld>
            <a:endParaRPr lang="en-IT"/>
          </a:p>
        </p:txBody>
      </p:sp>
      <p:sp>
        <p:nvSpPr>
          <p:cNvPr id="5" name="Footer Placeholder 4">
            <a:extLst>
              <a:ext uri="{FF2B5EF4-FFF2-40B4-BE49-F238E27FC236}">
                <a16:creationId xmlns:a16="http://schemas.microsoft.com/office/drawing/2014/main" id="{30F70093-8C76-FFDE-7C21-C4EBDD5FFD48}"/>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1DE13AB8-5CF6-E3C8-E1B9-1CCFC67CB047}"/>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292875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5F8A7-551B-9917-F1A5-673784FBE9A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A6C747CF-6EA4-0442-740C-0359789A3CB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7F3D98E-555A-F203-8A6A-EAFE975FAF15}"/>
              </a:ext>
            </a:extLst>
          </p:cNvPr>
          <p:cNvSpPr>
            <a:spLocks noGrp="1"/>
          </p:cNvSpPr>
          <p:nvPr>
            <p:ph type="dt" sz="half" idx="10"/>
          </p:nvPr>
        </p:nvSpPr>
        <p:spPr/>
        <p:txBody>
          <a:bodyPr/>
          <a:lstStyle/>
          <a:p>
            <a:fld id="{435BDA2C-180A-4E9B-B816-CDB9C374201F}" type="datetime1">
              <a:rPr lang="LID4096" smtClean="0"/>
              <a:t>1/30/25</a:t>
            </a:fld>
            <a:endParaRPr lang="en-IT"/>
          </a:p>
        </p:txBody>
      </p:sp>
      <p:sp>
        <p:nvSpPr>
          <p:cNvPr id="5" name="Footer Placeholder 4">
            <a:extLst>
              <a:ext uri="{FF2B5EF4-FFF2-40B4-BE49-F238E27FC236}">
                <a16:creationId xmlns:a16="http://schemas.microsoft.com/office/drawing/2014/main" id="{96B715AA-A1DE-CC76-9E40-1B82606D3A2C}"/>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97E5029-428B-DB0D-D7D8-C0490713FCA4}"/>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216559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67B36-7569-2227-1D72-5BAA8A271B83}"/>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23D25A8-9277-0774-A7E7-B8A72AD5B01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CAF7C0BD-CB69-6102-761A-EB821D65CC5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557FE420-D5FB-B302-8CCF-639164B9586B}"/>
              </a:ext>
            </a:extLst>
          </p:cNvPr>
          <p:cNvSpPr>
            <a:spLocks noGrp="1"/>
          </p:cNvSpPr>
          <p:nvPr>
            <p:ph type="dt" sz="half" idx="10"/>
          </p:nvPr>
        </p:nvSpPr>
        <p:spPr/>
        <p:txBody>
          <a:bodyPr/>
          <a:lstStyle/>
          <a:p>
            <a:fld id="{1EBF3CAF-6264-49D9-A161-8EDD80248F98}" type="datetime1">
              <a:rPr lang="LID4096" smtClean="0"/>
              <a:t>1/30/25</a:t>
            </a:fld>
            <a:endParaRPr lang="en-IT"/>
          </a:p>
        </p:txBody>
      </p:sp>
      <p:sp>
        <p:nvSpPr>
          <p:cNvPr id="6" name="Footer Placeholder 5">
            <a:extLst>
              <a:ext uri="{FF2B5EF4-FFF2-40B4-BE49-F238E27FC236}">
                <a16:creationId xmlns:a16="http://schemas.microsoft.com/office/drawing/2014/main" id="{B2D7758B-F9B5-185F-C63C-537031CD2135}"/>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9439EA7F-2AE5-1A23-683A-80B00C69357C}"/>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2996044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FF3B5-0387-B938-F312-A7CDA541BB90}"/>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8D5A8601-2CEA-993B-8EE9-52261E7BD4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64ACC94-11EC-93C1-A713-C53083C7F1A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992ED4AF-C61D-52BC-95E5-629DDF833C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8F73E94-1D65-FE7B-490A-07A15E2AEDA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6915FC71-8BF0-35BC-7EBF-90086C219109}"/>
              </a:ext>
            </a:extLst>
          </p:cNvPr>
          <p:cNvSpPr>
            <a:spLocks noGrp="1"/>
          </p:cNvSpPr>
          <p:nvPr>
            <p:ph type="dt" sz="half" idx="10"/>
          </p:nvPr>
        </p:nvSpPr>
        <p:spPr/>
        <p:txBody>
          <a:bodyPr/>
          <a:lstStyle/>
          <a:p>
            <a:fld id="{79F13A3C-2442-49DB-AC18-E969EEDA7043}" type="datetime1">
              <a:rPr lang="LID4096" smtClean="0"/>
              <a:t>1/30/25</a:t>
            </a:fld>
            <a:endParaRPr lang="en-IT"/>
          </a:p>
        </p:txBody>
      </p:sp>
      <p:sp>
        <p:nvSpPr>
          <p:cNvPr id="8" name="Footer Placeholder 7">
            <a:extLst>
              <a:ext uri="{FF2B5EF4-FFF2-40B4-BE49-F238E27FC236}">
                <a16:creationId xmlns:a16="http://schemas.microsoft.com/office/drawing/2014/main" id="{400E562F-AB9C-39D6-8F97-CF228BF963AE}"/>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E7367AF6-54B4-7E2E-970F-5A94A603ECCC}"/>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4192896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5EC4F-AAC4-E59E-B546-73C4E3C346FC}"/>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8235447D-8675-716A-5BBA-90D2A824E057}"/>
              </a:ext>
            </a:extLst>
          </p:cNvPr>
          <p:cNvSpPr>
            <a:spLocks noGrp="1"/>
          </p:cNvSpPr>
          <p:nvPr>
            <p:ph type="dt" sz="half" idx="10"/>
          </p:nvPr>
        </p:nvSpPr>
        <p:spPr/>
        <p:txBody>
          <a:bodyPr/>
          <a:lstStyle/>
          <a:p>
            <a:fld id="{EAF06F1E-E46A-473F-B00D-6A6B4B229F8B}" type="datetime1">
              <a:rPr lang="LID4096" smtClean="0"/>
              <a:t>1/30/25</a:t>
            </a:fld>
            <a:endParaRPr lang="en-IT"/>
          </a:p>
        </p:txBody>
      </p:sp>
      <p:sp>
        <p:nvSpPr>
          <p:cNvPr id="4" name="Footer Placeholder 3">
            <a:extLst>
              <a:ext uri="{FF2B5EF4-FFF2-40B4-BE49-F238E27FC236}">
                <a16:creationId xmlns:a16="http://schemas.microsoft.com/office/drawing/2014/main" id="{858F101B-C5A8-6A86-4C6C-DF9F483B83D8}"/>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3E1CEDB6-F028-27FF-0FD1-FC8D34955578}"/>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1757929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4791A3-D288-39D7-6FAB-3C1AA321D212}"/>
              </a:ext>
            </a:extLst>
          </p:cNvPr>
          <p:cNvSpPr>
            <a:spLocks noGrp="1"/>
          </p:cNvSpPr>
          <p:nvPr>
            <p:ph type="dt" sz="half" idx="10"/>
          </p:nvPr>
        </p:nvSpPr>
        <p:spPr/>
        <p:txBody>
          <a:bodyPr/>
          <a:lstStyle/>
          <a:p>
            <a:fld id="{57291C03-441A-4759-A290-27BFBE3807DA}" type="datetime1">
              <a:rPr lang="LID4096" smtClean="0"/>
              <a:t>1/30/25</a:t>
            </a:fld>
            <a:endParaRPr lang="en-IT"/>
          </a:p>
        </p:txBody>
      </p:sp>
      <p:sp>
        <p:nvSpPr>
          <p:cNvPr id="3" name="Footer Placeholder 2">
            <a:extLst>
              <a:ext uri="{FF2B5EF4-FFF2-40B4-BE49-F238E27FC236}">
                <a16:creationId xmlns:a16="http://schemas.microsoft.com/office/drawing/2014/main" id="{08CC0719-0A93-6CC9-44C8-875E3895AE5E}"/>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1A8D6954-D6EC-107E-A618-81EF0B2BADF8}"/>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107898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5963-8389-84CA-3850-750C35BF0D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9579F525-1027-5796-BD9C-A9A9C9A3D7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77D7B650-BBC6-FA0E-E803-0A497AAC2A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7C317B1-0C8C-2D6C-C96D-B6B6FE6BE866}"/>
              </a:ext>
            </a:extLst>
          </p:cNvPr>
          <p:cNvSpPr>
            <a:spLocks noGrp="1"/>
          </p:cNvSpPr>
          <p:nvPr>
            <p:ph type="dt" sz="half" idx="10"/>
          </p:nvPr>
        </p:nvSpPr>
        <p:spPr/>
        <p:txBody>
          <a:bodyPr/>
          <a:lstStyle/>
          <a:p>
            <a:fld id="{B4FC95A1-F480-439B-B674-FCD1B942FA69}" type="datetime1">
              <a:rPr lang="LID4096" smtClean="0"/>
              <a:t>1/30/25</a:t>
            </a:fld>
            <a:endParaRPr lang="en-IT"/>
          </a:p>
        </p:txBody>
      </p:sp>
      <p:sp>
        <p:nvSpPr>
          <p:cNvPr id="6" name="Footer Placeholder 5">
            <a:extLst>
              <a:ext uri="{FF2B5EF4-FFF2-40B4-BE49-F238E27FC236}">
                <a16:creationId xmlns:a16="http://schemas.microsoft.com/office/drawing/2014/main" id="{45FFB586-64D4-F40E-E4A6-DDFB090BF044}"/>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DCCFCFC-659C-03D4-7EF7-D45A423F70E5}"/>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450566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E5C3E-3B61-F0D9-0798-7F2DFD02B50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53E3DAB4-75E4-DF33-50F0-E4A5F700F5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B5FF440F-43F3-6BA0-FBB9-AA63FF8384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17AC9A-D592-7863-C63D-E486E8C99020}"/>
              </a:ext>
            </a:extLst>
          </p:cNvPr>
          <p:cNvSpPr>
            <a:spLocks noGrp="1"/>
          </p:cNvSpPr>
          <p:nvPr>
            <p:ph type="dt" sz="half" idx="10"/>
          </p:nvPr>
        </p:nvSpPr>
        <p:spPr/>
        <p:txBody>
          <a:bodyPr/>
          <a:lstStyle/>
          <a:p>
            <a:fld id="{293EAD03-1E43-4B6C-AC94-3CAE68CB21CB}" type="datetime1">
              <a:rPr lang="LID4096" smtClean="0"/>
              <a:t>1/30/25</a:t>
            </a:fld>
            <a:endParaRPr lang="en-IT"/>
          </a:p>
        </p:txBody>
      </p:sp>
      <p:sp>
        <p:nvSpPr>
          <p:cNvPr id="6" name="Footer Placeholder 5">
            <a:extLst>
              <a:ext uri="{FF2B5EF4-FFF2-40B4-BE49-F238E27FC236}">
                <a16:creationId xmlns:a16="http://schemas.microsoft.com/office/drawing/2014/main" id="{3BE6EE55-AA9B-C779-96AD-61CA2BD4367E}"/>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A2A15552-BE68-844B-24AA-AF45A203E6A1}"/>
              </a:ext>
            </a:extLst>
          </p:cNvPr>
          <p:cNvSpPr>
            <a:spLocks noGrp="1"/>
          </p:cNvSpPr>
          <p:nvPr>
            <p:ph type="sldNum" sz="quarter" idx="12"/>
          </p:nvPr>
        </p:nvSpPr>
        <p:spPr/>
        <p:txBody>
          <a:bodyPr/>
          <a:lstStyle/>
          <a:p>
            <a:fld id="{87485950-529D-F246-82D4-A14895D89F1E}" type="slidenum">
              <a:rPr lang="en-IT" smtClean="0"/>
              <a:t>‹#›</a:t>
            </a:fld>
            <a:endParaRPr lang="en-IT"/>
          </a:p>
        </p:txBody>
      </p:sp>
    </p:spTree>
    <p:extLst>
      <p:ext uri="{BB962C8B-B14F-4D97-AF65-F5344CB8AC3E}">
        <p14:creationId xmlns:p14="http://schemas.microsoft.com/office/powerpoint/2010/main" val="138726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B9DAEE-90A3-83FF-6CC5-ECEEEE8D7D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8ECEDAD0-D468-A43B-6739-5F5B40C3A4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C480FDA7-C81B-47DA-E1DF-90554EF17D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F9252CD-B7D4-47E2-90B5-970FDCB16708}" type="datetime1">
              <a:rPr lang="LID4096" smtClean="0"/>
              <a:t>1/30/25</a:t>
            </a:fld>
            <a:endParaRPr lang="en-IT"/>
          </a:p>
        </p:txBody>
      </p:sp>
      <p:sp>
        <p:nvSpPr>
          <p:cNvPr id="5" name="Footer Placeholder 4">
            <a:extLst>
              <a:ext uri="{FF2B5EF4-FFF2-40B4-BE49-F238E27FC236}">
                <a16:creationId xmlns:a16="http://schemas.microsoft.com/office/drawing/2014/main" id="{D463D07D-F81F-A778-F50F-17481BDF8D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T"/>
          </a:p>
        </p:txBody>
      </p:sp>
      <p:sp>
        <p:nvSpPr>
          <p:cNvPr id="6" name="Slide Number Placeholder 5">
            <a:extLst>
              <a:ext uri="{FF2B5EF4-FFF2-40B4-BE49-F238E27FC236}">
                <a16:creationId xmlns:a16="http://schemas.microsoft.com/office/drawing/2014/main" id="{A1AAE0D9-10E2-4052-61DC-6FD12EBC4B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7485950-529D-F246-82D4-A14895D89F1E}" type="slidenum">
              <a:rPr lang="en-IT" smtClean="0"/>
              <a:t>‹#›</a:t>
            </a:fld>
            <a:endParaRPr lang="en-IT"/>
          </a:p>
        </p:txBody>
      </p:sp>
    </p:spTree>
    <p:extLst>
      <p:ext uri="{BB962C8B-B14F-4D97-AF65-F5344CB8AC3E}">
        <p14:creationId xmlns:p14="http://schemas.microsoft.com/office/powerpoint/2010/main" val="944426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png"/><Relationship Id="rId5" Type="http://schemas.openxmlformats.org/officeDocument/2006/relationships/slideLayout" Target="../slideLayouts/slideLayout2.xml"/><Relationship Id="rId4" Type="http://schemas.openxmlformats.org/officeDocument/2006/relationships/video" Target="../media/media2.mp4"/></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3248C-3093-2CC0-3BFB-24E8F031D8F3}"/>
              </a:ext>
            </a:extLst>
          </p:cNvPr>
          <p:cNvSpPr>
            <a:spLocks noGrp="1"/>
          </p:cNvSpPr>
          <p:nvPr>
            <p:ph type="ctrTitle"/>
          </p:nvPr>
        </p:nvSpPr>
        <p:spPr/>
        <p:txBody>
          <a:bodyPr/>
          <a:lstStyle/>
          <a:p>
            <a:r>
              <a:rPr lang="en-IT" dirty="0">
                <a:solidFill>
                  <a:srgbClr val="C00000"/>
                </a:solidFill>
              </a:rPr>
              <a:t>DRD 8 WP1</a:t>
            </a:r>
            <a:br>
              <a:rPr lang="en-US" dirty="0">
                <a:solidFill>
                  <a:srgbClr val="C00000"/>
                </a:solidFill>
              </a:rPr>
            </a:br>
            <a:r>
              <a:rPr lang="en-IT" dirty="0">
                <a:solidFill>
                  <a:srgbClr val="C00000"/>
                </a:solidFill>
              </a:rPr>
              <a:t>status and plans</a:t>
            </a:r>
          </a:p>
        </p:txBody>
      </p:sp>
      <p:sp>
        <p:nvSpPr>
          <p:cNvPr id="3" name="Subtitle 2">
            <a:extLst>
              <a:ext uri="{FF2B5EF4-FFF2-40B4-BE49-F238E27FC236}">
                <a16:creationId xmlns:a16="http://schemas.microsoft.com/office/drawing/2014/main" id="{DB2D2E38-241C-DD0B-46EB-B074A917C8B1}"/>
              </a:ext>
            </a:extLst>
          </p:cNvPr>
          <p:cNvSpPr>
            <a:spLocks noGrp="1"/>
          </p:cNvSpPr>
          <p:nvPr>
            <p:ph type="subTitle" idx="1"/>
          </p:nvPr>
        </p:nvSpPr>
        <p:spPr/>
        <p:txBody>
          <a:bodyPr>
            <a:normAutofit fontScale="77500" lnSpcReduction="20000"/>
          </a:bodyPr>
          <a:lstStyle/>
          <a:p>
            <a:r>
              <a:rPr lang="en-IT" dirty="0"/>
              <a:t>C. Gargiulo (CERN)</a:t>
            </a:r>
          </a:p>
          <a:p>
            <a:r>
              <a:rPr lang="en-IT" dirty="0"/>
              <a:t>F. Palla (INFN Pisa)</a:t>
            </a:r>
          </a:p>
          <a:p>
            <a:endParaRPr lang="en-IT" dirty="0"/>
          </a:p>
          <a:p>
            <a:r>
              <a:rPr lang="en-IT" dirty="0">
                <a:solidFill>
                  <a:srgbClr val="0070C0"/>
                </a:solidFill>
              </a:rPr>
              <a:t>DRD8 kick-off meeting</a:t>
            </a:r>
          </a:p>
          <a:p>
            <a:r>
              <a:rPr lang="en-IT" dirty="0">
                <a:solidFill>
                  <a:srgbClr val="0070C0"/>
                </a:solidFill>
              </a:rPr>
              <a:t>CERN, 31 January 2025</a:t>
            </a:r>
          </a:p>
        </p:txBody>
      </p:sp>
      <p:sp>
        <p:nvSpPr>
          <p:cNvPr id="4" name="Slide Number Placeholder 3">
            <a:extLst>
              <a:ext uri="{FF2B5EF4-FFF2-40B4-BE49-F238E27FC236}">
                <a16:creationId xmlns:a16="http://schemas.microsoft.com/office/drawing/2014/main" id="{46377833-C048-47C4-F27F-D2BDF1277BC1}"/>
              </a:ext>
            </a:extLst>
          </p:cNvPr>
          <p:cNvSpPr>
            <a:spLocks noGrp="1"/>
          </p:cNvSpPr>
          <p:nvPr>
            <p:ph type="sldNum" sz="quarter" idx="12"/>
          </p:nvPr>
        </p:nvSpPr>
        <p:spPr/>
        <p:txBody>
          <a:bodyPr/>
          <a:lstStyle/>
          <a:p>
            <a:fld id="{87485950-529D-F246-82D4-A14895D89F1E}" type="slidenum">
              <a:rPr lang="en-IT" smtClean="0"/>
              <a:t>1</a:t>
            </a:fld>
            <a:endParaRPr lang="en-IT"/>
          </a:p>
        </p:txBody>
      </p:sp>
    </p:spTree>
    <p:extLst>
      <p:ext uri="{BB962C8B-B14F-4D97-AF65-F5344CB8AC3E}">
        <p14:creationId xmlns:p14="http://schemas.microsoft.com/office/powerpoint/2010/main" val="3010554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9143E-F023-D9D9-950D-39140BAC76C5}"/>
              </a:ext>
            </a:extLst>
          </p:cNvPr>
          <p:cNvSpPr>
            <a:spLocks noGrp="1"/>
          </p:cNvSpPr>
          <p:nvPr>
            <p:ph type="title"/>
          </p:nvPr>
        </p:nvSpPr>
        <p:spPr/>
        <p:txBody>
          <a:bodyPr/>
          <a:lstStyle/>
          <a:p>
            <a:r>
              <a:rPr lang="en-IT" dirty="0"/>
              <a:t>WP 1.2</a:t>
            </a:r>
          </a:p>
        </p:txBody>
      </p:sp>
      <p:sp>
        <p:nvSpPr>
          <p:cNvPr id="4" name="TextBox 3">
            <a:extLst>
              <a:ext uri="{FF2B5EF4-FFF2-40B4-BE49-F238E27FC236}">
                <a16:creationId xmlns:a16="http://schemas.microsoft.com/office/drawing/2014/main" id="{945379C0-A1E7-C4AF-639F-245A5A823285}"/>
              </a:ext>
            </a:extLst>
          </p:cNvPr>
          <p:cNvSpPr txBox="1"/>
          <p:nvPr/>
        </p:nvSpPr>
        <p:spPr>
          <a:xfrm>
            <a:off x="702622" y="2263913"/>
            <a:ext cx="3651223"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Legged Ground Robotic Platform</a:t>
            </a:r>
          </a:p>
        </p:txBody>
      </p:sp>
      <p:grpSp>
        <p:nvGrpSpPr>
          <p:cNvPr id="5" name="Group 4">
            <a:extLst>
              <a:ext uri="{FF2B5EF4-FFF2-40B4-BE49-F238E27FC236}">
                <a16:creationId xmlns:a16="http://schemas.microsoft.com/office/drawing/2014/main" id="{76405C43-AD3E-FF47-2524-7065FABC6BCB}"/>
              </a:ext>
            </a:extLst>
          </p:cNvPr>
          <p:cNvGrpSpPr/>
          <p:nvPr/>
        </p:nvGrpSpPr>
        <p:grpSpPr>
          <a:xfrm>
            <a:off x="1071886" y="2681010"/>
            <a:ext cx="3364647" cy="2240945"/>
            <a:chOff x="1133350" y="3271223"/>
            <a:chExt cx="2106836" cy="1403467"/>
          </a:xfrm>
        </p:grpSpPr>
        <p:pic>
          <p:nvPicPr>
            <p:cNvPr id="6" name="Picture 5" descr="A robot dog with legs and a camera&#10;&#10;Description automatically generated with medium confidence">
              <a:extLst>
                <a:ext uri="{FF2B5EF4-FFF2-40B4-BE49-F238E27FC236}">
                  <a16:creationId xmlns:a16="http://schemas.microsoft.com/office/drawing/2014/main" id="{55F8B7B2-1691-E1D4-95A3-85E956D37B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3351" y="3284651"/>
              <a:ext cx="2082888" cy="1390039"/>
            </a:xfrm>
            <a:prstGeom prst="rect">
              <a:avLst/>
            </a:prstGeom>
          </p:spPr>
        </p:pic>
        <p:pic>
          <p:nvPicPr>
            <p:cNvPr id="7" name="Picture 6">
              <a:extLst>
                <a:ext uri="{FF2B5EF4-FFF2-40B4-BE49-F238E27FC236}">
                  <a16:creationId xmlns:a16="http://schemas.microsoft.com/office/drawing/2014/main" id="{B90FB3A9-50ED-9971-D9A7-A13B7E6F3509}"/>
                </a:ext>
              </a:extLst>
            </p:cNvPr>
            <p:cNvPicPr>
              <a:picLocks noChangeAspect="1"/>
            </p:cNvPicPr>
            <p:nvPr/>
          </p:nvPicPr>
          <p:blipFill>
            <a:blip r:embed="rId3"/>
            <a:stretch>
              <a:fillRect/>
            </a:stretch>
          </p:blipFill>
          <p:spPr>
            <a:xfrm>
              <a:off x="1133350" y="3304530"/>
              <a:ext cx="485179" cy="203251"/>
            </a:xfrm>
            <a:prstGeom prst="rect">
              <a:avLst/>
            </a:prstGeom>
            <a:solidFill>
              <a:srgbClr val="FFFFFF"/>
            </a:solidFill>
            <a:ln w="28575">
              <a:solidFill>
                <a:srgbClr val="FFFFFF"/>
              </a:solidFill>
            </a:ln>
          </p:spPr>
        </p:pic>
        <p:pic>
          <p:nvPicPr>
            <p:cNvPr id="8" name="Picture 7">
              <a:extLst>
                <a:ext uri="{FF2B5EF4-FFF2-40B4-BE49-F238E27FC236}">
                  <a16:creationId xmlns:a16="http://schemas.microsoft.com/office/drawing/2014/main" id="{9B355112-8C3E-A66E-3CA1-F0A432CCBF66}"/>
                </a:ext>
              </a:extLst>
            </p:cNvPr>
            <p:cNvPicPr>
              <a:picLocks noChangeAspect="1"/>
            </p:cNvPicPr>
            <p:nvPr/>
          </p:nvPicPr>
          <p:blipFill>
            <a:blip r:embed="rId4"/>
            <a:stretch>
              <a:fillRect/>
            </a:stretch>
          </p:blipFill>
          <p:spPr>
            <a:xfrm>
              <a:off x="2910817" y="3271223"/>
              <a:ext cx="329369" cy="320091"/>
            </a:xfrm>
            <a:prstGeom prst="rect">
              <a:avLst/>
            </a:prstGeom>
          </p:spPr>
        </p:pic>
      </p:grpSp>
      <p:sp>
        <p:nvSpPr>
          <p:cNvPr id="9" name="TextBox 8">
            <a:extLst>
              <a:ext uri="{FF2B5EF4-FFF2-40B4-BE49-F238E27FC236}">
                <a16:creationId xmlns:a16="http://schemas.microsoft.com/office/drawing/2014/main" id="{ADE89695-FA4F-E397-7F6E-673FA26D2FF1}"/>
              </a:ext>
            </a:extLst>
          </p:cNvPr>
          <p:cNvSpPr txBox="1"/>
          <p:nvPr/>
        </p:nvSpPr>
        <p:spPr>
          <a:xfrm>
            <a:off x="5227901" y="1571416"/>
            <a:ext cx="6064047" cy="1754326"/>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Develop legged ground robotic platforms for the autonomous and on-demand inspection, patrolling all the walkable areas. These robots are characterized by a high payload, allowing them to be equipped with a wide variety of sensors, and an enhanced mobility, which makes them suitable to operate inside detector cavern.</a:t>
            </a:r>
          </a:p>
        </p:txBody>
      </p:sp>
      <p:sp>
        <p:nvSpPr>
          <p:cNvPr id="10" name="TextBox 9">
            <a:extLst>
              <a:ext uri="{FF2B5EF4-FFF2-40B4-BE49-F238E27FC236}">
                <a16:creationId xmlns:a16="http://schemas.microsoft.com/office/drawing/2014/main" id="{43C6C1A3-4164-571E-7513-6CC8EA04BB8D}"/>
              </a:ext>
            </a:extLst>
          </p:cNvPr>
          <p:cNvSpPr txBox="1"/>
          <p:nvPr/>
        </p:nvSpPr>
        <p:spPr>
          <a:xfrm>
            <a:off x="6247873" y="4225765"/>
            <a:ext cx="3859711" cy="1754326"/>
          </a:xfrm>
          <a:prstGeom prst="rect">
            <a:avLst/>
          </a:prstGeom>
          <a:noFill/>
          <a:ln>
            <a:solidFill>
              <a:srgbClr val="FF0000"/>
            </a:solidFill>
          </a:ln>
        </p:spPr>
        <p:txBody>
          <a:bodyPr wrap="none" rtlCol="0">
            <a:spAutoFit/>
          </a:bodyPr>
          <a:lstStyle/>
          <a:p>
            <a:r>
              <a:rPr lang="en-IT" b="1" dirty="0"/>
              <a:t>Expertise</a:t>
            </a:r>
            <a:r>
              <a:rPr lang="en-IT" dirty="0"/>
              <a:t> at CERN, Rome, Arizona U.</a:t>
            </a:r>
          </a:p>
          <a:p>
            <a:endParaRPr lang="en-IT" dirty="0"/>
          </a:p>
          <a:p>
            <a:r>
              <a:rPr lang="en-IT" b="1" dirty="0"/>
              <a:t>Magnetic shielding of actuators</a:t>
            </a:r>
          </a:p>
          <a:p>
            <a:endParaRPr lang="en-IT" b="1" dirty="0"/>
          </a:p>
          <a:p>
            <a:r>
              <a:rPr lang="en-IT" b="1" dirty="0"/>
              <a:t>Simulation </a:t>
            </a:r>
            <a:r>
              <a:rPr lang="en-IT" dirty="0"/>
              <a:t>of</a:t>
            </a:r>
            <a:r>
              <a:rPr lang="en-IT" b="1" dirty="0"/>
              <a:t> </a:t>
            </a:r>
            <a:r>
              <a:rPr lang="en-GB" dirty="0">
                <a:effectLst/>
                <a:latin typeface="Helvetica" pitchFamily="2" charset="0"/>
              </a:rPr>
              <a:t>virtual environment</a:t>
            </a:r>
            <a:endParaRPr lang="en-IT" b="1" dirty="0"/>
          </a:p>
          <a:p>
            <a:endParaRPr lang="en-GB" b="1" dirty="0"/>
          </a:p>
        </p:txBody>
      </p:sp>
      <p:sp>
        <p:nvSpPr>
          <p:cNvPr id="3" name="Slide Number Placeholder 2">
            <a:extLst>
              <a:ext uri="{FF2B5EF4-FFF2-40B4-BE49-F238E27FC236}">
                <a16:creationId xmlns:a16="http://schemas.microsoft.com/office/drawing/2014/main" id="{596DC024-375C-C592-0563-F3C7976E9574}"/>
              </a:ext>
            </a:extLst>
          </p:cNvPr>
          <p:cNvSpPr>
            <a:spLocks noGrp="1"/>
          </p:cNvSpPr>
          <p:nvPr>
            <p:ph type="sldNum" sz="quarter" idx="12"/>
          </p:nvPr>
        </p:nvSpPr>
        <p:spPr/>
        <p:txBody>
          <a:bodyPr/>
          <a:lstStyle/>
          <a:p>
            <a:fld id="{87485950-529D-F246-82D4-A14895D89F1E}" type="slidenum">
              <a:rPr lang="en-IT" smtClean="0"/>
              <a:t>10</a:t>
            </a:fld>
            <a:endParaRPr lang="en-IT"/>
          </a:p>
        </p:txBody>
      </p:sp>
    </p:spTree>
    <p:extLst>
      <p:ext uri="{BB962C8B-B14F-4D97-AF65-F5344CB8AC3E}">
        <p14:creationId xmlns:p14="http://schemas.microsoft.com/office/powerpoint/2010/main" val="1903979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B7168-4965-2FA0-FA45-C1D002FDD0C5}"/>
              </a:ext>
            </a:extLst>
          </p:cNvPr>
          <p:cNvSpPr>
            <a:spLocks noGrp="1"/>
          </p:cNvSpPr>
          <p:nvPr>
            <p:ph type="title"/>
          </p:nvPr>
        </p:nvSpPr>
        <p:spPr/>
        <p:txBody>
          <a:bodyPr/>
          <a:lstStyle/>
          <a:p>
            <a:r>
              <a:rPr lang="en-IT" dirty="0"/>
              <a:t>WP 1.2</a:t>
            </a:r>
          </a:p>
        </p:txBody>
      </p:sp>
      <p:sp>
        <p:nvSpPr>
          <p:cNvPr id="4" name="TextBox 3">
            <a:extLst>
              <a:ext uri="{FF2B5EF4-FFF2-40B4-BE49-F238E27FC236}">
                <a16:creationId xmlns:a16="http://schemas.microsoft.com/office/drawing/2014/main" id="{2F17F0EF-12A7-BA7D-B9A3-71EFEA8E44E8}"/>
              </a:ext>
            </a:extLst>
          </p:cNvPr>
          <p:cNvSpPr txBox="1"/>
          <p:nvPr/>
        </p:nvSpPr>
        <p:spPr>
          <a:xfrm>
            <a:off x="721439" y="1835651"/>
            <a:ext cx="2748608"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Robotic Airship</a:t>
            </a:r>
          </a:p>
        </p:txBody>
      </p:sp>
      <p:pic>
        <p:nvPicPr>
          <p:cNvPr id="5" name="Immagine 15" descr="Immagine che contiene aeromobile, pallone, trasporto, dirigibile&#10;&#10;Descrizione generata automaticamente">
            <a:extLst>
              <a:ext uri="{FF2B5EF4-FFF2-40B4-BE49-F238E27FC236}">
                <a16:creationId xmlns:a16="http://schemas.microsoft.com/office/drawing/2014/main" id="{D3C75A1E-561D-E09D-D771-29E328806F52}"/>
              </a:ext>
            </a:extLst>
          </p:cNvPr>
          <p:cNvPicPr>
            <a:picLocks noChangeAspect="1"/>
          </p:cNvPicPr>
          <p:nvPr/>
        </p:nvPicPr>
        <p:blipFill>
          <a:blip r:embed="rId2"/>
          <a:stretch>
            <a:fillRect/>
          </a:stretch>
        </p:blipFill>
        <p:spPr>
          <a:xfrm>
            <a:off x="623098" y="2252749"/>
            <a:ext cx="2934216" cy="1956142"/>
          </a:xfrm>
          <a:prstGeom prst="rect">
            <a:avLst/>
          </a:prstGeom>
        </p:spPr>
      </p:pic>
      <p:sp>
        <p:nvSpPr>
          <p:cNvPr id="6" name="TextBox 5">
            <a:extLst>
              <a:ext uri="{FF2B5EF4-FFF2-40B4-BE49-F238E27FC236}">
                <a16:creationId xmlns:a16="http://schemas.microsoft.com/office/drawing/2014/main" id="{4A3B9A89-FE59-ADB3-E1DB-64BF75279FFA}"/>
              </a:ext>
            </a:extLst>
          </p:cNvPr>
          <p:cNvSpPr txBox="1"/>
          <p:nvPr/>
        </p:nvSpPr>
        <p:spPr>
          <a:xfrm>
            <a:off x="5133450" y="2252749"/>
            <a:ext cx="6435452" cy="1477328"/>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Develop Lighter than Air Unmanned Aerial Vehicles (</a:t>
            </a:r>
            <a:r>
              <a:rPr lang="en-GB" i="1" dirty="0" err="1">
                <a:solidFill>
                  <a:schemeClr val="tx1">
                    <a:lumMod val="50000"/>
                  </a:schemeClr>
                </a:solidFill>
                <a:latin typeface="Times New Roman" panose="02020603050405020304" pitchFamily="18" charset="0"/>
                <a:cs typeface="Times New Roman" panose="02020603050405020304" pitchFamily="18" charset="0"/>
              </a:rPr>
              <a:t>LtA</a:t>
            </a:r>
            <a:r>
              <a:rPr lang="en-GB" i="1" dirty="0">
                <a:solidFill>
                  <a:schemeClr val="tx1">
                    <a:lumMod val="50000"/>
                  </a:schemeClr>
                </a:solidFill>
                <a:latin typeface="Times New Roman" panose="02020603050405020304" pitchFamily="18" charset="0"/>
                <a:cs typeface="Times New Roman" panose="02020603050405020304" pitchFamily="18" charset="0"/>
              </a:rPr>
              <a:t> UAV), such as blimps, to provide a 3D environmental mapping of the background magnetic field and radiation dose of the whole cavern volume by employing a custom lightweight payload. Blimps are harmless solutions for the detector equipment in case of failure.</a:t>
            </a:r>
          </a:p>
        </p:txBody>
      </p:sp>
      <p:sp>
        <p:nvSpPr>
          <p:cNvPr id="7" name="TextBox 6">
            <a:extLst>
              <a:ext uri="{FF2B5EF4-FFF2-40B4-BE49-F238E27FC236}">
                <a16:creationId xmlns:a16="http://schemas.microsoft.com/office/drawing/2014/main" id="{39A45873-2917-B702-02B5-66FE68EDD67C}"/>
              </a:ext>
            </a:extLst>
          </p:cNvPr>
          <p:cNvSpPr txBox="1"/>
          <p:nvPr/>
        </p:nvSpPr>
        <p:spPr>
          <a:xfrm>
            <a:off x="4656140" y="4270921"/>
            <a:ext cx="3859711" cy="1477328"/>
          </a:xfrm>
          <a:prstGeom prst="rect">
            <a:avLst/>
          </a:prstGeom>
          <a:noFill/>
          <a:ln>
            <a:solidFill>
              <a:srgbClr val="FF0000"/>
            </a:solidFill>
          </a:ln>
        </p:spPr>
        <p:txBody>
          <a:bodyPr wrap="none" rtlCol="0">
            <a:spAutoFit/>
          </a:bodyPr>
          <a:lstStyle/>
          <a:p>
            <a:r>
              <a:rPr lang="en-IT" b="1" dirty="0"/>
              <a:t>Expertise</a:t>
            </a:r>
            <a:r>
              <a:rPr lang="en-IT" dirty="0"/>
              <a:t> at CERN, Rome, Arizona U.</a:t>
            </a:r>
          </a:p>
          <a:p>
            <a:endParaRPr lang="en-IT" dirty="0"/>
          </a:p>
          <a:p>
            <a:r>
              <a:rPr lang="en-IT" b="1" dirty="0"/>
              <a:t>Magnetic shielding of actuators</a:t>
            </a:r>
          </a:p>
          <a:p>
            <a:endParaRPr lang="en-IT" b="1" dirty="0"/>
          </a:p>
          <a:p>
            <a:r>
              <a:rPr lang="en-IT" b="1" dirty="0"/>
              <a:t>Simulation </a:t>
            </a:r>
            <a:r>
              <a:rPr lang="en-IT" dirty="0"/>
              <a:t>of</a:t>
            </a:r>
            <a:r>
              <a:rPr lang="en-IT" b="1" dirty="0"/>
              <a:t> </a:t>
            </a:r>
            <a:r>
              <a:rPr lang="en-GB" dirty="0">
                <a:effectLst/>
                <a:latin typeface="Helvetica" pitchFamily="2" charset="0"/>
              </a:rPr>
              <a:t>virtual environment</a:t>
            </a:r>
            <a:endParaRPr lang="en-IT" b="1" dirty="0"/>
          </a:p>
        </p:txBody>
      </p:sp>
      <p:sp>
        <p:nvSpPr>
          <p:cNvPr id="3" name="Slide Number Placeholder 2">
            <a:extLst>
              <a:ext uri="{FF2B5EF4-FFF2-40B4-BE49-F238E27FC236}">
                <a16:creationId xmlns:a16="http://schemas.microsoft.com/office/drawing/2014/main" id="{8474F082-34A8-775D-74DC-D291A809C403}"/>
              </a:ext>
            </a:extLst>
          </p:cNvPr>
          <p:cNvSpPr>
            <a:spLocks noGrp="1"/>
          </p:cNvSpPr>
          <p:nvPr>
            <p:ph type="sldNum" sz="quarter" idx="12"/>
          </p:nvPr>
        </p:nvSpPr>
        <p:spPr/>
        <p:txBody>
          <a:bodyPr/>
          <a:lstStyle/>
          <a:p>
            <a:fld id="{87485950-529D-F246-82D4-A14895D89F1E}" type="slidenum">
              <a:rPr lang="en-IT" smtClean="0"/>
              <a:t>11</a:t>
            </a:fld>
            <a:endParaRPr lang="en-IT"/>
          </a:p>
        </p:txBody>
      </p:sp>
    </p:spTree>
    <p:extLst>
      <p:ext uri="{BB962C8B-B14F-4D97-AF65-F5344CB8AC3E}">
        <p14:creationId xmlns:p14="http://schemas.microsoft.com/office/powerpoint/2010/main" val="3431749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53581-CDEC-89BE-E2BC-708658AF7756}"/>
              </a:ext>
            </a:extLst>
          </p:cNvPr>
          <p:cNvSpPr>
            <a:spLocks noGrp="1"/>
          </p:cNvSpPr>
          <p:nvPr>
            <p:ph type="title"/>
          </p:nvPr>
        </p:nvSpPr>
        <p:spPr/>
        <p:txBody>
          <a:bodyPr/>
          <a:lstStyle/>
          <a:p>
            <a:r>
              <a:rPr lang="en-IT" dirty="0"/>
              <a:t>WP 1.2</a:t>
            </a:r>
          </a:p>
        </p:txBody>
      </p:sp>
      <p:sp>
        <p:nvSpPr>
          <p:cNvPr id="4" name="TextBox 3">
            <a:extLst>
              <a:ext uri="{FF2B5EF4-FFF2-40B4-BE49-F238E27FC236}">
                <a16:creationId xmlns:a16="http://schemas.microsoft.com/office/drawing/2014/main" id="{0909B090-F26B-A3E3-1E21-12A825028620}"/>
              </a:ext>
            </a:extLst>
          </p:cNvPr>
          <p:cNvSpPr txBox="1"/>
          <p:nvPr/>
        </p:nvSpPr>
        <p:spPr>
          <a:xfrm>
            <a:off x="1402203" y="1857069"/>
            <a:ext cx="2607717"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Mobile Mesh Network</a:t>
            </a:r>
          </a:p>
        </p:txBody>
      </p:sp>
      <p:grpSp>
        <p:nvGrpSpPr>
          <p:cNvPr id="5" name="Group 4">
            <a:extLst>
              <a:ext uri="{FF2B5EF4-FFF2-40B4-BE49-F238E27FC236}">
                <a16:creationId xmlns:a16="http://schemas.microsoft.com/office/drawing/2014/main" id="{048B3352-546D-53B0-718C-B4AE37878542}"/>
              </a:ext>
            </a:extLst>
          </p:cNvPr>
          <p:cNvGrpSpPr/>
          <p:nvPr/>
        </p:nvGrpSpPr>
        <p:grpSpPr>
          <a:xfrm>
            <a:off x="406497" y="2308860"/>
            <a:ext cx="4850718" cy="1617597"/>
            <a:chOff x="1933116" y="5003051"/>
            <a:chExt cx="4850718" cy="1617597"/>
          </a:xfrm>
        </p:grpSpPr>
        <p:grpSp>
          <p:nvGrpSpPr>
            <p:cNvPr id="6" name="Group 5">
              <a:extLst>
                <a:ext uri="{FF2B5EF4-FFF2-40B4-BE49-F238E27FC236}">
                  <a16:creationId xmlns:a16="http://schemas.microsoft.com/office/drawing/2014/main" id="{486CA604-EDFB-203C-C3BD-BA963D1B6122}"/>
                </a:ext>
              </a:extLst>
            </p:cNvPr>
            <p:cNvGrpSpPr/>
            <p:nvPr/>
          </p:nvGrpSpPr>
          <p:grpSpPr>
            <a:xfrm>
              <a:off x="1933116" y="5003051"/>
              <a:ext cx="4389839" cy="1617597"/>
              <a:chOff x="3256319" y="2878874"/>
              <a:chExt cx="5478065" cy="2018593"/>
            </a:xfrm>
          </p:grpSpPr>
          <p:pic>
            <p:nvPicPr>
              <p:cNvPr id="8" name="Content Placeholder 10">
                <a:extLst>
                  <a:ext uri="{FF2B5EF4-FFF2-40B4-BE49-F238E27FC236}">
                    <a16:creationId xmlns:a16="http://schemas.microsoft.com/office/drawing/2014/main" id="{6F0C069B-CD95-A7CE-3166-61948B889C0D}"/>
                  </a:ext>
                </a:extLst>
              </p:cNvPr>
              <p:cNvPicPr>
                <a:picLocks noChangeAspect="1"/>
              </p:cNvPicPr>
              <p:nvPr/>
            </p:nvPicPr>
            <p:blipFill rotWithShape="1">
              <a:blip r:embed="rId2">
                <a:clrChange>
                  <a:clrFrom>
                    <a:srgbClr val="FFFFFF"/>
                  </a:clrFrom>
                  <a:clrTo>
                    <a:srgbClr val="FFFFFF">
                      <a:alpha val="0"/>
                    </a:srgbClr>
                  </a:clrTo>
                </a:clrChange>
              </a:blip>
              <a:srcRect l="28492" t="23920" r="27106" b="18681"/>
              <a:stretch/>
            </p:blipFill>
            <p:spPr>
              <a:xfrm>
                <a:off x="6818468" y="4440267"/>
                <a:ext cx="609600" cy="457200"/>
              </a:xfrm>
              <a:prstGeom prst="rect">
                <a:avLst/>
              </a:prstGeom>
            </p:spPr>
          </p:pic>
          <p:pic>
            <p:nvPicPr>
              <p:cNvPr id="9" name="Content Placeholder 10">
                <a:extLst>
                  <a:ext uri="{FF2B5EF4-FFF2-40B4-BE49-F238E27FC236}">
                    <a16:creationId xmlns:a16="http://schemas.microsoft.com/office/drawing/2014/main" id="{D7C13FD1-A27D-F9B3-3840-913DDEB8B604}"/>
                  </a:ext>
                </a:extLst>
              </p:cNvPr>
              <p:cNvPicPr>
                <a:picLocks noChangeAspect="1"/>
              </p:cNvPicPr>
              <p:nvPr/>
            </p:nvPicPr>
            <p:blipFill rotWithShape="1">
              <a:blip r:embed="rId2">
                <a:clrChange>
                  <a:clrFrom>
                    <a:srgbClr val="FFFFFF"/>
                  </a:clrFrom>
                  <a:clrTo>
                    <a:srgbClr val="FFFFFF">
                      <a:alpha val="0"/>
                    </a:srgbClr>
                  </a:clrTo>
                </a:clrChange>
              </a:blip>
              <a:srcRect l="28492" t="23920" r="27106" b="18681"/>
              <a:stretch/>
            </p:blipFill>
            <p:spPr>
              <a:xfrm>
                <a:off x="7356192" y="2878874"/>
                <a:ext cx="609600" cy="457200"/>
              </a:xfrm>
              <a:prstGeom prst="rect">
                <a:avLst/>
              </a:prstGeom>
            </p:spPr>
          </p:pic>
          <p:pic>
            <p:nvPicPr>
              <p:cNvPr id="10" name="Content Placeholder 10">
                <a:extLst>
                  <a:ext uri="{FF2B5EF4-FFF2-40B4-BE49-F238E27FC236}">
                    <a16:creationId xmlns:a16="http://schemas.microsoft.com/office/drawing/2014/main" id="{9876D972-DC76-A60C-7790-BAAD10A80A85}"/>
                  </a:ext>
                </a:extLst>
              </p:cNvPr>
              <p:cNvPicPr>
                <a:picLocks noChangeAspect="1"/>
              </p:cNvPicPr>
              <p:nvPr/>
            </p:nvPicPr>
            <p:blipFill rotWithShape="1">
              <a:blip r:embed="rId2">
                <a:clrChange>
                  <a:clrFrom>
                    <a:srgbClr val="FFFFFF"/>
                  </a:clrFrom>
                  <a:clrTo>
                    <a:srgbClr val="FFFFFF">
                      <a:alpha val="0"/>
                    </a:srgbClr>
                  </a:clrTo>
                </a:clrChange>
              </a:blip>
              <a:srcRect l="28492" t="23920" r="27106" b="18681"/>
              <a:stretch/>
            </p:blipFill>
            <p:spPr>
              <a:xfrm>
                <a:off x="5138006" y="3438528"/>
                <a:ext cx="1097280" cy="822960"/>
              </a:xfrm>
              <a:prstGeom prst="rect">
                <a:avLst/>
              </a:prstGeom>
            </p:spPr>
          </p:pic>
          <p:sp>
            <p:nvSpPr>
              <p:cNvPr id="11" name="TextBox 10">
                <a:extLst>
                  <a:ext uri="{FF2B5EF4-FFF2-40B4-BE49-F238E27FC236}">
                    <a16:creationId xmlns:a16="http://schemas.microsoft.com/office/drawing/2014/main" id="{60ACD8EF-656B-9BFC-3C0A-55593B5DF19E}"/>
                  </a:ext>
                </a:extLst>
              </p:cNvPr>
              <p:cNvSpPr txBox="1"/>
              <p:nvPr/>
            </p:nvSpPr>
            <p:spPr>
              <a:xfrm>
                <a:off x="4793679" y="4176222"/>
                <a:ext cx="1807226" cy="42248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1"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Gateway Node</a:t>
                </a:r>
                <a:endParaRPr kumimoji="0" lang="en-GB" sz="1600" b="0" i="1" u="none" strike="noStrike" kern="1200" cap="none" spc="0" normalizeH="0" baseline="0" noProof="0" dirty="0" err="1">
                  <a:ln>
                    <a:noFill/>
                  </a:ln>
                  <a:solidFill>
                    <a:srgbClr val="000000"/>
                  </a:solidFill>
                  <a:effectLst/>
                  <a:uLnTx/>
                  <a:uFillTx/>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ED3B9ABC-A914-78B8-3A01-A539DA2B472D}"/>
                  </a:ext>
                </a:extLst>
              </p:cNvPr>
              <p:cNvCxnSpPr>
                <a:cxnSpLocks/>
                <a:stCxn id="8" idx="0"/>
              </p:cNvCxnSpPr>
              <p:nvPr/>
            </p:nvCxnSpPr>
            <p:spPr>
              <a:xfrm flipH="1" flipV="1">
                <a:off x="6246744" y="3643112"/>
                <a:ext cx="876524" cy="79715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pic>
            <p:nvPicPr>
              <p:cNvPr id="13" name="Content Placeholder 10">
                <a:extLst>
                  <a:ext uri="{FF2B5EF4-FFF2-40B4-BE49-F238E27FC236}">
                    <a16:creationId xmlns:a16="http://schemas.microsoft.com/office/drawing/2014/main" id="{E4AADF12-80F6-41A5-9330-834FA21546F3}"/>
                  </a:ext>
                </a:extLst>
              </p:cNvPr>
              <p:cNvPicPr>
                <a:picLocks noChangeAspect="1"/>
              </p:cNvPicPr>
              <p:nvPr/>
            </p:nvPicPr>
            <p:blipFill rotWithShape="1">
              <a:blip r:embed="rId2">
                <a:clrChange>
                  <a:clrFrom>
                    <a:srgbClr val="FFFFFF"/>
                  </a:clrFrom>
                  <a:clrTo>
                    <a:srgbClr val="FFFFFF">
                      <a:alpha val="0"/>
                    </a:srgbClr>
                  </a:clrTo>
                </a:clrChange>
              </a:blip>
              <a:srcRect l="28492" t="23920" r="27106" b="18681"/>
              <a:stretch/>
            </p:blipFill>
            <p:spPr>
              <a:xfrm>
                <a:off x="8124784" y="3526952"/>
                <a:ext cx="609600" cy="457200"/>
              </a:xfrm>
              <a:prstGeom prst="rect">
                <a:avLst/>
              </a:prstGeom>
            </p:spPr>
          </p:pic>
          <p:cxnSp>
            <p:nvCxnSpPr>
              <p:cNvPr id="14" name="Straight Connector 13">
                <a:extLst>
                  <a:ext uri="{FF2B5EF4-FFF2-40B4-BE49-F238E27FC236}">
                    <a16:creationId xmlns:a16="http://schemas.microsoft.com/office/drawing/2014/main" id="{AA568399-1D06-646E-6A21-9514D417D28A}"/>
                  </a:ext>
                </a:extLst>
              </p:cNvPr>
              <p:cNvCxnSpPr>
                <a:cxnSpLocks/>
                <a:stCxn id="13" idx="1"/>
                <a:endCxn id="8" idx="0"/>
              </p:cNvCxnSpPr>
              <p:nvPr/>
            </p:nvCxnSpPr>
            <p:spPr>
              <a:xfrm flipH="1">
                <a:off x="7123268" y="3755552"/>
                <a:ext cx="1001516" cy="68471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AB4ED11-BE3C-FD7C-94BB-DA8C074BDFDE}"/>
                  </a:ext>
                </a:extLst>
              </p:cNvPr>
              <p:cNvCxnSpPr>
                <a:cxnSpLocks/>
                <a:stCxn id="13" idx="1"/>
                <a:endCxn id="9" idx="2"/>
              </p:cNvCxnSpPr>
              <p:nvPr/>
            </p:nvCxnSpPr>
            <p:spPr>
              <a:xfrm flipH="1" flipV="1">
                <a:off x="7660992" y="3336074"/>
                <a:ext cx="463792" cy="41947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C1D70E-0237-8017-C655-8B1846C015A6}"/>
                  </a:ext>
                </a:extLst>
              </p:cNvPr>
              <p:cNvCxnSpPr>
                <a:cxnSpLocks/>
                <a:stCxn id="8" idx="0"/>
                <a:endCxn id="9" idx="2"/>
              </p:cNvCxnSpPr>
              <p:nvPr/>
            </p:nvCxnSpPr>
            <p:spPr>
              <a:xfrm flipV="1">
                <a:off x="7123268" y="3336074"/>
                <a:ext cx="537724" cy="110419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1214827-D689-186C-5661-996BE8ACE809}"/>
                  </a:ext>
                </a:extLst>
              </p:cNvPr>
              <p:cNvCxnSpPr>
                <a:cxnSpLocks/>
                <a:stCxn id="9" idx="2"/>
              </p:cNvCxnSpPr>
              <p:nvPr/>
            </p:nvCxnSpPr>
            <p:spPr>
              <a:xfrm flipH="1">
                <a:off x="6246744" y="3336074"/>
                <a:ext cx="1414248" cy="30703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pic>
            <p:nvPicPr>
              <p:cNvPr id="18" name="Graphic 17" descr="Network outline">
                <a:extLst>
                  <a:ext uri="{FF2B5EF4-FFF2-40B4-BE49-F238E27FC236}">
                    <a16:creationId xmlns:a16="http://schemas.microsoft.com/office/drawing/2014/main" id="{C1163ABE-B070-1AD6-A361-BDBD5F003E5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63998" y="2957452"/>
                <a:ext cx="914400" cy="914400"/>
              </a:xfrm>
              <a:prstGeom prst="rect">
                <a:avLst/>
              </a:prstGeom>
            </p:spPr>
          </p:pic>
          <p:pic>
            <p:nvPicPr>
              <p:cNvPr id="19" name="Graphic 18" descr="Wi-Fi with solid fill">
                <a:extLst>
                  <a:ext uri="{FF2B5EF4-FFF2-40B4-BE49-F238E27FC236}">
                    <a16:creationId xmlns:a16="http://schemas.microsoft.com/office/drawing/2014/main" id="{515CDE72-CF76-EE34-E297-153349BEF44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29758" y="3374708"/>
                <a:ext cx="182880" cy="182880"/>
              </a:xfrm>
              <a:prstGeom prst="rect">
                <a:avLst/>
              </a:prstGeom>
            </p:spPr>
          </p:pic>
          <p:cxnSp>
            <p:nvCxnSpPr>
              <p:cNvPr id="20" name="Straight Connector 19">
                <a:extLst>
                  <a:ext uri="{FF2B5EF4-FFF2-40B4-BE49-F238E27FC236}">
                    <a16:creationId xmlns:a16="http://schemas.microsoft.com/office/drawing/2014/main" id="{90FC3BF8-6EFD-5CA0-DEBA-84B1F2EB652C}"/>
                  </a:ext>
                </a:extLst>
              </p:cNvPr>
              <p:cNvCxnSpPr>
                <a:cxnSpLocks/>
              </p:cNvCxnSpPr>
              <p:nvPr/>
            </p:nvCxnSpPr>
            <p:spPr>
              <a:xfrm flipH="1" flipV="1">
                <a:off x="4212638" y="3457984"/>
                <a:ext cx="1583937" cy="68968"/>
              </a:xfrm>
              <a:prstGeom prst="line">
                <a:avLst/>
              </a:prstGeom>
              <a:ln w="28575">
                <a:solidFill>
                  <a:srgbClr val="131313"/>
                </a:solidFill>
              </a:ln>
            </p:spPr>
            <p:style>
              <a:lnRef idx="1">
                <a:schemeClr val="accent1"/>
              </a:lnRef>
              <a:fillRef idx="0">
                <a:schemeClr val="accent1"/>
              </a:fillRef>
              <a:effectRef idx="0">
                <a:schemeClr val="accent1"/>
              </a:effectRef>
              <a:fontRef idx="minor">
                <a:schemeClr val="tx1"/>
              </a:fontRef>
            </p:style>
          </p:cxnSp>
          <p:pic>
            <p:nvPicPr>
              <p:cNvPr id="21" name="Graphic 20" descr="Laptop with solid fill">
                <a:extLst>
                  <a:ext uri="{FF2B5EF4-FFF2-40B4-BE49-F238E27FC236}">
                    <a16:creationId xmlns:a16="http://schemas.microsoft.com/office/drawing/2014/main" id="{46882E5E-6BFA-CDEB-B1E9-57881E222F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89999" y="4101359"/>
                <a:ext cx="457200" cy="457200"/>
              </a:xfrm>
              <a:prstGeom prst="rect">
                <a:avLst/>
              </a:prstGeom>
            </p:spPr>
          </p:pic>
          <p:pic>
            <p:nvPicPr>
              <p:cNvPr id="22" name="Graphic 21" descr="Construction worker male with solid fill">
                <a:extLst>
                  <a:ext uri="{FF2B5EF4-FFF2-40B4-BE49-F238E27FC236}">
                    <a16:creationId xmlns:a16="http://schemas.microsoft.com/office/drawing/2014/main" id="{9256CD78-32E6-8E71-ABE9-489C77E1D18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56319" y="3986000"/>
                <a:ext cx="720280" cy="720281"/>
              </a:xfrm>
              <a:prstGeom prst="rect">
                <a:avLst/>
              </a:prstGeom>
            </p:spPr>
          </p:pic>
          <p:cxnSp>
            <p:nvCxnSpPr>
              <p:cNvPr id="23" name="Straight Connector 22">
                <a:extLst>
                  <a:ext uri="{FF2B5EF4-FFF2-40B4-BE49-F238E27FC236}">
                    <a16:creationId xmlns:a16="http://schemas.microsoft.com/office/drawing/2014/main" id="{7D06F6A1-F855-6279-1EEF-CCFCF7A26076}"/>
                  </a:ext>
                </a:extLst>
              </p:cNvPr>
              <p:cNvCxnSpPr>
                <a:cxnSpLocks/>
              </p:cNvCxnSpPr>
              <p:nvPr/>
            </p:nvCxnSpPr>
            <p:spPr>
              <a:xfrm flipV="1">
                <a:off x="4067594" y="3548796"/>
                <a:ext cx="57308" cy="663823"/>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0F8F55A-E70A-EA44-8CA8-9B347F6F92BE}"/>
                  </a:ext>
                </a:extLst>
              </p:cNvPr>
              <p:cNvCxnSpPr>
                <a:cxnSpLocks/>
                <a:stCxn id="13" idx="1"/>
              </p:cNvCxnSpPr>
              <p:nvPr/>
            </p:nvCxnSpPr>
            <p:spPr>
              <a:xfrm flipH="1" flipV="1">
                <a:off x="6235286" y="3643112"/>
                <a:ext cx="1889498" cy="11244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5ED8F05E-7861-38A4-E6DB-29467ABF9644}"/>
                </a:ext>
              </a:extLst>
            </p:cNvPr>
            <p:cNvSpPr txBox="1"/>
            <p:nvPr/>
          </p:nvSpPr>
          <p:spPr>
            <a:xfrm>
              <a:off x="5335616" y="5878409"/>
              <a:ext cx="144821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i="1" dirty="0">
                  <a:solidFill>
                    <a:srgbClr val="000000"/>
                  </a:solidFill>
                  <a:latin typeface="Times New Roman" panose="02020603050405020304" pitchFamily="18" charset="0"/>
                  <a:cs typeface="Times New Roman" panose="02020603050405020304" pitchFamily="18" charset="0"/>
                </a:rPr>
                <a:t>Client</a:t>
              </a:r>
              <a:r>
                <a:rPr kumimoji="0" lang="it-IT" sz="1600" b="0" i="1"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0" i="1"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Node</a:t>
              </a:r>
              <a:endParaRPr kumimoji="0" lang="en-GB" sz="1600" b="0" i="1" u="none" strike="noStrike" kern="1200" cap="none" spc="0" normalizeH="0" baseline="0" noProof="0" dirty="0" err="1">
                <a:ln>
                  <a:noFill/>
                </a:ln>
                <a:solidFill>
                  <a:srgbClr val="000000"/>
                </a:solidFill>
                <a:effectLst/>
                <a:uLnTx/>
                <a:uFillTx/>
                <a:latin typeface="Times New Roman" panose="02020603050405020304" pitchFamily="18" charset="0"/>
                <a:cs typeface="Times New Roman" panose="02020603050405020304" pitchFamily="18" charset="0"/>
              </a:endParaRPr>
            </a:p>
          </p:txBody>
        </p:sp>
      </p:grpSp>
      <p:sp>
        <p:nvSpPr>
          <p:cNvPr id="25" name="TextBox 24">
            <a:extLst>
              <a:ext uri="{FF2B5EF4-FFF2-40B4-BE49-F238E27FC236}">
                <a16:creationId xmlns:a16="http://schemas.microsoft.com/office/drawing/2014/main" id="{58911EB7-C0D5-27E7-0957-64B054C46567}"/>
              </a:ext>
            </a:extLst>
          </p:cNvPr>
          <p:cNvSpPr txBox="1"/>
          <p:nvPr/>
        </p:nvSpPr>
        <p:spPr>
          <a:xfrm>
            <a:off x="5472245" y="1995386"/>
            <a:ext cx="6414955" cy="1754326"/>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Investigates the use of a swarm of mini robots to inspect tight and cluttered confined spaces, spotting leaks and anomalies among the intricate detector services. A mobile ad-hoc mesh network that guarantees an uninterrupted communication within the swarm has to be developed to ensure that information originating from the deepest robot inside the experiment can reach the external one.</a:t>
            </a:r>
          </a:p>
        </p:txBody>
      </p:sp>
      <p:sp>
        <p:nvSpPr>
          <p:cNvPr id="26" name="TextBox 25">
            <a:extLst>
              <a:ext uri="{FF2B5EF4-FFF2-40B4-BE49-F238E27FC236}">
                <a16:creationId xmlns:a16="http://schemas.microsoft.com/office/drawing/2014/main" id="{FF8232B8-7A92-337F-BCC9-EC066E7BFD07}"/>
              </a:ext>
            </a:extLst>
          </p:cNvPr>
          <p:cNvSpPr txBox="1"/>
          <p:nvPr/>
        </p:nvSpPr>
        <p:spPr>
          <a:xfrm>
            <a:off x="4656140" y="4270921"/>
            <a:ext cx="3859711" cy="923330"/>
          </a:xfrm>
          <a:prstGeom prst="rect">
            <a:avLst/>
          </a:prstGeom>
          <a:noFill/>
          <a:ln>
            <a:solidFill>
              <a:srgbClr val="FF0000"/>
            </a:solidFill>
          </a:ln>
        </p:spPr>
        <p:txBody>
          <a:bodyPr wrap="none" rtlCol="0">
            <a:spAutoFit/>
          </a:bodyPr>
          <a:lstStyle/>
          <a:p>
            <a:r>
              <a:rPr lang="en-IT" b="1" dirty="0"/>
              <a:t>Expertise</a:t>
            </a:r>
            <a:r>
              <a:rPr lang="en-IT" dirty="0"/>
              <a:t> at CERN, Rome, Arizona U.</a:t>
            </a:r>
          </a:p>
          <a:p>
            <a:endParaRPr lang="en-IT" dirty="0"/>
          </a:p>
          <a:p>
            <a:r>
              <a:rPr lang="en-IT" b="1" dirty="0"/>
              <a:t>Magnetic shielding of actuators</a:t>
            </a:r>
          </a:p>
        </p:txBody>
      </p:sp>
      <p:sp>
        <p:nvSpPr>
          <p:cNvPr id="3" name="Slide Number Placeholder 2">
            <a:extLst>
              <a:ext uri="{FF2B5EF4-FFF2-40B4-BE49-F238E27FC236}">
                <a16:creationId xmlns:a16="http://schemas.microsoft.com/office/drawing/2014/main" id="{38D6F3E8-467A-0FE4-A1E8-2D8DFE229358}"/>
              </a:ext>
            </a:extLst>
          </p:cNvPr>
          <p:cNvSpPr>
            <a:spLocks noGrp="1"/>
          </p:cNvSpPr>
          <p:nvPr>
            <p:ph type="sldNum" sz="quarter" idx="12"/>
          </p:nvPr>
        </p:nvSpPr>
        <p:spPr/>
        <p:txBody>
          <a:bodyPr/>
          <a:lstStyle/>
          <a:p>
            <a:fld id="{87485950-529D-F246-82D4-A14895D89F1E}" type="slidenum">
              <a:rPr lang="en-IT" smtClean="0"/>
              <a:t>12</a:t>
            </a:fld>
            <a:endParaRPr lang="en-IT"/>
          </a:p>
        </p:txBody>
      </p:sp>
    </p:spTree>
    <p:extLst>
      <p:ext uri="{BB962C8B-B14F-4D97-AF65-F5344CB8AC3E}">
        <p14:creationId xmlns:p14="http://schemas.microsoft.com/office/powerpoint/2010/main" val="3728988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8E988-5159-A8CD-81FA-0D48207347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06C64A-B12F-A861-55C8-5A47A5970E5C}"/>
              </a:ext>
            </a:extLst>
          </p:cNvPr>
          <p:cNvSpPr>
            <a:spLocks noGrp="1"/>
          </p:cNvSpPr>
          <p:nvPr>
            <p:ph type="title"/>
          </p:nvPr>
        </p:nvSpPr>
        <p:spPr/>
        <p:txBody>
          <a:bodyPr/>
          <a:lstStyle/>
          <a:p>
            <a:r>
              <a:rPr lang="en-IT" dirty="0"/>
              <a:t>WP 1.2 – deliverables and milestones</a:t>
            </a:r>
          </a:p>
        </p:txBody>
      </p:sp>
      <p:sp>
        <p:nvSpPr>
          <p:cNvPr id="7" name="TextBox 6">
            <a:extLst>
              <a:ext uri="{FF2B5EF4-FFF2-40B4-BE49-F238E27FC236}">
                <a16:creationId xmlns:a16="http://schemas.microsoft.com/office/drawing/2014/main" id="{D0C82200-5C0D-DF26-29F5-22712E980610}"/>
              </a:ext>
            </a:extLst>
          </p:cNvPr>
          <p:cNvSpPr txBox="1"/>
          <p:nvPr/>
        </p:nvSpPr>
        <p:spPr>
          <a:xfrm>
            <a:off x="2788834" y="5771515"/>
            <a:ext cx="8781507" cy="461665"/>
          </a:xfrm>
          <a:prstGeom prst="rect">
            <a:avLst/>
          </a:prstGeom>
          <a:noFill/>
        </p:spPr>
        <p:txBody>
          <a:bodyPr wrap="none" rtlCol="0">
            <a:spAutoFit/>
          </a:bodyPr>
          <a:lstStyle/>
          <a:p>
            <a:r>
              <a:rPr lang="en-IT" sz="2400" dirty="0">
                <a:solidFill>
                  <a:srgbClr val="7030A0"/>
                </a:solidFill>
              </a:rPr>
              <a:t>Need to discuss who is contributing – intermediate check points?</a:t>
            </a:r>
          </a:p>
        </p:txBody>
      </p:sp>
      <p:pic>
        <p:nvPicPr>
          <p:cNvPr id="8" name="Content Placeholder 7">
            <a:extLst>
              <a:ext uri="{FF2B5EF4-FFF2-40B4-BE49-F238E27FC236}">
                <a16:creationId xmlns:a16="http://schemas.microsoft.com/office/drawing/2014/main" id="{B4A8B9CA-39AD-09CE-E157-C159AE9C9F21}"/>
              </a:ext>
            </a:extLst>
          </p:cNvPr>
          <p:cNvPicPr>
            <a:picLocks noGrp="1" noChangeAspect="1"/>
          </p:cNvPicPr>
          <p:nvPr>
            <p:ph idx="1"/>
          </p:nvPr>
        </p:nvPicPr>
        <p:blipFill>
          <a:blip r:embed="rId2"/>
          <a:stretch>
            <a:fillRect/>
          </a:stretch>
        </p:blipFill>
        <p:spPr>
          <a:xfrm>
            <a:off x="1881108" y="1690688"/>
            <a:ext cx="8696838" cy="3606006"/>
          </a:xfrm>
          <a:prstGeom prst="rect">
            <a:avLst/>
          </a:prstGeom>
        </p:spPr>
      </p:pic>
      <p:sp>
        <p:nvSpPr>
          <p:cNvPr id="3" name="Slide Number Placeholder 2">
            <a:extLst>
              <a:ext uri="{FF2B5EF4-FFF2-40B4-BE49-F238E27FC236}">
                <a16:creationId xmlns:a16="http://schemas.microsoft.com/office/drawing/2014/main" id="{2EAD7533-51BA-B8DC-76B0-50EC959C10E2}"/>
              </a:ext>
            </a:extLst>
          </p:cNvPr>
          <p:cNvSpPr>
            <a:spLocks noGrp="1"/>
          </p:cNvSpPr>
          <p:nvPr>
            <p:ph type="sldNum" sz="quarter" idx="12"/>
          </p:nvPr>
        </p:nvSpPr>
        <p:spPr/>
        <p:txBody>
          <a:bodyPr/>
          <a:lstStyle/>
          <a:p>
            <a:fld id="{87485950-529D-F246-82D4-A14895D89F1E}" type="slidenum">
              <a:rPr lang="en-IT" smtClean="0"/>
              <a:t>13</a:t>
            </a:fld>
            <a:endParaRPr lang="en-IT"/>
          </a:p>
        </p:txBody>
      </p:sp>
    </p:spTree>
    <p:extLst>
      <p:ext uri="{BB962C8B-B14F-4D97-AF65-F5344CB8AC3E}">
        <p14:creationId xmlns:p14="http://schemas.microsoft.com/office/powerpoint/2010/main" val="1111257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85E83-D7A0-3197-73D0-0420A0334B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50E330-4A48-0A69-5F16-A03BF0A59CEB}"/>
              </a:ext>
            </a:extLst>
          </p:cNvPr>
          <p:cNvSpPr>
            <a:spLocks noGrp="1"/>
          </p:cNvSpPr>
          <p:nvPr>
            <p:ph type="title"/>
          </p:nvPr>
        </p:nvSpPr>
        <p:spPr/>
        <p:txBody>
          <a:bodyPr/>
          <a:lstStyle/>
          <a:p>
            <a:r>
              <a:rPr lang="en-IT" dirty="0"/>
              <a:t>WP 1.2 – Resources </a:t>
            </a:r>
          </a:p>
        </p:txBody>
      </p:sp>
      <p:sp>
        <p:nvSpPr>
          <p:cNvPr id="5" name="TextBox 4">
            <a:extLst>
              <a:ext uri="{FF2B5EF4-FFF2-40B4-BE49-F238E27FC236}">
                <a16:creationId xmlns:a16="http://schemas.microsoft.com/office/drawing/2014/main" id="{6C554BB5-6F04-48FC-0681-CC66603FC2D6}"/>
              </a:ext>
            </a:extLst>
          </p:cNvPr>
          <p:cNvSpPr txBox="1"/>
          <p:nvPr/>
        </p:nvSpPr>
        <p:spPr>
          <a:xfrm>
            <a:off x="4196456" y="365125"/>
            <a:ext cx="7157344" cy="461665"/>
          </a:xfrm>
          <a:prstGeom prst="rect">
            <a:avLst/>
          </a:prstGeom>
          <a:noFill/>
        </p:spPr>
        <p:txBody>
          <a:bodyPr wrap="none" rtlCol="0">
            <a:spAutoFit/>
          </a:bodyPr>
          <a:lstStyle/>
          <a:p>
            <a:r>
              <a:rPr lang="en-IT" sz="2400" dirty="0">
                <a:solidFill>
                  <a:srgbClr val="7030A0"/>
                </a:solidFill>
              </a:rPr>
              <a:t>Need to be revisited by the Institutes contact persons</a:t>
            </a:r>
          </a:p>
        </p:txBody>
      </p:sp>
      <p:pic>
        <p:nvPicPr>
          <p:cNvPr id="3" name="Picture 2">
            <a:extLst>
              <a:ext uri="{FF2B5EF4-FFF2-40B4-BE49-F238E27FC236}">
                <a16:creationId xmlns:a16="http://schemas.microsoft.com/office/drawing/2014/main" id="{B6700183-6119-256E-3523-C247E2F8AAE8}"/>
              </a:ext>
            </a:extLst>
          </p:cNvPr>
          <p:cNvPicPr>
            <a:picLocks noChangeAspect="1"/>
          </p:cNvPicPr>
          <p:nvPr/>
        </p:nvPicPr>
        <p:blipFill>
          <a:blip r:embed="rId2"/>
          <a:stretch>
            <a:fillRect/>
          </a:stretch>
        </p:blipFill>
        <p:spPr>
          <a:xfrm>
            <a:off x="1777537" y="2290184"/>
            <a:ext cx="7861763" cy="3023755"/>
          </a:xfrm>
          <a:prstGeom prst="rect">
            <a:avLst/>
          </a:prstGeom>
        </p:spPr>
      </p:pic>
      <p:sp>
        <p:nvSpPr>
          <p:cNvPr id="6" name="TextBox 5">
            <a:extLst>
              <a:ext uri="{FF2B5EF4-FFF2-40B4-BE49-F238E27FC236}">
                <a16:creationId xmlns:a16="http://schemas.microsoft.com/office/drawing/2014/main" id="{8C1A3225-40C4-97C8-0828-4BEFDE601497}"/>
              </a:ext>
            </a:extLst>
          </p:cNvPr>
          <p:cNvSpPr txBox="1"/>
          <p:nvPr/>
        </p:nvSpPr>
        <p:spPr>
          <a:xfrm>
            <a:off x="1645920" y="5544103"/>
            <a:ext cx="7646004"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GB" dirty="0"/>
              <a:t>N</a:t>
            </a:r>
            <a:r>
              <a:rPr lang="en-IT" dirty="0"/>
              <a:t>eeds </a:t>
            </a:r>
            <a:r>
              <a:rPr lang="en-IT" dirty="0">
                <a:solidFill>
                  <a:srgbClr val="FFFF00"/>
                </a:solidFill>
              </a:rPr>
              <a:t>30% more </a:t>
            </a:r>
            <a:r>
              <a:rPr lang="en-IT" dirty="0"/>
              <a:t>FTE and </a:t>
            </a:r>
            <a:r>
              <a:rPr lang="en-IT" dirty="0">
                <a:solidFill>
                  <a:srgbClr val="FFFF00"/>
                </a:solidFill>
              </a:rPr>
              <a:t>80% more</a:t>
            </a:r>
            <a:r>
              <a:rPr lang="en-IT" dirty="0"/>
              <a:t> material budget to accomplish the task</a:t>
            </a:r>
          </a:p>
        </p:txBody>
      </p:sp>
      <p:sp>
        <p:nvSpPr>
          <p:cNvPr id="4" name="Slide Number Placeholder 3">
            <a:extLst>
              <a:ext uri="{FF2B5EF4-FFF2-40B4-BE49-F238E27FC236}">
                <a16:creationId xmlns:a16="http://schemas.microsoft.com/office/drawing/2014/main" id="{2650CE29-BA7C-5C21-8F9B-D86256DEB56A}"/>
              </a:ext>
            </a:extLst>
          </p:cNvPr>
          <p:cNvSpPr>
            <a:spLocks noGrp="1"/>
          </p:cNvSpPr>
          <p:nvPr>
            <p:ph type="sldNum" sz="quarter" idx="12"/>
          </p:nvPr>
        </p:nvSpPr>
        <p:spPr/>
        <p:txBody>
          <a:bodyPr/>
          <a:lstStyle/>
          <a:p>
            <a:fld id="{87485950-529D-F246-82D4-A14895D89F1E}" type="slidenum">
              <a:rPr lang="en-IT" smtClean="0"/>
              <a:t>14</a:t>
            </a:fld>
            <a:endParaRPr lang="en-IT"/>
          </a:p>
        </p:txBody>
      </p:sp>
    </p:spTree>
    <p:extLst>
      <p:ext uri="{BB962C8B-B14F-4D97-AF65-F5344CB8AC3E}">
        <p14:creationId xmlns:p14="http://schemas.microsoft.com/office/powerpoint/2010/main" val="2887577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FECCB-3181-F2B2-CC05-9DA522C1596A}"/>
              </a:ext>
            </a:extLst>
          </p:cNvPr>
          <p:cNvSpPr>
            <a:spLocks noGrp="1"/>
          </p:cNvSpPr>
          <p:nvPr>
            <p:ph type="title"/>
          </p:nvPr>
        </p:nvSpPr>
        <p:spPr>
          <a:xfrm>
            <a:off x="878840" y="100965"/>
            <a:ext cx="10515600" cy="1325563"/>
          </a:xfrm>
        </p:spPr>
        <p:txBody>
          <a:bodyPr/>
          <a:lstStyle/>
          <a:p>
            <a:r>
              <a:rPr lang="en-IT" dirty="0"/>
              <a:t>How to move forward?</a:t>
            </a:r>
          </a:p>
        </p:txBody>
      </p:sp>
      <p:sp>
        <p:nvSpPr>
          <p:cNvPr id="3" name="Content Placeholder 2">
            <a:extLst>
              <a:ext uri="{FF2B5EF4-FFF2-40B4-BE49-F238E27FC236}">
                <a16:creationId xmlns:a16="http://schemas.microsoft.com/office/drawing/2014/main" id="{7617748E-E5C6-1C26-DC15-5EB3A34EB583}"/>
              </a:ext>
            </a:extLst>
          </p:cNvPr>
          <p:cNvSpPr>
            <a:spLocks noGrp="1"/>
          </p:cNvSpPr>
          <p:nvPr>
            <p:ph idx="1"/>
          </p:nvPr>
        </p:nvSpPr>
        <p:spPr>
          <a:xfrm>
            <a:off x="337820" y="1133317"/>
            <a:ext cx="11597640" cy="5507355"/>
          </a:xfrm>
        </p:spPr>
        <p:txBody>
          <a:bodyPr>
            <a:normAutofit fontScale="92500" lnSpcReduction="10000"/>
          </a:bodyPr>
          <a:lstStyle/>
          <a:p>
            <a:pPr algn="just"/>
            <a:r>
              <a:rPr lang="en-US" dirty="0">
                <a:solidFill>
                  <a:srgbClr val="C00000"/>
                </a:solidFill>
              </a:rPr>
              <a:t>March/ April – </a:t>
            </a:r>
            <a:r>
              <a:rPr lang="en-IT" dirty="0">
                <a:solidFill>
                  <a:srgbClr val="0070C0"/>
                </a:solidFill>
              </a:rPr>
              <a:t>Organize a first meeting to </a:t>
            </a:r>
            <a:r>
              <a:rPr lang="en-US" dirty="0">
                <a:solidFill>
                  <a:srgbClr val="0070C0"/>
                </a:solidFill>
              </a:rPr>
              <a:t>establish</a:t>
            </a:r>
            <a:r>
              <a:rPr lang="en-IT" dirty="0">
                <a:solidFill>
                  <a:srgbClr val="0070C0"/>
                </a:solidFill>
              </a:rPr>
              <a:t> a strategy for success</a:t>
            </a:r>
            <a:r>
              <a:rPr lang="en-US" dirty="0">
                <a:solidFill>
                  <a:srgbClr val="0070C0"/>
                </a:solidFill>
              </a:rPr>
              <a:t> based on</a:t>
            </a:r>
            <a:r>
              <a:rPr lang="en-IT" dirty="0">
                <a:solidFill>
                  <a:srgbClr val="0070C0"/>
                </a:solidFill>
              </a:rPr>
              <a:t>:</a:t>
            </a:r>
            <a:endParaRPr lang="en-US" dirty="0">
              <a:solidFill>
                <a:srgbClr val="0070C0"/>
              </a:solidFill>
            </a:endParaRPr>
          </a:p>
          <a:p>
            <a:pPr marL="0" indent="0" algn="just">
              <a:buNone/>
            </a:pPr>
            <a:endParaRPr lang="en-US" sz="100" dirty="0"/>
          </a:p>
          <a:p>
            <a:pPr lvl="1" algn="just"/>
            <a:r>
              <a:rPr lang="en-IT" i="1" dirty="0"/>
              <a:t>Status of </a:t>
            </a:r>
            <a:r>
              <a:rPr lang="en-US" i="1" dirty="0"/>
              <a:t>already running </a:t>
            </a:r>
            <a:r>
              <a:rPr lang="en-IT" i="1" dirty="0"/>
              <a:t>activities </a:t>
            </a:r>
            <a:r>
              <a:rPr lang="en-US" i="1" dirty="0"/>
              <a:t>at different Institutes</a:t>
            </a:r>
          </a:p>
          <a:p>
            <a:pPr lvl="1" algn="just"/>
            <a:r>
              <a:rPr lang="en-US" i="1" dirty="0"/>
              <a:t>Institute commitment in the different activities </a:t>
            </a:r>
          </a:p>
          <a:p>
            <a:pPr lvl="2" algn="just"/>
            <a:r>
              <a:rPr lang="en-US" i="1" dirty="0">
                <a:solidFill>
                  <a:srgbClr val="0070C0"/>
                </a:solidFill>
              </a:rPr>
              <a:t>Consider to setup working groups </a:t>
            </a:r>
          </a:p>
          <a:p>
            <a:pPr lvl="1" algn="just"/>
            <a:r>
              <a:rPr lang="en-IT" i="1" dirty="0"/>
              <a:t>Feedbacks on </a:t>
            </a:r>
            <a:r>
              <a:rPr lang="en-US" i="1" dirty="0"/>
              <a:t>Institutes </a:t>
            </a:r>
            <a:r>
              <a:rPr lang="en-IT" i="1" dirty="0"/>
              <a:t>reque</a:t>
            </a:r>
            <a:r>
              <a:rPr lang="en-US" i="1" dirty="0"/>
              <a:t>s</a:t>
            </a:r>
            <a:r>
              <a:rPr lang="en-IT" i="1" dirty="0"/>
              <a:t>ts to the FA</a:t>
            </a:r>
            <a:endParaRPr lang="en-US" i="1" dirty="0"/>
          </a:p>
          <a:p>
            <a:pPr lvl="1" algn="just"/>
            <a:r>
              <a:rPr lang="en-US" i="1" dirty="0"/>
              <a:t>Assessment on the need </a:t>
            </a:r>
            <a:r>
              <a:rPr lang="en-IT" i="1" dirty="0"/>
              <a:t>to increase the FTE and material budget to accomplish the tasks</a:t>
            </a:r>
          </a:p>
          <a:p>
            <a:pPr lvl="2" algn="just"/>
            <a:r>
              <a:rPr lang="en-GB" i="1" dirty="0">
                <a:solidFill>
                  <a:srgbClr val="0070C0"/>
                </a:solidFill>
              </a:rPr>
              <a:t>May n</a:t>
            </a:r>
            <a:r>
              <a:rPr lang="en-IT" i="1" dirty="0">
                <a:solidFill>
                  <a:srgbClr val="0070C0"/>
                </a:solidFill>
              </a:rPr>
              <a:t>eed to have in place the MoU?</a:t>
            </a:r>
          </a:p>
          <a:p>
            <a:pPr lvl="1" algn="just"/>
            <a:r>
              <a:rPr lang="en-US" i="1" dirty="0"/>
              <a:t>Assessment, alternatively, which </a:t>
            </a:r>
            <a:r>
              <a:rPr lang="en-IT" i="1" dirty="0"/>
              <a:t>activities can be pursued and what is the descoping strategy (if needed)? </a:t>
            </a:r>
            <a:endParaRPr lang="en-US" i="1" dirty="0"/>
          </a:p>
          <a:p>
            <a:pPr lvl="1" algn="just"/>
            <a:endParaRPr lang="en-IT" dirty="0"/>
          </a:p>
          <a:p>
            <a:pPr algn="just"/>
            <a:r>
              <a:rPr lang="en-US" dirty="0">
                <a:solidFill>
                  <a:srgbClr val="C00000"/>
                </a:solidFill>
              </a:rPr>
              <a:t>June - </a:t>
            </a:r>
            <a:r>
              <a:rPr lang="en-US" dirty="0">
                <a:solidFill>
                  <a:srgbClr val="0070C0"/>
                </a:solidFill>
              </a:rPr>
              <a:t>Finalize </a:t>
            </a:r>
            <a:r>
              <a:rPr lang="en-IT" dirty="0">
                <a:solidFill>
                  <a:srgbClr val="0070C0"/>
                </a:solidFill>
              </a:rPr>
              <a:t>a credible plan </a:t>
            </a:r>
            <a:r>
              <a:rPr lang="en-US" dirty="0">
                <a:solidFill>
                  <a:srgbClr val="0070C0"/>
                </a:solidFill>
              </a:rPr>
              <a:t>with clear commitment of the different Institutes in each WP to be presented at </a:t>
            </a:r>
            <a:r>
              <a:rPr lang="en-IT" dirty="0">
                <a:solidFill>
                  <a:srgbClr val="0070C0"/>
                </a:solidFill>
              </a:rPr>
              <a:t>Bristol Forum</a:t>
            </a:r>
            <a:endParaRPr lang="en-US" dirty="0">
              <a:solidFill>
                <a:srgbClr val="0070C0"/>
              </a:solidFill>
            </a:endParaRPr>
          </a:p>
          <a:p>
            <a:pPr algn="just"/>
            <a:endParaRPr lang="en-IT" dirty="0">
              <a:solidFill>
                <a:srgbClr val="C00000"/>
              </a:solidFill>
            </a:endParaRPr>
          </a:p>
          <a:p>
            <a:pPr algn="just"/>
            <a:r>
              <a:rPr lang="en-IT" dirty="0">
                <a:solidFill>
                  <a:srgbClr val="002060"/>
                </a:solidFill>
              </a:rPr>
              <a:t>Follow up meetings every ~6 months.</a:t>
            </a:r>
          </a:p>
        </p:txBody>
      </p:sp>
      <p:sp>
        <p:nvSpPr>
          <p:cNvPr id="4" name="Slide Number Placeholder 3">
            <a:extLst>
              <a:ext uri="{FF2B5EF4-FFF2-40B4-BE49-F238E27FC236}">
                <a16:creationId xmlns:a16="http://schemas.microsoft.com/office/drawing/2014/main" id="{D5873957-E7A8-957B-F05C-71F638A5CF1A}"/>
              </a:ext>
            </a:extLst>
          </p:cNvPr>
          <p:cNvSpPr>
            <a:spLocks noGrp="1"/>
          </p:cNvSpPr>
          <p:nvPr>
            <p:ph type="sldNum" sz="quarter" idx="12"/>
          </p:nvPr>
        </p:nvSpPr>
        <p:spPr/>
        <p:txBody>
          <a:bodyPr/>
          <a:lstStyle/>
          <a:p>
            <a:fld id="{87485950-529D-F246-82D4-A14895D89F1E}" type="slidenum">
              <a:rPr lang="en-IT" smtClean="0"/>
              <a:t>15</a:t>
            </a:fld>
            <a:endParaRPr lang="en-IT"/>
          </a:p>
        </p:txBody>
      </p:sp>
    </p:spTree>
    <p:extLst>
      <p:ext uri="{BB962C8B-B14F-4D97-AF65-F5344CB8AC3E}">
        <p14:creationId xmlns:p14="http://schemas.microsoft.com/office/powerpoint/2010/main" val="866379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0874-4129-9765-BE4B-D88DF32027D2}"/>
              </a:ext>
            </a:extLst>
          </p:cNvPr>
          <p:cNvSpPr>
            <a:spLocks noGrp="1"/>
          </p:cNvSpPr>
          <p:nvPr>
            <p:ph type="title"/>
          </p:nvPr>
        </p:nvSpPr>
        <p:spPr>
          <a:xfrm>
            <a:off x="655320" y="-66675"/>
            <a:ext cx="10515600" cy="1325563"/>
          </a:xfrm>
        </p:spPr>
        <p:txBody>
          <a:bodyPr/>
          <a:lstStyle/>
          <a:p>
            <a:r>
              <a:rPr lang="en-IT" dirty="0"/>
              <a:t>Two projects</a:t>
            </a:r>
          </a:p>
        </p:txBody>
      </p:sp>
      <p:sp>
        <p:nvSpPr>
          <p:cNvPr id="3" name="Content Placeholder 2">
            <a:extLst>
              <a:ext uri="{FF2B5EF4-FFF2-40B4-BE49-F238E27FC236}">
                <a16:creationId xmlns:a16="http://schemas.microsoft.com/office/drawing/2014/main" id="{362DAACC-8D47-6E89-7B5B-F9F89F7B3A30}"/>
              </a:ext>
            </a:extLst>
          </p:cNvPr>
          <p:cNvSpPr>
            <a:spLocks noGrp="1"/>
          </p:cNvSpPr>
          <p:nvPr>
            <p:ph idx="1"/>
          </p:nvPr>
        </p:nvSpPr>
        <p:spPr>
          <a:xfrm>
            <a:off x="604520" y="1166819"/>
            <a:ext cx="11297920" cy="5280971"/>
          </a:xfrm>
        </p:spPr>
        <p:txBody>
          <a:bodyPr>
            <a:normAutofit fontScale="85000" lnSpcReduction="20000"/>
          </a:bodyPr>
          <a:lstStyle/>
          <a:p>
            <a:pPr marL="514350" indent="-514350">
              <a:buFont typeface="+mj-lt"/>
              <a:buAutoNum type="arabicPeriod"/>
            </a:pPr>
            <a:r>
              <a:rPr lang="en-GB" dirty="0">
                <a:solidFill>
                  <a:srgbClr val="FF0000"/>
                </a:solidFill>
                <a:effectLst/>
                <a:latin typeface="Helvetica" pitchFamily="2" charset="0"/>
              </a:rPr>
              <a:t>The Vertex Region of Future Particle Physics Experiments</a:t>
            </a:r>
          </a:p>
          <a:p>
            <a:pPr marL="0" indent="0">
              <a:buNone/>
            </a:pPr>
            <a:endParaRPr lang="en-GB" dirty="0">
              <a:solidFill>
                <a:srgbClr val="FF0000"/>
              </a:solidFill>
              <a:effectLst/>
              <a:latin typeface="Helvetica" pitchFamily="2" charset="0"/>
            </a:endParaRPr>
          </a:p>
          <a:p>
            <a:pPr lvl="1"/>
            <a:r>
              <a:rPr lang="en-GB" dirty="0">
                <a:effectLst/>
                <a:latin typeface="Helvetica" pitchFamily="2" charset="0"/>
              </a:rPr>
              <a:t>Development of the next generation mechanics for advanced vertex layouts, including</a:t>
            </a:r>
          </a:p>
          <a:p>
            <a:pPr marL="457200" lvl="1" indent="0">
              <a:buNone/>
            </a:pPr>
            <a:r>
              <a:rPr lang="en-GB" dirty="0">
                <a:effectLst/>
                <a:latin typeface="Helvetica" pitchFamily="2" charset="0"/>
              </a:rPr>
              <a:t> </a:t>
            </a:r>
          </a:p>
          <a:p>
            <a:pPr lvl="2"/>
            <a:r>
              <a:rPr lang="en-GB" dirty="0">
                <a:latin typeface="Helvetica" pitchFamily="2" charset="0"/>
              </a:rPr>
              <a:t>Curved and tilted silicon sensors</a:t>
            </a:r>
          </a:p>
          <a:p>
            <a:pPr lvl="2"/>
            <a:r>
              <a:rPr lang="en-GB" dirty="0">
                <a:latin typeface="Helvetica" pitchFamily="2" charset="0"/>
              </a:rPr>
              <a:t>Low radii vertex and retractable detectors</a:t>
            </a:r>
          </a:p>
          <a:p>
            <a:pPr lvl="2"/>
            <a:r>
              <a:rPr lang="en-GB" dirty="0">
                <a:latin typeface="Helvetica" pitchFamily="2" charset="0"/>
              </a:rPr>
              <a:t>Ultra-light, high-vacuum leak tight beam pipes and vessels</a:t>
            </a:r>
          </a:p>
          <a:p>
            <a:pPr lvl="2"/>
            <a:r>
              <a:rPr lang="en-GB" dirty="0">
                <a:latin typeface="Helvetica" pitchFamily="2" charset="0"/>
              </a:rPr>
              <a:t>Low mass hardware alignment systems for future vertex detectors</a:t>
            </a:r>
          </a:p>
          <a:p>
            <a:pPr lvl="2"/>
            <a:r>
              <a:rPr lang="en-GB" dirty="0">
                <a:latin typeface="Helvetica" pitchFamily="2" charset="0"/>
              </a:rPr>
              <a:t>Machine Detector Interface and impact on Detector</a:t>
            </a:r>
          </a:p>
          <a:p>
            <a:pPr marL="514350" indent="-514350">
              <a:buFont typeface="+mj-lt"/>
              <a:buAutoNum type="arabicPeriod" startAt="2"/>
            </a:pPr>
            <a:r>
              <a:rPr lang="en-GB" dirty="0">
                <a:solidFill>
                  <a:srgbClr val="FF0000"/>
                </a:solidFill>
                <a:effectLst/>
                <a:latin typeface="Helvetica" pitchFamily="2" charset="0"/>
              </a:rPr>
              <a:t>Robots in the HEP Experimental Caverns</a:t>
            </a:r>
          </a:p>
          <a:p>
            <a:pPr marL="514350" indent="-514350">
              <a:buFont typeface="+mj-lt"/>
              <a:buAutoNum type="arabicPeriod" startAt="2"/>
            </a:pPr>
            <a:endParaRPr lang="en-GB" dirty="0">
              <a:solidFill>
                <a:srgbClr val="FF0000"/>
              </a:solidFill>
              <a:effectLst/>
              <a:latin typeface="Helvetica" pitchFamily="2" charset="0"/>
            </a:endParaRPr>
          </a:p>
          <a:p>
            <a:pPr lvl="1"/>
            <a:r>
              <a:rPr lang="en-GB" dirty="0">
                <a:effectLst/>
                <a:latin typeface="Helvetica" pitchFamily="2" charset="0"/>
              </a:rPr>
              <a:t>Development of robotic systems for future high energy physics experiments for inspection monitoring and first intervention for particle detectors even during the operation of beams</a:t>
            </a:r>
          </a:p>
          <a:p>
            <a:pPr lvl="1"/>
            <a:endParaRPr lang="en-GB" dirty="0">
              <a:effectLst/>
              <a:latin typeface="Helvetica" pitchFamily="2" charset="0"/>
            </a:endParaRPr>
          </a:p>
          <a:p>
            <a:pPr lvl="2"/>
            <a:r>
              <a:rPr lang="en-GB" dirty="0">
                <a:latin typeface="Helvetica" pitchFamily="2" charset="0"/>
              </a:rPr>
              <a:t>Legged ground robotic platform in experimental cavern</a:t>
            </a:r>
          </a:p>
          <a:p>
            <a:pPr lvl="2"/>
            <a:r>
              <a:rPr lang="en-GB" dirty="0">
                <a:latin typeface="Helvetica" pitchFamily="2" charset="0"/>
              </a:rPr>
              <a:t>Aerial robotic platform in experimental cavern</a:t>
            </a:r>
          </a:p>
          <a:p>
            <a:pPr lvl="2"/>
            <a:r>
              <a:rPr lang="en-GB" dirty="0">
                <a:latin typeface="Helvetica" pitchFamily="2" charset="0"/>
              </a:rPr>
              <a:t>Mini-robots swarm and mobile mesh network </a:t>
            </a:r>
          </a:p>
        </p:txBody>
      </p:sp>
      <p:sp>
        <p:nvSpPr>
          <p:cNvPr id="4" name="Slide Number Placeholder 3">
            <a:extLst>
              <a:ext uri="{FF2B5EF4-FFF2-40B4-BE49-F238E27FC236}">
                <a16:creationId xmlns:a16="http://schemas.microsoft.com/office/drawing/2014/main" id="{EE19BBA4-0F0C-FCBB-9D2C-83FAAB85886A}"/>
              </a:ext>
            </a:extLst>
          </p:cNvPr>
          <p:cNvSpPr>
            <a:spLocks noGrp="1"/>
          </p:cNvSpPr>
          <p:nvPr>
            <p:ph type="sldNum" sz="quarter" idx="12"/>
          </p:nvPr>
        </p:nvSpPr>
        <p:spPr>
          <a:xfrm>
            <a:off x="9362440" y="6447790"/>
            <a:ext cx="2743200" cy="365125"/>
          </a:xfrm>
        </p:spPr>
        <p:txBody>
          <a:bodyPr/>
          <a:lstStyle/>
          <a:p>
            <a:fld id="{87485950-529D-F246-82D4-A14895D89F1E}" type="slidenum">
              <a:rPr lang="en-IT" sz="1800" smtClean="0"/>
              <a:t>2</a:t>
            </a:fld>
            <a:endParaRPr lang="en-IT" sz="1800"/>
          </a:p>
        </p:txBody>
      </p:sp>
    </p:spTree>
    <p:extLst>
      <p:ext uri="{BB962C8B-B14F-4D97-AF65-F5344CB8AC3E}">
        <p14:creationId xmlns:p14="http://schemas.microsoft.com/office/powerpoint/2010/main" val="1849838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3EDEC-9168-CBFA-1617-AA483948861C}"/>
              </a:ext>
            </a:extLst>
          </p:cNvPr>
          <p:cNvSpPr>
            <a:spLocks noGrp="1"/>
          </p:cNvSpPr>
          <p:nvPr>
            <p:ph type="title"/>
          </p:nvPr>
        </p:nvSpPr>
        <p:spPr/>
        <p:txBody>
          <a:bodyPr/>
          <a:lstStyle/>
          <a:p>
            <a:r>
              <a:rPr lang="en-IT" dirty="0"/>
              <a:t>WP 1.1</a:t>
            </a:r>
          </a:p>
        </p:txBody>
      </p:sp>
      <p:sp>
        <p:nvSpPr>
          <p:cNvPr id="26" name="TextBox 25">
            <a:extLst>
              <a:ext uri="{FF2B5EF4-FFF2-40B4-BE49-F238E27FC236}">
                <a16:creationId xmlns:a16="http://schemas.microsoft.com/office/drawing/2014/main" id="{87B3EA0D-6764-3025-3DA0-AC127459F23B}"/>
              </a:ext>
            </a:extLst>
          </p:cNvPr>
          <p:cNvSpPr txBox="1"/>
          <p:nvPr/>
        </p:nvSpPr>
        <p:spPr>
          <a:xfrm>
            <a:off x="1337351" y="1444704"/>
            <a:ext cx="1933514"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Curved Sensors</a:t>
            </a:r>
          </a:p>
        </p:txBody>
      </p:sp>
      <p:pic>
        <p:nvPicPr>
          <p:cNvPr id="27" name="Picture 26">
            <a:extLst>
              <a:ext uri="{FF2B5EF4-FFF2-40B4-BE49-F238E27FC236}">
                <a16:creationId xmlns:a16="http://schemas.microsoft.com/office/drawing/2014/main" id="{7EA3A518-9C87-1C82-5A78-A3A77B46202A}"/>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5765" t="17931" r="2916" b="19540"/>
          <a:stretch/>
        </p:blipFill>
        <p:spPr>
          <a:xfrm>
            <a:off x="718866" y="1690688"/>
            <a:ext cx="3174295" cy="1885025"/>
          </a:xfrm>
          <a:prstGeom prst="rect">
            <a:avLst/>
          </a:prstGeom>
          <a:effectLst>
            <a:softEdge rad="139700"/>
          </a:effectLst>
        </p:spPr>
      </p:pic>
      <p:sp>
        <p:nvSpPr>
          <p:cNvPr id="28" name="TextBox 27">
            <a:extLst>
              <a:ext uri="{FF2B5EF4-FFF2-40B4-BE49-F238E27FC236}">
                <a16:creationId xmlns:a16="http://schemas.microsoft.com/office/drawing/2014/main" id="{D456FFB1-26D8-5FBF-C2EA-E32E35337876}"/>
              </a:ext>
            </a:extLst>
          </p:cNvPr>
          <p:cNvSpPr txBox="1"/>
          <p:nvPr/>
        </p:nvSpPr>
        <p:spPr>
          <a:xfrm>
            <a:off x="4066408" y="1953343"/>
            <a:ext cx="7114144" cy="1200329"/>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Develop new wafer-scale curved silicon pixel chips to surround the beampipe and their carbon foam mechanical support. This concept has the potential to reduce the material budget and to bring the first detection layer closer to the interaction point.</a:t>
            </a:r>
          </a:p>
        </p:txBody>
      </p:sp>
      <p:sp>
        <p:nvSpPr>
          <p:cNvPr id="29" name="TextBox 28">
            <a:extLst>
              <a:ext uri="{FF2B5EF4-FFF2-40B4-BE49-F238E27FC236}">
                <a16:creationId xmlns:a16="http://schemas.microsoft.com/office/drawing/2014/main" id="{BE0276F1-FE1B-EBDF-0B8B-A0A07D7C7167}"/>
              </a:ext>
            </a:extLst>
          </p:cNvPr>
          <p:cNvSpPr txBox="1"/>
          <p:nvPr/>
        </p:nvSpPr>
        <p:spPr>
          <a:xfrm>
            <a:off x="1337351" y="3806190"/>
            <a:ext cx="8822928" cy="2308324"/>
          </a:xfrm>
          <a:prstGeom prst="rect">
            <a:avLst/>
          </a:prstGeom>
          <a:noFill/>
          <a:ln>
            <a:solidFill>
              <a:srgbClr val="FF0000"/>
            </a:solidFill>
          </a:ln>
        </p:spPr>
        <p:txBody>
          <a:bodyPr wrap="none" rtlCol="0">
            <a:spAutoFit/>
          </a:bodyPr>
          <a:lstStyle/>
          <a:p>
            <a:r>
              <a:rPr lang="en-IT" b="1" dirty="0"/>
              <a:t>Expertise</a:t>
            </a:r>
            <a:r>
              <a:rPr lang="en-IT" dirty="0"/>
              <a:t> at CERN within the context of the ALICE ITS</a:t>
            </a:r>
            <a:r>
              <a:rPr lang="en-US" dirty="0"/>
              <a:t>3</a:t>
            </a:r>
            <a:r>
              <a:rPr lang="en-IT" dirty="0"/>
              <a:t>, and Strasbourg</a:t>
            </a:r>
          </a:p>
          <a:p>
            <a:endParaRPr lang="en-GB" dirty="0"/>
          </a:p>
          <a:p>
            <a:r>
              <a:rPr lang="en-GB" dirty="0"/>
              <a:t>C</a:t>
            </a:r>
            <a:r>
              <a:rPr lang="en-IT" dirty="0"/>
              <a:t>omposite structures expertise (among others) in Bristol, Geneva, Liverpool and Oxford</a:t>
            </a:r>
          </a:p>
          <a:p>
            <a:endParaRPr lang="en-IT" dirty="0"/>
          </a:p>
          <a:p>
            <a:r>
              <a:rPr lang="en-IT" b="1" dirty="0"/>
              <a:t>Air-cooling</a:t>
            </a:r>
            <a:r>
              <a:rPr lang="en-IT" dirty="0"/>
              <a:t> integration is needed</a:t>
            </a:r>
          </a:p>
          <a:p>
            <a:r>
              <a:rPr lang="en-GB" b="1" dirty="0"/>
              <a:t>Non-planar wire-bonding </a:t>
            </a:r>
            <a:r>
              <a:rPr lang="en-GB" dirty="0"/>
              <a:t>is required</a:t>
            </a:r>
            <a:endParaRPr lang="en-GB" b="1" dirty="0"/>
          </a:p>
          <a:p>
            <a:endParaRPr lang="en-IT" dirty="0"/>
          </a:p>
          <a:p>
            <a:r>
              <a:rPr lang="en-IT" b="1" dirty="0"/>
              <a:t>Potential experiments</a:t>
            </a:r>
            <a:r>
              <a:rPr lang="en-IT" dirty="0"/>
              <a:t>: ALICE, FCC-ee, CEPC, EIC vertex detectors </a:t>
            </a:r>
          </a:p>
        </p:txBody>
      </p:sp>
      <p:sp>
        <p:nvSpPr>
          <p:cNvPr id="3" name="Slide Number Placeholder 2">
            <a:extLst>
              <a:ext uri="{FF2B5EF4-FFF2-40B4-BE49-F238E27FC236}">
                <a16:creationId xmlns:a16="http://schemas.microsoft.com/office/drawing/2014/main" id="{3781C93B-2A8C-6BCF-205C-E795382244BE}"/>
              </a:ext>
            </a:extLst>
          </p:cNvPr>
          <p:cNvSpPr>
            <a:spLocks noGrp="1"/>
          </p:cNvSpPr>
          <p:nvPr>
            <p:ph type="sldNum" sz="quarter" idx="12"/>
          </p:nvPr>
        </p:nvSpPr>
        <p:spPr/>
        <p:txBody>
          <a:bodyPr/>
          <a:lstStyle/>
          <a:p>
            <a:fld id="{87485950-529D-F246-82D4-A14895D89F1E}" type="slidenum">
              <a:rPr lang="en-IT" smtClean="0"/>
              <a:t>3</a:t>
            </a:fld>
            <a:endParaRPr lang="en-IT"/>
          </a:p>
        </p:txBody>
      </p:sp>
    </p:spTree>
    <p:extLst>
      <p:ext uri="{BB962C8B-B14F-4D97-AF65-F5344CB8AC3E}">
        <p14:creationId xmlns:p14="http://schemas.microsoft.com/office/powerpoint/2010/main" val="1120356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0874-4129-9765-BE4B-D88DF32027D2}"/>
              </a:ext>
            </a:extLst>
          </p:cNvPr>
          <p:cNvSpPr>
            <a:spLocks noGrp="1"/>
          </p:cNvSpPr>
          <p:nvPr>
            <p:ph type="title"/>
          </p:nvPr>
        </p:nvSpPr>
        <p:spPr/>
        <p:txBody>
          <a:bodyPr/>
          <a:lstStyle/>
          <a:p>
            <a:r>
              <a:rPr lang="en-IT" dirty="0"/>
              <a:t>WP 1.1</a:t>
            </a:r>
          </a:p>
        </p:txBody>
      </p:sp>
      <p:pic>
        <p:nvPicPr>
          <p:cNvPr id="25" name="Presentation4">
            <a:hlinkClick r:id="" action="ppaction://media"/>
            <a:extLst>
              <a:ext uri="{FF2B5EF4-FFF2-40B4-BE49-F238E27FC236}">
                <a16:creationId xmlns:a16="http://schemas.microsoft.com/office/drawing/2014/main" id="{01FD0852-E289-9308-9BCD-7E16E254600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5502" t="27719" b="12512"/>
          <a:stretch/>
        </p:blipFill>
        <p:spPr>
          <a:xfrm rot="1140603">
            <a:off x="1262163" y="2348734"/>
            <a:ext cx="2856034" cy="1136362"/>
          </a:xfrm>
          <a:prstGeom prst="rect">
            <a:avLst/>
          </a:prstGeom>
        </p:spPr>
      </p:pic>
      <p:pic>
        <p:nvPicPr>
          <p:cNvPr id="26" name="Presentation3">
            <a:hlinkClick r:id="" action="ppaction://media"/>
            <a:extLst>
              <a:ext uri="{FF2B5EF4-FFF2-40B4-BE49-F238E27FC236}">
                <a16:creationId xmlns:a16="http://schemas.microsoft.com/office/drawing/2014/main" id="{5DA6A887-3110-C947-77B9-69ACC424BAEF}"/>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7"/>
          <a:srcRect l="27350" t="7839" r="22287" b="2505"/>
          <a:stretch/>
        </p:blipFill>
        <p:spPr>
          <a:xfrm>
            <a:off x="670550" y="2764644"/>
            <a:ext cx="1450264" cy="1452226"/>
          </a:xfrm>
          <a:prstGeom prst="ellipse">
            <a:avLst/>
          </a:prstGeom>
        </p:spPr>
      </p:pic>
      <p:sp>
        <p:nvSpPr>
          <p:cNvPr id="27" name="TextBox 26">
            <a:extLst>
              <a:ext uri="{FF2B5EF4-FFF2-40B4-BE49-F238E27FC236}">
                <a16:creationId xmlns:a16="http://schemas.microsoft.com/office/drawing/2014/main" id="{19E20508-A132-014E-EE69-6EDE5D1F53A3}"/>
              </a:ext>
            </a:extLst>
          </p:cNvPr>
          <p:cNvSpPr txBox="1"/>
          <p:nvPr/>
        </p:nvSpPr>
        <p:spPr>
          <a:xfrm>
            <a:off x="838200" y="1690688"/>
            <a:ext cx="2748608"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Retractable Detectors </a:t>
            </a:r>
          </a:p>
        </p:txBody>
      </p:sp>
      <p:sp>
        <p:nvSpPr>
          <p:cNvPr id="28" name="TextBox 27">
            <a:extLst>
              <a:ext uri="{FF2B5EF4-FFF2-40B4-BE49-F238E27FC236}">
                <a16:creationId xmlns:a16="http://schemas.microsoft.com/office/drawing/2014/main" id="{854D5111-DA2C-8D54-9290-C30EC8AB8409}"/>
              </a:ext>
            </a:extLst>
          </p:cNvPr>
          <p:cNvSpPr txBox="1"/>
          <p:nvPr/>
        </p:nvSpPr>
        <p:spPr>
          <a:xfrm>
            <a:off x="4961943" y="1875354"/>
            <a:ext cx="6479487" cy="1477328"/>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Development of a retractable Vertex Detector, inside the beampipe, positioning the first sensor layer as close as possible to the interaction point. Apertures, impedance and vacuum stability are key beam </a:t>
            </a:r>
            <a:r>
              <a:rPr lang="en-GB" i="1" dirty="0" err="1">
                <a:solidFill>
                  <a:schemeClr val="tx1">
                    <a:lumMod val="50000"/>
                  </a:schemeClr>
                </a:solidFill>
                <a:latin typeface="Times New Roman" panose="02020603050405020304" pitchFamily="18" charset="0"/>
                <a:cs typeface="Times New Roman" panose="02020603050405020304" pitchFamily="18" charset="0"/>
              </a:rPr>
              <a:t>parametres</a:t>
            </a:r>
            <a:r>
              <a:rPr lang="en-GB" i="1" dirty="0">
                <a:solidFill>
                  <a:schemeClr val="tx1">
                    <a:lumMod val="50000"/>
                  </a:schemeClr>
                </a:solidFill>
                <a:latin typeface="Times New Roman" panose="02020603050405020304" pitchFamily="18" charset="0"/>
                <a:cs typeface="Times New Roman" panose="02020603050405020304" pitchFamily="18" charset="0"/>
              </a:rPr>
              <a:t> and the Vertex detector petals has a direct impact on them.</a:t>
            </a:r>
          </a:p>
        </p:txBody>
      </p:sp>
      <p:sp>
        <p:nvSpPr>
          <p:cNvPr id="31" name="TextBox 30">
            <a:extLst>
              <a:ext uri="{FF2B5EF4-FFF2-40B4-BE49-F238E27FC236}">
                <a16:creationId xmlns:a16="http://schemas.microsoft.com/office/drawing/2014/main" id="{5A9EF029-E197-C890-9935-B3C5559EF67C}"/>
              </a:ext>
            </a:extLst>
          </p:cNvPr>
          <p:cNvSpPr txBox="1"/>
          <p:nvPr/>
        </p:nvSpPr>
        <p:spPr>
          <a:xfrm>
            <a:off x="2690180" y="4216870"/>
            <a:ext cx="5896742" cy="2308324"/>
          </a:xfrm>
          <a:prstGeom prst="rect">
            <a:avLst/>
          </a:prstGeom>
          <a:noFill/>
          <a:ln>
            <a:solidFill>
              <a:srgbClr val="FF0000"/>
            </a:solidFill>
          </a:ln>
        </p:spPr>
        <p:txBody>
          <a:bodyPr wrap="none" rtlCol="0">
            <a:spAutoFit/>
          </a:bodyPr>
          <a:lstStyle/>
          <a:p>
            <a:r>
              <a:rPr lang="en-IT" b="1" dirty="0"/>
              <a:t>Expertise</a:t>
            </a:r>
            <a:r>
              <a:rPr lang="en-IT" dirty="0"/>
              <a:t> at CERN within the context of the ALICE3</a:t>
            </a:r>
          </a:p>
          <a:p>
            <a:r>
              <a:rPr lang="en-IT" dirty="0"/>
              <a:t>Nikhef with UHV</a:t>
            </a:r>
          </a:p>
          <a:p>
            <a:endParaRPr lang="en-IT" dirty="0"/>
          </a:p>
          <a:p>
            <a:r>
              <a:rPr lang="en-IT" b="1" dirty="0"/>
              <a:t>Accelerator </a:t>
            </a:r>
            <a:r>
              <a:rPr lang="en-IT" dirty="0"/>
              <a:t>experts feedbacks mandatory</a:t>
            </a:r>
            <a:endParaRPr lang="en-IT" b="1" dirty="0"/>
          </a:p>
          <a:p>
            <a:endParaRPr lang="en-GB" b="1" dirty="0"/>
          </a:p>
          <a:p>
            <a:r>
              <a:rPr lang="en-GB" b="1" dirty="0"/>
              <a:t>C</a:t>
            </a:r>
            <a:r>
              <a:rPr lang="en-IT" b="1" dirty="0"/>
              <a:t>onductive cooling </a:t>
            </a:r>
            <a:r>
              <a:rPr lang="en-IT" dirty="0"/>
              <a:t>needed</a:t>
            </a:r>
          </a:p>
          <a:p>
            <a:endParaRPr lang="en-IT" dirty="0"/>
          </a:p>
          <a:p>
            <a:r>
              <a:rPr lang="en-IT" b="1" dirty="0"/>
              <a:t>Potential experiments</a:t>
            </a:r>
            <a:r>
              <a:rPr lang="en-IT" dirty="0"/>
              <a:t>: ALICE3, FCC-ee vertex detectors </a:t>
            </a:r>
          </a:p>
        </p:txBody>
      </p:sp>
      <p:sp>
        <p:nvSpPr>
          <p:cNvPr id="3" name="Slide Number Placeholder 2">
            <a:extLst>
              <a:ext uri="{FF2B5EF4-FFF2-40B4-BE49-F238E27FC236}">
                <a16:creationId xmlns:a16="http://schemas.microsoft.com/office/drawing/2014/main" id="{61ACCE8C-AFA9-3AF3-E5AA-ECDBAD4DCEBD}"/>
              </a:ext>
            </a:extLst>
          </p:cNvPr>
          <p:cNvSpPr>
            <a:spLocks noGrp="1"/>
          </p:cNvSpPr>
          <p:nvPr>
            <p:ph type="sldNum" sz="quarter" idx="12"/>
          </p:nvPr>
        </p:nvSpPr>
        <p:spPr/>
        <p:txBody>
          <a:bodyPr/>
          <a:lstStyle/>
          <a:p>
            <a:fld id="{87485950-529D-F246-82D4-A14895D89F1E}" type="slidenum">
              <a:rPr lang="en-IT" smtClean="0"/>
              <a:t>4</a:t>
            </a:fld>
            <a:endParaRPr lang="en-IT"/>
          </a:p>
        </p:txBody>
      </p:sp>
    </p:spTree>
    <p:extLst>
      <p:ext uri="{BB962C8B-B14F-4D97-AF65-F5344CB8AC3E}">
        <p14:creationId xmlns:p14="http://schemas.microsoft.com/office/powerpoint/2010/main" val="344915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9" fill="hold"/>
                                        <p:tgtEl>
                                          <p:spTgt spid="26"/>
                                        </p:tgtEl>
                                      </p:cBhvr>
                                    </p:cmd>
                                  </p:childTnLst>
                                </p:cTn>
                              </p:par>
                              <p:par>
                                <p:cTn id="7" presetID="1" presetClass="mediacall" presetSubtype="0" fill="hold" nodeType="withEffect">
                                  <p:stCondLst>
                                    <p:cond delay="0"/>
                                  </p:stCondLst>
                                  <p:childTnLst>
                                    <p:cmd type="call" cmd="playFrom(0.0)">
                                      <p:cBhvr>
                                        <p:cTn id="8" dur="7293"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6"/>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6"/>
                                        </p:tgtEl>
                                      </p:cBhvr>
                                    </p:cmd>
                                  </p:childTnLst>
                                </p:cTn>
                              </p:par>
                            </p:childTnLst>
                          </p:cTn>
                        </p:par>
                      </p:childTnLst>
                    </p:cTn>
                  </p:par>
                </p:childTnLst>
              </p:cTn>
              <p:nextCondLst>
                <p:cond evt="onClick" delay="0">
                  <p:tgtEl>
                    <p:spTgt spid="26"/>
                  </p:tgtEl>
                </p:cond>
              </p:nextCondLst>
            </p:seq>
            <p:seq concurrent="1" nextAc="seek">
              <p:cTn id="14" restart="whenNotActive" fill="hold" evtFilter="cancelBubble" nodeType="interactiveSeq">
                <p:stCondLst>
                  <p:cond evt="onClick" delay="0">
                    <p:tgtEl>
                      <p:spTgt spid="25"/>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25"/>
                                        </p:tgtEl>
                                      </p:cBhvr>
                                    </p:cmd>
                                  </p:childTnLst>
                                </p:cTn>
                              </p:par>
                            </p:childTnLst>
                          </p:cTn>
                        </p:par>
                      </p:childTnLst>
                    </p:cTn>
                  </p:par>
                </p:childTnLst>
              </p:cTn>
              <p:nextCondLst>
                <p:cond evt="onClick" delay="0">
                  <p:tgtEl>
                    <p:spTgt spid="25"/>
                  </p:tgtEl>
                </p:cond>
              </p:nextCondLst>
            </p:seq>
            <p:video>
              <p:cMediaNode vol="80000">
                <p:cTn id="19" fill="hold" display="0">
                  <p:stCondLst>
                    <p:cond delay="indefinite"/>
                  </p:stCondLst>
                </p:cTn>
                <p:tgtEl>
                  <p:spTgt spid="26"/>
                </p:tgtEl>
              </p:cMediaNode>
            </p:video>
            <p:video>
              <p:cMediaNode vol="80000">
                <p:cTn id="20" fill="hold" display="0">
                  <p:stCondLst>
                    <p:cond delay="indefinite"/>
                  </p:stCondLst>
                </p:cTn>
                <p:tgtEl>
                  <p:spTgt spid="2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8E845-779C-C620-5052-9ED4042B2085}"/>
              </a:ext>
            </a:extLst>
          </p:cNvPr>
          <p:cNvSpPr>
            <a:spLocks noGrp="1"/>
          </p:cNvSpPr>
          <p:nvPr>
            <p:ph type="title"/>
          </p:nvPr>
        </p:nvSpPr>
        <p:spPr/>
        <p:txBody>
          <a:bodyPr/>
          <a:lstStyle/>
          <a:p>
            <a:r>
              <a:rPr lang="en-IT" dirty="0"/>
              <a:t>WP 1.1</a:t>
            </a:r>
          </a:p>
        </p:txBody>
      </p:sp>
      <p:sp>
        <p:nvSpPr>
          <p:cNvPr id="61" name="TextBox 60">
            <a:extLst>
              <a:ext uri="{FF2B5EF4-FFF2-40B4-BE49-F238E27FC236}">
                <a16:creationId xmlns:a16="http://schemas.microsoft.com/office/drawing/2014/main" id="{C466B8C0-FBEA-E6BB-53CC-8A177A33C6ED}"/>
              </a:ext>
            </a:extLst>
          </p:cNvPr>
          <p:cNvSpPr txBox="1"/>
          <p:nvPr/>
        </p:nvSpPr>
        <p:spPr>
          <a:xfrm>
            <a:off x="1871525" y="2033878"/>
            <a:ext cx="1933514"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Thin Beam Pipe</a:t>
            </a:r>
          </a:p>
        </p:txBody>
      </p:sp>
      <p:grpSp>
        <p:nvGrpSpPr>
          <p:cNvPr id="62" name="Group 57">
            <a:extLst>
              <a:ext uri="{FF2B5EF4-FFF2-40B4-BE49-F238E27FC236}">
                <a16:creationId xmlns:a16="http://schemas.microsoft.com/office/drawing/2014/main" id="{ECEF436C-3CD9-3D64-237E-2404F5211BA4}"/>
              </a:ext>
            </a:extLst>
          </p:cNvPr>
          <p:cNvGrpSpPr>
            <a:grpSpLocks noChangeAspect="1"/>
          </p:cNvGrpSpPr>
          <p:nvPr/>
        </p:nvGrpSpPr>
        <p:grpSpPr>
          <a:xfrm rot="5400000">
            <a:off x="2353751" y="868271"/>
            <a:ext cx="1293646" cy="4324748"/>
            <a:chOff x="5279707" y="798872"/>
            <a:chExt cx="1635510" cy="5467625"/>
          </a:xfrm>
        </p:grpSpPr>
        <p:pic>
          <p:nvPicPr>
            <p:cNvPr id="63" name="Picture 7" descr="A picture containing text, indoor&#10;&#10;Description automatically generated">
              <a:extLst>
                <a:ext uri="{FF2B5EF4-FFF2-40B4-BE49-F238E27FC236}">
                  <a16:creationId xmlns:a16="http://schemas.microsoft.com/office/drawing/2014/main" id="{212A3205-22F8-6874-730C-DB1ACF022AFA}"/>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4433"/>
                      </a14:imgEffect>
                      <a14:imgEffect>
                        <a14:saturation sat="66000"/>
                      </a14:imgEffect>
                      <a14:imgEffect>
                        <a14:brightnessContrast bright="8000" contrast="6000"/>
                      </a14:imgEffect>
                    </a14:imgLayer>
                  </a14:imgProps>
                </a:ext>
                <a:ext uri="{28A0092B-C50C-407E-A947-70E740481C1C}">
                  <a14:useLocalDpi xmlns:a14="http://schemas.microsoft.com/office/drawing/2010/main" val="0"/>
                </a:ext>
              </a:extLst>
            </a:blip>
            <a:srcRect l="57753" t="-686" r="20256" b="1345"/>
            <a:stretch/>
          </p:blipFill>
          <p:spPr>
            <a:xfrm>
              <a:off x="5445760" y="798872"/>
              <a:ext cx="889000" cy="5366411"/>
            </a:xfrm>
            <a:prstGeom prst="rect">
              <a:avLst/>
            </a:prstGeom>
          </p:spPr>
        </p:pic>
        <p:sp>
          <p:nvSpPr>
            <p:cNvPr id="64" name="Freeform: Shape 8">
              <a:extLst>
                <a:ext uri="{FF2B5EF4-FFF2-40B4-BE49-F238E27FC236}">
                  <a16:creationId xmlns:a16="http://schemas.microsoft.com/office/drawing/2014/main" id="{1752FCFF-5AA3-8D50-D30B-8D4D3930FFE3}"/>
                </a:ext>
              </a:extLst>
            </p:cNvPr>
            <p:cNvSpPr/>
            <p:nvPr/>
          </p:nvSpPr>
          <p:spPr>
            <a:xfrm>
              <a:off x="6045200" y="1065530"/>
              <a:ext cx="356870" cy="2029460"/>
            </a:xfrm>
            <a:custGeom>
              <a:avLst/>
              <a:gdLst>
                <a:gd name="connsiteX0" fmla="*/ 45720 w 356870"/>
                <a:gd name="connsiteY0" fmla="*/ 655320 h 2029460"/>
                <a:gd name="connsiteX1" fmla="*/ 27940 w 356870"/>
                <a:gd name="connsiteY1" fmla="*/ 2021840 h 2029460"/>
                <a:gd name="connsiteX2" fmla="*/ 322580 w 356870"/>
                <a:gd name="connsiteY2" fmla="*/ 2029460 h 2029460"/>
                <a:gd name="connsiteX3" fmla="*/ 356870 w 356870"/>
                <a:gd name="connsiteY3" fmla="*/ 0 h 2029460"/>
                <a:gd name="connsiteX4" fmla="*/ 3810 w 356870"/>
                <a:gd name="connsiteY4" fmla="*/ 92710 h 2029460"/>
                <a:gd name="connsiteX5" fmla="*/ 0 w 356870"/>
                <a:gd name="connsiteY5" fmla="*/ 269240 h 2029460"/>
                <a:gd name="connsiteX6" fmla="*/ 22860 w 356870"/>
                <a:gd name="connsiteY6" fmla="*/ 283210 h 2029460"/>
                <a:gd name="connsiteX7" fmla="*/ 24130 w 356870"/>
                <a:gd name="connsiteY7" fmla="*/ 330200 h 2029460"/>
                <a:gd name="connsiteX8" fmla="*/ 149860 w 356870"/>
                <a:gd name="connsiteY8" fmla="*/ 377190 h 2029460"/>
                <a:gd name="connsiteX9" fmla="*/ 157480 w 356870"/>
                <a:gd name="connsiteY9" fmla="*/ 510540 h 2029460"/>
                <a:gd name="connsiteX10" fmla="*/ 139700 w 356870"/>
                <a:gd name="connsiteY10" fmla="*/ 560070 h 2029460"/>
                <a:gd name="connsiteX11" fmla="*/ 105410 w 356870"/>
                <a:gd name="connsiteY11" fmla="*/ 586740 h 2029460"/>
                <a:gd name="connsiteX12" fmla="*/ 78740 w 356870"/>
                <a:gd name="connsiteY12" fmla="*/ 600710 h 2029460"/>
                <a:gd name="connsiteX13" fmla="*/ 45720 w 356870"/>
                <a:gd name="connsiteY13" fmla="*/ 655320 h 202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6870" h="2029460">
                  <a:moveTo>
                    <a:pt x="45720" y="655320"/>
                  </a:moveTo>
                  <a:lnTo>
                    <a:pt x="27940" y="2021840"/>
                  </a:lnTo>
                  <a:lnTo>
                    <a:pt x="322580" y="2029460"/>
                  </a:lnTo>
                  <a:lnTo>
                    <a:pt x="356870" y="0"/>
                  </a:lnTo>
                  <a:lnTo>
                    <a:pt x="3810" y="92710"/>
                  </a:lnTo>
                  <a:lnTo>
                    <a:pt x="0" y="269240"/>
                  </a:lnTo>
                  <a:lnTo>
                    <a:pt x="22860" y="283210"/>
                  </a:lnTo>
                  <a:cubicBezTo>
                    <a:pt x="23283" y="298873"/>
                    <a:pt x="23707" y="314537"/>
                    <a:pt x="24130" y="330200"/>
                  </a:cubicBezTo>
                  <a:lnTo>
                    <a:pt x="149860" y="377190"/>
                  </a:lnTo>
                  <a:lnTo>
                    <a:pt x="157480" y="510540"/>
                  </a:lnTo>
                  <a:lnTo>
                    <a:pt x="139700" y="560070"/>
                  </a:lnTo>
                  <a:lnTo>
                    <a:pt x="105410" y="586740"/>
                  </a:lnTo>
                  <a:lnTo>
                    <a:pt x="78740" y="600710"/>
                  </a:lnTo>
                  <a:lnTo>
                    <a:pt x="45720" y="655320"/>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5" name="Freeform: Shape 9">
              <a:extLst>
                <a:ext uri="{FF2B5EF4-FFF2-40B4-BE49-F238E27FC236}">
                  <a16:creationId xmlns:a16="http://schemas.microsoft.com/office/drawing/2014/main" id="{5BFC6B90-AE40-C8C1-C06C-1435C73634E5}"/>
                </a:ext>
              </a:extLst>
            </p:cNvPr>
            <p:cNvSpPr/>
            <p:nvPr/>
          </p:nvSpPr>
          <p:spPr>
            <a:xfrm>
              <a:off x="5951220" y="818198"/>
              <a:ext cx="419100" cy="553402"/>
            </a:xfrm>
            <a:custGeom>
              <a:avLst/>
              <a:gdLst>
                <a:gd name="connsiteX0" fmla="*/ 11430 w 419100"/>
                <a:gd name="connsiteY0" fmla="*/ 283845 h 553402"/>
                <a:gd name="connsiteX1" fmla="*/ 59055 w 419100"/>
                <a:gd name="connsiteY1" fmla="*/ 249555 h 553402"/>
                <a:gd name="connsiteX2" fmla="*/ 97155 w 419100"/>
                <a:gd name="connsiteY2" fmla="*/ 214312 h 553402"/>
                <a:gd name="connsiteX3" fmla="*/ 108585 w 419100"/>
                <a:gd name="connsiteY3" fmla="*/ 185737 h 553402"/>
                <a:gd name="connsiteX4" fmla="*/ 107633 w 419100"/>
                <a:gd name="connsiteY4" fmla="*/ 74295 h 553402"/>
                <a:gd name="connsiteX5" fmla="*/ 83820 w 419100"/>
                <a:gd name="connsiteY5" fmla="*/ 48577 h 553402"/>
                <a:gd name="connsiteX6" fmla="*/ 43815 w 419100"/>
                <a:gd name="connsiteY6" fmla="*/ 29527 h 553402"/>
                <a:gd name="connsiteX7" fmla="*/ 0 w 419100"/>
                <a:gd name="connsiteY7" fmla="*/ 19050 h 553402"/>
                <a:gd name="connsiteX8" fmla="*/ 953 w 419100"/>
                <a:gd name="connsiteY8" fmla="*/ 0 h 553402"/>
                <a:gd name="connsiteX9" fmla="*/ 419100 w 419100"/>
                <a:gd name="connsiteY9" fmla="*/ 952 h 553402"/>
                <a:gd name="connsiteX10" fmla="*/ 397193 w 419100"/>
                <a:gd name="connsiteY10" fmla="*/ 291465 h 553402"/>
                <a:gd name="connsiteX11" fmla="*/ 74295 w 419100"/>
                <a:gd name="connsiteY11" fmla="*/ 345757 h 553402"/>
                <a:gd name="connsiteX12" fmla="*/ 39053 w 419100"/>
                <a:gd name="connsiteY12" fmla="*/ 344805 h 553402"/>
                <a:gd name="connsiteX13" fmla="*/ 32385 w 419100"/>
                <a:gd name="connsiteY13" fmla="*/ 533400 h 553402"/>
                <a:gd name="connsiteX14" fmla="*/ 14288 w 419100"/>
                <a:gd name="connsiteY14" fmla="*/ 553402 h 553402"/>
                <a:gd name="connsiteX15" fmla="*/ 8573 w 419100"/>
                <a:gd name="connsiteY15" fmla="*/ 548640 h 553402"/>
                <a:gd name="connsiteX16" fmla="*/ 11430 w 419100"/>
                <a:gd name="connsiteY16" fmla="*/ 283845 h 55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9100" h="553402">
                  <a:moveTo>
                    <a:pt x="11430" y="283845"/>
                  </a:moveTo>
                  <a:lnTo>
                    <a:pt x="59055" y="249555"/>
                  </a:lnTo>
                  <a:lnTo>
                    <a:pt x="97155" y="214312"/>
                  </a:lnTo>
                  <a:lnTo>
                    <a:pt x="108585" y="185737"/>
                  </a:lnTo>
                  <a:cubicBezTo>
                    <a:pt x="108268" y="148590"/>
                    <a:pt x="107950" y="111442"/>
                    <a:pt x="107633" y="74295"/>
                  </a:cubicBezTo>
                  <a:lnTo>
                    <a:pt x="83820" y="48577"/>
                  </a:lnTo>
                  <a:lnTo>
                    <a:pt x="43815" y="29527"/>
                  </a:lnTo>
                  <a:lnTo>
                    <a:pt x="0" y="19050"/>
                  </a:lnTo>
                  <a:cubicBezTo>
                    <a:pt x="318" y="12700"/>
                    <a:pt x="635" y="6350"/>
                    <a:pt x="953" y="0"/>
                  </a:cubicBezTo>
                  <a:lnTo>
                    <a:pt x="419100" y="952"/>
                  </a:lnTo>
                  <a:lnTo>
                    <a:pt x="397193" y="291465"/>
                  </a:lnTo>
                  <a:lnTo>
                    <a:pt x="74295" y="345757"/>
                  </a:lnTo>
                  <a:lnTo>
                    <a:pt x="39053" y="344805"/>
                  </a:lnTo>
                  <a:lnTo>
                    <a:pt x="32385" y="533400"/>
                  </a:lnTo>
                  <a:lnTo>
                    <a:pt x="14288" y="553402"/>
                  </a:lnTo>
                  <a:lnTo>
                    <a:pt x="8573" y="548640"/>
                  </a:lnTo>
                  <a:cubicBezTo>
                    <a:pt x="9525" y="460375"/>
                    <a:pt x="10478" y="372110"/>
                    <a:pt x="11430" y="283845"/>
                  </a:cubicBez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6" name="Freeform: Shape 11">
              <a:extLst>
                <a:ext uri="{FF2B5EF4-FFF2-40B4-BE49-F238E27FC236}">
                  <a16:creationId xmlns:a16="http://schemas.microsoft.com/office/drawing/2014/main" id="{7F3B6CA0-8B9B-6C8F-D6D6-DF38CF86A256}"/>
                </a:ext>
              </a:extLst>
            </p:cNvPr>
            <p:cNvSpPr/>
            <p:nvPr/>
          </p:nvSpPr>
          <p:spPr>
            <a:xfrm>
              <a:off x="5420678" y="821055"/>
              <a:ext cx="356235" cy="724853"/>
            </a:xfrm>
            <a:custGeom>
              <a:avLst/>
              <a:gdLst>
                <a:gd name="connsiteX0" fmla="*/ 356235 w 356235"/>
                <a:gd name="connsiteY0" fmla="*/ 15240 h 724853"/>
                <a:gd name="connsiteX1" fmla="*/ 298132 w 356235"/>
                <a:gd name="connsiteY1" fmla="*/ 40005 h 724853"/>
                <a:gd name="connsiteX2" fmla="*/ 256222 w 356235"/>
                <a:gd name="connsiteY2" fmla="*/ 61913 h 724853"/>
                <a:gd name="connsiteX3" fmla="*/ 199072 w 356235"/>
                <a:gd name="connsiteY3" fmla="*/ 98108 h 724853"/>
                <a:gd name="connsiteX4" fmla="*/ 183832 w 356235"/>
                <a:gd name="connsiteY4" fmla="*/ 115253 h 724853"/>
                <a:gd name="connsiteX5" fmla="*/ 179070 w 356235"/>
                <a:gd name="connsiteY5" fmla="*/ 236220 h 724853"/>
                <a:gd name="connsiteX6" fmla="*/ 203835 w 356235"/>
                <a:gd name="connsiteY6" fmla="*/ 273368 h 724853"/>
                <a:gd name="connsiteX7" fmla="*/ 226695 w 356235"/>
                <a:gd name="connsiteY7" fmla="*/ 289560 h 724853"/>
                <a:gd name="connsiteX8" fmla="*/ 267652 w 356235"/>
                <a:gd name="connsiteY8" fmla="*/ 309563 h 724853"/>
                <a:gd name="connsiteX9" fmla="*/ 287655 w 356235"/>
                <a:gd name="connsiteY9" fmla="*/ 316230 h 724853"/>
                <a:gd name="connsiteX10" fmla="*/ 286702 w 356235"/>
                <a:gd name="connsiteY10" fmla="*/ 578168 h 724853"/>
                <a:gd name="connsiteX11" fmla="*/ 202882 w 356235"/>
                <a:gd name="connsiteY11" fmla="*/ 594360 h 724853"/>
                <a:gd name="connsiteX12" fmla="*/ 192405 w 356235"/>
                <a:gd name="connsiteY12" fmla="*/ 581025 h 724853"/>
                <a:gd name="connsiteX13" fmla="*/ 191452 w 356235"/>
                <a:gd name="connsiteY13" fmla="*/ 413385 h 724853"/>
                <a:gd name="connsiteX14" fmla="*/ 138112 w 356235"/>
                <a:gd name="connsiteY14" fmla="*/ 411480 h 724853"/>
                <a:gd name="connsiteX15" fmla="*/ 140017 w 356235"/>
                <a:gd name="connsiteY15" fmla="*/ 581025 h 724853"/>
                <a:gd name="connsiteX16" fmla="*/ 110490 w 356235"/>
                <a:gd name="connsiteY16" fmla="*/ 599123 h 724853"/>
                <a:gd name="connsiteX17" fmla="*/ 113347 w 356235"/>
                <a:gd name="connsiteY17" fmla="*/ 643890 h 724853"/>
                <a:gd name="connsiteX18" fmla="*/ 8572 w 356235"/>
                <a:gd name="connsiteY18" fmla="*/ 724853 h 724853"/>
                <a:gd name="connsiteX19" fmla="*/ 0 w 356235"/>
                <a:gd name="connsiteY19" fmla="*/ 0 h 724853"/>
                <a:gd name="connsiteX20" fmla="*/ 356235 w 356235"/>
                <a:gd name="connsiteY20" fmla="*/ 15240 h 724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6235" h="724853">
                  <a:moveTo>
                    <a:pt x="356235" y="15240"/>
                  </a:moveTo>
                  <a:lnTo>
                    <a:pt x="298132" y="40005"/>
                  </a:lnTo>
                  <a:lnTo>
                    <a:pt x="256222" y="61913"/>
                  </a:lnTo>
                  <a:lnTo>
                    <a:pt x="199072" y="98108"/>
                  </a:lnTo>
                  <a:lnTo>
                    <a:pt x="183832" y="115253"/>
                  </a:lnTo>
                  <a:lnTo>
                    <a:pt x="179070" y="236220"/>
                  </a:lnTo>
                  <a:lnTo>
                    <a:pt x="203835" y="273368"/>
                  </a:lnTo>
                  <a:lnTo>
                    <a:pt x="226695" y="289560"/>
                  </a:lnTo>
                  <a:lnTo>
                    <a:pt x="267652" y="309563"/>
                  </a:lnTo>
                  <a:lnTo>
                    <a:pt x="287655" y="316230"/>
                  </a:lnTo>
                  <a:cubicBezTo>
                    <a:pt x="287337" y="403543"/>
                    <a:pt x="287020" y="490855"/>
                    <a:pt x="286702" y="578168"/>
                  </a:cubicBezTo>
                  <a:lnTo>
                    <a:pt x="202882" y="594360"/>
                  </a:lnTo>
                  <a:lnTo>
                    <a:pt x="192405" y="581025"/>
                  </a:lnTo>
                  <a:cubicBezTo>
                    <a:pt x="192087" y="525145"/>
                    <a:pt x="191770" y="469265"/>
                    <a:pt x="191452" y="413385"/>
                  </a:cubicBezTo>
                  <a:lnTo>
                    <a:pt x="138112" y="411480"/>
                  </a:lnTo>
                  <a:lnTo>
                    <a:pt x="140017" y="581025"/>
                  </a:lnTo>
                  <a:lnTo>
                    <a:pt x="110490" y="599123"/>
                  </a:lnTo>
                  <a:lnTo>
                    <a:pt x="113347" y="643890"/>
                  </a:lnTo>
                  <a:lnTo>
                    <a:pt x="8572" y="724853"/>
                  </a:lnTo>
                  <a:lnTo>
                    <a:pt x="0" y="0"/>
                  </a:lnTo>
                  <a:lnTo>
                    <a:pt x="356235" y="15240"/>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7" name="Freeform: Shape 12">
              <a:extLst>
                <a:ext uri="{FF2B5EF4-FFF2-40B4-BE49-F238E27FC236}">
                  <a16:creationId xmlns:a16="http://schemas.microsoft.com/office/drawing/2014/main" id="{BF8D9DE8-66CC-0175-911A-88E1D87FFFAB}"/>
                </a:ext>
              </a:extLst>
            </p:cNvPr>
            <p:cNvSpPr/>
            <p:nvPr/>
          </p:nvSpPr>
          <p:spPr>
            <a:xfrm>
              <a:off x="5374005" y="1483043"/>
              <a:ext cx="191453" cy="541972"/>
            </a:xfrm>
            <a:custGeom>
              <a:avLst/>
              <a:gdLst>
                <a:gd name="connsiteX0" fmla="*/ 101918 w 191453"/>
                <a:gd name="connsiteY0" fmla="*/ 39052 h 541972"/>
                <a:gd name="connsiteX1" fmla="*/ 101918 w 191453"/>
                <a:gd name="connsiteY1" fmla="*/ 180022 h 541972"/>
                <a:gd name="connsiteX2" fmla="*/ 147638 w 191453"/>
                <a:gd name="connsiteY2" fmla="*/ 225742 h 541972"/>
                <a:gd name="connsiteX3" fmla="*/ 191453 w 191453"/>
                <a:gd name="connsiteY3" fmla="*/ 240030 h 541972"/>
                <a:gd name="connsiteX4" fmla="*/ 190500 w 191453"/>
                <a:gd name="connsiteY4" fmla="*/ 540067 h 541972"/>
                <a:gd name="connsiteX5" fmla="*/ 14288 w 191453"/>
                <a:gd name="connsiteY5" fmla="*/ 541972 h 541972"/>
                <a:gd name="connsiteX6" fmla="*/ 15240 w 191453"/>
                <a:gd name="connsiteY6" fmla="*/ 531495 h 541972"/>
                <a:gd name="connsiteX7" fmla="*/ 0 w 191453"/>
                <a:gd name="connsiteY7" fmla="*/ 0 h 541972"/>
                <a:gd name="connsiteX8" fmla="*/ 101918 w 191453"/>
                <a:gd name="connsiteY8" fmla="*/ 39052 h 54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453" h="541972">
                  <a:moveTo>
                    <a:pt x="101918" y="39052"/>
                  </a:moveTo>
                  <a:lnTo>
                    <a:pt x="101918" y="180022"/>
                  </a:lnTo>
                  <a:lnTo>
                    <a:pt x="147638" y="225742"/>
                  </a:lnTo>
                  <a:lnTo>
                    <a:pt x="191453" y="240030"/>
                  </a:lnTo>
                  <a:cubicBezTo>
                    <a:pt x="191135" y="340042"/>
                    <a:pt x="190818" y="440055"/>
                    <a:pt x="190500" y="540067"/>
                  </a:cubicBezTo>
                  <a:lnTo>
                    <a:pt x="14288" y="541972"/>
                  </a:lnTo>
                  <a:cubicBezTo>
                    <a:pt x="14605" y="538480"/>
                    <a:pt x="14923" y="534987"/>
                    <a:pt x="15240" y="531495"/>
                  </a:cubicBezTo>
                  <a:lnTo>
                    <a:pt x="0" y="0"/>
                  </a:lnTo>
                  <a:lnTo>
                    <a:pt x="101918" y="3905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8" name="Freeform: Shape 13">
              <a:extLst>
                <a:ext uri="{FF2B5EF4-FFF2-40B4-BE49-F238E27FC236}">
                  <a16:creationId xmlns:a16="http://schemas.microsoft.com/office/drawing/2014/main" id="{87D7D013-9FAB-2BBF-F4F0-515E2AC61BEE}"/>
                </a:ext>
              </a:extLst>
            </p:cNvPr>
            <p:cNvSpPr/>
            <p:nvPr/>
          </p:nvSpPr>
          <p:spPr>
            <a:xfrm>
              <a:off x="5411153" y="1974533"/>
              <a:ext cx="154305" cy="1330642"/>
            </a:xfrm>
            <a:custGeom>
              <a:avLst/>
              <a:gdLst>
                <a:gd name="connsiteX0" fmla="*/ 151447 w 154305"/>
                <a:gd name="connsiteY0" fmla="*/ 52387 h 1330642"/>
                <a:gd name="connsiteX1" fmla="*/ 154305 w 154305"/>
                <a:gd name="connsiteY1" fmla="*/ 1325880 h 1330642"/>
                <a:gd name="connsiteX2" fmla="*/ 14287 w 154305"/>
                <a:gd name="connsiteY2" fmla="*/ 1330642 h 1330642"/>
                <a:gd name="connsiteX3" fmla="*/ 20002 w 154305"/>
                <a:gd name="connsiteY3" fmla="*/ 1315402 h 1330642"/>
                <a:gd name="connsiteX4" fmla="*/ 0 w 154305"/>
                <a:gd name="connsiteY4" fmla="*/ 0 h 1330642"/>
                <a:gd name="connsiteX5" fmla="*/ 151447 w 154305"/>
                <a:gd name="connsiteY5" fmla="*/ 52387 h 133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305" h="1330642">
                  <a:moveTo>
                    <a:pt x="151447" y="52387"/>
                  </a:moveTo>
                  <a:cubicBezTo>
                    <a:pt x="152400" y="476885"/>
                    <a:pt x="153352" y="901382"/>
                    <a:pt x="154305" y="1325880"/>
                  </a:cubicBezTo>
                  <a:lnTo>
                    <a:pt x="14287" y="1330642"/>
                  </a:lnTo>
                  <a:lnTo>
                    <a:pt x="20002" y="1315402"/>
                  </a:lnTo>
                  <a:lnTo>
                    <a:pt x="0" y="0"/>
                  </a:lnTo>
                  <a:lnTo>
                    <a:pt x="151447" y="52387"/>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9" name="Freeform: Shape 14">
              <a:extLst>
                <a:ext uri="{FF2B5EF4-FFF2-40B4-BE49-F238E27FC236}">
                  <a16:creationId xmlns:a16="http://schemas.microsoft.com/office/drawing/2014/main" id="{C3ECBFCF-9088-3710-2388-AF5BD353AB6A}"/>
                </a:ext>
              </a:extLst>
            </p:cNvPr>
            <p:cNvSpPr/>
            <p:nvPr/>
          </p:nvSpPr>
          <p:spPr>
            <a:xfrm>
              <a:off x="5425440" y="3296603"/>
              <a:ext cx="151448" cy="1576387"/>
            </a:xfrm>
            <a:custGeom>
              <a:avLst/>
              <a:gdLst>
                <a:gd name="connsiteX0" fmla="*/ 139065 w 151448"/>
                <a:gd name="connsiteY0" fmla="*/ 8572 h 1576387"/>
                <a:gd name="connsiteX1" fmla="*/ 151448 w 151448"/>
                <a:gd name="connsiteY1" fmla="*/ 1576387 h 1576387"/>
                <a:gd name="connsiteX2" fmla="*/ 4763 w 151448"/>
                <a:gd name="connsiteY2" fmla="*/ 1566862 h 1576387"/>
                <a:gd name="connsiteX3" fmla="*/ 0 w 151448"/>
                <a:gd name="connsiteY3" fmla="*/ 0 h 1576387"/>
                <a:gd name="connsiteX4" fmla="*/ 139065 w 151448"/>
                <a:gd name="connsiteY4" fmla="*/ 8572 h 1576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448" h="1576387">
                  <a:moveTo>
                    <a:pt x="139065" y="8572"/>
                  </a:moveTo>
                  <a:cubicBezTo>
                    <a:pt x="143193" y="531177"/>
                    <a:pt x="147320" y="1053782"/>
                    <a:pt x="151448" y="1576387"/>
                  </a:cubicBezTo>
                  <a:lnTo>
                    <a:pt x="4763" y="1566862"/>
                  </a:lnTo>
                  <a:cubicBezTo>
                    <a:pt x="3175" y="1044575"/>
                    <a:pt x="1588" y="522287"/>
                    <a:pt x="0" y="0"/>
                  </a:cubicBezTo>
                  <a:lnTo>
                    <a:pt x="139065" y="8572"/>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Freeform: Shape 15">
              <a:extLst>
                <a:ext uri="{FF2B5EF4-FFF2-40B4-BE49-F238E27FC236}">
                  <a16:creationId xmlns:a16="http://schemas.microsoft.com/office/drawing/2014/main" id="{04794897-6C47-5FE9-9D8F-EDBDC43225E9}"/>
                </a:ext>
              </a:extLst>
            </p:cNvPr>
            <p:cNvSpPr/>
            <p:nvPr/>
          </p:nvSpPr>
          <p:spPr>
            <a:xfrm>
              <a:off x="5354003" y="4769168"/>
              <a:ext cx="597217" cy="1212532"/>
            </a:xfrm>
            <a:custGeom>
              <a:avLst/>
              <a:gdLst>
                <a:gd name="connsiteX0" fmla="*/ 220980 w 597217"/>
                <a:gd name="connsiteY0" fmla="*/ 112395 h 1212532"/>
                <a:gd name="connsiteX1" fmla="*/ 234315 w 597217"/>
                <a:gd name="connsiteY1" fmla="*/ 624840 h 1212532"/>
                <a:gd name="connsiteX2" fmla="*/ 172402 w 597217"/>
                <a:gd name="connsiteY2" fmla="*/ 679132 h 1212532"/>
                <a:gd name="connsiteX3" fmla="*/ 163830 w 597217"/>
                <a:gd name="connsiteY3" fmla="*/ 712470 h 1212532"/>
                <a:gd name="connsiteX4" fmla="*/ 158115 w 597217"/>
                <a:gd name="connsiteY4" fmla="*/ 834390 h 1212532"/>
                <a:gd name="connsiteX5" fmla="*/ 203835 w 597217"/>
                <a:gd name="connsiteY5" fmla="*/ 933450 h 1212532"/>
                <a:gd name="connsiteX6" fmla="*/ 225742 w 597217"/>
                <a:gd name="connsiteY6" fmla="*/ 949642 h 1212532"/>
                <a:gd name="connsiteX7" fmla="*/ 238125 w 597217"/>
                <a:gd name="connsiteY7" fmla="*/ 973455 h 1212532"/>
                <a:gd name="connsiteX8" fmla="*/ 231457 w 597217"/>
                <a:gd name="connsiteY8" fmla="*/ 1042035 h 1212532"/>
                <a:gd name="connsiteX9" fmla="*/ 212407 w 597217"/>
                <a:gd name="connsiteY9" fmla="*/ 1062037 h 1212532"/>
                <a:gd name="connsiteX10" fmla="*/ 211455 w 597217"/>
                <a:gd name="connsiteY10" fmla="*/ 1104900 h 1212532"/>
                <a:gd name="connsiteX11" fmla="*/ 224790 w 597217"/>
                <a:gd name="connsiteY11" fmla="*/ 1123950 h 1212532"/>
                <a:gd name="connsiteX12" fmla="*/ 233362 w 597217"/>
                <a:gd name="connsiteY12" fmla="*/ 1123950 h 1212532"/>
                <a:gd name="connsiteX13" fmla="*/ 280035 w 597217"/>
                <a:gd name="connsiteY13" fmla="*/ 1129665 h 1212532"/>
                <a:gd name="connsiteX14" fmla="*/ 307657 w 597217"/>
                <a:gd name="connsiteY14" fmla="*/ 1103947 h 1212532"/>
                <a:gd name="connsiteX15" fmla="*/ 306705 w 597217"/>
                <a:gd name="connsiteY15" fmla="*/ 1054417 h 1212532"/>
                <a:gd name="connsiteX16" fmla="*/ 278130 w 597217"/>
                <a:gd name="connsiteY16" fmla="*/ 1038225 h 1212532"/>
                <a:gd name="connsiteX17" fmla="*/ 281940 w 597217"/>
                <a:gd name="connsiteY17" fmla="*/ 987742 h 1212532"/>
                <a:gd name="connsiteX18" fmla="*/ 330517 w 597217"/>
                <a:gd name="connsiteY18" fmla="*/ 1016317 h 1212532"/>
                <a:gd name="connsiteX19" fmla="*/ 384810 w 597217"/>
                <a:gd name="connsiteY19" fmla="*/ 1026795 h 1212532"/>
                <a:gd name="connsiteX20" fmla="*/ 421005 w 597217"/>
                <a:gd name="connsiteY20" fmla="*/ 1034415 h 1212532"/>
                <a:gd name="connsiteX21" fmla="*/ 452437 w 597217"/>
                <a:gd name="connsiteY21" fmla="*/ 1041082 h 1212532"/>
                <a:gd name="connsiteX22" fmla="*/ 473392 w 597217"/>
                <a:gd name="connsiteY22" fmla="*/ 1041082 h 1212532"/>
                <a:gd name="connsiteX23" fmla="*/ 503872 w 597217"/>
                <a:gd name="connsiteY23" fmla="*/ 1044892 h 1212532"/>
                <a:gd name="connsiteX24" fmla="*/ 566737 w 597217"/>
                <a:gd name="connsiteY24" fmla="*/ 1045845 h 1212532"/>
                <a:gd name="connsiteX25" fmla="*/ 597217 w 597217"/>
                <a:gd name="connsiteY25" fmla="*/ 1042987 h 1212532"/>
                <a:gd name="connsiteX26" fmla="*/ 578167 w 597217"/>
                <a:gd name="connsiteY26" fmla="*/ 1202055 h 1212532"/>
                <a:gd name="connsiteX27" fmla="*/ 57150 w 597217"/>
                <a:gd name="connsiteY27" fmla="*/ 1212532 h 1212532"/>
                <a:gd name="connsiteX28" fmla="*/ 0 w 597217"/>
                <a:gd name="connsiteY28" fmla="*/ 0 h 1212532"/>
                <a:gd name="connsiteX29" fmla="*/ 220980 w 597217"/>
                <a:gd name="connsiteY29" fmla="*/ 112395 h 1212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97217" h="1212532">
                  <a:moveTo>
                    <a:pt x="220980" y="112395"/>
                  </a:moveTo>
                  <a:lnTo>
                    <a:pt x="234315" y="624840"/>
                  </a:lnTo>
                  <a:lnTo>
                    <a:pt x="172402" y="679132"/>
                  </a:lnTo>
                  <a:lnTo>
                    <a:pt x="163830" y="712470"/>
                  </a:lnTo>
                  <a:lnTo>
                    <a:pt x="158115" y="834390"/>
                  </a:lnTo>
                  <a:lnTo>
                    <a:pt x="203835" y="933450"/>
                  </a:lnTo>
                  <a:lnTo>
                    <a:pt x="225742" y="949642"/>
                  </a:lnTo>
                  <a:lnTo>
                    <a:pt x="238125" y="973455"/>
                  </a:lnTo>
                  <a:lnTo>
                    <a:pt x="231457" y="1042035"/>
                  </a:lnTo>
                  <a:lnTo>
                    <a:pt x="212407" y="1062037"/>
                  </a:lnTo>
                  <a:cubicBezTo>
                    <a:pt x="212090" y="1076325"/>
                    <a:pt x="211772" y="1090612"/>
                    <a:pt x="211455" y="1104900"/>
                  </a:cubicBezTo>
                  <a:lnTo>
                    <a:pt x="224790" y="1123950"/>
                  </a:lnTo>
                  <a:lnTo>
                    <a:pt x="233362" y="1123950"/>
                  </a:lnTo>
                  <a:lnTo>
                    <a:pt x="280035" y="1129665"/>
                  </a:lnTo>
                  <a:lnTo>
                    <a:pt x="307657" y="1103947"/>
                  </a:lnTo>
                  <a:cubicBezTo>
                    <a:pt x="307340" y="1087437"/>
                    <a:pt x="307022" y="1070927"/>
                    <a:pt x="306705" y="1054417"/>
                  </a:cubicBezTo>
                  <a:lnTo>
                    <a:pt x="278130" y="1038225"/>
                  </a:lnTo>
                  <a:lnTo>
                    <a:pt x="281940" y="987742"/>
                  </a:lnTo>
                  <a:lnTo>
                    <a:pt x="330517" y="1016317"/>
                  </a:lnTo>
                  <a:lnTo>
                    <a:pt x="384810" y="1026795"/>
                  </a:lnTo>
                  <a:lnTo>
                    <a:pt x="421005" y="1034415"/>
                  </a:lnTo>
                  <a:lnTo>
                    <a:pt x="452437" y="1041082"/>
                  </a:lnTo>
                  <a:lnTo>
                    <a:pt x="473392" y="1041082"/>
                  </a:lnTo>
                  <a:lnTo>
                    <a:pt x="503872" y="1044892"/>
                  </a:lnTo>
                  <a:lnTo>
                    <a:pt x="566737" y="1045845"/>
                  </a:lnTo>
                  <a:lnTo>
                    <a:pt x="597217" y="1042987"/>
                  </a:lnTo>
                  <a:lnTo>
                    <a:pt x="578167" y="1202055"/>
                  </a:lnTo>
                  <a:lnTo>
                    <a:pt x="57150" y="1212532"/>
                  </a:lnTo>
                  <a:lnTo>
                    <a:pt x="0" y="0"/>
                  </a:lnTo>
                  <a:lnTo>
                    <a:pt x="220980" y="112395"/>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Freeform: Shape 17">
              <a:extLst>
                <a:ext uri="{FF2B5EF4-FFF2-40B4-BE49-F238E27FC236}">
                  <a16:creationId xmlns:a16="http://schemas.microsoft.com/office/drawing/2014/main" id="{E9A9728B-471B-84E4-420F-375B068443D9}"/>
                </a:ext>
              </a:extLst>
            </p:cNvPr>
            <p:cNvSpPr/>
            <p:nvPr/>
          </p:nvSpPr>
          <p:spPr>
            <a:xfrm>
              <a:off x="5279707" y="4900612"/>
              <a:ext cx="1133475" cy="1365885"/>
            </a:xfrm>
            <a:custGeom>
              <a:avLst/>
              <a:gdLst>
                <a:gd name="connsiteX0" fmla="*/ 672465 w 1133475"/>
                <a:gd name="connsiteY0" fmla="*/ 1091565 h 1365885"/>
                <a:gd name="connsiteX1" fmla="*/ 735330 w 1133475"/>
                <a:gd name="connsiteY1" fmla="*/ 1097280 h 1365885"/>
                <a:gd name="connsiteX2" fmla="*/ 750570 w 1133475"/>
                <a:gd name="connsiteY2" fmla="*/ 1072515 h 1365885"/>
                <a:gd name="connsiteX3" fmla="*/ 743903 w 1133475"/>
                <a:gd name="connsiteY3" fmla="*/ 1015365 h 1365885"/>
                <a:gd name="connsiteX4" fmla="*/ 730568 w 1133475"/>
                <a:gd name="connsiteY4" fmla="*/ 1005840 h 1365885"/>
                <a:gd name="connsiteX5" fmla="*/ 734378 w 1133475"/>
                <a:gd name="connsiteY5" fmla="*/ 982028 h 1365885"/>
                <a:gd name="connsiteX6" fmla="*/ 737235 w 1133475"/>
                <a:gd name="connsiteY6" fmla="*/ 900113 h 1365885"/>
                <a:gd name="connsiteX7" fmla="*/ 820103 w 1133475"/>
                <a:gd name="connsiteY7" fmla="*/ 855345 h 1365885"/>
                <a:gd name="connsiteX8" fmla="*/ 826770 w 1133475"/>
                <a:gd name="connsiteY8" fmla="*/ 845820 h 1365885"/>
                <a:gd name="connsiteX9" fmla="*/ 867728 w 1133475"/>
                <a:gd name="connsiteY9" fmla="*/ 797243 h 1365885"/>
                <a:gd name="connsiteX10" fmla="*/ 884873 w 1133475"/>
                <a:gd name="connsiteY10" fmla="*/ 759143 h 1365885"/>
                <a:gd name="connsiteX11" fmla="*/ 885825 w 1133475"/>
                <a:gd name="connsiteY11" fmla="*/ 615315 h 1365885"/>
                <a:gd name="connsiteX12" fmla="*/ 836295 w 1133475"/>
                <a:gd name="connsiteY12" fmla="*/ 541020 h 1365885"/>
                <a:gd name="connsiteX13" fmla="*/ 802005 w 1133475"/>
                <a:gd name="connsiteY13" fmla="*/ 483870 h 1365885"/>
                <a:gd name="connsiteX14" fmla="*/ 800100 w 1133475"/>
                <a:gd name="connsiteY14" fmla="*/ 0 h 1365885"/>
                <a:gd name="connsiteX15" fmla="*/ 1133475 w 1133475"/>
                <a:gd name="connsiteY15" fmla="*/ 12383 h 1365885"/>
                <a:gd name="connsiteX16" fmla="*/ 1132523 w 1133475"/>
                <a:gd name="connsiteY16" fmla="*/ 1365885 h 1365885"/>
                <a:gd name="connsiteX17" fmla="*/ 0 w 1133475"/>
                <a:gd name="connsiteY17" fmla="*/ 1293495 h 1365885"/>
                <a:gd name="connsiteX18" fmla="*/ 36195 w 1133475"/>
                <a:gd name="connsiteY18" fmla="*/ 1216343 h 1365885"/>
                <a:gd name="connsiteX19" fmla="*/ 109538 w 1133475"/>
                <a:gd name="connsiteY19" fmla="*/ 995363 h 1365885"/>
                <a:gd name="connsiteX20" fmla="*/ 672465 w 1133475"/>
                <a:gd name="connsiteY20" fmla="*/ 1091565 h 1365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3475" h="1365885">
                  <a:moveTo>
                    <a:pt x="672465" y="1091565"/>
                  </a:moveTo>
                  <a:lnTo>
                    <a:pt x="735330" y="1097280"/>
                  </a:lnTo>
                  <a:lnTo>
                    <a:pt x="750570" y="1072515"/>
                  </a:lnTo>
                  <a:lnTo>
                    <a:pt x="743903" y="1015365"/>
                  </a:lnTo>
                  <a:lnTo>
                    <a:pt x="730568" y="1005840"/>
                  </a:lnTo>
                  <a:lnTo>
                    <a:pt x="734378" y="982028"/>
                  </a:lnTo>
                  <a:cubicBezTo>
                    <a:pt x="735330" y="954723"/>
                    <a:pt x="736283" y="927418"/>
                    <a:pt x="737235" y="900113"/>
                  </a:cubicBezTo>
                  <a:lnTo>
                    <a:pt x="820103" y="855345"/>
                  </a:lnTo>
                  <a:lnTo>
                    <a:pt x="826770" y="845820"/>
                  </a:lnTo>
                  <a:lnTo>
                    <a:pt x="867728" y="797243"/>
                  </a:lnTo>
                  <a:lnTo>
                    <a:pt x="884873" y="759143"/>
                  </a:lnTo>
                  <a:cubicBezTo>
                    <a:pt x="885190" y="711200"/>
                    <a:pt x="885508" y="663258"/>
                    <a:pt x="885825" y="615315"/>
                  </a:cubicBezTo>
                  <a:lnTo>
                    <a:pt x="836295" y="541020"/>
                  </a:lnTo>
                  <a:lnTo>
                    <a:pt x="802005" y="483870"/>
                  </a:lnTo>
                  <a:lnTo>
                    <a:pt x="800100" y="0"/>
                  </a:lnTo>
                  <a:lnTo>
                    <a:pt x="1133475" y="12383"/>
                  </a:lnTo>
                  <a:cubicBezTo>
                    <a:pt x="1133158" y="463550"/>
                    <a:pt x="1132840" y="914718"/>
                    <a:pt x="1132523" y="1365885"/>
                  </a:cubicBezTo>
                  <a:lnTo>
                    <a:pt x="0" y="1293495"/>
                  </a:lnTo>
                  <a:lnTo>
                    <a:pt x="36195" y="1216343"/>
                  </a:lnTo>
                  <a:lnTo>
                    <a:pt x="109538" y="995363"/>
                  </a:lnTo>
                  <a:lnTo>
                    <a:pt x="672465" y="1091565"/>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72" name="Straight Connector 20">
              <a:extLst>
                <a:ext uri="{FF2B5EF4-FFF2-40B4-BE49-F238E27FC236}">
                  <a16:creationId xmlns:a16="http://schemas.microsoft.com/office/drawing/2014/main" id="{865C7322-8CFA-1250-447F-A92E8F87C13C}"/>
                </a:ext>
              </a:extLst>
            </p:cNvPr>
            <p:cNvCxnSpPr>
              <a:cxnSpLocks/>
            </p:cNvCxnSpPr>
            <p:nvPr/>
          </p:nvCxnSpPr>
          <p:spPr>
            <a:xfrm>
              <a:off x="5611495" y="2225040"/>
              <a:ext cx="25718" cy="3146291"/>
            </a:xfrm>
            <a:prstGeom prst="line">
              <a:avLst/>
            </a:prstGeom>
            <a:noFill/>
            <a:ln w="15875" cap="flat" cmpd="sng" algn="ctr">
              <a:solidFill>
                <a:sysClr val="window" lastClr="FFFFFF"/>
              </a:solidFill>
              <a:prstDash val="solid"/>
              <a:miter lim="800000"/>
            </a:ln>
            <a:effectLst/>
          </p:spPr>
        </p:cxnSp>
        <p:cxnSp>
          <p:nvCxnSpPr>
            <p:cNvPr id="73" name="Straight Connector 24">
              <a:extLst>
                <a:ext uri="{FF2B5EF4-FFF2-40B4-BE49-F238E27FC236}">
                  <a16:creationId xmlns:a16="http://schemas.microsoft.com/office/drawing/2014/main" id="{0A37F283-F89E-580D-ED4D-4435BC1B0148}"/>
                </a:ext>
              </a:extLst>
            </p:cNvPr>
            <p:cNvCxnSpPr>
              <a:cxnSpLocks/>
            </p:cNvCxnSpPr>
            <p:nvPr/>
          </p:nvCxnSpPr>
          <p:spPr>
            <a:xfrm>
              <a:off x="6034786" y="2266950"/>
              <a:ext cx="0" cy="2941828"/>
            </a:xfrm>
            <a:prstGeom prst="line">
              <a:avLst/>
            </a:prstGeom>
            <a:noFill/>
            <a:ln w="19050" cap="flat" cmpd="sng" algn="ctr">
              <a:solidFill>
                <a:sysClr val="window" lastClr="FFFFFF"/>
              </a:solidFill>
              <a:prstDash val="solid"/>
              <a:miter lim="800000"/>
            </a:ln>
            <a:effectLst/>
          </p:spPr>
        </p:cxnSp>
        <p:cxnSp>
          <p:nvCxnSpPr>
            <p:cNvPr id="74" name="Straight Connector 35">
              <a:extLst>
                <a:ext uri="{FF2B5EF4-FFF2-40B4-BE49-F238E27FC236}">
                  <a16:creationId xmlns:a16="http://schemas.microsoft.com/office/drawing/2014/main" id="{FF8C4880-E520-3C15-ED37-EDFCF7B4DC47}"/>
                </a:ext>
              </a:extLst>
            </p:cNvPr>
            <p:cNvCxnSpPr>
              <a:cxnSpLocks/>
            </p:cNvCxnSpPr>
            <p:nvPr/>
          </p:nvCxnSpPr>
          <p:spPr>
            <a:xfrm>
              <a:off x="5639763" y="2402205"/>
              <a:ext cx="0" cy="2613660"/>
            </a:xfrm>
            <a:prstGeom prst="line">
              <a:avLst/>
            </a:prstGeom>
            <a:noFill/>
            <a:ln w="15875" cap="flat" cmpd="sng" algn="ctr">
              <a:solidFill>
                <a:sysClr val="window" lastClr="FFFFFF"/>
              </a:solidFill>
              <a:prstDash val="solid"/>
              <a:miter lim="800000"/>
            </a:ln>
            <a:effectLst/>
          </p:spPr>
        </p:cxnSp>
        <p:cxnSp>
          <p:nvCxnSpPr>
            <p:cNvPr id="75" name="Straight Connector 37">
              <a:extLst>
                <a:ext uri="{FF2B5EF4-FFF2-40B4-BE49-F238E27FC236}">
                  <a16:creationId xmlns:a16="http://schemas.microsoft.com/office/drawing/2014/main" id="{6354D539-1A16-194F-E000-631BA2D7F536}"/>
                </a:ext>
              </a:extLst>
            </p:cNvPr>
            <p:cNvCxnSpPr>
              <a:cxnSpLocks/>
            </p:cNvCxnSpPr>
            <p:nvPr/>
          </p:nvCxnSpPr>
          <p:spPr>
            <a:xfrm>
              <a:off x="5631032" y="2531745"/>
              <a:ext cx="0" cy="2613660"/>
            </a:xfrm>
            <a:prstGeom prst="line">
              <a:avLst/>
            </a:prstGeom>
            <a:noFill/>
            <a:ln w="15875" cap="flat" cmpd="sng" algn="ctr">
              <a:solidFill>
                <a:sysClr val="window" lastClr="FFFFFF"/>
              </a:solidFill>
              <a:prstDash val="solid"/>
              <a:miter lim="800000"/>
            </a:ln>
            <a:effectLst/>
          </p:spPr>
        </p:cxnSp>
        <p:sp>
          <p:nvSpPr>
            <p:cNvPr id="76" name="Freeform: Shape 50">
              <a:extLst>
                <a:ext uri="{FF2B5EF4-FFF2-40B4-BE49-F238E27FC236}">
                  <a16:creationId xmlns:a16="http://schemas.microsoft.com/office/drawing/2014/main" id="{BA092F15-03E2-B9E4-CE90-BFFB8CE29645}"/>
                </a:ext>
              </a:extLst>
            </p:cNvPr>
            <p:cNvSpPr/>
            <p:nvPr/>
          </p:nvSpPr>
          <p:spPr>
            <a:xfrm>
              <a:off x="6019799" y="3217544"/>
              <a:ext cx="283845" cy="462915"/>
            </a:xfrm>
            <a:custGeom>
              <a:avLst/>
              <a:gdLst>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7" name="Freeform: Shape 53">
              <a:extLst>
                <a:ext uri="{FF2B5EF4-FFF2-40B4-BE49-F238E27FC236}">
                  <a16:creationId xmlns:a16="http://schemas.microsoft.com/office/drawing/2014/main" id="{7033AE82-FF4C-A34B-D50F-A1F2BE797572}"/>
                </a:ext>
              </a:extLst>
            </p:cNvPr>
            <p:cNvSpPr/>
            <p:nvPr/>
          </p:nvSpPr>
          <p:spPr>
            <a:xfrm>
              <a:off x="6009323" y="3092570"/>
              <a:ext cx="25717" cy="1637545"/>
            </a:xfrm>
            <a:custGeom>
              <a:avLst/>
              <a:gdLst>
                <a:gd name="connsiteX0" fmla="*/ 20002 w 25717"/>
                <a:gd name="connsiteY0" fmla="*/ 59253 h 1637545"/>
                <a:gd name="connsiteX1" fmla="*/ 6667 w 25717"/>
                <a:gd name="connsiteY1" fmla="*/ 356433 h 1637545"/>
                <a:gd name="connsiteX2" fmla="*/ 0 w 25717"/>
                <a:gd name="connsiteY2" fmla="*/ 1346080 h 1637545"/>
                <a:gd name="connsiteX3" fmla="*/ 10477 w 25717"/>
                <a:gd name="connsiteY3" fmla="*/ 1637545 h 1637545"/>
                <a:gd name="connsiteX4" fmla="*/ 25717 w 25717"/>
                <a:gd name="connsiteY4" fmla="*/ 1616590 h 1637545"/>
                <a:gd name="connsiteX5" fmla="*/ 20002 w 25717"/>
                <a:gd name="connsiteY5" fmla="*/ 59253 h 163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17" h="1637545">
                  <a:moveTo>
                    <a:pt x="20002" y="59253"/>
                  </a:moveTo>
                  <a:cubicBezTo>
                    <a:pt x="16827" y="-150773"/>
                    <a:pt x="11112" y="257373"/>
                    <a:pt x="6667" y="356433"/>
                  </a:cubicBezTo>
                  <a:cubicBezTo>
                    <a:pt x="4445" y="686315"/>
                    <a:pt x="2222" y="1016198"/>
                    <a:pt x="0" y="1346080"/>
                  </a:cubicBezTo>
                  <a:lnTo>
                    <a:pt x="10477" y="1637545"/>
                  </a:lnTo>
                  <a:lnTo>
                    <a:pt x="25717" y="1616590"/>
                  </a:lnTo>
                  <a:cubicBezTo>
                    <a:pt x="24130" y="1097160"/>
                    <a:pt x="23177" y="269279"/>
                    <a:pt x="20002" y="59253"/>
                  </a:cubicBez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8" name="Freeform: Shape 55">
              <a:extLst>
                <a:ext uri="{FF2B5EF4-FFF2-40B4-BE49-F238E27FC236}">
                  <a16:creationId xmlns:a16="http://schemas.microsoft.com/office/drawing/2014/main" id="{BE5DC1DA-9F0D-AFA9-18E7-A23C16E20005}"/>
                </a:ext>
              </a:extLst>
            </p:cNvPr>
            <p:cNvSpPr/>
            <p:nvPr/>
          </p:nvSpPr>
          <p:spPr>
            <a:xfrm>
              <a:off x="6011228" y="4601528"/>
              <a:ext cx="21335" cy="553402"/>
            </a:xfrm>
            <a:custGeom>
              <a:avLst/>
              <a:gdLst>
                <a:gd name="connsiteX0" fmla="*/ 0 w 21335"/>
                <a:gd name="connsiteY0" fmla="*/ 0 h 553402"/>
                <a:gd name="connsiteX1" fmla="*/ 11430 w 21335"/>
                <a:gd name="connsiteY1" fmla="*/ 511492 h 553402"/>
                <a:gd name="connsiteX2" fmla="*/ 20955 w 21335"/>
                <a:gd name="connsiteY2" fmla="*/ 553402 h 553402"/>
                <a:gd name="connsiteX3" fmla="*/ 0 w 21335"/>
                <a:gd name="connsiteY3" fmla="*/ 0 h 553402"/>
              </a:gdLst>
              <a:ahLst/>
              <a:cxnLst>
                <a:cxn ang="0">
                  <a:pos x="connsiteX0" y="connsiteY0"/>
                </a:cxn>
                <a:cxn ang="0">
                  <a:pos x="connsiteX1" y="connsiteY1"/>
                </a:cxn>
                <a:cxn ang="0">
                  <a:pos x="connsiteX2" y="connsiteY2"/>
                </a:cxn>
                <a:cxn ang="0">
                  <a:pos x="connsiteX3" y="connsiteY3"/>
                </a:cxn>
              </a:cxnLst>
              <a:rect l="l" t="t" r="r" b="b"/>
              <a:pathLst>
                <a:path w="21335" h="553402">
                  <a:moveTo>
                    <a:pt x="0" y="0"/>
                  </a:moveTo>
                  <a:lnTo>
                    <a:pt x="11430" y="511492"/>
                  </a:lnTo>
                  <a:lnTo>
                    <a:pt x="20955" y="553402"/>
                  </a:lnTo>
                  <a:cubicBezTo>
                    <a:pt x="21907" y="370840"/>
                    <a:pt x="22860" y="188277"/>
                    <a:pt x="0" y="0"/>
                  </a:cubicBez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9" name="Rectangle 78">
              <a:extLst>
                <a:ext uri="{FF2B5EF4-FFF2-40B4-BE49-F238E27FC236}">
                  <a16:creationId xmlns:a16="http://schemas.microsoft.com/office/drawing/2014/main" id="{53B5ABCE-4573-F72A-B35B-CD062A35149F}"/>
                </a:ext>
              </a:extLst>
            </p:cNvPr>
            <p:cNvSpPr/>
            <p:nvPr/>
          </p:nvSpPr>
          <p:spPr>
            <a:xfrm>
              <a:off x="6077019" y="3092570"/>
              <a:ext cx="838198" cy="1923295"/>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80" name="TextBox 79">
            <a:extLst>
              <a:ext uri="{FF2B5EF4-FFF2-40B4-BE49-F238E27FC236}">
                <a16:creationId xmlns:a16="http://schemas.microsoft.com/office/drawing/2014/main" id="{9E3D2841-40FB-6265-0ECB-A3179C097630}"/>
              </a:ext>
            </a:extLst>
          </p:cNvPr>
          <p:cNvSpPr txBox="1"/>
          <p:nvPr/>
        </p:nvSpPr>
        <p:spPr>
          <a:xfrm>
            <a:off x="5484435" y="1409515"/>
            <a:ext cx="6406540" cy="2031325"/>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Decrease material budget. Next CERN beryllium beampipe of a 16 mm inner radius and 0.5 mm wall thickness. Under study for FCC-</a:t>
            </a:r>
            <a:r>
              <a:rPr lang="en-GB" i="1" dirty="0" err="1">
                <a:solidFill>
                  <a:schemeClr val="tx1">
                    <a:lumMod val="50000"/>
                  </a:schemeClr>
                </a:solidFill>
                <a:latin typeface="Times New Roman" panose="02020603050405020304" pitchFamily="18" charset="0"/>
                <a:cs typeface="Times New Roman" panose="02020603050405020304" pitchFamily="18" charset="0"/>
              </a:rPr>
              <a:t>ee</a:t>
            </a:r>
            <a:r>
              <a:rPr lang="en-GB" i="1" dirty="0">
                <a:solidFill>
                  <a:schemeClr val="tx1">
                    <a:lumMod val="50000"/>
                  </a:schemeClr>
                </a:solidFill>
                <a:latin typeface="Times New Roman" panose="02020603050405020304" pitchFamily="18" charset="0"/>
                <a:cs typeface="Times New Roman" panose="02020603050405020304" pitchFamily="18" charset="0"/>
              </a:rPr>
              <a:t> one a 20 mm diameter and a double layer of 0.35 mm thick beryllium walls for cooling purposes. Retractable Vertex detector as well </a:t>
            </a:r>
            <a:r>
              <a:rPr lang="en-GB" i="1" dirty="0">
                <a:latin typeface="Times New Roman" panose="02020603050405020304" pitchFamily="18" charset="0"/>
                <a:cs typeface="Times New Roman" panose="02020603050405020304" pitchFamily="18" charset="0"/>
              </a:rPr>
              <a:t>RICH detectors could also require ultrathin vacuum tight wall cases</a:t>
            </a:r>
            <a:r>
              <a:rPr lang="en-GB" i="1" dirty="0">
                <a:solidFill>
                  <a:schemeClr val="tx1">
                    <a:lumMod val="50000"/>
                  </a:schemeClr>
                </a:solidFill>
                <a:latin typeface="Times New Roman" panose="02020603050405020304" pitchFamily="18" charset="0"/>
                <a:cs typeface="Times New Roman" panose="02020603050405020304" pitchFamily="18" charset="0"/>
              </a:rPr>
              <a:t>. To achieve wall impermeability R&amp;D will focus on material like beryllium alloy, </a:t>
            </a:r>
            <a:r>
              <a:rPr lang="en-GB" i="1" dirty="0" err="1">
                <a:solidFill>
                  <a:schemeClr val="tx1">
                    <a:lumMod val="50000"/>
                  </a:schemeClr>
                </a:solidFill>
                <a:latin typeface="Times New Roman" panose="02020603050405020304" pitchFamily="18" charset="0"/>
                <a:cs typeface="Times New Roman" panose="02020603050405020304" pitchFamily="18" charset="0"/>
              </a:rPr>
              <a:t>AlBeMet</a:t>
            </a:r>
            <a:r>
              <a:rPr lang="en-GB" i="1" dirty="0">
                <a:solidFill>
                  <a:schemeClr val="tx1">
                    <a:lumMod val="50000"/>
                  </a:schemeClr>
                </a:solidFill>
                <a:latin typeface="Times New Roman" panose="02020603050405020304" pitchFamily="18" charset="0"/>
                <a:cs typeface="Times New Roman" panose="02020603050405020304" pitchFamily="18" charset="0"/>
              </a:rPr>
              <a:t>, and carbon composite.</a:t>
            </a:r>
          </a:p>
        </p:txBody>
      </p:sp>
      <p:sp>
        <p:nvSpPr>
          <p:cNvPr id="81" name="TextBox 80">
            <a:extLst>
              <a:ext uri="{FF2B5EF4-FFF2-40B4-BE49-F238E27FC236}">
                <a16:creationId xmlns:a16="http://schemas.microsoft.com/office/drawing/2014/main" id="{03EEA542-7510-302B-7A25-C64448167F1C}"/>
              </a:ext>
            </a:extLst>
          </p:cNvPr>
          <p:cNvSpPr txBox="1"/>
          <p:nvPr/>
        </p:nvSpPr>
        <p:spPr>
          <a:xfrm>
            <a:off x="2690180" y="4216870"/>
            <a:ext cx="5220916" cy="2031325"/>
          </a:xfrm>
          <a:prstGeom prst="rect">
            <a:avLst/>
          </a:prstGeom>
          <a:noFill/>
          <a:ln>
            <a:solidFill>
              <a:srgbClr val="FF0000"/>
            </a:solidFill>
          </a:ln>
        </p:spPr>
        <p:txBody>
          <a:bodyPr wrap="none" rtlCol="0">
            <a:spAutoFit/>
          </a:bodyPr>
          <a:lstStyle/>
          <a:p>
            <a:r>
              <a:rPr lang="en-IT" b="1" dirty="0"/>
              <a:t>Expertise</a:t>
            </a:r>
            <a:r>
              <a:rPr lang="en-IT" dirty="0"/>
              <a:t> at CERN, Frascati and IHEP</a:t>
            </a:r>
          </a:p>
          <a:p>
            <a:endParaRPr lang="en-IT" dirty="0"/>
          </a:p>
          <a:p>
            <a:r>
              <a:rPr lang="en-IT" b="1" dirty="0"/>
              <a:t>Accelerator </a:t>
            </a:r>
            <a:r>
              <a:rPr lang="en-IT" dirty="0"/>
              <a:t>experts feedbacks mandatory</a:t>
            </a:r>
            <a:endParaRPr lang="en-IT" b="1" dirty="0"/>
          </a:p>
          <a:p>
            <a:endParaRPr lang="en-GB" b="1" dirty="0"/>
          </a:p>
          <a:p>
            <a:r>
              <a:rPr lang="en-GB" b="1" dirty="0"/>
              <a:t>Cooling integration </a:t>
            </a:r>
            <a:endParaRPr lang="en-GB" dirty="0"/>
          </a:p>
          <a:p>
            <a:endParaRPr lang="en-IT" dirty="0"/>
          </a:p>
          <a:p>
            <a:r>
              <a:rPr lang="en-IT" b="1" dirty="0"/>
              <a:t>Potential experiments</a:t>
            </a:r>
            <a:r>
              <a:rPr lang="en-IT" dirty="0"/>
              <a:t>: ALICE, FCC-ee, CEPC, EIC</a:t>
            </a:r>
          </a:p>
        </p:txBody>
      </p:sp>
      <p:sp>
        <p:nvSpPr>
          <p:cNvPr id="3" name="Slide Number Placeholder 2">
            <a:extLst>
              <a:ext uri="{FF2B5EF4-FFF2-40B4-BE49-F238E27FC236}">
                <a16:creationId xmlns:a16="http://schemas.microsoft.com/office/drawing/2014/main" id="{67B4FC54-F87D-4E8B-0234-56A6FE7F76AE}"/>
              </a:ext>
            </a:extLst>
          </p:cNvPr>
          <p:cNvSpPr>
            <a:spLocks noGrp="1"/>
          </p:cNvSpPr>
          <p:nvPr>
            <p:ph type="sldNum" sz="quarter" idx="12"/>
          </p:nvPr>
        </p:nvSpPr>
        <p:spPr/>
        <p:txBody>
          <a:bodyPr/>
          <a:lstStyle/>
          <a:p>
            <a:fld id="{87485950-529D-F246-82D4-A14895D89F1E}" type="slidenum">
              <a:rPr lang="en-IT" smtClean="0"/>
              <a:t>5</a:t>
            </a:fld>
            <a:endParaRPr lang="en-IT"/>
          </a:p>
        </p:txBody>
      </p:sp>
    </p:spTree>
    <p:extLst>
      <p:ext uri="{BB962C8B-B14F-4D97-AF65-F5344CB8AC3E}">
        <p14:creationId xmlns:p14="http://schemas.microsoft.com/office/powerpoint/2010/main" val="3218702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B90B-643B-2649-0E8A-A66723071193}"/>
              </a:ext>
            </a:extLst>
          </p:cNvPr>
          <p:cNvSpPr>
            <a:spLocks noGrp="1"/>
          </p:cNvSpPr>
          <p:nvPr>
            <p:ph type="title"/>
          </p:nvPr>
        </p:nvSpPr>
        <p:spPr/>
        <p:txBody>
          <a:bodyPr/>
          <a:lstStyle/>
          <a:p>
            <a:r>
              <a:rPr lang="en-IT" dirty="0"/>
              <a:t>WP 1.1</a:t>
            </a:r>
          </a:p>
        </p:txBody>
      </p:sp>
      <p:sp>
        <p:nvSpPr>
          <p:cNvPr id="4" name="TextBox 3">
            <a:extLst>
              <a:ext uri="{FF2B5EF4-FFF2-40B4-BE49-F238E27FC236}">
                <a16:creationId xmlns:a16="http://schemas.microsoft.com/office/drawing/2014/main" id="{AE0C5F08-4F92-4320-CC42-3E3A59F406BF}"/>
              </a:ext>
            </a:extLst>
          </p:cNvPr>
          <p:cNvSpPr txBox="1"/>
          <p:nvPr/>
        </p:nvSpPr>
        <p:spPr>
          <a:xfrm>
            <a:off x="838200" y="1909760"/>
            <a:ext cx="4700953" cy="646331"/>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Low mass hardware alignment systems for future vertex detectors</a:t>
            </a:r>
          </a:p>
        </p:txBody>
      </p:sp>
      <p:sp>
        <p:nvSpPr>
          <p:cNvPr id="6" name="TextBox 5">
            <a:extLst>
              <a:ext uri="{FF2B5EF4-FFF2-40B4-BE49-F238E27FC236}">
                <a16:creationId xmlns:a16="http://schemas.microsoft.com/office/drawing/2014/main" id="{981412CC-835E-0A12-DB43-634FB635276B}"/>
              </a:ext>
            </a:extLst>
          </p:cNvPr>
          <p:cNvSpPr txBox="1"/>
          <p:nvPr/>
        </p:nvSpPr>
        <p:spPr>
          <a:xfrm>
            <a:off x="5783580" y="1401929"/>
            <a:ext cx="5806439" cy="2308324"/>
          </a:xfrm>
          <a:prstGeom prst="rect">
            <a:avLst/>
          </a:prstGeom>
          <a:noFill/>
        </p:spPr>
        <p:txBody>
          <a:bodyPr wrap="square">
            <a:spAutoFit/>
          </a:bodyPr>
          <a:lstStyle/>
          <a:p>
            <a:pPr algn="just"/>
            <a:r>
              <a:rPr lang="en-GB" i="1" dirty="0">
                <a:effectLst/>
                <a:latin typeface="Times New Roman" panose="02020603050405020304" pitchFamily="18" charset="0"/>
                <a:cs typeface="Times New Roman" panose="02020603050405020304" pitchFamily="18" charset="0"/>
              </a:rPr>
              <a:t>Achieving the ultimate performance of a tracking detector ultimately often depends on the quality</a:t>
            </a:r>
            <a:r>
              <a:rPr lang="en-GB" dirty="0">
                <a:latin typeface="Times New Roman" panose="02020603050405020304" pitchFamily="18" charset="0"/>
                <a:cs typeface="Times New Roman" panose="02020603050405020304" pitchFamily="18" charset="0"/>
              </a:rPr>
              <a:t> </a:t>
            </a:r>
            <a:r>
              <a:rPr lang="en-GB" i="1" dirty="0">
                <a:effectLst/>
                <a:latin typeface="Times New Roman" panose="02020603050405020304" pitchFamily="18" charset="0"/>
                <a:cs typeface="Times New Roman" panose="02020603050405020304" pitchFamily="18" charset="0"/>
              </a:rPr>
              <a:t>of its alignment. Especially weak degrees of freedom, often linked to the direction through the</a:t>
            </a:r>
            <a:r>
              <a:rPr lang="en-GB" dirty="0">
                <a:latin typeface="Times New Roman" panose="02020603050405020304" pitchFamily="18" charset="0"/>
                <a:cs typeface="Times New Roman" panose="02020603050405020304" pitchFamily="18" charset="0"/>
              </a:rPr>
              <a:t> </a:t>
            </a:r>
            <a:r>
              <a:rPr lang="en-GB" i="1" dirty="0">
                <a:effectLst/>
                <a:latin typeface="Times New Roman" panose="02020603050405020304" pitchFamily="18" charset="0"/>
                <a:cs typeface="Times New Roman" panose="02020603050405020304" pitchFamily="18" charset="0"/>
              </a:rPr>
              <a:t>sensor thickness, can be limiting factors. </a:t>
            </a:r>
            <a:r>
              <a:rPr lang="en-GB" i="1" dirty="0">
                <a:latin typeface="Times New Roman" panose="02020603050405020304" pitchFamily="18" charset="0"/>
                <a:cs typeface="Times New Roman" panose="02020603050405020304" pitchFamily="18" charset="0"/>
              </a:rPr>
              <a:t>D</a:t>
            </a:r>
            <a:r>
              <a:rPr lang="en-GB" i="1" dirty="0">
                <a:effectLst/>
                <a:latin typeface="Times New Roman" panose="02020603050405020304" pitchFamily="18" charset="0"/>
                <a:cs typeface="Times New Roman" panose="02020603050405020304" pitchFamily="18" charset="0"/>
              </a:rPr>
              <a:t>evelop a solution to provide information</a:t>
            </a:r>
            <a:r>
              <a:rPr lang="en-GB" dirty="0">
                <a:latin typeface="Times New Roman" panose="02020603050405020304" pitchFamily="18" charset="0"/>
                <a:cs typeface="Times New Roman" panose="02020603050405020304" pitchFamily="18" charset="0"/>
              </a:rPr>
              <a:t> t</a:t>
            </a:r>
            <a:r>
              <a:rPr lang="en-GB" i="1" dirty="0">
                <a:effectLst/>
                <a:latin typeface="Times New Roman" panose="02020603050405020304" pitchFamily="18" charset="0"/>
                <a:cs typeface="Times New Roman" panose="02020603050405020304" pitchFamily="18" charset="0"/>
              </a:rPr>
              <a:t>hat is complementary to that available through track-based alignment algorithms and that is low mass</a:t>
            </a:r>
            <a:r>
              <a:rPr lang="en-GB" dirty="0">
                <a:latin typeface="Times New Roman" panose="02020603050405020304" pitchFamily="18" charset="0"/>
                <a:cs typeface="Times New Roman" panose="02020603050405020304" pitchFamily="18" charset="0"/>
              </a:rPr>
              <a:t> </a:t>
            </a:r>
            <a:r>
              <a:rPr lang="en-GB" i="1" dirty="0">
                <a:effectLst/>
                <a:latin typeface="Times New Roman" panose="02020603050405020304" pitchFamily="18" charset="0"/>
                <a:cs typeface="Times New Roman" panose="02020603050405020304" pitchFamily="18" charset="0"/>
              </a:rPr>
              <a:t>and radiation-hard.</a:t>
            </a:r>
            <a:endParaRPr lang="en-GB" dirty="0">
              <a:effectLst/>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9039180-5718-FF1D-9BCA-4BDCE5AB7421}"/>
              </a:ext>
            </a:extLst>
          </p:cNvPr>
          <p:cNvSpPr txBox="1"/>
          <p:nvPr/>
        </p:nvSpPr>
        <p:spPr>
          <a:xfrm>
            <a:off x="5783580" y="4033990"/>
            <a:ext cx="5220916" cy="923330"/>
          </a:xfrm>
          <a:prstGeom prst="rect">
            <a:avLst/>
          </a:prstGeom>
          <a:noFill/>
          <a:ln>
            <a:solidFill>
              <a:srgbClr val="FF0000"/>
            </a:solidFill>
          </a:ln>
        </p:spPr>
        <p:txBody>
          <a:bodyPr wrap="none" rtlCol="0">
            <a:spAutoFit/>
          </a:bodyPr>
          <a:lstStyle/>
          <a:p>
            <a:r>
              <a:rPr lang="en-IT" b="1" dirty="0"/>
              <a:t>Expertise</a:t>
            </a:r>
            <a:r>
              <a:rPr lang="en-IT" dirty="0"/>
              <a:t> at CERN, Freiburg, GSI, IHEP</a:t>
            </a:r>
          </a:p>
          <a:p>
            <a:endParaRPr lang="en-IT" dirty="0"/>
          </a:p>
          <a:p>
            <a:r>
              <a:rPr lang="en-IT" b="1" dirty="0"/>
              <a:t>Potential experiments</a:t>
            </a:r>
            <a:r>
              <a:rPr lang="en-IT" dirty="0"/>
              <a:t>: ALICE, FCC-ee, CEPC, EIC</a:t>
            </a:r>
          </a:p>
        </p:txBody>
      </p:sp>
      <p:sp>
        <p:nvSpPr>
          <p:cNvPr id="3" name="Slide Number Placeholder 2">
            <a:extLst>
              <a:ext uri="{FF2B5EF4-FFF2-40B4-BE49-F238E27FC236}">
                <a16:creationId xmlns:a16="http://schemas.microsoft.com/office/drawing/2014/main" id="{A1AAABD1-9C2B-C5C8-2932-3102DE2464DD}"/>
              </a:ext>
            </a:extLst>
          </p:cNvPr>
          <p:cNvSpPr>
            <a:spLocks noGrp="1"/>
          </p:cNvSpPr>
          <p:nvPr>
            <p:ph type="sldNum" sz="quarter" idx="12"/>
          </p:nvPr>
        </p:nvSpPr>
        <p:spPr/>
        <p:txBody>
          <a:bodyPr/>
          <a:lstStyle/>
          <a:p>
            <a:fld id="{87485950-529D-F246-82D4-A14895D89F1E}" type="slidenum">
              <a:rPr lang="en-IT" smtClean="0"/>
              <a:t>6</a:t>
            </a:fld>
            <a:endParaRPr lang="en-IT"/>
          </a:p>
        </p:txBody>
      </p:sp>
      <p:pic>
        <p:nvPicPr>
          <p:cNvPr id="11" name="Picture 10">
            <a:extLst>
              <a:ext uri="{FF2B5EF4-FFF2-40B4-BE49-F238E27FC236}">
                <a16:creationId xmlns:a16="http://schemas.microsoft.com/office/drawing/2014/main" id="{50AC25AC-83F7-E1F4-939B-6563263C6DC2}"/>
              </a:ext>
            </a:extLst>
          </p:cNvPr>
          <p:cNvPicPr>
            <a:picLocks noChangeAspect="1"/>
          </p:cNvPicPr>
          <p:nvPr/>
        </p:nvPicPr>
        <p:blipFill>
          <a:blip r:embed="rId2"/>
          <a:stretch>
            <a:fillRect/>
          </a:stretch>
        </p:blipFill>
        <p:spPr>
          <a:xfrm>
            <a:off x="1062567" y="2775163"/>
            <a:ext cx="4038600" cy="2743200"/>
          </a:xfrm>
          <a:prstGeom prst="rect">
            <a:avLst/>
          </a:prstGeom>
        </p:spPr>
      </p:pic>
    </p:spTree>
    <p:extLst>
      <p:ext uri="{BB962C8B-B14F-4D97-AF65-F5344CB8AC3E}">
        <p14:creationId xmlns:p14="http://schemas.microsoft.com/office/powerpoint/2010/main" val="4098124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09335-1F42-A75E-60EA-B2439DD0EB1A}"/>
              </a:ext>
            </a:extLst>
          </p:cNvPr>
          <p:cNvSpPr>
            <a:spLocks noGrp="1"/>
          </p:cNvSpPr>
          <p:nvPr>
            <p:ph type="title"/>
          </p:nvPr>
        </p:nvSpPr>
        <p:spPr/>
        <p:txBody>
          <a:bodyPr/>
          <a:lstStyle/>
          <a:p>
            <a:r>
              <a:rPr lang="en-IT" dirty="0"/>
              <a:t>WP 1.1</a:t>
            </a:r>
          </a:p>
        </p:txBody>
      </p:sp>
      <p:sp>
        <p:nvSpPr>
          <p:cNvPr id="4" name="TextBox 3">
            <a:extLst>
              <a:ext uri="{FF2B5EF4-FFF2-40B4-BE49-F238E27FC236}">
                <a16:creationId xmlns:a16="http://schemas.microsoft.com/office/drawing/2014/main" id="{FFD4AE08-9975-014D-B0A3-5B2E63D590CA}"/>
              </a:ext>
            </a:extLst>
          </p:cNvPr>
          <p:cNvSpPr txBox="1"/>
          <p:nvPr/>
        </p:nvSpPr>
        <p:spPr>
          <a:xfrm>
            <a:off x="6360928" y="1909760"/>
            <a:ext cx="5137652" cy="1477328"/>
          </a:xfrm>
          <a:prstGeom prst="rect">
            <a:avLst/>
          </a:prstGeom>
          <a:noFill/>
        </p:spPr>
        <p:txBody>
          <a:bodyPr wrap="square" rtlCol="0">
            <a:spAutoFit/>
          </a:bodyPr>
          <a:lstStyle/>
          <a:p>
            <a:pPr algn="just"/>
            <a:r>
              <a:rPr lang="en-GB" i="1" dirty="0">
                <a:solidFill>
                  <a:schemeClr val="tx1">
                    <a:lumMod val="50000"/>
                  </a:schemeClr>
                </a:solidFill>
                <a:latin typeface="Times New Roman" panose="02020603050405020304" pitchFamily="18" charset="0"/>
                <a:cs typeface="Times New Roman" panose="02020603050405020304" pitchFamily="18" charset="0"/>
              </a:rPr>
              <a:t>Complex optics very close to the IR are needed to focalize the beam and achieve the high luminosity of the FCC-</a:t>
            </a:r>
            <a:r>
              <a:rPr lang="en-GB" i="1" dirty="0" err="1">
                <a:solidFill>
                  <a:schemeClr val="tx1">
                    <a:lumMod val="50000"/>
                  </a:schemeClr>
                </a:solidFill>
                <a:latin typeface="Times New Roman" panose="02020603050405020304" pitchFamily="18" charset="0"/>
                <a:cs typeface="Times New Roman" panose="02020603050405020304" pitchFamily="18" charset="0"/>
              </a:rPr>
              <a:t>ee</a:t>
            </a:r>
            <a:r>
              <a:rPr lang="en-GB" i="1" dirty="0">
                <a:solidFill>
                  <a:schemeClr val="tx1">
                    <a:lumMod val="50000"/>
                  </a:schemeClr>
                </a:solidFill>
                <a:latin typeface="Times New Roman" panose="02020603050405020304" pitchFamily="18" charset="0"/>
                <a:cs typeface="Times New Roman" panose="02020603050405020304" pitchFamily="18" charset="0"/>
              </a:rPr>
              <a:t>. The assembly of the detector must cope with tight requirements and allow the operations and maintenance.</a:t>
            </a:r>
          </a:p>
        </p:txBody>
      </p:sp>
      <p:sp>
        <p:nvSpPr>
          <p:cNvPr id="6" name="TextBox 5">
            <a:extLst>
              <a:ext uri="{FF2B5EF4-FFF2-40B4-BE49-F238E27FC236}">
                <a16:creationId xmlns:a16="http://schemas.microsoft.com/office/drawing/2014/main" id="{54EF940A-8746-E6CC-7EB6-EA557A370A7B}"/>
              </a:ext>
            </a:extLst>
          </p:cNvPr>
          <p:cNvSpPr txBox="1"/>
          <p:nvPr/>
        </p:nvSpPr>
        <p:spPr>
          <a:xfrm>
            <a:off x="838200" y="1909760"/>
            <a:ext cx="4700953" cy="369332"/>
          </a:xfrm>
          <a:prstGeom prst="rect">
            <a:avLst/>
          </a:prstGeom>
          <a:noFill/>
        </p:spPr>
        <p:txBody>
          <a:bodyPr wrap="square" rtlCol="0">
            <a:spAutoFit/>
          </a:bodyPr>
          <a:lstStyle/>
          <a:p>
            <a:pPr algn="ctr"/>
            <a:r>
              <a:rPr lang="en-GB" b="1" i="1" dirty="0">
                <a:solidFill>
                  <a:srgbClr val="FF0000"/>
                </a:solidFill>
                <a:latin typeface="Times New Roman" panose="02020603050405020304" pitchFamily="18" charset="0"/>
                <a:cs typeface="Times New Roman" panose="02020603050405020304" pitchFamily="18" charset="0"/>
              </a:rPr>
              <a:t>Accelerator and Vertex Detectors Integration</a:t>
            </a:r>
          </a:p>
        </p:txBody>
      </p:sp>
      <p:pic>
        <p:nvPicPr>
          <p:cNvPr id="32" name="Immagine 7" descr="Immagine che contiene mappa, testo">
            <a:extLst>
              <a:ext uri="{FF2B5EF4-FFF2-40B4-BE49-F238E27FC236}">
                <a16:creationId xmlns:a16="http://schemas.microsoft.com/office/drawing/2014/main" id="{232749EE-16A3-A433-A32E-8EDDE0C75FC5}"/>
              </a:ext>
            </a:extLst>
          </p:cNvPr>
          <p:cNvPicPr>
            <a:picLocks noChangeAspect="1"/>
          </p:cNvPicPr>
          <p:nvPr/>
        </p:nvPicPr>
        <p:blipFill>
          <a:blip r:embed="rId2">
            <a:extLst>
              <a:ext uri="{28A0092B-C50C-407E-A947-70E740481C1C}">
                <a14:useLocalDpi xmlns:a14="http://schemas.microsoft.com/office/drawing/2010/main" val="0"/>
              </a:ext>
            </a:extLst>
          </a:blip>
          <a:srcRect b="23437"/>
          <a:stretch/>
        </p:blipFill>
        <p:spPr>
          <a:xfrm>
            <a:off x="626503" y="2325525"/>
            <a:ext cx="5124346" cy="1891345"/>
          </a:xfrm>
          <a:prstGeom prst="rect">
            <a:avLst/>
          </a:prstGeom>
          <a:ln w="38100">
            <a:noFill/>
          </a:ln>
        </p:spPr>
      </p:pic>
      <p:sp>
        <p:nvSpPr>
          <p:cNvPr id="33" name="TextBox 32">
            <a:extLst>
              <a:ext uri="{FF2B5EF4-FFF2-40B4-BE49-F238E27FC236}">
                <a16:creationId xmlns:a16="http://schemas.microsoft.com/office/drawing/2014/main" id="{8E979BC2-DD39-9F99-361E-6F3D4EB8B543}"/>
              </a:ext>
            </a:extLst>
          </p:cNvPr>
          <p:cNvSpPr txBox="1"/>
          <p:nvPr/>
        </p:nvSpPr>
        <p:spPr>
          <a:xfrm>
            <a:off x="2690180" y="4621515"/>
            <a:ext cx="6699334" cy="1477328"/>
          </a:xfrm>
          <a:prstGeom prst="rect">
            <a:avLst/>
          </a:prstGeom>
          <a:noFill/>
          <a:ln>
            <a:solidFill>
              <a:srgbClr val="FF0000"/>
            </a:solidFill>
          </a:ln>
        </p:spPr>
        <p:txBody>
          <a:bodyPr wrap="none" rtlCol="0">
            <a:spAutoFit/>
          </a:bodyPr>
          <a:lstStyle/>
          <a:p>
            <a:r>
              <a:rPr lang="en-IT" b="1" dirty="0"/>
              <a:t>Expertise</a:t>
            </a:r>
            <a:r>
              <a:rPr lang="en-IT" dirty="0"/>
              <a:t> widespread </a:t>
            </a:r>
          </a:p>
          <a:p>
            <a:endParaRPr lang="en-IT" dirty="0"/>
          </a:p>
          <a:p>
            <a:r>
              <a:rPr lang="en-IT" b="1" dirty="0"/>
              <a:t>Accelerator </a:t>
            </a:r>
            <a:r>
              <a:rPr lang="en-IT" dirty="0"/>
              <a:t>experts feedbacks mandatory – Frascati, CERN, IHEP</a:t>
            </a:r>
            <a:endParaRPr lang="en-GB" dirty="0"/>
          </a:p>
          <a:p>
            <a:endParaRPr lang="en-IT" dirty="0"/>
          </a:p>
          <a:p>
            <a:r>
              <a:rPr lang="en-IT" b="1" dirty="0"/>
              <a:t>Potential experiments</a:t>
            </a:r>
            <a:r>
              <a:rPr lang="en-IT" dirty="0"/>
              <a:t>: ALICE, FCC-ee, CEPC, EIC</a:t>
            </a:r>
          </a:p>
        </p:txBody>
      </p:sp>
      <p:sp>
        <p:nvSpPr>
          <p:cNvPr id="3" name="Slide Number Placeholder 2">
            <a:extLst>
              <a:ext uri="{FF2B5EF4-FFF2-40B4-BE49-F238E27FC236}">
                <a16:creationId xmlns:a16="http://schemas.microsoft.com/office/drawing/2014/main" id="{C37D3834-4EA8-7135-6DFD-69A442AD6E5E}"/>
              </a:ext>
            </a:extLst>
          </p:cNvPr>
          <p:cNvSpPr>
            <a:spLocks noGrp="1"/>
          </p:cNvSpPr>
          <p:nvPr>
            <p:ph type="sldNum" sz="quarter" idx="12"/>
          </p:nvPr>
        </p:nvSpPr>
        <p:spPr/>
        <p:txBody>
          <a:bodyPr/>
          <a:lstStyle/>
          <a:p>
            <a:fld id="{87485950-529D-F246-82D4-A14895D89F1E}" type="slidenum">
              <a:rPr lang="en-IT" smtClean="0"/>
              <a:t>7</a:t>
            </a:fld>
            <a:endParaRPr lang="en-IT"/>
          </a:p>
        </p:txBody>
      </p:sp>
    </p:spTree>
    <p:extLst>
      <p:ext uri="{BB962C8B-B14F-4D97-AF65-F5344CB8AC3E}">
        <p14:creationId xmlns:p14="http://schemas.microsoft.com/office/powerpoint/2010/main" val="4226668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493BC-2851-5D35-CC1B-0593B00FD449}"/>
              </a:ext>
            </a:extLst>
          </p:cNvPr>
          <p:cNvSpPr>
            <a:spLocks noGrp="1"/>
          </p:cNvSpPr>
          <p:nvPr>
            <p:ph type="title"/>
          </p:nvPr>
        </p:nvSpPr>
        <p:spPr/>
        <p:txBody>
          <a:bodyPr/>
          <a:lstStyle/>
          <a:p>
            <a:r>
              <a:rPr lang="en-IT" dirty="0"/>
              <a:t>WP 1.1 – deliverables and milestones</a:t>
            </a:r>
          </a:p>
        </p:txBody>
      </p:sp>
      <p:pic>
        <p:nvPicPr>
          <p:cNvPr id="5" name="Content Placeholder 4">
            <a:extLst>
              <a:ext uri="{FF2B5EF4-FFF2-40B4-BE49-F238E27FC236}">
                <a16:creationId xmlns:a16="http://schemas.microsoft.com/office/drawing/2014/main" id="{DA83A29A-FCF8-5155-95A7-CD7BC8311DC2}"/>
              </a:ext>
            </a:extLst>
          </p:cNvPr>
          <p:cNvPicPr>
            <a:picLocks noGrp="1" noChangeAspect="1"/>
          </p:cNvPicPr>
          <p:nvPr>
            <p:ph idx="1"/>
          </p:nvPr>
        </p:nvPicPr>
        <p:blipFill>
          <a:blip r:embed="rId2"/>
          <a:stretch>
            <a:fillRect/>
          </a:stretch>
        </p:blipFill>
        <p:spPr>
          <a:xfrm>
            <a:off x="1321939" y="1690688"/>
            <a:ext cx="8624239" cy="3318380"/>
          </a:xfrm>
          <a:prstGeom prst="rect">
            <a:avLst/>
          </a:prstGeom>
        </p:spPr>
      </p:pic>
      <p:sp>
        <p:nvSpPr>
          <p:cNvPr id="7" name="TextBox 6">
            <a:extLst>
              <a:ext uri="{FF2B5EF4-FFF2-40B4-BE49-F238E27FC236}">
                <a16:creationId xmlns:a16="http://schemas.microsoft.com/office/drawing/2014/main" id="{5EF96916-1FC4-A67E-B329-3AF67C9CBF8E}"/>
              </a:ext>
            </a:extLst>
          </p:cNvPr>
          <p:cNvSpPr txBox="1"/>
          <p:nvPr/>
        </p:nvSpPr>
        <p:spPr>
          <a:xfrm>
            <a:off x="2788834" y="5771515"/>
            <a:ext cx="8781507" cy="461665"/>
          </a:xfrm>
          <a:prstGeom prst="rect">
            <a:avLst/>
          </a:prstGeom>
          <a:noFill/>
        </p:spPr>
        <p:txBody>
          <a:bodyPr wrap="none" rtlCol="0">
            <a:spAutoFit/>
          </a:bodyPr>
          <a:lstStyle/>
          <a:p>
            <a:r>
              <a:rPr lang="en-IT" sz="2400" dirty="0">
                <a:solidFill>
                  <a:srgbClr val="7030A0"/>
                </a:solidFill>
              </a:rPr>
              <a:t>Need to discuss who is contributing – intermediate check points?</a:t>
            </a:r>
          </a:p>
        </p:txBody>
      </p:sp>
      <p:sp>
        <p:nvSpPr>
          <p:cNvPr id="3" name="Slide Number Placeholder 2">
            <a:extLst>
              <a:ext uri="{FF2B5EF4-FFF2-40B4-BE49-F238E27FC236}">
                <a16:creationId xmlns:a16="http://schemas.microsoft.com/office/drawing/2014/main" id="{A59088BB-A622-7418-2671-6A0650742B54}"/>
              </a:ext>
            </a:extLst>
          </p:cNvPr>
          <p:cNvSpPr>
            <a:spLocks noGrp="1"/>
          </p:cNvSpPr>
          <p:nvPr>
            <p:ph type="sldNum" sz="quarter" idx="12"/>
          </p:nvPr>
        </p:nvSpPr>
        <p:spPr/>
        <p:txBody>
          <a:bodyPr/>
          <a:lstStyle/>
          <a:p>
            <a:fld id="{87485950-529D-F246-82D4-A14895D89F1E}" type="slidenum">
              <a:rPr lang="en-IT" smtClean="0"/>
              <a:t>8</a:t>
            </a:fld>
            <a:endParaRPr lang="en-IT"/>
          </a:p>
        </p:txBody>
      </p:sp>
    </p:spTree>
    <p:extLst>
      <p:ext uri="{BB962C8B-B14F-4D97-AF65-F5344CB8AC3E}">
        <p14:creationId xmlns:p14="http://schemas.microsoft.com/office/powerpoint/2010/main" val="1472909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871BE-7356-7F22-6839-E47D8831F2E0}"/>
              </a:ext>
            </a:extLst>
          </p:cNvPr>
          <p:cNvSpPr>
            <a:spLocks noGrp="1"/>
          </p:cNvSpPr>
          <p:nvPr>
            <p:ph type="title"/>
          </p:nvPr>
        </p:nvSpPr>
        <p:spPr/>
        <p:txBody>
          <a:bodyPr/>
          <a:lstStyle/>
          <a:p>
            <a:r>
              <a:rPr lang="en-IT" dirty="0"/>
              <a:t>WP 1.1 – Resources </a:t>
            </a:r>
          </a:p>
        </p:txBody>
      </p:sp>
      <p:pic>
        <p:nvPicPr>
          <p:cNvPr id="4" name="Picture 3">
            <a:extLst>
              <a:ext uri="{FF2B5EF4-FFF2-40B4-BE49-F238E27FC236}">
                <a16:creationId xmlns:a16="http://schemas.microsoft.com/office/drawing/2014/main" id="{2FF6C4D9-91B7-FE8B-22D7-1A1F84869DD2}"/>
              </a:ext>
            </a:extLst>
          </p:cNvPr>
          <p:cNvPicPr>
            <a:picLocks noChangeAspect="1"/>
          </p:cNvPicPr>
          <p:nvPr/>
        </p:nvPicPr>
        <p:blipFill>
          <a:blip r:embed="rId2"/>
          <a:stretch>
            <a:fillRect/>
          </a:stretch>
        </p:blipFill>
        <p:spPr>
          <a:xfrm>
            <a:off x="2028613" y="1340657"/>
            <a:ext cx="6275109" cy="4794827"/>
          </a:xfrm>
          <a:prstGeom prst="rect">
            <a:avLst/>
          </a:prstGeom>
        </p:spPr>
      </p:pic>
      <p:sp>
        <p:nvSpPr>
          <p:cNvPr id="5" name="TextBox 4">
            <a:extLst>
              <a:ext uri="{FF2B5EF4-FFF2-40B4-BE49-F238E27FC236}">
                <a16:creationId xmlns:a16="http://schemas.microsoft.com/office/drawing/2014/main" id="{B7B22B27-78ED-41AA-34F7-2C0D6FD83C2E}"/>
              </a:ext>
            </a:extLst>
          </p:cNvPr>
          <p:cNvSpPr txBox="1"/>
          <p:nvPr/>
        </p:nvSpPr>
        <p:spPr>
          <a:xfrm>
            <a:off x="4196456" y="365125"/>
            <a:ext cx="7157344" cy="461665"/>
          </a:xfrm>
          <a:prstGeom prst="rect">
            <a:avLst/>
          </a:prstGeom>
          <a:noFill/>
        </p:spPr>
        <p:txBody>
          <a:bodyPr wrap="none" rtlCol="0">
            <a:spAutoFit/>
          </a:bodyPr>
          <a:lstStyle/>
          <a:p>
            <a:r>
              <a:rPr lang="en-IT" sz="2400" dirty="0">
                <a:solidFill>
                  <a:srgbClr val="7030A0"/>
                </a:solidFill>
              </a:rPr>
              <a:t>Need to be revisited by the Institutes contact persons</a:t>
            </a:r>
          </a:p>
        </p:txBody>
      </p:sp>
      <p:sp>
        <p:nvSpPr>
          <p:cNvPr id="6" name="TextBox 5">
            <a:extLst>
              <a:ext uri="{FF2B5EF4-FFF2-40B4-BE49-F238E27FC236}">
                <a16:creationId xmlns:a16="http://schemas.microsoft.com/office/drawing/2014/main" id="{0DF1FD9E-C4AB-B4DD-B4CB-DBD1B93EBFAC}"/>
              </a:ext>
            </a:extLst>
          </p:cNvPr>
          <p:cNvSpPr txBox="1"/>
          <p:nvPr/>
        </p:nvSpPr>
        <p:spPr>
          <a:xfrm>
            <a:off x="838200" y="6308209"/>
            <a:ext cx="8003666"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GB" dirty="0"/>
              <a:t>N</a:t>
            </a:r>
            <a:r>
              <a:rPr lang="en-IT" dirty="0"/>
              <a:t>eeds </a:t>
            </a:r>
            <a:r>
              <a:rPr lang="en-IT" b="1" dirty="0">
                <a:solidFill>
                  <a:srgbClr val="FFFF00"/>
                </a:solidFill>
              </a:rPr>
              <a:t>60% more FTE </a:t>
            </a:r>
            <a:r>
              <a:rPr lang="en-IT" dirty="0"/>
              <a:t>and </a:t>
            </a:r>
            <a:r>
              <a:rPr lang="en-IT" b="1" dirty="0">
                <a:solidFill>
                  <a:srgbClr val="FFFF00"/>
                </a:solidFill>
              </a:rPr>
              <a:t>140% more</a:t>
            </a:r>
            <a:r>
              <a:rPr lang="en-IT" dirty="0"/>
              <a:t> material budget to accomplish the tasks</a:t>
            </a:r>
          </a:p>
        </p:txBody>
      </p:sp>
      <p:sp>
        <p:nvSpPr>
          <p:cNvPr id="3" name="Slide Number Placeholder 2">
            <a:extLst>
              <a:ext uri="{FF2B5EF4-FFF2-40B4-BE49-F238E27FC236}">
                <a16:creationId xmlns:a16="http://schemas.microsoft.com/office/drawing/2014/main" id="{B26830C1-54AF-D2CA-A451-6D317F729256}"/>
              </a:ext>
            </a:extLst>
          </p:cNvPr>
          <p:cNvSpPr>
            <a:spLocks noGrp="1"/>
          </p:cNvSpPr>
          <p:nvPr>
            <p:ph type="sldNum" sz="quarter" idx="12"/>
          </p:nvPr>
        </p:nvSpPr>
        <p:spPr/>
        <p:txBody>
          <a:bodyPr/>
          <a:lstStyle/>
          <a:p>
            <a:fld id="{87485950-529D-F246-82D4-A14895D89F1E}" type="slidenum">
              <a:rPr lang="en-IT" smtClean="0"/>
              <a:t>9</a:t>
            </a:fld>
            <a:endParaRPr lang="en-IT"/>
          </a:p>
        </p:txBody>
      </p:sp>
    </p:spTree>
    <p:extLst>
      <p:ext uri="{BB962C8B-B14F-4D97-AF65-F5344CB8AC3E}">
        <p14:creationId xmlns:p14="http://schemas.microsoft.com/office/powerpoint/2010/main" val="2327468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2581</TotalTime>
  <Words>1047</Words>
  <Application>Microsoft Macintosh PowerPoint</Application>
  <PresentationFormat>Widescreen</PresentationFormat>
  <Paragraphs>133</Paragraphs>
  <Slides>15</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Aptos Display</vt:lpstr>
      <vt:lpstr>Arial</vt:lpstr>
      <vt:lpstr>Calibri</vt:lpstr>
      <vt:lpstr>Helvetica</vt:lpstr>
      <vt:lpstr>Times New Roman</vt:lpstr>
      <vt:lpstr>Office Theme</vt:lpstr>
      <vt:lpstr>DRD 8 WP1 status and plans</vt:lpstr>
      <vt:lpstr>Two projects</vt:lpstr>
      <vt:lpstr>WP 1.1</vt:lpstr>
      <vt:lpstr>WP 1.1</vt:lpstr>
      <vt:lpstr>WP 1.1</vt:lpstr>
      <vt:lpstr>WP 1.1</vt:lpstr>
      <vt:lpstr>WP 1.1</vt:lpstr>
      <vt:lpstr>WP 1.1 – deliverables and milestones</vt:lpstr>
      <vt:lpstr>WP 1.1 – Resources </vt:lpstr>
      <vt:lpstr>WP 1.2</vt:lpstr>
      <vt:lpstr>WP 1.2</vt:lpstr>
      <vt:lpstr>WP 1.2</vt:lpstr>
      <vt:lpstr>WP 1.2 – deliverables and milestones</vt:lpstr>
      <vt:lpstr>WP 1.2 – Resources </vt:lpstr>
      <vt:lpstr>How to move forward?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Fabrizio Palla</dc:creator>
  <cp:lastModifiedBy>Fabrizio Palla</cp:lastModifiedBy>
  <cp:revision>22</cp:revision>
  <dcterms:created xsi:type="dcterms:W3CDTF">2025-01-28T09:52:57Z</dcterms:created>
  <dcterms:modified xsi:type="dcterms:W3CDTF">2025-01-31T12:46:35Z</dcterms:modified>
</cp:coreProperties>
</file>