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9"/>
  </p:notesMasterIdLst>
  <p:sldIdLst>
    <p:sldId id="256" r:id="rId2"/>
    <p:sldId id="3657" r:id="rId3"/>
    <p:sldId id="3654" r:id="rId4"/>
    <p:sldId id="3655" r:id="rId5"/>
    <p:sldId id="3658" r:id="rId6"/>
    <p:sldId id="3659" r:id="rId7"/>
    <p:sldId id="3660" r:id="rId8"/>
    <p:sldId id="299" r:id="rId9"/>
    <p:sldId id="300" r:id="rId10"/>
    <p:sldId id="301" r:id="rId11"/>
    <p:sldId id="311" r:id="rId12"/>
    <p:sldId id="326" r:id="rId13"/>
    <p:sldId id="328" r:id="rId14"/>
    <p:sldId id="319" r:id="rId15"/>
    <p:sldId id="346" r:id="rId16"/>
    <p:sldId id="336" r:id="rId17"/>
    <p:sldId id="316"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9" autoAdjust="0"/>
    <p:restoredTop sz="94660"/>
  </p:normalViewPr>
  <p:slideViewPr>
    <p:cSldViewPr snapToGrid="0">
      <p:cViewPr varScale="1">
        <p:scale>
          <a:sx n="74" d="100"/>
          <a:sy n="74" d="100"/>
        </p:scale>
        <p:origin x="191"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C5BC6F-6401-447A-BBF0-5F554950FD5A}" type="datetimeFigureOut">
              <a:rPr lang="en-GB" smtClean="0"/>
              <a:t>31/01/2025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A4CE49-61D9-42D4-BC8E-7859367A17F3}" type="slidenum">
              <a:rPr lang="en-GB" smtClean="0"/>
              <a:t>‹#›</a:t>
            </a:fld>
            <a:endParaRPr lang="en-GB"/>
          </a:p>
        </p:txBody>
      </p:sp>
    </p:spTree>
    <p:extLst>
      <p:ext uri="{BB962C8B-B14F-4D97-AF65-F5344CB8AC3E}">
        <p14:creationId xmlns:p14="http://schemas.microsoft.com/office/powerpoint/2010/main" val="634671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31 January 2025</a:t>
            </a:r>
            <a:endParaRPr lang="en-GB"/>
          </a:p>
        </p:txBody>
      </p:sp>
      <p:sp>
        <p:nvSpPr>
          <p:cNvPr id="5" name="Footer Placeholder 4"/>
          <p:cNvSpPr>
            <a:spLocks noGrp="1"/>
          </p:cNvSpPr>
          <p:nvPr>
            <p:ph type="ftr" sz="quarter" idx="11"/>
          </p:nvPr>
        </p:nvSpPr>
        <p:spPr/>
        <p:txBody>
          <a:bodyPr/>
          <a:lstStyle/>
          <a:p>
            <a:r>
              <a:rPr lang="en-GB"/>
              <a:t>DRD8 Kick-off Meeting</a:t>
            </a:r>
          </a:p>
        </p:txBody>
      </p:sp>
      <p:sp>
        <p:nvSpPr>
          <p:cNvPr id="6" name="Slide Number Placeholder 5"/>
          <p:cNvSpPr>
            <a:spLocks noGrp="1"/>
          </p:cNvSpPr>
          <p:nvPr>
            <p:ph type="sldNum" sz="quarter" idx="12"/>
          </p:nvPr>
        </p:nvSpPr>
        <p:spPr/>
        <p:txBody>
          <a:bodyPr/>
          <a:lstStyle/>
          <a:p>
            <a:fld id="{78D5EB2A-D79A-4EBC-8D41-D3E244EB970E}" type="slidenum">
              <a:rPr lang="en-GB" smtClean="0"/>
              <a:t>‹#›</a:t>
            </a:fld>
            <a:endParaRPr lang="en-GB"/>
          </a:p>
        </p:txBody>
      </p:sp>
    </p:spTree>
    <p:extLst>
      <p:ext uri="{BB962C8B-B14F-4D97-AF65-F5344CB8AC3E}">
        <p14:creationId xmlns:p14="http://schemas.microsoft.com/office/powerpoint/2010/main" val="1331437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31 January 2025</a:t>
            </a:r>
            <a:endParaRPr lang="en-GB"/>
          </a:p>
        </p:txBody>
      </p:sp>
      <p:sp>
        <p:nvSpPr>
          <p:cNvPr id="5" name="Footer Placeholder 4"/>
          <p:cNvSpPr>
            <a:spLocks noGrp="1"/>
          </p:cNvSpPr>
          <p:nvPr>
            <p:ph type="ftr" sz="quarter" idx="11"/>
          </p:nvPr>
        </p:nvSpPr>
        <p:spPr/>
        <p:txBody>
          <a:bodyPr/>
          <a:lstStyle/>
          <a:p>
            <a:r>
              <a:rPr lang="en-GB"/>
              <a:t>DRD8 Kick-off Meeting</a:t>
            </a:r>
          </a:p>
        </p:txBody>
      </p:sp>
      <p:sp>
        <p:nvSpPr>
          <p:cNvPr id="6" name="Slide Number Placeholder 5"/>
          <p:cNvSpPr>
            <a:spLocks noGrp="1"/>
          </p:cNvSpPr>
          <p:nvPr>
            <p:ph type="sldNum" sz="quarter" idx="12"/>
          </p:nvPr>
        </p:nvSpPr>
        <p:spPr/>
        <p:txBody>
          <a:bodyPr/>
          <a:lstStyle/>
          <a:p>
            <a:fld id="{78D5EB2A-D79A-4EBC-8D41-D3E244EB970E}" type="slidenum">
              <a:rPr lang="en-GB" smtClean="0"/>
              <a:t>‹#›</a:t>
            </a:fld>
            <a:endParaRPr lang="en-GB"/>
          </a:p>
        </p:txBody>
      </p:sp>
    </p:spTree>
    <p:extLst>
      <p:ext uri="{BB962C8B-B14F-4D97-AF65-F5344CB8AC3E}">
        <p14:creationId xmlns:p14="http://schemas.microsoft.com/office/powerpoint/2010/main" val="620389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31 January 2025</a:t>
            </a:r>
            <a:endParaRPr lang="en-GB"/>
          </a:p>
        </p:txBody>
      </p:sp>
      <p:sp>
        <p:nvSpPr>
          <p:cNvPr id="5" name="Footer Placeholder 4"/>
          <p:cNvSpPr>
            <a:spLocks noGrp="1"/>
          </p:cNvSpPr>
          <p:nvPr>
            <p:ph type="ftr" sz="quarter" idx="11"/>
          </p:nvPr>
        </p:nvSpPr>
        <p:spPr/>
        <p:txBody>
          <a:bodyPr/>
          <a:lstStyle/>
          <a:p>
            <a:r>
              <a:rPr lang="en-GB"/>
              <a:t>DRD8 Kick-off Meeting</a:t>
            </a:r>
          </a:p>
        </p:txBody>
      </p:sp>
      <p:sp>
        <p:nvSpPr>
          <p:cNvPr id="6" name="Slide Number Placeholder 5"/>
          <p:cNvSpPr>
            <a:spLocks noGrp="1"/>
          </p:cNvSpPr>
          <p:nvPr>
            <p:ph type="sldNum" sz="quarter" idx="12"/>
          </p:nvPr>
        </p:nvSpPr>
        <p:spPr/>
        <p:txBody>
          <a:bodyPr/>
          <a:lstStyle/>
          <a:p>
            <a:fld id="{78D5EB2A-D79A-4EBC-8D41-D3E244EB970E}" type="slidenum">
              <a:rPr lang="en-GB" smtClean="0"/>
              <a:t>‹#›</a:t>
            </a:fld>
            <a:endParaRPr lang="en-GB"/>
          </a:p>
        </p:txBody>
      </p:sp>
    </p:spTree>
    <p:extLst>
      <p:ext uri="{BB962C8B-B14F-4D97-AF65-F5344CB8AC3E}">
        <p14:creationId xmlns:p14="http://schemas.microsoft.com/office/powerpoint/2010/main" val="3671604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31 January 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DRD8 Kick-off Meeting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557603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31 January 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DRD8 Kick-off Meeting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5346398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31 January 2025</a:t>
            </a:r>
            <a:endParaRPr lang="en-GB"/>
          </a:p>
        </p:txBody>
      </p:sp>
      <p:sp>
        <p:nvSpPr>
          <p:cNvPr id="5" name="Footer Placeholder 4"/>
          <p:cNvSpPr>
            <a:spLocks noGrp="1"/>
          </p:cNvSpPr>
          <p:nvPr>
            <p:ph type="ftr" sz="quarter" idx="11"/>
          </p:nvPr>
        </p:nvSpPr>
        <p:spPr/>
        <p:txBody>
          <a:bodyPr/>
          <a:lstStyle/>
          <a:p>
            <a:r>
              <a:rPr lang="en-GB"/>
              <a:t>DRD8 Kick-off Meeting</a:t>
            </a:r>
          </a:p>
        </p:txBody>
      </p:sp>
      <p:sp>
        <p:nvSpPr>
          <p:cNvPr id="6" name="Slide Number Placeholder 5"/>
          <p:cNvSpPr>
            <a:spLocks noGrp="1"/>
          </p:cNvSpPr>
          <p:nvPr>
            <p:ph type="sldNum" sz="quarter" idx="12"/>
          </p:nvPr>
        </p:nvSpPr>
        <p:spPr/>
        <p:txBody>
          <a:bodyPr/>
          <a:lstStyle/>
          <a:p>
            <a:fld id="{78D5EB2A-D79A-4EBC-8D41-D3E244EB970E}" type="slidenum">
              <a:rPr lang="en-GB" smtClean="0"/>
              <a:t>‹#›</a:t>
            </a:fld>
            <a:endParaRPr lang="en-GB"/>
          </a:p>
        </p:txBody>
      </p:sp>
    </p:spTree>
    <p:extLst>
      <p:ext uri="{BB962C8B-B14F-4D97-AF65-F5344CB8AC3E}">
        <p14:creationId xmlns:p14="http://schemas.microsoft.com/office/powerpoint/2010/main" val="4150883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31 January 2025</a:t>
            </a:r>
            <a:endParaRPr lang="en-GB"/>
          </a:p>
        </p:txBody>
      </p:sp>
      <p:sp>
        <p:nvSpPr>
          <p:cNvPr id="5" name="Footer Placeholder 4"/>
          <p:cNvSpPr>
            <a:spLocks noGrp="1"/>
          </p:cNvSpPr>
          <p:nvPr>
            <p:ph type="ftr" sz="quarter" idx="11"/>
          </p:nvPr>
        </p:nvSpPr>
        <p:spPr/>
        <p:txBody>
          <a:bodyPr/>
          <a:lstStyle/>
          <a:p>
            <a:r>
              <a:rPr lang="en-GB"/>
              <a:t>DRD8 Kick-off Meeting</a:t>
            </a:r>
          </a:p>
        </p:txBody>
      </p:sp>
      <p:sp>
        <p:nvSpPr>
          <p:cNvPr id="6" name="Slide Number Placeholder 5"/>
          <p:cNvSpPr>
            <a:spLocks noGrp="1"/>
          </p:cNvSpPr>
          <p:nvPr>
            <p:ph type="sldNum" sz="quarter" idx="12"/>
          </p:nvPr>
        </p:nvSpPr>
        <p:spPr/>
        <p:txBody>
          <a:bodyPr/>
          <a:lstStyle/>
          <a:p>
            <a:fld id="{78D5EB2A-D79A-4EBC-8D41-D3E244EB970E}" type="slidenum">
              <a:rPr lang="en-GB" smtClean="0"/>
              <a:t>‹#›</a:t>
            </a:fld>
            <a:endParaRPr lang="en-GB"/>
          </a:p>
        </p:txBody>
      </p:sp>
    </p:spTree>
    <p:extLst>
      <p:ext uri="{BB962C8B-B14F-4D97-AF65-F5344CB8AC3E}">
        <p14:creationId xmlns:p14="http://schemas.microsoft.com/office/powerpoint/2010/main" val="18455305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31 January 2025</a:t>
            </a:r>
            <a:endParaRPr lang="en-GB"/>
          </a:p>
        </p:txBody>
      </p:sp>
      <p:sp>
        <p:nvSpPr>
          <p:cNvPr id="6" name="Footer Placeholder 5"/>
          <p:cNvSpPr>
            <a:spLocks noGrp="1"/>
          </p:cNvSpPr>
          <p:nvPr>
            <p:ph type="ftr" sz="quarter" idx="11"/>
          </p:nvPr>
        </p:nvSpPr>
        <p:spPr/>
        <p:txBody>
          <a:bodyPr/>
          <a:lstStyle/>
          <a:p>
            <a:r>
              <a:rPr lang="en-GB"/>
              <a:t>DRD8 Kick-off Meeting</a:t>
            </a:r>
          </a:p>
        </p:txBody>
      </p:sp>
      <p:sp>
        <p:nvSpPr>
          <p:cNvPr id="7" name="Slide Number Placeholder 6"/>
          <p:cNvSpPr>
            <a:spLocks noGrp="1"/>
          </p:cNvSpPr>
          <p:nvPr>
            <p:ph type="sldNum" sz="quarter" idx="12"/>
          </p:nvPr>
        </p:nvSpPr>
        <p:spPr/>
        <p:txBody>
          <a:bodyPr/>
          <a:lstStyle/>
          <a:p>
            <a:fld id="{78D5EB2A-D79A-4EBC-8D41-D3E244EB970E}" type="slidenum">
              <a:rPr lang="en-GB" smtClean="0"/>
              <a:t>‹#›</a:t>
            </a:fld>
            <a:endParaRPr lang="en-GB"/>
          </a:p>
        </p:txBody>
      </p:sp>
    </p:spTree>
    <p:extLst>
      <p:ext uri="{BB962C8B-B14F-4D97-AF65-F5344CB8AC3E}">
        <p14:creationId xmlns:p14="http://schemas.microsoft.com/office/powerpoint/2010/main" val="2639766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31 January 2025</a:t>
            </a:r>
            <a:endParaRPr lang="en-GB"/>
          </a:p>
        </p:txBody>
      </p:sp>
      <p:sp>
        <p:nvSpPr>
          <p:cNvPr id="8" name="Footer Placeholder 7"/>
          <p:cNvSpPr>
            <a:spLocks noGrp="1"/>
          </p:cNvSpPr>
          <p:nvPr>
            <p:ph type="ftr" sz="quarter" idx="11"/>
          </p:nvPr>
        </p:nvSpPr>
        <p:spPr/>
        <p:txBody>
          <a:bodyPr/>
          <a:lstStyle/>
          <a:p>
            <a:r>
              <a:rPr lang="en-GB"/>
              <a:t>DRD8 Kick-off Meeting</a:t>
            </a:r>
          </a:p>
        </p:txBody>
      </p:sp>
      <p:sp>
        <p:nvSpPr>
          <p:cNvPr id="9" name="Slide Number Placeholder 8"/>
          <p:cNvSpPr>
            <a:spLocks noGrp="1"/>
          </p:cNvSpPr>
          <p:nvPr>
            <p:ph type="sldNum" sz="quarter" idx="12"/>
          </p:nvPr>
        </p:nvSpPr>
        <p:spPr/>
        <p:txBody>
          <a:bodyPr/>
          <a:lstStyle/>
          <a:p>
            <a:fld id="{78D5EB2A-D79A-4EBC-8D41-D3E244EB970E}" type="slidenum">
              <a:rPr lang="en-GB" smtClean="0"/>
              <a:t>‹#›</a:t>
            </a:fld>
            <a:endParaRPr lang="en-GB"/>
          </a:p>
        </p:txBody>
      </p:sp>
    </p:spTree>
    <p:extLst>
      <p:ext uri="{BB962C8B-B14F-4D97-AF65-F5344CB8AC3E}">
        <p14:creationId xmlns:p14="http://schemas.microsoft.com/office/powerpoint/2010/main" val="10060614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31 January 2025</a:t>
            </a:r>
            <a:endParaRPr lang="en-GB"/>
          </a:p>
        </p:txBody>
      </p:sp>
      <p:sp>
        <p:nvSpPr>
          <p:cNvPr id="4" name="Footer Placeholder 3"/>
          <p:cNvSpPr>
            <a:spLocks noGrp="1"/>
          </p:cNvSpPr>
          <p:nvPr>
            <p:ph type="ftr" sz="quarter" idx="11"/>
          </p:nvPr>
        </p:nvSpPr>
        <p:spPr/>
        <p:txBody>
          <a:bodyPr/>
          <a:lstStyle/>
          <a:p>
            <a:r>
              <a:rPr lang="en-GB"/>
              <a:t>DRD8 Kick-off Meeting</a:t>
            </a:r>
          </a:p>
        </p:txBody>
      </p:sp>
      <p:sp>
        <p:nvSpPr>
          <p:cNvPr id="5" name="Slide Number Placeholder 4"/>
          <p:cNvSpPr>
            <a:spLocks noGrp="1"/>
          </p:cNvSpPr>
          <p:nvPr>
            <p:ph type="sldNum" sz="quarter" idx="12"/>
          </p:nvPr>
        </p:nvSpPr>
        <p:spPr/>
        <p:txBody>
          <a:bodyPr/>
          <a:lstStyle/>
          <a:p>
            <a:fld id="{78D5EB2A-D79A-4EBC-8D41-D3E244EB970E}" type="slidenum">
              <a:rPr lang="en-GB" smtClean="0"/>
              <a:t>‹#›</a:t>
            </a:fld>
            <a:endParaRPr lang="en-GB"/>
          </a:p>
        </p:txBody>
      </p:sp>
    </p:spTree>
    <p:extLst>
      <p:ext uri="{BB962C8B-B14F-4D97-AF65-F5344CB8AC3E}">
        <p14:creationId xmlns:p14="http://schemas.microsoft.com/office/powerpoint/2010/main" val="1061587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31 January 2025</a:t>
            </a:r>
            <a:endParaRPr lang="en-GB"/>
          </a:p>
        </p:txBody>
      </p:sp>
      <p:sp>
        <p:nvSpPr>
          <p:cNvPr id="3" name="Footer Placeholder 2"/>
          <p:cNvSpPr>
            <a:spLocks noGrp="1"/>
          </p:cNvSpPr>
          <p:nvPr>
            <p:ph type="ftr" sz="quarter" idx="11"/>
          </p:nvPr>
        </p:nvSpPr>
        <p:spPr/>
        <p:txBody>
          <a:bodyPr/>
          <a:lstStyle/>
          <a:p>
            <a:r>
              <a:rPr lang="en-GB"/>
              <a:t>DRD8 Kick-off Meeting</a:t>
            </a:r>
          </a:p>
        </p:txBody>
      </p:sp>
      <p:sp>
        <p:nvSpPr>
          <p:cNvPr id="4" name="Slide Number Placeholder 3"/>
          <p:cNvSpPr>
            <a:spLocks noGrp="1"/>
          </p:cNvSpPr>
          <p:nvPr>
            <p:ph type="sldNum" sz="quarter" idx="12"/>
          </p:nvPr>
        </p:nvSpPr>
        <p:spPr/>
        <p:txBody>
          <a:bodyPr/>
          <a:lstStyle/>
          <a:p>
            <a:fld id="{78D5EB2A-D79A-4EBC-8D41-D3E244EB970E}" type="slidenum">
              <a:rPr lang="en-GB" smtClean="0"/>
              <a:t>‹#›</a:t>
            </a:fld>
            <a:endParaRPr lang="en-GB"/>
          </a:p>
        </p:txBody>
      </p:sp>
    </p:spTree>
    <p:extLst>
      <p:ext uri="{BB962C8B-B14F-4D97-AF65-F5344CB8AC3E}">
        <p14:creationId xmlns:p14="http://schemas.microsoft.com/office/powerpoint/2010/main" val="4215515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31 January 2025</a:t>
            </a:r>
            <a:endParaRPr lang="en-GB"/>
          </a:p>
        </p:txBody>
      </p:sp>
      <p:sp>
        <p:nvSpPr>
          <p:cNvPr id="6" name="Footer Placeholder 5"/>
          <p:cNvSpPr>
            <a:spLocks noGrp="1"/>
          </p:cNvSpPr>
          <p:nvPr>
            <p:ph type="ftr" sz="quarter" idx="11"/>
          </p:nvPr>
        </p:nvSpPr>
        <p:spPr/>
        <p:txBody>
          <a:bodyPr/>
          <a:lstStyle/>
          <a:p>
            <a:r>
              <a:rPr lang="en-GB"/>
              <a:t>DRD8 Kick-off Meeting</a:t>
            </a:r>
          </a:p>
        </p:txBody>
      </p:sp>
      <p:sp>
        <p:nvSpPr>
          <p:cNvPr id="7" name="Slide Number Placeholder 6"/>
          <p:cNvSpPr>
            <a:spLocks noGrp="1"/>
          </p:cNvSpPr>
          <p:nvPr>
            <p:ph type="sldNum" sz="quarter" idx="12"/>
          </p:nvPr>
        </p:nvSpPr>
        <p:spPr/>
        <p:txBody>
          <a:bodyPr/>
          <a:lstStyle/>
          <a:p>
            <a:fld id="{78D5EB2A-D79A-4EBC-8D41-D3E244EB970E}" type="slidenum">
              <a:rPr lang="en-GB" smtClean="0"/>
              <a:t>‹#›</a:t>
            </a:fld>
            <a:endParaRPr lang="en-GB"/>
          </a:p>
        </p:txBody>
      </p:sp>
    </p:spTree>
    <p:extLst>
      <p:ext uri="{BB962C8B-B14F-4D97-AF65-F5344CB8AC3E}">
        <p14:creationId xmlns:p14="http://schemas.microsoft.com/office/powerpoint/2010/main" val="3245552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31 January 2025</a:t>
            </a:r>
            <a:endParaRPr lang="en-GB"/>
          </a:p>
        </p:txBody>
      </p:sp>
      <p:sp>
        <p:nvSpPr>
          <p:cNvPr id="6" name="Footer Placeholder 5"/>
          <p:cNvSpPr>
            <a:spLocks noGrp="1"/>
          </p:cNvSpPr>
          <p:nvPr>
            <p:ph type="ftr" sz="quarter" idx="11"/>
          </p:nvPr>
        </p:nvSpPr>
        <p:spPr/>
        <p:txBody>
          <a:bodyPr/>
          <a:lstStyle/>
          <a:p>
            <a:r>
              <a:rPr lang="en-GB"/>
              <a:t>DRD8 Kick-off Meeting</a:t>
            </a:r>
          </a:p>
        </p:txBody>
      </p:sp>
      <p:sp>
        <p:nvSpPr>
          <p:cNvPr id="7" name="Slide Number Placeholder 6"/>
          <p:cNvSpPr>
            <a:spLocks noGrp="1"/>
          </p:cNvSpPr>
          <p:nvPr>
            <p:ph type="sldNum" sz="quarter" idx="12"/>
          </p:nvPr>
        </p:nvSpPr>
        <p:spPr/>
        <p:txBody>
          <a:bodyPr/>
          <a:lstStyle/>
          <a:p>
            <a:fld id="{78D5EB2A-D79A-4EBC-8D41-D3E244EB970E}" type="slidenum">
              <a:rPr lang="en-GB" smtClean="0"/>
              <a:t>‹#›</a:t>
            </a:fld>
            <a:endParaRPr lang="en-GB"/>
          </a:p>
        </p:txBody>
      </p:sp>
    </p:spTree>
    <p:extLst>
      <p:ext uri="{BB962C8B-B14F-4D97-AF65-F5344CB8AC3E}">
        <p14:creationId xmlns:p14="http://schemas.microsoft.com/office/powerpoint/2010/main" val="4903751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31 January 2025</a:t>
            </a:r>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DRD8 Kick-off Meeting</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5EB2A-D79A-4EBC-8D41-D3E244EB970E}" type="slidenum">
              <a:rPr lang="en-GB" smtClean="0"/>
              <a:t>‹#›</a:t>
            </a:fld>
            <a:endParaRPr lang="en-GB"/>
          </a:p>
        </p:txBody>
      </p:sp>
    </p:spTree>
    <p:extLst>
      <p:ext uri="{BB962C8B-B14F-4D97-AF65-F5344CB8AC3E}">
        <p14:creationId xmlns:p14="http://schemas.microsoft.com/office/powerpoint/2010/main" val="3066707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indico.cern.ch/category/19408/" TargetMode="External"/><Relationship Id="rId2" Type="http://schemas.openxmlformats.org/officeDocument/2006/relationships/hyperlink" Target="https://greybook.cern.ch/researchProgram/detail?id=R%26D" TargetMode="External"/><Relationship Id="rId1" Type="http://schemas.openxmlformats.org/officeDocument/2006/relationships/slideLayout" Target="../slideLayouts/slideLayout2.xml"/><Relationship Id="rId4" Type="http://schemas.openxmlformats.org/officeDocument/2006/relationships/hyperlink" Target="https://drd8.web.cern.ch/"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indico.cern.ch/event/1482847/"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indico.cern.ch/event/1482847/"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733183"/>
            <a:ext cx="7772400" cy="2471230"/>
          </a:xfrm>
          <a:solidFill>
            <a:srgbClr val="002060"/>
          </a:solidFill>
        </p:spPr>
        <p:txBody>
          <a:bodyPr anchor="ctr">
            <a:normAutofit/>
          </a:bodyPr>
          <a:lstStyle/>
          <a:p>
            <a:r>
              <a:rPr lang="en-US" dirty="0">
                <a:solidFill>
                  <a:schemeClr val="bg1">
                    <a:lumMod val="95000"/>
                  </a:schemeClr>
                </a:solidFill>
              </a:rPr>
              <a:t>Kick-off meeting</a:t>
            </a:r>
            <a:br>
              <a:rPr lang="en-US" dirty="0">
                <a:solidFill>
                  <a:schemeClr val="bg1">
                    <a:lumMod val="95000"/>
                  </a:schemeClr>
                </a:solidFill>
              </a:rPr>
            </a:br>
            <a:r>
              <a:rPr lang="en-US" dirty="0">
                <a:solidFill>
                  <a:schemeClr val="bg1">
                    <a:lumMod val="95000"/>
                  </a:schemeClr>
                </a:solidFill>
              </a:rPr>
              <a:t>DRD8 Collaboration</a:t>
            </a:r>
            <a:endParaRPr lang="en-GB" sz="7200" dirty="0">
              <a:solidFill>
                <a:schemeClr val="bg1">
                  <a:lumMod val="95000"/>
                </a:schemeClr>
              </a:solidFill>
            </a:endParaRPr>
          </a:p>
        </p:txBody>
      </p:sp>
      <p:sp>
        <p:nvSpPr>
          <p:cNvPr id="3" name="Subtitle 2"/>
          <p:cNvSpPr>
            <a:spLocks noGrp="1"/>
          </p:cNvSpPr>
          <p:nvPr>
            <p:ph type="subTitle" idx="1"/>
          </p:nvPr>
        </p:nvSpPr>
        <p:spPr>
          <a:xfrm>
            <a:off x="2127504" y="3674180"/>
            <a:ext cx="7936992" cy="2471230"/>
          </a:xfrm>
        </p:spPr>
        <p:txBody>
          <a:bodyPr anchor="ctr">
            <a:normAutofit/>
          </a:bodyPr>
          <a:lstStyle/>
          <a:p>
            <a:r>
              <a:rPr lang="en-GB" dirty="0"/>
              <a:t>January 31, 2025</a:t>
            </a:r>
          </a:p>
          <a:p>
            <a:endParaRPr lang="en-GB" sz="2000" dirty="0"/>
          </a:p>
          <a:p>
            <a:r>
              <a:rPr lang="en-GB" sz="2000" dirty="0"/>
              <a:t>Burkhard Schmidt and </a:t>
            </a:r>
            <a:r>
              <a:rPr lang="en-GB" sz="2000"/>
              <a:t>Georg Viehhauser</a:t>
            </a:r>
            <a:endParaRPr lang="en-GB" sz="2000" dirty="0"/>
          </a:p>
          <a:p>
            <a:endParaRPr lang="en-GB" dirty="0"/>
          </a:p>
        </p:txBody>
      </p:sp>
    </p:spTree>
    <p:extLst>
      <p:ext uri="{BB962C8B-B14F-4D97-AF65-F5344CB8AC3E}">
        <p14:creationId xmlns:p14="http://schemas.microsoft.com/office/powerpoint/2010/main" val="34267600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700E973-9A10-A652-11C1-397CC6BF6334}"/>
              </a:ext>
            </a:extLst>
          </p:cNvPr>
          <p:cNvSpPr>
            <a:spLocks noGrp="1"/>
          </p:cNvSpPr>
          <p:nvPr>
            <p:ph idx="1"/>
          </p:nvPr>
        </p:nvSpPr>
        <p:spPr>
          <a:xfrm>
            <a:off x="407987" y="1254911"/>
            <a:ext cx="11376024" cy="5101439"/>
          </a:xfrm>
        </p:spPr>
        <p:txBody>
          <a:bodyPr>
            <a:normAutofit fontScale="77500" lnSpcReduction="20000"/>
          </a:bodyPr>
          <a:lstStyle/>
          <a:p>
            <a:pPr>
              <a:lnSpc>
                <a:spcPct val="130000"/>
              </a:lnSpc>
            </a:pPr>
            <a:r>
              <a:rPr lang="en-GB" sz="2200" b="1" dirty="0"/>
              <a:t>Annex 1 Collaborating Institutions and their Contact Persons</a:t>
            </a:r>
          </a:p>
          <a:p>
            <a:pPr>
              <a:lnSpc>
                <a:spcPct val="130000"/>
              </a:lnSpc>
            </a:pPr>
            <a:r>
              <a:rPr lang="en-GB" sz="2200" b="1" dirty="0"/>
              <a:t>Annex 2 Funding Agencies and their Representatives</a:t>
            </a:r>
          </a:p>
          <a:p>
            <a:pPr>
              <a:lnSpc>
                <a:spcPct val="130000"/>
              </a:lnSpc>
            </a:pPr>
            <a:r>
              <a:rPr lang="en-GB" sz="2200" b="1" dirty="0"/>
              <a:t>Annex 3 Sub-Detector Structure and Technical Participation of the Collaborating Institutions</a:t>
            </a:r>
          </a:p>
          <a:p>
            <a:pPr>
              <a:lnSpc>
                <a:spcPct val="130000"/>
              </a:lnSpc>
            </a:pPr>
            <a:r>
              <a:rPr lang="en-GB" sz="2200" b="1" dirty="0"/>
              <a:t>Annex 4 The Organisational Structure of the Collaboration</a:t>
            </a:r>
          </a:p>
          <a:p>
            <a:pPr>
              <a:lnSpc>
                <a:spcPct val="130000"/>
              </a:lnSpc>
            </a:pPr>
            <a:r>
              <a:rPr lang="en-GB" sz="2200" b="1" dirty="0"/>
              <a:t>Annex 5 Overview of the Financial Participation of the Funding Agencies</a:t>
            </a:r>
          </a:p>
          <a:p>
            <a:pPr>
              <a:lnSpc>
                <a:spcPct val="130000"/>
              </a:lnSpc>
            </a:pPr>
            <a:r>
              <a:rPr lang="en-GB" sz="2200" b="1" dirty="0"/>
              <a:t>Annex 6 Specific Obligations and Responsibilities of CERN as the Host Laboratory of the </a:t>
            </a:r>
            <a:r>
              <a:rPr lang="en-GB" sz="2200" b="1" dirty="0" err="1"/>
              <a:t>DRDn</a:t>
            </a:r>
            <a:r>
              <a:rPr lang="en-GB" sz="2200" b="1" dirty="0"/>
              <a:t> Collaboration</a:t>
            </a:r>
          </a:p>
          <a:p>
            <a:pPr>
              <a:lnSpc>
                <a:spcPct val="130000"/>
              </a:lnSpc>
            </a:pPr>
            <a:r>
              <a:rPr lang="en-GB" sz="2200" b="1" dirty="0"/>
              <a:t>Annex 7 Work Packages</a:t>
            </a:r>
          </a:p>
          <a:p>
            <a:pPr>
              <a:lnSpc>
                <a:spcPct val="130000"/>
              </a:lnSpc>
            </a:pPr>
            <a:r>
              <a:rPr lang="en-GB" sz="2200" b="1" dirty="0"/>
              <a:t>Annex 8 Working Groups</a:t>
            </a:r>
          </a:p>
          <a:p>
            <a:pPr>
              <a:lnSpc>
                <a:spcPct val="130000"/>
              </a:lnSpc>
            </a:pPr>
            <a:r>
              <a:rPr lang="en-GB" sz="2200" b="1" dirty="0"/>
              <a:t>Annex 9 Other Work Entities</a:t>
            </a:r>
          </a:p>
          <a:p>
            <a:pPr>
              <a:lnSpc>
                <a:spcPct val="130000"/>
              </a:lnSpc>
            </a:pPr>
            <a:r>
              <a:rPr lang="en-GB" sz="2200" b="1" dirty="0"/>
              <a:t>Annex 10 Included Background IP</a:t>
            </a:r>
          </a:p>
          <a:p>
            <a:pPr>
              <a:lnSpc>
                <a:spcPct val="130000"/>
              </a:lnSpc>
            </a:pPr>
            <a:r>
              <a:rPr lang="en-GB" sz="2200" b="1" dirty="0"/>
              <a:t>Annex 11 Conflict of Interest Disclosure Form</a:t>
            </a:r>
          </a:p>
          <a:p>
            <a:pPr>
              <a:lnSpc>
                <a:spcPct val="130000"/>
              </a:lnSpc>
            </a:pPr>
            <a:r>
              <a:rPr lang="en-GB" sz="2200" b="1" dirty="0"/>
              <a:t>Annex 12 CERN General Conditions Applicable to Experiments</a:t>
            </a:r>
          </a:p>
          <a:p>
            <a:pPr marL="0" indent="0">
              <a:lnSpc>
                <a:spcPct val="150000"/>
              </a:lnSpc>
              <a:buNone/>
            </a:pPr>
            <a:endParaRPr lang="en-US" sz="1800" dirty="0"/>
          </a:p>
        </p:txBody>
      </p:sp>
      <p:sp>
        <p:nvSpPr>
          <p:cNvPr id="3" name="Title 2">
            <a:extLst>
              <a:ext uri="{FF2B5EF4-FFF2-40B4-BE49-F238E27FC236}">
                <a16:creationId xmlns:a16="http://schemas.microsoft.com/office/drawing/2014/main" id="{C9CB753B-CA52-B177-6D8A-EF168990FC53}"/>
              </a:ext>
            </a:extLst>
          </p:cNvPr>
          <p:cNvSpPr>
            <a:spLocks noGrp="1"/>
          </p:cNvSpPr>
          <p:nvPr>
            <p:ph type="title"/>
          </p:nvPr>
        </p:nvSpPr>
        <p:spPr>
          <a:xfrm>
            <a:off x="407987" y="136526"/>
            <a:ext cx="10841038" cy="977900"/>
          </a:xfrm>
          <a:solidFill>
            <a:srgbClr val="002060"/>
          </a:solidFill>
        </p:spPr>
        <p:txBody>
          <a:bodyPr/>
          <a:lstStyle/>
          <a:p>
            <a:r>
              <a:rPr lang="en-US" dirty="0"/>
              <a:t>  </a:t>
            </a:r>
            <a:r>
              <a:rPr lang="en-US" sz="6000" dirty="0">
                <a:solidFill>
                  <a:schemeClr val="bg1">
                    <a:lumMod val="95000"/>
                  </a:schemeClr>
                </a:solidFill>
              </a:rPr>
              <a:t>List of Annexes</a:t>
            </a:r>
            <a:endParaRPr lang="en-US" dirty="0">
              <a:solidFill>
                <a:schemeClr val="bg1">
                  <a:lumMod val="95000"/>
                </a:schemeClr>
              </a:solidFill>
            </a:endParaRPr>
          </a:p>
        </p:txBody>
      </p:sp>
      <p:sp>
        <p:nvSpPr>
          <p:cNvPr id="4" name="Date Placeholder 3">
            <a:extLst>
              <a:ext uri="{FF2B5EF4-FFF2-40B4-BE49-F238E27FC236}">
                <a16:creationId xmlns:a16="http://schemas.microsoft.com/office/drawing/2014/main" id="{D1D58441-65E0-EAE5-6A3A-4F0CD1BDAFCA}"/>
              </a:ext>
            </a:extLst>
          </p:cNvPr>
          <p:cNvSpPr>
            <a:spLocks noGrp="1"/>
          </p:cNvSpPr>
          <p:nvPr>
            <p:ph type="dt" sz="half" idx="10"/>
          </p:nvPr>
        </p:nvSpPr>
        <p:spPr/>
        <p:txBody>
          <a:bodyPr/>
          <a:lstStyle/>
          <a:p>
            <a:r>
              <a:rPr lang="en-US"/>
              <a:t>31 January 2025</a:t>
            </a:r>
            <a:endParaRPr lang="en-US" dirty="0"/>
          </a:p>
        </p:txBody>
      </p:sp>
      <p:sp>
        <p:nvSpPr>
          <p:cNvPr id="5" name="Footer Placeholder 4">
            <a:extLst>
              <a:ext uri="{FF2B5EF4-FFF2-40B4-BE49-F238E27FC236}">
                <a16:creationId xmlns:a16="http://schemas.microsoft.com/office/drawing/2014/main" id="{D66279CE-F6FD-C90F-0281-8CA0B336B2D2}"/>
              </a:ext>
            </a:extLst>
          </p:cNvPr>
          <p:cNvSpPr>
            <a:spLocks noGrp="1"/>
          </p:cNvSpPr>
          <p:nvPr>
            <p:ph type="ftr" sz="quarter" idx="11"/>
          </p:nvPr>
        </p:nvSpPr>
        <p:spPr/>
        <p:txBody>
          <a:bodyPr/>
          <a:lstStyle/>
          <a:p>
            <a:r>
              <a:rPr lang="en-GB"/>
              <a:t>DRD8 Kick-off Meeting</a:t>
            </a:r>
            <a:endParaRPr lang="en-US" dirty="0"/>
          </a:p>
        </p:txBody>
      </p:sp>
      <p:sp>
        <p:nvSpPr>
          <p:cNvPr id="6" name="Slide Number Placeholder 5">
            <a:extLst>
              <a:ext uri="{FF2B5EF4-FFF2-40B4-BE49-F238E27FC236}">
                <a16:creationId xmlns:a16="http://schemas.microsoft.com/office/drawing/2014/main" id="{EB2A60F2-B996-3EFC-BEFB-3B9668C810D3}"/>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20022966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7EAD2A-B720-4671-9035-25C8D9BCC268}"/>
              </a:ext>
            </a:extLst>
          </p:cNvPr>
          <p:cNvSpPr>
            <a:spLocks noGrp="1"/>
          </p:cNvSpPr>
          <p:nvPr>
            <p:ph type="title"/>
          </p:nvPr>
        </p:nvSpPr>
        <p:spPr>
          <a:xfrm>
            <a:off x="463206" y="261062"/>
            <a:ext cx="11292231" cy="1005764"/>
          </a:xfrm>
          <a:solidFill>
            <a:srgbClr val="002060"/>
          </a:solidFill>
        </p:spPr>
        <p:txBody>
          <a:bodyPr anchor="t">
            <a:normAutofit/>
          </a:bodyPr>
          <a:lstStyle/>
          <a:p>
            <a:pPr>
              <a:lnSpc>
                <a:spcPct val="150000"/>
              </a:lnSpc>
            </a:pPr>
            <a:r>
              <a:rPr lang="en-GB" sz="4000" dirty="0">
                <a:solidFill>
                  <a:schemeClr val="bg1">
                    <a:lumMod val="95000"/>
                  </a:schemeClr>
                </a:solidFill>
              </a:rPr>
              <a:t>Annex 2:  Funding Agencies and their Representatives</a:t>
            </a:r>
          </a:p>
        </p:txBody>
      </p:sp>
      <p:sp>
        <p:nvSpPr>
          <p:cNvPr id="4" name="Date Placeholder 3">
            <a:extLst>
              <a:ext uri="{FF2B5EF4-FFF2-40B4-BE49-F238E27FC236}">
                <a16:creationId xmlns:a16="http://schemas.microsoft.com/office/drawing/2014/main" id="{1A45AE65-8D5E-8B5C-8842-A133E51EB02D}"/>
              </a:ext>
            </a:extLst>
          </p:cNvPr>
          <p:cNvSpPr>
            <a:spLocks noGrp="1"/>
          </p:cNvSpPr>
          <p:nvPr>
            <p:ph type="dt" sz="half" idx="10"/>
          </p:nvPr>
        </p:nvSpPr>
        <p:spPr/>
        <p:txBody>
          <a:bodyPr/>
          <a:lstStyle/>
          <a:p>
            <a:r>
              <a:rPr lang="en-US"/>
              <a:t>31 January 2025</a:t>
            </a:r>
            <a:endParaRPr lang="en-US" dirty="0"/>
          </a:p>
        </p:txBody>
      </p:sp>
      <p:sp>
        <p:nvSpPr>
          <p:cNvPr id="5" name="Footer Placeholder 4">
            <a:extLst>
              <a:ext uri="{FF2B5EF4-FFF2-40B4-BE49-F238E27FC236}">
                <a16:creationId xmlns:a16="http://schemas.microsoft.com/office/drawing/2014/main" id="{A762BDAC-0A2C-BF3A-93F8-76923D02F08D}"/>
              </a:ext>
            </a:extLst>
          </p:cNvPr>
          <p:cNvSpPr>
            <a:spLocks noGrp="1"/>
          </p:cNvSpPr>
          <p:nvPr>
            <p:ph type="ftr" sz="quarter" idx="11"/>
          </p:nvPr>
        </p:nvSpPr>
        <p:spPr/>
        <p:txBody>
          <a:bodyPr/>
          <a:lstStyle/>
          <a:p>
            <a:r>
              <a:rPr lang="en-GB"/>
              <a:t>DRD8 Kick-off Meeting</a:t>
            </a:r>
            <a:endParaRPr lang="en-US" dirty="0"/>
          </a:p>
        </p:txBody>
      </p:sp>
      <p:sp>
        <p:nvSpPr>
          <p:cNvPr id="6" name="Slide Number Placeholder 5">
            <a:extLst>
              <a:ext uri="{FF2B5EF4-FFF2-40B4-BE49-F238E27FC236}">
                <a16:creationId xmlns:a16="http://schemas.microsoft.com/office/drawing/2014/main" id="{39199CF5-10C9-2F96-453B-AF85A8C389BB}"/>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9" name="Picture 8">
            <a:extLst>
              <a:ext uri="{FF2B5EF4-FFF2-40B4-BE49-F238E27FC236}">
                <a16:creationId xmlns:a16="http://schemas.microsoft.com/office/drawing/2014/main" id="{01FA1EAB-02DE-08F2-99F2-0BC77FE6F399}"/>
              </a:ext>
            </a:extLst>
          </p:cNvPr>
          <p:cNvPicPr>
            <a:picLocks noChangeAspect="1"/>
          </p:cNvPicPr>
          <p:nvPr/>
        </p:nvPicPr>
        <p:blipFill>
          <a:blip r:embed="rId2"/>
          <a:stretch>
            <a:fillRect/>
          </a:stretch>
        </p:blipFill>
        <p:spPr>
          <a:xfrm>
            <a:off x="5228825" y="1968549"/>
            <a:ext cx="6526613" cy="3685873"/>
          </a:xfrm>
          <a:prstGeom prst="rect">
            <a:avLst/>
          </a:prstGeom>
          <a:ln>
            <a:noFill/>
          </a:ln>
          <a:effectLst>
            <a:outerShdw blurRad="292100" dist="139700" dir="2700000" algn="tl" rotWithShape="0">
              <a:srgbClr val="333333">
                <a:alpha val="65000"/>
              </a:srgbClr>
            </a:outerShdw>
          </a:effectLst>
        </p:spPr>
      </p:pic>
      <p:sp>
        <p:nvSpPr>
          <p:cNvPr id="15" name="TextBox 14">
            <a:extLst>
              <a:ext uri="{FF2B5EF4-FFF2-40B4-BE49-F238E27FC236}">
                <a16:creationId xmlns:a16="http://schemas.microsoft.com/office/drawing/2014/main" id="{9CEE938A-829B-BD96-086F-83239C8B5211}"/>
              </a:ext>
            </a:extLst>
          </p:cNvPr>
          <p:cNvSpPr txBox="1"/>
          <p:nvPr/>
        </p:nvSpPr>
        <p:spPr>
          <a:xfrm>
            <a:off x="539407" y="1968549"/>
            <a:ext cx="4480268" cy="3970318"/>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sz="2400" dirty="0"/>
              <a:t>Funding Agencies signing the MoU are not necessarily the same as the Funding Agencies listed in the Work Packages.</a:t>
            </a:r>
          </a:p>
          <a:p>
            <a:pPr marL="285750" indent="-285750" algn="l">
              <a:buFont typeface="Arial" panose="020B0604020202020204" pitchFamily="34" charset="0"/>
              <a:buChar char="•"/>
            </a:pPr>
            <a:r>
              <a:rPr lang="en-GB" sz="2400" dirty="0"/>
              <a:t>The list of those FAs signing the MoU needs to be established.</a:t>
            </a:r>
          </a:p>
          <a:p>
            <a:pPr marL="285750" indent="-285750" algn="l">
              <a:buFont typeface="Arial" panose="020B0604020202020204" pitchFamily="34" charset="0"/>
              <a:buChar char="•"/>
            </a:pPr>
            <a:endParaRPr lang="en-GB" sz="2400" dirty="0"/>
          </a:p>
          <a:p>
            <a:pPr marL="342900" indent="-342900" algn="l">
              <a:buFont typeface="Wingdings" panose="05000000000000000000" pitchFamily="2" charset="2"/>
              <a:buChar char="Ø"/>
            </a:pPr>
            <a:r>
              <a:rPr lang="en-GB" sz="2400" b="1" dirty="0">
                <a:solidFill>
                  <a:srgbClr val="002060"/>
                </a:solidFill>
              </a:rPr>
              <a:t>It would be important to start contacting the FAs and ask for the required financial support! </a:t>
            </a:r>
          </a:p>
          <a:p>
            <a:pPr algn="l"/>
            <a:endParaRPr lang="en-GB" b="1" dirty="0">
              <a:solidFill>
                <a:srgbClr val="C00000"/>
              </a:solidFill>
              <a:highlight>
                <a:srgbClr val="FFFF00"/>
              </a:highlight>
            </a:endParaRPr>
          </a:p>
        </p:txBody>
      </p:sp>
    </p:spTree>
    <p:extLst>
      <p:ext uri="{BB962C8B-B14F-4D97-AF65-F5344CB8AC3E}">
        <p14:creationId xmlns:p14="http://schemas.microsoft.com/office/powerpoint/2010/main" val="24844260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EBA0D63-BA18-76C3-2855-130096349F70}"/>
              </a:ext>
            </a:extLst>
          </p:cNvPr>
          <p:cNvSpPr>
            <a:spLocks noGrp="1"/>
          </p:cNvSpPr>
          <p:nvPr>
            <p:ph type="title"/>
          </p:nvPr>
        </p:nvSpPr>
        <p:spPr>
          <a:xfrm>
            <a:off x="412776" y="365126"/>
            <a:ext cx="11366448" cy="996950"/>
          </a:xfrm>
          <a:solidFill>
            <a:srgbClr val="002060"/>
          </a:solidFill>
        </p:spPr>
        <p:txBody>
          <a:bodyPr>
            <a:normAutofit/>
          </a:bodyPr>
          <a:lstStyle/>
          <a:p>
            <a:r>
              <a:rPr lang="en-GB" sz="3600" dirty="0">
                <a:solidFill>
                  <a:schemeClr val="bg1">
                    <a:lumMod val="95000"/>
                  </a:schemeClr>
                </a:solidFill>
              </a:rPr>
              <a:t>Annex 5: Overview of the Financial Participation of the FAs</a:t>
            </a:r>
            <a:endParaRPr lang="en-US" dirty="0">
              <a:solidFill>
                <a:schemeClr val="bg1">
                  <a:lumMod val="95000"/>
                </a:schemeClr>
              </a:solidFill>
            </a:endParaRPr>
          </a:p>
        </p:txBody>
      </p:sp>
      <p:sp>
        <p:nvSpPr>
          <p:cNvPr id="4" name="Date Placeholder 3">
            <a:extLst>
              <a:ext uri="{FF2B5EF4-FFF2-40B4-BE49-F238E27FC236}">
                <a16:creationId xmlns:a16="http://schemas.microsoft.com/office/drawing/2014/main" id="{EF4C6F56-3AAA-7C87-56D3-6363EA407C5F}"/>
              </a:ext>
            </a:extLst>
          </p:cNvPr>
          <p:cNvSpPr>
            <a:spLocks noGrp="1"/>
          </p:cNvSpPr>
          <p:nvPr>
            <p:ph type="dt" sz="half" idx="10"/>
          </p:nvPr>
        </p:nvSpPr>
        <p:spPr/>
        <p:txBody>
          <a:bodyPr/>
          <a:lstStyle/>
          <a:p>
            <a:r>
              <a:rPr lang="en-US"/>
              <a:t>31 January 2025</a:t>
            </a:r>
            <a:endParaRPr lang="en-US" dirty="0"/>
          </a:p>
        </p:txBody>
      </p:sp>
      <p:sp>
        <p:nvSpPr>
          <p:cNvPr id="5" name="Footer Placeholder 4">
            <a:extLst>
              <a:ext uri="{FF2B5EF4-FFF2-40B4-BE49-F238E27FC236}">
                <a16:creationId xmlns:a16="http://schemas.microsoft.com/office/drawing/2014/main" id="{DE29D3D9-2908-D1F3-BA6C-A374C3E62C48}"/>
              </a:ext>
            </a:extLst>
          </p:cNvPr>
          <p:cNvSpPr>
            <a:spLocks noGrp="1"/>
          </p:cNvSpPr>
          <p:nvPr>
            <p:ph type="ftr" sz="quarter" idx="11"/>
          </p:nvPr>
        </p:nvSpPr>
        <p:spPr/>
        <p:txBody>
          <a:bodyPr/>
          <a:lstStyle/>
          <a:p>
            <a:r>
              <a:rPr lang="en-GB"/>
              <a:t>DRD8 Kick-off Meeting</a:t>
            </a:r>
            <a:endParaRPr lang="en-US" dirty="0"/>
          </a:p>
        </p:txBody>
      </p:sp>
      <p:sp>
        <p:nvSpPr>
          <p:cNvPr id="6" name="Slide Number Placeholder 5">
            <a:extLst>
              <a:ext uri="{FF2B5EF4-FFF2-40B4-BE49-F238E27FC236}">
                <a16:creationId xmlns:a16="http://schemas.microsoft.com/office/drawing/2014/main" id="{9576270F-51F2-481F-5530-7F26AC86404C}"/>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13" name="Content Placeholder 12">
            <a:extLst>
              <a:ext uri="{FF2B5EF4-FFF2-40B4-BE49-F238E27FC236}">
                <a16:creationId xmlns:a16="http://schemas.microsoft.com/office/drawing/2014/main" id="{85F60025-7D90-2D65-1646-51BAD960F8B2}"/>
              </a:ext>
            </a:extLst>
          </p:cNvPr>
          <p:cNvSpPr>
            <a:spLocks noGrp="1"/>
          </p:cNvSpPr>
          <p:nvPr>
            <p:ph idx="1"/>
          </p:nvPr>
        </p:nvSpPr>
        <p:spPr>
          <a:xfrm>
            <a:off x="403200" y="1668523"/>
            <a:ext cx="11376024" cy="4674087"/>
          </a:xfrm>
        </p:spPr>
        <p:txBody>
          <a:bodyPr>
            <a:normAutofit fontScale="85000" lnSpcReduction="20000"/>
          </a:bodyPr>
          <a:lstStyle/>
          <a:p>
            <a:r>
              <a:rPr lang="en-GB" b="1" dirty="0">
                <a:solidFill>
                  <a:schemeClr val="tx1"/>
                </a:solidFill>
              </a:rPr>
              <a:t>This Annex does not concern Work Package resources – only Common Fund</a:t>
            </a:r>
          </a:p>
          <a:p>
            <a:endParaRPr lang="en-GB" dirty="0">
              <a:solidFill>
                <a:schemeClr val="tx1"/>
              </a:solidFill>
            </a:endParaRPr>
          </a:p>
          <a:p>
            <a:endParaRPr lang="en-GB" dirty="0">
              <a:solidFill>
                <a:schemeClr val="tx1"/>
              </a:solidFill>
            </a:endParaRPr>
          </a:p>
          <a:p>
            <a:pPr>
              <a:lnSpc>
                <a:spcPct val="120000"/>
              </a:lnSpc>
              <a:buFont typeface="Wingdings" panose="05000000000000000000" pitchFamily="2" charset="2"/>
              <a:buChar char="Ø"/>
            </a:pPr>
            <a:r>
              <a:rPr lang="en-GB" b="1" dirty="0">
                <a:solidFill>
                  <a:srgbClr val="002060"/>
                </a:solidFill>
              </a:rPr>
              <a:t> At this stage, DRD8 doesn’t foresee to have a Common Fund. </a:t>
            </a:r>
          </a:p>
          <a:p>
            <a:pPr marL="0" indent="0">
              <a:lnSpc>
                <a:spcPct val="120000"/>
              </a:lnSpc>
              <a:buNone/>
            </a:pPr>
            <a:r>
              <a:rPr lang="en-GB" b="1" dirty="0">
                <a:solidFill>
                  <a:srgbClr val="002060"/>
                </a:solidFill>
              </a:rPr>
              <a:t>     However, we are open for discussion on this point. </a:t>
            </a:r>
          </a:p>
          <a:p>
            <a:endParaRPr lang="en-GB" dirty="0">
              <a:solidFill>
                <a:schemeClr val="tx1"/>
              </a:solidFill>
            </a:endParaRPr>
          </a:p>
          <a:p>
            <a:r>
              <a:rPr lang="en-GB" b="1" dirty="0">
                <a:solidFill>
                  <a:srgbClr val="002060"/>
                </a:solidFill>
              </a:rPr>
              <a:t>Examples for the use of Common Funds:</a:t>
            </a:r>
          </a:p>
          <a:p>
            <a:pPr marL="342900" indent="-342900">
              <a:buFont typeface="Arial" panose="020B0604020202020204" pitchFamily="34" charset="0"/>
              <a:buChar char="•"/>
            </a:pPr>
            <a:r>
              <a:rPr lang="en-GB" sz="2000" b="0" dirty="0">
                <a:solidFill>
                  <a:schemeClr val="tx1"/>
                </a:solidFill>
              </a:rPr>
              <a:t>Support for Collaboration Meetings</a:t>
            </a:r>
          </a:p>
          <a:p>
            <a:pPr marL="342900" indent="-342900">
              <a:buFont typeface="Arial" panose="020B0604020202020204" pitchFamily="34" charset="0"/>
              <a:buChar char="•"/>
            </a:pPr>
            <a:r>
              <a:rPr lang="en-GB" sz="2000" b="0" dirty="0">
                <a:solidFill>
                  <a:schemeClr val="tx1"/>
                </a:solidFill>
              </a:rPr>
              <a:t>Common Projects</a:t>
            </a:r>
          </a:p>
          <a:p>
            <a:pPr marL="342900" indent="-342900">
              <a:buFont typeface="Arial" panose="020B0604020202020204" pitchFamily="34" charset="0"/>
              <a:buChar char="•"/>
            </a:pPr>
            <a:r>
              <a:rPr lang="en-GB" sz="2000" b="0" dirty="0">
                <a:solidFill>
                  <a:schemeClr val="tx1"/>
                </a:solidFill>
              </a:rPr>
              <a:t>Investment in common activities </a:t>
            </a:r>
          </a:p>
          <a:p>
            <a:pPr marL="342900" indent="-342900">
              <a:buFont typeface="Arial" panose="020B0604020202020204" pitchFamily="34" charset="0"/>
              <a:buChar char="•"/>
            </a:pPr>
            <a:r>
              <a:rPr lang="en-GB" sz="2000" b="0" dirty="0">
                <a:solidFill>
                  <a:schemeClr val="tx1"/>
                </a:solidFill>
              </a:rPr>
              <a:t>Support for Common Facilities (Laboratories)</a:t>
            </a:r>
          </a:p>
          <a:p>
            <a:pPr marL="342900" indent="-342900">
              <a:buFont typeface="Arial" panose="020B0604020202020204" pitchFamily="34" charset="0"/>
              <a:buChar char="•"/>
            </a:pPr>
            <a:r>
              <a:rPr lang="en-GB" sz="2000" b="0" dirty="0">
                <a:solidFill>
                  <a:schemeClr val="tx1"/>
                </a:solidFill>
              </a:rPr>
              <a:t>…</a:t>
            </a:r>
            <a:endParaRPr lang="en-US" sz="2000" b="0" dirty="0">
              <a:solidFill>
                <a:schemeClr val="tx1"/>
              </a:solidFill>
            </a:endParaRPr>
          </a:p>
          <a:p>
            <a:endParaRPr lang="en-US" dirty="0">
              <a:solidFill>
                <a:schemeClr val="tx1"/>
              </a:solidFill>
            </a:endParaRPr>
          </a:p>
          <a:p>
            <a:endParaRPr lang="en-GB" dirty="0"/>
          </a:p>
          <a:p>
            <a:endParaRPr lang="en-GB" dirty="0"/>
          </a:p>
        </p:txBody>
      </p:sp>
      <p:pic>
        <p:nvPicPr>
          <p:cNvPr id="15" name="Picture 14">
            <a:extLst>
              <a:ext uri="{FF2B5EF4-FFF2-40B4-BE49-F238E27FC236}">
                <a16:creationId xmlns:a16="http://schemas.microsoft.com/office/drawing/2014/main" id="{52D3A494-FA5F-20EB-42AA-1A479E2B1BD1}"/>
              </a:ext>
            </a:extLst>
          </p:cNvPr>
          <p:cNvPicPr>
            <a:picLocks noChangeAspect="1"/>
          </p:cNvPicPr>
          <p:nvPr/>
        </p:nvPicPr>
        <p:blipFill>
          <a:blip r:embed="rId2"/>
          <a:stretch>
            <a:fillRect/>
          </a:stretch>
        </p:blipFill>
        <p:spPr>
          <a:xfrm>
            <a:off x="2429596" y="2048208"/>
            <a:ext cx="6457950" cy="752475"/>
          </a:xfrm>
          <a:prstGeom prst="rect">
            <a:avLst/>
          </a:prstGeom>
        </p:spPr>
      </p:pic>
    </p:spTree>
    <p:extLst>
      <p:ext uri="{BB962C8B-B14F-4D97-AF65-F5344CB8AC3E}">
        <p14:creationId xmlns:p14="http://schemas.microsoft.com/office/powerpoint/2010/main" val="16245635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B9AC3B2-ABA3-2C6C-15F1-2B1C937C4B54}"/>
              </a:ext>
            </a:extLst>
          </p:cNvPr>
          <p:cNvSpPr>
            <a:spLocks noGrp="1"/>
          </p:cNvSpPr>
          <p:nvPr>
            <p:ph idx="1"/>
          </p:nvPr>
        </p:nvSpPr>
        <p:spPr>
          <a:xfrm>
            <a:off x="407988" y="2240439"/>
            <a:ext cx="11376024" cy="3703161"/>
          </a:xfrm>
        </p:spPr>
        <p:txBody>
          <a:bodyPr>
            <a:normAutofit fontScale="77500" lnSpcReduction="20000"/>
          </a:bodyPr>
          <a:lstStyle/>
          <a:p>
            <a:pPr marL="457200" lvl="1" indent="0" algn="just">
              <a:spcBef>
                <a:spcPts val="2400"/>
              </a:spcBef>
              <a:spcAft>
                <a:spcPts val="600"/>
              </a:spcAft>
              <a:buSzPts val="1200"/>
              <a:buNone/>
              <a:tabLst>
                <a:tab pos="914400" algn="l"/>
              </a:tabLst>
            </a:pPr>
            <a:r>
              <a:rPr lang="en-GB" sz="2600" b="1" kern="100" dirty="0">
                <a:effectLst/>
                <a:latin typeface="Times New Roman" panose="02020603050405020304" pitchFamily="18" charset="0"/>
                <a:ea typeface="Calibri" panose="020F0502020204030204" pitchFamily="34" charset="0"/>
                <a:cs typeface="Arial" panose="020B0604020202020204" pitchFamily="34" charset="0"/>
              </a:rPr>
              <a:t>6.1 Irradiation Facilities</a:t>
            </a:r>
          </a:p>
          <a:p>
            <a:pPr marL="0" indent="0" algn="just">
              <a:lnSpc>
                <a:spcPct val="115000"/>
              </a:lnSpc>
              <a:spcBef>
                <a:spcPts val="600"/>
              </a:spcBef>
              <a:buNone/>
            </a:pPr>
            <a:r>
              <a:rPr lang="en-GB" sz="2600" kern="100" dirty="0">
                <a:effectLst/>
                <a:latin typeface="Times New Roman" panose="02020603050405020304" pitchFamily="18" charset="0"/>
                <a:ea typeface="Calibri" panose="020F0502020204030204" pitchFamily="34" charset="0"/>
                <a:cs typeface="Arial" panose="020B0604020202020204" pitchFamily="34" charset="0"/>
              </a:rPr>
              <a:t>	</a:t>
            </a:r>
            <a:r>
              <a:rPr lang="en-GB" sz="2600" b="0" kern="100" dirty="0">
                <a:effectLst/>
                <a:latin typeface="Times New Roman" panose="02020603050405020304" pitchFamily="18" charset="0"/>
                <a:ea typeface="Calibri" panose="020F0502020204030204" pitchFamily="34" charset="0"/>
                <a:cs typeface="Arial" panose="020B0604020202020204" pitchFamily="34" charset="0"/>
              </a:rPr>
              <a:t>Access for members of the DRD8 Collaboration to CERN irradiation facilities.</a:t>
            </a:r>
          </a:p>
          <a:p>
            <a:pPr marL="457200" lvl="1" indent="0" algn="just">
              <a:spcBef>
                <a:spcPts val="2400"/>
              </a:spcBef>
              <a:spcAft>
                <a:spcPts val="600"/>
              </a:spcAft>
              <a:buSzPts val="1200"/>
              <a:buNone/>
              <a:tabLst>
                <a:tab pos="914400" algn="l"/>
              </a:tabLst>
            </a:pPr>
            <a:r>
              <a:rPr lang="en-GB" sz="2600" b="1" kern="100" dirty="0">
                <a:effectLst/>
                <a:latin typeface="Times New Roman" panose="02020603050405020304" pitchFamily="18" charset="0"/>
                <a:ea typeface="Calibri" panose="020F0502020204030204" pitchFamily="34" charset="0"/>
                <a:cs typeface="Arial" panose="020B0604020202020204" pitchFamily="34" charset="0"/>
              </a:rPr>
              <a:t>6.2 Laboratories</a:t>
            </a:r>
          </a:p>
          <a:p>
            <a:pPr marL="0" indent="0">
              <a:lnSpc>
                <a:spcPct val="115000"/>
              </a:lnSpc>
              <a:spcBef>
                <a:spcPts val="600"/>
              </a:spcBef>
              <a:buNone/>
            </a:pPr>
            <a:r>
              <a:rPr lang="en-GB" sz="2600" kern="100" dirty="0">
                <a:effectLst/>
                <a:latin typeface="Times New Roman" panose="02020603050405020304" pitchFamily="18" charset="0"/>
                <a:ea typeface="Calibri" panose="020F0502020204030204" pitchFamily="34" charset="0"/>
                <a:cs typeface="Arial" panose="020B0604020202020204" pitchFamily="34" charset="0"/>
              </a:rPr>
              <a:t>	</a:t>
            </a:r>
            <a:r>
              <a:rPr lang="en-GB" sz="2600" b="0" kern="100" dirty="0">
                <a:effectLst/>
                <a:latin typeface="Times New Roman" panose="02020603050405020304" pitchFamily="18" charset="0"/>
                <a:ea typeface="Calibri" panose="020F0502020204030204" pitchFamily="34" charset="0"/>
                <a:cs typeface="Arial" panose="020B0604020202020204" pitchFamily="34" charset="0"/>
              </a:rPr>
              <a:t>Access for members of the DRD8 Collaboration to laboratories at CERN such as Metrology, 	Composite Lab is possible. However, </a:t>
            </a:r>
            <a:r>
              <a:rPr lang="en-GB" sz="2600" kern="100" dirty="0">
                <a:latin typeface="Times New Roman" panose="02020603050405020304" pitchFamily="18" charset="0"/>
                <a:ea typeface="Calibri" panose="020F0502020204030204" pitchFamily="34" charset="0"/>
                <a:cs typeface="Arial" panose="020B0604020202020204" pitchFamily="34" charset="0"/>
              </a:rPr>
              <a:t>most of the CERN services are subject to a fee and access to 	the facilities is limited</a:t>
            </a:r>
            <a:r>
              <a:rPr lang="en-GB" sz="2600" b="0" kern="100" dirty="0">
                <a:effectLst/>
                <a:latin typeface="Times New Roman" panose="02020603050405020304" pitchFamily="18" charset="0"/>
                <a:ea typeface="Calibri" panose="020F0502020204030204" pitchFamily="34" charset="0"/>
                <a:cs typeface="Arial" panose="020B0604020202020204" pitchFamily="34" charset="0"/>
              </a:rPr>
              <a:t>.</a:t>
            </a:r>
          </a:p>
          <a:p>
            <a:pPr marL="457200" lvl="1" indent="0" algn="just">
              <a:spcBef>
                <a:spcPts val="2400"/>
              </a:spcBef>
              <a:spcAft>
                <a:spcPts val="600"/>
              </a:spcAft>
              <a:buSzPts val="1200"/>
              <a:buNone/>
              <a:tabLst>
                <a:tab pos="914400" algn="l"/>
              </a:tabLst>
            </a:pPr>
            <a:r>
              <a:rPr lang="en-GB" sz="2600" b="1" kern="100" dirty="0">
                <a:effectLst/>
                <a:latin typeface="Times New Roman" panose="02020603050405020304" pitchFamily="18" charset="0"/>
                <a:ea typeface="Calibri" panose="020F0502020204030204" pitchFamily="34" charset="0"/>
                <a:cs typeface="Arial" panose="020B0604020202020204" pitchFamily="34" charset="0"/>
              </a:rPr>
              <a:t>6.3 Computing Resources</a:t>
            </a:r>
          </a:p>
          <a:p>
            <a:pPr marL="0" indent="0">
              <a:lnSpc>
                <a:spcPct val="115000"/>
              </a:lnSpc>
              <a:spcBef>
                <a:spcPts val="600"/>
              </a:spcBef>
              <a:buNone/>
            </a:pPr>
            <a:r>
              <a:rPr lang="en-GB" sz="2600" kern="100" dirty="0">
                <a:effectLst/>
                <a:latin typeface="Times New Roman" panose="02020603050405020304" pitchFamily="18" charset="0"/>
                <a:ea typeface="Calibri" panose="020F0502020204030204" pitchFamily="34" charset="0"/>
                <a:cs typeface="Arial" panose="020B0604020202020204" pitchFamily="34" charset="0"/>
              </a:rPr>
              <a:t>	</a:t>
            </a:r>
            <a:r>
              <a:rPr lang="en-GB" sz="2600" b="0" kern="100" dirty="0">
                <a:effectLst/>
                <a:latin typeface="Times New Roman" panose="02020603050405020304" pitchFamily="18" charset="0"/>
                <a:ea typeface="Calibri" panose="020F0502020204030204" pitchFamily="34" charset="0"/>
                <a:cs typeface="Arial" panose="020B0604020202020204" pitchFamily="34" charset="0"/>
              </a:rPr>
              <a:t>Access for members of the DRD8 Collaboration to CERN Computing resources in terms of 	processing, storage and software.</a:t>
            </a:r>
          </a:p>
          <a:p>
            <a:endParaRPr lang="en-GB" dirty="0"/>
          </a:p>
        </p:txBody>
      </p:sp>
      <p:sp>
        <p:nvSpPr>
          <p:cNvPr id="3" name="Title 2">
            <a:extLst>
              <a:ext uri="{FF2B5EF4-FFF2-40B4-BE49-F238E27FC236}">
                <a16:creationId xmlns:a16="http://schemas.microsoft.com/office/drawing/2014/main" id="{8F7EAD2A-B720-4671-9035-25C8D9BCC268}"/>
              </a:ext>
            </a:extLst>
          </p:cNvPr>
          <p:cNvSpPr>
            <a:spLocks noGrp="1"/>
          </p:cNvSpPr>
          <p:nvPr>
            <p:ph type="title"/>
          </p:nvPr>
        </p:nvSpPr>
        <p:spPr>
          <a:solidFill>
            <a:srgbClr val="002060"/>
          </a:solidFill>
        </p:spPr>
        <p:txBody>
          <a:bodyPr>
            <a:normAutofit/>
          </a:bodyPr>
          <a:lstStyle/>
          <a:p>
            <a:pPr>
              <a:lnSpc>
                <a:spcPct val="100000"/>
              </a:lnSpc>
            </a:pPr>
            <a:r>
              <a:rPr lang="en-GB" sz="3600" dirty="0">
                <a:solidFill>
                  <a:schemeClr val="bg1">
                    <a:lumMod val="95000"/>
                  </a:schemeClr>
                </a:solidFill>
              </a:rPr>
              <a:t>Annex 6:  Specific Obligations and Responsibilities of CERN as the Host Laboratory of the </a:t>
            </a:r>
            <a:r>
              <a:rPr lang="en-GB" sz="3600" dirty="0" err="1">
                <a:solidFill>
                  <a:schemeClr val="bg1">
                    <a:lumMod val="95000"/>
                  </a:schemeClr>
                </a:solidFill>
              </a:rPr>
              <a:t>DRDn</a:t>
            </a:r>
            <a:r>
              <a:rPr lang="en-GB" dirty="0">
                <a:solidFill>
                  <a:schemeClr val="bg1">
                    <a:lumMod val="95000"/>
                  </a:schemeClr>
                </a:solidFill>
              </a:rPr>
              <a:t> </a:t>
            </a:r>
            <a:r>
              <a:rPr lang="en-GB" sz="3600" dirty="0">
                <a:solidFill>
                  <a:schemeClr val="bg1">
                    <a:lumMod val="95000"/>
                  </a:schemeClr>
                </a:solidFill>
              </a:rPr>
              <a:t>Collaboration</a:t>
            </a:r>
          </a:p>
        </p:txBody>
      </p:sp>
      <p:sp>
        <p:nvSpPr>
          <p:cNvPr id="4" name="Date Placeholder 3">
            <a:extLst>
              <a:ext uri="{FF2B5EF4-FFF2-40B4-BE49-F238E27FC236}">
                <a16:creationId xmlns:a16="http://schemas.microsoft.com/office/drawing/2014/main" id="{1A45AE65-8D5E-8B5C-8842-A133E51EB02D}"/>
              </a:ext>
            </a:extLst>
          </p:cNvPr>
          <p:cNvSpPr>
            <a:spLocks noGrp="1"/>
          </p:cNvSpPr>
          <p:nvPr>
            <p:ph type="dt" sz="half" idx="10"/>
          </p:nvPr>
        </p:nvSpPr>
        <p:spPr/>
        <p:txBody>
          <a:bodyPr/>
          <a:lstStyle/>
          <a:p>
            <a:r>
              <a:rPr lang="en-US"/>
              <a:t>31 January 2025</a:t>
            </a:r>
            <a:endParaRPr lang="en-US" dirty="0"/>
          </a:p>
        </p:txBody>
      </p:sp>
      <p:sp>
        <p:nvSpPr>
          <p:cNvPr id="5" name="Footer Placeholder 4">
            <a:extLst>
              <a:ext uri="{FF2B5EF4-FFF2-40B4-BE49-F238E27FC236}">
                <a16:creationId xmlns:a16="http://schemas.microsoft.com/office/drawing/2014/main" id="{A762BDAC-0A2C-BF3A-93F8-76923D02F08D}"/>
              </a:ext>
            </a:extLst>
          </p:cNvPr>
          <p:cNvSpPr>
            <a:spLocks noGrp="1"/>
          </p:cNvSpPr>
          <p:nvPr>
            <p:ph type="ftr" sz="quarter" idx="11"/>
          </p:nvPr>
        </p:nvSpPr>
        <p:spPr/>
        <p:txBody>
          <a:bodyPr/>
          <a:lstStyle/>
          <a:p>
            <a:r>
              <a:rPr lang="en-GB"/>
              <a:t>DRD8 Kick-off Meeting</a:t>
            </a:r>
            <a:endParaRPr lang="en-US" dirty="0"/>
          </a:p>
        </p:txBody>
      </p:sp>
      <p:sp>
        <p:nvSpPr>
          <p:cNvPr id="6" name="Slide Number Placeholder 5">
            <a:extLst>
              <a:ext uri="{FF2B5EF4-FFF2-40B4-BE49-F238E27FC236}">
                <a16:creationId xmlns:a16="http://schemas.microsoft.com/office/drawing/2014/main" id="{39199CF5-10C9-2F96-453B-AF85A8C389BB}"/>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Tree>
    <p:extLst>
      <p:ext uri="{BB962C8B-B14F-4D97-AF65-F5344CB8AC3E}">
        <p14:creationId xmlns:p14="http://schemas.microsoft.com/office/powerpoint/2010/main" val="36319937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7EAD2A-B720-4671-9035-25C8D9BCC268}"/>
              </a:ext>
            </a:extLst>
          </p:cNvPr>
          <p:cNvSpPr>
            <a:spLocks noGrp="1"/>
          </p:cNvSpPr>
          <p:nvPr>
            <p:ph type="title"/>
          </p:nvPr>
        </p:nvSpPr>
        <p:spPr>
          <a:xfrm>
            <a:off x="259398" y="101327"/>
            <a:ext cx="6017577" cy="1065742"/>
          </a:xfrm>
          <a:solidFill>
            <a:srgbClr val="002060"/>
          </a:solidFill>
        </p:spPr>
        <p:txBody>
          <a:bodyPr anchor="t">
            <a:normAutofit/>
          </a:bodyPr>
          <a:lstStyle/>
          <a:p>
            <a:pPr>
              <a:lnSpc>
                <a:spcPct val="150000"/>
              </a:lnSpc>
            </a:pPr>
            <a:r>
              <a:rPr lang="en-GB" sz="4000" dirty="0">
                <a:solidFill>
                  <a:schemeClr val="bg1">
                    <a:lumMod val="95000"/>
                  </a:schemeClr>
                </a:solidFill>
              </a:rPr>
              <a:t>  Annex 7</a:t>
            </a:r>
            <a:r>
              <a:rPr lang="en-GB" dirty="0">
                <a:solidFill>
                  <a:schemeClr val="bg1">
                    <a:lumMod val="95000"/>
                  </a:schemeClr>
                </a:solidFill>
              </a:rPr>
              <a:t> :</a:t>
            </a:r>
            <a:r>
              <a:rPr lang="en-GB" sz="4000" dirty="0">
                <a:solidFill>
                  <a:schemeClr val="bg1">
                    <a:lumMod val="95000"/>
                  </a:schemeClr>
                </a:solidFill>
              </a:rPr>
              <a:t> Work Packages </a:t>
            </a:r>
          </a:p>
        </p:txBody>
      </p:sp>
      <p:sp>
        <p:nvSpPr>
          <p:cNvPr id="4" name="Date Placeholder 3">
            <a:extLst>
              <a:ext uri="{FF2B5EF4-FFF2-40B4-BE49-F238E27FC236}">
                <a16:creationId xmlns:a16="http://schemas.microsoft.com/office/drawing/2014/main" id="{1A45AE65-8D5E-8B5C-8842-A133E51EB02D}"/>
              </a:ext>
            </a:extLst>
          </p:cNvPr>
          <p:cNvSpPr>
            <a:spLocks noGrp="1"/>
          </p:cNvSpPr>
          <p:nvPr>
            <p:ph type="dt" sz="half" idx="10"/>
          </p:nvPr>
        </p:nvSpPr>
        <p:spPr/>
        <p:txBody>
          <a:bodyPr/>
          <a:lstStyle/>
          <a:p>
            <a:r>
              <a:rPr lang="en-US"/>
              <a:t>31 January 2025</a:t>
            </a:r>
            <a:endParaRPr lang="en-US" dirty="0"/>
          </a:p>
        </p:txBody>
      </p:sp>
      <p:sp>
        <p:nvSpPr>
          <p:cNvPr id="5" name="Footer Placeholder 4">
            <a:extLst>
              <a:ext uri="{FF2B5EF4-FFF2-40B4-BE49-F238E27FC236}">
                <a16:creationId xmlns:a16="http://schemas.microsoft.com/office/drawing/2014/main" id="{A762BDAC-0A2C-BF3A-93F8-76923D02F08D}"/>
              </a:ext>
            </a:extLst>
          </p:cNvPr>
          <p:cNvSpPr>
            <a:spLocks noGrp="1"/>
          </p:cNvSpPr>
          <p:nvPr>
            <p:ph type="ftr" sz="quarter" idx="11"/>
          </p:nvPr>
        </p:nvSpPr>
        <p:spPr/>
        <p:txBody>
          <a:bodyPr/>
          <a:lstStyle/>
          <a:p>
            <a:r>
              <a:rPr lang="en-GB"/>
              <a:t>DRD8 Kick-off Meeting</a:t>
            </a:r>
            <a:endParaRPr lang="en-US" dirty="0"/>
          </a:p>
        </p:txBody>
      </p:sp>
      <p:sp>
        <p:nvSpPr>
          <p:cNvPr id="6" name="Slide Number Placeholder 5">
            <a:extLst>
              <a:ext uri="{FF2B5EF4-FFF2-40B4-BE49-F238E27FC236}">
                <a16:creationId xmlns:a16="http://schemas.microsoft.com/office/drawing/2014/main" id="{39199CF5-10C9-2F96-453B-AF85A8C389BB}"/>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7" name="Picture 6">
            <a:extLst>
              <a:ext uri="{FF2B5EF4-FFF2-40B4-BE49-F238E27FC236}">
                <a16:creationId xmlns:a16="http://schemas.microsoft.com/office/drawing/2014/main" id="{8E51B3FD-5422-CC05-AEA7-451D42DB7A43}"/>
              </a:ext>
            </a:extLst>
          </p:cNvPr>
          <p:cNvPicPr>
            <a:picLocks noChangeAspect="1"/>
          </p:cNvPicPr>
          <p:nvPr/>
        </p:nvPicPr>
        <p:blipFill>
          <a:blip r:embed="rId2"/>
          <a:stretch>
            <a:fillRect/>
          </a:stretch>
        </p:blipFill>
        <p:spPr>
          <a:xfrm>
            <a:off x="6549328" y="362852"/>
            <a:ext cx="4921705" cy="5843638"/>
          </a:xfrm>
          <a:prstGeom prst="rect">
            <a:avLst/>
          </a:prstGeom>
        </p:spPr>
      </p:pic>
      <p:sp>
        <p:nvSpPr>
          <p:cNvPr id="8" name="TextBox 7">
            <a:extLst>
              <a:ext uri="{FF2B5EF4-FFF2-40B4-BE49-F238E27FC236}">
                <a16:creationId xmlns:a16="http://schemas.microsoft.com/office/drawing/2014/main" id="{2FEBCD76-BA2D-78A3-D096-B9B45292F96F}"/>
              </a:ext>
            </a:extLst>
          </p:cNvPr>
          <p:cNvSpPr txBox="1"/>
          <p:nvPr/>
        </p:nvSpPr>
        <p:spPr>
          <a:xfrm>
            <a:off x="460526" y="1545717"/>
            <a:ext cx="5615320" cy="1477328"/>
          </a:xfrm>
          <a:prstGeom prst="rect">
            <a:avLst/>
          </a:prstGeom>
          <a:noFill/>
        </p:spPr>
        <p:txBody>
          <a:bodyPr wrap="none" lIns="0" tIns="0" rIns="0" bIns="0" rtlCol="0">
            <a:spAutoFit/>
          </a:bodyPr>
          <a:lstStyle/>
          <a:p>
            <a:pPr algn="l"/>
            <a:r>
              <a:rPr lang="en-US" sz="2400" dirty="0"/>
              <a:t>Annex 7 with the description of the DRD </a:t>
            </a:r>
          </a:p>
          <a:p>
            <a:pPr algn="l"/>
            <a:r>
              <a:rPr lang="en-US" sz="2400" dirty="0"/>
              <a:t>specific WPs and related Deliverables is </a:t>
            </a:r>
          </a:p>
          <a:p>
            <a:pPr algn="l"/>
            <a:r>
              <a:rPr lang="en-US" sz="2400" dirty="0"/>
              <a:t>the most important Annex of the MoU. </a:t>
            </a:r>
          </a:p>
          <a:p>
            <a:pPr algn="l"/>
            <a:endParaRPr lang="en-US" sz="2400" dirty="0"/>
          </a:p>
        </p:txBody>
      </p:sp>
    </p:spTree>
    <p:extLst>
      <p:ext uri="{BB962C8B-B14F-4D97-AF65-F5344CB8AC3E}">
        <p14:creationId xmlns:p14="http://schemas.microsoft.com/office/powerpoint/2010/main" val="15277812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05BE94-E6C5-DAB8-99DA-31AAE5464F2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771FFF1-29EA-6515-7A06-401E68E5011E}"/>
              </a:ext>
            </a:extLst>
          </p:cNvPr>
          <p:cNvSpPr>
            <a:spLocks noGrp="1"/>
          </p:cNvSpPr>
          <p:nvPr>
            <p:ph type="title"/>
          </p:nvPr>
        </p:nvSpPr>
        <p:spPr>
          <a:xfrm>
            <a:off x="259399" y="101327"/>
            <a:ext cx="6099838" cy="1065742"/>
          </a:xfrm>
          <a:solidFill>
            <a:srgbClr val="002060"/>
          </a:solidFill>
        </p:spPr>
        <p:txBody>
          <a:bodyPr>
            <a:normAutofit/>
          </a:bodyPr>
          <a:lstStyle/>
          <a:p>
            <a:pPr>
              <a:lnSpc>
                <a:spcPct val="150000"/>
              </a:lnSpc>
            </a:pPr>
            <a:r>
              <a:rPr lang="en-GB" sz="4000" dirty="0">
                <a:solidFill>
                  <a:schemeClr val="bg1">
                    <a:lumMod val="95000"/>
                  </a:schemeClr>
                </a:solidFill>
              </a:rPr>
              <a:t>  Annex 7:  Work Packages </a:t>
            </a:r>
          </a:p>
        </p:txBody>
      </p:sp>
      <p:sp>
        <p:nvSpPr>
          <p:cNvPr id="4" name="Date Placeholder 3">
            <a:extLst>
              <a:ext uri="{FF2B5EF4-FFF2-40B4-BE49-F238E27FC236}">
                <a16:creationId xmlns:a16="http://schemas.microsoft.com/office/drawing/2014/main" id="{50F128A6-94A4-DF46-00FD-D0EFCCE57842}"/>
              </a:ext>
            </a:extLst>
          </p:cNvPr>
          <p:cNvSpPr>
            <a:spLocks noGrp="1"/>
          </p:cNvSpPr>
          <p:nvPr>
            <p:ph type="dt" sz="half" idx="10"/>
          </p:nvPr>
        </p:nvSpPr>
        <p:spPr/>
        <p:txBody>
          <a:bodyPr/>
          <a:lstStyle/>
          <a:p>
            <a:r>
              <a:rPr lang="en-US"/>
              <a:t>31 January 2025</a:t>
            </a:r>
            <a:endParaRPr lang="en-US" dirty="0"/>
          </a:p>
        </p:txBody>
      </p:sp>
      <p:sp>
        <p:nvSpPr>
          <p:cNvPr id="5" name="Footer Placeholder 4">
            <a:extLst>
              <a:ext uri="{FF2B5EF4-FFF2-40B4-BE49-F238E27FC236}">
                <a16:creationId xmlns:a16="http://schemas.microsoft.com/office/drawing/2014/main" id="{04203AF5-89D6-980F-9E00-8D13CA615B7C}"/>
              </a:ext>
            </a:extLst>
          </p:cNvPr>
          <p:cNvSpPr>
            <a:spLocks noGrp="1"/>
          </p:cNvSpPr>
          <p:nvPr>
            <p:ph type="ftr" sz="quarter" idx="11"/>
          </p:nvPr>
        </p:nvSpPr>
        <p:spPr/>
        <p:txBody>
          <a:bodyPr/>
          <a:lstStyle/>
          <a:p>
            <a:r>
              <a:rPr lang="en-GB"/>
              <a:t>DRD8 Kick-off Meeting</a:t>
            </a:r>
            <a:endParaRPr lang="en-US" dirty="0"/>
          </a:p>
        </p:txBody>
      </p:sp>
      <p:sp>
        <p:nvSpPr>
          <p:cNvPr id="6" name="Slide Number Placeholder 5">
            <a:extLst>
              <a:ext uri="{FF2B5EF4-FFF2-40B4-BE49-F238E27FC236}">
                <a16:creationId xmlns:a16="http://schemas.microsoft.com/office/drawing/2014/main" id="{CA086A7A-42D6-7857-48E0-C134F032A67D}"/>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9" name="Picture 8">
            <a:extLst>
              <a:ext uri="{FF2B5EF4-FFF2-40B4-BE49-F238E27FC236}">
                <a16:creationId xmlns:a16="http://schemas.microsoft.com/office/drawing/2014/main" id="{343151D2-0F17-22B7-D23D-930CB52C88F9}"/>
              </a:ext>
            </a:extLst>
          </p:cNvPr>
          <p:cNvPicPr>
            <a:picLocks noChangeAspect="1"/>
          </p:cNvPicPr>
          <p:nvPr/>
        </p:nvPicPr>
        <p:blipFill>
          <a:blip r:embed="rId2"/>
          <a:stretch>
            <a:fillRect/>
          </a:stretch>
        </p:blipFill>
        <p:spPr>
          <a:xfrm>
            <a:off x="6436023" y="136446"/>
            <a:ext cx="5496579" cy="6629400"/>
          </a:xfrm>
          <a:prstGeom prst="rect">
            <a:avLst/>
          </a:prstGeom>
        </p:spPr>
      </p:pic>
      <p:pic>
        <p:nvPicPr>
          <p:cNvPr id="11" name="Picture 10">
            <a:extLst>
              <a:ext uri="{FF2B5EF4-FFF2-40B4-BE49-F238E27FC236}">
                <a16:creationId xmlns:a16="http://schemas.microsoft.com/office/drawing/2014/main" id="{34A92AD8-DBD1-AB9E-902E-EEC81C1F4CE3}"/>
              </a:ext>
            </a:extLst>
          </p:cNvPr>
          <p:cNvPicPr>
            <a:picLocks noChangeAspect="1"/>
          </p:cNvPicPr>
          <p:nvPr/>
        </p:nvPicPr>
        <p:blipFill>
          <a:blip r:embed="rId3"/>
          <a:stretch>
            <a:fillRect/>
          </a:stretch>
        </p:blipFill>
        <p:spPr>
          <a:xfrm>
            <a:off x="423155" y="3136981"/>
            <a:ext cx="5836596" cy="3144793"/>
          </a:xfrm>
          <a:prstGeom prst="rect">
            <a:avLst/>
          </a:prstGeom>
        </p:spPr>
      </p:pic>
      <p:sp>
        <p:nvSpPr>
          <p:cNvPr id="12" name="TextBox 11">
            <a:extLst>
              <a:ext uri="{FF2B5EF4-FFF2-40B4-BE49-F238E27FC236}">
                <a16:creationId xmlns:a16="http://schemas.microsoft.com/office/drawing/2014/main" id="{01870C6D-61AD-31AE-7734-4A1670809DEB}"/>
              </a:ext>
            </a:extLst>
          </p:cNvPr>
          <p:cNvSpPr txBox="1"/>
          <p:nvPr/>
        </p:nvSpPr>
        <p:spPr>
          <a:xfrm rot="21212622">
            <a:off x="7947853" y="4235585"/>
            <a:ext cx="3385542" cy="553998"/>
          </a:xfrm>
          <a:prstGeom prst="rect">
            <a:avLst/>
          </a:prstGeom>
          <a:noFill/>
        </p:spPr>
        <p:txBody>
          <a:bodyPr wrap="none" lIns="0" tIns="0" rIns="0" bIns="0" rtlCol="0">
            <a:spAutoFit/>
          </a:bodyPr>
          <a:lstStyle/>
          <a:p>
            <a:pPr algn="l"/>
            <a:r>
              <a:rPr lang="en-US" sz="3600" dirty="0">
                <a:solidFill>
                  <a:srgbClr val="C00000"/>
                </a:solidFill>
              </a:rPr>
              <a:t>Can be changed</a:t>
            </a:r>
            <a:endParaRPr lang="en-GB" dirty="0"/>
          </a:p>
        </p:txBody>
      </p:sp>
      <p:sp>
        <p:nvSpPr>
          <p:cNvPr id="13" name="TextBox 12">
            <a:extLst>
              <a:ext uri="{FF2B5EF4-FFF2-40B4-BE49-F238E27FC236}">
                <a16:creationId xmlns:a16="http://schemas.microsoft.com/office/drawing/2014/main" id="{653009F6-921B-72D1-F203-B265AECEFEB9}"/>
              </a:ext>
            </a:extLst>
          </p:cNvPr>
          <p:cNvSpPr txBox="1"/>
          <p:nvPr/>
        </p:nvSpPr>
        <p:spPr>
          <a:xfrm>
            <a:off x="423155" y="1382655"/>
            <a:ext cx="5936082" cy="1754326"/>
          </a:xfrm>
          <a:prstGeom prst="rect">
            <a:avLst/>
          </a:prstGeom>
          <a:noFill/>
        </p:spPr>
        <p:txBody>
          <a:bodyPr wrap="square" lIns="0" tIns="0" rIns="0" bIns="0" rtlCol="0">
            <a:spAutoFit/>
          </a:bodyPr>
          <a:lstStyle/>
          <a:p>
            <a:pPr algn="l"/>
            <a:r>
              <a:rPr lang="en-US" sz="2400" dirty="0"/>
              <a:t>To some extent it is up to us to decide which</a:t>
            </a:r>
          </a:p>
          <a:p>
            <a:pPr algn="l"/>
            <a:r>
              <a:rPr lang="en-US" sz="2400" dirty="0"/>
              <a:t>level of information we include in Annex 7.</a:t>
            </a:r>
          </a:p>
          <a:p>
            <a:pPr algn="l"/>
            <a:r>
              <a:rPr lang="en-US" sz="2400" dirty="0"/>
              <a:t>We should avoid to complicate/delay the signature of the MoU.</a:t>
            </a:r>
            <a:endParaRPr lang="en-GB" sz="2400" dirty="0"/>
          </a:p>
          <a:p>
            <a:pPr algn="l"/>
            <a:endParaRPr lang="en-GB" dirty="0"/>
          </a:p>
        </p:txBody>
      </p:sp>
      <p:sp>
        <p:nvSpPr>
          <p:cNvPr id="2" name="TextBox 1">
            <a:extLst>
              <a:ext uri="{FF2B5EF4-FFF2-40B4-BE49-F238E27FC236}">
                <a16:creationId xmlns:a16="http://schemas.microsoft.com/office/drawing/2014/main" id="{D3470251-2DB5-0171-94EE-BFCA42795D85}"/>
              </a:ext>
            </a:extLst>
          </p:cNvPr>
          <p:cNvSpPr txBox="1"/>
          <p:nvPr/>
        </p:nvSpPr>
        <p:spPr>
          <a:xfrm rot="21212622">
            <a:off x="7757353" y="1406660"/>
            <a:ext cx="3385542" cy="553998"/>
          </a:xfrm>
          <a:prstGeom prst="rect">
            <a:avLst/>
          </a:prstGeom>
          <a:noFill/>
        </p:spPr>
        <p:txBody>
          <a:bodyPr wrap="none" lIns="0" tIns="0" rIns="0" bIns="0" rtlCol="0">
            <a:spAutoFit/>
          </a:bodyPr>
          <a:lstStyle/>
          <a:p>
            <a:pPr algn="l"/>
            <a:r>
              <a:rPr lang="en-US" sz="3600" dirty="0">
                <a:solidFill>
                  <a:srgbClr val="C00000"/>
                </a:solidFill>
              </a:rPr>
              <a:t>Can be changed</a:t>
            </a:r>
            <a:endParaRPr lang="en-GB" dirty="0"/>
          </a:p>
        </p:txBody>
      </p:sp>
    </p:spTree>
    <p:extLst>
      <p:ext uri="{BB962C8B-B14F-4D97-AF65-F5344CB8AC3E}">
        <p14:creationId xmlns:p14="http://schemas.microsoft.com/office/powerpoint/2010/main" val="30907794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7EAD2A-B720-4671-9035-25C8D9BCC268}"/>
              </a:ext>
            </a:extLst>
          </p:cNvPr>
          <p:cNvSpPr>
            <a:spLocks noGrp="1"/>
          </p:cNvSpPr>
          <p:nvPr>
            <p:ph type="title"/>
          </p:nvPr>
        </p:nvSpPr>
        <p:spPr>
          <a:xfrm>
            <a:off x="407988" y="346075"/>
            <a:ext cx="10839450" cy="949325"/>
          </a:xfrm>
          <a:solidFill>
            <a:srgbClr val="002060"/>
          </a:solidFill>
        </p:spPr>
        <p:txBody>
          <a:bodyPr anchor="t">
            <a:normAutofit fontScale="90000"/>
          </a:bodyPr>
          <a:lstStyle/>
          <a:p>
            <a:pPr>
              <a:lnSpc>
                <a:spcPct val="150000"/>
              </a:lnSpc>
            </a:pPr>
            <a:r>
              <a:rPr lang="en-GB" sz="3600" dirty="0"/>
              <a:t>       </a:t>
            </a:r>
            <a:r>
              <a:rPr lang="en-GB" dirty="0">
                <a:solidFill>
                  <a:schemeClr val="bg1">
                    <a:lumMod val="95000"/>
                  </a:schemeClr>
                </a:solidFill>
              </a:rPr>
              <a:t>Annex 8: Working Groups</a:t>
            </a:r>
            <a:endParaRPr lang="en-GB" sz="3600" dirty="0">
              <a:solidFill>
                <a:schemeClr val="bg1">
                  <a:lumMod val="95000"/>
                </a:schemeClr>
              </a:solidFill>
            </a:endParaRPr>
          </a:p>
        </p:txBody>
      </p:sp>
      <p:sp>
        <p:nvSpPr>
          <p:cNvPr id="4" name="Date Placeholder 3">
            <a:extLst>
              <a:ext uri="{FF2B5EF4-FFF2-40B4-BE49-F238E27FC236}">
                <a16:creationId xmlns:a16="http://schemas.microsoft.com/office/drawing/2014/main" id="{1A45AE65-8D5E-8B5C-8842-A133E51EB02D}"/>
              </a:ext>
            </a:extLst>
          </p:cNvPr>
          <p:cNvSpPr>
            <a:spLocks noGrp="1"/>
          </p:cNvSpPr>
          <p:nvPr>
            <p:ph type="dt" sz="half" idx="10"/>
          </p:nvPr>
        </p:nvSpPr>
        <p:spPr/>
        <p:txBody>
          <a:bodyPr/>
          <a:lstStyle/>
          <a:p>
            <a:r>
              <a:rPr lang="en-US"/>
              <a:t>31 January 2025</a:t>
            </a:r>
            <a:endParaRPr lang="en-US" dirty="0"/>
          </a:p>
        </p:txBody>
      </p:sp>
      <p:sp>
        <p:nvSpPr>
          <p:cNvPr id="5" name="Footer Placeholder 4">
            <a:extLst>
              <a:ext uri="{FF2B5EF4-FFF2-40B4-BE49-F238E27FC236}">
                <a16:creationId xmlns:a16="http://schemas.microsoft.com/office/drawing/2014/main" id="{A762BDAC-0A2C-BF3A-93F8-76923D02F08D}"/>
              </a:ext>
            </a:extLst>
          </p:cNvPr>
          <p:cNvSpPr>
            <a:spLocks noGrp="1"/>
          </p:cNvSpPr>
          <p:nvPr>
            <p:ph type="ftr" sz="quarter" idx="11"/>
          </p:nvPr>
        </p:nvSpPr>
        <p:spPr/>
        <p:txBody>
          <a:bodyPr/>
          <a:lstStyle/>
          <a:p>
            <a:r>
              <a:rPr lang="en-GB"/>
              <a:t>DRD8 Kick-off Meeting</a:t>
            </a:r>
            <a:endParaRPr lang="en-US" dirty="0"/>
          </a:p>
        </p:txBody>
      </p:sp>
      <p:sp>
        <p:nvSpPr>
          <p:cNvPr id="6" name="Slide Number Placeholder 5">
            <a:extLst>
              <a:ext uri="{FF2B5EF4-FFF2-40B4-BE49-F238E27FC236}">
                <a16:creationId xmlns:a16="http://schemas.microsoft.com/office/drawing/2014/main" id="{39199CF5-10C9-2F96-453B-AF85A8C389BB}"/>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2" name="TextBox 1">
            <a:extLst>
              <a:ext uri="{FF2B5EF4-FFF2-40B4-BE49-F238E27FC236}">
                <a16:creationId xmlns:a16="http://schemas.microsoft.com/office/drawing/2014/main" id="{5779FC08-6188-1C64-0DF1-B4325E8C2D49}"/>
              </a:ext>
            </a:extLst>
          </p:cNvPr>
          <p:cNvSpPr txBox="1"/>
          <p:nvPr/>
        </p:nvSpPr>
        <p:spPr>
          <a:xfrm>
            <a:off x="712592" y="1870462"/>
            <a:ext cx="9931117" cy="2431435"/>
          </a:xfrm>
          <a:prstGeom prst="rect">
            <a:avLst/>
          </a:prstGeom>
          <a:noFill/>
        </p:spPr>
        <p:txBody>
          <a:bodyPr wrap="none" lIns="0" tIns="0" rIns="0" bIns="0" rtlCol="0">
            <a:spAutoFit/>
          </a:bodyPr>
          <a:lstStyle/>
          <a:p>
            <a:pPr marL="457200" indent="-457200" algn="l">
              <a:buFont typeface="Arial" panose="020B0604020202020204" pitchFamily="34" charset="0"/>
              <a:buChar char="•"/>
            </a:pPr>
            <a:r>
              <a:rPr lang="en-US" sz="2800" dirty="0"/>
              <a:t>DRD8 has a present no Working Groups</a:t>
            </a:r>
          </a:p>
          <a:p>
            <a:pPr marL="457200" indent="-457200" algn="l">
              <a:buFont typeface="Arial" panose="020B0604020202020204" pitchFamily="34" charset="0"/>
              <a:buChar char="•"/>
            </a:pPr>
            <a:endParaRPr lang="en-US" sz="2800" dirty="0"/>
          </a:p>
          <a:p>
            <a:pPr marL="457200" indent="-457200" algn="l">
              <a:buFont typeface="Arial" panose="020B0604020202020204" pitchFamily="34" charset="0"/>
              <a:buChar char="•"/>
            </a:pPr>
            <a:r>
              <a:rPr lang="en-GB" sz="2800" dirty="0"/>
              <a:t>However, should the resources to realize the Work Packages not  </a:t>
            </a:r>
          </a:p>
          <a:p>
            <a:pPr algn="l"/>
            <a:r>
              <a:rPr lang="en-GB" sz="2800" dirty="0"/>
              <a:t>      become available at the required level, we might transform a </a:t>
            </a:r>
          </a:p>
          <a:p>
            <a:pPr algn="l"/>
            <a:r>
              <a:rPr lang="en-GB" sz="2800" dirty="0"/>
              <a:t>      Work Package into a Working Group.</a:t>
            </a:r>
          </a:p>
          <a:p>
            <a:pPr algn="l"/>
            <a:endParaRPr lang="en-GB" dirty="0"/>
          </a:p>
        </p:txBody>
      </p:sp>
    </p:spTree>
    <p:extLst>
      <p:ext uri="{BB962C8B-B14F-4D97-AF65-F5344CB8AC3E}">
        <p14:creationId xmlns:p14="http://schemas.microsoft.com/office/powerpoint/2010/main" val="10101770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0C888C45-21A6-DFFB-A316-DECE62ABEBDB}"/>
              </a:ext>
            </a:extLst>
          </p:cNvPr>
          <p:cNvSpPr>
            <a:spLocks noGrp="1"/>
          </p:cNvSpPr>
          <p:nvPr>
            <p:ph idx="1"/>
          </p:nvPr>
        </p:nvSpPr>
        <p:spPr>
          <a:xfrm>
            <a:off x="752475" y="1918717"/>
            <a:ext cx="10861865" cy="4172505"/>
          </a:xfrm>
        </p:spPr>
        <p:txBody>
          <a:bodyPr>
            <a:normAutofit/>
          </a:bodyPr>
          <a:lstStyle/>
          <a:p>
            <a:r>
              <a:rPr lang="en-US" dirty="0"/>
              <a:t>Core MoU: </a:t>
            </a:r>
          </a:p>
          <a:p>
            <a:pPr lvl="1"/>
            <a:r>
              <a:rPr lang="en-US" dirty="0"/>
              <a:t>To be released soon… </a:t>
            </a:r>
          </a:p>
          <a:p>
            <a:pPr lvl="1"/>
            <a:r>
              <a:rPr lang="en-US" dirty="0"/>
              <a:t>CERN and ECFA Detector Panel are working on it</a:t>
            </a:r>
          </a:p>
          <a:p>
            <a:pPr lvl="1"/>
            <a:r>
              <a:rPr lang="en-US" dirty="0"/>
              <a:t>It is not clear whether there will be another DRD Managers Forum (DRDs SPs, ECFA Detector Panel, CERN) before the Core MoU will be released.</a:t>
            </a:r>
          </a:p>
          <a:p>
            <a:pPr lvl="1"/>
            <a:endParaRPr lang="en-US" dirty="0"/>
          </a:p>
          <a:p>
            <a:pPr marL="366712" lvl="1" indent="0">
              <a:buNone/>
            </a:pPr>
            <a:endParaRPr lang="en-US" dirty="0"/>
          </a:p>
          <a:p>
            <a:r>
              <a:rPr lang="en-US" dirty="0"/>
              <a:t>Annexes: </a:t>
            </a:r>
          </a:p>
          <a:p>
            <a:pPr lvl="1">
              <a:lnSpc>
                <a:spcPct val="100000"/>
              </a:lnSpc>
            </a:pPr>
            <a:r>
              <a:rPr lang="en-US" dirty="0"/>
              <a:t>A version of the DRD8 Annexes, in particular Annex 7, will be prepared in the coming weeks to be discussed in a CB meeting early March. </a:t>
            </a:r>
          </a:p>
          <a:p>
            <a:pPr lvl="1"/>
            <a:endParaRPr lang="en-US" b="1" dirty="0">
              <a:solidFill>
                <a:srgbClr val="C00000"/>
              </a:solidFill>
              <a:highlight>
                <a:srgbClr val="FFFF00"/>
              </a:highlight>
            </a:endParaRPr>
          </a:p>
          <a:p>
            <a:pPr lvl="1"/>
            <a:endParaRPr lang="en-US" sz="2100" b="1" dirty="0"/>
          </a:p>
          <a:p>
            <a:pPr marL="366712" lvl="1" indent="0">
              <a:buNone/>
            </a:pPr>
            <a:endParaRPr lang="en-US" b="1" u="sng" dirty="0">
              <a:solidFill>
                <a:srgbClr val="C00000"/>
              </a:solidFill>
            </a:endParaRPr>
          </a:p>
        </p:txBody>
      </p:sp>
      <p:sp>
        <p:nvSpPr>
          <p:cNvPr id="7" name="Title 6">
            <a:extLst>
              <a:ext uri="{FF2B5EF4-FFF2-40B4-BE49-F238E27FC236}">
                <a16:creationId xmlns:a16="http://schemas.microsoft.com/office/drawing/2014/main" id="{C6E40A20-8F8C-6969-73F6-B889B3E6A066}"/>
              </a:ext>
            </a:extLst>
          </p:cNvPr>
          <p:cNvSpPr>
            <a:spLocks noGrp="1"/>
          </p:cNvSpPr>
          <p:nvPr>
            <p:ph type="title"/>
          </p:nvPr>
        </p:nvSpPr>
        <p:spPr>
          <a:xfrm>
            <a:off x="819150" y="298450"/>
            <a:ext cx="10515600" cy="1188467"/>
          </a:xfrm>
          <a:solidFill>
            <a:srgbClr val="002060"/>
          </a:solidFill>
        </p:spPr>
        <p:txBody>
          <a:bodyPr/>
          <a:lstStyle/>
          <a:p>
            <a:r>
              <a:rPr lang="en-US" dirty="0">
                <a:solidFill>
                  <a:schemeClr val="bg1">
                    <a:lumMod val="95000"/>
                  </a:schemeClr>
                </a:solidFill>
              </a:rPr>
              <a:t>  </a:t>
            </a:r>
            <a:r>
              <a:rPr lang="en-US" sz="6000" dirty="0">
                <a:solidFill>
                  <a:schemeClr val="bg1">
                    <a:lumMod val="95000"/>
                  </a:schemeClr>
                </a:solidFill>
              </a:rPr>
              <a:t>Summary and timeline</a:t>
            </a:r>
            <a:endParaRPr lang="en-US" dirty="0">
              <a:solidFill>
                <a:schemeClr val="bg1">
                  <a:lumMod val="95000"/>
                </a:schemeClr>
              </a:solidFill>
            </a:endParaRPr>
          </a:p>
        </p:txBody>
      </p:sp>
      <p:sp>
        <p:nvSpPr>
          <p:cNvPr id="4" name="Date Placeholder 3">
            <a:extLst>
              <a:ext uri="{FF2B5EF4-FFF2-40B4-BE49-F238E27FC236}">
                <a16:creationId xmlns:a16="http://schemas.microsoft.com/office/drawing/2014/main" id="{1709CC44-04C4-2ACF-FC0B-A7D81A840D4C}"/>
              </a:ext>
            </a:extLst>
          </p:cNvPr>
          <p:cNvSpPr>
            <a:spLocks noGrp="1"/>
          </p:cNvSpPr>
          <p:nvPr>
            <p:ph type="dt" sz="half" idx="10"/>
          </p:nvPr>
        </p:nvSpPr>
        <p:spPr/>
        <p:txBody>
          <a:bodyPr/>
          <a:lstStyle/>
          <a:p>
            <a:r>
              <a:rPr lang="en-US"/>
              <a:t>31 January 2025</a:t>
            </a:r>
            <a:endParaRPr lang="en-US" dirty="0"/>
          </a:p>
        </p:txBody>
      </p:sp>
      <p:sp>
        <p:nvSpPr>
          <p:cNvPr id="5" name="Footer Placeholder 4">
            <a:extLst>
              <a:ext uri="{FF2B5EF4-FFF2-40B4-BE49-F238E27FC236}">
                <a16:creationId xmlns:a16="http://schemas.microsoft.com/office/drawing/2014/main" id="{6B3ED363-C0D3-55D6-F789-4DD6EC2E8FD3}"/>
              </a:ext>
            </a:extLst>
          </p:cNvPr>
          <p:cNvSpPr>
            <a:spLocks noGrp="1"/>
          </p:cNvSpPr>
          <p:nvPr>
            <p:ph type="ftr" sz="quarter" idx="11"/>
          </p:nvPr>
        </p:nvSpPr>
        <p:spPr/>
        <p:txBody>
          <a:bodyPr/>
          <a:lstStyle/>
          <a:p>
            <a:r>
              <a:rPr lang="en-GB"/>
              <a:t>DRD8 Kick-off Meeting</a:t>
            </a:r>
            <a:endParaRPr lang="en-US" dirty="0"/>
          </a:p>
        </p:txBody>
      </p:sp>
      <p:sp>
        <p:nvSpPr>
          <p:cNvPr id="6" name="Slide Number Placeholder 5">
            <a:extLst>
              <a:ext uri="{FF2B5EF4-FFF2-40B4-BE49-F238E27FC236}">
                <a16:creationId xmlns:a16="http://schemas.microsoft.com/office/drawing/2014/main" id="{ACF5E16D-A691-50F4-917A-0763ACE789DD}"/>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Tree>
    <p:extLst>
      <p:ext uri="{BB962C8B-B14F-4D97-AF65-F5344CB8AC3E}">
        <p14:creationId xmlns:p14="http://schemas.microsoft.com/office/powerpoint/2010/main" val="697920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E8AED33-1777-C537-DC26-15D6AD0D9A48}"/>
              </a:ext>
            </a:extLst>
          </p:cNvPr>
          <p:cNvSpPr>
            <a:spLocks noGrp="1"/>
          </p:cNvSpPr>
          <p:nvPr>
            <p:ph type="sldNum" sz="quarter" idx="12"/>
          </p:nvPr>
        </p:nvSpPr>
        <p:spPr>
          <a:xfrm>
            <a:off x="9182100" y="6332537"/>
            <a:ext cx="2743200" cy="365125"/>
          </a:xfrm>
        </p:spPr>
        <p:txBody>
          <a:bodyPr/>
          <a:lstStyle/>
          <a:p>
            <a:fld id="{78D5EB2A-D79A-4EBC-8D41-D3E244EB970E}" type="slidenum">
              <a:rPr lang="en-GB" smtClean="0"/>
              <a:t>2</a:t>
            </a:fld>
            <a:endParaRPr lang="en-GB"/>
          </a:p>
        </p:txBody>
      </p:sp>
      <p:pic>
        <p:nvPicPr>
          <p:cNvPr id="4" name="Picture 3">
            <a:extLst>
              <a:ext uri="{FF2B5EF4-FFF2-40B4-BE49-F238E27FC236}">
                <a16:creationId xmlns:a16="http://schemas.microsoft.com/office/drawing/2014/main" id="{9300A9B4-1C39-1344-106B-1F0F5CE91996}"/>
              </a:ext>
            </a:extLst>
          </p:cNvPr>
          <p:cNvPicPr>
            <a:picLocks noChangeAspect="1"/>
          </p:cNvPicPr>
          <p:nvPr/>
        </p:nvPicPr>
        <p:blipFill>
          <a:blip r:embed="rId2"/>
          <a:stretch>
            <a:fillRect/>
          </a:stretch>
        </p:blipFill>
        <p:spPr>
          <a:xfrm>
            <a:off x="1139871" y="342900"/>
            <a:ext cx="9805181" cy="6105525"/>
          </a:xfrm>
          <a:prstGeom prst="rect">
            <a:avLst/>
          </a:prstGeom>
        </p:spPr>
      </p:pic>
      <p:sp>
        <p:nvSpPr>
          <p:cNvPr id="3" name="Date Placeholder 2">
            <a:extLst>
              <a:ext uri="{FF2B5EF4-FFF2-40B4-BE49-F238E27FC236}">
                <a16:creationId xmlns:a16="http://schemas.microsoft.com/office/drawing/2014/main" id="{9A3C2ED2-A010-3B86-A5D9-257DE4F31A9C}"/>
              </a:ext>
            </a:extLst>
          </p:cNvPr>
          <p:cNvSpPr>
            <a:spLocks noGrp="1"/>
          </p:cNvSpPr>
          <p:nvPr>
            <p:ph type="dt" sz="half" idx="10"/>
          </p:nvPr>
        </p:nvSpPr>
        <p:spPr/>
        <p:txBody>
          <a:bodyPr/>
          <a:lstStyle/>
          <a:p>
            <a:r>
              <a:rPr lang="en-US"/>
              <a:t>31 January 2025</a:t>
            </a:r>
            <a:endParaRPr lang="en-GB"/>
          </a:p>
        </p:txBody>
      </p:sp>
      <p:sp>
        <p:nvSpPr>
          <p:cNvPr id="5" name="Footer Placeholder 4">
            <a:extLst>
              <a:ext uri="{FF2B5EF4-FFF2-40B4-BE49-F238E27FC236}">
                <a16:creationId xmlns:a16="http://schemas.microsoft.com/office/drawing/2014/main" id="{13E373C5-C5E6-565A-3965-EFA0BFB3A6AC}"/>
              </a:ext>
            </a:extLst>
          </p:cNvPr>
          <p:cNvSpPr>
            <a:spLocks noGrp="1"/>
          </p:cNvSpPr>
          <p:nvPr>
            <p:ph type="ftr" sz="quarter" idx="11"/>
          </p:nvPr>
        </p:nvSpPr>
        <p:spPr/>
        <p:txBody>
          <a:bodyPr/>
          <a:lstStyle/>
          <a:p>
            <a:r>
              <a:rPr lang="en-GB"/>
              <a:t>DRD8 Kick-off Meeting</a:t>
            </a:r>
          </a:p>
        </p:txBody>
      </p:sp>
    </p:spTree>
    <p:extLst>
      <p:ext uri="{BB962C8B-B14F-4D97-AF65-F5344CB8AC3E}">
        <p14:creationId xmlns:p14="http://schemas.microsoft.com/office/powerpoint/2010/main" val="2722227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3EF74-8227-B50F-9CB6-EF7C049C4C41}"/>
              </a:ext>
            </a:extLst>
          </p:cNvPr>
          <p:cNvSpPr>
            <a:spLocks noGrp="1"/>
          </p:cNvSpPr>
          <p:nvPr>
            <p:ph type="title"/>
          </p:nvPr>
        </p:nvSpPr>
        <p:spPr>
          <a:xfrm>
            <a:off x="667790" y="384177"/>
            <a:ext cx="10911722" cy="1097178"/>
          </a:xfrm>
          <a:solidFill>
            <a:srgbClr val="002060"/>
          </a:solidFill>
        </p:spPr>
        <p:txBody>
          <a:bodyPr>
            <a:normAutofit fontScale="90000"/>
          </a:bodyPr>
          <a:lstStyle/>
          <a:p>
            <a:pPr algn="ctr"/>
            <a:r>
              <a:rPr lang="en-GB" dirty="0"/>
              <a:t> </a:t>
            </a:r>
            <a:r>
              <a:rPr lang="en-GB" sz="6700" dirty="0">
                <a:solidFill>
                  <a:schemeClr val="bg1">
                    <a:lumMod val="95000"/>
                  </a:schemeClr>
                </a:solidFill>
              </a:rPr>
              <a:t>Introduction - DRD8 Collaboration</a:t>
            </a:r>
            <a:endParaRPr lang="en-GB" dirty="0">
              <a:solidFill>
                <a:schemeClr val="bg1">
                  <a:lumMod val="95000"/>
                </a:schemeClr>
              </a:solidFill>
            </a:endParaRPr>
          </a:p>
        </p:txBody>
      </p:sp>
      <p:sp>
        <p:nvSpPr>
          <p:cNvPr id="3" name="Content Placeholder 2">
            <a:extLst>
              <a:ext uri="{FF2B5EF4-FFF2-40B4-BE49-F238E27FC236}">
                <a16:creationId xmlns:a16="http://schemas.microsoft.com/office/drawing/2014/main" id="{A2EADCF1-19C2-C119-443E-140C47711951}"/>
              </a:ext>
            </a:extLst>
          </p:cNvPr>
          <p:cNvSpPr>
            <a:spLocks noGrp="1"/>
          </p:cNvSpPr>
          <p:nvPr>
            <p:ph idx="1"/>
          </p:nvPr>
        </p:nvSpPr>
        <p:spPr>
          <a:xfrm>
            <a:off x="537328" y="1701600"/>
            <a:ext cx="10911722" cy="4434505"/>
          </a:xfrm>
        </p:spPr>
        <p:txBody>
          <a:bodyPr>
            <a:normAutofit lnSpcReduction="10000"/>
          </a:bodyPr>
          <a:lstStyle/>
          <a:p>
            <a:r>
              <a:rPr lang="en-GB" sz="2400" dirty="0"/>
              <a:t>The DRD8 Proposal on </a:t>
            </a:r>
            <a:r>
              <a:rPr lang="en-GB" sz="2400" b="1" dirty="0"/>
              <a:t>Mechanics &amp; Cooling for Future Vertex and Tracking Systems</a:t>
            </a:r>
            <a:r>
              <a:rPr lang="en-GB" sz="2400" dirty="0"/>
              <a:t> has been approved by the CERN Research Board on December 4.</a:t>
            </a:r>
          </a:p>
          <a:p>
            <a:r>
              <a:rPr lang="en-GB" sz="2400" dirty="0">
                <a:ea typeface="Aptos" panose="020B0004020202020204" pitchFamily="34" charset="0"/>
                <a:cs typeface="Aptos" panose="020B0004020202020204" pitchFamily="34" charset="0"/>
              </a:rPr>
              <a:t>Following the approval, DRD8 is now appearing in the </a:t>
            </a:r>
            <a:r>
              <a:rPr lang="en-GB" sz="2400" dirty="0" err="1">
                <a:ea typeface="Aptos" panose="020B0004020202020204" pitchFamily="34" charset="0"/>
                <a:cs typeface="Aptos" panose="020B0004020202020204" pitchFamily="34" charset="0"/>
              </a:rPr>
              <a:t>Greybook</a:t>
            </a:r>
            <a:r>
              <a:rPr lang="en-GB" sz="2400" dirty="0">
                <a:ea typeface="Aptos" panose="020B0004020202020204" pitchFamily="34" charset="0"/>
                <a:cs typeface="Aptos" panose="020B0004020202020204" pitchFamily="34" charset="0"/>
              </a:rPr>
              <a:t> for the CERN Experimental Programme, which simplifies affiliation of collaborators to CERN: </a:t>
            </a:r>
            <a:r>
              <a:rPr lang="en-GB" sz="2400" u="sng" dirty="0">
                <a:solidFill>
                  <a:srgbClr val="0563C1"/>
                </a:solidFill>
                <a:ea typeface="Aptos" panose="020B0004020202020204" pitchFamily="34" charset="0"/>
                <a:cs typeface="Aptos" panose="020B0004020202020204" pitchFamily="34" charset="0"/>
                <a:hlinkClick r:id="rId2"/>
              </a:rPr>
              <a:t>https://greybook.cern.ch/researchProgram/detail?id=R%26D</a:t>
            </a:r>
            <a:r>
              <a:rPr lang="en-GB" sz="2400" dirty="0">
                <a:ea typeface="Aptos" panose="020B0004020202020204" pitchFamily="34" charset="0"/>
                <a:cs typeface="Aptos" panose="020B0004020202020204" pitchFamily="34" charset="0"/>
              </a:rPr>
              <a:t>. </a:t>
            </a:r>
          </a:p>
          <a:p>
            <a:r>
              <a:rPr lang="en-GB" sz="2400" dirty="0"/>
              <a:t>An Indico category has been created: </a:t>
            </a:r>
            <a:r>
              <a:rPr lang="en-GB" sz="2400" dirty="0">
                <a:hlinkClick r:id="rId3"/>
              </a:rPr>
              <a:t>https://indico.cern.ch/category/19408/</a:t>
            </a:r>
            <a:r>
              <a:rPr lang="en-GB" sz="2400" dirty="0"/>
              <a:t>, in which we will have sub-categories for the different Work Packages of DRD8 etc., so that all the information is centrally available.  </a:t>
            </a:r>
          </a:p>
          <a:p>
            <a:r>
              <a:rPr lang="en-GB" sz="2400" dirty="0"/>
              <a:t>The web-page for DRD8 has as well been created: </a:t>
            </a:r>
            <a:r>
              <a:rPr lang="en-GB" sz="2400" dirty="0">
                <a:hlinkClick r:id="rId4"/>
              </a:rPr>
              <a:t>https://drd8.web.cern.ch/</a:t>
            </a:r>
            <a:r>
              <a:rPr lang="en-GB" sz="2400" dirty="0"/>
              <a:t>. Feedback is welcome!  Write access will be given to the WP conveners to add information for their Work Package as desired.</a:t>
            </a:r>
          </a:p>
          <a:p>
            <a:r>
              <a:rPr lang="en-GB" sz="2400" dirty="0"/>
              <a:t>The next major task is the preparation of the Memorandum of Understanding for DRD8.</a:t>
            </a:r>
          </a:p>
        </p:txBody>
      </p:sp>
      <p:sp>
        <p:nvSpPr>
          <p:cNvPr id="4" name="Slide Number Placeholder 3">
            <a:extLst>
              <a:ext uri="{FF2B5EF4-FFF2-40B4-BE49-F238E27FC236}">
                <a16:creationId xmlns:a16="http://schemas.microsoft.com/office/drawing/2014/main" id="{6DEA903F-4469-AA95-693E-EB6686EA10D4}"/>
              </a:ext>
            </a:extLst>
          </p:cNvPr>
          <p:cNvSpPr>
            <a:spLocks noGrp="1"/>
          </p:cNvSpPr>
          <p:nvPr>
            <p:ph type="sldNum" sz="quarter" idx="12"/>
          </p:nvPr>
        </p:nvSpPr>
        <p:spPr/>
        <p:txBody>
          <a:bodyPr/>
          <a:lstStyle/>
          <a:p>
            <a:fld id="{78D5EB2A-D79A-4EBC-8D41-D3E244EB970E}" type="slidenum">
              <a:rPr lang="en-GB" smtClean="0"/>
              <a:t>3</a:t>
            </a:fld>
            <a:endParaRPr lang="en-GB"/>
          </a:p>
        </p:txBody>
      </p:sp>
      <p:sp>
        <p:nvSpPr>
          <p:cNvPr id="5" name="Date Placeholder 4">
            <a:extLst>
              <a:ext uri="{FF2B5EF4-FFF2-40B4-BE49-F238E27FC236}">
                <a16:creationId xmlns:a16="http://schemas.microsoft.com/office/drawing/2014/main" id="{811055A5-FC82-A8DA-C2B4-DF28A30ED03A}"/>
              </a:ext>
            </a:extLst>
          </p:cNvPr>
          <p:cNvSpPr>
            <a:spLocks noGrp="1"/>
          </p:cNvSpPr>
          <p:nvPr>
            <p:ph type="dt" sz="half" idx="10"/>
          </p:nvPr>
        </p:nvSpPr>
        <p:spPr/>
        <p:txBody>
          <a:bodyPr/>
          <a:lstStyle/>
          <a:p>
            <a:r>
              <a:rPr lang="en-US"/>
              <a:t>31 January 2025</a:t>
            </a:r>
            <a:endParaRPr lang="en-GB"/>
          </a:p>
        </p:txBody>
      </p:sp>
      <p:sp>
        <p:nvSpPr>
          <p:cNvPr id="6" name="Footer Placeholder 5">
            <a:extLst>
              <a:ext uri="{FF2B5EF4-FFF2-40B4-BE49-F238E27FC236}">
                <a16:creationId xmlns:a16="http://schemas.microsoft.com/office/drawing/2014/main" id="{6FACA3A4-9135-F680-1D5D-6A20156A5623}"/>
              </a:ext>
            </a:extLst>
          </p:cNvPr>
          <p:cNvSpPr>
            <a:spLocks noGrp="1"/>
          </p:cNvSpPr>
          <p:nvPr>
            <p:ph type="ftr" sz="quarter" idx="11"/>
          </p:nvPr>
        </p:nvSpPr>
        <p:spPr/>
        <p:txBody>
          <a:bodyPr/>
          <a:lstStyle/>
          <a:p>
            <a:r>
              <a:rPr lang="en-GB"/>
              <a:t>DRD8 Kick-off Meeting</a:t>
            </a:r>
          </a:p>
        </p:txBody>
      </p:sp>
    </p:spTree>
    <p:extLst>
      <p:ext uri="{BB962C8B-B14F-4D97-AF65-F5344CB8AC3E}">
        <p14:creationId xmlns:p14="http://schemas.microsoft.com/office/powerpoint/2010/main" val="2160466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4D99F-31F0-D7AC-75BD-F322D968CC4E}"/>
              </a:ext>
            </a:extLst>
          </p:cNvPr>
          <p:cNvSpPr>
            <a:spLocks noGrp="1"/>
          </p:cNvSpPr>
          <p:nvPr>
            <p:ph type="title"/>
          </p:nvPr>
        </p:nvSpPr>
        <p:spPr>
          <a:xfrm>
            <a:off x="638175" y="257578"/>
            <a:ext cx="11049000" cy="1010534"/>
          </a:xfrm>
          <a:solidFill>
            <a:srgbClr val="002060"/>
          </a:solidFill>
        </p:spPr>
        <p:txBody>
          <a:bodyPr>
            <a:normAutofit/>
          </a:bodyPr>
          <a:lstStyle/>
          <a:p>
            <a:pPr algn="ctr"/>
            <a:r>
              <a:rPr lang="en-GB" sz="6000" dirty="0">
                <a:solidFill>
                  <a:schemeClr val="bg1">
                    <a:lumMod val="95000"/>
                  </a:schemeClr>
                </a:solidFill>
              </a:rPr>
              <a:t>DRD8 Work Packages</a:t>
            </a:r>
          </a:p>
        </p:txBody>
      </p:sp>
      <p:sp>
        <p:nvSpPr>
          <p:cNvPr id="4" name="Slide Number Placeholder 3">
            <a:extLst>
              <a:ext uri="{FF2B5EF4-FFF2-40B4-BE49-F238E27FC236}">
                <a16:creationId xmlns:a16="http://schemas.microsoft.com/office/drawing/2014/main" id="{6274F447-87D0-8A9F-59A5-A8F26F5C1941}"/>
              </a:ext>
            </a:extLst>
          </p:cNvPr>
          <p:cNvSpPr>
            <a:spLocks noGrp="1"/>
          </p:cNvSpPr>
          <p:nvPr>
            <p:ph type="sldNum" sz="quarter" idx="12"/>
          </p:nvPr>
        </p:nvSpPr>
        <p:spPr/>
        <p:txBody>
          <a:bodyPr/>
          <a:lstStyle/>
          <a:p>
            <a:fld id="{78D5EB2A-D79A-4EBC-8D41-D3E244EB970E}" type="slidenum">
              <a:rPr lang="en-GB" smtClean="0"/>
              <a:t>4</a:t>
            </a:fld>
            <a:endParaRPr lang="en-GB"/>
          </a:p>
        </p:txBody>
      </p:sp>
      <p:sp>
        <p:nvSpPr>
          <p:cNvPr id="20" name="TextBox 19">
            <a:extLst>
              <a:ext uri="{FF2B5EF4-FFF2-40B4-BE49-F238E27FC236}">
                <a16:creationId xmlns:a16="http://schemas.microsoft.com/office/drawing/2014/main" id="{E8B0BD47-665B-479C-9D43-2576DE24F200}"/>
              </a:ext>
            </a:extLst>
          </p:cNvPr>
          <p:cNvSpPr txBox="1"/>
          <p:nvPr/>
        </p:nvSpPr>
        <p:spPr>
          <a:xfrm>
            <a:off x="638175" y="1827828"/>
            <a:ext cx="11049000" cy="4585871"/>
          </a:xfrm>
          <a:prstGeom prst="rect">
            <a:avLst/>
          </a:prstGeom>
          <a:noFill/>
        </p:spPr>
        <p:txBody>
          <a:bodyPr wrap="square" rtlCol="0">
            <a:spAutoFit/>
          </a:bodyPr>
          <a:lstStyle/>
          <a:p>
            <a:r>
              <a:rPr lang="en-GB" sz="2800" b="1" dirty="0">
                <a:solidFill>
                  <a:srgbClr val="002060"/>
                </a:solidFill>
              </a:rPr>
              <a:t>Proposed Work Packages: </a:t>
            </a:r>
          </a:p>
          <a:p>
            <a:pPr marL="285750" indent="-285750">
              <a:buFont typeface="Arial" panose="020B0604020202020204" pitchFamily="34" charset="0"/>
              <a:buChar char="•"/>
            </a:pPr>
            <a:r>
              <a:rPr lang="en-GB" sz="2400" b="1" dirty="0"/>
              <a:t>WP1: Global system design and integration  </a:t>
            </a:r>
            <a:endParaRPr lang="en-GB" sz="2000" b="1" dirty="0"/>
          </a:p>
          <a:p>
            <a:pPr marL="742950" lvl="1" indent="-285750">
              <a:buFont typeface="Arial" panose="020B0604020202020204" pitchFamily="34" charset="0"/>
              <a:buChar char="•"/>
            </a:pPr>
            <a:r>
              <a:rPr lang="en-GB" sz="2000" dirty="0"/>
              <a:t>Project 1.1: The Vertex Region of Future Particle Physics Experiments </a:t>
            </a:r>
          </a:p>
          <a:p>
            <a:pPr marL="742950" lvl="1" indent="-285750">
              <a:buFont typeface="Arial" panose="020B0604020202020204" pitchFamily="34" charset="0"/>
              <a:buChar char="•"/>
            </a:pPr>
            <a:r>
              <a:rPr lang="en-GB" sz="2000" dirty="0"/>
              <a:t>Project 1.2: Robots in the HEP Experimental Caverns </a:t>
            </a:r>
          </a:p>
          <a:p>
            <a:pPr marL="285750" indent="-285750">
              <a:buFont typeface="Arial" panose="020B0604020202020204" pitchFamily="34" charset="0"/>
              <a:buChar char="•"/>
            </a:pPr>
            <a:r>
              <a:rPr lang="en-GB" sz="2400" b="1" dirty="0"/>
              <a:t>WP2: Low-mass mechanics and thermal management</a:t>
            </a:r>
            <a:endParaRPr lang="en-GB" sz="2000" b="1" dirty="0"/>
          </a:p>
          <a:p>
            <a:pPr marL="742950" lvl="1" indent="-285750">
              <a:buFont typeface="Arial" panose="020B0604020202020204" pitchFamily="34" charset="0"/>
              <a:buChar char="•"/>
            </a:pPr>
            <a:r>
              <a:rPr lang="en-GB" sz="2000" dirty="0"/>
              <a:t>Project 2.1: Advanced Mechanical Tracker Structures</a:t>
            </a:r>
          </a:p>
          <a:p>
            <a:pPr marL="742950" lvl="1" indent="-285750">
              <a:buFont typeface="Arial" panose="020B0604020202020204" pitchFamily="34" charset="0"/>
              <a:buChar char="•"/>
            </a:pPr>
            <a:r>
              <a:rPr lang="en-GB" sz="2000" dirty="0"/>
              <a:t>Project 2.2: Characterisation of Material Properties and Database Development </a:t>
            </a:r>
          </a:p>
          <a:p>
            <a:pPr marL="285750" indent="-285750">
              <a:buFont typeface="Arial" panose="020B0604020202020204" pitchFamily="34" charset="0"/>
              <a:buChar char="•"/>
            </a:pPr>
            <a:r>
              <a:rPr lang="en-GB" sz="2400" b="1" dirty="0"/>
              <a:t>WP3: Detector cooling </a:t>
            </a:r>
          </a:p>
          <a:p>
            <a:pPr marL="742950" lvl="1" indent="-285750">
              <a:buFont typeface="Arial" panose="020B0604020202020204" pitchFamily="34" charset="0"/>
              <a:buChar char="•"/>
            </a:pPr>
            <a:r>
              <a:rPr lang="en-GB" sz="2000" dirty="0"/>
              <a:t>Project 3.1: New Evaporative Cooling Fluids and Systems </a:t>
            </a:r>
          </a:p>
          <a:p>
            <a:pPr marL="742950" lvl="1" indent="-285750">
              <a:buFont typeface="Arial" panose="020B0604020202020204" pitchFamily="34" charset="0"/>
              <a:buChar char="•"/>
            </a:pPr>
            <a:r>
              <a:rPr lang="en-GB" sz="2000" dirty="0"/>
              <a:t>Project 3.2: Microchannel Cooling Substrates </a:t>
            </a:r>
          </a:p>
          <a:p>
            <a:pPr marL="285750" indent="-285750">
              <a:buFont typeface="Arial" panose="020B0604020202020204" pitchFamily="34" charset="0"/>
              <a:buChar char="•"/>
            </a:pPr>
            <a:r>
              <a:rPr lang="en-GB" sz="2400" b="1" dirty="0"/>
              <a:t>WP4: Design and qualification tools </a:t>
            </a:r>
          </a:p>
          <a:p>
            <a:pPr marL="742950" lvl="1" indent="-285750">
              <a:buFont typeface="Arial" panose="020B0604020202020204" pitchFamily="34" charset="0"/>
              <a:buChar char="•"/>
            </a:pPr>
            <a:r>
              <a:rPr lang="en-GB" sz="2000" dirty="0"/>
              <a:t>Project 4.1: Extended Reality (XR) Development </a:t>
            </a:r>
          </a:p>
          <a:p>
            <a:pPr marL="742950" lvl="1" indent="-285750">
              <a:buFont typeface="Arial" panose="020B0604020202020204" pitchFamily="34" charset="0"/>
              <a:buChar char="•"/>
            </a:pPr>
            <a:r>
              <a:rPr lang="en-GB" sz="2000" dirty="0"/>
              <a:t>Project 4.2: Connection of Engineering Design Tools with Physics Simulation Software</a:t>
            </a:r>
          </a:p>
        </p:txBody>
      </p:sp>
      <p:sp>
        <p:nvSpPr>
          <p:cNvPr id="21" name="Date Placeholder 20">
            <a:extLst>
              <a:ext uri="{FF2B5EF4-FFF2-40B4-BE49-F238E27FC236}">
                <a16:creationId xmlns:a16="http://schemas.microsoft.com/office/drawing/2014/main" id="{2A475ADE-D31A-B679-ACD5-F56A76C0EFAC}"/>
              </a:ext>
            </a:extLst>
          </p:cNvPr>
          <p:cNvSpPr>
            <a:spLocks noGrp="1"/>
          </p:cNvSpPr>
          <p:nvPr>
            <p:ph type="dt" sz="half" idx="10"/>
          </p:nvPr>
        </p:nvSpPr>
        <p:spPr/>
        <p:txBody>
          <a:bodyPr/>
          <a:lstStyle/>
          <a:p>
            <a:r>
              <a:rPr lang="en-US"/>
              <a:t>31 January 2025</a:t>
            </a:r>
            <a:endParaRPr lang="en-GB"/>
          </a:p>
        </p:txBody>
      </p:sp>
      <p:sp>
        <p:nvSpPr>
          <p:cNvPr id="22" name="Footer Placeholder 21">
            <a:extLst>
              <a:ext uri="{FF2B5EF4-FFF2-40B4-BE49-F238E27FC236}">
                <a16:creationId xmlns:a16="http://schemas.microsoft.com/office/drawing/2014/main" id="{6ABE9002-6745-1F7D-67A0-6EB5AC812B74}"/>
              </a:ext>
            </a:extLst>
          </p:cNvPr>
          <p:cNvSpPr>
            <a:spLocks noGrp="1"/>
          </p:cNvSpPr>
          <p:nvPr>
            <p:ph type="ftr" sz="quarter" idx="11"/>
          </p:nvPr>
        </p:nvSpPr>
        <p:spPr/>
        <p:txBody>
          <a:bodyPr/>
          <a:lstStyle/>
          <a:p>
            <a:r>
              <a:rPr lang="en-GB"/>
              <a:t>DRD8 Kick-off Meeting</a:t>
            </a:r>
          </a:p>
        </p:txBody>
      </p:sp>
    </p:spTree>
    <p:extLst>
      <p:ext uri="{BB962C8B-B14F-4D97-AF65-F5344CB8AC3E}">
        <p14:creationId xmlns:p14="http://schemas.microsoft.com/office/powerpoint/2010/main" val="40022624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431ED3-89B7-9E2C-E2F7-95CF76743D0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48F898-615E-719B-526E-ACA391F66E90}"/>
              </a:ext>
            </a:extLst>
          </p:cNvPr>
          <p:cNvSpPr>
            <a:spLocks noGrp="1"/>
          </p:cNvSpPr>
          <p:nvPr>
            <p:ph type="title"/>
          </p:nvPr>
        </p:nvSpPr>
        <p:spPr>
          <a:xfrm>
            <a:off x="438150" y="257578"/>
            <a:ext cx="11410950" cy="1010534"/>
          </a:xfrm>
          <a:solidFill>
            <a:srgbClr val="002060"/>
          </a:solidFill>
        </p:spPr>
        <p:txBody>
          <a:bodyPr>
            <a:normAutofit/>
          </a:bodyPr>
          <a:lstStyle/>
          <a:p>
            <a:pPr algn="ctr"/>
            <a:r>
              <a:rPr lang="en-GB" sz="6000" dirty="0">
                <a:solidFill>
                  <a:schemeClr val="bg1">
                    <a:lumMod val="95000"/>
                  </a:schemeClr>
                </a:solidFill>
              </a:rPr>
              <a:t>DRD8 Technical Committee</a:t>
            </a:r>
          </a:p>
        </p:txBody>
      </p:sp>
      <p:sp>
        <p:nvSpPr>
          <p:cNvPr id="4" name="Slide Number Placeholder 3">
            <a:extLst>
              <a:ext uri="{FF2B5EF4-FFF2-40B4-BE49-F238E27FC236}">
                <a16:creationId xmlns:a16="http://schemas.microsoft.com/office/drawing/2014/main" id="{654ED008-C0C4-D0E2-A89E-41874A115D63}"/>
              </a:ext>
            </a:extLst>
          </p:cNvPr>
          <p:cNvSpPr>
            <a:spLocks noGrp="1"/>
          </p:cNvSpPr>
          <p:nvPr>
            <p:ph type="sldNum" sz="quarter" idx="12"/>
          </p:nvPr>
        </p:nvSpPr>
        <p:spPr/>
        <p:txBody>
          <a:bodyPr/>
          <a:lstStyle/>
          <a:p>
            <a:fld id="{78D5EB2A-D79A-4EBC-8D41-D3E244EB970E}" type="slidenum">
              <a:rPr lang="en-GB" smtClean="0"/>
              <a:t>5</a:t>
            </a:fld>
            <a:endParaRPr lang="en-GB"/>
          </a:p>
        </p:txBody>
      </p:sp>
      <p:pic>
        <p:nvPicPr>
          <p:cNvPr id="19" name="Picture 18">
            <a:extLst>
              <a:ext uri="{FF2B5EF4-FFF2-40B4-BE49-F238E27FC236}">
                <a16:creationId xmlns:a16="http://schemas.microsoft.com/office/drawing/2014/main" id="{8CE0FC76-F9A7-7B50-7FC1-121450122318}"/>
              </a:ext>
            </a:extLst>
          </p:cNvPr>
          <p:cNvPicPr>
            <a:picLocks noChangeAspect="1"/>
          </p:cNvPicPr>
          <p:nvPr/>
        </p:nvPicPr>
        <p:blipFill>
          <a:blip r:embed="rId2"/>
          <a:stretch>
            <a:fillRect/>
          </a:stretch>
        </p:blipFill>
        <p:spPr>
          <a:xfrm>
            <a:off x="6636490" y="1920668"/>
            <a:ext cx="5212610" cy="3783125"/>
          </a:xfrm>
          <a:prstGeom prst="rect">
            <a:avLst/>
          </a:prstGeom>
        </p:spPr>
      </p:pic>
      <p:sp>
        <p:nvSpPr>
          <p:cNvPr id="20" name="TextBox 19">
            <a:extLst>
              <a:ext uri="{FF2B5EF4-FFF2-40B4-BE49-F238E27FC236}">
                <a16:creationId xmlns:a16="http://schemas.microsoft.com/office/drawing/2014/main" id="{412B2FE2-978D-EE67-B8C5-54C49F8F1725}"/>
              </a:ext>
            </a:extLst>
          </p:cNvPr>
          <p:cNvSpPr txBox="1"/>
          <p:nvPr/>
        </p:nvSpPr>
        <p:spPr>
          <a:xfrm>
            <a:off x="359515" y="1472443"/>
            <a:ext cx="6276975" cy="4401205"/>
          </a:xfrm>
          <a:prstGeom prst="rect">
            <a:avLst/>
          </a:prstGeom>
          <a:noFill/>
        </p:spPr>
        <p:txBody>
          <a:bodyPr wrap="square" rtlCol="0">
            <a:spAutoFit/>
          </a:bodyPr>
          <a:lstStyle/>
          <a:p>
            <a:r>
              <a:rPr lang="en-GB" sz="2400" b="1" dirty="0">
                <a:solidFill>
                  <a:srgbClr val="002060"/>
                </a:solidFill>
              </a:rPr>
              <a:t>Endorsed Work Package Conveners: </a:t>
            </a:r>
          </a:p>
          <a:p>
            <a:endParaRPr lang="en-GB" sz="2400" b="1" dirty="0">
              <a:solidFill>
                <a:srgbClr val="002060"/>
              </a:solidFill>
            </a:endParaRPr>
          </a:p>
          <a:p>
            <a:pPr marL="285750" indent="-285750">
              <a:buFont typeface="Arial" panose="020B0604020202020204" pitchFamily="34" charset="0"/>
              <a:buChar char="•"/>
            </a:pPr>
            <a:r>
              <a:rPr lang="en-GB" sz="2000" b="1" dirty="0"/>
              <a:t>WP1: Global system design and integration  </a:t>
            </a:r>
          </a:p>
          <a:p>
            <a:pPr marL="742950" lvl="1" indent="-285750">
              <a:buFont typeface="Arial" panose="020B0604020202020204" pitchFamily="34" charset="0"/>
              <a:buChar char="•"/>
            </a:pPr>
            <a:r>
              <a:rPr lang="it-IT" dirty="0"/>
              <a:t>Corrado Gargiulo (CERN) </a:t>
            </a:r>
          </a:p>
          <a:p>
            <a:pPr marL="742950" lvl="1" indent="-285750">
              <a:buFont typeface="Arial" panose="020B0604020202020204" pitchFamily="34" charset="0"/>
              <a:buChar char="•"/>
            </a:pPr>
            <a:r>
              <a:rPr lang="it-IT" dirty="0"/>
              <a:t>Fabrizio Palla (Universita &amp; INFN Pisa (IT))</a:t>
            </a:r>
            <a:endParaRPr lang="en-GB" b="1" dirty="0"/>
          </a:p>
          <a:p>
            <a:pPr marL="285750" indent="-285750">
              <a:buFont typeface="Arial" panose="020B0604020202020204" pitchFamily="34" charset="0"/>
              <a:buChar char="•"/>
            </a:pPr>
            <a:r>
              <a:rPr lang="en-GB" sz="2000" b="1" dirty="0"/>
              <a:t>WP2: Low-mass mechanics and thermal management</a:t>
            </a:r>
            <a:endParaRPr lang="en-GB" b="1" dirty="0"/>
          </a:p>
          <a:p>
            <a:pPr marL="742950" lvl="1" indent="-285750">
              <a:buFont typeface="Arial" panose="020B0604020202020204" pitchFamily="34" charset="0"/>
              <a:buChar char="•"/>
            </a:pPr>
            <a:r>
              <a:rPr lang="en-GB" dirty="0"/>
              <a:t>Adam Dominic Lowe (University of Oxford (GB))</a:t>
            </a:r>
          </a:p>
          <a:p>
            <a:pPr marL="742950" lvl="1" indent="-285750">
              <a:buFont typeface="Arial" panose="020B0604020202020204" pitchFamily="34" charset="0"/>
              <a:buChar char="•"/>
            </a:pPr>
            <a:r>
              <a:rPr lang="en-GB" dirty="0"/>
              <a:t>Sushrut Karmarkar (Purdue University (US)) </a:t>
            </a:r>
          </a:p>
          <a:p>
            <a:pPr marL="285750" indent="-285750">
              <a:buFont typeface="Arial" panose="020B0604020202020204" pitchFamily="34" charset="0"/>
              <a:buChar char="•"/>
            </a:pPr>
            <a:r>
              <a:rPr lang="en-GB" sz="2000" b="1" dirty="0"/>
              <a:t>WP3: Detector cooling </a:t>
            </a:r>
          </a:p>
          <a:p>
            <a:pPr marL="742950" lvl="1" indent="-285750">
              <a:buFont typeface="Arial" panose="020B0604020202020204" pitchFamily="34" charset="0"/>
              <a:buChar char="•"/>
            </a:pPr>
            <a:r>
              <a:rPr lang="en-GB" dirty="0"/>
              <a:t>Bart Verlaat (CERN) </a:t>
            </a:r>
          </a:p>
          <a:p>
            <a:pPr marL="742950" lvl="1" indent="-285750">
              <a:buFont typeface="Arial" panose="020B0604020202020204" pitchFamily="34" charset="0"/>
              <a:buChar char="•"/>
            </a:pPr>
            <a:r>
              <a:rPr lang="en-GB" dirty="0"/>
              <a:t>Oscar Augusto De Aguiar Francisco (Manchester (GB))</a:t>
            </a:r>
          </a:p>
          <a:p>
            <a:pPr marL="285750" indent="-285750">
              <a:buFont typeface="Arial" panose="020B0604020202020204" pitchFamily="34" charset="0"/>
              <a:buChar char="•"/>
            </a:pPr>
            <a:r>
              <a:rPr lang="en-GB" sz="2000" b="1" dirty="0"/>
              <a:t>WP4: Design and qualification tools </a:t>
            </a:r>
          </a:p>
          <a:p>
            <a:pPr marL="742950" lvl="1" indent="-285750">
              <a:buFont typeface="Arial" panose="020B0604020202020204" pitchFamily="34" charset="0"/>
              <a:buChar char="•"/>
            </a:pPr>
            <a:r>
              <a:rPr lang="pt-BR" dirty="0"/>
              <a:t>Diego Alvarez Feito (CERN) </a:t>
            </a:r>
          </a:p>
          <a:p>
            <a:pPr marL="742950" lvl="1" indent="-285750">
              <a:buFont typeface="Arial" panose="020B0604020202020204" pitchFamily="34" charset="0"/>
              <a:buChar char="•"/>
            </a:pPr>
            <a:r>
              <a:rPr lang="pt-BR" dirty="0"/>
              <a:t>Joao Batista Lopes (CERN)</a:t>
            </a:r>
            <a:endParaRPr lang="en-GB" b="1" dirty="0">
              <a:solidFill>
                <a:srgbClr val="002060"/>
              </a:solidFill>
            </a:endParaRPr>
          </a:p>
        </p:txBody>
      </p:sp>
      <p:sp>
        <p:nvSpPr>
          <p:cNvPr id="3" name="Date Placeholder 2">
            <a:extLst>
              <a:ext uri="{FF2B5EF4-FFF2-40B4-BE49-F238E27FC236}">
                <a16:creationId xmlns:a16="http://schemas.microsoft.com/office/drawing/2014/main" id="{8B3C94F2-55EB-399A-5AFF-BC84F66766D3}"/>
              </a:ext>
            </a:extLst>
          </p:cNvPr>
          <p:cNvSpPr>
            <a:spLocks noGrp="1"/>
          </p:cNvSpPr>
          <p:nvPr>
            <p:ph type="dt" sz="half" idx="10"/>
          </p:nvPr>
        </p:nvSpPr>
        <p:spPr/>
        <p:txBody>
          <a:bodyPr/>
          <a:lstStyle/>
          <a:p>
            <a:r>
              <a:rPr lang="en-US" dirty="0"/>
              <a:t>31 January 2025</a:t>
            </a:r>
            <a:endParaRPr lang="en-GB" dirty="0"/>
          </a:p>
        </p:txBody>
      </p:sp>
      <p:sp>
        <p:nvSpPr>
          <p:cNvPr id="5" name="Footer Placeholder 4">
            <a:extLst>
              <a:ext uri="{FF2B5EF4-FFF2-40B4-BE49-F238E27FC236}">
                <a16:creationId xmlns:a16="http://schemas.microsoft.com/office/drawing/2014/main" id="{65A34256-A3D2-CA4A-3620-E06E59E32F02}"/>
              </a:ext>
            </a:extLst>
          </p:cNvPr>
          <p:cNvSpPr>
            <a:spLocks noGrp="1"/>
          </p:cNvSpPr>
          <p:nvPr>
            <p:ph type="ftr" sz="quarter" idx="11"/>
          </p:nvPr>
        </p:nvSpPr>
        <p:spPr/>
        <p:txBody>
          <a:bodyPr/>
          <a:lstStyle/>
          <a:p>
            <a:r>
              <a:rPr lang="en-GB" dirty="0"/>
              <a:t>DRD8 Kick-off Meeting</a:t>
            </a:r>
          </a:p>
        </p:txBody>
      </p:sp>
      <p:sp>
        <p:nvSpPr>
          <p:cNvPr id="6" name="TextBox 5">
            <a:extLst>
              <a:ext uri="{FF2B5EF4-FFF2-40B4-BE49-F238E27FC236}">
                <a16:creationId xmlns:a16="http://schemas.microsoft.com/office/drawing/2014/main" id="{B8C5FA7D-45D5-5915-C1C9-9613030EB1CD}"/>
              </a:ext>
            </a:extLst>
          </p:cNvPr>
          <p:cNvSpPr txBox="1"/>
          <p:nvPr/>
        </p:nvSpPr>
        <p:spPr>
          <a:xfrm>
            <a:off x="376172" y="5930333"/>
            <a:ext cx="10834441" cy="400110"/>
          </a:xfrm>
          <a:prstGeom prst="rect">
            <a:avLst/>
          </a:prstGeom>
          <a:noFill/>
        </p:spPr>
        <p:txBody>
          <a:bodyPr wrap="none" rtlCol="0">
            <a:spAutoFit/>
          </a:bodyPr>
          <a:lstStyle/>
          <a:p>
            <a:pPr marL="285750" indent="-285750">
              <a:buFont typeface="Wingdings" panose="05000000000000000000" pitchFamily="2" charset="2"/>
              <a:buChar char="Ø"/>
            </a:pPr>
            <a:r>
              <a:rPr lang="en-US" sz="2000" b="1" dirty="0">
                <a:solidFill>
                  <a:srgbClr val="002060"/>
                </a:solidFill>
              </a:rPr>
              <a:t>We will soon start to meet as Technical Committee, also in view of the Collaboration week in June</a:t>
            </a:r>
            <a:endParaRPr lang="en-GB" sz="2000" b="1" dirty="0">
              <a:solidFill>
                <a:srgbClr val="002060"/>
              </a:solidFill>
            </a:endParaRPr>
          </a:p>
        </p:txBody>
      </p:sp>
    </p:spTree>
    <p:extLst>
      <p:ext uri="{BB962C8B-B14F-4D97-AF65-F5344CB8AC3E}">
        <p14:creationId xmlns:p14="http://schemas.microsoft.com/office/powerpoint/2010/main" val="3937180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4D99F-31F0-D7AC-75BD-F322D968CC4E}"/>
              </a:ext>
            </a:extLst>
          </p:cNvPr>
          <p:cNvSpPr>
            <a:spLocks noGrp="1"/>
          </p:cNvSpPr>
          <p:nvPr>
            <p:ph type="title"/>
          </p:nvPr>
        </p:nvSpPr>
        <p:spPr>
          <a:xfrm>
            <a:off x="806245" y="358979"/>
            <a:ext cx="10547555" cy="876933"/>
          </a:xfrm>
          <a:solidFill>
            <a:srgbClr val="002060"/>
          </a:solidFill>
        </p:spPr>
        <p:txBody>
          <a:bodyPr>
            <a:normAutofit fontScale="90000"/>
          </a:bodyPr>
          <a:lstStyle/>
          <a:p>
            <a:pPr algn="ctr"/>
            <a:r>
              <a:rPr lang="en-GB" sz="6000" dirty="0">
                <a:solidFill>
                  <a:schemeClr val="bg1">
                    <a:lumMod val="95000"/>
                  </a:schemeClr>
                </a:solidFill>
              </a:rPr>
              <a:t>DRD8 Collaboration Week 2025</a:t>
            </a:r>
          </a:p>
        </p:txBody>
      </p:sp>
      <p:sp>
        <p:nvSpPr>
          <p:cNvPr id="4" name="Slide Number Placeholder 3">
            <a:extLst>
              <a:ext uri="{FF2B5EF4-FFF2-40B4-BE49-F238E27FC236}">
                <a16:creationId xmlns:a16="http://schemas.microsoft.com/office/drawing/2014/main" id="{6274F447-87D0-8A9F-59A5-A8F26F5C1941}"/>
              </a:ext>
            </a:extLst>
          </p:cNvPr>
          <p:cNvSpPr>
            <a:spLocks noGrp="1"/>
          </p:cNvSpPr>
          <p:nvPr>
            <p:ph type="sldNum" sz="quarter" idx="12"/>
          </p:nvPr>
        </p:nvSpPr>
        <p:spPr/>
        <p:txBody>
          <a:bodyPr/>
          <a:lstStyle/>
          <a:p>
            <a:fld id="{78D5EB2A-D79A-4EBC-8D41-D3E244EB970E}" type="slidenum">
              <a:rPr lang="en-GB" smtClean="0"/>
              <a:t>6</a:t>
            </a:fld>
            <a:endParaRPr lang="en-GB"/>
          </a:p>
        </p:txBody>
      </p:sp>
      <p:pic>
        <p:nvPicPr>
          <p:cNvPr id="18" name="Picture 17">
            <a:extLst>
              <a:ext uri="{FF2B5EF4-FFF2-40B4-BE49-F238E27FC236}">
                <a16:creationId xmlns:a16="http://schemas.microsoft.com/office/drawing/2014/main" id="{6574D5E8-EAD2-F21B-39DA-4DDA28D9B5F5}"/>
              </a:ext>
            </a:extLst>
          </p:cNvPr>
          <p:cNvPicPr>
            <a:picLocks noChangeAspect="1"/>
          </p:cNvPicPr>
          <p:nvPr/>
        </p:nvPicPr>
        <p:blipFill>
          <a:blip r:embed="rId2"/>
          <a:stretch>
            <a:fillRect/>
          </a:stretch>
        </p:blipFill>
        <p:spPr>
          <a:xfrm>
            <a:off x="1524000" y="1823686"/>
            <a:ext cx="9144000" cy="5010084"/>
          </a:xfrm>
          <a:prstGeom prst="rect">
            <a:avLst/>
          </a:prstGeom>
        </p:spPr>
      </p:pic>
      <p:sp>
        <p:nvSpPr>
          <p:cNvPr id="19" name="TextBox 18">
            <a:extLst>
              <a:ext uri="{FF2B5EF4-FFF2-40B4-BE49-F238E27FC236}">
                <a16:creationId xmlns:a16="http://schemas.microsoft.com/office/drawing/2014/main" id="{5106FA07-FA49-7F39-B3EF-B55155D8BB83}"/>
              </a:ext>
            </a:extLst>
          </p:cNvPr>
          <p:cNvSpPr txBox="1"/>
          <p:nvPr/>
        </p:nvSpPr>
        <p:spPr>
          <a:xfrm>
            <a:off x="1724527" y="1348207"/>
            <a:ext cx="3672993" cy="369332"/>
          </a:xfrm>
          <a:prstGeom prst="rect">
            <a:avLst/>
          </a:prstGeom>
          <a:noFill/>
        </p:spPr>
        <p:txBody>
          <a:bodyPr wrap="none" rtlCol="0">
            <a:spAutoFit/>
          </a:bodyPr>
          <a:lstStyle/>
          <a:p>
            <a:r>
              <a:rPr lang="en-US" dirty="0"/>
              <a:t>16-20 June 2025, University of Bristol</a:t>
            </a:r>
            <a:endParaRPr lang="en-GB" dirty="0"/>
          </a:p>
        </p:txBody>
      </p:sp>
      <p:sp>
        <p:nvSpPr>
          <p:cNvPr id="20" name="TextBox 19">
            <a:extLst>
              <a:ext uri="{FF2B5EF4-FFF2-40B4-BE49-F238E27FC236}">
                <a16:creationId xmlns:a16="http://schemas.microsoft.com/office/drawing/2014/main" id="{FEF7891F-FD27-F009-265A-4F4CF3716F3A}"/>
              </a:ext>
            </a:extLst>
          </p:cNvPr>
          <p:cNvSpPr txBox="1"/>
          <p:nvPr/>
        </p:nvSpPr>
        <p:spPr>
          <a:xfrm>
            <a:off x="6063252" y="1348208"/>
            <a:ext cx="3837397" cy="646331"/>
          </a:xfrm>
          <a:prstGeom prst="rect">
            <a:avLst/>
          </a:prstGeom>
          <a:noFill/>
        </p:spPr>
        <p:txBody>
          <a:bodyPr wrap="none" rtlCol="0">
            <a:spAutoFit/>
          </a:bodyPr>
          <a:lstStyle/>
          <a:p>
            <a:r>
              <a:rPr lang="en-GB" dirty="0">
                <a:hlinkClick r:id="rId3"/>
              </a:rPr>
              <a:t>https://indico.cern.ch/event/1482847/</a:t>
            </a:r>
            <a:endParaRPr lang="en-GB" dirty="0"/>
          </a:p>
          <a:p>
            <a:endParaRPr lang="en-GB" dirty="0"/>
          </a:p>
        </p:txBody>
      </p:sp>
    </p:spTree>
    <p:extLst>
      <p:ext uri="{BB962C8B-B14F-4D97-AF65-F5344CB8AC3E}">
        <p14:creationId xmlns:p14="http://schemas.microsoft.com/office/powerpoint/2010/main" val="3735199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80AC59-E2EC-0085-CB9F-2279011B15B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C6B561D-D70A-E7A5-EC0D-8CC936ACF813}"/>
              </a:ext>
            </a:extLst>
          </p:cNvPr>
          <p:cNvSpPr>
            <a:spLocks noGrp="1"/>
          </p:cNvSpPr>
          <p:nvPr>
            <p:ph type="title"/>
          </p:nvPr>
        </p:nvSpPr>
        <p:spPr>
          <a:xfrm>
            <a:off x="757084" y="365127"/>
            <a:ext cx="10596715" cy="905324"/>
          </a:xfrm>
          <a:solidFill>
            <a:srgbClr val="002060"/>
          </a:solidFill>
        </p:spPr>
        <p:txBody>
          <a:bodyPr>
            <a:normAutofit fontScale="90000"/>
          </a:bodyPr>
          <a:lstStyle/>
          <a:p>
            <a:pPr algn="ctr"/>
            <a:r>
              <a:rPr lang="en-GB" sz="6000" dirty="0">
                <a:solidFill>
                  <a:schemeClr val="bg1">
                    <a:lumMod val="95000"/>
                  </a:schemeClr>
                </a:solidFill>
              </a:rPr>
              <a:t>DRD8 Collaboration Week 2025</a:t>
            </a:r>
          </a:p>
        </p:txBody>
      </p:sp>
      <p:sp>
        <p:nvSpPr>
          <p:cNvPr id="3" name="Content Placeholder 2">
            <a:extLst>
              <a:ext uri="{FF2B5EF4-FFF2-40B4-BE49-F238E27FC236}">
                <a16:creationId xmlns:a16="http://schemas.microsoft.com/office/drawing/2014/main" id="{EFB6A015-B0AC-CCCD-0C03-F7B159542D18}"/>
              </a:ext>
            </a:extLst>
          </p:cNvPr>
          <p:cNvSpPr>
            <a:spLocks noGrp="1"/>
          </p:cNvSpPr>
          <p:nvPr>
            <p:ph idx="1"/>
          </p:nvPr>
        </p:nvSpPr>
        <p:spPr>
          <a:xfrm>
            <a:off x="688258" y="2292097"/>
            <a:ext cx="10215716" cy="4351338"/>
          </a:xfrm>
        </p:spPr>
        <p:txBody>
          <a:bodyPr/>
          <a:lstStyle/>
          <a:p>
            <a:r>
              <a:rPr lang="en-US" dirty="0"/>
              <a:t>The week will start with the Forum on Tracking Detector Mechanics (Monday to Wednesday), including (composite) lab visits on Wednesday afternoon, followed by the DRD collaboration meeting (on Thursday and Friday).</a:t>
            </a:r>
          </a:p>
          <a:p>
            <a:r>
              <a:rPr lang="en-US" dirty="0"/>
              <a:t>We consider to have both Plenary and Parallel Sessions for the DRD8 meetings to give more time for discussion among  the people active in each Work Package.</a:t>
            </a:r>
          </a:p>
          <a:p>
            <a:r>
              <a:rPr lang="en-US" dirty="0"/>
              <a:t>We plan to have a few invited speakers. </a:t>
            </a:r>
            <a:endParaRPr lang="en-GB" dirty="0"/>
          </a:p>
        </p:txBody>
      </p:sp>
      <p:sp>
        <p:nvSpPr>
          <p:cNvPr id="4" name="Slide Number Placeholder 3">
            <a:extLst>
              <a:ext uri="{FF2B5EF4-FFF2-40B4-BE49-F238E27FC236}">
                <a16:creationId xmlns:a16="http://schemas.microsoft.com/office/drawing/2014/main" id="{AC97258B-1314-A8B1-2320-D93BF6642F25}"/>
              </a:ext>
            </a:extLst>
          </p:cNvPr>
          <p:cNvSpPr>
            <a:spLocks noGrp="1"/>
          </p:cNvSpPr>
          <p:nvPr>
            <p:ph type="sldNum" sz="quarter" idx="12"/>
          </p:nvPr>
        </p:nvSpPr>
        <p:spPr/>
        <p:txBody>
          <a:bodyPr/>
          <a:lstStyle/>
          <a:p>
            <a:fld id="{78D5EB2A-D79A-4EBC-8D41-D3E244EB970E}" type="slidenum">
              <a:rPr lang="en-GB" smtClean="0"/>
              <a:t>7</a:t>
            </a:fld>
            <a:endParaRPr lang="en-GB"/>
          </a:p>
        </p:txBody>
      </p:sp>
      <p:sp>
        <p:nvSpPr>
          <p:cNvPr id="19" name="TextBox 18">
            <a:extLst>
              <a:ext uri="{FF2B5EF4-FFF2-40B4-BE49-F238E27FC236}">
                <a16:creationId xmlns:a16="http://schemas.microsoft.com/office/drawing/2014/main" id="{0A5C0681-F2AA-C4C8-F5FE-20029494442E}"/>
              </a:ext>
            </a:extLst>
          </p:cNvPr>
          <p:cNvSpPr txBox="1"/>
          <p:nvPr/>
        </p:nvSpPr>
        <p:spPr>
          <a:xfrm>
            <a:off x="2296534" y="1625206"/>
            <a:ext cx="3733586" cy="369332"/>
          </a:xfrm>
          <a:prstGeom prst="rect">
            <a:avLst/>
          </a:prstGeom>
          <a:noFill/>
        </p:spPr>
        <p:txBody>
          <a:bodyPr wrap="none" rtlCol="0">
            <a:spAutoFit/>
          </a:bodyPr>
          <a:lstStyle/>
          <a:p>
            <a:r>
              <a:rPr lang="en-US" b="1" dirty="0"/>
              <a:t>16-20 June 2025, University of Bristol</a:t>
            </a:r>
            <a:endParaRPr lang="en-GB" b="1" dirty="0"/>
          </a:p>
        </p:txBody>
      </p:sp>
      <p:sp>
        <p:nvSpPr>
          <p:cNvPr id="20" name="TextBox 19">
            <a:extLst>
              <a:ext uri="{FF2B5EF4-FFF2-40B4-BE49-F238E27FC236}">
                <a16:creationId xmlns:a16="http://schemas.microsoft.com/office/drawing/2014/main" id="{A55026CB-B17C-3F0C-B6FB-6A059A5B575F}"/>
              </a:ext>
            </a:extLst>
          </p:cNvPr>
          <p:cNvSpPr txBox="1"/>
          <p:nvPr/>
        </p:nvSpPr>
        <p:spPr>
          <a:xfrm>
            <a:off x="6096000" y="1604828"/>
            <a:ext cx="3837397" cy="646331"/>
          </a:xfrm>
          <a:prstGeom prst="rect">
            <a:avLst/>
          </a:prstGeom>
          <a:noFill/>
        </p:spPr>
        <p:txBody>
          <a:bodyPr wrap="none" rtlCol="0">
            <a:spAutoFit/>
          </a:bodyPr>
          <a:lstStyle/>
          <a:p>
            <a:r>
              <a:rPr lang="en-GB" dirty="0">
                <a:hlinkClick r:id="rId2"/>
              </a:rPr>
              <a:t>https://indico.cern.ch/event/1482847/</a:t>
            </a:r>
            <a:endParaRPr lang="en-GB" dirty="0"/>
          </a:p>
          <a:p>
            <a:endParaRPr lang="en-GB" dirty="0"/>
          </a:p>
        </p:txBody>
      </p:sp>
    </p:spTree>
    <p:extLst>
      <p:ext uri="{BB962C8B-B14F-4D97-AF65-F5344CB8AC3E}">
        <p14:creationId xmlns:p14="http://schemas.microsoft.com/office/powerpoint/2010/main" val="38758088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83BB38E-9AAC-66C6-882A-29B0A0617373}"/>
              </a:ext>
            </a:extLst>
          </p:cNvPr>
          <p:cNvSpPr>
            <a:spLocks noGrp="1"/>
          </p:cNvSpPr>
          <p:nvPr>
            <p:ph idx="1"/>
          </p:nvPr>
        </p:nvSpPr>
        <p:spPr>
          <a:xfrm>
            <a:off x="407988" y="2430463"/>
            <a:ext cx="11376024" cy="2970212"/>
          </a:xfrm>
        </p:spPr>
        <p:txBody>
          <a:bodyPr>
            <a:normAutofit/>
          </a:bodyPr>
          <a:lstStyle/>
          <a:p>
            <a:pPr marL="342900" indent="-342900">
              <a:buFont typeface="Arial" panose="020B0604020202020204" pitchFamily="34" charset="0"/>
              <a:buChar char="•"/>
            </a:pPr>
            <a:r>
              <a:rPr lang="en-US" dirty="0"/>
              <a:t>MoU Core Part  </a:t>
            </a:r>
            <a:r>
              <a:rPr lang="en-US" dirty="0">
                <a:sym typeface="Wingdings" panose="05000000000000000000" pitchFamily="2" charset="2"/>
              </a:rPr>
              <a:t> Common to all DRDs</a:t>
            </a:r>
          </a:p>
          <a:p>
            <a:pPr lvl="1" indent="-342900"/>
            <a:r>
              <a:rPr lang="en-GB" dirty="0">
                <a:sym typeface="Wingdings" panose="05000000000000000000" pitchFamily="2" charset="2"/>
              </a:rPr>
              <a:t>This part is (still) being finalized by Helge Meinhard from CERN, taking into account the feedback received from some of the large national Funding Agencies. It underwent several iterations since June 2024.  </a:t>
            </a:r>
          </a:p>
          <a:p>
            <a:pPr marL="285750" lvl="1" indent="0">
              <a:buNone/>
            </a:pPr>
            <a:endParaRPr lang="en-GB" dirty="0">
              <a:sym typeface="Wingdings" panose="05000000000000000000" pitchFamily="2" charset="2"/>
            </a:endParaRPr>
          </a:p>
          <a:p>
            <a:pPr marL="342900" indent="-342900">
              <a:buFont typeface="Arial" panose="020B0604020202020204" pitchFamily="34" charset="0"/>
              <a:buChar char="•"/>
            </a:pPr>
            <a:r>
              <a:rPr lang="en-US" dirty="0"/>
              <a:t>MoU Annexes </a:t>
            </a:r>
            <a:r>
              <a:rPr lang="en-US" dirty="0">
                <a:sym typeface="Wingdings" panose="05000000000000000000" pitchFamily="2" charset="2"/>
              </a:rPr>
              <a:t> Specific of each DRD</a:t>
            </a:r>
          </a:p>
          <a:p>
            <a:pPr lvl="1"/>
            <a:r>
              <a:rPr lang="en-GB" dirty="0"/>
              <a:t>This part should be prepared by us in the coming weeks, so that the approval process can be launched in the coming months.</a:t>
            </a:r>
            <a:endParaRPr lang="en-US" dirty="0"/>
          </a:p>
        </p:txBody>
      </p:sp>
      <p:sp>
        <p:nvSpPr>
          <p:cNvPr id="4" name="Title 3">
            <a:extLst>
              <a:ext uri="{FF2B5EF4-FFF2-40B4-BE49-F238E27FC236}">
                <a16:creationId xmlns:a16="http://schemas.microsoft.com/office/drawing/2014/main" id="{F7F749F9-86D7-AA58-D7BE-791C4DE4B3F9}"/>
              </a:ext>
            </a:extLst>
          </p:cNvPr>
          <p:cNvSpPr>
            <a:spLocks noGrp="1"/>
          </p:cNvSpPr>
          <p:nvPr>
            <p:ph type="title"/>
          </p:nvPr>
        </p:nvSpPr>
        <p:spPr>
          <a:xfrm>
            <a:off x="504825" y="365125"/>
            <a:ext cx="11096625" cy="1692275"/>
          </a:xfrm>
          <a:solidFill>
            <a:srgbClr val="002060"/>
          </a:solidFill>
        </p:spPr>
        <p:txBody>
          <a:bodyPr>
            <a:normAutofit/>
          </a:bodyPr>
          <a:lstStyle/>
          <a:p>
            <a:pPr algn="ctr"/>
            <a:r>
              <a:rPr lang="en-US" sz="4800" dirty="0">
                <a:solidFill>
                  <a:schemeClr val="bg1">
                    <a:lumMod val="95000"/>
                  </a:schemeClr>
                </a:solidFill>
              </a:rPr>
              <a:t>Memorandum of Understanding (MoU) </a:t>
            </a:r>
            <a:br>
              <a:rPr lang="en-US" sz="4800" dirty="0">
                <a:solidFill>
                  <a:schemeClr val="bg1">
                    <a:lumMod val="95000"/>
                  </a:schemeClr>
                </a:solidFill>
              </a:rPr>
            </a:br>
            <a:r>
              <a:rPr lang="en-US" sz="4800" dirty="0">
                <a:solidFill>
                  <a:schemeClr val="bg1">
                    <a:lumMod val="95000"/>
                  </a:schemeClr>
                </a:solidFill>
              </a:rPr>
              <a:t>for the DRD collaborations</a:t>
            </a:r>
          </a:p>
        </p:txBody>
      </p:sp>
      <p:sp>
        <p:nvSpPr>
          <p:cNvPr id="2" name="Date Placeholder 1">
            <a:extLst>
              <a:ext uri="{FF2B5EF4-FFF2-40B4-BE49-F238E27FC236}">
                <a16:creationId xmlns:a16="http://schemas.microsoft.com/office/drawing/2014/main" id="{31169BCE-7126-0354-491C-10883CD28772}"/>
              </a:ext>
            </a:extLst>
          </p:cNvPr>
          <p:cNvSpPr>
            <a:spLocks noGrp="1"/>
          </p:cNvSpPr>
          <p:nvPr>
            <p:ph type="dt" sz="half" idx="10"/>
          </p:nvPr>
        </p:nvSpPr>
        <p:spPr/>
        <p:txBody>
          <a:bodyPr/>
          <a:lstStyle/>
          <a:p>
            <a:r>
              <a:rPr lang="en-US"/>
              <a:t>31 January 2025</a:t>
            </a:r>
            <a:endParaRPr lang="en-US" dirty="0"/>
          </a:p>
        </p:txBody>
      </p:sp>
      <p:sp>
        <p:nvSpPr>
          <p:cNvPr id="3" name="Footer Placeholder 2">
            <a:extLst>
              <a:ext uri="{FF2B5EF4-FFF2-40B4-BE49-F238E27FC236}">
                <a16:creationId xmlns:a16="http://schemas.microsoft.com/office/drawing/2014/main" id="{ACDFE434-4CF4-8522-F2F1-EEC59976B340}"/>
              </a:ext>
            </a:extLst>
          </p:cNvPr>
          <p:cNvSpPr>
            <a:spLocks noGrp="1"/>
          </p:cNvSpPr>
          <p:nvPr>
            <p:ph type="ftr" sz="quarter" idx="11"/>
          </p:nvPr>
        </p:nvSpPr>
        <p:spPr/>
        <p:txBody>
          <a:bodyPr/>
          <a:lstStyle/>
          <a:p>
            <a:r>
              <a:rPr lang="en-GB"/>
              <a:t>DRD8 Kick-off Meeting</a:t>
            </a:r>
            <a:endParaRPr lang="en-US" dirty="0"/>
          </a:p>
        </p:txBody>
      </p:sp>
      <p:sp>
        <p:nvSpPr>
          <p:cNvPr id="6" name="Slide Number Placeholder 5">
            <a:extLst>
              <a:ext uri="{FF2B5EF4-FFF2-40B4-BE49-F238E27FC236}">
                <a16:creationId xmlns:a16="http://schemas.microsoft.com/office/drawing/2014/main" id="{59A2E598-9415-3F73-DFAD-AEC2D1BE90A7}"/>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Tree>
    <p:extLst>
      <p:ext uri="{BB962C8B-B14F-4D97-AF65-F5344CB8AC3E}">
        <p14:creationId xmlns:p14="http://schemas.microsoft.com/office/powerpoint/2010/main" val="32466187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700E973-9A10-A652-11C1-397CC6BF6334}"/>
              </a:ext>
            </a:extLst>
          </p:cNvPr>
          <p:cNvSpPr>
            <a:spLocks noGrp="1"/>
          </p:cNvSpPr>
          <p:nvPr>
            <p:ph idx="1"/>
          </p:nvPr>
        </p:nvSpPr>
        <p:spPr>
          <a:xfrm>
            <a:off x="407989" y="1184152"/>
            <a:ext cx="11376024" cy="5197598"/>
          </a:xfrm>
        </p:spPr>
        <p:txBody>
          <a:bodyPr>
            <a:normAutofit fontScale="55000" lnSpcReduction="20000"/>
          </a:bodyPr>
          <a:lstStyle/>
          <a:p>
            <a:r>
              <a:rPr lang="en-GB" b="1" dirty="0"/>
              <a:t>Article 1 Purpose of the MoU</a:t>
            </a:r>
          </a:p>
          <a:p>
            <a:r>
              <a:rPr lang="en-GB" b="1" dirty="0"/>
              <a:t>Article 2 Parties to the MoU</a:t>
            </a:r>
          </a:p>
          <a:p>
            <a:r>
              <a:rPr lang="en-GB" b="1" dirty="0"/>
              <a:t>Article 3 Obligations of CERN as Host Laboratory</a:t>
            </a:r>
          </a:p>
          <a:p>
            <a:r>
              <a:rPr lang="en-GB" b="1" dirty="0"/>
              <a:t>Article 4 Obligations of the Collaborating Institutions</a:t>
            </a:r>
          </a:p>
          <a:p>
            <a:r>
              <a:rPr lang="en-GB" b="1" dirty="0"/>
              <a:t>Article 5 Equipment</a:t>
            </a:r>
          </a:p>
          <a:p>
            <a:r>
              <a:rPr lang="en-GB" b="1" dirty="0"/>
              <a:t>Article 6 Structure of the Collaboration</a:t>
            </a:r>
          </a:p>
          <a:p>
            <a:r>
              <a:rPr lang="en-US" b="1" dirty="0"/>
              <a:t>Article 7 Collaboration Accounts</a:t>
            </a:r>
          </a:p>
          <a:p>
            <a:r>
              <a:rPr lang="en-GB" b="1" dirty="0"/>
              <a:t>Article 8 Work Packages, Working Groups and other Work Entities</a:t>
            </a:r>
            <a:endParaRPr lang="en-US" b="1" dirty="0"/>
          </a:p>
          <a:p>
            <a:r>
              <a:rPr lang="en-US" b="1" dirty="0"/>
              <a:t>Article 9 Theses, Publications and Conference Contributions</a:t>
            </a:r>
          </a:p>
          <a:p>
            <a:r>
              <a:rPr lang="en-US" b="1" dirty="0"/>
              <a:t>Article 10 Intellectual Property</a:t>
            </a:r>
          </a:p>
          <a:p>
            <a:r>
              <a:rPr lang="en-GB" b="1" dirty="0"/>
              <a:t>Article 11 Compliance with Export Control and Sanctions</a:t>
            </a:r>
            <a:endParaRPr lang="en-US" b="1" dirty="0"/>
          </a:p>
          <a:p>
            <a:r>
              <a:rPr lang="en-GB" b="1" dirty="0"/>
              <a:t>Article 12 Conflicts of Interest</a:t>
            </a:r>
          </a:p>
          <a:p>
            <a:r>
              <a:rPr lang="en-US" b="1" dirty="0"/>
              <a:t>Article 13 Industrial Partners</a:t>
            </a:r>
          </a:p>
          <a:p>
            <a:r>
              <a:rPr lang="en-GB" b="1" dirty="0"/>
              <a:t>Article 14 Observance of the MoU and the General Conditions</a:t>
            </a:r>
          </a:p>
          <a:p>
            <a:r>
              <a:rPr lang="en-GB" b="1" dirty="0"/>
              <a:t>Article 15 Duration of Validity of the MoU and its Extension</a:t>
            </a:r>
          </a:p>
          <a:p>
            <a:r>
              <a:rPr lang="en-GB" b="1" dirty="0"/>
              <a:t>Article 16 Withdrawal and Termination of Participation of Funding Agencies or Collaborating Institutions</a:t>
            </a:r>
          </a:p>
          <a:p>
            <a:r>
              <a:rPr lang="en-US" b="1" dirty="0"/>
              <a:t>Article 17 Participation of Additional Institutions</a:t>
            </a:r>
          </a:p>
          <a:p>
            <a:r>
              <a:rPr lang="en-US" b="1" dirty="0"/>
              <a:t>Article 18 Amendments and Annexes</a:t>
            </a:r>
          </a:p>
        </p:txBody>
      </p:sp>
      <p:sp>
        <p:nvSpPr>
          <p:cNvPr id="3" name="Title 2">
            <a:extLst>
              <a:ext uri="{FF2B5EF4-FFF2-40B4-BE49-F238E27FC236}">
                <a16:creationId xmlns:a16="http://schemas.microsoft.com/office/drawing/2014/main" id="{C9CB753B-CA52-B177-6D8A-EF168990FC53}"/>
              </a:ext>
            </a:extLst>
          </p:cNvPr>
          <p:cNvSpPr>
            <a:spLocks noGrp="1"/>
          </p:cNvSpPr>
          <p:nvPr>
            <p:ph type="title"/>
          </p:nvPr>
        </p:nvSpPr>
        <p:spPr>
          <a:xfrm>
            <a:off x="426043" y="48656"/>
            <a:ext cx="10515600" cy="989445"/>
          </a:xfrm>
          <a:solidFill>
            <a:srgbClr val="002060"/>
          </a:solidFill>
        </p:spPr>
        <p:txBody>
          <a:bodyPr>
            <a:normAutofit/>
          </a:bodyPr>
          <a:lstStyle/>
          <a:p>
            <a:r>
              <a:rPr lang="en-US" sz="5400" dirty="0">
                <a:solidFill>
                  <a:schemeClr val="bg1">
                    <a:lumMod val="95000"/>
                  </a:schemeClr>
                </a:solidFill>
              </a:rPr>
              <a:t>  List of Articles (Core part)</a:t>
            </a:r>
          </a:p>
        </p:txBody>
      </p:sp>
      <p:sp>
        <p:nvSpPr>
          <p:cNvPr id="4" name="Date Placeholder 3">
            <a:extLst>
              <a:ext uri="{FF2B5EF4-FFF2-40B4-BE49-F238E27FC236}">
                <a16:creationId xmlns:a16="http://schemas.microsoft.com/office/drawing/2014/main" id="{D1D58441-65E0-EAE5-6A3A-4F0CD1BDAFCA}"/>
              </a:ext>
            </a:extLst>
          </p:cNvPr>
          <p:cNvSpPr>
            <a:spLocks noGrp="1"/>
          </p:cNvSpPr>
          <p:nvPr>
            <p:ph type="dt" sz="half" idx="10"/>
          </p:nvPr>
        </p:nvSpPr>
        <p:spPr/>
        <p:txBody>
          <a:bodyPr/>
          <a:lstStyle/>
          <a:p>
            <a:r>
              <a:rPr lang="en-US"/>
              <a:t>31 January 2025</a:t>
            </a:r>
            <a:endParaRPr lang="en-US" dirty="0"/>
          </a:p>
        </p:txBody>
      </p:sp>
      <p:sp>
        <p:nvSpPr>
          <p:cNvPr id="5" name="Footer Placeholder 4">
            <a:extLst>
              <a:ext uri="{FF2B5EF4-FFF2-40B4-BE49-F238E27FC236}">
                <a16:creationId xmlns:a16="http://schemas.microsoft.com/office/drawing/2014/main" id="{D66279CE-F6FD-C90F-0281-8CA0B336B2D2}"/>
              </a:ext>
            </a:extLst>
          </p:cNvPr>
          <p:cNvSpPr>
            <a:spLocks noGrp="1"/>
          </p:cNvSpPr>
          <p:nvPr>
            <p:ph type="ftr" sz="quarter" idx="11"/>
          </p:nvPr>
        </p:nvSpPr>
        <p:spPr/>
        <p:txBody>
          <a:bodyPr/>
          <a:lstStyle/>
          <a:p>
            <a:r>
              <a:rPr lang="en-GB"/>
              <a:t>DRD8 Kick-off Meeting</a:t>
            </a:r>
            <a:endParaRPr lang="en-US" dirty="0"/>
          </a:p>
        </p:txBody>
      </p:sp>
      <p:sp>
        <p:nvSpPr>
          <p:cNvPr id="6" name="Slide Number Placeholder 5">
            <a:extLst>
              <a:ext uri="{FF2B5EF4-FFF2-40B4-BE49-F238E27FC236}">
                <a16:creationId xmlns:a16="http://schemas.microsoft.com/office/drawing/2014/main" id="{EB2A60F2-B996-3EFC-BEFB-3B9668C810D3}"/>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8" name="TextBox 7">
            <a:extLst>
              <a:ext uri="{FF2B5EF4-FFF2-40B4-BE49-F238E27FC236}">
                <a16:creationId xmlns:a16="http://schemas.microsoft.com/office/drawing/2014/main" id="{105D1C5E-2E95-6818-4F59-A3D3707804BC}"/>
              </a:ext>
            </a:extLst>
          </p:cNvPr>
          <p:cNvSpPr txBox="1"/>
          <p:nvPr/>
        </p:nvSpPr>
        <p:spPr>
          <a:xfrm>
            <a:off x="7660563" y="5741412"/>
            <a:ext cx="3847223" cy="584775"/>
          </a:xfrm>
          <a:prstGeom prst="rect">
            <a:avLst/>
          </a:prstGeom>
          <a:noFill/>
        </p:spPr>
        <p:txBody>
          <a:bodyPr wrap="square">
            <a:spAutoFit/>
          </a:bodyPr>
          <a:lstStyle/>
          <a:p>
            <a:pPr algn="ctr"/>
            <a:r>
              <a:rPr lang="en-US" sz="1600" b="1" dirty="0">
                <a:solidFill>
                  <a:srgbClr val="002060"/>
                </a:solidFill>
              </a:rPr>
              <a:t>Draft 7 was released yesterday with very minor changes in the Core part</a:t>
            </a:r>
          </a:p>
        </p:txBody>
      </p:sp>
      <p:pic>
        <p:nvPicPr>
          <p:cNvPr id="10" name="Picture 9">
            <a:extLst>
              <a:ext uri="{FF2B5EF4-FFF2-40B4-BE49-F238E27FC236}">
                <a16:creationId xmlns:a16="http://schemas.microsoft.com/office/drawing/2014/main" id="{7E51BD28-3817-BFAE-2C48-35DD3F6A4633}"/>
              </a:ext>
            </a:extLst>
          </p:cNvPr>
          <p:cNvPicPr>
            <a:picLocks noChangeAspect="1"/>
          </p:cNvPicPr>
          <p:nvPr/>
        </p:nvPicPr>
        <p:blipFill>
          <a:blip r:embed="rId2"/>
          <a:stretch>
            <a:fillRect/>
          </a:stretch>
        </p:blipFill>
        <p:spPr>
          <a:xfrm>
            <a:off x="8198996" y="1342502"/>
            <a:ext cx="2590570" cy="4010548"/>
          </a:xfrm>
          <a:prstGeom prst="rect">
            <a:avLst/>
          </a:prstGeom>
        </p:spPr>
      </p:pic>
    </p:spTree>
    <p:extLst>
      <p:ext uri="{BB962C8B-B14F-4D97-AF65-F5344CB8AC3E}">
        <p14:creationId xmlns:p14="http://schemas.microsoft.com/office/powerpoint/2010/main" val="2737494043"/>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19898</TotalTime>
  <Words>1391</Words>
  <Application>Microsoft Office PowerPoint</Application>
  <PresentationFormat>Widescreen</PresentationFormat>
  <Paragraphs>184</Paragraphs>
  <Slides>17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Aptos</vt:lpstr>
      <vt:lpstr>Arial</vt:lpstr>
      <vt:lpstr>Calibri</vt:lpstr>
      <vt:lpstr>Calibri Light</vt:lpstr>
      <vt:lpstr>Times New Roman</vt:lpstr>
      <vt:lpstr>Wingdings</vt:lpstr>
      <vt:lpstr>Office 2013 - 2022 Theme</vt:lpstr>
      <vt:lpstr>Kick-off meeting DRD8 Collaboration</vt:lpstr>
      <vt:lpstr>PowerPoint Presentation</vt:lpstr>
      <vt:lpstr> Introduction - DRD8 Collaboration</vt:lpstr>
      <vt:lpstr>DRD8 Work Packages</vt:lpstr>
      <vt:lpstr>DRD8 Technical Committee</vt:lpstr>
      <vt:lpstr>DRD8 Collaboration Week 2025</vt:lpstr>
      <vt:lpstr>DRD8 Collaboration Week 2025</vt:lpstr>
      <vt:lpstr>Memorandum of Understanding (MoU)  for the DRD collaborations</vt:lpstr>
      <vt:lpstr>  List of Articles (Core part)</vt:lpstr>
      <vt:lpstr>  List of Annexes</vt:lpstr>
      <vt:lpstr>Annex 2:  Funding Agencies and their Representatives</vt:lpstr>
      <vt:lpstr>Annex 5: Overview of the Financial Participation of the FAs</vt:lpstr>
      <vt:lpstr>Annex 6:  Specific Obligations and Responsibilities of CERN as the Host Laboratory of the DRDn Collaboration</vt:lpstr>
      <vt:lpstr>  Annex 7 : Work Packages </vt:lpstr>
      <vt:lpstr>  Annex 7:  Work Packages </vt:lpstr>
      <vt:lpstr>       Annex 8: Working Groups</vt:lpstr>
      <vt:lpstr>  Summary and timeline</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Burkhard Schmidt</dc:creator>
  <cp:lastModifiedBy>Burkhard Schmidt</cp:lastModifiedBy>
  <cp:revision>81</cp:revision>
  <dcterms:created xsi:type="dcterms:W3CDTF">2023-06-02T07:58:08Z</dcterms:created>
  <dcterms:modified xsi:type="dcterms:W3CDTF">2025-01-31T11:25:17Z</dcterms:modified>
</cp:coreProperties>
</file>