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jpg" ContentType="image/jp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8577072" y="3336035"/>
            <a:ext cx="3291840" cy="3200400"/>
          </a:xfrm>
          <a:custGeom>
            <a:avLst/>
            <a:gdLst/>
            <a:ahLst/>
            <a:cxnLst/>
            <a:rect l="l" t="t" r="r" b="b"/>
            <a:pathLst>
              <a:path w="3291840" h="3200400">
                <a:moveTo>
                  <a:pt x="3291839" y="0"/>
                </a:moveTo>
                <a:lnTo>
                  <a:pt x="0" y="3200400"/>
                </a:lnTo>
                <a:lnTo>
                  <a:pt x="3291839" y="3200400"/>
                </a:lnTo>
                <a:lnTo>
                  <a:pt x="3291839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642366" y="624077"/>
            <a:ext cx="10906125" cy="5608320"/>
          </a:xfrm>
          <a:custGeom>
            <a:avLst/>
            <a:gdLst/>
            <a:ahLst/>
            <a:cxnLst/>
            <a:rect l="l" t="t" r="r" b="b"/>
            <a:pathLst>
              <a:path w="10906125" h="5608320">
                <a:moveTo>
                  <a:pt x="0" y="5608320"/>
                </a:moveTo>
                <a:lnTo>
                  <a:pt x="10905744" y="5608320"/>
                </a:lnTo>
                <a:lnTo>
                  <a:pt x="10905744" y="0"/>
                </a:lnTo>
                <a:lnTo>
                  <a:pt x="0" y="0"/>
                </a:lnTo>
                <a:lnTo>
                  <a:pt x="0" y="5608320"/>
                </a:lnTo>
                <a:close/>
              </a:path>
            </a:pathLst>
          </a:custGeom>
          <a:ln w="19050">
            <a:solidFill>
              <a:srgbClr val="296CA4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26108" y="1557527"/>
            <a:ext cx="9092946" cy="1009650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97424" y="1996439"/>
            <a:ext cx="1751837" cy="100965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896617" y="1684146"/>
            <a:ext cx="8398764" cy="1013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1" i="0">
                <a:solidFill>
                  <a:srgbClr val="153753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rgbClr val="153753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1" i="0">
                <a:solidFill>
                  <a:srgbClr val="153753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153753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1" i="0">
                <a:solidFill>
                  <a:srgbClr val="153753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BCD6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1" i="0">
                <a:solidFill>
                  <a:srgbClr val="153753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7874" y="-7874"/>
            <a:ext cx="12198540" cy="6872224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668780" y="3893820"/>
            <a:ext cx="8846820" cy="1419225"/>
          </a:xfrm>
          <a:custGeom>
            <a:avLst/>
            <a:gdLst/>
            <a:ahLst/>
            <a:cxnLst/>
            <a:rect l="l" t="t" r="r" b="b"/>
            <a:pathLst>
              <a:path w="8846820" h="1419225">
                <a:moveTo>
                  <a:pt x="8846820" y="0"/>
                </a:moveTo>
                <a:lnTo>
                  <a:pt x="0" y="0"/>
                </a:lnTo>
                <a:lnTo>
                  <a:pt x="0" y="1418843"/>
                </a:lnTo>
                <a:lnTo>
                  <a:pt x="8846820" y="1418843"/>
                </a:lnTo>
                <a:lnTo>
                  <a:pt x="8846820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96440" y="3822191"/>
            <a:ext cx="8451342" cy="787145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49011" y="4206240"/>
            <a:ext cx="2244090" cy="787145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1668780" y="1179575"/>
            <a:ext cx="8849995" cy="2621280"/>
          </a:xfrm>
          <a:custGeom>
            <a:avLst/>
            <a:gdLst/>
            <a:ahLst/>
            <a:cxnLst/>
            <a:rect l="l" t="t" r="r" b="b"/>
            <a:pathLst>
              <a:path w="8849995" h="2621279">
                <a:moveTo>
                  <a:pt x="8849868" y="0"/>
                </a:moveTo>
                <a:lnTo>
                  <a:pt x="0" y="0"/>
                </a:lnTo>
                <a:lnTo>
                  <a:pt x="0" y="2621280"/>
                </a:lnTo>
                <a:lnTo>
                  <a:pt x="8849868" y="2621280"/>
                </a:lnTo>
                <a:lnTo>
                  <a:pt x="8849868" y="0"/>
                </a:lnTo>
                <a:close/>
              </a:path>
            </a:pathLst>
          </a:custGeom>
          <a:solidFill>
            <a:srgbClr val="BCD6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668780" y="1179575"/>
            <a:ext cx="8849995" cy="2621280"/>
          </a:xfrm>
          <a:custGeom>
            <a:avLst/>
            <a:gdLst/>
            <a:ahLst/>
            <a:cxnLst/>
            <a:rect l="l" t="t" r="r" b="b"/>
            <a:pathLst>
              <a:path w="8849995" h="2621279">
                <a:moveTo>
                  <a:pt x="0" y="2621280"/>
                </a:moveTo>
                <a:lnTo>
                  <a:pt x="8849868" y="2621280"/>
                </a:lnTo>
                <a:lnTo>
                  <a:pt x="8849868" y="0"/>
                </a:lnTo>
                <a:lnTo>
                  <a:pt x="0" y="0"/>
                </a:lnTo>
                <a:lnTo>
                  <a:pt x="0" y="2621280"/>
                </a:lnTo>
                <a:close/>
              </a:path>
            </a:pathLst>
          </a:custGeom>
          <a:ln w="9525">
            <a:solidFill>
              <a:srgbClr val="153753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2" name="bg object 2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51659" y="1345692"/>
            <a:ext cx="8482584" cy="230276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685" y="76326"/>
            <a:ext cx="11990628" cy="15490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1" i="0">
                <a:solidFill>
                  <a:srgbClr val="153753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963158" y="2106929"/>
            <a:ext cx="5560059" cy="1715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rgbClr val="153753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6" Type="http://schemas.openxmlformats.org/officeDocument/2006/relationships/image" Target="../media/image66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Relationship Id="rId3" Type="http://schemas.openxmlformats.org/officeDocument/2006/relationships/image" Target="../media/image22.png"/><Relationship Id="rId4" Type="http://schemas.openxmlformats.org/officeDocument/2006/relationships/hyperlink" Target="https://github.com/e0404/matRad/wiki" TargetMode="External"/><Relationship Id="rId5" Type="http://schemas.openxmlformats.org/officeDocument/2006/relationships/hyperlink" Target="https://e0404.github.io/matRad/" TargetMode="External"/><Relationship Id="rId6" Type="http://schemas.openxmlformats.org/officeDocument/2006/relationships/image" Target="../media/image77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Relationship Id="rId4" Type="http://schemas.openxmlformats.org/officeDocument/2006/relationships/image" Target="../media/image80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hyperlink" Target="http://bit.ly/3sX756v" TargetMode="External"/><Relationship Id="rId11" Type="http://schemas.openxmlformats.org/officeDocument/2006/relationships/image" Target="../media/image18.png"/><Relationship Id="rId12" Type="http://schemas.openxmlformats.org/officeDocument/2006/relationships/hyperlink" Target="http://bit.ly/3uXfNDt" TargetMode="Externa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hyperlink" Target="https://bit.ly/MatRadUsers" TargetMode="External"/><Relationship Id="rId8" Type="http://schemas.openxmlformats.org/officeDocument/2006/relationships/image" Target="../media/image24.png"/><Relationship Id="rId9" Type="http://schemas.openxmlformats.org/officeDocument/2006/relationships/image" Target="../media/image25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9" Type="http://schemas.openxmlformats.org/officeDocument/2006/relationships/image" Target="../media/image33.png"/><Relationship Id="rId10" Type="http://schemas.openxmlformats.org/officeDocument/2006/relationships/image" Target="../media/image34.png"/><Relationship Id="rId11" Type="http://schemas.openxmlformats.org/officeDocument/2006/relationships/image" Target="../media/image35.png"/><Relationship Id="rId12" Type="http://schemas.openxmlformats.org/officeDocument/2006/relationships/image" Target="../media/image36.png"/><Relationship Id="rId13" Type="http://schemas.openxmlformats.org/officeDocument/2006/relationships/image" Target="../media/image37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jpg"/><Relationship Id="rId6" Type="http://schemas.openxmlformats.org/officeDocument/2006/relationships/image" Target="../media/image42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2.jpg"/><Relationship Id="rId6" Type="http://schemas.openxmlformats.org/officeDocument/2006/relationships/image" Target="../media/image46.jpg"/><Relationship Id="rId7" Type="http://schemas.openxmlformats.org/officeDocument/2006/relationships/image" Target="../media/image47.jpg"/><Relationship Id="rId8" Type="http://schemas.openxmlformats.org/officeDocument/2006/relationships/image" Target="../media/image48.png"/><Relationship Id="rId9" Type="http://schemas.openxmlformats.org/officeDocument/2006/relationships/image" Target="../media/image49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8" Type="http://schemas.openxmlformats.org/officeDocument/2006/relationships/image" Target="../media/image6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668779" y="3893820"/>
            <a:ext cx="8846820" cy="1419225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3601085" marR="409575" indent="-3053080">
              <a:lnSpc>
                <a:spcPts val="3020"/>
              </a:lnSpc>
              <a:spcBef>
                <a:spcPts val="675"/>
              </a:spcBef>
            </a:pPr>
            <a:r>
              <a:rPr dirty="0" sz="2800" spc="-40" b="1">
                <a:solidFill>
                  <a:srgbClr val="153753"/>
                </a:solidFill>
                <a:latin typeface="Tahoma"/>
                <a:cs typeface="Tahoma"/>
              </a:rPr>
              <a:t>Εισαγωγή</a:t>
            </a:r>
            <a:r>
              <a:rPr dirty="0" sz="2800" spc="-170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2800" b="1">
                <a:solidFill>
                  <a:srgbClr val="153753"/>
                </a:solidFill>
                <a:latin typeface="Tahoma"/>
                <a:cs typeface="Tahoma"/>
              </a:rPr>
              <a:t>στο</a:t>
            </a:r>
            <a:r>
              <a:rPr dirty="0" sz="2800" spc="-17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2800" spc="-35" b="1">
                <a:solidFill>
                  <a:srgbClr val="153753"/>
                </a:solidFill>
                <a:latin typeface="Tahoma"/>
                <a:cs typeface="Tahoma"/>
              </a:rPr>
              <a:t>MatRad</a:t>
            </a:r>
            <a:r>
              <a:rPr dirty="0" sz="2800" spc="-160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2800" spc="-10" b="1">
                <a:solidFill>
                  <a:srgbClr val="153753"/>
                </a:solidFill>
                <a:latin typeface="Tahoma"/>
                <a:cs typeface="Tahoma"/>
              </a:rPr>
              <a:t>για</a:t>
            </a:r>
            <a:r>
              <a:rPr dirty="0" sz="2800" spc="-180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2800" b="1">
                <a:solidFill>
                  <a:srgbClr val="153753"/>
                </a:solidFill>
                <a:latin typeface="Tahoma"/>
                <a:cs typeface="Tahoma"/>
              </a:rPr>
              <a:t>σχεδιασμό</a:t>
            </a:r>
            <a:r>
              <a:rPr dirty="0" sz="2800" spc="-15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2800" spc="-10" b="1">
                <a:solidFill>
                  <a:srgbClr val="153753"/>
                </a:solidFill>
                <a:latin typeface="Tahoma"/>
                <a:cs typeface="Tahoma"/>
              </a:rPr>
              <a:t>πλάνων θεραπείας</a:t>
            </a:r>
            <a:endParaRPr sz="2800">
              <a:latin typeface="Tahoma"/>
              <a:cs typeface="Tahoma"/>
            </a:endParaRPr>
          </a:p>
          <a:p>
            <a:pPr marL="626745">
              <a:lnSpc>
                <a:spcPts val="2030"/>
              </a:lnSpc>
              <a:spcBef>
                <a:spcPts val="414"/>
              </a:spcBef>
            </a:pPr>
            <a:r>
              <a:rPr dirty="0" sz="1800" spc="-20">
                <a:solidFill>
                  <a:srgbClr val="153753"/>
                </a:solidFill>
                <a:latin typeface="Times New Roman"/>
                <a:cs typeface="Times New Roman"/>
              </a:rPr>
              <a:t>Χατζηβασίλογλου</a:t>
            </a:r>
            <a:r>
              <a:rPr dirty="0" sz="1800" spc="15">
                <a:solidFill>
                  <a:srgbClr val="153753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Times New Roman"/>
                <a:cs typeface="Times New Roman"/>
              </a:rPr>
              <a:t>Ευφροσύνη,</a:t>
            </a:r>
            <a:r>
              <a:rPr dirty="0" sz="1800" spc="-120">
                <a:solidFill>
                  <a:srgbClr val="153753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153753"/>
                </a:solidFill>
                <a:latin typeface="Times New Roman"/>
                <a:cs typeface="Times New Roman"/>
              </a:rPr>
              <a:t>Αριστοτέλειο</a:t>
            </a:r>
            <a:r>
              <a:rPr dirty="0" sz="1800" spc="35">
                <a:solidFill>
                  <a:srgbClr val="153753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153753"/>
                </a:solidFill>
                <a:latin typeface="Times New Roman"/>
                <a:cs typeface="Times New Roman"/>
              </a:rPr>
              <a:t>Πανεπιστήμιο</a:t>
            </a:r>
            <a:r>
              <a:rPr dirty="0" sz="1800" spc="5">
                <a:solidFill>
                  <a:srgbClr val="153753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Times New Roman"/>
                <a:cs typeface="Times New Roman"/>
              </a:rPr>
              <a:t>Θεσσαλονίκης,</a:t>
            </a:r>
            <a:r>
              <a:rPr dirty="0" sz="1800" spc="-90">
                <a:solidFill>
                  <a:srgbClr val="153753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Times New Roman"/>
                <a:cs typeface="Times New Roman"/>
              </a:rPr>
              <a:t>Α.Π.Θ</a:t>
            </a:r>
            <a:endParaRPr sz="1800">
              <a:latin typeface="Times New Roman"/>
              <a:cs typeface="Times New Roman"/>
            </a:endParaRPr>
          </a:p>
          <a:p>
            <a:pPr algn="r" marR="1428115">
              <a:lnSpc>
                <a:spcPts val="1550"/>
              </a:lnSpc>
            </a:pPr>
            <a:r>
              <a:rPr dirty="0" sz="1400" spc="-120">
                <a:solidFill>
                  <a:srgbClr val="153753"/>
                </a:solidFill>
                <a:latin typeface="Verdana"/>
                <a:cs typeface="Verdana"/>
              </a:rPr>
              <a:t>23</a:t>
            </a:r>
            <a:r>
              <a:rPr dirty="0" sz="14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400" spc="-20">
                <a:solidFill>
                  <a:srgbClr val="153753"/>
                </a:solidFill>
                <a:latin typeface="Verdana"/>
                <a:cs typeface="Verdana"/>
              </a:rPr>
              <a:t>Μαρτίου,</a:t>
            </a:r>
            <a:r>
              <a:rPr dirty="0" sz="14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400" spc="-20">
                <a:solidFill>
                  <a:srgbClr val="153753"/>
                </a:solidFill>
                <a:latin typeface="Verdana"/>
                <a:cs typeface="Verdana"/>
              </a:rPr>
              <a:t>2024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987797" y="6518554"/>
            <a:ext cx="713422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153753"/>
                </a:solidFill>
                <a:latin typeface="Calibri"/>
                <a:cs typeface="Calibri"/>
              </a:rPr>
              <a:t>Βασισμένο</a:t>
            </a:r>
            <a:r>
              <a:rPr dirty="0" sz="1800" spc="-20">
                <a:solidFill>
                  <a:srgbClr val="153753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53753"/>
                </a:solidFill>
                <a:latin typeface="Calibri"/>
                <a:cs typeface="Calibri"/>
              </a:rPr>
              <a:t>στις</a:t>
            </a:r>
            <a:r>
              <a:rPr dirty="0" sz="1800" spc="-35">
                <a:solidFill>
                  <a:srgbClr val="153753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53753"/>
                </a:solidFill>
                <a:latin typeface="Calibri"/>
                <a:cs typeface="Calibri"/>
              </a:rPr>
              <a:t>ομιλίες</a:t>
            </a:r>
            <a:r>
              <a:rPr dirty="0" sz="1800" spc="-5">
                <a:solidFill>
                  <a:srgbClr val="153753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53753"/>
                </a:solidFill>
                <a:latin typeface="Calibri"/>
                <a:cs typeface="Calibri"/>
              </a:rPr>
              <a:t>της</a:t>
            </a:r>
            <a:r>
              <a:rPr dirty="0" sz="1800" spc="-40">
                <a:solidFill>
                  <a:srgbClr val="153753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53753"/>
                </a:solidFill>
                <a:latin typeface="Calibri"/>
                <a:cs typeface="Calibri"/>
              </a:rPr>
              <a:t>κ.</a:t>
            </a:r>
            <a:r>
              <a:rPr dirty="0" sz="1800" spc="-50">
                <a:solidFill>
                  <a:srgbClr val="153753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53753"/>
                </a:solidFill>
                <a:latin typeface="Calibri"/>
                <a:cs typeface="Calibri"/>
              </a:rPr>
              <a:t>Ειρήνης</a:t>
            </a:r>
            <a:r>
              <a:rPr dirty="0" sz="1800" spc="-50">
                <a:solidFill>
                  <a:srgbClr val="153753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Calibri"/>
                <a:cs typeface="Calibri"/>
              </a:rPr>
              <a:t>Ξανθοπούλου</a:t>
            </a:r>
            <a:r>
              <a:rPr dirty="0" sz="1800">
                <a:solidFill>
                  <a:srgbClr val="153753"/>
                </a:solidFill>
                <a:latin typeface="Calibri"/>
                <a:cs typeface="Calibri"/>
              </a:rPr>
              <a:t> και</a:t>
            </a:r>
            <a:r>
              <a:rPr dirty="0" sz="1800" spc="-30">
                <a:solidFill>
                  <a:srgbClr val="153753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53753"/>
                </a:solidFill>
                <a:latin typeface="Calibri"/>
                <a:cs typeface="Calibri"/>
              </a:rPr>
              <a:t>του</a:t>
            </a:r>
            <a:r>
              <a:rPr dirty="0" sz="1800" spc="-40">
                <a:solidFill>
                  <a:srgbClr val="153753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53753"/>
                </a:solidFill>
                <a:latin typeface="Calibri"/>
                <a:cs typeface="Calibri"/>
              </a:rPr>
              <a:t>κ.</a:t>
            </a:r>
            <a:r>
              <a:rPr dirty="0" sz="1800" spc="-50">
                <a:solidFill>
                  <a:srgbClr val="153753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153753"/>
                </a:solidFill>
                <a:latin typeface="Calibri"/>
                <a:cs typeface="Calibri"/>
              </a:rPr>
              <a:t>Άρη</a:t>
            </a:r>
            <a:r>
              <a:rPr dirty="0" sz="1800" spc="-40">
                <a:solidFill>
                  <a:srgbClr val="153753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Calibri"/>
                <a:cs typeface="Calibri"/>
              </a:rPr>
              <a:t>Μαμάρα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9520555" y="490542"/>
            <a:ext cx="2099310" cy="1635125"/>
          </a:xfrm>
          <a:custGeom>
            <a:avLst/>
            <a:gdLst/>
            <a:ahLst/>
            <a:cxnLst/>
            <a:rect l="l" t="t" r="r" b="b"/>
            <a:pathLst>
              <a:path w="2099309" h="1635125">
                <a:moveTo>
                  <a:pt x="2091944" y="1635056"/>
                </a:moveTo>
                <a:lnTo>
                  <a:pt x="2095749" y="1586855"/>
                </a:lnTo>
                <a:lnTo>
                  <a:pt x="2098005" y="1538891"/>
                </a:lnTo>
                <a:lnTo>
                  <a:pt x="2098733" y="1491190"/>
                </a:lnTo>
                <a:lnTo>
                  <a:pt x="2097954" y="1443778"/>
                </a:lnTo>
                <a:lnTo>
                  <a:pt x="2095688" y="1396680"/>
                </a:lnTo>
                <a:lnTo>
                  <a:pt x="2091957" y="1349921"/>
                </a:lnTo>
                <a:lnTo>
                  <a:pt x="2086781" y="1303527"/>
                </a:lnTo>
                <a:lnTo>
                  <a:pt x="2080182" y="1257522"/>
                </a:lnTo>
                <a:lnTo>
                  <a:pt x="2072179" y="1211931"/>
                </a:lnTo>
                <a:lnTo>
                  <a:pt x="2062794" y="1166782"/>
                </a:lnTo>
                <a:lnTo>
                  <a:pt x="2052048" y="1122097"/>
                </a:lnTo>
                <a:lnTo>
                  <a:pt x="2039962" y="1077904"/>
                </a:lnTo>
                <a:lnTo>
                  <a:pt x="2026557" y="1034226"/>
                </a:lnTo>
                <a:lnTo>
                  <a:pt x="2011853" y="991090"/>
                </a:lnTo>
                <a:lnTo>
                  <a:pt x="1995872" y="948520"/>
                </a:lnTo>
                <a:lnTo>
                  <a:pt x="1978634" y="906543"/>
                </a:lnTo>
                <a:lnTo>
                  <a:pt x="1960160" y="865182"/>
                </a:lnTo>
                <a:lnTo>
                  <a:pt x="1940471" y="824464"/>
                </a:lnTo>
                <a:lnTo>
                  <a:pt x="1919588" y="784414"/>
                </a:lnTo>
                <a:lnTo>
                  <a:pt x="1897532" y="745057"/>
                </a:lnTo>
                <a:lnTo>
                  <a:pt x="1874324" y="706418"/>
                </a:lnTo>
                <a:lnTo>
                  <a:pt x="1849984" y="668523"/>
                </a:lnTo>
                <a:lnTo>
                  <a:pt x="1824534" y="631397"/>
                </a:lnTo>
                <a:lnTo>
                  <a:pt x="1797994" y="595064"/>
                </a:lnTo>
                <a:lnTo>
                  <a:pt x="1770386" y="559552"/>
                </a:lnTo>
                <a:lnTo>
                  <a:pt x="1741729" y="524883"/>
                </a:lnTo>
                <a:lnTo>
                  <a:pt x="1712046" y="491085"/>
                </a:lnTo>
                <a:lnTo>
                  <a:pt x="1681357" y="458183"/>
                </a:lnTo>
                <a:lnTo>
                  <a:pt x="1649682" y="426200"/>
                </a:lnTo>
                <a:lnTo>
                  <a:pt x="1617044" y="395164"/>
                </a:lnTo>
                <a:lnTo>
                  <a:pt x="1583461" y="365099"/>
                </a:lnTo>
                <a:lnTo>
                  <a:pt x="1548957" y="336030"/>
                </a:lnTo>
                <a:lnTo>
                  <a:pt x="1513551" y="307983"/>
                </a:lnTo>
                <a:lnTo>
                  <a:pt x="1477264" y="280982"/>
                </a:lnTo>
                <a:lnTo>
                  <a:pt x="1440117" y="255054"/>
                </a:lnTo>
                <a:lnTo>
                  <a:pt x="1402131" y="230224"/>
                </a:lnTo>
                <a:lnTo>
                  <a:pt x="1363327" y="206516"/>
                </a:lnTo>
                <a:lnTo>
                  <a:pt x="1323726" y="183957"/>
                </a:lnTo>
                <a:lnTo>
                  <a:pt x="1283348" y="162571"/>
                </a:lnTo>
                <a:lnTo>
                  <a:pt x="1242216" y="142383"/>
                </a:lnTo>
                <a:lnTo>
                  <a:pt x="1200348" y="123420"/>
                </a:lnTo>
                <a:lnTo>
                  <a:pt x="1157767" y="105705"/>
                </a:lnTo>
                <a:lnTo>
                  <a:pt x="1114493" y="89266"/>
                </a:lnTo>
                <a:lnTo>
                  <a:pt x="1070548" y="74125"/>
                </a:lnTo>
                <a:lnTo>
                  <a:pt x="1025951" y="60310"/>
                </a:lnTo>
                <a:lnTo>
                  <a:pt x="980724" y="47846"/>
                </a:lnTo>
                <a:lnTo>
                  <a:pt x="934889" y="36757"/>
                </a:lnTo>
                <a:lnTo>
                  <a:pt x="888464" y="27069"/>
                </a:lnTo>
                <a:lnTo>
                  <a:pt x="841473" y="18807"/>
                </a:lnTo>
                <a:lnTo>
                  <a:pt x="793934" y="11996"/>
                </a:lnTo>
                <a:lnTo>
                  <a:pt x="745871" y="6662"/>
                </a:lnTo>
                <a:lnTo>
                  <a:pt x="694873" y="2690"/>
                </a:lnTo>
                <a:lnTo>
                  <a:pt x="643866" y="472"/>
                </a:lnTo>
                <a:lnTo>
                  <a:pt x="592892" y="0"/>
                </a:lnTo>
                <a:lnTo>
                  <a:pt x="541998" y="1266"/>
                </a:lnTo>
                <a:lnTo>
                  <a:pt x="491226" y="4264"/>
                </a:lnTo>
                <a:lnTo>
                  <a:pt x="440621" y="8985"/>
                </a:lnTo>
                <a:lnTo>
                  <a:pt x="390228" y="15423"/>
                </a:lnTo>
                <a:lnTo>
                  <a:pt x="340090" y="23570"/>
                </a:lnTo>
                <a:lnTo>
                  <a:pt x="290252" y="33418"/>
                </a:lnTo>
                <a:lnTo>
                  <a:pt x="240759" y="44960"/>
                </a:lnTo>
                <a:lnTo>
                  <a:pt x="191653" y="58189"/>
                </a:lnTo>
                <a:lnTo>
                  <a:pt x="142980" y="73097"/>
                </a:lnTo>
                <a:lnTo>
                  <a:pt x="94784" y="89676"/>
                </a:lnTo>
                <a:lnTo>
                  <a:pt x="47109" y="107920"/>
                </a:lnTo>
                <a:lnTo>
                  <a:pt x="0" y="127820"/>
                </a:lnTo>
              </a:path>
            </a:pathLst>
          </a:custGeom>
          <a:ln w="127000">
            <a:solidFill>
              <a:srgbClr val="FFC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5707379" y="995172"/>
            <a:ext cx="5723890" cy="1034415"/>
            <a:chOff x="5707379" y="995172"/>
            <a:chExt cx="5723890" cy="103441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07379" y="995172"/>
              <a:ext cx="2414778" cy="703326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96783" y="995172"/>
              <a:ext cx="3633978" cy="703326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23431" y="1324356"/>
              <a:ext cx="3609594" cy="704850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314688" y="1324356"/>
              <a:ext cx="1608581" cy="704850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892165" y="1078484"/>
            <a:ext cx="5241925" cy="736600"/>
          </a:xfrm>
          <a:prstGeom prst="rect"/>
        </p:spPr>
        <p:txBody>
          <a:bodyPr wrap="square" lIns="0" tIns="65405" rIns="0" bIns="0" rtlCol="0" vert="horz">
            <a:spAutoFit/>
          </a:bodyPr>
          <a:lstStyle/>
          <a:p>
            <a:pPr marL="430530" marR="5080" indent="-418465">
              <a:lnSpc>
                <a:spcPts val="2600"/>
              </a:lnSpc>
              <a:spcBef>
                <a:spcPts val="515"/>
              </a:spcBef>
            </a:pPr>
            <a:r>
              <a:rPr dirty="0" sz="2500" spc="-80"/>
              <a:t>Θεμελειώδεις</a:t>
            </a:r>
            <a:r>
              <a:rPr dirty="0" sz="2500" spc="-105"/>
              <a:t> </a:t>
            </a:r>
            <a:r>
              <a:rPr dirty="0" sz="2500" spc="-10"/>
              <a:t>μονάδες</a:t>
            </a:r>
            <a:r>
              <a:rPr dirty="0" sz="2500" spc="-135"/>
              <a:t> </a:t>
            </a:r>
            <a:r>
              <a:rPr dirty="0" sz="2500"/>
              <a:t>και</a:t>
            </a:r>
            <a:r>
              <a:rPr dirty="0" sz="2500" spc="-140"/>
              <a:t> </a:t>
            </a:r>
            <a:r>
              <a:rPr dirty="0" sz="2500" spc="-10"/>
              <a:t>ορισμοί </a:t>
            </a:r>
            <a:r>
              <a:rPr dirty="0" sz="2500"/>
              <a:t>που</a:t>
            </a:r>
            <a:r>
              <a:rPr dirty="0" sz="2500" spc="-100"/>
              <a:t> </a:t>
            </a:r>
            <a:r>
              <a:rPr dirty="0" sz="2500" spc="-45"/>
              <a:t>χρησιμοποιεί</a:t>
            </a:r>
            <a:r>
              <a:rPr dirty="0" sz="2500" spc="-70"/>
              <a:t> </a:t>
            </a:r>
            <a:r>
              <a:rPr dirty="0" sz="2500" spc="-80"/>
              <a:t>το</a:t>
            </a:r>
            <a:r>
              <a:rPr dirty="0" sz="2500" spc="-90"/>
              <a:t> </a:t>
            </a:r>
            <a:r>
              <a:rPr dirty="0" sz="2500" spc="-10"/>
              <a:t>MatRad</a:t>
            </a:r>
            <a:endParaRPr sz="2500"/>
          </a:p>
        </p:txBody>
      </p:sp>
      <p:sp>
        <p:nvSpPr>
          <p:cNvPr id="9" name="object 9" descr=""/>
          <p:cNvSpPr/>
          <p:nvPr/>
        </p:nvSpPr>
        <p:spPr>
          <a:xfrm>
            <a:off x="0" y="5486400"/>
            <a:ext cx="2673350" cy="1371600"/>
          </a:xfrm>
          <a:custGeom>
            <a:avLst/>
            <a:gdLst/>
            <a:ahLst/>
            <a:cxnLst/>
            <a:rect l="l" t="t" r="r" b="b"/>
            <a:pathLst>
              <a:path w="2673350" h="1371600">
                <a:moveTo>
                  <a:pt x="951217" y="0"/>
                </a:moveTo>
                <a:lnTo>
                  <a:pt x="897557" y="799"/>
                </a:lnTo>
                <a:lnTo>
                  <a:pt x="844295" y="3181"/>
                </a:lnTo>
                <a:lnTo>
                  <a:pt x="791452" y="7123"/>
                </a:lnTo>
                <a:lnTo>
                  <a:pt x="739052" y="12603"/>
                </a:lnTo>
                <a:lnTo>
                  <a:pt x="687117" y="19597"/>
                </a:lnTo>
                <a:lnTo>
                  <a:pt x="635670" y="28083"/>
                </a:lnTo>
                <a:lnTo>
                  <a:pt x="584734" y="38038"/>
                </a:lnTo>
                <a:lnTo>
                  <a:pt x="534331" y="49440"/>
                </a:lnTo>
                <a:lnTo>
                  <a:pt x="484483" y="62265"/>
                </a:lnTo>
                <a:lnTo>
                  <a:pt x="435214" y="76492"/>
                </a:lnTo>
                <a:lnTo>
                  <a:pt x="386546" y="92096"/>
                </a:lnTo>
                <a:lnTo>
                  <a:pt x="338502" y="109055"/>
                </a:lnTo>
                <a:lnTo>
                  <a:pt x="291104" y="127347"/>
                </a:lnTo>
                <a:lnTo>
                  <a:pt x="244375" y="146949"/>
                </a:lnTo>
                <a:lnTo>
                  <a:pt x="198338" y="167838"/>
                </a:lnTo>
                <a:lnTo>
                  <a:pt x="153015" y="189991"/>
                </a:lnTo>
                <a:lnTo>
                  <a:pt x="108428" y="213385"/>
                </a:lnTo>
                <a:lnTo>
                  <a:pt x="0" y="279247"/>
                </a:lnTo>
                <a:lnTo>
                  <a:pt x="0" y="1371599"/>
                </a:lnTo>
                <a:lnTo>
                  <a:pt x="2673096" y="1371599"/>
                </a:lnTo>
                <a:lnTo>
                  <a:pt x="2639822" y="1242212"/>
                </a:lnTo>
                <a:lnTo>
                  <a:pt x="2624926" y="1196546"/>
                </a:lnTo>
                <a:lnTo>
                  <a:pt x="2608833" y="1151435"/>
                </a:lnTo>
                <a:lnTo>
                  <a:pt x="2591563" y="1106897"/>
                </a:lnTo>
                <a:lnTo>
                  <a:pt x="2573134" y="1062950"/>
                </a:lnTo>
                <a:lnTo>
                  <a:pt x="2553565" y="1019614"/>
                </a:lnTo>
                <a:lnTo>
                  <a:pt x="2532874" y="976908"/>
                </a:lnTo>
                <a:lnTo>
                  <a:pt x="2511082" y="934850"/>
                </a:lnTo>
                <a:lnTo>
                  <a:pt x="2488205" y="893459"/>
                </a:lnTo>
                <a:lnTo>
                  <a:pt x="2464264" y="852754"/>
                </a:lnTo>
                <a:lnTo>
                  <a:pt x="2439277" y="812754"/>
                </a:lnTo>
                <a:lnTo>
                  <a:pt x="2413262" y="773477"/>
                </a:lnTo>
                <a:lnTo>
                  <a:pt x="2386239" y="734942"/>
                </a:lnTo>
                <a:lnTo>
                  <a:pt x="2358226" y="697169"/>
                </a:lnTo>
                <a:lnTo>
                  <a:pt x="2329243" y="660175"/>
                </a:lnTo>
                <a:lnTo>
                  <a:pt x="2299307" y="623980"/>
                </a:lnTo>
                <a:lnTo>
                  <a:pt x="2268439" y="588603"/>
                </a:lnTo>
                <a:lnTo>
                  <a:pt x="2236656" y="554062"/>
                </a:lnTo>
                <a:lnTo>
                  <a:pt x="2203977" y="520376"/>
                </a:lnTo>
                <a:lnTo>
                  <a:pt x="2170421" y="487564"/>
                </a:lnTo>
                <a:lnTo>
                  <a:pt x="2136008" y="455645"/>
                </a:lnTo>
                <a:lnTo>
                  <a:pt x="2100755" y="424637"/>
                </a:lnTo>
                <a:lnTo>
                  <a:pt x="2064682" y="394560"/>
                </a:lnTo>
                <a:lnTo>
                  <a:pt x="2027807" y="365431"/>
                </a:lnTo>
                <a:lnTo>
                  <a:pt x="1990149" y="337271"/>
                </a:lnTo>
                <a:lnTo>
                  <a:pt x="1951727" y="310098"/>
                </a:lnTo>
                <a:lnTo>
                  <a:pt x="1912561" y="283930"/>
                </a:lnTo>
                <a:lnTo>
                  <a:pt x="1872667" y="258787"/>
                </a:lnTo>
                <a:lnTo>
                  <a:pt x="1832067" y="234686"/>
                </a:lnTo>
                <a:lnTo>
                  <a:pt x="1790777" y="211648"/>
                </a:lnTo>
                <a:lnTo>
                  <a:pt x="1748818" y="189691"/>
                </a:lnTo>
                <a:lnTo>
                  <a:pt x="1706207" y="168833"/>
                </a:lnTo>
                <a:lnTo>
                  <a:pt x="1662964" y="149093"/>
                </a:lnTo>
                <a:lnTo>
                  <a:pt x="1619107" y="130491"/>
                </a:lnTo>
                <a:lnTo>
                  <a:pt x="1574655" y="113045"/>
                </a:lnTo>
                <a:lnTo>
                  <a:pt x="1529628" y="96774"/>
                </a:lnTo>
                <a:lnTo>
                  <a:pt x="1484043" y="81696"/>
                </a:lnTo>
                <a:lnTo>
                  <a:pt x="1437920" y="67831"/>
                </a:lnTo>
                <a:lnTo>
                  <a:pt x="1391278" y="55197"/>
                </a:lnTo>
                <a:lnTo>
                  <a:pt x="1344134" y="43813"/>
                </a:lnTo>
                <a:lnTo>
                  <a:pt x="1296509" y="33697"/>
                </a:lnTo>
                <a:lnTo>
                  <a:pt x="1248421" y="24870"/>
                </a:lnTo>
                <a:lnTo>
                  <a:pt x="1199888" y="17349"/>
                </a:lnTo>
                <a:lnTo>
                  <a:pt x="1150930" y="11153"/>
                </a:lnTo>
                <a:lnTo>
                  <a:pt x="1101565" y="6302"/>
                </a:lnTo>
                <a:lnTo>
                  <a:pt x="1051812" y="2813"/>
                </a:lnTo>
                <a:lnTo>
                  <a:pt x="1001689" y="706"/>
                </a:lnTo>
                <a:lnTo>
                  <a:pt x="951217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" name="object 10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02563" y="1690116"/>
            <a:ext cx="4777740" cy="3308604"/>
          </a:xfrm>
          <a:prstGeom prst="rect">
            <a:avLst/>
          </a:prstGeom>
        </p:spPr>
      </p:pic>
      <p:sp>
        <p:nvSpPr>
          <p:cNvPr id="11" name="object 11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40640" rIns="0" bIns="0" rtlCol="0" vert="horz">
            <a:spAutoFit/>
          </a:bodyPr>
          <a:lstStyle/>
          <a:p>
            <a:pPr marL="241300" marR="5080" indent="-228600">
              <a:lnSpc>
                <a:spcPct val="90100"/>
              </a:lnSpc>
              <a:spcBef>
                <a:spcPts val="320"/>
              </a:spcBef>
              <a:buClr>
                <a:srgbClr val="FFC000"/>
              </a:buClr>
              <a:buFont typeface="Wingdings"/>
              <a:buChar char=""/>
              <a:tabLst>
                <a:tab pos="241300" algn="l"/>
              </a:tabLst>
            </a:pPr>
            <a:r>
              <a:rPr dirty="0" sz="1900" b="1">
                <a:latin typeface="Tahoma"/>
                <a:cs typeface="Tahoma"/>
              </a:rPr>
              <a:t>OAR</a:t>
            </a:r>
            <a:r>
              <a:rPr dirty="0" sz="1900" spc="-145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ή</a:t>
            </a:r>
            <a:r>
              <a:rPr dirty="0" sz="1900" spc="-140" b="1">
                <a:latin typeface="Tahoma"/>
                <a:cs typeface="Tahoma"/>
              </a:rPr>
              <a:t> </a:t>
            </a:r>
            <a:r>
              <a:rPr dirty="0" sz="1900" spc="-10" b="1">
                <a:latin typeface="Tahoma"/>
                <a:cs typeface="Tahoma"/>
              </a:rPr>
              <a:t>“Organs</a:t>
            </a:r>
            <a:r>
              <a:rPr dirty="0" sz="1900" spc="-70" b="1">
                <a:latin typeface="Tahoma"/>
                <a:cs typeface="Tahoma"/>
              </a:rPr>
              <a:t> </a:t>
            </a:r>
            <a:r>
              <a:rPr dirty="0" sz="1900" b="1">
                <a:latin typeface="Tahoma"/>
                <a:cs typeface="Tahoma"/>
              </a:rPr>
              <a:t>At</a:t>
            </a:r>
            <a:r>
              <a:rPr dirty="0" sz="1900" spc="-60" b="1">
                <a:latin typeface="Tahoma"/>
                <a:cs typeface="Tahoma"/>
              </a:rPr>
              <a:t> </a:t>
            </a:r>
            <a:r>
              <a:rPr dirty="0" sz="1900" spc="-100" b="1">
                <a:latin typeface="Tahoma"/>
                <a:cs typeface="Tahoma"/>
              </a:rPr>
              <a:t>Risk’’</a:t>
            </a:r>
            <a:r>
              <a:rPr dirty="0" sz="1900" spc="-40" b="1">
                <a:latin typeface="Tahoma"/>
                <a:cs typeface="Tahoma"/>
              </a:rPr>
              <a:t> </a:t>
            </a:r>
            <a:r>
              <a:rPr dirty="0" sz="1900" spc="-345"/>
              <a:t>:</a:t>
            </a:r>
            <a:r>
              <a:rPr dirty="0" sz="1900" spc="-150"/>
              <a:t> </a:t>
            </a:r>
            <a:r>
              <a:rPr dirty="0" spc="-35"/>
              <a:t>δηλαδή</a:t>
            </a:r>
            <a:r>
              <a:rPr dirty="0" spc="-130"/>
              <a:t> </a:t>
            </a:r>
            <a:r>
              <a:rPr dirty="0" spc="-35"/>
              <a:t>τα</a:t>
            </a:r>
            <a:r>
              <a:rPr dirty="0" spc="-125"/>
              <a:t> </a:t>
            </a:r>
            <a:r>
              <a:rPr dirty="0" spc="-10"/>
              <a:t>όργανα</a:t>
            </a:r>
            <a:r>
              <a:rPr dirty="0" spc="500"/>
              <a:t> </a:t>
            </a:r>
            <a:r>
              <a:rPr dirty="0"/>
              <a:t>που</a:t>
            </a:r>
            <a:r>
              <a:rPr dirty="0" spc="-110"/>
              <a:t> </a:t>
            </a:r>
            <a:r>
              <a:rPr dirty="0" spc="-35"/>
              <a:t>βρίσκονται</a:t>
            </a:r>
            <a:r>
              <a:rPr dirty="0" spc="-130"/>
              <a:t> </a:t>
            </a:r>
            <a:r>
              <a:rPr dirty="0" spc="-45"/>
              <a:t>κοντά</a:t>
            </a:r>
            <a:r>
              <a:rPr dirty="0" spc="-114"/>
              <a:t> </a:t>
            </a:r>
            <a:r>
              <a:rPr dirty="0"/>
              <a:t>στον</a:t>
            </a:r>
            <a:r>
              <a:rPr dirty="0" spc="-110"/>
              <a:t> </a:t>
            </a:r>
            <a:r>
              <a:rPr dirty="0" spc="-25"/>
              <a:t>όγκο</a:t>
            </a:r>
            <a:r>
              <a:rPr dirty="0" spc="-130"/>
              <a:t> </a:t>
            </a:r>
            <a:r>
              <a:rPr dirty="0" spc="-10"/>
              <a:t>στόχο</a:t>
            </a:r>
            <a:r>
              <a:rPr dirty="0" spc="-105"/>
              <a:t> </a:t>
            </a:r>
            <a:r>
              <a:rPr dirty="0" spc="-65"/>
              <a:t>και</a:t>
            </a:r>
            <a:r>
              <a:rPr dirty="0" spc="-110"/>
              <a:t> </a:t>
            </a:r>
            <a:r>
              <a:rPr dirty="0" spc="-20"/>
              <a:t>υπάρχει </a:t>
            </a:r>
            <a:r>
              <a:rPr dirty="0" spc="-50"/>
              <a:t>κίνδυνος</a:t>
            </a:r>
            <a:r>
              <a:rPr dirty="0" spc="-75"/>
              <a:t> </a:t>
            </a:r>
            <a:r>
              <a:rPr dirty="0"/>
              <a:t>να</a:t>
            </a:r>
            <a:r>
              <a:rPr dirty="0" spc="-40"/>
              <a:t> </a:t>
            </a:r>
            <a:r>
              <a:rPr dirty="0" spc="-45"/>
              <a:t>ακτινοβοληθούν. </a:t>
            </a:r>
            <a:r>
              <a:rPr dirty="0"/>
              <a:t>Μόλις</a:t>
            </a:r>
            <a:r>
              <a:rPr dirty="0" spc="-60"/>
              <a:t> </a:t>
            </a:r>
            <a:r>
              <a:rPr dirty="0" spc="-40"/>
              <a:t>τα</a:t>
            </a:r>
            <a:r>
              <a:rPr dirty="0" spc="-30"/>
              <a:t> </a:t>
            </a:r>
            <a:r>
              <a:rPr dirty="0"/>
              <a:t>όργανα</a:t>
            </a:r>
            <a:r>
              <a:rPr dirty="0" spc="-70"/>
              <a:t> </a:t>
            </a:r>
            <a:r>
              <a:rPr dirty="0" spc="-25"/>
              <a:t>σε </a:t>
            </a:r>
            <a:r>
              <a:rPr dirty="0" spc="-70"/>
              <a:t>κίνδυνο</a:t>
            </a:r>
            <a:r>
              <a:rPr dirty="0" spc="-110"/>
              <a:t> </a:t>
            </a:r>
            <a:r>
              <a:rPr dirty="0" spc="-60"/>
              <a:t>εντοπιστούν,</a:t>
            </a:r>
            <a:r>
              <a:rPr dirty="0" spc="-100"/>
              <a:t> </a:t>
            </a:r>
            <a:r>
              <a:rPr dirty="0" spc="-50"/>
              <a:t>πρέπει</a:t>
            </a:r>
            <a:r>
              <a:rPr dirty="0" spc="-65"/>
              <a:t> </a:t>
            </a:r>
            <a:r>
              <a:rPr dirty="0"/>
              <a:t>να</a:t>
            </a:r>
            <a:r>
              <a:rPr dirty="0" spc="-80"/>
              <a:t> </a:t>
            </a:r>
            <a:r>
              <a:rPr dirty="0" spc="-45"/>
              <a:t>σχεδιαστούν</a:t>
            </a:r>
            <a:r>
              <a:rPr dirty="0" spc="-105"/>
              <a:t> </a:t>
            </a:r>
            <a:r>
              <a:rPr dirty="0" spc="-25"/>
              <a:t>στο </a:t>
            </a:r>
            <a:r>
              <a:rPr dirty="0"/>
              <a:t>πλάνο</a:t>
            </a:r>
            <a:r>
              <a:rPr dirty="0" spc="-95"/>
              <a:t> </a:t>
            </a:r>
            <a:r>
              <a:rPr dirty="0" spc="-20"/>
              <a:t>θεραπείας,</a:t>
            </a:r>
            <a:r>
              <a:rPr dirty="0" spc="-95"/>
              <a:t> </a:t>
            </a:r>
            <a:r>
              <a:rPr dirty="0"/>
              <a:t>προσθέτωντας</a:t>
            </a:r>
            <a:r>
              <a:rPr dirty="0" spc="-100"/>
              <a:t> </a:t>
            </a:r>
            <a:r>
              <a:rPr dirty="0"/>
              <a:t>σε</a:t>
            </a:r>
            <a:r>
              <a:rPr dirty="0" spc="-65"/>
              <a:t> </a:t>
            </a:r>
            <a:r>
              <a:rPr dirty="0" spc="-20"/>
              <a:t>αυτά </a:t>
            </a:r>
            <a:r>
              <a:rPr dirty="0"/>
              <a:t>περιθώρια</a:t>
            </a:r>
            <a:r>
              <a:rPr dirty="0" spc="-130"/>
              <a:t> </a:t>
            </a:r>
            <a:r>
              <a:rPr dirty="0" spc="-40"/>
              <a:t>για</a:t>
            </a:r>
            <a:r>
              <a:rPr dirty="0" spc="-145"/>
              <a:t> </a:t>
            </a:r>
            <a:r>
              <a:rPr dirty="0" spc="-85"/>
              <a:t>την</a:t>
            </a:r>
            <a:r>
              <a:rPr dirty="0" spc="-125"/>
              <a:t> </a:t>
            </a:r>
            <a:r>
              <a:rPr dirty="0" spc="-50"/>
              <a:t>κίνησή</a:t>
            </a:r>
            <a:r>
              <a:rPr dirty="0" spc="-125"/>
              <a:t> </a:t>
            </a:r>
            <a:r>
              <a:rPr dirty="0" spc="-10"/>
              <a:t>τους</a:t>
            </a:r>
            <a:r>
              <a:rPr dirty="0" spc="-140"/>
              <a:t> </a:t>
            </a:r>
            <a:r>
              <a:rPr dirty="0" spc="-30"/>
              <a:t>για</a:t>
            </a:r>
            <a:r>
              <a:rPr dirty="0" spc="-145"/>
              <a:t> </a:t>
            </a:r>
            <a:r>
              <a:rPr dirty="0" spc="-10"/>
              <a:t>μεγαλύτερη</a:t>
            </a:r>
            <a:endParaRPr sz="1900">
              <a:latin typeface="Tahoma"/>
              <a:cs typeface="Tahoma"/>
            </a:endParaRPr>
          </a:p>
          <a:p>
            <a:pPr marL="241300">
              <a:lnSpc>
                <a:spcPts val="1835"/>
              </a:lnSpc>
            </a:pPr>
            <a:r>
              <a:rPr dirty="0" spc="-10"/>
              <a:t>προστασία.</a:t>
            </a:r>
          </a:p>
        </p:txBody>
      </p:sp>
      <p:sp>
        <p:nvSpPr>
          <p:cNvPr id="12" name="object 12" descr=""/>
          <p:cNvSpPr txBox="1"/>
          <p:nvPr/>
        </p:nvSpPr>
        <p:spPr>
          <a:xfrm>
            <a:off x="5963158" y="4282185"/>
            <a:ext cx="5270500" cy="1015365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241300" marR="673735" indent="-228600">
              <a:lnSpc>
                <a:spcPct val="90300"/>
              </a:lnSpc>
              <a:spcBef>
                <a:spcPts val="315"/>
              </a:spcBef>
              <a:buClr>
                <a:srgbClr val="FFC000"/>
              </a:buClr>
              <a:buFont typeface="Wingdings"/>
              <a:buChar char=""/>
              <a:tabLst>
                <a:tab pos="241300" algn="l"/>
              </a:tabLst>
            </a:pPr>
            <a:r>
              <a:rPr dirty="0" sz="1900" b="1">
                <a:solidFill>
                  <a:srgbClr val="153753"/>
                </a:solidFill>
                <a:latin typeface="Tahoma"/>
                <a:cs typeface="Tahoma"/>
              </a:rPr>
              <a:t>Gray</a:t>
            </a:r>
            <a:r>
              <a:rPr dirty="0" sz="1900" spc="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900" b="1">
                <a:solidFill>
                  <a:srgbClr val="153753"/>
                </a:solidFill>
                <a:latin typeface="Tahoma"/>
                <a:cs typeface="Tahoma"/>
              </a:rPr>
              <a:t>(Gy)</a:t>
            </a:r>
            <a:r>
              <a:rPr dirty="0" sz="1900" spc="1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900" spc="-345">
                <a:solidFill>
                  <a:srgbClr val="153753"/>
                </a:solidFill>
                <a:latin typeface="Verdana"/>
                <a:cs typeface="Verdana"/>
              </a:rPr>
              <a:t>:</a:t>
            </a:r>
            <a:r>
              <a:rPr dirty="0" sz="19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-80">
                <a:solidFill>
                  <a:srgbClr val="153753"/>
                </a:solidFill>
                <a:latin typeface="Verdana"/>
                <a:cs typeface="Verdana"/>
              </a:rPr>
              <a:t>είναι</a:t>
            </a:r>
            <a:r>
              <a:rPr dirty="0" sz="1700" spc="-15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>
                <a:solidFill>
                  <a:srgbClr val="153753"/>
                </a:solidFill>
                <a:latin typeface="Verdana"/>
                <a:cs typeface="Verdana"/>
              </a:rPr>
              <a:t>μονάδα</a:t>
            </a:r>
            <a:r>
              <a:rPr dirty="0" sz="1700" spc="-14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-20">
                <a:solidFill>
                  <a:srgbClr val="153753"/>
                </a:solidFill>
                <a:latin typeface="Verdana"/>
                <a:cs typeface="Verdana"/>
              </a:rPr>
              <a:t>μέτρησης</a:t>
            </a:r>
            <a:r>
              <a:rPr dirty="0" sz="17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-25">
                <a:solidFill>
                  <a:srgbClr val="153753"/>
                </a:solidFill>
                <a:latin typeface="Verdana"/>
                <a:cs typeface="Verdana"/>
              </a:rPr>
              <a:t>της </a:t>
            </a:r>
            <a:r>
              <a:rPr dirty="0" sz="1700" spc="50">
                <a:solidFill>
                  <a:srgbClr val="153753"/>
                </a:solidFill>
                <a:latin typeface="Verdana"/>
                <a:cs typeface="Verdana"/>
              </a:rPr>
              <a:t>απορρόφησης</a:t>
            </a:r>
            <a:r>
              <a:rPr dirty="0" sz="17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-55">
                <a:solidFill>
                  <a:srgbClr val="153753"/>
                </a:solidFill>
                <a:latin typeface="Verdana"/>
                <a:cs typeface="Verdana"/>
              </a:rPr>
              <a:t>ενέργειας</a:t>
            </a:r>
            <a:r>
              <a:rPr dirty="0" sz="17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>
                <a:solidFill>
                  <a:srgbClr val="153753"/>
                </a:solidFill>
                <a:latin typeface="Verdana"/>
                <a:cs typeface="Verdana"/>
              </a:rPr>
              <a:t>που</a:t>
            </a:r>
            <a:r>
              <a:rPr dirty="0" sz="1700" spc="-8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-10">
                <a:solidFill>
                  <a:srgbClr val="153753"/>
                </a:solidFill>
                <a:latin typeface="Verdana"/>
                <a:cs typeface="Verdana"/>
              </a:rPr>
              <a:t>προέρχεται </a:t>
            </a:r>
            <a:r>
              <a:rPr dirty="0" sz="1700" spc="70">
                <a:solidFill>
                  <a:srgbClr val="153753"/>
                </a:solidFill>
                <a:latin typeface="Verdana"/>
                <a:cs typeface="Verdana"/>
              </a:rPr>
              <a:t>από</a:t>
            </a:r>
            <a:r>
              <a:rPr dirty="0" sz="1700" spc="-8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-10">
                <a:solidFill>
                  <a:srgbClr val="153753"/>
                </a:solidFill>
                <a:latin typeface="Verdana"/>
                <a:cs typeface="Verdana"/>
              </a:rPr>
              <a:t>ιονίζουσα</a:t>
            </a:r>
            <a:r>
              <a:rPr dirty="0" sz="17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-55">
                <a:solidFill>
                  <a:srgbClr val="153753"/>
                </a:solidFill>
                <a:latin typeface="Verdana"/>
                <a:cs typeface="Verdana"/>
              </a:rPr>
              <a:t>ακτινοβολία.</a:t>
            </a:r>
            <a:r>
              <a:rPr dirty="0" sz="1700" spc="-1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-60">
                <a:solidFill>
                  <a:srgbClr val="153753"/>
                </a:solidFill>
                <a:latin typeface="Verdana"/>
                <a:cs typeface="Verdana"/>
              </a:rPr>
              <a:t>Ισούται</a:t>
            </a:r>
            <a:r>
              <a:rPr dirty="0" sz="1700" spc="-8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-114">
                <a:solidFill>
                  <a:srgbClr val="153753"/>
                </a:solidFill>
                <a:latin typeface="Verdana"/>
                <a:cs typeface="Verdana"/>
              </a:rPr>
              <a:t>με </a:t>
            </a:r>
            <a:r>
              <a:rPr dirty="0" sz="1700" spc="-25">
                <a:solidFill>
                  <a:srgbClr val="153753"/>
                </a:solidFill>
                <a:latin typeface="Verdana"/>
                <a:cs typeface="Verdana"/>
              </a:rPr>
              <a:t>την</a:t>
            </a:r>
            <a:endParaRPr sz="1700">
              <a:latin typeface="Verdana"/>
              <a:cs typeface="Verdana"/>
            </a:endParaRPr>
          </a:p>
          <a:p>
            <a:pPr marL="241300">
              <a:lnSpc>
                <a:spcPts val="1835"/>
              </a:lnSpc>
            </a:pPr>
            <a:r>
              <a:rPr dirty="0" sz="1700" spc="45">
                <a:solidFill>
                  <a:srgbClr val="153753"/>
                </a:solidFill>
                <a:latin typeface="Verdana"/>
                <a:cs typeface="Verdana"/>
              </a:rPr>
              <a:t>απορρόφηση</a:t>
            </a:r>
            <a:r>
              <a:rPr dirty="0" sz="17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-55">
                <a:solidFill>
                  <a:srgbClr val="153753"/>
                </a:solidFill>
                <a:latin typeface="Verdana"/>
                <a:cs typeface="Verdana"/>
              </a:rPr>
              <a:t>ενέργειας</a:t>
            </a:r>
            <a:r>
              <a:rPr dirty="0" sz="17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-10">
                <a:solidFill>
                  <a:srgbClr val="153753"/>
                </a:solidFill>
                <a:latin typeface="Verdana"/>
                <a:cs typeface="Verdana"/>
              </a:rPr>
              <a:t>ενός</a:t>
            </a:r>
            <a:r>
              <a:rPr dirty="0" sz="1700" spc="-15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-30">
                <a:solidFill>
                  <a:srgbClr val="153753"/>
                </a:solidFill>
                <a:latin typeface="Verdana"/>
                <a:cs typeface="Verdana"/>
              </a:rPr>
              <a:t>τζάουλ</a:t>
            </a:r>
            <a:r>
              <a:rPr dirty="0" sz="17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70">
                <a:solidFill>
                  <a:srgbClr val="153753"/>
                </a:solidFill>
                <a:latin typeface="Verdana"/>
                <a:cs typeface="Verdana"/>
              </a:rPr>
              <a:t>από</a:t>
            </a:r>
            <a:r>
              <a:rPr dirty="0" sz="17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-65">
                <a:solidFill>
                  <a:srgbClr val="153753"/>
                </a:solidFill>
                <a:latin typeface="Verdana"/>
                <a:cs typeface="Verdana"/>
              </a:rPr>
              <a:t>ύλη</a:t>
            </a:r>
            <a:r>
              <a:rPr dirty="0" sz="17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-25">
                <a:solidFill>
                  <a:srgbClr val="153753"/>
                </a:solidFill>
                <a:latin typeface="Verdana"/>
                <a:cs typeface="Verdana"/>
              </a:rPr>
              <a:t>με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191758" y="5292293"/>
            <a:ext cx="2539365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700">
                <a:solidFill>
                  <a:srgbClr val="153753"/>
                </a:solidFill>
                <a:latin typeface="Verdana"/>
                <a:cs typeface="Verdana"/>
              </a:rPr>
              <a:t>μάζα</a:t>
            </a:r>
            <a:r>
              <a:rPr dirty="0" sz="1700" spc="-6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-45">
                <a:solidFill>
                  <a:srgbClr val="153753"/>
                </a:solidFill>
                <a:latin typeface="Verdana"/>
                <a:cs typeface="Verdana"/>
              </a:rPr>
              <a:t>ένα</a:t>
            </a:r>
            <a:r>
              <a:rPr dirty="0" sz="1700" spc="-7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-50">
                <a:solidFill>
                  <a:srgbClr val="153753"/>
                </a:solidFill>
                <a:latin typeface="Verdana"/>
                <a:cs typeface="Verdana"/>
              </a:rPr>
              <a:t>χιλιόγραμμο,</a:t>
            </a:r>
            <a:r>
              <a:rPr dirty="0" sz="1700" spc="-8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700" spc="-50">
                <a:solidFill>
                  <a:srgbClr val="153753"/>
                </a:solidFill>
                <a:latin typeface="Verdana"/>
                <a:cs typeface="Verdana"/>
              </a:rPr>
              <a:t>1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8832722" y="5452236"/>
            <a:ext cx="451484" cy="13970"/>
          </a:xfrm>
          <a:custGeom>
            <a:avLst/>
            <a:gdLst/>
            <a:ahLst/>
            <a:cxnLst/>
            <a:rect l="l" t="t" r="r" b="b"/>
            <a:pathLst>
              <a:path w="451484" h="13970">
                <a:moveTo>
                  <a:pt x="451103" y="0"/>
                </a:moveTo>
                <a:lnTo>
                  <a:pt x="0" y="0"/>
                </a:lnTo>
                <a:lnTo>
                  <a:pt x="0" y="13715"/>
                </a:lnTo>
                <a:lnTo>
                  <a:pt x="451103" y="13715"/>
                </a:lnTo>
                <a:lnTo>
                  <a:pt x="451103" y="0"/>
                </a:lnTo>
                <a:close/>
              </a:path>
            </a:pathLst>
          </a:custGeom>
          <a:solidFill>
            <a:srgbClr val="15375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8830944" y="5165801"/>
            <a:ext cx="552450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250" spc="-10">
                <a:solidFill>
                  <a:srgbClr val="153753"/>
                </a:solidFill>
                <a:latin typeface="Cambria Math"/>
                <a:cs typeface="Cambria Math"/>
              </a:rPr>
              <a:t>𝐽𝑜𝑢𝑙𝑒</a:t>
            </a:r>
            <a:r>
              <a:rPr dirty="0" baseline="-32679" sz="2550" spc="-15">
                <a:solidFill>
                  <a:srgbClr val="153753"/>
                </a:solidFill>
                <a:latin typeface="Verdana"/>
                <a:cs typeface="Verdana"/>
              </a:rPr>
              <a:t>.</a:t>
            </a:r>
            <a:endParaRPr baseline="-32679" sz="2550">
              <a:latin typeface="Verdana"/>
              <a:cs typeface="Verdan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8944736" y="5458459"/>
            <a:ext cx="22669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35">
                <a:solidFill>
                  <a:srgbClr val="153753"/>
                </a:solidFill>
                <a:latin typeface="Cambria Math"/>
                <a:cs typeface="Cambria Math"/>
              </a:rPr>
              <a:t>𝑘𝑔</a:t>
            </a:r>
            <a:endParaRPr sz="125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2192000" cy="1935480"/>
            <a:chOff x="0" y="0"/>
            <a:chExt cx="12192000" cy="1935480"/>
          </a:xfrm>
        </p:grpSpPr>
        <p:sp>
          <p:nvSpPr>
            <p:cNvPr id="3" name="object 3" descr=""/>
            <p:cNvSpPr/>
            <p:nvPr/>
          </p:nvSpPr>
          <p:spPr>
            <a:xfrm>
              <a:off x="0" y="0"/>
              <a:ext cx="972819" cy="1935480"/>
            </a:xfrm>
            <a:custGeom>
              <a:avLst/>
              <a:gdLst/>
              <a:ahLst/>
              <a:cxnLst/>
              <a:rect l="l" t="t" r="r" b="b"/>
              <a:pathLst>
                <a:path w="972819" h="1935480">
                  <a:moveTo>
                    <a:pt x="972705" y="1321562"/>
                  </a:moveTo>
                  <a:lnTo>
                    <a:pt x="795185" y="1144028"/>
                  </a:lnTo>
                  <a:lnTo>
                    <a:pt x="972312" y="967740"/>
                  </a:lnTo>
                  <a:lnTo>
                    <a:pt x="0" y="0"/>
                  </a:lnTo>
                  <a:lnTo>
                    <a:pt x="0" y="1935480"/>
                  </a:lnTo>
                  <a:lnTo>
                    <a:pt x="445681" y="1491894"/>
                  </a:lnTo>
                  <a:lnTo>
                    <a:pt x="624027" y="1670177"/>
                  </a:lnTo>
                  <a:lnTo>
                    <a:pt x="972705" y="1321562"/>
                  </a:lnTo>
                  <a:close/>
                </a:path>
              </a:pathLst>
            </a:custGeom>
            <a:solidFill>
              <a:srgbClr val="FFC000">
                <a:alpha val="30195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2459" y="452627"/>
              <a:ext cx="3544062" cy="982218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93592" y="452627"/>
              <a:ext cx="2257806" cy="982218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88863" y="452627"/>
              <a:ext cx="5535930" cy="982218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462259" y="452627"/>
              <a:ext cx="1729740" cy="982218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12571" rIns="0" bIns="0" rtlCol="0" vert="horz">
            <a:spAutoFit/>
          </a:bodyPr>
          <a:lstStyle/>
          <a:p>
            <a:pPr marL="808355">
              <a:lnSpc>
                <a:spcPct val="100000"/>
              </a:lnSpc>
              <a:spcBef>
                <a:spcPts val="105"/>
              </a:spcBef>
            </a:pPr>
            <a:r>
              <a:rPr dirty="0" sz="3500" spc="-85"/>
              <a:t>Σύγκριση</a:t>
            </a:r>
            <a:r>
              <a:rPr dirty="0" sz="3500" spc="-175"/>
              <a:t> </a:t>
            </a:r>
            <a:r>
              <a:rPr dirty="0" sz="3500" spc="-130"/>
              <a:t>του</a:t>
            </a:r>
            <a:r>
              <a:rPr dirty="0" sz="3500" spc="-125"/>
              <a:t> </a:t>
            </a:r>
            <a:r>
              <a:rPr dirty="0" sz="3500" spc="-55"/>
              <a:t>MatRad</a:t>
            </a:r>
            <a:r>
              <a:rPr dirty="0" sz="3500" spc="-140"/>
              <a:t> </a:t>
            </a:r>
            <a:r>
              <a:rPr dirty="0" sz="3500" spc="-254"/>
              <a:t>με</a:t>
            </a:r>
            <a:r>
              <a:rPr dirty="0" sz="3500" spc="-45"/>
              <a:t> </a:t>
            </a:r>
            <a:r>
              <a:rPr dirty="0" sz="3500" spc="-135"/>
              <a:t>το</a:t>
            </a:r>
            <a:r>
              <a:rPr dirty="0" sz="3500" spc="-100"/>
              <a:t> </a:t>
            </a:r>
            <a:r>
              <a:rPr dirty="0" sz="3500" spc="-85"/>
              <a:t>κλινικό</a:t>
            </a:r>
            <a:r>
              <a:rPr dirty="0" sz="3500" spc="-140"/>
              <a:t> </a:t>
            </a:r>
            <a:r>
              <a:rPr dirty="0" sz="3500" spc="-30"/>
              <a:t>λογισμικό</a:t>
            </a:r>
            <a:r>
              <a:rPr dirty="0" sz="3500" spc="-135"/>
              <a:t> </a:t>
            </a:r>
            <a:r>
              <a:rPr dirty="0" sz="3500" spc="-10"/>
              <a:t>Syngo</a:t>
            </a:r>
            <a:endParaRPr sz="3500"/>
          </a:p>
        </p:txBody>
      </p:sp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64463" y="1781555"/>
            <a:ext cx="6209538" cy="4362450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7839202" y="1663700"/>
            <a:ext cx="3539490" cy="42532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227965" marR="170180" indent="-227965">
              <a:lnSpc>
                <a:spcPts val="2160"/>
              </a:lnSpc>
              <a:spcBef>
                <a:spcPts val="105"/>
              </a:spcBef>
              <a:buClr>
                <a:srgbClr val="FFC000"/>
              </a:buClr>
              <a:buFont typeface="Wingdings"/>
              <a:buChar char=""/>
              <a:tabLst>
                <a:tab pos="227965" algn="l"/>
              </a:tabLst>
            </a:pPr>
            <a:r>
              <a:rPr dirty="0" sz="2000" spc="-155">
                <a:solidFill>
                  <a:srgbClr val="153753"/>
                </a:solidFill>
                <a:latin typeface="Verdana"/>
                <a:cs typeface="Verdana"/>
              </a:rPr>
              <a:t>Το</a:t>
            </a:r>
            <a:r>
              <a:rPr dirty="0" sz="2000" spc="-12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50">
                <a:solidFill>
                  <a:srgbClr val="153753"/>
                </a:solidFill>
                <a:latin typeface="Verdana"/>
                <a:cs typeface="Verdana"/>
              </a:rPr>
              <a:t>λογισμικό</a:t>
            </a:r>
            <a:r>
              <a:rPr dirty="0" sz="20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10">
                <a:solidFill>
                  <a:srgbClr val="153753"/>
                </a:solidFill>
                <a:latin typeface="Verdana"/>
                <a:cs typeface="Verdana"/>
              </a:rPr>
              <a:t>Syngo</a:t>
            </a:r>
            <a:endParaRPr sz="2000">
              <a:latin typeface="Verdana"/>
              <a:cs typeface="Verdana"/>
            </a:endParaRPr>
          </a:p>
          <a:p>
            <a:pPr algn="ctr" marL="56515" marR="5080">
              <a:lnSpc>
                <a:spcPts val="1920"/>
              </a:lnSpc>
              <a:spcBef>
                <a:spcPts val="220"/>
              </a:spcBef>
            </a:pPr>
            <a:r>
              <a:rPr dirty="0" sz="2000" spc="-55">
                <a:solidFill>
                  <a:srgbClr val="153753"/>
                </a:solidFill>
                <a:latin typeface="Verdana"/>
                <a:cs typeface="Verdana"/>
              </a:rPr>
              <a:t>χρησιμοποιείται</a:t>
            </a:r>
            <a:r>
              <a:rPr dirty="0" sz="20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130">
                <a:solidFill>
                  <a:srgbClr val="153753"/>
                </a:solidFill>
                <a:latin typeface="Verdana"/>
                <a:cs typeface="Verdana"/>
              </a:rPr>
              <a:t>κλινικά,</a:t>
            </a:r>
            <a:r>
              <a:rPr dirty="0" sz="2000" spc="-1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20">
                <a:solidFill>
                  <a:srgbClr val="153753"/>
                </a:solidFill>
                <a:latin typeface="Verdana"/>
                <a:cs typeface="Verdana"/>
              </a:rPr>
              <a:t>στην </a:t>
            </a:r>
            <a:r>
              <a:rPr dirty="0" sz="2000" spc="-80">
                <a:solidFill>
                  <a:srgbClr val="153753"/>
                </a:solidFill>
                <a:latin typeface="Verdana"/>
                <a:cs typeface="Verdana"/>
              </a:rPr>
              <a:t>Χαυδελβέργη</a:t>
            </a:r>
            <a:r>
              <a:rPr dirty="0" sz="20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254">
                <a:solidFill>
                  <a:srgbClr val="153753"/>
                </a:solidFill>
                <a:latin typeface="Verdana"/>
                <a:cs typeface="Verdana"/>
              </a:rPr>
              <a:t>(HIT).</a:t>
            </a:r>
            <a:r>
              <a:rPr dirty="0" sz="2000" spc="-7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10">
                <a:solidFill>
                  <a:srgbClr val="153753"/>
                </a:solidFill>
                <a:latin typeface="Verdana"/>
                <a:cs typeface="Verdana"/>
              </a:rPr>
              <a:t>Γίνεται </a:t>
            </a:r>
            <a:r>
              <a:rPr dirty="0" sz="2000" spc="-85">
                <a:solidFill>
                  <a:srgbClr val="153753"/>
                </a:solidFill>
                <a:latin typeface="Verdana"/>
                <a:cs typeface="Verdana"/>
              </a:rPr>
              <a:t>επαγγελματική</a:t>
            </a:r>
            <a:r>
              <a:rPr dirty="0" sz="20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20">
                <a:solidFill>
                  <a:srgbClr val="153753"/>
                </a:solidFill>
                <a:latin typeface="Verdana"/>
                <a:cs typeface="Verdana"/>
              </a:rPr>
              <a:t>χρήση</a:t>
            </a:r>
            <a:r>
              <a:rPr dirty="0" sz="20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60">
                <a:solidFill>
                  <a:srgbClr val="153753"/>
                </a:solidFill>
                <a:latin typeface="Verdana"/>
                <a:cs typeface="Verdana"/>
              </a:rPr>
              <a:t>από </a:t>
            </a:r>
            <a:r>
              <a:rPr dirty="0" sz="2000" spc="-50">
                <a:solidFill>
                  <a:srgbClr val="153753"/>
                </a:solidFill>
                <a:latin typeface="Verdana"/>
                <a:cs typeface="Verdana"/>
              </a:rPr>
              <a:t>ακτινοφυσικούς</a:t>
            </a:r>
            <a:r>
              <a:rPr dirty="0" sz="2000" spc="-6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25">
                <a:solidFill>
                  <a:srgbClr val="153753"/>
                </a:solidFill>
                <a:latin typeface="Verdana"/>
                <a:cs typeface="Verdana"/>
              </a:rPr>
              <a:t>σε</a:t>
            </a:r>
            <a:endParaRPr sz="2000">
              <a:latin typeface="Verdana"/>
              <a:cs typeface="Verdana"/>
            </a:endParaRPr>
          </a:p>
          <a:p>
            <a:pPr algn="ctr" marL="50165">
              <a:lnSpc>
                <a:spcPts val="1935"/>
              </a:lnSpc>
            </a:pPr>
            <a:r>
              <a:rPr dirty="0" sz="2000" spc="-10">
                <a:solidFill>
                  <a:srgbClr val="153753"/>
                </a:solidFill>
                <a:latin typeface="Verdana"/>
                <a:cs typeface="Verdana"/>
              </a:rPr>
              <a:t>νοσοκομείο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495"/>
              </a:spcBef>
            </a:pPr>
            <a:endParaRPr sz="2000">
              <a:latin typeface="Verdana"/>
              <a:cs typeface="Verdana"/>
            </a:endParaRPr>
          </a:p>
          <a:p>
            <a:pPr marL="352425" marR="297180" indent="-227965">
              <a:lnSpc>
                <a:spcPct val="80000"/>
              </a:lnSpc>
              <a:buClr>
                <a:srgbClr val="FFC000"/>
              </a:buClr>
              <a:buFont typeface="Wingdings"/>
              <a:buChar char=""/>
              <a:tabLst>
                <a:tab pos="571500" algn="l"/>
              </a:tabLst>
            </a:pPr>
            <a:r>
              <a:rPr dirty="0" sz="2000" spc="-50">
                <a:solidFill>
                  <a:srgbClr val="153753"/>
                </a:solidFill>
                <a:latin typeface="Verdana"/>
                <a:cs typeface="Verdana"/>
              </a:rPr>
              <a:t>Απεικόνιση</a:t>
            </a:r>
            <a:r>
              <a:rPr dirty="0" sz="2000" spc="-14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35">
                <a:solidFill>
                  <a:srgbClr val="153753"/>
                </a:solidFill>
                <a:latin typeface="Verdana"/>
                <a:cs typeface="Verdana"/>
              </a:rPr>
              <a:t>της</a:t>
            </a:r>
            <a:r>
              <a:rPr dirty="0" sz="20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70">
                <a:solidFill>
                  <a:srgbClr val="153753"/>
                </a:solidFill>
                <a:latin typeface="Verdana"/>
                <a:cs typeface="Verdana"/>
              </a:rPr>
              <a:t>σχετικής </a:t>
            </a:r>
            <a:r>
              <a:rPr dirty="0" sz="2000" spc="-70">
                <a:solidFill>
                  <a:srgbClr val="153753"/>
                </a:solidFill>
                <a:latin typeface="Verdana"/>
                <a:cs typeface="Verdana"/>
              </a:rPr>
              <a:t>	</a:t>
            </a:r>
            <a:r>
              <a:rPr dirty="0" sz="2000" spc="55">
                <a:solidFill>
                  <a:srgbClr val="153753"/>
                </a:solidFill>
                <a:latin typeface="Verdana"/>
                <a:cs typeface="Verdana"/>
              </a:rPr>
              <a:t>δόσης</a:t>
            </a:r>
            <a:r>
              <a:rPr dirty="0" sz="2000" spc="-15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10">
                <a:solidFill>
                  <a:srgbClr val="153753"/>
                </a:solidFill>
                <a:latin typeface="Verdana"/>
                <a:cs typeface="Verdana"/>
              </a:rPr>
              <a:t>σε</a:t>
            </a:r>
            <a:r>
              <a:rPr dirty="0" sz="2000" spc="-16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>
                <a:solidFill>
                  <a:srgbClr val="153753"/>
                </a:solidFill>
                <a:latin typeface="Verdana"/>
                <a:cs typeface="Verdana"/>
              </a:rPr>
              <a:t>Gray</a:t>
            </a:r>
            <a:r>
              <a:rPr dirty="0" sz="2000" spc="-16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20">
                <a:solidFill>
                  <a:srgbClr val="153753"/>
                </a:solidFill>
                <a:latin typeface="Verdana"/>
                <a:cs typeface="Verdana"/>
              </a:rPr>
              <a:t>(Gy)</a:t>
            </a:r>
            <a:endParaRPr sz="2000">
              <a:latin typeface="Verdana"/>
              <a:cs typeface="Verdana"/>
            </a:endParaRPr>
          </a:p>
          <a:p>
            <a:pPr algn="ctr" marL="91440" marR="34290">
              <a:lnSpc>
                <a:spcPct val="80000"/>
              </a:lnSpc>
            </a:pPr>
            <a:r>
              <a:rPr dirty="0" sz="2000" spc="-30">
                <a:solidFill>
                  <a:srgbClr val="153753"/>
                </a:solidFill>
                <a:latin typeface="Verdana"/>
                <a:cs typeface="Verdana"/>
              </a:rPr>
              <a:t>συναρτήσει</a:t>
            </a:r>
            <a:r>
              <a:rPr dirty="0" sz="20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60">
                <a:solidFill>
                  <a:srgbClr val="153753"/>
                </a:solidFill>
                <a:latin typeface="Verdana"/>
                <a:cs typeface="Verdana"/>
              </a:rPr>
              <a:t>του</a:t>
            </a:r>
            <a:r>
              <a:rPr dirty="0" sz="2000" spc="-5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>
                <a:solidFill>
                  <a:srgbClr val="153753"/>
                </a:solidFill>
                <a:latin typeface="Verdana"/>
                <a:cs typeface="Verdana"/>
              </a:rPr>
              <a:t>βάθους</a:t>
            </a:r>
            <a:r>
              <a:rPr dirty="0" sz="2000" spc="-5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25">
                <a:solidFill>
                  <a:srgbClr val="153753"/>
                </a:solidFill>
                <a:latin typeface="Verdana"/>
                <a:cs typeface="Verdana"/>
              </a:rPr>
              <a:t>της </a:t>
            </a:r>
            <a:r>
              <a:rPr dirty="0" sz="2000" spc="-20">
                <a:solidFill>
                  <a:srgbClr val="153753"/>
                </a:solidFill>
                <a:latin typeface="Verdana"/>
                <a:cs typeface="Verdana"/>
              </a:rPr>
              <a:t>δέσμης</a:t>
            </a:r>
            <a:r>
              <a:rPr dirty="0" sz="2000" spc="-14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>
                <a:solidFill>
                  <a:srgbClr val="153753"/>
                </a:solidFill>
                <a:latin typeface="Verdana"/>
                <a:cs typeface="Verdana"/>
              </a:rPr>
              <a:t>στον</a:t>
            </a:r>
            <a:r>
              <a:rPr dirty="0" sz="2000" spc="-13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10">
                <a:solidFill>
                  <a:srgbClr val="153753"/>
                </a:solidFill>
                <a:latin typeface="Verdana"/>
                <a:cs typeface="Verdana"/>
              </a:rPr>
              <a:t>ανθρώπινο</a:t>
            </a:r>
            <a:endParaRPr sz="2000">
              <a:latin typeface="Verdana"/>
              <a:cs typeface="Verdana"/>
            </a:endParaRPr>
          </a:p>
          <a:p>
            <a:pPr algn="ctr" marL="52705">
              <a:lnSpc>
                <a:spcPts val="1920"/>
              </a:lnSpc>
            </a:pPr>
            <a:r>
              <a:rPr dirty="0" sz="2000" spc="-25">
                <a:solidFill>
                  <a:srgbClr val="153753"/>
                </a:solidFill>
                <a:latin typeface="Verdana"/>
                <a:cs typeface="Verdana"/>
              </a:rPr>
              <a:t>ιστό</a:t>
            </a:r>
            <a:r>
              <a:rPr dirty="0" sz="2000" spc="-15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10">
                <a:solidFill>
                  <a:srgbClr val="153753"/>
                </a:solidFill>
                <a:latin typeface="Verdana"/>
                <a:cs typeface="Verdana"/>
              </a:rPr>
              <a:t>σε</a:t>
            </a:r>
            <a:r>
              <a:rPr dirty="0" sz="2000" spc="-13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65">
                <a:solidFill>
                  <a:srgbClr val="153753"/>
                </a:solidFill>
                <a:latin typeface="Verdana"/>
                <a:cs typeface="Verdana"/>
              </a:rPr>
              <a:t>χιλιοστά</a:t>
            </a:r>
            <a:r>
              <a:rPr dirty="0" sz="2000" spc="-14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10">
                <a:solidFill>
                  <a:srgbClr val="153753"/>
                </a:solidFill>
                <a:latin typeface="Verdana"/>
                <a:cs typeface="Verdana"/>
              </a:rPr>
              <a:t>(mm).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005"/>
              </a:spcBef>
            </a:pPr>
            <a:endParaRPr sz="2000">
              <a:latin typeface="Verdana"/>
              <a:cs typeface="Verdana"/>
            </a:endParaRPr>
          </a:p>
          <a:p>
            <a:pPr marL="310515" indent="-297815">
              <a:lnSpc>
                <a:spcPts val="2160"/>
              </a:lnSpc>
              <a:buClr>
                <a:srgbClr val="FFC000"/>
              </a:buClr>
              <a:buFont typeface="Wingdings"/>
              <a:buChar char=""/>
              <a:tabLst>
                <a:tab pos="310515" algn="l"/>
              </a:tabLst>
            </a:pPr>
            <a:r>
              <a:rPr dirty="0" sz="2000" spc="-145">
                <a:solidFill>
                  <a:srgbClr val="153753"/>
                </a:solidFill>
                <a:latin typeface="Verdana"/>
                <a:cs typeface="Verdana"/>
              </a:rPr>
              <a:t>Τα</a:t>
            </a:r>
            <a:r>
              <a:rPr dirty="0" sz="20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30">
                <a:solidFill>
                  <a:srgbClr val="153753"/>
                </a:solidFill>
                <a:latin typeface="Verdana"/>
                <a:cs typeface="Verdana"/>
              </a:rPr>
              <a:t>αποτελέσματα</a:t>
            </a:r>
            <a:r>
              <a:rPr dirty="0" sz="2000" spc="-15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10">
                <a:solidFill>
                  <a:srgbClr val="153753"/>
                </a:solidFill>
                <a:latin typeface="Verdana"/>
                <a:cs typeface="Verdana"/>
              </a:rPr>
              <a:t>σχεδόν</a:t>
            </a:r>
            <a:endParaRPr sz="2000">
              <a:latin typeface="Verdana"/>
              <a:cs typeface="Verdana"/>
            </a:endParaRPr>
          </a:p>
          <a:p>
            <a:pPr marL="1015365">
              <a:lnSpc>
                <a:spcPts val="2160"/>
              </a:lnSpc>
            </a:pPr>
            <a:r>
              <a:rPr dirty="0" sz="2000" spc="-30">
                <a:solidFill>
                  <a:srgbClr val="153753"/>
                </a:solidFill>
                <a:latin typeface="Verdana"/>
                <a:cs typeface="Verdana"/>
              </a:rPr>
              <a:t>ταυτίζονται!!!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11177905" y="4600955"/>
            <a:ext cx="1014094" cy="2018030"/>
          </a:xfrm>
          <a:custGeom>
            <a:avLst/>
            <a:gdLst/>
            <a:ahLst/>
            <a:cxnLst/>
            <a:rect l="l" t="t" r="r" b="b"/>
            <a:pathLst>
              <a:path w="1014095" h="2018029">
                <a:moveTo>
                  <a:pt x="1014095" y="0"/>
                </a:moveTo>
                <a:lnTo>
                  <a:pt x="635" y="1008888"/>
                </a:lnTo>
                <a:lnTo>
                  <a:pt x="181559" y="1189012"/>
                </a:lnTo>
                <a:lnTo>
                  <a:pt x="0" y="1370545"/>
                </a:lnTo>
                <a:lnTo>
                  <a:pt x="343408" y="1713890"/>
                </a:lnTo>
                <a:lnTo>
                  <a:pt x="525678" y="1531581"/>
                </a:lnTo>
                <a:lnTo>
                  <a:pt x="1014095" y="2017776"/>
                </a:lnTo>
                <a:lnTo>
                  <a:pt x="1014095" y="0"/>
                </a:lnTo>
                <a:close/>
              </a:path>
            </a:pathLst>
          </a:custGeom>
          <a:solidFill>
            <a:srgbClr val="5B9BD4">
              <a:alpha val="30195"/>
            </a:srgbClr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704087" y="2795016"/>
            <a:ext cx="5101590" cy="1584325"/>
            <a:chOff x="704087" y="2795016"/>
            <a:chExt cx="5101590" cy="158432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4087" y="2795016"/>
              <a:ext cx="5101590" cy="1062990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02663" y="3316224"/>
              <a:ext cx="1561338" cy="106298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35352" y="3316224"/>
              <a:ext cx="2443733" cy="1062989"/>
            </a:xfrm>
            <a:prstGeom prst="rect">
              <a:avLst/>
            </a:prstGeom>
          </p:spPr>
        </p:pic>
      </p:grpSp>
      <p:sp>
        <p:nvSpPr>
          <p:cNvPr id="6" name="object 6" descr=""/>
          <p:cNvSpPr txBox="1"/>
          <p:nvPr/>
        </p:nvSpPr>
        <p:spPr>
          <a:xfrm>
            <a:off x="989787" y="2927350"/>
            <a:ext cx="4369435" cy="1126490"/>
          </a:xfrm>
          <a:prstGeom prst="rect">
            <a:avLst/>
          </a:prstGeom>
        </p:spPr>
        <p:txBody>
          <a:bodyPr wrap="square" lIns="0" tIns="79375" rIns="0" bIns="0" rtlCol="0" vert="horz">
            <a:spAutoFit/>
          </a:bodyPr>
          <a:lstStyle/>
          <a:p>
            <a:pPr marL="810895" marR="5080" indent="-798830">
              <a:lnSpc>
                <a:spcPts val="4100"/>
              </a:lnSpc>
              <a:spcBef>
                <a:spcPts val="625"/>
              </a:spcBef>
            </a:pPr>
            <a:r>
              <a:rPr dirty="0" sz="3800" spc="-310" b="1">
                <a:solidFill>
                  <a:srgbClr val="153753"/>
                </a:solidFill>
                <a:latin typeface="Tahoma"/>
                <a:cs typeface="Tahoma"/>
              </a:rPr>
              <a:t>Τα</a:t>
            </a:r>
            <a:r>
              <a:rPr dirty="0" sz="3800" spc="-50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3800" spc="-65" b="1">
                <a:solidFill>
                  <a:srgbClr val="153753"/>
                </a:solidFill>
                <a:latin typeface="Tahoma"/>
                <a:cs typeface="Tahoma"/>
              </a:rPr>
              <a:t>χαρακτηριστικά </a:t>
            </a:r>
            <a:r>
              <a:rPr dirty="0" sz="3800" spc="-140" b="1">
                <a:solidFill>
                  <a:srgbClr val="153753"/>
                </a:solidFill>
                <a:latin typeface="Tahoma"/>
                <a:cs typeface="Tahoma"/>
              </a:rPr>
              <a:t>του</a:t>
            </a:r>
            <a:r>
              <a:rPr dirty="0" sz="3800" spc="-13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3800" spc="-10" b="1">
                <a:solidFill>
                  <a:srgbClr val="153753"/>
                </a:solidFill>
                <a:latin typeface="Tahoma"/>
                <a:cs typeface="Tahoma"/>
              </a:rPr>
              <a:t>MatRad</a:t>
            </a:r>
            <a:endParaRPr sz="3800">
              <a:latin typeface="Tahoma"/>
              <a:cs typeface="Tahoma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0" y="3163823"/>
            <a:ext cx="196850" cy="673735"/>
          </a:xfrm>
          <a:custGeom>
            <a:avLst/>
            <a:gdLst/>
            <a:ahLst/>
            <a:cxnLst/>
            <a:rect l="l" t="t" r="r" b="b"/>
            <a:pathLst>
              <a:path w="196850" h="673735">
                <a:moveTo>
                  <a:pt x="196596" y="0"/>
                </a:moveTo>
                <a:lnTo>
                  <a:pt x="0" y="0"/>
                </a:lnTo>
                <a:lnTo>
                  <a:pt x="0" y="673607"/>
                </a:lnTo>
                <a:lnTo>
                  <a:pt x="196596" y="673607"/>
                </a:lnTo>
                <a:lnTo>
                  <a:pt x="196596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268224" y="3163823"/>
            <a:ext cx="195580" cy="673735"/>
          </a:xfrm>
          <a:custGeom>
            <a:avLst/>
            <a:gdLst/>
            <a:ahLst/>
            <a:cxnLst/>
            <a:rect l="l" t="t" r="r" b="b"/>
            <a:pathLst>
              <a:path w="195579" h="673735">
                <a:moveTo>
                  <a:pt x="195072" y="0"/>
                </a:moveTo>
                <a:lnTo>
                  <a:pt x="0" y="0"/>
                </a:lnTo>
                <a:lnTo>
                  <a:pt x="0" y="673607"/>
                </a:lnTo>
                <a:lnTo>
                  <a:pt x="195072" y="673607"/>
                </a:lnTo>
                <a:lnTo>
                  <a:pt x="19507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534923" y="0"/>
            <a:ext cx="11657330" cy="6858000"/>
            <a:chOff x="534923" y="0"/>
            <a:chExt cx="11657330" cy="6858000"/>
          </a:xfrm>
        </p:grpSpPr>
        <p:sp>
          <p:nvSpPr>
            <p:cNvPr id="10" name="object 10" descr=""/>
            <p:cNvSpPr/>
            <p:nvPr/>
          </p:nvSpPr>
          <p:spPr>
            <a:xfrm>
              <a:off x="534924" y="0"/>
              <a:ext cx="11657330" cy="6858000"/>
            </a:xfrm>
            <a:custGeom>
              <a:avLst/>
              <a:gdLst/>
              <a:ahLst/>
              <a:cxnLst/>
              <a:rect l="l" t="t" r="r" b="b"/>
              <a:pathLst>
                <a:path w="11657330" h="6858000">
                  <a:moveTo>
                    <a:pt x="196583" y="3163824"/>
                  </a:moveTo>
                  <a:lnTo>
                    <a:pt x="0" y="3163824"/>
                  </a:lnTo>
                  <a:lnTo>
                    <a:pt x="0" y="3837432"/>
                  </a:lnTo>
                  <a:lnTo>
                    <a:pt x="196583" y="3837432"/>
                  </a:lnTo>
                  <a:lnTo>
                    <a:pt x="196583" y="3163824"/>
                  </a:lnTo>
                  <a:close/>
                </a:path>
                <a:path w="11657330" h="6858000">
                  <a:moveTo>
                    <a:pt x="11657076" y="0"/>
                  </a:moveTo>
                  <a:lnTo>
                    <a:pt x="10162032" y="0"/>
                  </a:lnTo>
                  <a:lnTo>
                    <a:pt x="10162032" y="6858000"/>
                  </a:lnTo>
                  <a:lnTo>
                    <a:pt x="11657076" y="6858000"/>
                  </a:lnTo>
                  <a:lnTo>
                    <a:pt x="11657076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544312" y="967752"/>
              <a:ext cx="6283451" cy="5394960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5686044" y="982980"/>
              <a:ext cx="6009640" cy="5120640"/>
            </a:xfrm>
            <a:custGeom>
              <a:avLst/>
              <a:gdLst/>
              <a:ahLst/>
              <a:cxnLst/>
              <a:rect l="l" t="t" r="r" b="b"/>
              <a:pathLst>
                <a:path w="6009640" h="5120640">
                  <a:moveTo>
                    <a:pt x="6009132" y="0"/>
                  </a:moveTo>
                  <a:lnTo>
                    <a:pt x="0" y="0"/>
                  </a:lnTo>
                  <a:lnTo>
                    <a:pt x="0" y="5120640"/>
                  </a:lnTo>
                  <a:lnTo>
                    <a:pt x="6009132" y="5120640"/>
                  </a:lnTo>
                  <a:lnTo>
                    <a:pt x="6009132" y="0"/>
                  </a:lnTo>
                  <a:close/>
                </a:path>
              </a:pathLst>
            </a:custGeom>
            <a:solidFill>
              <a:srgbClr val="BCD6E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6136894" y="1402460"/>
            <a:ext cx="483362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Clr>
                <a:srgbClr val="FFC000"/>
              </a:buClr>
              <a:buFont typeface="Wingdings"/>
              <a:buChar char=""/>
              <a:tabLst>
                <a:tab pos="241300" algn="l"/>
              </a:tabLst>
            </a:pPr>
            <a:r>
              <a:rPr dirty="0" sz="1800" spc="-35">
                <a:solidFill>
                  <a:srgbClr val="153753"/>
                </a:solidFill>
                <a:latin typeface="Verdana"/>
                <a:cs typeface="Verdana"/>
              </a:rPr>
              <a:t>Λογισμικό</a:t>
            </a:r>
            <a:r>
              <a:rPr dirty="0" sz="18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55">
                <a:solidFill>
                  <a:srgbClr val="153753"/>
                </a:solidFill>
                <a:latin typeface="Verdana"/>
                <a:cs typeface="Verdana"/>
              </a:rPr>
              <a:t>ανοιχτού</a:t>
            </a:r>
            <a:r>
              <a:rPr dirty="0" sz="18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70">
                <a:solidFill>
                  <a:srgbClr val="153753"/>
                </a:solidFill>
                <a:latin typeface="Verdana"/>
                <a:cs typeface="Verdana"/>
              </a:rPr>
              <a:t>κώδικα</a:t>
            </a:r>
            <a:r>
              <a:rPr dirty="0" sz="1800" spc="-12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75">
                <a:solidFill>
                  <a:srgbClr val="153753"/>
                </a:solidFill>
                <a:latin typeface="Verdana"/>
                <a:cs typeface="Verdana"/>
              </a:rPr>
              <a:t>και</a:t>
            </a:r>
            <a:r>
              <a:rPr dirty="0" sz="1800" spc="-8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35">
                <a:solidFill>
                  <a:srgbClr val="153753"/>
                </a:solidFill>
                <a:latin typeface="Verdana"/>
                <a:cs typeface="Verdana"/>
              </a:rPr>
              <a:t>δεδομένων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6365494" y="1594180"/>
            <a:ext cx="4001135" cy="3003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 b="0">
                <a:latin typeface="Verdana"/>
                <a:cs typeface="Verdana"/>
              </a:rPr>
              <a:t>ασθενών.</a:t>
            </a:r>
            <a:r>
              <a:rPr dirty="0" sz="1800" spc="-114" b="0">
                <a:latin typeface="Verdana"/>
                <a:cs typeface="Verdana"/>
              </a:rPr>
              <a:t> </a:t>
            </a:r>
            <a:r>
              <a:rPr dirty="0" sz="1800" spc="-35" b="0">
                <a:latin typeface="Verdana"/>
                <a:cs typeface="Verdana"/>
              </a:rPr>
              <a:t>Ευρέως</a:t>
            </a:r>
            <a:r>
              <a:rPr dirty="0" sz="1800" spc="-60" b="0">
                <a:latin typeface="Verdana"/>
                <a:cs typeface="Verdana"/>
              </a:rPr>
              <a:t> διαδεδομένο</a:t>
            </a:r>
            <a:r>
              <a:rPr dirty="0" sz="1800" spc="-105" b="0">
                <a:latin typeface="Verdana"/>
                <a:cs typeface="Verdana"/>
              </a:rPr>
              <a:t> </a:t>
            </a:r>
            <a:r>
              <a:rPr dirty="0" sz="1800" spc="-20" b="0">
                <a:latin typeface="Verdana"/>
                <a:cs typeface="Verdana"/>
              </a:rPr>
              <a:t>στην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365494" y="1786890"/>
            <a:ext cx="30949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κοινότητα</a:t>
            </a:r>
            <a:r>
              <a:rPr dirty="0" sz="18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80">
                <a:solidFill>
                  <a:srgbClr val="153753"/>
                </a:solidFill>
                <a:latin typeface="Verdana"/>
                <a:cs typeface="Verdana"/>
              </a:rPr>
              <a:t>Ιατρικής</a:t>
            </a:r>
            <a:r>
              <a:rPr dirty="0" sz="1800" spc="-1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Φυσικής.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6136894" y="2423921"/>
            <a:ext cx="4601210" cy="492125"/>
          </a:xfrm>
          <a:prstGeom prst="rect">
            <a:avLst/>
          </a:prstGeom>
        </p:spPr>
        <p:txBody>
          <a:bodyPr wrap="square" lIns="0" tIns="94615" rIns="0" bIns="0" rtlCol="0" vert="horz">
            <a:spAutoFit/>
          </a:bodyPr>
          <a:lstStyle/>
          <a:p>
            <a:pPr marL="241300" marR="5080" indent="-228600">
              <a:lnSpc>
                <a:spcPct val="70000"/>
              </a:lnSpc>
              <a:spcBef>
                <a:spcPts val="745"/>
              </a:spcBef>
              <a:buClr>
                <a:srgbClr val="FFC000"/>
              </a:buClr>
              <a:buFont typeface="Wingdings"/>
              <a:buChar char=""/>
              <a:tabLst>
                <a:tab pos="241300" algn="l"/>
              </a:tabLst>
            </a:pPr>
            <a:r>
              <a:rPr dirty="0" sz="1800" spc="-150">
                <a:solidFill>
                  <a:srgbClr val="153753"/>
                </a:solidFill>
                <a:latin typeface="Verdana"/>
                <a:cs typeface="Verdana"/>
              </a:rPr>
              <a:t>Το</a:t>
            </a:r>
            <a:r>
              <a:rPr dirty="0" sz="1800" spc="-13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Standalone</a:t>
            </a:r>
            <a:r>
              <a:rPr dirty="0" sz="1800" spc="-1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45">
                <a:solidFill>
                  <a:srgbClr val="153753"/>
                </a:solidFill>
                <a:latin typeface="Verdana"/>
                <a:cs typeface="Verdana"/>
              </a:rPr>
              <a:t>(matRad.exe)</a:t>
            </a:r>
            <a:r>
              <a:rPr dirty="0" sz="1800" spc="-8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35">
                <a:solidFill>
                  <a:srgbClr val="153753"/>
                </a:solidFill>
                <a:latin typeface="Verdana"/>
                <a:cs typeface="Verdana"/>
              </a:rPr>
              <a:t>μπορεί</a:t>
            </a:r>
            <a:r>
              <a:rPr dirty="0" sz="18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25">
                <a:solidFill>
                  <a:srgbClr val="153753"/>
                </a:solidFill>
                <a:latin typeface="Verdana"/>
                <a:cs typeface="Verdana"/>
              </a:rPr>
              <a:t>να </a:t>
            </a:r>
            <a:r>
              <a:rPr dirty="0" sz="1800" spc="-40">
                <a:solidFill>
                  <a:srgbClr val="153753"/>
                </a:solidFill>
                <a:latin typeface="Verdana"/>
                <a:cs typeface="Verdana"/>
              </a:rPr>
              <a:t>χρησιμοποιηθεί</a:t>
            </a:r>
            <a:r>
              <a:rPr dirty="0" sz="18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25">
                <a:solidFill>
                  <a:srgbClr val="153753"/>
                </a:solidFill>
                <a:latin typeface="Verdana"/>
                <a:cs typeface="Verdana"/>
              </a:rPr>
              <a:t>χωρίς</a:t>
            </a:r>
            <a:r>
              <a:rPr dirty="0" sz="1800" spc="-14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>
                <a:solidFill>
                  <a:srgbClr val="153753"/>
                </a:solidFill>
                <a:latin typeface="Verdana"/>
                <a:cs typeface="Verdana"/>
              </a:rPr>
              <a:t>κάποια</a:t>
            </a:r>
            <a:r>
              <a:rPr dirty="0" sz="1800" spc="4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άδεια.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6136894" y="3254755"/>
            <a:ext cx="508444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Clr>
                <a:srgbClr val="FFC000"/>
              </a:buClr>
              <a:buFont typeface="Wingdings"/>
              <a:buChar char=""/>
              <a:tabLst>
                <a:tab pos="241300" algn="l"/>
              </a:tabLst>
            </a:pPr>
            <a:r>
              <a:rPr dirty="0" sz="1800" spc="-75">
                <a:solidFill>
                  <a:srgbClr val="153753"/>
                </a:solidFill>
                <a:latin typeface="Verdana"/>
                <a:cs typeface="Verdana"/>
              </a:rPr>
              <a:t>Φιλικό</a:t>
            </a:r>
            <a:r>
              <a:rPr dirty="0" sz="1800" spc="-13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80">
                <a:solidFill>
                  <a:srgbClr val="153753"/>
                </a:solidFill>
                <a:latin typeface="Verdana"/>
                <a:cs typeface="Verdana"/>
              </a:rPr>
              <a:t>προς</a:t>
            </a:r>
            <a:r>
              <a:rPr dirty="0" sz="1800" spc="-12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τον</a:t>
            </a:r>
            <a:r>
              <a:rPr dirty="0" sz="18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50">
                <a:solidFill>
                  <a:srgbClr val="153753"/>
                </a:solidFill>
                <a:latin typeface="Verdana"/>
                <a:cs typeface="Verdana"/>
              </a:rPr>
              <a:t>χρήστη</a:t>
            </a:r>
            <a:r>
              <a:rPr dirty="0" sz="1800" spc="-12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75">
                <a:solidFill>
                  <a:srgbClr val="153753"/>
                </a:solidFill>
                <a:latin typeface="Verdana"/>
                <a:cs typeface="Verdana"/>
              </a:rPr>
              <a:t>και</a:t>
            </a:r>
            <a:r>
              <a:rPr dirty="0" sz="18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50">
                <a:solidFill>
                  <a:srgbClr val="153753"/>
                </a:solidFill>
                <a:latin typeface="Verdana"/>
                <a:cs typeface="Verdana"/>
              </a:rPr>
              <a:t>η</a:t>
            </a:r>
            <a:r>
              <a:rPr dirty="0" sz="18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40">
                <a:solidFill>
                  <a:srgbClr val="153753"/>
                </a:solidFill>
                <a:latin typeface="Verdana"/>
                <a:cs typeface="Verdana"/>
              </a:rPr>
              <a:t>διαδικασία</a:t>
            </a:r>
            <a:r>
              <a:rPr dirty="0" sz="1800" spc="-16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25">
                <a:solidFill>
                  <a:srgbClr val="153753"/>
                </a:solidFill>
                <a:latin typeface="Verdana"/>
                <a:cs typeface="Verdana"/>
              </a:rPr>
              <a:t>της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6365494" y="3446779"/>
            <a:ext cx="31750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0">
                <a:solidFill>
                  <a:srgbClr val="153753"/>
                </a:solidFill>
                <a:latin typeface="Verdana"/>
                <a:cs typeface="Verdana"/>
              </a:rPr>
              <a:t>προσομοίωσης</a:t>
            </a:r>
            <a:r>
              <a:rPr dirty="0" sz="1800" spc="-14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90">
                <a:solidFill>
                  <a:srgbClr val="153753"/>
                </a:solidFill>
                <a:latin typeface="Verdana"/>
                <a:cs typeface="Verdana"/>
              </a:rPr>
              <a:t>είναι</a:t>
            </a:r>
            <a:r>
              <a:rPr dirty="0" sz="1800" spc="-13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70">
                <a:solidFill>
                  <a:srgbClr val="153753"/>
                </a:solidFill>
                <a:latin typeface="Verdana"/>
                <a:cs typeface="Verdana"/>
              </a:rPr>
              <a:t>εύκολη.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6365494" y="4277359"/>
            <a:ext cx="141732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σφαλμάτων.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6136894" y="4085335"/>
            <a:ext cx="4784725" cy="1321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Clr>
                <a:srgbClr val="FFC000"/>
              </a:buClr>
              <a:buFont typeface="Wingdings"/>
              <a:buChar char=""/>
              <a:tabLst>
                <a:tab pos="241300" algn="l"/>
              </a:tabLst>
            </a:pPr>
            <a:r>
              <a:rPr dirty="0" sz="1800" spc="-55">
                <a:solidFill>
                  <a:srgbClr val="153753"/>
                </a:solidFill>
                <a:latin typeface="Verdana"/>
                <a:cs typeface="Verdana"/>
              </a:rPr>
              <a:t>Βολικός</a:t>
            </a:r>
            <a:r>
              <a:rPr dirty="0" sz="1800" spc="-4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80">
                <a:solidFill>
                  <a:srgbClr val="153753"/>
                </a:solidFill>
                <a:latin typeface="Verdana"/>
                <a:cs typeface="Verdana"/>
              </a:rPr>
              <a:t>και</a:t>
            </a:r>
            <a:r>
              <a:rPr dirty="0" sz="1800" spc="-4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>
                <a:solidFill>
                  <a:srgbClr val="153753"/>
                </a:solidFill>
                <a:latin typeface="Verdana"/>
                <a:cs typeface="Verdana"/>
              </a:rPr>
              <a:t>γρήγορος</a:t>
            </a:r>
            <a:r>
              <a:rPr dirty="0" sz="1800" spc="-4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εντοπισμός</a:t>
            </a:r>
            <a:endParaRPr sz="18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180"/>
              </a:spcBef>
              <a:buClr>
                <a:srgbClr val="FFC000"/>
              </a:buClr>
              <a:buFont typeface="Wingdings"/>
              <a:buChar char=""/>
            </a:pPr>
            <a:endParaRPr sz="1800">
              <a:latin typeface="Verdana"/>
              <a:cs typeface="Verdana"/>
            </a:endParaRPr>
          </a:p>
          <a:p>
            <a:pPr marL="241300" indent="-228600">
              <a:lnSpc>
                <a:spcPts val="1835"/>
              </a:lnSpc>
              <a:buClr>
                <a:srgbClr val="FFC000"/>
              </a:buClr>
              <a:buFont typeface="Wingdings"/>
              <a:buChar char=""/>
              <a:tabLst>
                <a:tab pos="241300" algn="l"/>
              </a:tabLst>
            </a:pPr>
            <a:r>
              <a:rPr dirty="0" sz="1800">
                <a:solidFill>
                  <a:srgbClr val="153753"/>
                </a:solidFill>
                <a:latin typeface="Verdana"/>
                <a:cs typeface="Verdana"/>
              </a:rPr>
              <a:t>Απλή</a:t>
            </a:r>
            <a:r>
              <a:rPr dirty="0" sz="18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30">
                <a:solidFill>
                  <a:srgbClr val="153753"/>
                </a:solidFill>
                <a:latin typeface="Verdana"/>
                <a:cs typeface="Verdana"/>
              </a:rPr>
              <a:t>σύνταξη</a:t>
            </a:r>
            <a:r>
              <a:rPr dirty="0" sz="18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65">
                <a:solidFill>
                  <a:srgbClr val="153753"/>
                </a:solidFill>
                <a:latin typeface="Verdana"/>
                <a:cs typeface="Verdana"/>
              </a:rPr>
              <a:t>συγκριτικά</a:t>
            </a:r>
            <a:r>
              <a:rPr dirty="0" sz="18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25">
                <a:solidFill>
                  <a:srgbClr val="153753"/>
                </a:solidFill>
                <a:latin typeface="Verdana"/>
                <a:cs typeface="Verdana"/>
              </a:rPr>
              <a:t>με</a:t>
            </a:r>
            <a:r>
              <a:rPr dirty="0" sz="1800" spc="-9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25">
                <a:solidFill>
                  <a:srgbClr val="153753"/>
                </a:solidFill>
                <a:latin typeface="Verdana"/>
                <a:cs typeface="Verdana"/>
              </a:rPr>
              <a:t>πιο</a:t>
            </a:r>
            <a:endParaRPr sz="1800">
              <a:latin typeface="Verdana"/>
              <a:cs typeface="Verdana"/>
            </a:endParaRPr>
          </a:p>
          <a:p>
            <a:pPr marL="241300">
              <a:lnSpc>
                <a:spcPts val="1835"/>
              </a:lnSpc>
            </a:pPr>
            <a:r>
              <a:rPr dirty="0" sz="1800" spc="-40">
                <a:solidFill>
                  <a:srgbClr val="153753"/>
                </a:solidFill>
                <a:latin typeface="Verdana"/>
                <a:cs typeface="Verdana"/>
              </a:rPr>
              <a:t>αφηρημένες</a:t>
            </a:r>
            <a:r>
              <a:rPr dirty="0" sz="1800" spc="-4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>
                <a:solidFill>
                  <a:srgbClr val="153753"/>
                </a:solidFill>
                <a:latin typeface="Verdana"/>
                <a:cs typeface="Verdana"/>
              </a:rPr>
              <a:t>γλώσσες</a:t>
            </a:r>
            <a:r>
              <a:rPr dirty="0" sz="1800" spc="-6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προγραμματισμού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6365494" y="5298694"/>
            <a:ext cx="117348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40">
                <a:solidFill>
                  <a:srgbClr val="153753"/>
                </a:solidFill>
                <a:latin typeface="Verdana"/>
                <a:cs typeface="Verdana"/>
              </a:rPr>
              <a:t>(π.χ.</a:t>
            </a: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65">
                <a:solidFill>
                  <a:srgbClr val="153753"/>
                </a:solidFill>
                <a:latin typeface="Verdana"/>
                <a:cs typeface="Verdana"/>
              </a:rPr>
              <a:t>C++).</a:t>
            </a:r>
            <a:endParaRPr sz="1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95883"/>
            <a:ext cx="12192000" cy="120319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83844" rIns="0" bIns="0" rtlCol="0" vert="horz">
            <a:spAutoFit/>
          </a:bodyPr>
          <a:lstStyle/>
          <a:p>
            <a:pPr marL="135890">
              <a:lnSpc>
                <a:spcPct val="100000"/>
              </a:lnSpc>
              <a:spcBef>
                <a:spcPts val="95"/>
              </a:spcBef>
            </a:pPr>
            <a:r>
              <a:rPr dirty="0" spc="-85"/>
              <a:t>Περισσότερες</a:t>
            </a:r>
            <a:r>
              <a:rPr dirty="0" spc="-235"/>
              <a:t> </a:t>
            </a:r>
            <a:r>
              <a:rPr dirty="0" spc="-10"/>
              <a:t>πληροφορίες</a:t>
            </a:r>
            <a:r>
              <a:rPr dirty="0" spc="-275"/>
              <a:t> </a:t>
            </a:r>
            <a:r>
              <a:rPr dirty="0" spc="-10"/>
              <a:t>για</a:t>
            </a:r>
            <a:r>
              <a:rPr dirty="0" spc="-215"/>
              <a:t> </a:t>
            </a:r>
            <a:r>
              <a:rPr dirty="0" spc="-150"/>
              <a:t>το</a:t>
            </a:r>
            <a:r>
              <a:rPr dirty="0" spc="-165"/>
              <a:t> </a:t>
            </a:r>
            <a:r>
              <a:rPr dirty="0" spc="-10"/>
              <a:t>λογισμικό</a:t>
            </a:r>
          </a:p>
        </p:txBody>
      </p:sp>
      <p:grpSp>
        <p:nvGrpSpPr>
          <p:cNvPr id="4" name="object 4" descr=""/>
          <p:cNvGrpSpPr/>
          <p:nvPr/>
        </p:nvGrpSpPr>
        <p:grpSpPr>
          <a:xfrm>
            <a:off x="0" y="1999488"/>
            <a:ext cx="11515725" cy="4730750"/>
            <a:chOff x="0" y="1999488"/>
            <a:chExt cx="11515725" cy="4730750"/>
          </a:xfrm>
        </p:grpSpPr>
        <p:sp>
          <p:nvSpPr>
            <p:cNvPr id="5" name="object 5" descr=""/>
            <p:cNvSpPr/>
            <p:nvPr/>
          </p:nvSpPr>
          <p:spPr>
            <a:xfrm>
              <a:off x="0" y="1999488"/>
              <a:ext cx="11454765" cy="782320"/>
            </a:xfrm>
            <a:custGeom>
              <a:avLst/>
              <a:gdLst/>
              <a:ahLst/>
              <a:cxnLst/>
              <a:rect l="l" t="t" r="r" b="b"/>
              <a:pathLst>
                <a:path w="11454765" h="782319">
                  <a:moveTo>
                    <a:pt x="11454384" y="0"/>
                  </a:moveTo>
                  <a:lnTo>
                    <a:pt x="0" y="0"/>
                  </a:lnTo>
                  <a:lnTo>
                    <a:pt x="0" y="781812"/>
                  </a:lnTo>
                  <a:lnTo>
                    <a:pt x="11454384" y="781812"/>
                  </a:lnTo>
                  <a:lnTo>
                    <a:pt x="11454384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2188464"/>
              <a:ext cx="11515344" cy="4541520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0" y="2203704"/>
              <a:ext cx="11383010" cy="4267200"/>
            </a:xfrm>
            <a:custGeom>
              <a:avLst/>
              <a:gdLst/>
              <a:ahLst/>
              <a:cxnLst/>
              <a:rect l="l" t="t" r="r" b="b"/>
              <a:pathLst>
                <a:path w="11383010" h="4267200">
                  <a:moveTo>
                    <a:pt x="11382756" y="0"/>
                  </a:moveTo>
                  <a:lnTo>
                    <a:pt x="0" y="0"/>
                  </a:lnTo>
                  <a:lnTo>
                    <a:pt x="0" y="4267200"/>
                  </a:lnTo>
                  <a:lnTo>
                    <a:pt x="11382756" y="4267200"/>
                  </a:lnTo>
                  <a:lnTo>
                    <a:pt x="11382756" y="0"/>
                  </a:lnTo>
                  <a:close/>
                </a:path>
              </a:pathLst>
            </a:custGeom>
            <a:solidFill>
              <a:srgbClr val="BCD6E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224434" y="2980385"/>
            <a:ext cx="507555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lr>
                <a:srgbClr val="FFC000"/>
              </a:buClr>
              <a:buFont typeface="Wingdings"/>
              <a:buChar char=""/>
              <a:tabLst>
                <a:tab pos="240665" algn="l"/>
              </a:tabLst>
            </a:pP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Διαθέσιμα</a:t>
            </a:r>
            <a:r>
              <a:rPr dirty="0" sz="18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>
                <a:solidFill>
                  <a:srgbClr val="153753"/>
                </a:solidFill>
                <a:latin typeface="Verdana"/>
                <a:cs typeface="Verdana"/>
              </a:rPr>
              <a:t>πολλά</a:t>
            </a:r>
            <a:r>
              <a:rPr dirty="0" sz="1800" spc="-1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80">
                <a:solidFill>
                  <a:srgbClr val="153753"/>
                </a:solidFill>
                <a:latin typeface="Verdana"/>
                <a:cs typeface="Verdana"/>
              </a:rPr>
              <a:t>λειτουργικά</a:t>
            </a:r>
            <a:r>
              <a:rPr dirty="0" sz="1800" spc="-1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παραδείγματα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53034" y="3173095"/>
            <a:ext cx="36791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65">
                <a:solidFill>
                  <a:srgbClr val="153753"/>
                </a:solidFill>
                <a:latin typeface="Verdana"/>
                <a:cs typeface="Verdana"/>
              </a:rPr>
              <a:t>του </a:t>
            </a:r>
            <a:r>
              <a:rPr dirty="0" sz="1800" spc="-50">
                <a:solidFill>
                  <a:srgbClr val="153753"/>
                </a:solidFill>
                <a:latin typeface="Verdana"/>
                <a:cs typeface="Verdana"/>
              </a:rPr>
              <a:t>λογισμικού</a:t>
            </a:r>
            <a:r>
              <a:rPr dirty="0" sz="1800" spc="-8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>
                <a:solidFill>
                  <a:srgbClr val="153753"/>
                </a:solidFill>
                <a:latin typeface="Verdana"/>
                <a:cs typeface="Verdana"/>
              </a:rPr>
              <a:t>καθώς</a:t>
            </a:r>
            <a:r>
              <a:rPr dirty="0" sz="1800" spc="-9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75">
                <a:solidFill>
                  <a:srgbClr val="153753"/>
                </a:solidFill>
                <a:latin typeface="Verdana"/>
                <a:cs typeface="Verdana"/>
              </a:rPr>
              <a:t>και</a:t>
            </a:r>
            <a:r>
              <a:rPr dirty="0" sz="1800" spc="-8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αρκετό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53034" y="3365119"/>
            <a:ext cx="205676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95">
                <a:solidFill>
                  <a:srgbClr val="153753"/>
                </a:solidFill>
                <a:latin typeface="Verdana"/>
                <a:cs typeface="Verdana"/>
              </a:rPr>
              <a:t>εκπαιδευτικό</a:t>
            </a:r>
            <a:r>
              <a:rPr dirty="0" sz="1800" spc="-7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65">
                <a:solidFill>
                  <a:srgbClr val="153753"/>
                </a:solidFill>
                <a:latin typeface="Verdana"/>
                <a:cs typeface="Verdana"/>
              </a:rPr>
              <a:t>υλικό.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24434" y="3956430"/>
            <a:ext cx="4425315" cy="665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6200" marR="5080" indent="-64135">
              <a:lnSpc>
                <a:spcPct val="116700"/>
              </a:lnSpc>
              <a:spcBef>
                <a:spcPts val="100"/>
              </a:spcBef>
              <a:buClr>
                <a:srgbClr val="FFC000"/>
              </a:buClr>
              <a:buFont typeface="Wingdings"/>
              <a:buChar char=""/>
              <a:tabLst>
                <a:tab pos="76200" algn="l"/>
                <a:tab pos="240665" algn="l"/>
              </a:tabLst>
            </a:pPr>
            <a:r>
              <a:rPr dirty="0" sz="1800" spc="-170">
                <a:solidFill>
                  <a:srgbClr val="153753"/>
                </a:solidFill>
                <a:latin typeface="Verdana"/>
                <a:cs typeface="Verdana"/>
              </a:rPr>
              <a:t>	</a:t>
            </a:r>
            <a:r>
              <a:rPr dirty="0" sz="1800" spc="-170">
                <a:solidFill>
                  <a:srgbClr val="153753"/>
                </a:solidFill>
                <a:latin typeface="Verdana"/>
                <a:cs typeface="Verdana"/>
              </a:rPr>
              <a:t>29</a:t>
            </a:r>
            <a:r>
              <a:rPr dirty="0" sz="1800" spc="-9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σελίδες</a:t>
            </a:r>
            <a:r>
              <a:rPr dirty="0" sz="18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40">
                <a:solidFill>
                  <a:srgbClr val="153753"/>
                </a:solidFill>
                <a:latin typeface="Verdana"/>
                <a:cs typeface="Verdana"/>
              </a:rPr>
              <a:t>διαθέσιμες</a:t>
            </a:r>
            <a:r>
              <a:rPr dirty="0" sz="18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>
                <a:solidFill>
                  <a:srgbClr val="153753"/>
                </a:solidFill>
                <a:latin typeface="Verdana"/>
                <a:cs typeface="Verdana"/>
              </a:rPr>
              <a:t>στο</a:t>
            </a:r>
            <a:r>
              <a:rPr dirty="0" sz="1800" spc="-12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Wiki: </a:t>
            </a:r>
            <a:r>
              <a:rPr dirty="0" u="sng" sz="1800" spc="-55">
                <a:solidFill>
                  <a:srgbClr val="153753"/>
                </a:solidFill>
                <a:uFill>
                  <a:solidFill>
                    <a:srgbClr val="153753"/>
                  </a:solidFill>
                </a:uFill>
                <a:latin typeface="Verdana"/>
                <a:cs typeface="Verdana"/>
                <a:hlinkClick r:id="rId4"/>
              </a:rPr>
              <a:t>https://github.com/e0404/matRad/wiki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24434" y="4959477"/>
            <a:ext cx="518731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Clr>
                <a:srgbClr val="FFC000"/>
              </a:buClr>
              <a:buFont typeface="Wingdings"/>
              <a:buChar char=""/>
              <a:tabLst>
                <a:tab pos="241300" algn="l"/>
              </a:tabLst>
            </a:pPr>
            <a:r>
              <a:rPr dirty="0" sz="1800" spc="-130">
                <a:solidFill>
                  <a:srgbClr val="153753"/>
                </a:solidFill>
                <a:latin typeface="Verdana"/>
                <a:cs typeface="Verdana"/>
              </a:rPr>
              <a:t>Η</a:t>
            </a:r>
            <a:r>
              <a:rPr dirty="0" sz="18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45">
                <a:solidFill>
                  <a:srgbClr val="153753"/>
                </a:solidFill>
                <a:latin typeface="Verdana"/>
                <a:cs typeface="Verdana"/>
              </a:rPr>
              <a:t>επίσημη</a:t>
            </a:r>
            <a:r>
              <a:rPr dirty="0" sz="18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45">
                <a:solidFill>
                  <a:srgbClr val="153753"/>
                </a:solidFill>
                <a:latin typeface="Verdana"/>
                <a:cs typeface="Verdana"/>
              </a:rPr>
              <a:t>σελίδα</a:t>
            </a:r>
            <a:r>
              <a:rPr dirty="0" sz="18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του</a:t>
            </a:r>
            <a:r>
              <a:rPr dirty="0" sz="1800" spc="-9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50">
                <a:solidFill>
                  <a:srgbClr val="153753"/>
                </a:solidFill>
                <a:latin typeface="Verdana"/>
                <a:cs typeface="Verdana"/>
              </a:rPr>
              <a:t>λογισμικού</a:t>
            </a:r>
            <a:r>
              <a:rPr dirty="0" sz="18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5">
                <a:solidFill>
                  <a:srgbClr val="153753"/>
                </a:solidFill>
                <a:latin typeface="Verdana"/>
                <a:cs typeface="Verdana"/>
              </a:rPr>
              <a:t>δίνεται</a:t>
            </a:r>
            <a:r>
              <a:rPr dirty="0" sz="18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20">
                <a:solidFill>
                  <a:srgbClr val="153753"/>
                </a:solidFill>
                <a:latin typeface="Verdana"/>
                <a:cs typeface="Verdana"/>
              </a:rPr>
              <a:t>στον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88442" y="5105755"/>
            <a:ext cx="3611245" cy="666115"/>
          </a:xfrm>
          <a:prstGeom prst="rect">
            <a:avLst/>
          </a:prstGeom>
        </p:spPr>
        <p:txBody>
          <a:bodyPr wrap="square" lIns="0" tIns="58419" rIns="0" bIns="0" rtlCol="0" vert="horz">
            <a:spAutoFit/>
          </a:bodyPr>
          <a:lstStyle/>
          <a:p>
            <a:pPr marL="177165">
              <a:lnSpc>
                <a:spcPct val="100000"/>
              </a:lnSpc>
              <a:spcBef>
                <a:spcPts val="459"/>
              </a:spcBef>
            </a:pPr>
            <a:r>
              <a:rPr dirty="0" sz="1800">
                <a:solidFill>
                  <a:srgbClr val="153753"/>
                </a:solidFill>
                <a:latin typeface="Verdana"/>
                <a:cs typeface="Verdana"/>
              </a:rPr>
              <a:t>ακόλουθο</a:t>
            </a:r>
            <a:r>
              <a:rPr dirty="0" sz="18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σύνδεσμο: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dirty="0" u="sng" sz="1800" spc="-60">
                <a:solidFill>
                  <a:srgbClr val="153753"/>
                </a:solidFill>
                <a:uFill>
                  <a:solidFill>
                    <a:srgbClr val="153753"/>
                  </a:solidFill>
                </a:uFill>
                <a:latin typeface="Verdana"/>
                <a:cs typeface="Verdana"/>
                <a:hlinkClick r:id="rId5"/>
              </a:rPr>
              <a:t>https://e0404.github.io/matRad/</a:t>
            </a:r>
            <a:endParaRPr sz="1800">
              <a:latin typeface="Verdana"/>
              <a:cs typeface="Verdana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5516879" y="1997964"/>
            <a:ext cx="6178550" cy="3507740"/>
            <a:chOff x="5516879" y="1997964"/>
            <a:chExt cx="6178550" cy="3507740"/>
          </a:xfrm>
        </p:grpSpPr>
        <p:pic>
          <p:nvPicPr>
            <p:cNvPr id="15" name="object 1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516879" y="3165348"/>
              <a:ext cx="5673089" cy="2340102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11542776" y="1997964"/>
              <a:ext cx="152400" cy="782320"/>
            </a:xfrm>
            <a:custGeom>
              <a:avLst/>
              <a:gdLst/>
              <a:ahLst/>
              <a:cxnLst/>
              <a:rect l="l" t="t" r="r" b="b"/>
              <a:pathLst>
                <a:path w="152400" h="782319">
                  <a:moveTo>
                    <a:pt x="152400" y="0"/>
                  </a:moveTo>
                  <a:lnTo>
                    <a:pt x="0" y="0"/>
                  </a:lnTo>
                  <a:lnTo>
                    <a:pt x="0" y="781812"/>
                  </a:lnTo>
                  <a:lnTo>
                    <a:pt x="152400" y="781812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18110" rIns="0" bIns="0" rtlCol="0" vert="horz">
            <a:spAutoFit/>
          </a:bodyPr>
          <a:lstStyle/>
          <a:p>
            <a:pPr marL="3684270" marR="5080" indent="-3672204">
              <a:lnSpc>
                <a:spcPts val="3460"/>
              </a:lnSpc>
              <a:spcBef>
                <a:spcPts val="930"/>
              </a:spcBef>
            </a:pPr>
            <a:r>
              <a:rPr dirty="0" sz="3600"/>
              <a:t>Σας</a:t>
            </a:r>
            <a:r>
              <a:rPr dirty="0" sz="3600" spc="-195"/>
              <a:t> </a:t>
            </a:r>
            <a:r>
              <a:rPr dirty="0" sz="3600" spc="-50"/>
              <a:t>ευχαριστώ</a:t>
            </a:r>
            <a:r>
              <a:rPr dirty="0" sz="3600" spc="-125"/>
              <a:t> </a:t>
            </a:r>
            <a:r>
              <a:rPr dirty="0" sz="3600"/>
              <a:t>πολύ</a:t>
            </a:r>
            <a:r>
              <a:rPr dirty="0" sz="3600" spc="-120"/>
              <a:t> </a:t>
            </a:r>
            <a:r>
              <a:rPr dirty="0" sz="3600" spc="-10"/>
              <a:t>για</a:t>
            </a:r>
            <a:r>
              <a:rPr dirty="0" sz="3600" spc="-125"/>
              <a:t> </a:t>
            </a:r>
            <a:r>
              <a:rPr dirty="0" sz="3600" spc="-210"/>
              <a:t>την</a:t>
            </a:r>
            <a:r>
              <a:rPr dirty="0" sz="3600" spc="-50"/>
              <a:t> </a:t>
            </a:r>
            <a:r>
              <a:rPr dirty="0" sz="3600" spc="-10"/>
              <a:t>προσοχή </a:t>
            </a:r>
            <a:r>
              <a:rPr dirty="0" sz="3600" spc="75"/>
              <a:t>σας!</a:t>
            </a:r>
            <a:endParaRPr sz="3600"/>
          </a:p>
        </p:txBody>
      </p:sp>
      <p:grpSp>
        <p:nvGrpSpPr>
          <p:cNvPr id="3" name="object 3" descr=""/>
          <p:cNvGrpSpPr/>
          <p:nvPr/>
        </p:nvGrpSpPr>
        <p:grpSpPr>
          <a:xfrm>
            <a:off x="1714500" y="3127248"/>
            <a:ext cx="8789670" cy="1449070"/>
            <a:chOff x="1714500" y="3127248"/>
            <a:chExt cx="8789670" cy="144907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09800" y="3127248"/>
              <a:ext cx="7928609" cy="1009650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4500" y="3566160"/>
              <a:ext cx="4911090" cy="1009650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27420" y="3566160"/>
              <a:ext cx="4476750" cy="1009650"/>
            </a:xfrm>
            <a:prstGeom prst="rect">
              <a:avLst/>
            </a:prstGeom>
          </p:spPr>
        </p:pic>
      </p:grpSp>
      <p:sp>
        <p:nvSpPr>
          <p:cNvPr id="7" name="object 7" descr=""/>
          <p:cNvSpPr txBox="1"/>
          <p:nvPr/>
        </p:nvSpPr>
        <p:spPr>
          <a:xfrm>
            <a:off x="1985010" y="3254120"/>
            <a:ext cx="8218170" cy="1013460"/>
          </a:xfrm>
          <a:prstGeom prst="rect">
            <a:avLst/>
          </a:prstGeom>
        </p:spPr>
        <p:txBody>
          <a:bodyPr wrap="square" lIns="0" tIns="121920" rIns="0" bIns="0" rtlCol="0" vert="horz">
            <a:spAutoFit/>
          </a:bodyPr>
          <a:lstStyle/>
          <a:p>
            <a:pPr marL="12700" marR="5080" indent="495300">
              <a:lnSpc>
                <a:spcPct val="80000"/>
              </a:lnSpc>
              <a:spcBef>
                <a:spcPts val="960"/>
              </a:spcBef>
            </a:pPr>
            <a:r>
              <a:rPr dirty="0" sz="3600" b="1">
                <a:solidFill>
                  <a:srgbClr val="153753"/>
                </a:solidFill>
                <a:latin typeface="Tahoma"/>
                <a:cs typeface="Tahoma"/>
              </a:rPr>
              <a:t>Σας</a:t>
            </a:r>
            <a:r>
              <a:rPr dirty="0" sz="3600" spc="-5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3600" spc="-145" b="1">
                <a:solidFill>
                  <a:srgbClr val="153753"/>
                </a:solidFill>
                <a:latin typeface="Tahoma"/>
                <a:cs typeface="Tahoma"/>
              </a:rPr>
              <a:t>περιμένουμε</a:t>
            </a:r>
            <a:r>
              <a:rPr dirty="0" sz="3600" spc="-4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3600" b="1">
                <a:solidFill>
                  <a:srgbClr val="153753"/>
                </a:solidFill>
                <a:latin typeface="Tahoma"/>
                <a:cs typeface="Tahoma"/>
              </a:rPr>
              <a:t>να</a:t>
            </a:r>
            <a:r>
              <a:rPr dirty="0" sz="3600" spc="-55" b="1">
                <a:solidFill>
                  <a:srgbClr val="153753"/>
                </a:solidFill>
                <a:latin typeface="Tahoma"/>
                <a:cs typeface="Tahoma"/>
              </a:rPr>
              <a:t> μελετήσουμε </a:t>
            </a:r>
            <a:r>
              <a:rPr dirty="0" sz="3600" spc="-80" b="1">
                <a:solidFill>
                  <a:srgbClr val="153753"/>
                </a:solidFill>
                <a:latin typeface="Tahoma"/>
                <a:cs typeface="Tahoma"/>
              </a:rPr>
              <a:t>αναλυτικότερα</a:t>
            </a:r>
            <a:r>
              <a:rPr dirty="0" sz="3600" spc="-18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3600" b="1">
                <a:solidFill>
                  <a:srgbClr val="153753"/>
                </a:solidFill>
                <a:latin typeface="Tahoma"/>
                <a:cs typeface="Tahoma"/>
              </a:rPr>
              <a:t>στο</a:t>
            </a:r>
            <a:r>
              <a:rPr dirty="0" sz="3600" spc="-180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3600" b="1">
                <a:solidFill>
                  <a:srgbClr val="153753"/>
                </a:solidFill>
                <a:latin typeface="Tahoma"/>
                <a:cs typeface="Tahoma"/>
              </a:rPr>
              <a:t>hands</a:t>
            </a:r>
            <a:r>
              <a:rPr dirty="0" sz="3600" spc="-17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3600" b="1">
                <a:solidFill>
                  <a:srgbClr val="153753"/>
                </a:solidFill>
                <a:latin typeface="Tahoma"/>
                <a:cs typeface="Tahoma"/>
              </a:rPr>
              <a:t>on</a:t>
            </a:r>
            <a:r>
              <a:rPr dirty="0" sz="3600" spc="-18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3600" spc="-130" b="1">
                <a:solidFill>
                  <a:srgbClr val="153753"/>
                </a:solidFill>
                <a:latin typeface="Tahoma"/>
                <a:cs typeface="Tahoma"/>
              </a:rPr>
              <a:t>session!</a:t>
            </a:r>
            <a:endParaRPr sz="3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148" y="153923"/>
            <a:ext cx="12150852" cy="869441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96418" rIns="0" bIns="0" rtlCol="0" vert="horz">
            <a:spAutoFit/>
          </a:bodyPr>
          <a:lstStyle/>
          <a:p>
            <a:pPr marL="183515">
              <a:lnSpc>
                <a:spcPct val="100000"/>
              </a:lnSpc>
              <a:spcBef>
                <a:spcPts val="95"/>
              </a:spcBef>
            </a:pPr>
            <a:r>
              <a:rPr dirty="0" sz="3100"/>
              <a:t>Πώς</a:t>
            </a:r>
            <a:r>
              <a:rPr dirty="0" sz="3100" spc="-60"/>
              <a:t> </a:t>
            </a:r>
            <a:r>
              <a:rPr dirty="0" sz="3100" spc="-70"/>
              <a:t>πραγματοποιείται</a:t>
            </a:r>
            <a:r>
              <a:rPr dirty="0" sz="3100" spc="-15"/>
              <a:t> </a:t>
            </a:r>
            <a:r>
              <a:rPr dirty="0" sz="3100" spc="55"/>
              <a:t>ο</a:t>
            </a:r>
            <a:r>
              <a:rPr dirty="0" sz="3100" spc="-70"/>
              <a:t> </a:t>
            </a:r>
            <a:r>
              <a:rPr dirty="0" sz="3100"/>
              <a:t>σχεδιασμός</a:t>
            </a:r>
            <a:r>
              <a:rPr dirty="0" sz="3100" spc="-40"/>
              <a:t> </a:t>
            </a:r>
            <a:r>
              <a:rPr dirty="0" sz="3100"/>
              <a:t>ενός</a:t>
            </a:r>
            <a:r>
              <a:rPr dirty="0" sz="3100" spc="-70"/>
              <a:t> </a:t>
            </a:r>
            <a:r>
              <a:rPr dirty="0" sz="3100"/>
              <a:t>πλάνου</a:t>
            </a:r>
            <a:r>
              <a:rPr dirty="0" sz="3100" spc="-45"/>
              <a:t> </a:t>
            </a:r>
            <a:r>
              <a:rPr dirty="0" sz="3100" spc="-10"/>
              <a:t>θεραπείας;</a:t>
            </a:r>
            <a:endParaRPr sz="3100"/>
          </a:p>
        </p:txBody>
      </p:sp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155191"/>
            <a:ext cx="12189714" cy="2859786"/>
          </a:xfrm>
          <a:prstGeom prst="rect">
            <a:avLst/>
          </a:prstGeom>
        </p:spPr>
      </p:pic>
      <p:grpSp>
        <p:nvGrpSpPr>
          <p:cNvPr id="5" name="object 5" descr=""/>
          <p:cNvGrpSpPr/>
          <p:nvPr/>
        </p:nvGrpSpPr>
        <p:grpSpPr>
          <a:xfrm>
            <a:off x="5815329" y="4085590"/>
            <a:ext cx="561340" cy="622300"/>
            <a:chOff x="5815329" y="4085590"/>
            <a:chExt cx="561340" cy="622300"/>
          </a:xfrm>
        </p:grpSpPr>
        <p:sp>
          <p:nvSpPr>
            <p:cNvPr id="6" name="object 6" descr=""/>
            <p:cNvSpPr/>
            <p:nvPr/>
          </p:nvSpPr>
          <p:spPr>
            <a:xfrm>
              <a:off x="5821679" y="4091940"/>
              <a:ext cx="548640" cy="609600"/>
            </a:xfrm>
            <a:custGeom>
              <a:avLst/>
              <a:gdLst/>
              <a:ahLst/>
              <a:cxnLst/>
              <a:rect l="l" t="t" r="r" b="b"/>
              <a:pathLst>
                <a:path w="548639" h="609600">
                  <a:moveTo>
                    <a:pt x="411480" y="0"/>
                  </a:moveTo>
                  <a:lnTo>
                    <a:pt x="137160" y="0"/>
                  </a:lnTo>
                  <a:lnTo>
                    <a:pt x="137160" y="335280"/>
                  </a:lnTo>
                  <a:lnTo>
                    <a:pt x="0" y="335280"/>
                  </a:lnTo>
                  <a:lnTo>
                    <a:pt x="274320" y="609600"/>
                  </a:lnTo>
                  <a:lnTo>
                    <a:pt x="548640" y="335280"/>
                  </a:lnTo>
                  <a:lnTo>
                    <a:pt x="411480" y="335280"/>
                  </a:lnTo>
                  <a:lnTo>
                    <a:pt x="411480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821679" y="4091940"/>
              <a:ext cx="548640" cy="609600"/>
            </a:xfrm>
            <a:custGeom>
              <a:avLst/>
              <a:gdLst/>
              <a:ahLst/>
              <a:cxnLst/>
              <a:rect l="l" t="t" r="r" b="b"/>
              <a:pathLst>
                <a:path w="548639" h="609600">
                  <a:moveTo>
                    <a:pt x="0" y="335280"/>
                  </a:moveTo>
                  <a:lnTo>
                    <a:pt x="137160" y="335280"/>
                  </a:lnTo>
                  <a:lnTo>
                    <a:pt x="137160" y="0"/>
                  </a:lnTo>
                  <a:lnTo>
                    <a:pt x="411480" y="0"/>
                  </a:lnTo>
                  <a:lnTo>
                    <a:pt x="411480" y="335280"/>
                  </a:lnTo>
                  <a:lnTo>
                    <a:pt x="548640" y="335280"/>
                  </a:lnTo>
                  <a:lnTo>
                    <a:pt x="274320" y="609600"/>
                  </a:lnTo>
                  <a:lnTo>
                    <a:pt x="0" y="335280"/>
                  </a:lnTo>
                  <a:close/>
                </a:path>
              </a:pathLst>
            </a:custGeom>
            <a:ln w="12700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8" name="object 8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11652" y="4856988"/>
            <a:ext cx="5566409" cy="171068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BCD6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483514" y="889508"/>
            <a:ext cx="11237595" cy="2479040"/>
          </a:xfrm>
          <a:prstGeom prst="rect">
            <a:avLst/>
          </a:prstGeom>
        </p:spPr>
        <p:txBody>
          <a:bodyPr wrap="square" lIns="0" tIns="78740" rIns="0" bIns="0" rtlCol="0" vert="horz">
            <a:spAutoFit/>
          </a:bodyPr>
          <a:lstStyle/>
          <a:p>
            <a:pPr marL="241300" marR="5080" indent="-228600">
              <a:lnSpc>
                <a:spcPct val="80000"/>
              </a:lnSpc>
              <a:spcBef>
                <a:spcPts val="620"/>
              </a:spcBef>
              <a:buClr>
                <a:srgbClr val="FFC000"/>
              </a:buClr>
              <a:buFont typeface="Arial MT"/>
              <a:buChar char="•"/>
              <a:tabLst>
                <a:tab pos="241300" algn="l"/>
              </a:tabLst>
            </a:pPr>
            <a:r>
              <a:rPr dirty="0" sz="2200" spc="-175">
                <a:solidFill>
                  <a:srgbClr val="153753"/>
                </a:solidFill>
                <a:latin typeface="Verdana"/>
                <a:cs typeface="Verdana"/>
              </a:rPr>
              <a:t>Το</a:t>
            </a:r>
            <a:r>
              <a:rPr dirty="0" sz="22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>
                <a:solidFill>
                  <a:srgbClr val="153753"/>
                </a:solidFill>
                <a:latin typeface="Verdana"/>
                <a:cs typeface="Verdana"/>
              </a:rPr>
              <a:t>MatRAD</a:t>
            </a:r>
            <a:r>
              <a:rPr dirty="0" sz="2200" spc="-9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105">
                <a:solidFill>
                  <a:srgbClr val="153753"/>
                </a:solidFill>
                <a:latin typeface="Verdana"/>
                <a:cs typeface="Verdana"/>
              </a:rPr>
              <a:t>είναι</a:t>
            </a:r>
            <a:r>
              <a:rPr dirty="0" sz="2200" spc="-16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55">
                <a:solidFill>
                  <a:srgbClr val="153753"/>
                </a:solidFill>
                <a:latin typeface="Verdana"/>
                <a:cs typeface="Verdana"/>
              </a:rPr>
              <a:t>ένα</a:t>
            </a:r>
            <a:r>
              <a:rPr dirty="0" sz="2200" spc="-15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60">
                <a:solidFill>
                  <a:srgbClr val="153753"/>
                </a:solidFill>
                <a:latin typeface="Verdana"/>
                <a:cs typeface="Verdana"/>
              </a:rPr>
              <a:t>εργαλείο</a:t>
            </a:r>
            <a:r>
              <a:rPr dirty="0" sz="2200" spc="-13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60">
                <a:solidFill>
                  <a:srgbClr val="153753"/>
                </a:solidFill>
                <a:latin typeface="Verdana"/>
                <a:cs typeface="Verdana"/>
              </a:rPr>
              <a:t>λογισμικού</a:t>
            </a:r>
            <a:r>
              <a:rPr dirty="0" sz="2200" spc="-13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70">
                <a:solidFill>
                  <a:srgbClr val="153753"/>
                </a:solidFill>
                <a:latin typeface="Verdana"/>
                <a:cs typeface="Verdana"/>
              </a:rPr>
              <a:t>ανοιχτού</a:t>
            </a:r>
            <a:r>
              <a:rPr dirty="0" sz="2200" spc="-16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100">
                <a:solidFill>
                  <a:srgbClr val="153753"/>
                </a:solidFill>
                <a:latin typeface="Verdana"/>
                <a:cs typeface="Verdana"/>
              </a:rPr>
              <a:t>κώδικα,</a:t>
            </a:r>
            <a:r>
              <a:rPr dirty="0" sz="2200" spc="-14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50">
                <a:solidFill>
                  <a:srgbClr val="153753"/>
                </a:solidFill>
                <a:latin typeface="Verdana"/>
                <a:cs typeface="Verdana"/>
              </a:rPr>
              <a:t>για</a:t>
            </a:r>
            <a:r>
              <a:rPr dirty="0" sz="22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80">
                <a:solidFill>
                  <a:srgbClr val="153753"/>
                </a:solidFill>
                <a:latin typeface="Verdana"/>
                <a:cs typeface="Verdana"/>
              </a:rPr>
              <a:t>τον</a:t>
            </a:r>
            <a:r>
              <a:rPr dirty="0" sz="2200" spc="-14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10">
                <a:solidFill>
                  <a:srgbClr val="153753"/>
                </a:solidFill>
                <a:latin typeface="Verdana"/>
                <a:cs typeface="Verdana"/>
              </a:rPr>
              <a:t>σχεδιασμό πλάνων</a:t>
            </a:r>
            <a:r>
              <a:rPr dirty="0" sz="2200" spc="-14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>
                <a:solidFill>
                  <a:srgbClr val="153753"/>
                </a:solidFill>
                <a:latin typeface="Verdana"/>
                <a:cs typeface="Verdana"/>
              </a:rPr>
              <a:t>θεραπείας</a:t>
            </a:r>
            <a:r>
              <a:rPr dirty="0" sz="22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150">
                <a:solidFill>
                  <a:srgbClr val="153753"/>
                </a:solidFill>
                <a:latin typeface="Verdana"/>
                <a:cs typeface="Verdana"/>
              </a:rPr>
              <a:t>με </a:t>
            </a:r>
            <a:r>
              <a:rPr dirty="0" sz="2200" spc="-65">
                <a:solidFill>
                  <a:srgbClr val="153753"/>
                </a:solidFill>
                <a:latin typeface="Verdana"/>
                <a:cs typeface="Verdana"/>
              </a:rPr>
              <a:t>ακτινοβολία</a:t>
            </a:r>
            <a:r>
              <a:rPr dirty="0" sz="2200" spc="-15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30">
                <a:solidFill>
                  <a:srgbClr val="153753"/>
                </a:solidFill>
                <a:latin typeface="Verdana"/>
                <a:cs typeface="Verdana"/>
              </a:rPr>
              <a:t>διαμορφώμενης</a:t>
            </a:r>
            <a:r>
              <a:rPr dirty="0" sz="2200" spc="-14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10">
                <a:solidFill>
                  <a:srgbClr val="153753"/>
                </a:solidFill>
                <a:latin typeface="Verdana"/>
                <a:cs typeface="Verdana"/>
              </a:rPr>
              <a:t>δέσμης</a:t>
            </a:r>
            <a:r>
              <a:rPr dirty="0" sz="22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65">
                <a:solidFill>
                  <a:srgbClr val="153753"/>
                </a:solidFill>
                <a:latin typeface="Verdana"/>
                <a:cs typeface="Verdana"/>
              </a:rPr>
              <a:t>φωτονίων,</a:t>
            </a:r>
            <a:r>
              <a:rPr dirty="0" sz="2200" spc="-14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10">
                <a:solidFill>
                  <a:srgbClr val="153753"/>
                </a:solidFill>
                <a:latin typeface="Verdana"/>
                <a:cs typeface="Verdana"/>
              </a:rPr>
              <a:t>πρωτονίων </a:t>
            </a:r>
            <a:r>
              <a:rPr dirty="0" sz="2200" spc="-100">
                <a:solidFill>
                  <a:srgbClr val="153753"/>
                </a:solidFill>
                <a:latin typeface="Verdana"/>
                <a:cs typeface="Verdana"/>
              </a:rPr>
              <a:t>και</a:t>
            </a:r>
            <a:r>
              <a:rPr dirty="0" sz="2200" spc="-14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65">
                <a:solidFill>
                  <a:srgbClr val="153753"/>
                </a:solidFill>
                <a:latin typeface="Verdana"/>
                <a:cs typeface="Verdana"/>
              </a:rPr>
              <a:t>ιόντων</a:t>
            </a:r>
            <a:r>
              <a:rPr dirty="0" sz="2200" spc="-15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10">
                <a:solidFill>
                  <a:srgbClr val="153753"/>
                </a:solidFill>
                <a:latin typeface="Verdana"/>
                <a:cs typeface="Verdana"/>
              </a:rPr>
              <a:t>άνθρακα.</a:t>
            </a:r>
            <a:endParaRPr sz="2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919"/>
              </a:spcBef>
              <a:buClr>
                <a:srgbClr val="FFC000"/>
              </a:buClr>
              <a:buFont typeface="Arial MT"/>
              <a:buChar char="•"/>
            </a:pPr>
            <a:endParaRPr sz="2200">
              <a:latin typeface="Verdana"/>
              <a:cs typeface="Verdana"/>
            </a:endParaRPr>
          </a:p>
          <a:p>
            <a:pPr marL="240665" indent="-227965">
              <a:lnSpc>
                <a:spcPct val="100000"/>
              </a:lnSpc>
              <a:buClr>
                <a:srgbClr val="FFC000"/>
              </a:buClr>
              <a:buFont typeface="Arial MT"/>
              <a:buChar char="•"/>
              <a:tabLst>
                <a:tab pos="240665" algn="l"/>
              </a:tabLst>
            </a:pPr>
            <a:r>
              <a:rPr dirty="0" sz="2200" spc="-105">
                <a:solidFill>
                  <a:srgbClr val="153753"/>
                </a:solidFill>
                <a:latin typeface="Verdana"/>
                <a:cs typeface="Verdana"/>
              </a:rPr>
              <a:t>Είναι</a:t>
            </a:r>
            <a:r>
              <a:rPr dirty="0" sz="2200" spc="-17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155">
                <a:solidFill>
                  <a:srgbClr val="153753"/>
                </a:solidFill>
                <a:latin typeface="Verdana"/>
                <a:cs typeface="Verdana"/>
              </a:rPr>
              <a:t>εξ</a:t>
            </a:r>
            <a:r>
              <a:rPr dirty="0" sz="2200" spc="-16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10">
                <a:solidFill>
                  <a:srgbClr val="153753"/>
                </a:solidFill>
                <a:latin typeface="Verdana"/>
                <a:cs typeface="Verdana"/>
              </a:rPr>
              <a:t>’ολοκλήρου</a:t>
            </a:r>
            <a:r>
              <a:rPr dirty="0" sz="2200" spc="-15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35">
                <a:solidFill>
                  <a:srgbClr val="153753"/>
                </a:solidFill>
                <a:latin typeface="Verdana"/>
                <a:cs typeface="Verdana"/>
              </a:rPr>
              <a:t>γραμμένο</a:t>
            </a:r>
            <a:r>
              <a:rPr dirty="0" sz="2200" spc="-16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10">
                <a:solidFill>
                  <a:srgbClr val="153753"/>
                </a:solidFill>
                <a:latin typeface="Verdana"/>
                <a:cs typeface="Verdana"/>
              </a:rPr>
              <a:t>σε</a:t>
            </a:r>
            <a:r>
              <a:rPr dirty="0" sz="2200" spc="-16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50">
                <a:solidFill>
                  <a:srgbClr val="153753"/>
                </a:solidFill>
                <a:latin typeface="Verdana"/>
                <a:cs typeface="Verdana"/>
              </a:rPr>
              <a:t>γλώσσα</a:t>
            </a:r>
            <a:r>
              <a:rPr dirty="0" sz="22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10">
                <a:solidFill>
                  <a:srgbClr val="153753"/>
                </a:solidFill>
                <a:latin typeface="Verdana"/>
                <a:cs typeface="Verdana"/>
              </a:rPr>
              <a:t>MATLAB</a:t>
            </a:r>
            <a:endParaRPr sz="2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910"/>
              </a:spcBef>
              <a:buClr>
                <a:srgbClr val="FFC000"/>
              </a:buClr>
              <a:buFont typeface="Arial MT"/>
              <a:buChar char="•"/>
            </a:pPr>
            <a:endParaRPr sz="2200">
              <a:latin typeface="Verdana"/>
              <a:cs typeface="Verdana"/>
            </a:endParaRPr>
          </a:p>
          <a:p>
            <a:pPr marL="240665" indent="-227965">
              <a:lnSpc>
                <a:spcPct val="100000"/>
              </a:lnSpc>
              <a:spcBef>
                <a:spcPts val="5"/>
              </a:spcBef>
              <a:buClr>
                <a:srgbClr val="FFC000"/>
              </a:buClr>
              <a:buFont typeface="Arial MT"/>
              <a:buChar char="•"/>
              <a:tabLst>
                <a:tab pos="240665" algn="l"/>
              </a:tabLst>
            </a:pPr>
            <a:r>
              <a:rPr dirty="0" sz="2200" spc="-175">
                <a:solidFill>
                  <a:srgbClr val="153753"/>
                </a:solidFill>
                <a:latin typeface="Verdana"/>
                <a:cs typeface="Verdana"/>
              </a:rPr>
              <a:t>Το</a:t>
            </a:r>
            <a:r>
              <a:rPr dirty="0" sz="22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>
                <a:solidFill>
                  <a:srgbClr val="153753"/>
                </a:solidFill>
                <a:latin typeface="Verdana"/>
                <a:cs typeface="Verdana"/>
              </a:rPr>
              <a:t>όνομα</a:t>
            </a:r>
            <a:r>
              <a:rPr dirty="0" sz="22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75">
                <a:solidFill>
                  <a:srgbClr val="153753"/>
                </a:solidFill>
                <a:latin typeface="Verdana"/>
                <a:cs typeface="Verdana"/>
              </a:rPr>
              <a:t>του</a:t>
            </a:r>
            <a:r>
              <a:rPr dirty="0" sz="22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70">
                <a:solidFill>
                  <a:srgbClr val="153753"/>
                </a:solidFill>
                <a:latin typeface="Verdana"/>
                <a:cs typeface="Verdana"/>
              </a:rPr>
              <a:t>προέρχεται</a:t>
            </a:r>
            <a:r>
              <a:rPr dirty="0" sz="22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95">
                <a:solidFill>
                  <a:srgbClr val="153753"/>
                </a:solidFill>
                <a:latin typeface="Verdana"/>
                <a:cs typeface="Verdana"/>
              </a:rPr>
              <a:t>από</a:t>
            </a:r>
            <a:r>
              <a:rPr dirty="0" sz="22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75">
                <a:solidFill>
                  <a:srgbClr val="153753"/>
                </a:solidFill>
                <a:latin typeface="Verdana"/>
                <a:cs typeface="Verdana"/>
              </a:rPr>
              <a:t>τον</a:t>
            </a:r>
            <a:r>
              <a:rPr dirty="0" sz="22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>
                <a:solidFill>
                  <a:srgbClr val="153753"/>
                </a:solidFill>
                <a:latin typeface="Verdana"/>
                <a:cs typeface="Verdana"/>
              </a:rPr>
              <a:t>συνδυασμό</a:t>
            </a:r>
            <a:r>
              <a:rPr dirty="0" sz="2200" spc="-12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80">
                <a:solidFill>
                  <a:srgbClr val="153753"/>
                </a:solidFill>
                <a:latin typeface="Verdana"/>
                <a:cs typeface="Verdana"/>
              </a:rPr>
              <a:t>των</a:t>
            </a:r>
            <a:r>
              <a:rPr dirty="0" sz="22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10">
                <a:solidFill>
                  <a:srgbClr val="153753"/>
                </a:solidFill>
                <a:latin typeface="Verdana"/>
                <a:cs typeface="Verdana"/>
              </a:rPr>
              <a:t>λέξεων:</a:t>
            </a:r>
            <a:endParaRPr sz="2200">
              <a:latin typeface="Verdana"/>
              <a:cs typeface="Verdana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3031235" y="3633215"/>
            <a:ext cx="6278245" cy="621030"/>
            <a:chOff x="3031235" y="3633215"/>
            <a:chExt cx="6278245" cy="621030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31235" y="3633215"/>
              <a:ext cx="1381506" cy="621030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19371" y="3633215"/>
              <a:ext cx="2079498" cy="621030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29300" y="3633215"/>
              <a:ext cx="2102357" cy="62103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42859" y="3633215"/>
              <a:ext cx="1666494" cy="621030"/>
            </a:xfrm>
            <a:prstGeom prst="rect">
              <a:avLst/>
            </a:prstGeom>
          </p:spPr>
        </p:pic>
      </p:grpSp>
      <p:sp>
        <p:nvSpPr>
          <p:cNvPr id="9" name="object 9" descr=""/>
          <p:cNvSpPr txBox="1"/>
          <p:nvPr/>
        </p:nvSpPr>
        <p:spPr>
          <a:xfrm>
            <a:off x="483514" y="3706495"/>
            <a:ext cx="10609580" cy="14852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722245">
              <a:lnSpc>
                <a:spcPct val="100000"/>
              </a:lnSpc>
              <a:spcBef>
                <a:spcPts val="95"/>
              </a:spcBef>
            </a:pPr>
            <a:r>
              <a:rPr dirty="0" sz="2200" spc="-30" b="1">
                <a:solidFill>
                  <a:srgbClr val="153753"/>
                </a:solidFill>
                <a:latin typeface="Tahoma"/>
                <a:cs typeface="Tahoma"/>
              </a:rPr>
              <a:t>MatLab</a:t>
            </a:r>
            <a:r>
              <a:rPr dirty="0" sz="2200" spc="-13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2200" spc="-490" b="1">
                <a:solidFill>
                  <a:srgbClr val="153753"/>
                </a:solidFill>
                <a:latin typeface="Tahoma"/>
                <a:cs typeface="Tahoma"/>
              </a:rPr>
              <a:t>+</a:t>
            </a:r>
            <a:r>
              <a:rPr dirty="0" sz="2200" spc="-30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2200" spc="-70" b="1">
                <a:solidFill>
                  <a:srgbClr val="153753"/>
                </a:solidFill>
                <a:latin typeface="Tahoma"/>
                <a:cs typeface="Tahoma"/>
              </a:rPr>
              <a:t>Radiation</a:t>
            </a:r>
            <a:r>
              <a:rPr dirty="0" sz="2200" spc="-8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2200" spc="-65" b="1">
                <a:solidFill>
                  <a:srgbClr val="153753"/>
                </a:solidFill>
                <a:latin typeface="Tahoma"/>
                <a:cs typeface="Tahoma"/>
              </a:rPr>
              <a:t>(ακτινοβολία)</a:t>
            </a:r>
            <a:r>
              <a:rPr dirty="0" sz="2200" spc="-4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2200" spc="-490" b="1">
                <a:solidFill>
                  <a:srgbClr val="153753"/>
                </a:solidFill>
                <a:latin typeface="Tahoma"/>
                <a:cs typeface="Tahoma"/>
              </a:rPr>
              <a:t>=</a:t>
            </a:r>
            <a:r>
              <a:rPr dirty="0" sz="2200" spc="-2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2200" spc="-10" b="1">
                <a:solidFill>
                  <a:srgbClr val="153753"/>
                </a:solidFill>
                <a:latin typeface="Tahoma"/>
                <a:cs typeface="Tahoma"/>
              </a:rPr>
              <a:t>MatRad</a:t>
            </a:r>
            <a:endParaRPr sz="2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480"/>
              </a:spcBef>
            </a:pPr>
            <a:endParaRPr sz="2200">
              <a:latin typeface="Tahoma"/>
              <a:cs typeface="Tahoma"/>
            </a:endParaRPr>
          </a:p>
          <a:p>
            <a:pPr marL="241300" marR="5080" indent="-228600">
              <a:lnSpc>
                <a:spcPts val="2380"/>
              </a:lnSpc>
              <a:buClr>
                <a:srgbClr val="FFC000"/>
              </a:buClr>
              <a:buFont typeface="Arial MT"/>
              <a:buChar char="•"/>
              <a:tabLst>
                <a:tab pos="241300" algn="l"/>
              </a:tabLst>
            </a:pPr>
            <a:r>
              <a:rPr dirty="0" sz="2200" spc="-75">
                <a:solidFill>
                  <a:srgbClr val="153753"/>
                </a:solidFill>
                <a:latin typeface="Verdana"/>
                <a:cs typeface="Verdana"/>
              </a:rPr>
              <a:t>Αναπτύχθηκε</a:t>
            </a:r>
            <a:r>
              <a:rPr dirty="0" sz="22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95">
                <a:solidFill>
                  <a:srgbClr val="153753"/>
                </a:solidFill>
                <a:latin typeface="Verdana"/>
                <a:cs typeface="Verdana"/>
              </a:rPr>
              <a:t>από</a:t>
            </a:r>
            <a:r>
              <a:rPr dirty="0" sz="22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85">
                <a:solidFill>
                  <a:srgbClr val="153753"/>
                </a:solidFill>
                <a:latin typeface="Verdana"/>
                <a:cs typeface="Verdana"/>
              </a:rPr>
              <a:t>ειδικούς</a:t>
            </a:r>
            <a:r>
              <a:rPr dirty="0" sz="22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55">
                <a:solidFill>
                  <a:srgbClr val="153753"/>
                </a:solidFill>
                <a:latin typeface="Verdana"/>
                <a:cs typeface="Verdana"/>
              </a:rPr>
              <a:t>επιστήμονες</a:t>
            </a:r>
            <a:r>
              <a:rPr dirty="0" sz="2200" spc="-14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>
                <a:solidFill>
                  <a:srgbClr val="153753"/>
                </a:solidFill>
                <a:latin typeface="Verdana"/>
                <a:cs typeface="Verdana"/>
              </a:rPr>
              <a:t>στο</a:t>
            </a:r>
            <a:r>
              <a:rPr dirty="0" sz="22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80">
                <a:solidFill>
                  <a:srgbClr val="153753"/>
                </a:solidFill>
                <a:latin typeface="Verdana"/>
                <a:cs typeface="Verdana"/>
              </a:rPr>
              <a:t>Γερμανικό</a:t>
            </a:r>
            <a:r>
              <a:rPr dirty="0" sz="2200" spc="-14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90">
                <a:solidFill>
                  <a:srgbClr val="153753"/>
                </a:solidFill>
                <a:latin typeface="Verdana"/>
                <a:cs typeface="Verdana"/>
              </a:rPr>
              <a:t>κέντρο</a:t>
            </a:r>
            <a:r>
              <a:rPr dirty="0" sz="22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40">
                <a:solidFill>
                  <a:srgbClr val="153753"/>
                </a:solidFill>
                <a:latin typeface="Verdana"/>
                <a:cs typeface="Verdana"/>
              </a:rPr>
              <a:t>έρευνας</a:t>
            </a:r>
            <a:r>
              <a:rPr dirty="0" sz="22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55">
                <a:solidFill>
                  <a:srgbClr val="153753"/>
                </a:solidFill>
                <a:latin typeface="Verdana"/>
                <a:cs typeface="Verdana"/>
              </a:rPr>
              <a:t>για</a:t>
            </a:r>
            <a:r>
              <a:rPr dirty="0" sz="22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25">
                <a:solidFill>
                  <a:srgbClr val="153753"/>
                </a:solidFill>
                <a:latin typeface="Verdana"/>
                <a:cs typeface="Verdana"/>
              </a:rPr>
              <a:t>τον </a:t>
            </a:r>
            <a:r>
              <a:rPr dirty="0" sz="2200" spc="-75">
                <a:solidFill>
                  <a:srgbClr val="153753"/>
                </a:solidFill>
                <a:latin typeface="Verdana"/>
                <a:cs typeface="Verdana"/>
              </a:rPr>
              <a:t>καρκίνο,</a:t>
            </a:r>
            <a:r>
              <a:rPr dirty="0" sz="2200" spc="-14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240">
                <a:solidFill>
                  <a:srgbClr val="153753"/>
                </a:solidFill>
                <a:latin typeface="Verdana"/>
                <a:cs typeface="Verdana"/>
              </a:rPr>
              <a:t>DKFZ</a:t>
            </a:r>
            <a:r>
              <a:rPr dirty="0" sz="22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>
                <a:solidFill>
                  <a:srgbClr val="153753"/>
                </a:solidFill>
                <a:latin typeface="Verdana"/>
                <a:cs typeface="Verdana"/>
              </a:rPr>
              <a:t>στο</a:t>
            </a:r>
            <a:r>
              <a:rPr dirty="0" sz="22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10">
                <a:solidFill>
                  <a:srgbClr val="153753"/>
                </a:solidFill>
                <a:latin typeface="Verdana"/>
                <a:cs typeface="Verdana"/>
              </a:rPr>
              <a:t>Darmstadt.</a:t>
            </a:r>
            <a:endParaRPr sz="2200">
              <a:latin typeface="Verdana"/>
              <a:cs typeface="Verdana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83514" y="6117437"/>
            <a:ext cx="10306685" cy="360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95"/>
              </a:spcBef>
              <a:buClr>
                <a:srgbClr val="FFC000"/>
              </a:buClr>
              <a:buFont typeface="Arial MT"/>
              <a:buChar char="•"/>
              <a:tabLst>
                <a:tab pos="240665" algn="l"/>
              </a:tabLst>
            </a:pPr>
            <a:r>
              <a:rPr dirty="0" sz="2200" spc="-60">
                <a:solidFill>
                  <a:srgbClr val="153753"/>
                </a:solidFill>
                <a:latin typeface="Verdana"/>
                <a:cs typeface="Verdana"/>
              </a:rPr>
              <a:t>Χρησιμοποιείται</a:t>
            </a:r>
            <a:r>
              <a:rPr dirty="0" sz="22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70">
                <a:solidFill>
                  <a:srgbClr val="153753"/>
                </a:solidFill>
                <a:latin typeface="Verdana"/>
                <a:cs typeface="Verdana"/>
              </a:rPr>
              <a:t>αποκλειστικά</a:t>
            </a:r>
            <a:r>
              <a:rPr dirty="0" sz="22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55">
                <a:solidFill>
                  <a:srgbClr val="153753"/>
                </a:solidFill>
                <a:latin typeface="Verdana"/>
                <a:cs typeface="Verdana"/>
              </a:rPr>
              <a:t>για</a:t>
            </a:r>
            <a:r>
              <a:rPr dirty="0" sz="2200" spc="-8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90">
                <a:solidFill>
                  <a:srgbClr val="153753"/>
                </a:solidFill>
                <a:latin typeface="Verdana"/>
                <a:cs typeface="Verdana"/>
              </a:rPr>
              <a:t>ερευνητικούς</a:t>
            </a:r>
            <a:r>
              <a:rPr dirty="0" sz="22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100">
                <a:solidFill>
                  <a:srgbClr val="153753"/>
                </a:solidFill>
                <a:latin typeface="Verdana"/>
                <a:cs typeface="Verdana"/>
              </a:rPr>
              <a:t>και</a:t>
            </a:r>
            <a:r>
              <a:rPr dirty="0" sz="2200" spc="-9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200" spc="-85">
                <a:solidFill>
                  <a:srgbClr val="153753"/>
                </a:solidFill>
                <a:latin typeface="Verdana"/>
                <a:cs typeface="Verdana"/>
              </a:rPr>
              <a:t>εκπαιδευτικούς </a:t>
            </a:r>
            <a:r>
              <a:rPr dirty="0" sz="2200" spc="-10">
                <a:solidFill>
                  <a:srgbClr val="153753"/>
                </a:solidFill>
                <a:latin typeface="Verdana"/>
                <a:cs typeface="Verdana"/>
              </a:rPr>
              <a:t>σκοπούς.</a:t>
            </a:r>
            <a:endParaRPr sz="2200">
              <a:latin typeface="Verdana"/>
              <a:cs typeface="Verdana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3814571" y="16764"/>
            <a:ext cx="4591050" cy="1009650"/>
            <a:chOff x="3814571" y="16764"/>
            <a:chExt cx="4591050" cy="1009650"/>
          </a:xfrm>
        </p:grpSpPr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814571" y="16764"/>
              <a:ext cx="2743962" cy="1009650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60363" y="16764"/>
              <a:ext cx="2317241" cy="1009650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679435" y="16764"/>
              <a:ext cx="726185" cy="1009650"/>
            </a:xfrm>
            <a:prstGeom prst="rect">
              <a:avLst/>
            </a:prstGeom>
          </p:spPr>
        </p:pic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4086605" y="142747"/>
            <a:ext cx="401891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465"/>
              <a:t>Τι</a:t>
            </a:r>
            <a:r>
              <a:rPr dirty="0" sz="3600" spc="-50"/>
              <a:t> </a:t>
            </a:r>
            <a:r>
              <a:rPr dirty="0" sz="3600" spc="-145"/>
              <a:t>είναι</a:t>
            </a:r>
            <a:r>
              <a:rPr dirty="0" sz="3600" spc="-110"/>
              <a:t> </a:t>
            </a:r>
            <a:r>
              <a:rPr dirty="0" sz="3600" spc="-135"/>
              <a:t>το</a:t>
            </a:r>
            <a:r>
              <a:rPr dirty="0" sz="3600" spc="-85"/>
              <a:t> </a:t>
            </a:r>
            <a:r>
              <a:rPr dirty="0" sz="3600" spc="-75"/>
              <a:t>MatRad;</a:t>
            </a:r>
            <a:endParaRPr sz="3600"/>
          </a:p>
        </p:txBody>
      </p:sp>
      <p:pic>
        <p:nvPicPr>
          <p:cNvPr id="16" name="object 16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428731" y="1970532"/>
            <a:ext cx="1488185" cy="1486662"/>
          </a:xfrm>
          <a:prstGeom prst="rect">
            <a:avLst/>
          </a:prstGeom>
        </p:spPr>
      </p:pic>
      <p:sp>
        <p:nvSpPr>
          <p:cNvPr id="17" name="object 17" descr=""/>
          <p:cNvSpPr txBox="1"/>
          <p:nvPr/>
        </p:nvSpPr>
        <p:spPr>
          <a:xfrm>
            <a:off x="10347197" y="3483355"/>
            <a:ext cx="1558925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b="1">
                <a:solidFill>
                  <a:srgbClr val="153753"/>
                </a:solidFill>
                <a:latin typeface="Calibri"/>
                <a:cs typeface="Calibri"/>
              </a:rPr>
              <a:t>Πηγή:</a:t>
            </a:r>
            <a:r>
              <a:rPr dirty="0" sz="1050" spc="210" b="1">
                <a:solidFill>
                  <a:srgbClr val="153753"/>
                </a:solidFill>
                <a:latin typeface="Calibri"/>
                <a:cs typeface="Calibri"/>
              </a:rPr>
              <a:t> </a:t>
            </a:r>
            <a:r>
              <a:rPr dirty="0" u="sng" sz="1050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10"/>
              </a:rPr>
              <a:t>http://bit.ly/3sX756v</a:t>
            </a:r>
            <a:endParaRPr sz="1050">
              <a:latin typeface="Calibri"/>
              <a:cs typeface="Calibri"/>
            </a:endParaRPr>
          </a:p>
        </p:txBody>
      </p:sp>
      <p:pic>
        <p:nvPicPr>
          <p:cNvPr id="18" name="object 1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136123" y="4687823"/>
            <a:ext cx="1959102" cy="1088898"/>
          </a:xfrm>
          <a:prstGeom prst="rect">
            <a:avLst/>
          </a:prstGeom>
        </p:spPr>
      </p:pic>
      <p:sp>
        <p:nvSpPr>
          <p:cNvPr id="19" name="object 19" descr=""/>
          <p:cNvSpPr txBox="1"/>
          <p:nvPr/>
        </p:nvSpPr>
        <p:spPr>
          <a:xfrm>
            <a:off x="10318242" y="5747105"/>
            <a:ext cx="1586865" cy="1873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b="1">
                <a:solidFill>
                  <a:srgbClr val="153753"/>
                </a:solidFill>
                <a:latin typeface="Calibri"/>
                <a:cs typeface="Calibri"/>
              </a:rPr>
              <a:t>Πηγή:</a:t>
            </a:r>
            <a:r>
              <a:rPr dirty="0" sz="1050" spc="-35" b="1">
                <a:solidFill>
                  <a:srgbClr val="153753"/>
                </a:solidFill>
                <a:latin typeface="Calibri"/>
                <a:cs typeface="Calibri"/>
              </a:rPr>
              <a:t> </a:t>
            </a:r>
            <a:r>
              <a:rPr dirty="0" u="sng" sz="1050" spc="-10" b="1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12"/>
              </a:rPr>
              <a:t>http://bit.ly/3uXfNDt</a:t>
            </a:r>
            <a:endParaRPr sz="10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402080" y="224027"/>
            <a:ext cx="8962390" cy="1769110"/>
            <a:chOff x="1402080" y="224027"/>
            <a:chExt cx="8962390" cy="176911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02080" y="224027"/>
              <a:ext cx="6912102" cy="1198626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606283" y="224027"/>
              <a:ext cx="2757678" cy="1198626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51603" y="794004"/>
              <a:ext cx="2862833" cy="1198626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726819" y="375030"/>
            <a:ext cx="8281670" cy="125031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4825"/>
              </a:lnSpc>
              <a:spcBef>
                <a:spcPts val="95"/>
              </a:spcBef>
            </a:pPr>
            <a:r>
              <a:rPr dirty="0" spc="-100"/>
              <a:t>Που</a:t>
            </a:r>
            <a:r>
              <a:rPr dirty="0" spc="-140"/>
              <a:t> </a:t>
            </a:r>
            <a:r>
              <a:rPr dirty="0" spc="-110"/>
              <a:t>χρησιμοποιείται</a:t>
            </a:r>
            <a:r>
              <a:rPr dirty="0" spc="-155"/>
              <a:t> το</a:t>
            </a:r>
            <a:r>
              <a:rPr dirty="0" spc="-145"/>
              <a:t> </a:t>
            </a:r>
            <a:r>
              <a:rPr dirty="0" spc="-20"/>
              <a:t>MatRad</a:t>
            </a:r>
          </a:p>
          <a:p>
            <a:pPr algn="ctr">
              <a:lnSpc>
                <a:spcPts val="4825"/>
              </a:lnSpc>
            </a:pPr>
            <a:r>
              <a:rPr dirty="0" spc="-10"/>
              <a:t>σήμερα;</a:t>
            </a: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1999488"/>
            <a:ext cx="11515725" cy="4730750"/>
            <a:chOff x="0" y="1999488"/>
            <a:chExt cx="11515725" cy="4730750"/>
          </a:xfrm>
        </p:grpSpPr>
        <p:sp>
          <p:nvSpPr>
            <p:cNvPr id="8" name="object 8" descr=""/>
            <p:cNvSpPr/>
            <p:nvPr/>
          </p:nvSpPr>
          <p:spPr>
            <a:xfrm>
              <a:off x="0" y="1999488"/>
              <a:ext cx="11454765" cy="782320"/>
            </a:xfrm>
            <a:custGeom>
              <a:avLst/>
              <a:gdLst/>
              <a:ahLst/>
              <a:cxnLst/>
              <a:rect l="l" t="t" r="r" b="b"/>
              <a:pathLst>
                <a:path w="11454765" h="782319">
                  <a:moveTo>
                    <a:pt x="11454384" y="0"/>
                  </a:moveTo>
                  <a:lnTo>
                    <a:pt x="0" y="0"/>
                  </a:lnTo>
                  <a:lnTo>
                    <a:pt x="0" y="781812"/>
                  </a:lnTo>
                  <a:lnTo>
                    <a:pt x="11454384" y="781812"/>
                  </a:lnTo>
                  <a:lnTo>
                    <a:pt x="11454384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2188464"/>
              <a:ext cx="11515344" cy="454152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0" y="2203704"/>
              <a:ext cx="11383010" cy="4267200"/>
            </a:xfrm>
            <a:custGeom>
              <a:avLst/>
              <a:gdLst/>
              <a:ahLst/>
              <a:cxnLst/>
              <a:rect l="l" t="t" r="r" b="b"/>
              <a:pathLst>
                <a:path w="11383010" h="4267200">
                  <a:moveTo>
                    <a:pt x="11382756" y="0"/>
                  </a:moveTo>
                  <a:lnTo>
                    <a:pt x="0" y="0"/>
                  </a:lnTo>
                  <a:lnTo>
                    <a:pt x="0" y="4267200"/>
                  </a:lnTo>
                  <a:lnTo>
                    <a:pt x="11382756" y="4267200"/>
                  </a:lnTo>
                  <a:lnTo>
                    <a:pt x="11382756" y="0"/>
                  </a:lnTo>
                  <a:close/>
                </a:path>
              </a:pathLst>
            </a:custGeom>
            <a:solidFill>
              <a:srgbClr val="BCD6E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33983" y="2610612"/>
              <a:ext cx="5150358" cy="3541014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6485890" y="2818638"/>
            <a:ext cx="4373245" cy="27489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99085" indent="-286385">
              <a:lnSpc>
                <a:spcPts val="2280"/>
              </a:lnSpc>
              <a:spcBef>
                <a:spcPts val="105"/>
              </a:spcBef>
              <a:buClr>
                <a:srgbClr val="FFC000"/>
              </a:buClr>
              <a:buFont typeface="Wingdings"/>
              <a:buChar char=""/>
              <a:tabLst>
                <a:tab pos="299085" algn="l"/>
              </a:tabLst>
            </a:pPr>
            <a:r>
              <a:rPr dirty="0" sz="2000" spc="-10">
                <a:solidFill>
                  <a:srgbClr val="153753"/>
                </a:solidFill>
                <a:latin typeface="Verdana"/>
                <a:cs typeface="Verdana"/>
              </a:rPr>
              <a:t>Με</a:t>
            </a:r>
            <a:r>
              <a:rPr dirty="0" sz="20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90">
                <a:solidFill>
                  <a:srgbClr val="153753"/>
                </a:solidFill>
                <a:latin typeface="Verdana"/>
                <a:cs typeface="Verdana"/>
              </a:rPr>
              <a:t>χιλιάδες</a:t>
            </a:r>
            <a:r>
              <a:rPr dirty="0" sz="2000" spc="-15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10">
                <a:solidFill>
                  <a:srgbClr val="153753"/>
                </a:solidFill>
                <a:latin typeface="Verdana"/>
                <a:cs typeface="Verdana"/>
              </a:rPr>
              <a:t>χρήστες</a:t>
            </a:r>
            <a:endParaRPr sz="2000">
              <a:latin typeface="Verdana"/>
              <a:cs typeface="Verdana"/>
            </a:endParaRPr>
          </a:p>
          <a:p>
            <a:pPr marL="299085">
              <a:lnSpc>
                <a:spcPts val="2280"/>
              </a:lnSpc>
            </a:pPr>
            <a:r>
              <a:rPr dirty="0" sz="2000" spc="-10">
                <a:solidFill>
                  <a:srgbClr val="153753"/>
                </a:solidFill>
                <a:latin typeface="Verdana"/>
                <a:cs typeface="Verdana"/>
              </a:rPr>
              <a:t>παγκοσμίως.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764"/>
              </a:spcBef>
            </a:pPr>
            <a:endParaRPr sz="2000">
              <a:latin typeface="Verdana"/>
              <a:cs typeface="Verdana"/>
            </a:endParaRPr>
          </a:p>
          <a:p>
            <a:pPr algn="just" marL="299085" marR="5080" indent="-287020">
              <a:lnSpc>
                <a:spcPts val="2160"/>
              </a:lnSpc>
              <a:buClr>
                <a:srgbClr val="FFC000"/>
              </a:buClr>
              <a:buFont typeface="Wingdings"/>
              <a:buChar char=""/>
              <a:tabLst>
                <a:tab pos="299085" algn="l"/>
              </a:tabLst>
            </a:pPr>
            <a:r>
              <a:rPr dirty="0" sz="2000">
                <a:solidFill>
                  <a:srgbClr val="153753"/>
                </a:solidFill>
                <a:latin typeface="Verdana"/>
                <a:cs typeface="Verdana"/>
              </a:rPr>
              <a:t>Για</a:t>
            </a:r>
            <a:r>
              <a:rPr dirty="0" sz="2000" spc="20">
                <a:solidFill>
                  <a:srgbClr val="153753"/>
                </a:solidFill>
                <a:latin typeface="Verdana"/>
                <a:cs typeface="Verdana"/>
              </a:rPr>
              <a:t>  </a:t>
            </a:r>
            <a:r>
              <a:rPr dirty="0" sz="2000">
                <a:solidFill>
                  <a:srgbClr val="153753"/>
                </a:solidFill>
                <a:latin typeface="Verdana"/>
                <a:cs typeface="Verdana"/>
              </a:rPr>
              <a:t>περισσότερες</a:t>
            </a:r>
            <a:r>
              <a:rPr dirty="0" sz="2000" spc="20">
                <a:solidFill>
                  <a:srgbClr val="153753"/>
                </a:solidFill>
                <a:latin typeface="Verdana"/>
                <a:cs typeface="Verdana"/>
              </a:rPr>
              <a:t>  </a:t>
            </a:r>
            <a:r>
              <a:rPr dirty="0" sz="2000" spc="-10">
                <a:solidFill>
                  <a:srgbClr val="153753"/>
                </a:solidFill>
                <a:latin typeface="Verdana"/>
                <a:cs typeface="Verdana"/>
              </a:rPr>
              <a:t>πληροφορίες </a:t>
            </a:r>
            <a:r>
              <a:rPr dirty="0" sz="2000">
                <a:solidFill>
                  <a:srgbClr val="153753"/>
                </a:solidFill>
                <a:latin typeface="Verdana"/>
                <a:cs typeface="Verdana"/>
              </a:rPr>
              <a:t>επισκεφτείτε</a:t>
            </a:r>
            <a:r>
              <a:rPr dirty="0" sz="2000" spc="190">
                <a:solidFill>
                  <a:srgbClr val="153753"/>
                </a:solidFill>
                <a:latin typeface="Verdana"/>
                <a:cs typeface="Verdana"/>
              </a:rPr>
              <a:t>  </a:t>
            </a:r>
            <a:r>
              <a:rPr dirty="0" sz="2000">
                <a:solidFill>
                  <a:srgbClr val="153753"/>
                </a:solidFill>
                <a:latin typeface="Verdana"/>
                <a:cs typeface="Verdana"/>
              </a:rPr>
              <a:t>τον</a:t>
            </a:r>
            <a:r>
              <a:rPr dirty="0" sz="2000" spc="200">
                <a:solidFill>
                  <a:srgbClr val="153753"/>
                </a:solidFill>
                <a:latin typeface="Verdana"/>
                <a:cs typeface="Verdana"/>
              </a:rPr>
              <a:t>  </a:t>
            </a:r>
            <a:r>
              <a:rPr dirty="0" sz="2000">
                <a:solidFill>
                  <a:srgbClr val="153753"/>
                </a:solidFill>
                <a:latin typeface="Verdana"/>
                <a:cs typeface="Verdana"/>
              </a:rPr>
              <a:t>χάρτη</a:t>
            </a:r>
            <a:r>
              <a:rPr dirty="0" sz="2000" spc="195">
                <a:solidFill>
                  <a:srgbClr val="153753"/>
                </a:solidFill>
                <a:latin typeface="Verdana"/>
                <a:cs typeface="Verdana"/>
              </a:rPr>
              <a:t>  </a:t>
            </a:r>
            <a:r>
              <a:rPr dirty="0" sz="2000" spc="-20">
                <a:solidFill>
                  <a:srgbClr val="153753"/>
                </a:solidFill>
                <a:latin typeface="Verdana"/>
                <a:cs typeface="Verdana"/>
              </a:rPr>
              <a:t>στον </a:t>
            </a:r>
            <a:r>
              <a:rPr dirty="0" sz="2000">
                <a:solidFill>
                  <a:srgbClr val="153753"/>
                </a:solidFill>
                <a:latin typeface="Verdana"/>
                <a:cs typeface="Verdana"/>
              </a:rPr>
              <a:t>παρακάτω</a:t>
            </a:r>
            <a:r>
              <a:rPr dirty="0" sz="2000" spc="-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2000" spc="-10">
                <a:solidFill>
                  <a:srgbClr val="153753"/>
                </a:solidFill>
                <a:latin typeface="Verdana"/>
                <a:cs typeface="Verdana"/>
              </a:rPr>
              <a:t>σύνδεσμο: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365"/>
              </a:spcBef>
            </a:pPr>
            <a:endParaRPr sz="2000">
              <a:latin typeface="Verdana"/>
              <a:cs typeface="Verdana"/>
            </a:endParaRPr>
          </a:p>
          <a:p>
            <a:pPr marL="240665" indent="-227965">
              <a:lnSpc>
                <a:spcPct val="100000"/>
              </a:lnSpc>
              <a:buFont typeface="Arial MT"/>
              <a:buChar char="•"/>
              <a:tabLst>
                <a:tab pos="240665" algn="l"/>
              </a:tabLst>
            </a:pPr>
            <a:r>
              <a:rPr dirty="0" sz="2000" b="1">
                <a:solidFill>
                  <a:srgbClr val="153753"/>
                </a:solidFill>
                <a:latin typeface="Calibri"/>
                <a:cs typeface="Calibri"/>
              </a:rPr>
              <a:t>Link</a:t>
            </a:r>
            <a:r>
              <a:rPr dirty="0" sz="2000">
                <a:solidFill>
                  <a:srgbClr val="153753"/>
                </a:solidFill>
                <a:latin typeface="Calibri"/>
                <a:cs typeface="Calibri"/>
              </a:rPr>
              <a:t>:</a:t>
            </a:r>
            <a:r>
              <a:rPr dirty="0" sz="2000" spc="-15">
                <a:solidFill>
                  <a:srgbClr val="153753"/>
                </a:solidFill>
                <a:latin typeface="Calibri"/>
                <a:cs typeface="Calibri"/>
              </a:rPr>
              <a:t> </a:t>
            </a:r>
            <a:r>
              <a:rPr dirty="0" u="sng" sz="2000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7"/>
              </a:rPr>
              <a:t>https://bit.ly/MatRadUsers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7217664" y="1353311"/>
            <a:ext cx="4478020" cy="1426845"/>
            <a:chOff x="7217664" y="1353311"/>
            <a:chExt cx="4478020" cy="1426845"/>
          </a:xfrm>
        </p:grpSpPr>
        <p:sp>
          <p:nvSpPr>
            <p:cNvPr id="14" name="object 14" descr=""/>
            <p:cNvSpPr/>
            <p:nvPr/>
          </p:nvSpPr>
          <p:spPr>
            <a:xfrm>
              <a:off x="11542776" y="1997963"/>
              <a:ext cx="152400" cy="782320"/>
            </a:xfrm>
            <a:custGeom>
              <a:avLst/>
              <a:gdLst/>
              <a:ahLst/>
              <a:cxnLst/>
              <a:rect l="l" t="t" r="r" b="b"/>
              <a:pathLst>
                <a:path w="152400" h="782319">
                  <a:moveTo>
                    <a:pt x="152400" y="0"/>
                  </a:moveTo>
                  <a:lnTo>
                    <a:pt x="0" y="0"/>
                  </a:lnTo>
                  <a:lnTo>
                    <a:pt x="0" y="781812"/>
                  </a:lnTo>
                  <a:lnTo>
                    <a:pt x="152400" y="781812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217664" y="1353311"/>
              <a:ext cx="1430274" cy="1009650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110728" y="1481327"/>
              <a:ext cx="2687574" cy="796289"/>
            </a:xfrm>
            <a:prstGeom prst="rect">
              <a:avLst/>
            </a:prstGeom>
          </p:spPr>
        </p:pic>
      </p:grpSp>
      <p:sp>
        <p:nvSpPr>
          <p:cNvPr id="17" name="object 17" descr=""/>
          <p:cNvSpPr txBox="1"/>
          <p:nvPr/>
        </p:nvSpPr>
        <p:spPr>
          <a:xfrm>
            <a:off x="7489063" y="1472946"/>
            <a:ext cx="307149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b="1">
                <a:solidFill>
                  <a:srgbClr val="1F4E79"/>
                </a:solidFill>
                <a:latin typeface="Times New Roman"/>
                <a:cs typeface="Times New Roman"/>
              </a:rPr>
              <a:t>+30 </a:t>
            </a:r>
            <a:r>
              <a:rPr dirty="0" sz="2800" spc="-45" b="1">
                <a:solidFill>
                  <a:srgbClr val="1F4E79"/>
                </a:solidFill>
                <a:latin typeface="Times New Roman"/>
                <a:cs typeface="Times New Roman"/>
              </a:rPr>
              <a:t>ΙΝΣΤΙΤΟΥΤΑ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BCD6E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882396" y="1056132"/>
            <a:ext cx="4848860" cy="677545"/>
            <a:chOff x="882396" y="1056132"/>
            <a:chExt cx="4848860" cy="67754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82396" y="1086612"/>
              <a:ext cx="617982" cy="630174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0996" y="1056132"/>
              <a:ext cx="4620006" cy="677418"/>
            </a:xfrm>
            <a:prstGeom prst="rect">
              <a:avLst/>
            </a:prstGeom>
          </p:spPr>
        </p:pic>
      </p:grpSp>
      <p:sp>
        <p:nvSpPr>
          <p:cNvPr id="6" name="object 6" descr=""/>
          <p:cNvSpPr txBox="1"/>
          <p:nvPr/>
        </p:nvSpPr>
        <p:spPr>
          <a:xfrm>
            <a:off x="270154" y="1000698"/>
            <a:ext cx="5859780" cy="2143760"/>
          </a:xfrm>
          <a:prstGeom prst="rect">
            <a:avLst/>
          </a:prstGeom>
        </p:spPr>
        <p:txBody>
          <a:bodyPr wrap="square" lIns="0" tIns="147320" rIns="0" bIns="0" rtlCol="0" vert="horz">
            <a:spAutoFit/>
          </a:bodyPr>
          <a:lstStyle/>
          <a:p>
            <a:pPr marL="1029335" indent="-244475">
              <a:lnSpc>
                <a:spcPct val="100000"/>
              </a:lnSpc>
              <a:spcBef>
                <a:spcPts val="1160"/>
              </a:spcBef>
              <a:buSzPct val="95833"/>
              <a:buFont typeface="Wingdings"/>
              <a:buChar char=""/>
              <a:tabLst>
                <a:tab pos="1029335" algn="l"/>
              </a:tabLst>
            </a:pPr>
            <a:r>
              <a:rPr dirty="0" sz="2400" spc="-120" b="1">
                <a:solidFill>
                  <a:srgbClr val="153753"/>
                </a:solidFill>
                <a:latin typeface="Tahoma"/>
                <a:cs typeface="Tahoma"/>
              </a:rPr>
              <a:t>Για</a:t>
            </a:r>
            <a:r>
              <a:rPr dirty="0" sz="2400" spc="3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2400" spc="-80" b="1">
                <a:solidFill>
                  <a:srgbClr val="153753"/>
                </a:solidFill>
                <a:latin typeface="Tahoma"/>
                <a:cs typeface="Tahoma"/>
              </a:rPr>
              <a:t>ερευνητικούς</a:t>
            </a:r>
            <a:r>
              <a:rPr dirty="0" sz="2400" spc="2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2400" b="1">
                <a:solidFill>
                  <a:srgbClr val="153753"/>
                </a:solidFill>
                <a:latin typeface="Tahoma"/>
                <a:cs typeface="Tahoma"/>
              </a:rPr>
              <a:t>σκοπούς</a:t>
            </a:r>
            <a:r>
              <a:rPr dirty="0" sz="2400" spc="40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2400" spc="-50" b="1">
                <a:solidFill>
                  <a:srgbClr val="153753"/>
                </a:solidFill>
                <a:latin typeface="Tahoma"/>
                <a:cs typeface="Tahoma"/>
              </a:rPr>
              <a:t>:</a:t>
            </a:r>
            <a:endParaRPr sz="2400">
              <a:latin typeface="Tahoma"/>
              <a:cs typeface="Tahoma"/>
            </a:endParaRPr>
          </a:p>
          <a:p>
            <a:pPr marL="240029" marR="5080" indent="-227965">
              <a:lnSpc>
                <a:spcPts val="1939"/>
              </a:lnSpc>
              <a:spcBef>
                <a:spcPts val="1040"/>
              </a:spcBef>
              <a:buClr>
                <a:srgbClr val="FFC000"/>
              </a:buClr>
              <a:buFont typeface="Wingdings"/>
              <a:buChar char=""/>
              <a:tabLst>
                <a:tab pos="327660" algn="l"/>
              </a:tabLst>
            </a:pPr>
            <a:r>
              <a:rPr dirty="0" sz="1800" spc="-150">
                <a:solidFill>
                  <a:srgbClr val="153753"/>
                </a:solidFill>
                <a:latin typeface="Verdana"/>
                <a:cs typeface="Verdana"/>
              </a:rPr>
              <a:t>Το</a:t>
            </a:r>
            <a:r>
              <a:rPr dirty="0" sz="1800" spc="-6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>
                <a:solidFill>
                  <a:srgbClr val="153753"/>
                </a:solidFill>
                <a:latin typeface="Verdana"/>
                <a:cs typeface="Verdana"/>
              </a:rPr>
              <a:t>πρόγραμμα</a:t>
            </a:r>
            <a:r>
              <a:rPr dirty="0" sz="1800" spc="-3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25">
                <a:solidFill>
                  <a:srgbClr val="153753"/>
                </a:solidFill>
                <a:latin typeface="Verdana"/>
                <a:cs typeface="Verdana"/>
              </a:rPr>
              <a:t>δίνει</a:t>
            </a:r>
            <a:r>
              <a:rPr dirty="0" sz="18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20">
                <a:solidFill>
                  <a:srgbClr val="153753"/>
                </a:solidFill>
                <a:latin typeface="Verdana"/>
                <a:cs typeface="Verdana"/>
              </a:rPr>
              <a:t>τη</a:t>
            </a:r>
            <a:r>
              <a:rPr dirty="0" sz="1800" spc="-5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δυνατότητα</a:t>
            </a:r>
            <a:r>
              <a:rPr dirty="0" sz="1800" spc="-7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>
                <a:solidFill>
                  <a:srgbClr val="153753"/>
                </a:solidFill>
                <a:latin typeface="Verdana"/>
                <a:cs typeface="Verdana"/>
              </a:rPr>
              <a:t>χρήσης</a:t>
            </a: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πολλών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	</a:t>
            </a:r>
            <a:r>
              <a:rPr dirty="0" sz="1800" spc="-25">
                <a:solidFill>
                  <a:srgbClr val="153753"/>
                </a:solidFill>
                <a:latin typeface="Verdana"/>
                <a:cs typeface="Verdana"/>
              </a:rPr>
              <a:t>παραμέτρων,</a:t>
            </a:r>
            <a:r>
              <a:rPr dirty="0" sz="1800" spc="-1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45">
                <a:solidFill>
                  <a:srgbClr val="153753"/>
                </a:solidFill>
                <a:latin typeface="Verdana"/>
                <a:cs typeface="Verdana"/>
              </a:rPr>
              <a:t>για</a:t>
            </a:r>
            <a:r>
              <a:rPr dirty="0" sz="18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>
                <a:solidFill>
                  <a:srgbClr val="153753"/>
                </a:solidFill>
                <a:latin typeface="Verdana"/>
                <a:cs typeface="Verdana"/>
              </a:rPr>
              <a:t>πιο</a:t>
            </a:r>
            <a:r>
              <a:rPr dirty="0" sz="18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65">
                <a:solidFill>
                  <a:srgbClr val="153753"/>
                </a:solidFill>
                <a:latin typeface="Verdana"/>
                <a:cs typeface="Verdana"/>
              </a:rPr>
              <a:t>ρεαλιστικές</a:t>
            </a:r>
            <a:r>
              <a:rPr dirty="0" sz="18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προσομοιώσεις.</a:t>
            </a:r>
            <a:endParaRPr sz="1800">
              <a:latin typeface="Verdana"/>
              <a:cs typeface="Verdana"/>
            </a:endParaRPr>
          </a:p>
          <a:p>
            <a:pPr lvl="1" marL="410845" marR="171450" indent="-227965">
              <a:lnSpc>
                <a:spcPts val="1939"/>
              </a:lnSpc>
              <a:spcBef>
                <a:spcPts val="1005"/>
              </a:spcBef>
              <a:buClr>
                <a:srgbClr val="FFC000"/>
              </a:buClr>
              <a:buFont typeface="Wingdings"/>
              <a:buChar char=""/>
              <a:tabLst>
                <a:tab pos="1704339" algn="l"/>
              </a:tabLst>
            </a:pPr>
            <a:r>
              <a:rPr dirty="0" sz="1800" spc="-40">
                <a:solidFill>
                  <a:srgbClr val="153753"/>
                </a:solidFill>
                <a:latin typeface="Verdana"/>
                <a:cs typeface="Verdana"/>
              </a:rPr>
              <a:t>Χρησιμοποιεί</a:t>
            </a:r>
            <a:r>
              <a:rPr dirty="0" sz="18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55">
                <a:solidFill>
                  <a:srgbClr val="153753"/>
                </a:solidFill>
                <a:latin typeface="Verdana"/>
                <a:cs typeface="Verdana"/>
              </a:rPr>
              <a:t>τον</a:t>
            </a:r>
            <a:r>
              <a:rPr dirty="0" sz="18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20">
                <a:solidFill>
                  <a:srgbClr val="153753"/>
                </a:solidFill>
                <a:latin typeface="Verdana"/>
                <a:cs typeface="Verdana"/>
              </a:rPr>
              <a:t>πλήρη</a:t>
            </a:r>
            <a:r>
              <a:rPr dirty="0" sz="1800" spc="-8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70">
                <a:solidFill>
                  <a:srgbClr val="153753"/>
                </a:solidFill>
                <a:latin typeface="Verdana"/>
                <a:cs typeface="Verdana"/>
              </a:rPr>
              <a:t>κώδικα</a:t>
            </a:r>
            <a:r>
              <a:rPr dirty="0" sz="1800" spc="-14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του</a:t>
            </a:r>
            <a:r>
              <a:rPr dirty="0" sz="1800" spc="-7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>
                <a:solidFill>
                  <a:srgbClr val="153753"/>
                </a:solidFill>
                <a:latin typeface="Verdana"/>
                <a:cs typeface="Verdana"/>
              </a:rPr>
              <a:t>MatLab,</a:t>
            </a:r>
            <a:r>
              <a:rPr dirty="0" sz="18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25">
                <a:solidFill>
                  <a:srgbClr val="153753"/>
                </a:solidFill>
                <a:latin typeface="Verdana"/>
                <a:cs typeface="Verdana"/>
              </a:rPr>
              <a:t>για </a:t>
            </a:r>
            <a:r>
              <a:rPr dirty="0" sz="1800" spc="-25">
                <a:solidFill>
                  <a:srgbClr val="153753"/>
                </a:solidFill>
                <a:latin typeface="Verdana"/>
                <a:cs typeface="Verdana"/>
              </a:rPr>
              <a:t>	</a:t>
            </a:r>
            <a:r>
              <a:rPr dirty="0" sz="1800" spc="-75">
                <a:solidFill>
                  <a:srgbClr val="153753"/>
                </a:solidFill>
                <a:latin typeface="Verdana"/>
                <a:cs typeface="Verdana"/>
              </a:rPr>
              <a:t>λεπτομερειακή</a:t>
            </a:r>
            <a:r>
              <a:rPr dirty="0" sz="1800" spc="-8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ανάλυση.</a:t>
            </a:r>
            <a:endParaRPr sz="1800">
              <a:latin typeface="Verdana"/>
              <a:cs typeface="Verdana"/>
            </a:endParaRPr>
          </a:p>
          <a:p>
            <a:pPr lvl="2" marL="886460" indent="-227965">
              <a:lnSpc>
                <a:spcPct val="100000"/>
              </a:lnSpc>
              <a:spcBef>
                <a:spcPts val="770"/>
              </a:spcBef>
              <a:buClr>
                <a:srgbClr val="FFC000"/>
              </a:buClr>
              <a:buFont typeface="Wingdings"/>
              <a:buChar char=""/>
              <a:tabLst>
                <a:tab pos="886460" algn="l"/>
              </a:tabLst>
            </a:pP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Απαιτεί</a:t>
            </a:r>
            <a:r>
              <a:rPr dirty="0" sz="1800" spc="-8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20">
                <a:solidFill>
                  <a:srgbClr val="153753"/>
                </a:solidFill>
                <a:latin typeface="Verdana"/>
                <a:cs typeface="Verdana"/>
              </a:rPr>
              <a:t>περισσότερη</a:t>
            </a:r>
            <a:r>
              <a:rPr dirty="0" sz="1800" spc="-9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50">
                <a:solidFill>
                  <a:srgbClr val="153753"/>
                </a:solidFill>
                <a:latin typeface="Verdana"/>
                <a:cs typeface="Verdana"/>
              </a:rPr>
              <a:t>υπολογιστική</a:t>
            </a:r>
            <a:r>
              <a:rPr dirty="0" sz="1800" spc="-8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ισχύ.</a:t>
            </a:r>
            <a:endParaRPr sz="1800">
              <a:latin typeface="Verdana"/>
              <a:cs typeface="Verdana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114300"/>
            <a:ext cx="12192000" cy="900430"/>
            <a:chOff x="0" y="114300"/>
            <a:chExt cx="12192000" cy="900430"/>
          </a:xfrm>
        </p:grpSpPr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114300"/>
              <a:ext cx="759714" cy="899922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5552" y="114300"/>
              <a:ext cx="11966448" cy="899922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00685" y="224408"/>
            <a:ext cx="11989435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-105"/>
              <a:t>Mε</a:t>
            </a:r>
            <a:r>
              <a:rPr dirty="0" sz="3200" spc="-20"/>
              <a:t> </a:t>
            </a:r>
            <a:r>
              <a:rPr dirty="0" sz="3200"/>
              <a:t>ποιους</a:t>
            </a:r>
            <a:r>
              <a:rPr dirty="0" sz="3200" spc="-15"/>
              <a:t> </a:t>
            </a:r>
            <a:r>
              <a:rPr dirty="0" sz="3200"/>
              <a:t>τρόπους</a:t>
            </a:r>
            <a:r>
              <a:rPr dirty="0" sz="3200" spc="-15"/>
              <a:t> </a:t>
            </a:r>
            <a:r>
              <a:rPr dirty="0" sz="3200"/>
              <a:t>μπορώ</a:t>
            </a:r>
            <a:r>
              <a:rPr dirty="0" sz="3200" spc="5"/>
              <a:t> </a:t>
            </a:r>
            <a:r>
              <a:rPr dirty="0" sz="3200"/>
              <a:t>να</a:t>
            </a:r>
            <a:r>
              <a:rPr dirty="0" sz="3200" spc="-15"/>
              <a:t> </a:t>
            </a:r>
            <a:r>
              <a:rPr dirty="0" sz="3200"/>
              <a:t>χρησιμοποιήσω </a:t>
            </a:r>
            <a:r>
              <a:rPr dirty="0" sz="3200" spc="-80"/>
              <a:t>το</a:t>
            </a:r>
            <a:r>
              <a:rPr dirty="0" sz="3200" spc="-20"/>
              <a:t> </a:t>
            </a:r>
            <a:r>
              <a:rPr dirty="0" sz="3200" spc="-30"/>
              <a:t>λογισμικό;</a:t>
            </a:r>
            <a:endParaRPr sz="3200"/>
          </a:p>
        </p:txBody>
      </p:sp>
      <p:sp>
        <p:nvSpPr>
          <p:cNvPr id="11" name="object 11" descr=""/>
          <p:cNvSpPr txBox="1"/>
          <p:nvPr/>
        </p:nvSpPr>
        <p:spPr>
          <a:xfrm>
            <a:off x="465531" y="5650179"/>
            <a:ext cx="1416685" cy="7080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0">
                <a:solidFill>
                  <a:srgbClr val="212121"/>
                </a:solidFill>
                <a:latin typeface="Segoe UI Emoji"/>
                <a:cs typeface="Segoe UI Emoji"/>
              </a:rPr>
              <a:t>⚡⚡⚡⚡⚡⚡</a:t>
            </a:r>
            <a:endParaRPr sz="1400">
              <a:latin typeface="Segoe UI Emoji"/>
              <a:cs typeface="Segoe UI Emoji"/>
            </a:endParaRPr>
          </a:p>
          <a:p>
            <a:pPr marL="48895">
              <a:lnSpc>
                <a:spcPct val="100000"/>
              </a:lnSpc>
              <a:spcBef>
                <a:spcPts val="1775"/>
              </a:spcBef>
            </a:pPr>
            <a:r>
              <a:rPr dirty="0" sz="1600" spc="-10" b="1">
                <a:solidFill>
                  <a:srgbClr val="212121"/>
                </a:solidFill>
                <a:latin typeface="Tahoma"/>
                <a:cs typeface="Tahoma"/>
              </a:rPr>
              <a:t>Υπολογιστική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942847" y="6260084"/>
            <a:ext cx="461009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70" b="1">
                <a:solidFill>
                  <a:srgbClr val="212121"/>
                </a:solidFill>
                <a:latin typeface="Tahoma"/>
                <a:cs typeface="Tahoma"/>
              </a:rPr>
              <a:t>Ισχύ</a:t>
            </a:r>
            <a:endParaRPr sz="1600">
              <a:latin typeface="Tahoma"/>
              <a:cs typeface="Tahoma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1842516" y="3613391"/>
            <a:ext cx="3808729" cy="3244850"/>
            <a:chOff x="1842516" y="3613391"/>
            <a:chExt cx="3808729" cy="3244850"/>
          </a:xfrm>
        </p:grpSpPr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842516" y="3613391"/>
              <a:ext cx="3808603" cy="3244608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37588" y="3808474"/>
              <a:ext cx="3238500" cy="2926078"/>
            </a:xfrm>
            <a:prstGeom prst="rect">
              <a:avLst/>
            </a:prstGeom>
          </p:spPr>
        </p:pic>
      </p:grpSp>
      <p:pic>
        <p:nvPicPr>
          <p:cNvPr id="16" name="object 16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44068" y="4134611"/>
            <a:ext cx="890016" cy="800100"/>
          </a:xfrm>
          <a:prstGeom prst="rect">
            <a:avLst/>
          </a:prstGeom>
        </p:spPr>
      </p:pic>
      <p:grpSp>
        <p:nvGrpSpPr>
          <p:cNvPr id="17" name="object 17" descr=""/>
          <p:cNvGrpSpPr/>
          <p:nvPr/>
        </p:nvGrpSpPr>
        <p:grpSpPr>
          <a:xfrm>
            <a:off x="6925056" y="1056132"/>
            <a:ext cx="5135245" cy="677545"/>
            <a:chOff x="6925056" y="1056132"/>
            <a:chExt cx="5135245" cy="677545"/>
          </a:xfrm>
        </p:grpSpPr>
        <p:pic>
          <p:nvPicPr>
            <p:cNvPr id="18" name="object 18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925056" y="1086612"/>
              <a:ext cx="617981" cy="630174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153656" y="1056132"/>
              <a:ext cx="4906517" cy="677418"/>
            </a:xfrm>
            <a:prstGeom prst="rect">
              <a:avLst/>
            </a:prstGeom>
          </p:spPr>
        </p:pic>
      </p:grpSp>
      <p:sp>
        <p:nvSpPr>
          <p:cNvPr id="20" name="object 20" descr=""/>
          <p:cNvSpPr txBox="1"/>
          <p:nvPr/>
        </p:nvSpPr>
        <p:spPr>
          <a:xfrm>
            <a:off x="6890384" y="1000698"/>
            <a:ext cx="4993005" cy="2637790"/>
          </a:xfrm>
          <a:prstGeom prst="rect">
            <a:avLst/>
          </a:prstGeom>
        </p:spPr>
        <p:txBody>
          <a:bodyPr wrap="square" lIns="0" tIns="147320" rIns="0" bIns="0" rtlCol="0" vert="horz">
            <a:spAutoFit/>
          </a:bodyPr>
          <a:lstStyle/>
          <a:p>
            <a:pPr marL="454025" indent="-244475">
              <a:lnSpc>
                <a:spcPct val="100000"/>
              </a:lnSpc>
              <a:spcBef>
                <a:spcPts val="1160"/>
              </a:spcBef>
              <a:buSzPct val="95833"/>
              <a:buFont typeface="Wingdings"/>
              <a:buChar char=""/>
              <a:tabLst>
                <a:tab pos="454025" algn="l"/>
              </a:tabLst>
            </a:pPr>
            <a:r>
              <a:rPr dirty="0" sz="2400" spc="-120" b="1">
                <a:solidFill>
                  <a:srgbClr val="153753"/>
                </a:solidFill>
                <a:latin typeface="Tahoma"/>
                <a:cs typeface="Tahoma"/>
              </a:rPr>
              <a:t>Για</a:t>
            </a:r>
            <a:r>
              <a:rPr dirty="0" sz="2400" spc="3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2400" spc="-75" b="1">
                <a:solidFill>
                  <a:srgbClr val="153753"/>
                </a:solidFill>
                <a:latin typeface="Tahoma"/>
                <a:cs typeface="Tahoma"/>
              </a:rPr>
              <a:t>εκπαιδευτικούς</a:t>
            </a:r>
            <a:r>
              <a:rPr dirty="0" sz="2400" spc="2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2400" b="1">
                <a:solidFill>
                  <a:srgbClr val="153753"/>
                </a:solidFill>
                <a:latin typeface="Tahoma"/>
                <a:cs typeface="Tahoma"/>
              </a:rPr>
              <a:t>σκοπούς</a:t>
            </a:r>
            <a:r>
              <a:rPr dirty="0" sz="2400" spc="3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2400" spc="-50" b="1">
                <a:solidFill>
                  <a:srgbClr val="153753"/>
                </a:solidFill>
                <a:latin typeface="Tahoma"/>
                <a:cs typeface="Tahoma"/>
              </a:rPr>
              <a:t>:</a:t>
            </a:r>
            <a:endParaRPr sz="2400">
              <a:latin typeface="Tahoma"/>
              <a:cs typeface="Tahoma"/>
            </a:endParaRPr>
          </a:p>
          <a:p>
            <a:pPr lvl="1" marL="405765" marR="164465" indent="253365">
              <a:lnSpc>
                <a:spcPts val="1939"/>
              </a:lnSpc>
              <a:spcBef>
                <a:spcPts val="1040"/>
              </a:spcBef>
              <a:buClr>
                <a:srgbClr val="FFC000"/>
              </a:buClr>
              <a:buFont typeface="Wingdings"/>
              <a:buChar char=""/>
              <a:tabLst>
                <a:tab pos="659130" algn="l"/>
              </a:tabLst>
            </a:pPr>
            <a:r>
              <a:rPr dirty="0" sz="1800" spc="-80">
                <a:solidFill>
                  <a:srgbClr val="153753"/>
                </a:solidFill>
                <a:latin typeface="Verdana"/>
                <a:cs typeface="Verdana"/>
              </a:rPr>
              <a:t>Για</a:t>
            </a:r>
            <a:r>
              <a:rPr dirty="0" sz="18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5">
                <a:solidFill>
                  <a:srgbClr val="153753"/>
                </a:solidFill>
                <a:latin typeface="Verdana"/>
                <a:cs typeface="Verdana"/>
              </a:rPr>
              <a:t>εκπαιδευτική</a:t>
            </a:r>
            <a:r>
              <a:rPr dirty="0" sz="18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20">
                <a:solidFill>
                  <a:srgbClr val="153753"/>
                </a:solidFill>
                <a:latin typeface="Verdana"/>
                <a:cs typeface="Verdana"/>
              </a:rPr>
              <a:t>χρήση</a:t>
            </a:r>
            <a:r>
              <a:rPr dirty="0" sz="18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30">
                <a:solidFill>
                  <a:srgbClr val="153753"/>
                </a:solidFill>
                <a:latin typeface="Verdana"/>
                <a:cs typeface="Verdana"/>
              </a:rPr>
              <a:t>συνίσταται</a:t>
            </a:r>
            <a:r>
              <a:rPr dirty="0" sz="18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50">
                <a:solidFill>
                  <a:srgbClr val="153753"/>
                </a:solidFill>
                <a:latin typeface="Verdana"/>
                <a:cs typeface="Verdana"/>
              </a:rPr>
              <a:t>η </a:t>
            </a:r>
            <a:r>
              <a:rPr dirty="0" sz="1800" spc="-30">
                <a:solidFill>
                  <a:srgbClr val="153753"/>
                </a:solidFill>
                <a:latin typeface="Verdana"/>
                <a:cs typeface="Verdana"/>
              </a:rPr>
              <a:t>απλοποιημένη</a:t>
            </a:r>
            <a:r>
              <a:rPr dirty="0" sz="18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>
                <a:solidFill>
                  <a:srgbClr val="153753"/>
                </a:solidFill>
                <a:latin typeface="Verdana"/>
                <a:cs typeface="Verdana"/>
              </a:rPr>
              <a:t>μορφή</a:t>
            </a:r>
            <a:r>
              <a:rPr dirty="0" sz="18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του</a:t>
            </a:r>
            <a:r>
              <a:rPr dirty="0" sz="1800" spc="-9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55">
                <a:solidFill>
                  <a:srgbClr val="153753"/>
                </a:solidFill>
                <a:latin typeface="Verdana"/>
                <a:cs typeface="Verdana"/>
              </a:rPr>
              <a:t>λογισμικού</a:t>
            </a:r>
            <a:r>
              <a:rPr dirty="0" sz="18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25">
                <a:solidFill>
                  <a:srgbClr val="153753"/>
                </a:solidFill>
                <a:latin typeface="Verdana"/>
                <a:cs typeface="Verdana"/>
              </a:rPr>
              <a:t>σε</a:t>
            </a:r>
            <a:endParaRPr sz="1800">
              <a:latin typeface="Verdana"/>
              <a:cs typeface="Verdana"/>
            </a:endParaRPr>
          </a:p>
          <a:p>
            <a:pPr marL="1431925">
              <a:lnSpc>
                <a:spcPts val="1920"/>
              </a:lnSpc>
            </a:pP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Windows,</a:t>
            </a:r>
            <a:r>
              <a:rPr dirty="0" sz="1800" spc="-8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30">
                <a:solidFill>
                  <a:srgbClr val="153753"/>
                </a:solidFill>
                <a:latin typeface="Verdana"/>
                <a:cs typeface="Verdana"/>
              </a:rPr>
              <a:t>Linux,</a:t>
            </a:r>
            <a:r>
              <a:rPr dirty="0" sz="1800" spc="-12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65">
                <a:solidFill>
                  <a:srgbClr val="153753"/>
                </a:solidFill>
                <a:latin typeface="Verdana"/>
                <a:cs typeface="Verdana"/>
              </a:rPr>
              <a:t>Mac.</a:t>
            </a:r>
            <a:endParaRPr sz="1800">
              <a:latin typeface="Verdana"/>
              <a:cs typeface="Verdana"/>
            </a:endParaRPr>
          </a:p>
          <a:p>
            <a:pPr marL="427990" indent="-227965">
              <a:lnSpc>
                <a:spcPts val="2050"/>
              </a:lnSpc>
              <a:spcBef>
                <a:spcPts val="780"/>
              </a:spcBef>
              <a:buClr>
                <a:srgbClr val="FFC000"/>
              </a:buClr>
              <a:buFont typeface="Wingdings"/>
              <a:buChar char=""/>
              <a:tabLst>
                <a:tab pos="427990" algn="l"/>
              </a:tabLst>
            </a:pP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Απαιτεί</a:t>
            </a:r>
            <a:r>
              <a:rPr dirty="0" sz="18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λιγότερο</a:t>
            </a:r>
            <a:r>
              <a:rPr dirty="0" sz="1800" spc="-8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55">
                <a:solidFill>
                  <a:srgbClr val="153753"/>
                </a:solidFill>
                <a:latin typeface="Verdana"/>
                <a:cs typeface="Verdana"/>
              </a:rPr>
              <a:t>αποθηκευτικό</a:t>
            </a:r>
            <a:r>
              <a:rPr dirty="0" sz="1800" spc="-7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>
                <a:solidFill>
                  <a:srgbClr val="153753"/>
                </a:solidFill>
                <a:latin typeface="Verdana"/>
                <a:cs typeface="Verdana"/>
              </a:rPr>
              <a:t>χώρο</a:t>
            </a:r>
            <a:r>
              <a:rPr dirty="0" sz="18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25">
                <a:solidFill>
                  <a:srgbClr val="153753"/>
                </a:solidFill>
                <a:latin typeface="Verdana"/>
                <a:cs typeface="Verdana"/>
              </a:rPr>
              <a:t>και</a:t>
            </a:r>
            <a:endParaRPr sz="1800">
              <a:latin typeface="Verdana"/>
              <a:cs typeface="Verdana"/>
            </a:endParaRPr>
          </a:p>
          <a:p>
            <a:pPr marL="1602105">
              <a:lnSpc>
                <a:spcPts val="2050"/>
              </a:lnSpc>
            </a:pPr>
            <a:r>
              <a:rPr dirty="0" sz="1800" spc="-55">
                <a:solidFill>
                  <a:srgbClr val="153753"/>
                </a:solidFill>
                <a:latin typeface="Verdana"/>
                <a:cs typeface="Verdana"/>
              </a:rPr>
              <a:t>υπολογιστική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ισχύ.</a:t>
            </a:r>
            <a:endParaRPr sz="1800">
              <a:latin typeface="Verdana"/>
              <a:cs typeface="Verdana"/>
            </a:endParaRPr>
          </a:p>
          <a:p>
            <a:pPr marL="240029" marR="5080" indent="-227965">
              <a:lnSpc>
                <a:spcPts val="1939"/>
              </a:lnSpc>
              <a:spcBef>
                <a:spcPts val="1045"/>
              </a:spcBef>
              <a:buClr>
                <a:srgbClr val="FFC000"/>
              </a:buClr>
              <a:buFont typeface="Wingdings"/>
              <a:buChar char=""/>
              <a:tabLst>
                <a:tab pos="363220" algn="l"/>
              </a:tabLst>
            </a:pPr>
            <a:r>
              <a:rPr dirty="0" sz="1800" spc="-70">
                <a:solidFill>
                  <a:srgbClr val="153753"/>
                </a:solidFill>
                <a:latin typeface="Verdana"/>
                <a:cs typeface="Verdana"/>
              </a:rPr>
              <a:t>Δεν</a:t>
            </a:r>
            <a:r>
              <a:rPr dirty="0" sz="18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απαιτεί</a:t>
            </a:r>
            <a:r>
              <a:rPr dirty="0" sz="18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95">
                <a:solidFill>
                  <a:srgbClr val="153753"/>
                </a:solidFill>
                <a:latin typeface="Verdana"/>
                <a:cs typeface="Verdana"/>
              </a:rPr>
              <a:t>IDE</a:t>
            </a:r>
            <a:r>
              <a:rPr dirty="0" sz="1800" spc="-13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45">
                <a:solidFill>
                  <a:srgbClr val="153753"/>
                </a:solidFill>
                <a:latin typeface="Verdana"/>
                <a:cs typeface="Verdana"/>
              </a:rPr>
              <a:t>(ολοκληρωμένο</a:t>
            </a:r>
            <a:r>
              <a:rPr dirty="0" sz="18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20">
                <a:solidFill>
                  <a:srgbClr val="153753"/>
                </a:solidFill>
                <a:latin typeface="Verdana"/>
                <a:cs typeface="Verdana"/>
              </a:rPr>
              <a:t>περιβάλλον </a:t>
            </a:r>
            <a:r>
              <a:rPr dirty="0" sz="1800" spc="-20">
                <a:solidFill>
                  <a:srgbClr val="153753"/>
                </a:solidFill>
                <a:latin typeface="Verdana"/>
                <a:cs typeface="Verdana"/>
              </a:rPr>
              <a:t>	</a:t>
            </a:r>
            <a:r>
              <a:rPr dirty="0" sz="1800" spc="-30">
                <a:solidFill>
                  <a:srgbClr val="153753"/>
                </a:solidFill>
                <a:latin typeface="Verdana"/>
                <a:cs typeface="Verdana"/>
              </a:rPr>
              <a:t>ανάπτυξης)</a:t>
            </a:r>
            <a:r>
              <a:rPr dirty="0" sz="18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40">
                <a:solidFill>
                  <a:srgbClr val="153753"/>
                </a:solidFill>
                <a:latin typeface="Verdana"/>
                <a:cs typeface="Verdana"/>
              </a:rPr>
              <a:t>για</a:t>
            </a:r>
            <a:r>
              <a:rPr dirty="0" sz="18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20">
                <a:solidFill>
                  <a:srgbClr val="153753"/>
                </a:solidFill>
                <a:latin typeface="Verdana"/>
                <a:cs typeface="Verdana"/>
              </a:rPr>
              <a:t>τη</a:t>
            </a:r>
            <a:r>
              <a:rPr dirty="0" sz="18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20">
                <a:solidFill>
                  <a:srgbClr val="153753"/>
                </a:solidFill>
                <a:latin typeface="Verdana"/>
                <a:cs typeface="Verdana"/>
              </a:rPr>
              <a:t>χρήση</a:t>
            </a:r>
            <a:r>
              <a:rPr dirty="0" sz="1800" spc="-1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του</a:t>
            </a:r>
            <a:r>
              <a:rPr dirty="0" sz="18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λογισμικού.</a:t>
            </a:r>
            <a:endParaRPr sz="1800">
              <a:latin typeface="Verdana"/>
              <a:cs typeface="Verdana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8409431" y="3613365"/>
            <a:ext cx="3782695" cy="3244850"/>
            <a:chOff x="8409431" y="3613365"/>
            <a:chExt cx="3782695" cy="3244850"/>
          </a:xfrm>
        </p:grpSpPr>
        <p:pic>
          <p:nvPicPr>
            <p:cNvPr id="22" name="object 2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409431" y="3613365"/>
              <a:ext cx="3782568" cy="3244634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604503" y="3808475"/>
              <a:ext cx="3293363" cy="2857500"/>
            </a:xfrm>
            <a:prstGeom prst="rect">
              <a:avLst/>
            </a:prstGeom>
          </p:spPr>
        </p:pic>
      </p:grpSp>
      <p:pic>
        <p:nvPicPr>
          <p:cNvPr id="24" name="object 24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402068" y="4178808"/>
            <a:ext cx="800100" cy="755904"/>
          </a:xfrm>
          <a:prstGeom prst="rect">
            <a:avLst/>
          </a:prstGeom>
        </p:spPr>
      </p:pic>
      <p:sp>
        <p:nvSpPr>
          <p:cNvPr id="25" name="object 25" descr=""/>
          <p:cNvSpPr txBox="1"/>
          <p:nvPr/>
        </p:nvSpPr>
        <p:spPr>
          <a:xfrm>
            <a:off x="7207377" y="5634139"/>
            <a:ext cx="1342390" cy="665480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695"/>
              </a:spcBef>
            </a:pPr>
            <a:r>
              <a:rPr dirty="0" sz="1600" spc="-25">
                <a:solidFill>
                  <a:srgbClr val="212121"/>
                </a:solidFill>
                <a:latin typeface="Segoe UI Emoji"/>
                <a:cs typeface="Segoe UI Emoji"/>
              </a:rPr>
              <a:t>⚡⚡⚡</a:t>
            </a:r>
            <a:endParaRPr sz="1600">
              <a:latin typeface="Segoe UI Emoji"/>
              <a:cs typeface="Segoe UI Emoji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dirty="0" sz="1600" spc="-30" b="1">
                <a:solidFill>
                  <a:srgbClr val="212121"/>
                </a:solidFill>
                <a:latin typeface="Tahoma"/>
                <a:cs typeface="Tahoma"/>
              </a:rPr>
              <a:t>Υπολογιστική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7647813" y="6201562"/>
            <a:ext cx="461009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70" b="1">
                <a:solidFill>
                  <a:srgbClr val="212121"/>
                </a:solidFill>
                <a:latin typeface="Tahoma"/>
                <a:cs typeface="Tahoma"/>
              </a:rPr>
              <a:t>Ισχύ</a:t>
            </a:r>
            <a:endParaRPr sz="1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BCD6E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2927604" y="103631"/>
            <a:ext cx="6363970" cy="900430"/>
            <a:chOff x="2927604" y="103631"/>
            <a:chExt cx="6363970" cy="90043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27604" y="103631"/>
              <a:ext cx="4720590" cy="899922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14032" y="103631"/>
              <a:ext cx="2062733" cy="899922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642604" y="103631"/>
              <a:ext cx="648461" cy="899922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168776" y="215011"/>
            <a:ext cx="5855335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100"/>
              <a:t>Από</a:t>
            </a:r>
            <a:r>
              <a:rPr dirty="0" sz="3200" spc="-85"/>
              <a:t> </a:t>
            </a:r>
            <a:r>
              <a:rPr dirty="0" sz="3200" spc="-265"/>
              <a:t>τι</a:t>
            </a:r>
            <a:r>
              <a:rPr dirty="0" sz="3200" spc="-40"/>
              <a:t> </a:t>
            </a:r>
            <a:r>
              <a:rPr dirty="0" sz="3200" spc="-114"/>
              <a:t>αποτελείται</a:t>
            </a:r>
            <a:r>
              <a:rPr dirty="0" sz="3200" spc="-50"/>
              <a:t> </a:t>
            </a:r>
            <a:r>
              <a:rPr dirty="0" sz="3200" spc="-100"/>
              <a:t>το</a:t>
            </a:r>
            <a:r>
              <a:rPr dirty="0" sz="3200" spc="-95"/>
              <a:t> </a:t>
            </a:r>
            <a:r>
              <a:rPr dirty="0" sz="3200" spc="-60"/>
              <a:t>MatRad;</a:t>
            </a:r>
            <a:endParaRPr sz="3200"/>
          </a:p>
        </p:txBody>
      </p:sp>
      <p:sp>
        <p:nvSpPr>
          <p:cNvPr id="8" name="object 8" descr=""/>
          <p:cNvSpPr txBox="1"/>
          <p:nvPr/>
        </p:nvSpPr>
        <p:spPr>
          <a:xfrm>
            <a:off x="631647" y="1107185"/>
            <a:ext cx="998982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lr>
                <a:srgbClr val="FFC000"/>
              </a:buClr>
              <a:buFont typeface="Wingdings"/>
              <a:buChar char=""/>
              <a:tabLst>
                <a:tab pos="240665" algn="l"/>
              </a:tabLst>
            </a:pPr>
            <a:r>
              <a:rPr dirty="0" sz="1800" spc="-55">
                <a:solidFill>
                  <a:srgbClr val="153753"/>
                </a:solidFill>
                <a:latin typeface="Verdana"/>
                <a:cs typeface="Verdana"/>
              </a:rPr>
              <a:t>Συναρτήσεις</a:t>
            </a:r>
            <a:r>
              <a:rPr dirty="0" sz="18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55">
                <a:solidFill>
                  <a:srgbClr val="153753"/>
                </a:solidFill>
                <a:latin typeface="Verdana"/>
                <a:cs typeface="Verdana"/>
              </a:rPr>
              <a:t>του</a:t>
            </a:r>
            <a:r>
              <a:rPr dirty="0" sz="1800" spc="-7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70">
                <a:solidFill>
                  <a:srgbClr val="153753"/>
                </a:solidFill>
                <a:latin typeface="Verdana"/>
                <a:cs typeface="Verdana"/>
              </a:rPr>
              <a:t>MATLAB</a:t>
            </a:r>
            <a:r>
              <a:rPr dirty="0" sz="18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45">
                <a:solidFill>
                  <a:srgbClr val="153753"/>
                </a:solidFill>
                <a:latin typeface="Verdana"/>
                <a:cs typeface="Verdana"/>
              </a:rPr>
              <a:t>για</a:t>
            </a:r>
            <a:r>
              <a:rPr dirty="0" sz="18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35">
                <a:solidFill>
                  <a:srgbClr val="153753"/>
                </a:solidFill>
                <a:latin typeface="Verdana"/>
                <a:cs typeface="Verdana"/>
              </a:rPr>
              <a:t>μοντελοποίηση</a:t>
            </a:r>
            <a:r>
              <a:rPr dirty="0" sz="18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40">
                <a:solidFill>
                  <a:srgbClr val="153753"/>
                </a:solidFill>
                <a:latin typeface="Verdana"/>
                <a:cs typeface="Verdana"/>
              </a:rPr>
              <a:t>της</a:t>
            </a:r>
            <a:r>
              <a:rPr dirty="0" sz="1800" spc="-8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55">
                <a:solidFill>
                  <a:srgbClr val="153753"/>
                </a:solidFill>
                <a:latin typeface="Verdana"/>
                <a:cs typeface="Verdana"/>
              </a:rPr>
              <a:t>ροής</a:t>
            </a:r>
            <a:r>
              <a:rPr dirty="0" sz="18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20">
                <a:solidFill>
                  <a:srgbClr val="153753"/>
                </a:solidFill>
                <a:latin typeface="Verdana"/>
                <a:cs typeface="Verdana"/>
              </a:rPr>
              <a:t>εργασιών</a:t>
            </a:r>
            <a:r>
              <a:rPr dirty="0" sz="18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ενός</a:t>
            </a:r>
            <a:r>
              <a:rPr dirty="0" sz="1800" spc="-12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πλάνου</a:t>
            </a:r>
            <a:r>
              <a:rPr dirty="0" sz="18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θεραπείας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631647" y="2602484"/>
            <a:ext cx="52311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lr>
                <a:srgbClr val="FFC000"/>
              </a:buClr>
              <a:buFont typeface="Wingdings"/>
              <a:buChar char=""/>
              <a:tabLst>
                <a:tab pos="240665" algn="l"/>
              </a:tabLst>
            </a:pPr>
            <a:r>
              <a:rPr dirty="0" sz="1800" spc="-35">
                <a:solidFill>
                  <a:srgbClr val="153753"/>
                </a:solidFill>
                <a:latin typeface="Verdana"/>
                <a:cs typeface="Verdana"/>
              </a:rPr>
              <a:t>Παραδείγματα</a:t>
            </a:r>
            <a:r>
              <a:rPr dirty="0" sz="18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55">
                <a:solidFill>
                  <a:srgbClr val="153753"/>
                </a:solidFill>
                <a:latin typeface="Verdana"/>
                <a:cs typeface="Verdana"/>
              </a:rPr>
              <a:t>αρχείων</a:t>
            </a:r>
            <a:r>
              <a:rPr dirty="0" sz="18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25">
                <a:solidFill>
                  <a:srgbClr val="153753"/>
                </a:solidFill>
                <a:latin typeface="Verdana"/>
                <a:cs typeface="Verdana"/>
              </a:rPr>
              <a:t>με</a:t>
            </a:r>
            <a:r>
              <a:rPr dirty="0" sz="18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δεδομένα</a:t>
            </a:r>
            <a:r>
              <a:rPr dirty="0" sz="1800" spc="-12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ασθενών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631647" y="5594705"/>
            <a:ext cx="10083165" cy="546735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241300" marR="5080" indent="-228600">
              <a:lnSpc>
                <a:spcPts val="1939"/>
              </a:lnSpc>
              <a:spcBef>
                <a:spcPts val="345"/>
              </a:spcBef>
              <a:buClr>
                <a:srgbClr val="FFC000"/>
              </a:buClr>
              <a:buFont typeface="Wingdings"/>
              <a:buChar char=""/>
              <a:tabLst>
                <a:tab pos="241300" algn="l"/>
              </a:tabLst>
            </a:pPr>
            <a:r>
              <a:rPr dirty="0" sz="1800" spc="-30">
                <a:solidFill>
                  <a:srgbClr val="153753"/>
                </a:solidFill>
                <a:latin typeface="Verdana"/>
                <a:cs typeface="Verdana"/>
              </a:rPr>
              <a:t>Βάσεις</a:t>
            </a:r>
            <a:r>
              <a:rPr dirty="0" sz="18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65">
                <a:solidFill>
                  <a:srgbClr val="153753"/>
                </a:solidFill>
                <a:latin typeface="Verdana"/>
                <a:cs typeface="Verdana"/>
              </a:rPr>
              <a:t>δεδομένων</a:t>
            </a:r>
            <a:r>
              <a:rPr dirty="0" sz="18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(φυσικών</a:t>
            </a:r>
            <a:r>
              <a:rPr dirty="0" sz="1800" spc="-8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δόσεων</a:t>
            </a:r>
            <a:r>
              <a:rPr dirty="0" sz="18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75">
                <a:solidFill>
                  <a:srgbClr val="153753"/>
                </a:solidFill>
                <a:latin typeface="Verdana"/>
                <a:cs typeface="Verdana"/>
              </a:rPr>
              <a:t>και</a:t>
            </a:r>
            <a:r>
              <a:rPr dirty="0" sz="1800" spc="-1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60">
                <a:solidFill>
                  <a:srgbClr val="153753"/>
                </a:solidFill>
                <a:latin typeface="Verdana"/>
                <a:cs typeface="Verdana"/>
              </a:rPr>
              <a:t>βιολογικών</a:t>
            </a:r>
            <a:r>
              <a:rPr dirty="0" sz="18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50">
                <a:solidFill>
                  <a:srgbClr val="153753"/>
                </a:solidFill>
                <a:latin typeface="Verdana"/>
                <a:cs typeface="Verdana"/>
              </a:rPr>
              <a:t>επιπτώσεων)</a:t>
            </a:r>
            <a:r>
              <a:rPr dirty="0" sz="1800" spc="-14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45">
                <a:solidFill>
                  <a:srgbClr val="153753"/>
                </a:solidFill>
                <a:latin typeface="Verdana"/>
                <a:cs typeface="Verdana"/>
              </a:rPr>
              <a:t>για</a:t>
            </a:r>
            <a:r>
              <a:rPr dirty="0" sz="1800" spc="-12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τους</a:t>
            </a:r>
            <a:r>
              <a:rPr dirty="0" sz="1800" spc="-1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800" spc="-10">
                <a:solidFill>
                  <a:srgbClr val="153753"/>
                </a:solidFill>
                <a:latin typeface="Verdana"/>
                <a:cs typeface="Verdana"/>
              </a:rPr>
              <a:t>απαιτούμενους υπολογισμούς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11" name="object 11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76955" y="3057144"/>
            <a:ext cx="6038088" cy="2351531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151376" y="1580388"/>
            <a:ext cx="3889248" cy="571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BCD6E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3352800" y="0"/>
            <a:ext cx="5496560" cy="864869"/>
            <a:chOff x="3352800" y="0"/>
            <a:chExt cx="5496560" cy="864869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52800" y="0"/>
              <a:ext cx="3853434" cy="864870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72071" y="0"/>
              <a:ext cx="2062733" cy="864870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200644" y="0"/>
              <a:ext cx="648461" cy="864870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350520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Πώς</a:t>
            </a:r>
            <a:r>
              <a:rPr dirty="0" sz="3200" spc="-60"/>
              <a:t> </a:t>
            </a:r>
            <a:r>
              <a:rPr dirty="0" sz="3200" spc="-120"/>
              <a:t>δουλεύει</a:t>
            </a:r>
            <a:r>
              <a:rPr dirty="0" sz="3200" spc="-55"/>
              <a:t> </a:t>
            </a:r>
            <a:r>
              <a:rPr dirty="0" sz="3200" spc="-65"/>
              <a:t>το</a:t>
            </a:r>
            <a:r>
              <a:rPr dirty="0" sz="3200" spc="-45"/>
              <a:t> </a:t>
            </a:r>
            <a:r>
              <a:rPr dirty="0" sz="3200" spc="-70"/>
              <a:t>MatRad;</a:t>
            </a:r>
            <a:endParaRPr sz="3200"/>
          </a:p>
        </p:txBody>
      </p:sp>
      <p:grpSp>
        <p:nvGrpSpPr>
          <p:cNvPr id="8" name="object 8" descr=""/>
          <p:cNvGrpSpPr/>
          <p:nvPr/>
        </p:nvGrpSpPr>
        <p:grpSpPr>
          <a:xfrm>
            <a:off x="3890517" y="1563369"/>
            <a:ext cx="3406775" cy="817880"/>
            <a:chOff x="3890517" y="1563369"/>
            <a:chExt cx="3406775" cy="817880"/>
          </a:xfrm>
        </p:grpSpPr>
        <p:sp>
          <p:nvSpPr>
            <p:cNvPr id="9" name="object 9" descr=""/>
            <p:cNvSpPr/>
            <p:nvPr/>
          </p:nvSpPr>
          <p:spPr>
            <a:xfrm>
              <a:off x="3896867" y="1569719"/>
              <a:ext cx="3394075" cy="805180"/>
            </a:xfrm>
            <a:custGeom>
              <a:avLst/>
              <a:gdLst/>
              <a:ahLst/>
              <a:cxnLst/>
              <a:rect l="l" t="t" r="r" b="b"/>
              <a:pathLst>
                <a:path w="3394075" h="805180">
                  <a:moveTo>
                    <a:pt x="3259836" y="0"/>
                  </a:moveTo>
                  <a:lnTo>
                    <a:pt x="134112" y="0"/>
                  </a:lnTo>
                  <a:lnTo>
                    <a:pt x="91732" y="6839"/>
                  </a:lnTo>
                  <a:lnTo>
                    <a:pt x="54918" y="25883"/>
                  </a:lnTo>
                  <a:lnTo>
                    <a:pt x="25883" y="54918"/>
                  </a:lnTo>
                  <a:lnTo>
                    <a:pt x="6839" y="91732"/>
                  </a:lnTo>
                  <a:lnTo>
                    <a:pt x="0" y="134112"/>
                  </a:lnTo>
                  <a:lnTo>
                    <a:pt x="0" y="670559"/>
                  </a:lnTo>
                  <a:lnTo>
                    <a:pt x="6839" y="712939"/>
                  </a:lnTo>
                  <a:lnTo>
                    <a:pt x="25883" y="749753"/>
                  </a:lnTo>
                  <a:lnTo>
                    <a:pt x="54918" y="778788"/>
                  </a:lnTo>
                  <a:lnTo>
                    <a:pt x="91732" y="797832"/>
                  </a:lnTo>
                  <a:lnTo>
                    <a:pt x="134112" y="804671"/>
                  </a:lnTo>
                  <a:lnTo>
                    <a:pt x="3259836" y="804671"/>
                  </a:lnTo>
                  <a:lnTo>
                    <a:pt x="3302215" y="797832"/>
                  </a:lnTo>
                  <a:lnTo>
                    <a:pt x="3339029" y="778788"/>
                  </a:lnTo>
                  <a:lnTo>
                    <a:pt x="3368064" y="749753"/>
                  </a:lnTo>
                  <a:lnTo>
                    <a:pt x="3387108" y="712939"/>
                  </a:lnTo>
                  <a:lnTo>
                    <a:pt x="3393948" y="670559"/>
                  </a:lnTo>
                  <a:lnTo>
                    <a:pt x="3393948" y="134112"/>
                  </a:lnTo>
                  <a:lnTo>
                    <a:pt x="3387108" y="91732"/>
                  </a:lnTo>
                  <a:lnTo>
                    <a:pt x="3368064" y="54918"/>
                  </a:lnTo>
                  <a:lnTo>
                    <a:pt x="3339029" y="25883"/>
                  </a:lnTo>
                  <a:lnTo>
                    <a:pt x="3302215" y="6839"/>
                  </a:lnTo>
                  <a:lnTo>
                    <a:pt x="3259836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896867" y="1569719"/>
              <a:ext cx="3394075" cy="805180"/>
            </a:xfrm>
            <a:custGeom>
              <a:avLst/>
              <a:gdLst/>
              <a:ahLst/>
              <a:cxnLst/>
              <a:rect l="l" t="t" r="r" b="b"/>
              <a:pathLst>
                <a:path w="3394075" h="805180">
                  <a:moveTo>
                    <a:pt x="0" y="134112"/>
                  </a:moveTo>
                  <a:lnTo>
                    <a:pt x="6839" y="91732"/>
                  </a:lnTo>
                  <a:lnTo>
                    <a:pt x="25883" y="54918"/>
                  </a:lnTo>
                  <a:lnTo>
                    <a:pt x="54918" y="25883"/>
                  </a:lnTo>
                  <a:lnTo>
                    <a:pt x="91732" y="6839"/>
                  </a:lnTo>
                  <a:lnTo>
                    <a:pt x="134112" y="0"/>
                  </a:lnTo>
                  <a:lnTo>
                    <a:pt x="3259836" y="0"/>
                  </a:lnTo>
                  <a:lnTo>
                    <a:pt x="3302215" y="6839"/>
                  </a:lnTo>
                  <a:lnTo>
                    <a:pt x="3339029" y="25883"/>
                  </a:lnTo>
                  <a:lnTo>
                    <a:pt x="3368064" y="54918"/>
                  </a:lnTo>
                  <a:lnTo>
                    <a:pt x="3387108" y="91732"/>
                  </a:lnTo>
                  <a:lnTo>
                    <a:pt x="3393948" y="134112"/>
                  </a:lnTo>
                  <a:lnTo>
                    <a:pt x="3393948" y="670559"/>
                  </a:lnTo>
                  <a:lnTo>
                    <a:pt x="3387108" y="712939"/>
                  </a:lnTo>
                  <a:lnTo>
                    <a:pt x="3368064" y="749753"/>
                  </a:lnTo>
                  <a:lnTo>
                    <a:pt x="3339029" y="778788"/>
                  </a:lnTo>
                  <a:lnTo>
                    <a:pt x="3302215" y="797832"/>
                  </a:lnTo>
                  <a:lnTo>
                    <a:pt x="3259836" y="804671"/>
                  </a:lnTo>
                  <a:lnTo>
                    <a:pt x="134112" y="804671"/>
                  </a:lnTo>
                  <a:lnTo>
                    <a:pt x="91732" y="797832"/>
                  </a:lnTo>
                  <a:lnTo>
                    <a:pt x="54918" y="778788"/>
                  </a:lnTo>
                  <a:lnTo>
                    <a:pt x="25883" y="749753"/>
                  </a:lnTo>
                  <a:lnTo>
                    <a:pt x="6839" y="712939"/>
                  </a:lnTo>
                  <a:lnTo>
                    <a:pt x="0" y="670559"/>
                  </a:lnTo>
                  <a:lnTo>
                    <a:pt x="0" y="134112"/>
                  </a:lnTo>
                  <a:close/>
                </a:path>
              </a:pathLst>
            </a:custGeom>
            <a:ln w="12699">
              <a:solidFill>
                <a:srgbClr val="BCD6E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4086225" y="1681734"/>
            <a:ext cx="3015615" cy="55118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951230" marR="5080" indent="-939165">
              <a:lnSpc>
                <a:spcPts val="1980"/>
              </a:lnSpc>
              <a:spcBef>
                <a:spcPts val="315"/>
              </a:spcBef>
            </a:pPr>
            <a:r>
              <a:rPr dirty="0" sz="1800" spc="-50" b="1">
                <a:solidFill>
                  <a:srgbClr val="BCD6ED"/>
                </a:solidFill>
                <a:latin typeface="Tahoma"/>
                <a:cs typeface="Tahoma"/>
              </a:rPr>
              <a:t>Εισάγουμε </a:t>
            </a:r>
            <a:r>
              <a:rPr dirty="0" sz="1800" spc="-45" b="1">
                <a:solidFill>
                  <a:srgbClr val="BCD6ED"/>
                </a:solidFill>
                <a:latin typeface="Tahoma"/>
                <a:cs typeface="Tahoma"/>
              </a:rPr>
              <a:t>τα</a:t>
            </a:r>
            <a:r>
              <a:rPr dirty="0" sz="1800" spc="-35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spc="-60" b="1">
                <a:solidFill>
                  <a:srgbClr val="BCD6ED"/>
                </a:solidFill>
                <a:latin typeface="Tahoma"/>
                <a:cs typeface="Tahoma"/>
              </a:rPr>
              <a:t>δεδομένα</a:t>
            </a:r>
            <a:r>
              <a:rPr dirty="0" sz="1800" spc="-50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spc="-45" b="1">
                <a:solidFill>
                  <a:srgbClr val="BCD6ED"/>
                </a:solidFill>
                <a:latin typeface="Tahoma"/>
                <a:cs typeface="Tahoma"/>
              </a:rPr>
              <a:t>του </a:t>
            </a:r>
            <a:r>
              <a:rPr dirty="0" sz="1800" spc="-10" b="1">
                <a:solidFill>
                  <a:srgbClr val="BCD6ED"/>
                </a:solidFill>
                <a:latin typeface="Tahoma"/>
                <a:cs typeface="Tahoma"/>
              </a:rPr>
              <a:t>ασθενούς</a:t>
            </a:r>
            <a:endParaRPr sz="1800">
              <a:latin typeface="Tahoma"/>
              <a:cs typeface="Tahoma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3925570" y="2555494"/>
            <a:ext cx="3347720" cy="880110"/>
            <a:chOff x="3925570" y="2555494"/>
            <a:chExt cx="3347720" cy="880110"/>
          </a:xfrm>
        </p:grpSpPr>
        <p:sp>
          <p:nvSpPr>
            <p:cNvPr id="13" name="object 13" descr=""/>
            <p:cNvSpPr/>
            <p:nvPr/>
          </p:nvSpPr>
          <p:spPr>
            <a:xfrm>
              <a:off x="3931920" y="2561844"/>
              <a:ext cx="3335020" cy="867410"/>
            </a:xfrm>
            <a:custGeom>
              <a:avLst/>
              <a:gdLst/>
              <a:ahLst/>
              <a:cxnLst/>
              <a:rect l="l" t="t" r="r" b="b"/>
              <a:pathLst>
                <a:path w="3335020" h="867410">
                  <a:moveTo>
                    <a:pt x="3189985" y="0"/>
                  </a:moveTo>
                  <a:lnTo>
                    <a:pt x="144525" y="0"/>
                  </a:lnTo>
                  <a:lnTo>
                    <a:pt x="98868" y="7374"/>
                  </a:lnTo>
                  <a:lnTo>
                    <a:pt x="59198" y="27903"/>
                  </a:lnTo>
                  <a:lnTo>
                    <a:pt x="27903" y="59198"/>
                  </a:lnTo>
                  <a:lnTo>
                    <a:pt x="7374" y="98868"/>
                  </a:lnTo>
                  <a:lnTo>
                    <a:pt x="0" y="144525"/>
                  </a:lnTo>
                  <a:lnTo>
                    <a:pt x="0" y="722629"/>
                  </a:lnTo>
                  <a:lnTo>
                    <a:pt x="7374" y="768287"/>
                  </a:lnTo>
                  <a:lnTo>
                    <a:pt x="27903" y="807957"/>
                  </a:lnTo>
                  <a:lnTo>
                    <a:pt x="59198" y="839252"/>
                  </a:lnTo>
                  <a:lnTo>
                    <a:pt x="98868" y="859781"/>
                  </a:lnTo>
                  <a:lnTo>
                    <a:pt x="144525" y="867155"/>
                  </a:lnTo>
                  <a:lnTo>
                    <a:pt x="3189985" y="867155"/>
                  </a:lnTo>
                  <a:lnTo>
                    <a:pt x="3235643" y="859781"/>
                  </a:lnTo>
                  <a:lnTo>
                    <a:pt x="3275313" y="839252"/>
                  </a:lnTo>
                  <a:lnTo>
                    <a:pt x="3306608" y="807957"/>
                  </a:lnTo>
                  <a:lnTo>
                    <a:pt x="3327137" y="768287"/>
                  </a:lnTo>
                  <a:lnTo>
                    <a:pt x="3334511" y="722629"/>
                  </a:lnTo>
                  <a:lnTo>
                    <a:pt x="3334511" y="144525"/>
                  </a:lnTo>
                  <a:lnTo>
                    <a:pt x="3327137" y="98868"/>
                  </a:lnTo>
                  <a:lnTo>
                    <a:pt x="3306608" y="59198"/>
                  </a:lnTo>
                  <a:lnTo>
                    <a:pt x="3275313" y="27903"/>
                  </a:lnTo>
                  <a:lnTo>
                    <a:pt x="3235643" y="7374"/>
                  </a:lnTo>
                  <a:lnTo>
                    <a:pt x="3189985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931920" y="2561844"/>
              <a:ext cx="3335020" cy="867410"/>
            </a:xfrm>
            <a:custGeom>
              <a:avLst/>
              <a:gdLst/>
              <a:ahLst/>
              <a:cxnLst/>
              <a:rect l="l" t="t" r="r" b="b"/>
              <a:pathLst>
                <a:path w="3335020" h="867410">
                  <a:moveTo>
                    <a:pt x="0" y="144525"/>
                  </a:moveTo>
                  <a:lnTo>
                    <a:pt x="7374" y="98868"/>
                  </a:lnTo>
                  <a:lnTo>
                    <a:pt x="27903" y="59198"/>
                  </a:lnTo>
                  <a:lnTo>
                    <a:pt x="59198" y="27903"/>
                  </a:lnTo>
                  <a:lnTo>
                    <a:pt x="98868" y="7374"/>
                  </a:lnTo>
                  <a:lnTo>
                    <a:pt x="144525" y="0"/>
                  </a:lnTo>
                  <a:lnTo>
                    <a:pt x="3189985" y="0"/>
                  </a:lnTo>
                  <a:lnTo>
                    <a:pt x="3235643" y="7374"/>
                  </a:lnTo>
                  <a:lnTo>
                    <a:pt x="3275313" y="27903"/>
                  </a:lnTo>
                  <a:lnTo>
                    <a:pt x="3306608" y="59198"/>
                  </a:lnTo>
                  <a:lnTo>
                    <a:pt x="3327137" y="98868"/>
                  </a:lnTo>
                  <a:lnTo>
                    <a:pt x="3334511" y="144525"/>
                  </a:lnTo>
                  <a:lnTo>
                    <a:pt x="3334511" y="722629"/>
                  </a:lnTo>
                  <a:lnTo>
                    <a:pt x="3327137" y="768287"/>
                  </a:lnTo>
                  <a:lnTo>
                    <a:pt x="3306608" y="807957"/>
                  </a:lnTo>
                  <a:lnTo>
                    <a:pt x="3275313" y="839252"/>
                  </a:lnTo>
                  <a:lnTo>
                    <a:pt x="3235643" y="859781"/>
                  </a:lnTo>
                  <a:lnTo>
                    <a:pt x="3189985" y="867155"/>
                  </a:lnTo>
                  <a:lnTo>
                    <a:pt x="144525" y="867155"/>
                  </a:lnTo>
                  <a:lnTo>
                    <a:pt x="98868" y="859781"/>
                  </a:lnTo>
                  <a:lnTo>
                    <a:pt x="59198" y="839252"/>
                  </a:lnTo>
                  <a:lnTo>
                    <a:pt x="27903" y="807957"/>
                  </a:lnTo>
                  <a:lnTo>
                    <a:pt x="7374" y="768287"/>
                  </a:lnTo>
                  <a:lnTo>
                    <a:pt x="0" y="722629"/>
                  </a:lnTo>
                  <a:lnTo>
                    <a:pt x="0" y="144525"/>
                  </a:lnTo>
                  <a:close/>
                </a:path>
              </a:pathLst>
            </a:custGeom>
            <a:ln w="12700">
              <a:solidFill>
                <a:srgbClr val="BCD6E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4174616" y="2704287"/>
            <a:ext cx="2849245" cy="551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2070"/>
              </a:lnSpc>
              <a:spcBef>
                <a:spcPts val="100"/>
              </a:spcBef>
            </a:pPr>
            <a:r>
              <a:rPr dirty="0" sz="1800" spc="-75" b="1">
                <a:solidFill>
                  <a:srgbClr val="BCD6ED"/>
                </a:solidFill>
                <a:latin typeface="Tahoma"/>
                <a:cs typeface="Tahoma"/>
              </a:rPr>
              <a:t>Θέτουμε</a:t>
            </a:r>
            <a:r>
              <a:rPr dirty="0" sz="1800" spc="-50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spc="-45" b="1">
                <a:solidFill>
                  <a:srgbClr val="BCD6ED"/>
                </a:solidFill>
                <a:latin typeface="Tahoma"/>
                <a:cs typeface="Tahoma"/>
              </a:rPr>
              <a:t>τις</a:t>
            </a:r>
            <a:r>
              <a:rPr dirty="0" sz="1800" spc="-50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spc="-10" b="1">
                <a:solidFill>
                  <a:srgbClr val="BCD6ED"/>
                </a:solidFill>
                <a:latin typeface="Tahoma"/>
                <a:cs typeface="Tahoma"/>
              </a:rPr>
              <a:t>παραμέτρους</a:t>
            </a:r>
            <a:endParaRPr sz="1800">
              <a:latin typeface="Tahoma"/>
              <a:cs typeface="Tahoma"/>
            </a:endParaRPr>
          </a:p>
          <a:p>
            <a:pPr algn="ctr">
              <a:lnSpc>
                <a:spcPts val="2070"/>
              </a:lnSpc>
            </a:pPr>
            <a:r>
              <a:rPr dirty="0" sz="1800" spc="-65" b="1">
                <a:solidFill>
                  <a:srgbClr val="BCD6ED"/>
                </a:solidFill>
                <a:latin typeface="Tahoma"/>
                <a:cs typeface="Tahoma"/>
              </a:rPr>
              <a:t>του</a:t>
            </a:r>
            <a:r>
              <a:rPr dirty="0" sz="1800" spc="-40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b="1">
                <a:solidFill>
                  <a:srgbClr val="BCD6ED"/>
                </a:solidFill>
                <a:latin typeface="Tahoma"/>
                <a:cs typeface="Tahoma"/>
              </a:rPr>
              <a:t>πλάνου</a:t>
            </a:r>
            <a:r>
              <a:rPr dirty="0" sz="1800" spc="-25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spc="-10" b="1">
                <a:solidFill>
                  <a:srgbClr val="BCD6ED"/>
                </a:solidFill>
                <a:latin typeface="Tahoma"/>
                <a:cs typeface="Tahoma"/>
              </a:rPr>
              <a:t>θεραπείας</a:t>
            </a:r>
            <a:endParaRPr sz="1800">
              <a:latin typeface="Tahoma"/>
              <a:cs typeface="Tahoma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3885946" y="2294953"/>
            <a:ext cx="3403600" cy="4458335"/>
            <a:chOff x="3885946" y="2294953"/>
            <a:chExt cx="3403600" cy="4458335"/>
          </a:xfrm>
        </p:grpSpPr>
        <p:sp>
          <p:nvSpPr>
            <p:cNvPr id="17" name="object 17" descr=""/>
            <p:cNvSpPr/>
            <p:nvPr/>
          </p:nvSpPr>
          <p:spPr>
            <a:xfrm>
              <a:off x="5548884" y="2299716"/>
              <a:ext cx="227329" cy="330835"/>
            </a:xfrm>
            <a:custGeom>
              <a:avLst/>
              <a:gdLst/>
              <a:ahLst/>
              <a:cxnLst/>
              <a:rect l="l" t="t" r="r" b="b"/>
              <a:pathLst>
                <a:path w="227329" h="330835">
                  <a:moveTo>
                    <a:pt x="170306" y="0"/>
                  </a:moveTo>
                  <a:lnTo>
                    <a:pt x="56768" y="0"/>
                  </a:lnTo>
                  <a:lnTo>
                    <a:pt x="56768" y="217170"/>
                  </a:lnTo>
                  <a:lnTo>
                    <a:pt x="0" y="217170"/>
                  </a:lnTo>
                  <a:lnTo>
                    <a:pt x="113537" y="330708"/>
                  </a:lnTo>
                  <a:lnTo>
                    <a:pt x="227075" y="217170"/>
                  </a:lnTo>
                  <a:lnTo>
                    <a:pt x="170306" y="217170"/>
                  </a:lnTo>
                  <a:lnTo>
                    <a:pt x="170306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5548884" y="2299716"/>
              <a:ext cx="227329" cy="330835"/>
            </a:xfrm>
            <a:custGeom>
              <a:avLst/>
              <a:gdLst/>
              <a:ahLst/>
              <a:cxnLst/>
              <a:rect l="l" t="t" r="r" b="b"/>
              <a:pathLst>
                <a:path w="227329" h="330835">
                  <a:moveTo>
                    <a:pt x="0" y="217170"/>
                  </a:moveTo>
                  <a:lnTo>
                    <a:pt x="56768" y="217170"/>
                  </a:lnTo>
                  <a:lnTo>
                    <a:pt x="56768" y="0"/>
                  </a:lnTo>
                  <a:lnTo>
                    <a:pt x="170306" y="0"/>
                  </a:lnTo>
                  <a:lnTo>
                    <a:pt x="170306" y="217170"/>
                  </a:lnTo>
                  <a:lnTo>
                    <a:pt x="227075" y="217170"/>
                  </a:lnTo>
                  <a:lnTo>
                    <a:pt x="113537" y="330708"/>
                  </a:lnTo>
                  <a:lnTo>
                    <a:pt x="0" y="217170"/>
                  </a:lnTo>
                  <a:close/>
                </a:path>
              </a:pathLst>
            </a:custGeom>
            <a:ln w="9525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3965448" y="3608832"/>
              <a:ext cx="3252470" cy="1018540"/>
            </a:xfrm>
            <a:custGeom>
              <a:avLst/>
              <a:gdLst/>
              <a:ahLst/>
              <a:cxnLst/>
              <a:rect l="l" t="t" r="r" b="b"/>
              <a:pathLst>
                <a:path w="3252470" h="1018539">
                  <a:moveTo>
                    <a:pt x="3082544" y="0"/>
                  </a:moveTo>
                  <a:lnTo>
                    <a:pt x="169672" y="0"/>
                  </a:lnTo>
                  <a:lnTo>
                    <a:pt x="124559" y="6059"/>
                  </a:lnTo>
                  <a:lnTo>
                    <a:pt x="84026" y="23161"/>
                  </a:lnTo>
                  <a:lnTo>
                    <a:pt x="49688" y="49688"/>
                  </a:lnTo>
                  <a:lnTo>
                    <a:pt x="23161" y="84026"/>
                  </a:lnTo>
                  <a:lnTo>
                    <a:pt x="6059" y="124559"/>
                  </a:lnTo>
                  <a:lnTo>
                    <a:pt x="0" y="169672"/>
                  </a:lnTo>
                  <a:lnTo>
                    <a:pt x="0" y="848360"/>
                  </a:lnTo>
                  <a:lnTo>
                    <a:pt x="6059" y="893472"/>
                  </a:lnTo>
                  <a:lnTo>
                    <a:pt x="23161" y="934005"/>
                  </a:lnTo>
                  <a:lnTo>
                    <a:pt x="49688" y="968343"/>
                  </a:lnTo>
                  <a:lnTo>
                    <a:pt x="84026" y="994870"/>
                  </a:lnTo>
                  <a:lnTo>
                    <a:pt x="124559" y="1011972"/>
                  </a:lnTo>
                  <a:lnTo>
                    <a:pt x="169672" y="1018032"/>
                  </a:lnTo>
                  <a:lnTo>
                    <a:pt x="3082544" y="1018032"/>
                  </a:lnTo>
                  <a:lnTo>
                    <a:pt x="3127656" y="1011972"/>
                  </a:lnTo>
                  <a:lnTo>
                    <a:pt x="3168189" y="994870"/>
                  </a:lnTo>
                  <a:lnTo>
                    <a:pt x="3202527" y="968343"/>
                  </a:lnTo>
                  <a:lnTo>
                    <a:pt x="3229054" y="934005"/>
                  </a:lnTo>
                  <a:lnTo>
                    <a:pt x="3246156" y="893472"/>
                  </a:lnTo>
                  <a:lnTo>
                    <a:pt x="3252216" y="848360"/>
                  </a:lnTo>
                  <a:lnTo>
                    <a:pt x="3252216" y="169672"/>
                  </a:lnTo>
                  <a:lnTo>
                    <a:pt x="3246156" y="124559"/>
                  </a:lnTo>
                  <a:lnTo>
                    <a:pt x="3229054" y="84026"/>
                  </a:lnTo>
                  <a:lnTo>
                    <a:pt x="3202527" y="49688"/>
                  </a:lnTo>
                  <a:lnTo>
                    <a:pt x="3168189" y="23161"/>
                  </a:lnTo>
                  <a:lnTo>
                    <a:pt x="3127656" y="6059"/>
                  </a:lnTo>
                  <a:lnTo>
                    <a:pt x="308254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3965448" y="3608832"/>
              <a:ext cx="3252470" cy="1018540"/>
            </a:xfrm>
            <a:custGeom>
              <a:avLst/>
              <a:gdLst/>
              <a:ahLst/>
              <a:cxnLst/>
              <a:rect l="l" t="t" r="r" b="b"/>
              <a:pathLst>
                <a:path w="3252470" h="1018539">
                  <a:moveTo>
                    <a:pt x="0" y="169672"/>
                  </a:moveTo>
                  <a:lnTo>
                    <a:pt x="6059" y="124559"/>
                  </a:lnTo>
                  <a:lnTo>
                    <a:pt x="23161" y="84026"/>
                  </a:lnTo>
                  <a:lnTo>
                    <a:pt x="49688" y="49688"/>
                  </a:lnTo>
                  <a:lnTo>
                    <a:pt x="84026" y="23161"/>
                  </a:lnTo>
                  <a:lnTo>
                    <a:pt x="124559" y="6059"/>
                  </a:lnTo>
                  <a:lnTo>
                    <a:pt x="169672" y="0"/>
                  </a:lnTo>
                  <a:lnTo>
                    <a:pt x="3082544" y="0"/>
                  </a:lnTo>
                  <a:lnTo>
                    <a:pt x="3127656" y="6059"/>
                  </a:lnTo>
                  <a:lnTo>
                    <a:pt x="3168189" y="23161"/>
                  </a:lnTo>
                  <a:lnTo>
                    <a:pt x="3202527" y="49688"/>
                  </a:lnTo>
                  <a:lnTo>
                    <a:pt x="3229054" y="84026"/>
                  </a:lnTo>
                  <a:lnTo>
                    <a:pt x="3246156" y="124559"/>
                  </a:lnTo>
                  <a:lnTo>
                    <a:pt x="3252216" y="169672"/>
                  </a:lnTo>
                  <a:lnTo>
                    <a:pt x="3252216" y="848360"/>
                  </a:lnTo>
                  <a:lnTo>
                    <a:pt x="3246156" y="893472"/>
                  </a:lnTo>
                  <a:lnTo>
                    <a:pt x="3229054" y="934005"/>
                  </a:lnTo>
                  <a:lnTo>
                    <a:pt x="3202527" y="968343"/>
                  </a:lnTo>
                  <a:lnTo>
                    <a:pt x="3168189" y="994870"/>
                  </a:lnTo>
                  <a:lnTo>
                    <a:pt x="3127656" y="1011972"/>
                  </a:lnTo>
                  <a:lnTo>
                    <a:pt x="3082544" y="1018032"/>
                  </a:lnTo>
                  <a:lnTo>
                    <a:pt x="169672" y="1018032"/>
                  </a:lnTo>
                  <a:lnTo>
                    <a:pt x="124559" y="1011972"/>
                  </a:lnTo>
                  <a:lnTo>
                    <a:pt x="84026" y="994870"/>
                  </a:lnTo>
                  <a:lnTo>
                    <a:pt x="49688" y="968343"/>
                  </a:lnTo>
                  <a:lnTo>
                    <a:pt x="23161" y="934005"/>
                  </a:lnTo>
                  <a:lnTo>
                    <a:pt x="6059" y="893472"/>
                  </a:lnTo>
                  <a:lnTo>
                    <a:pt x="0" y="848360"/>
                  </a:lnTo>
                  <a:lnTo>
                    <a:pt x="0" y="169672"/>
                  </a:lnTo>
                  <a:close/>
                </a:path>
              </a:pathLst>
            </a:custGeom>
            <a:ln w="12700">
              <a:solidFill>
                <a:srgbClr val="BCD6E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3892296" y="4748783"/>
              <a:ext cx="3390900" cy="1010919"/>
            </a:xfrm>
            <a:custGeom>
              <a:avLst/>
              <a:gdLst/>
              <a:ahLst/>
              <a:cxnLst/>
              <a:rect l="l" t="t" r="r" b="b"/>
              <a:pathLst>
                <a:path w="3390900" h="1010920">
                  <a:moveTo>
                    <a:pt x="3222498" y="0"/>
                  </a:moveTo>
                  <a:lnTo>
                    <a:pt x="168401" y="0"/>
                  </a:lnTo>
                  <a:lnTo>
                    <a:pt x="123648" y="6018"/>
                  </a:lnTo>
                  <a:lnTo>
                    <a:pt x="83424" y="23001"/>
                  </a:lnTo>
                  <a:lnTo>
                    <a:pt x="49339" y="49339"/>
                  </a:lnTo>
                  <a:lnTo>
                    <a:pt x="23001" y="83424"/>
                  </a:lnTo>
                  <a:lnTo>
                    <a:pt x="6018" y="123648"/>
                  </a:lnTo>
                  <a:lnTo>
                    <a:pt x="0" y="168402"/>
                  </a:lnTo>
                  <a:lnTo>
                    <a:pt x="0" y="842010"/>
                  </a:lnTo>
                  <a:lnTo>
                    <a:pt x="6018" y="886776"/>
                  </a:lnTo>
                  <a:lnTo>
                    <a:pt x="23001" y="927004"/>
                  </a:lnTo>
                  <a:lnTo>
                    <a:pt x="49339" y="961086"/>
                  </a:lnTo>
                  <a:lnTo>
                    <a:pt x="83424" y="987419"/>
                  </a:lnTo>
                  <a:lnTo>
                    <a:pt x="123648" y="1004396"/>
                  </a:lnTo>
                  <a:lnTo>
                    <a:pt x="168401" y="1010412"/>
                  </a:lnTo>
                  <a:lnTo>
                    <a:pt x="3222498" y="1010412"/>
                  </a:lnTo>
                  <a:lnTo>
                    <a:pt x="3267251" y="1004396"/>
                  </a:lnTo>
                  <a:lnTo>
                    <a:pt x="3307475" y="987419"/>
                  </a:lnTo>
                  <a:lnTo>
                    <a:pt x="3341560" y="961086"/>
                  </a:lnTo>
                  <a:lnTo>
                    <a:pt x="3367898" y="927004"/>
                  </a:lnTo>
                  <a:lnTo>
                    <a:pt x="3384881" y="886776"/>
                  </a:lnTo>
                  <a:lnTo>
                    <a:pt x="3390900" y="842010"/>
                  </a:lnTo>
                  <a:lnTo>
                    <a:pt x="3390900" y="168402"/>
                  </a:lnTo>
                  <a:lnTo>
                    <a:pt x="3384881" y="123648"/>
                  </a:lnTo>
                  <a:lnTo>
                    <a:pt x="3367898" y="83424"/>
                  </a:lnTo>
                  <a:lnTo>
                    <a:pt x="3341560" y="49339"/>
                  </a:lnTo>
                  <a:lnTo>
                    <a:pt x="3307475" y="23001"/>
                  </a:lnTo>
                  <a:lnTo>
                    <a:pt x="3267251" y="6018"/>
                  </a:lnTo>
                  <a:lnTo>
                    <a:pt x="3222498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3892296" y="4748783"/>
              <a:ext cx="3390900" cy="1010919"/>
            </a:xfrm>
            <a:custGeom>
              <a:avLst/>
              <a:gdLst/>
              <a:ahLst/>
              <a:cxnLst/>
              <a:rect l="l" t="t" r="r" b="b"/>
              <a:pathLst>
                <a:path w="3390900" h="1010920">
                  <a:moveTo>
                    <a:pt x="0" y="168402"/>
                  </a:moveTo>
                  <a:lnTo>
                    <a:pt x="6018" y="123648"/>
                  </a:lnTo>
                  <a:lnTo>
                    <a:pt x="23001" y="83424"/>
                  </a:lnTo>
                  <a:lnTo>
                    <a:pt x="49339" y="49339"/>
                  </a:lnTo>
                  <a:lnTo>
                    <a:pt x="83424" y="23001"/>
                  </a:lnTo>
                  <a:lnTo>
                    <a:pt x="123648" y="6018"/>
                  </a:lnTo>
                  <a:lnTo>
                    <a:pt x="168401" y="0"/>
                  </a:lnTo>
                  <a:lnTo>
                    <a:pt x="3222498" y="0"/>
                  </a:lnTo>
                  <a:lnTo>
                    <a:pt x="3267251" y="6018"/>
                  </a:lnTo>
                  <a:lnTo>
                    <a:pt x="3307475" y="23001"/>
                  </a:lnTo>
                  <a:lnTo>
                    <a:pt x="3341560" y="49339"/>
                  </a:lnTo>
                  <a:lnTo>
                    <a:pt x="3367898" y="83424"/>
                  </a:lnTo>
                  <a:lnTo>
                    <a:pt x="3384881" y="123648"/>
                  </a:lnTo>
                  <a:lnTo>
                    <a:pt x="3390900" y="168402"/>
                  </a:lnTo>
                  <a:lnTo>
                    <a:pt x="3390900" y="842010"/>
                  </a:lnTo>
                  <a:lnTo>
                    <a:pt x="3384881" y="886776"/>
                  </a:lnTo>
                  <a:lnTo>
                    <a:pt x="3367898" y="927004"/>
                  </a:lnTo>
                  <a:lnTo>
                    <a:pt x="3341560" y="961086"/>
                  </a:lnTo>
                  <a:lnTo>
                    <a:pt x="3307475" y="987419"/>
                  </a:lnTo>
                  <a:lnTo>
                    <a:pt x="3267251" y="1004396"/>
                  </a:lnTo>
                  <a:lnTo>
                    <a:pt x="3222498" y="1010412"/>
                  </a:lnTo>
                  <a:lnTo>
                    <a:pt x="168401" y="1010412"/>
                  </a:lnTo>
                  <a:lnTo>
                    <a:pt x="123648" y="1004396"/>
                  </a:lnTo>
                  <a:lnTo>
                    <a:pt x="83424" y="987419"/>
                  </a:lnTo>
                  <a:lnTo>
                    <a:pt x="49339" y="961086"/>
                  </a:lnTo>
                  <a:lnTo>
                    <a:pt x="23001" y="927004"/>
                  </a:lnTo>
                  <a:lnTo>
                    <a:pt x="6018" y="886776"/>
                  </a:lnTo>
                  <a:lnTo>
                    <a:pt x="0" y="842010"/>
                  </a:lnTo>
                  <a:lnTo>
                    <a:pt x="0" y="168402"/>
                  </a:lnTo>
                  <a:close/>
                </a:path>
              </a:pathLst>
            </a:custGeom>
            <a:ln w="12700">
              <a:solidFill>
                <a:srgbClr val="BCD6E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5507736" y="4512564"/>
              <a:ext cx="227329" cy="330835"/>
            </a:xfrm>
            <a:custGeom>
              <a:avLst/>
              <a:gdLst/>
              <a:ahLst/>
              <a:cxnLst/>
              <a:rect l="l" t="t" r="r" b="b"/>
              <a:pathLst>
                <a:path w="227329" h="330835">
                  <a:moveTo>
                    <a:pt x="170306" y="0"/>
                  </a:moveTo>
                  <a:lnTo>
                    <a:pt x="56768" y="0"/>
                  </a:lnTo>
                  <a:lnTo>
                    <a:pt x="56768" y="217169"/>
                  </a:lnTo>
                  <a:lnTo>
                    <a:pt x="0" y="217169"/>
                  </a:lnTo>
                  <a:lnTo>
                    <a:pt x="113537" y="330708"/>
                  </a:lnTo>
                  <a:lnTo>
                    <a:pt x="227075" y="217169"/>
                  </a:lnTo>
                  <a:lnTo>
                    <a:pt x="170306" y="217169"/>
                  </a:lnTo>
                  <a:lnTo>
                    <a:pt x="170306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5507736" y="4512564"/>
              <a:ext cx="227329" cy="330835"/>
            </a:xfrm>
            <a:custGeom>
              <a:avLst/>
              <a:gdLst/>
              <a:ahLst/>
              <a:cxnLst/>
              <a:rect l="l" t="t" r="r" b="b"/>
              <a:pathLst>
                <a:path w="227329" h="330835">
                  <a:moveTo>
                    <a:pt x="0" y="217169"/>
                  </a:moveTo>
                  <a:lnTo>
                    <a:pt x="56768" y="217169"/>
                  </a:lnTo>
                  <a:lnTo>
                    <a:pt x="56768" y="0"/>
                  </a:lnTo>
                  <a:lnTo>
                    <a:pt x="170306" y="0"/>
                  </a:lnTo>
                  <a:lnTo>
                    <a:pt x="170306" y="217169"/>
                  </a:lnTo>
                  <a:lnTo>
                    <a:pt x="227075" y="217169"/>
                  </a:lnTo>
                  <a:lnTo>
                    <a:pt x="113537" y="330708"/>
                  </a:lnTo>
                  <a:lnTo>
                    <a:pt x="0" y="217169"/>
                  </a:lnTo>
                  <a:close/>
                </a:path>
              </a:pathLst>
            </a:custGeom>
            <a:ln w="9525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5548884" y="3354324"/>
              <a:ext cx="227329" cy="330835"/>
            </a:xfrm>
            <a:custGeom>
              <a:avLst/>
              <a:gdLst/>
              <a:ahLst/>
              <a:cxnLst/>
              <a:rect l="l" t="t" r="r" b="b"/>
              <a:pathLst>
                <a:path w="227329" h="330835">
                  <a:moveTo>
                    <a:pt x="170306" y="0"/>
                  </a:moveTo>
                  <a:lnTo>
                    <a:pt x="56768" y="0"/>
                  </a:lnTo>
                  <a:lnTo>
                    <a:pt x="56768" y="217170"/>
                  </a:lnTo>
                  <a:lnTo>
                    <a:pt x="0" y="217170"/>
                  </a:lnTo>
                  <a:lnTo>
                    <a:pt x="113537" y="330707"/>
                  </a:lnTo>
                  <a:lnTo>
                    <a:pt x="227075" y="217170"/>
                  </a:lnTo>
                  <a:lnTo>
                    <a:pt x="170306" y="217170"/>
                  </a:lnTo>
                  <a:lnTo>
                    <a:pt x="170306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5548884" y="3354324"/>
              <a:ext cx="227329" cy="330835"/>
            </a:xfrm>
            <a:custGeom>
              <a:avLst/>
              <a:gdLst/>
              <a:ahLst/>
              <a:cxnLst/>
              <a:rect l="l" t="t" r="r" b="b"/>
              <a:pathLst>
                <a:path w="227329" h="330835">
                  <a:moveTo>
                    <a:pt x="0" y="217170"/>
                  </a:moveTo>
                  <a:lnTo>
                    <a:pt x="56768" y="217170"/>
                  </a:lnTo>
                  <a:lnTo>
                    <a:pt x="56768" y="0"/>
                  </a:lnTo>
                  <a:lnTo>
                    <a:pt x="170306" y="0"/>
                  </a:lnTo>
                  <a:lnTo>
                    <a:pt x="170306" y="217170"/>
                  </a:lnTo>
                  <a:lnTo>
                    <a:pt x="227075" y="217170"/>
                  </a:lnTo>
                  <a:lnTo>
                    <a:pt x="113537" y="330707"/>
                  </a:lnTo>
                  <a:lnTo>
                    <a:pt x="0" y="217170"/>
                  </a:lnTo>
                  <a:close/>
                </a:path>
              </a:pathLst>
            </a:custGeom>
            <a:ln w="9525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3924300" y="5972556"/>
              <a:ext cx="3335020" cy="774700"/>
            </a:xfrm>
            <a:custGeom>
              <a:avLst/>
              <a:gdLst/>
              <a:ahLst/>
              <a:cxnLst/>
              <a:rect l="l" t="t" r="r" b="b"/>
              <a:pathLst>
                <a:path w="3335020" h="774700">
                  <a:moveTo>
                    <a:pt x="3205479" y="0"/>
                  </a:moveTo>
                  <a:lnTo>
                    <a:pt x="129032" y="0"/>
                  </a:lnTo>
                  <a:lnTo>
                    <a:pt x="78813" y="10140"/>
                  </a:lnTo>
                  <a:lnTo>
                    <a:pt x="37798" y="37793"/>
                  </a:lnTo>
                  <a:lnTo>
                    <a:pt x="10142" y="78808"/>
                  </a:lnTo>
                  <a:lnTo>
                    <a:pt x="0" y="129032"/>
                  </a:lnTo>
                  <a:lnTo>
                    <a:pt x="0" y="645160"/>
                  </a:lnTo>
                  <a:lnTo>
                    <a:pt x="10142" y="695383"/>
                  </a:lnTo>
                  <a:lnTo>
                    <a:pt x="37798" y="736398"/>
                  </a:lnTo>
                  <a:lnTo>
                    <a:pt x="78813" y="764051"/>
                  </a:lnTo>
                  <a:lnTo>
                    <a:pt x="129032" y="774192"/>
                  </a:lnTo>
                  <a:lnTo>
                    <a:pt x="3205479" y="774192"/>
                  </a:lnTo>
                  <a:lnTo>
                    <a:pt x="3255698" y="764051"/>
                  </a:lnTo>
                  <a:lnTo>
                    <a:pt x="3296713" y="736398"/>
                  </a:lnTo>
                  <a:lnTo>
                    <a:pt x="3324369" y="695383"/>
                  </a:lnTo>
                  <a:lnTo>
                    <a:pt x="3334511" y="645160"/>
                  </a:lnTo>
                  <a:lnTo>
                    <a:pt x="3334511" y="129032"/>
                  </a:lnTo>
                  <a:lnTo>
                    <a:pt x="3324369" y="78808"/>
                  </a:lnTo>
                  <a:lnTo>
                    <a:pt x="3296713" y="37793"/>
                  </a:lnTo>
                  <a:lnTo>
                    <a:pt x="3255698" y="10140"/>
                  </a:lnTo>
                  <a:lnTo>
                    <a:pt x="3205479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3924300" y="5972556"/>
              <a:ext cx="3335020" cy="774700"/>
            </a:xfrm>
            <a:custGeom>
              <a:avLst/>
              <a:gdLst/>
              <a:ahLst/>
              <a:cxnLst/>
              <a:rect l="l" t="t" r="r" b="b"/>
              <a:pathLst>
                <a:path w="3335020" h="774700">
                  <a:moveTo>
                    <a:pt x="0" y="129032"/>
                  </a:moveTo>
                  <a:lnTo>
                    <a:pt x="10142" y="78808"/>
                  </a:lnTo>
                  <a:lnTo>
                    <a:pt x="37798" y="37793"/>
                  </a:lnTo>
                  <a:lnTo>
                    <a:pt x="78813" y="10140"/>
                  </a:lnTo>
                  <a:lnTo>
                    <a:pt x="129032" y="0"/>
                  </a:lnTo>
                  <a:lnTo>
                    <a:pt x="3205479" y="0"/>
                  </a:lnTo>
                  <a:lnTo>
                    <a:pt x="3255698" y="10140"/>
                  </a:lnTo>
                  <a:lnTo>
                    <a:pt x="3296713" y="37793"/>
                  </a:lnTo>
                  <a:lnTo>
                    <a:pt x="3324369" y="78808"/>
                  </a:lnTo>
                  <a:lnTo>
                    <a:pt x="3334511" y="129032"/>
                  </a:lnTo>
                  <a:lnTo>
                    <a:pt x="3334511" y="645160"/>
                  </a:lnTo>
                  <a:lnTo>
                    <a:pt x="3324369" y="695383"/>
                  </a:lnTo>
                  <a:lnTo>
                    <a:pt x="3296713" y="736398"/>
                  </a:lnTo>
                  <a:lnTo>
                    <a:pt x="3255698" y="764051"/>
                  </a:lnTo>
                  <a:lnTo>
                    <a:pt x="3205479" y="774192"/>
                  </a:lnTo>
                  <a:lnTo>
                    <a:pt x="129032" y="774192"/>
                  </a:lnTo>
                  <a:lnTo>
                    <a:pt x="78813" y="764051"/>
                  </a:lnTo>
                  <a:lnTo>
                    <a:pt x="37798" y="736398"/>
                  </a:lnTo>
                  <a:lnTo>
                    <a:pt x="10142" y="695383"/>
                  </a:lnTo>
                  <a:lnTo>
                    <a:pt x="0" y="645160"/>
                  </a:lnTo>
                  <a:lnTo>
                    <a:pt x="0" y="129032"/>
                  </a:lnTo>
                  <a:close/>
                </a:path>
              </a:pathLst>
            </a:custGeom>
            <a:ln w="12700">
              <a:solidFill>
                <a:srgbClr val="BCD6E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 descr=""/>
          <p:cNvSpPr txBox="1"/>
          <p:nvPr/>
        </p:nvSpPr>
        <p:spPr>
          <a:xfrm>
            <a:off x="4101210" y="3701542"/>
            <a:ext cx="2979420" cy="2919730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algn="ctr" marL="12700" marR="5080" indent="1270">
              <a:lnSpc>
                <a:spcPct val="91900"/>
              </a:lnSpc>
              <a:spcBef>
                <a:spcPts val="275"/>
              </a:spcBef>
            </a:pPr>
            <a:r>
              <a:rPr dirty="0" sz="1800" spc="-35" b="1">
                <a:solidFill>
                  <a:srgbClr val="BCD6ED"/>
                </a:solidFill>
                <a:latin typeface="Tahoma"/>
                <a:cs typeface="Tahoma"/>
              </a:rPr>
              <a:t>Υπολογίζουμε</a:t>
            </a:r>
            <a:r>
              <a:rPr dirty="0" sz="1800" spc="-25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spc="-145" b="1">
                <a:solidFill>
                  <a:srgbClr val="BCD6ED"/>
                </a:solidFill>
                <a:latin typeface="Tahoma"/>
                <a:cs typeface="Tahoma"/>
              </a:rPr>
              <a:t>τη</a:t>
            </a:r>
            <a:r>
              <a:rPr dirty="0" sz="1800" spc="-15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spc="-20" b="1">
                <a:solidFill>
                  <a:srgbClr val="BCD6ED"/>
                </a:solidFill>
                <a:latin typeface="Tahoma"/>
                <a:cs typeface="Tahoma"/>
              </a:rPr>
              <a:t>δόση κατανομής</a:t>
            </a:r>
            <a:r>
              <a:rPr dirty="0" sz="1800" spc="-105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b="1">
                <a:solidFill>
                  <a:srgbClr val="BCD6ED"/>
                </a:solidFill>
                <a:latin typeface="Tahoma"/>
                <a:cs typeface="Tahoma"/>
              </a:rPr>
              <a:t>στον</a:t>
            </a:r>
            <a:r>
              <a:rPr dirty="0" sz="1800" spc="-100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spc="-20" b="1">
                <a:solidFill>
                  <a:srgbClr val="BCD6ED"/>
                </a:solidFill>
                <a:latin typeface="Tahoma"/>
                <a:cs typeface="Tahoma"/>
              </a:rPr>
              <a:t>καρκινικό </a:t>
            </a:r>
            <a:r>
              <a:rPr dirty="0" sz="1800" spc="-30" b="1">
                <a:solidFill>
                  <a:srgbClr val="BCD6ED"/>
                </a:solidFill>
                <a:latin typeface="Tahoma"/>
                <a:cs typeface="Tahoma"/>
              </a:rPr>
              <a:t>ιστό</a:t>
            </a:r>
            <a:r>
              <a:rPr dirty="0" sz="1800" spc="-95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spc="-10" b="1">
                <a:solidFill>
                  <a:srgbClr val="BCD6ED"/>
                </a:solidFill>
                <a:latin typeface="Tahoma"/>
                <a:cs typeface="Tahoma"/>
              </a:rPr>
              <a:t>μέσω</a:t>
            </a:r>
            <a:r>
              <a:rPr dirty="0" sz="1800" spc="-100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spc="-10" b="1">
                <a:solidFill>
                  <a:srgbClr val="BCD6ED"/>
                </a:solidFill>
                <a:latin typeface="Tahoma"/>
                <a:cs typeface="Tahoma"/>
              </a:rPr>
              <a:t>αλγορίθμων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819"/>
              </a:spcBef>
            </a:pPr>
            <a:endParaRPr sz="1800">
              <a:latin typeface="Tahoma"/>
              <a:cs typeface="Tahoma"/>
            </a:endParaRPr>
          </a:p>
          <a:p>
            <a:pPr algn="ctr" marL="69215" marR="67945" indent="1270">
              <a:lnSpc>
                <a:spcPct val="91900"/>
              </a:lnSpc>
            </a:pPr>
            <a:r>
              <a:rPr dirty="0" sz="1800" spc="-114" b="1">
                <a:solidFill>
                  <a:srgbClr val="BCD6ED"/>
                </a:solidFill>
                <a:latin typeface="Tahoma"/>
                <a:cs typeface="Tahoma"/>
              </a:rPr>
              <a:t>Γίνεται</a:t>
            </a:r>
            <a:r>
              <a:rPr dirty="0" sz="1800" spc="-30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spc="-25" b="1">
                <a:solidFill>
                  <a:srgbClr val="BCD6ED"/>
                </a:solidFill>
                <a:latin typeface="Tahoma"/>
                <a:cs typeface="Tahoma"/>
              </a:rPr>
              <a:t>οπτικοποίηση</a:t>
            </a:r>
            <a:r>
              <a:rPr dirty="0" sz="1800" spc="-15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spc="-25" b="1">
                <a:solidFill>
                  <a:srgbClr val="BCD6ED"/>
                </a:solidFill>
                <a:latin typeface="Tahoma"/>
                <a:cs typeface="Tahoma"/>
              </a:rPr>
              <a:t>του </a:t>
            </a:r>
            <a:r>
              <a:rPr dirty="0" sz="1800" b="1">
                <a:solidFill>
                  <a:srgbClr val="BCD6ED"/>
                </a:solidFill>
                <a:latin typeface="Tahoma"/>
                <a:cs typeface="Tahoma"/>
              </a:rPr>
              <a:t>πλάνου</a:t>
            </a:r>
            <a:r>
              <a:rPr dirty="0" sz="1800" spc="-25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spc="-135" b="1">
                <a:solidFill>
                  <a:srgbClr val="BCD6ED"/>
                </a:solidFill>
                <a:latin typeface="Tahoma"/>
                <a:cs typeface="Tahoma"/>
              </a:rPr>
              <a:t>με</a:t>
            </a:r>
            <a:r>
              <a:rPr dirty="0" sz="1800" spc="-20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spc="-114" b="1">
                <a:solidFill>
                  <a:srgbClr val="BCD6ED"/>
                </a:solidFill>
                <a:latin typeface="Tahoma"/>
                <a:cs typeface="Tahoma"/>
              </a:rPr>
              <a:t>την</a:t>
            </a:r>
            <a:r>
              <a:rPr dirty="0" sz="1800" spc="-20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spc="-10" b="1">
                <a:solidFill>
                  <a:srgbClr val="BCD6ED"/>
                </a:solidFill>
                <a:latin typeface="Tahoma"/>
                <a:cs typeface="Tahoma"/>
              </a:rPr>
              <a:t>τεχνική </a:t>
            </a:r>
            <a:r>
              <a:rPr dirty="0" sz="1800" spc="-45" b="1">
                <a:solidFill>
                  <a:srgbClr val="BCD6ED"/>
                </a:solidFill>
                <a:latin typeface="Tahoma"/>
                <a:cs typeface="Tahoma"/>
              </a:rPr>
              <a:t>αντίστροφου</a:t>
            </a:r>
            <a:r>
              <a:rPr dirty="0" sz="1800" spc="-55" b="1">
                <a:solidFill>
                  <a:srgbClr val="BCD6ED"/>
                </a:solidFill>
                <a:latin typeface="Tahoma"/>
                <a:cs typeface="Tahoma"/>
              </a:rPr>
              <a:t> </a:t>
            </a:r>
            <a:r>
              <a:rPr dirty="0" sz="1800" spc="-10" b="1">
                <a:solidFill>
                  <a:srgbClr val="BCD6ED"/>
                </a:solidFill>
                <a:latin typeface="Tahoma"/>
                <a:cs typeface="Tahoma"/>
              </a:rPr>
              <a:t>σχεδιασμού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610"/>
              </a:spcBef>
            </a:pPr>
            <a:endParaRPr sz="1800">
              <a:latin typeface="Tahoma"/>
              <a:cs typeface="Tahoma"/>
            </a:endParaRPr>
          </a:p>
          <a:p>
            <a:pPr algn="ctr" marL="623570" marR="615950" indent="1270">
              <a:lnSpc>
                <a:spcPts val="1980"/>
              </a:lnSpc>
            </a:pPr>
            <a:r>
              <a:rPr dirty="0" sz="1800" spc="-10" b="1">
                <a:solidFill>
                  <a:srgbClr val="BCD6ED"/>
                </a:solidFill>
                <a:latin typeface="Tahoma"/>
                <a:cs typeface="Tahoma"/>
              </a:rPr>
              <a:t>Ολοκλήρωση Προσομοίωσης</a:t>
            </a:r>
            <a:endParaRPr sz="1800">
              <a:latin typeface="Tahoma"/>
              <a:cs typeface="Tahoma"/>
            </a:endParaRPr>
          </a:p>
        </p:txBody>
      </p:sp>
      <p:pic>
        <p:nvPicPr>
          <p:cNvPr id="30" name="object 3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3255" y="3823715"/>
            <a:ext cx="2976372" cy="411480"/>
          </a:xfrm>
          <a:prstGeom prst="rect">
            <a:avLst/>
          </a:prstGeom>
        </p:spPr>
      </p:pic>
      <p:pic>
        <p:nvPicPr>
          <p:cNvPr id="31" name="object 31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65464" y="3869435"/>
            <a:ext cx="3102864" cy="2787396"/>
          </a:xfrm>
          <a:prstGeom prst="rect">
            <a:avLst/>
          </a:prstGeom>
        </p:spPr>
      </p:pic>
      <p:grpSp>
        <p:nvGrpSpPr>
          <p:cNvPr id="32" name="object 32" descr=""/>
          <p:cNvGrpSpPr/>
          <p:nvPr/>
        </p:nvGrpSpPr>
        <p:grpSpPr>
          <a:xfrm>
            <a:off x="118871" y="836485"/>
            <a:ext cx="11826240" cy="5916930"/>
            <a:chOff x="118871" y="836485"/>
            <a:chExt cx="11826240" cy="5916930"/>
          </a:xfrm>
        </p:grpSpPr>
        <p:sp>
          <p:nvSpPr>
            <p:cNvPr id="33" name="object 33" descr=""/>
            <p:cNvSpPr/>
            <p:nvPr/>
          </p:nvSpPr>
          <p:spPr>
            <a:xfrm>
              <a:off x="5507736" y="5696712"/>
              <a:ext cx="227329" cy="330835"/>
            </a:xfrm>
            <a:custGeom>
              <a:avLst/>
              <a:gdLst/>
              <a:ahLst/>
              <a:cxnLst/>
              <a:rect l="l" t="t" r="r" b="b"/>
              <a:pathLst>
                <a:path w="227329" h="330835">
                  <a:moveTo>
                    <a:pt x="170306" y="0"/>
                  </a:moveTo>
                  <a:lnTo>
                    <a:pt x="56768" y="0"/>
                  </a:lnTo>
                  <a:lnTo>
                    <a:pt x="56768" y="217169"/>
                  </a:lnTo>
                  <a:lnTo>
                    <a:pt x="0" y="217169"/>
                  </a:lnTo>
                  <a:lnTo>
                    <a:pt x="113537" y="330707"/>
                  </a:lnTo>
                  <a:lnTo>
                    <a:pt x="227075" y="217169"/>
                  </a:lnTo>
                  <a:lnTo>
                    <a:pt x="170306" y="217169"/>
                  </a:lnTo>
                  <a:lnTo>
                    <a:pt x="170306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5507736" y="5696712"/>
              <a:ext cx="227329" cy="330835"/>
            </a:xfrm>
            <a:custGeom>
              <a:avLst/>
              <a:gdLst/>
              <a:ahLst/>
              <a:cxnLst/>
              <a:rect l="l" t="t" r="r" b="b"/>
              <a:pathLst>
                <a:path w="227329" h="330835">
                  <a:moveTo>
                    <a:pt x="0" y="217169"/>
                  </a:moveTo>
                  <a:lnTo>
                    <a:pt x="56768" y="217169"/>
                  </a:lnTo>
                  <a:lnTo>
                    <a:pt x="56768" y="0"/>
                  </a:lnTo>
                  <a:lnTo>
                    <a:pt x="170306" y="0"/>
                  </a:lnTo>
                  <a:lnTo>
                    <a:pt x="170306" y="217169"/>
                  </a:lnTo>
                  <a:lnTo>
                    <a:pt x="227075" y="217169"/>
                  </a:lnTo>
                  <a:lnTo>
                    <a:pt x="113537" y="330707"/>
                  </a:lnTo>
                  <a:lnTo>
                    <a:pt x="0" y="217169"/>
                  </a:lnTo>
                  <a:close/>
                </a:path>
              </a:pathLst>
            </a:custGeom>
            <a:ln w="9525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8871" y="906779"/>
              <a:ext cx="3368040" cy="541020"/>
            </a:xfrm>
            <a:prstGeom prst="rect">
              <a:avLst/>
            </a:prstGeom>
          </p:spPr>
        </p:pic>
        <p:pic>
          <p:nvPicPr>
            <p:cNvPr id="36" name="object 36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380476" y="906779"/>
              <a:ext cx="3564635" cy="2857500"/>
            </a:xfrm>
            <a:prstGeom prst="rect">
              <a:avLst/>
            </a:prstGeom>
          </p:spPr>
        </p:pic>
        <p:sp>
          <p:nvSpPr>
            <p:cNvPr id="37" name="object 37" descr=""/>
            <p:cNvSpPr/>
            <p:nvPr/>
          </p:nvSpPr>
          <p:spPr>
            <a:xfrm>
              <a:off x="7347203" y="841247"/>
              <a:ext cx="830580" cy="5907405"/>
            </a:xfrm>
            <a:custGeom>
              <a:avLst/>
              <a:gdLst/>
              <a:ahLst/>
              <a:cxnLst/>
              <a:rect l="l" t="t" r="r" b="b"/>
              <a:pathLst>
                <a:path w="830579" h="5907405">
                  <a:moveTo>
                    <a:pt x="622935" y="0"/>
                  </a:moveTo>
                  <a:lnTo>
                    <a:pt x="207645" y="0"/>
                  </a:lnTo>
                  <a:lnTo>
                    <a:pt x="207645" y="5491733"/>
                  </a:lnTo>
                  <a:lnTo>
                    <a:pt x="0" y="5491733"/>
                  </a:lnTo>
                  <a:lnTo>
                    <a:pt x="415290" y="5907024"/>
                  </a:lnTo>
                  <a:lnTo>
                    <a:pt x="830579" y="5491733"/>
                  </a:lnTo>
                  <a:lnTo>
                    <a:pt x="622935" y="5491733"/>
                  </a:lnTo>
                  <a:lnTo>
                    <a:pt x="622935" y="0"/>
                  </a:lnTo>
                  <a:close/>
                </a:path>
              </a:pathLst>
            </a:custGeom>
            <a:solidFill>
              <a:srgbClr val="BCD6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7347203" y="841247"/>
              <a:ext cx="830580" cy="5907405"/>
            </a:xfrm>
            <a:custGeom>
              <a:avLst/>
              <a:gdLst/>
              <a:ahLst/>
              <a:cxnLst/>
              <a:rect l="l" t="t" r="r" b="b"/>
              <a:pathLst>
                <a:path w="830579" h="5907405">
                  <a:moveTo>
                    <a:pt x="622935" y="0"/>
                  </a:moveTo>
                  <a:lnTo>
                    <a:pt x="622935" y="5491733"/>
                  </a:lnTo>
                  <a:lnTo>
                    <a:pt x="830579" y="5491733"/>
                  </a:lnTo>
                  <a:lnTo>
                    <a:pt x="415290" y="5907024"/>
                  </a:lnTo>
                  <a:lnTo>
                    <a:pt x="0" y="5491733"/>
                  </a:lnTo>
                  <a:lnTo>
                    <a:pt x="207645" y="5491733"/>
                  </a:lnTo>
                  <a:lnTo>
                    <a:pt x="207645" y="0"/>
                  </a:lnTo>
                  <a:lnTo>
                    <a:pt x="622935" y="0"/>
                  </a:lnTo>
                  <a:close/>
                </a:path>
              </a:pathLst>
            </a:custGeom>
            <a:ln w="9525">
              <a:solidFill>
                <a:srgbClr val="15375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 descr=""/>
          <p:cNvSpPr txBox="1"/>
          <p:nvPr/>
        </p:nvSpPr>
        <p:spPr>
          <a:xfrm>
            <a:off x="7628831" y="3594861"/>
            <a:ext cx="274320" cy="1107440"/>
          </a:xfrm>
          <a:prstGeom prst="rect">
            <a:avLst/>
          </a:prstGeom>
        </p:spPr>
        <p:txBody>
          <a:bodyPr wrap="square" lIns="0" tIns="13335" rIns="0" bIns="0" rtlCol="0" vert="vert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00" spc="-10" b="1">
                <a:solidFill>
                  <a:srgbClr val="153753"/>
                </a:solidFill>
                <a:latin typeface="Tahoma"/>
                <a:cs typeface="Tahoma"/>
              </a:rPr>
              <a:t>Διαδικάσία</a:t>
            </a:r>
            <a:endParaRPr sz="1600">
              <a:latin typeface="Tahoma"/>
              <a:cs typeface="Tahoma"/>
            </a:endParaRPr>
          </a:p>
        </p:txBody>
      </p:sp>
      <p:grpSp>
        <p:nvGrpSpPr>
          <p:cNvPr id="40" name="object 40" descr=""/>
          <p:cNvGrpSpPr/>
          <p:nvPr/>
        </p:nvGrpSpPr>
        <p:grpSpPr>
          <a:xfrm>
            <a:off x="693419" y="1371409"/>
            <a:ext cx="7324725" cy="4923155"/>
            <a:chOff x="693419" y="1371409"/>
            <a:chExt cx="7324725" cy="4923155"/>
          </a:xfrm>
        </p:grpSpPr>
        <p:pic>
          <p:nvPicPr>
            <p:cNvPr id="41" name="object 41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93419" y="4677156"/>
              <a:ext cx="1953768" cy="1616964"/>
            </a:xfrm>
            <a:prstGeom prst="rect">
              <a:avLst/>
            </a:prstGeom>
          </p:spPr>
        </p:pic>
        <p:sp>
          <p:nvSpPr>
            <p:cNvPr id="42" name="object 42" descr=""/>
            <p:cNvSpPr/>
            <p:nvPr/>
          </p:nvSpPr>
          <p:spPr>
            <a:xfrm>
              <a:off x="1712975" y="1626108"/>
              <a:ext cx="215265" cy="417830"/>
            </a:xfrm>
            <a:custGeom>
              <a:avLst/>
              <a:gdLst/>
              <a:ahLst/>
              <a:cxnLst/>
              <a:rect l="l" t="t" r="r" b="b"/>
              <a:pathLst>
                <a:path w="215264" h="417830">
                  <a:moveTo>
                    <a:pt x="161162" y="0"/>
                  </a:moveTo>
                  <a:lnTo>
                    <a:pt x="53721" y="0"/>
                  </a:lnTo>
                  <a:lnTo>
                    <a:pt x="53721" y="310133"/>
                  </a:lnTo>
                  <a:lnTo>
                    <a:pt x="0" y="310133"/>
                  </a:lnTo>
                  <a:lnTo>
                    <a:pt x="107442" y="417575"/>
                  </a:lnTo>
                  <a:lnTo>
                    <a:pt x="214884" y="310133"/>
                  </a:lnTo>
                  <a:lnTo>
                    <a:pt x="161162" y="310133"/>
                  </a:lnTo>
                  <a:lnTo>
                    <a:pt x="161162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1712975" y="1626108"/>
              <a:ext cx="215265" cy="417830"/>
            </a:xfrm>
            <a:custGeom>
              <a:avLst/>
              <a:gdLst/>
              <a:ahLst/>
              <a:cxnLst/>
              <a:rect l="l" t="t" r="r" b="b"/>
              <a:pathLst>
                <a:path w="215264" h="417830">
                  <a:moveTo>
                    <a:pt x="0" y="310133"/>
                  </a:moveTo>
                  <a:lnTo>
                    <a:pt x="53721" y="310133"/>
                  </a:lnTo>
                  <a:lnTo>
                    <a:pt x="53721" y="0"/>
                  </a:lnTo>
                  <a:lnTo>
                    <a:pt x="161162" y="0"/>
                  </a:lnTo>
                  <a:lnTo>
                    <a:pt x="161162" y="310133"/>
                  </a:lnTo>
                  <a:lnTo>
                    <a:pt x="214884" y="310133"/>
                  </a:lnTo>
                  <a:lnTo>
                    <a:pt x="107442" y="417575"/>
                  </a:lnTo>
                  <a:lnTo>
                    <a:pt x="0" y="310133"/>
                  </a:lnTo>
                  <a:close/>
                </a:path>
              </a:pathLst>
            </a:custGeom>
            <a:ln w="9524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7542276" y="5143500"/>
              <a:ext cx="455930" cy="254635"/>
            </a:xfrm>
            <a:custGeom>
              <a:avLst/>
              <a:gdLst/>
              <a:ahLst/>
              <a:cxnLst/>
              <a:rect l="l" t="t" r="r" b="b"/>
              <a:pathLst>
                <a:path w="455929" h="254635">
                  <a:moveTo>
                    <a:pt x="328422" y="0"/>
                  </a:moveTo>
                  <a:lnTo>
                    <a:pt x="328422" y="63626"/>
                  </a:lnTo>
                  <a:lnTo>
                    <a:pt x="0" y="63626"/>
                  </a:lnTo>
                  <a:lnTo>
                    <a:pt x="0" y="190881"/>
                  </a:lnTo>
                  <a:lnTo>
                    <a:pt x="328422" y="190881"/>
                  </a:lnTo>
                  <a:lnTo>
                    <a:pt x="328422" y="254508"/>
                  </a:lnTo>
                  <a:lnTo>
                    <a:pt x="455675" y="127253"/>
                  </a:lnTo>
                  <a:lnTo>
                    <a:pt x="328422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7542276" y="5143500"/>
              <a:ext cx="455930" cy="254635"/>
            </a:xfrm>
            <a:custGeom>
              <a:avLst/>
              <a:gdLst/>
              <a:ahLst/>
              <a:cxnLst/>
              <a:rect l="l" t="t" r="r" b="b"/>
              <a:pathLst>
                <a:path w="455929" h="254635">
                  <a:moveTo>
                    <a:pt x="328422" y="254508"/>
                  </a:moveTo>
                  <a:lnTo>
                    <a:pt x="328422" y="190881"/>
                  </a:lnTo>
                  <a:lnTo>
                    <a:pt x="0" y="190881"/>
                  </a:lnTo>
                  <a:lnTo>
                    <a:pt x="0" y="63626"/>
                  </a:lnTo>
                  <a:lnTo>
                    <a:pt x="328422" y="63626"/>
                  </a:lnTo>
                  <a:lnTo>
                    <a:pt x="328422" y="0"/>
                  </a:lnTo>
                  <a:lnTo>
                    <a:pt x="455675" y="127253"/>
                  </a:lnTo>
                  <a:lnTo>
                    <a:pt x="328422" y="254508"/>
                  </a:lnTo>
                  <a:close/>
                </a:path>
              </a:pathLst>
            </a:custGeom>
            <a:ln w="9525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3276599" y="3939539"/>
              <a:ext cx="417830" cy="215265"/>
            </a:xfrm>
            <a:custGeom>
              <a:avLst/>
              <a:gdLst/>
              <a:ahLst/>
              <a:cxnLst/>
              <a:rect l="l" t="t" r="r" b="b"/>
              <a:pathLst>
                <a:path w="417829" h="215264">
                  <a:moveTo>
                    <a:pt x="107441" y="0"/>
                  </a:moveTo>
                  <a:lnTo>
                    <a:pt x="0" y="107442"/>
                  </a:lnTo>
                  <a:lnTo>
                    <a:pt x="107441" y="214884"/>
                  </a:lnTo>
                  <a:lnTo>
                    <a:pt x="107441" y="161162"/>
                  </a:lnTo>
                  <a:lnTo>
                    <a:pt x="417575" y="161162"/>
                  </a:lnTo>
                  <a:lnTo>
                    <a:pt x="417575" y="53721"/>
                  </a:lnTo>
                  <a:lnTo>
                    <a:pt x="107441" y="53721"/>
                  </a:lnTo>
                  <a:lnTo>
                    <a:pt x="107441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3276599" y="3939539"/>
              <a:ext cx="417830" cy="215265"/>
            </a:xfrm>
            <a:custGeom>
              <a:avLst/>
              <a:gdLst/>
              <a:ahLst/>
              <a:cxnLst/>
              <a:rect l="l" t="t" r="r" b="b"/>
              <a:pathLst>
                <a:path w="417829" h="215264">
                  <a:moveTo>
                    <a:pt x="107441" y="0"/>
                  </a:moveTo>
                  <a:lnTo>
                    <a:pt x="107441" y="53721"/>
                  </a:lnTo>
                  <a:lnTo>
                    <a:pt x="417575" y="53721"/>
                  </a:lnTo>
                  <a:lnTo>
                    <a:pt x="417575" y="161162"/>
                  </a:lnTo>
                  <a:lnTo>
                    <a:pt x="107441" y="161162"/>
                  </a:lnTo>
                  <a:lnTo>
                    <a:pt x="107441" y="214884"/>
                  </a:lnTo>
                  <a:lnTo>
                    <a:pt x="0" y="107442"/>
                  </a:lnTo>
                  <a:lnTo>
                    <a:pt x="107441" y="0"/>
                  </a:lnTo>
                  <a:close/>
                </a:path>
              </a:pathLst>
            </a:custGeom>
            <a:ln w="9524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3516121" y="1376172"/>
              <a:ext cx="409575" cy="307340"/>
            </a:xfrm>
            <a:custGeom>
              <a:avLst/>
              <a:gdLst/>
              <a:ahLst/>
              <a:cxnLst/>
              <a:rect l="l" t="t" r="r" b="b"/>
              <a:pathLst>
                <a:path w="409575" h="307339">
                  <a:moveTo>
                    <a:pt x="164083" y="0"/>
                  </a:moveTo>
                  <a:lnTo>
                    <a:pt x="0" y="49656"/>
                  </a:lnTo>
                  <a:lnTo>
                    <a:pt x="49656" y="213740"/>
                  </a:lnTo>
                  <a:lnTo>
                    <a:pt x="78231" y="160274"/>
                  </a:lnTo>
                  <a:lnTo>
                    <a:pt x="352425" y="306958"/>
                  </a:lnTo>
                  <a:lnTo>
                    <a:pt x="409575" y="200151"/>
                  </a:lnTo>
                  <a:lnTo>
                    <a:pt x="135508" y="53466"/>
                  </a:lnTo>
                  <a:lnTo>
                    <a:pt x="164083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3516121" y="1376172"/>
              <a:ext cx="409575" cy="307340"/>
            </a:xfrm>
            <a:custGeom>
              <a:avLst/>
              <a:gdLst/>
              <a:ahLst/>
              <a:cxnLst/>
              <a:rect l="l" t="t" r="r" b="b"/>
              <a:pathLst>
                <a:path w="409575" h="307339">
                  <a:moveTo>
                    <a:pt x="164083" y="0"/>
                  </a:moveTo>
                  <a:lnTo>
                    <a:pt x="135508" y="53466"/>
                  </a:lnTo>
                  <a:lnTo>
                    <a:pt x="409575" y="200151"/>
                  </a:lnTo>
                  <a:lnTo>
                    <a:pt x="352425" y="306958"/>
                  </a:lnTo>
                  <a:lnTo>
                    <a:pt x="78231" y="160274"/>
                  </a:lnTo>
                  <a:lnTo>
                    <a:pt x="49656" y="213740"/>
                  </a:lnTo>
                  <a:lnTo>
                    <a:pt x="0" y="49656"/>
                  </a:lnTo>
                  <a:lnTo>
                    <a:pt x="164083" y="0"/>
                  </a:lnTo>
                  <a:close/>
                </a:path>
              </a:pathLst>
            </a:custGeom>
            <a:ln w="9525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3253740" y="5398007"/>
              <a:ext cx="417830" cy="215265"/>
            </a:xfrm>
            <a:custGeom>
              <a:avLst/>
              <a:gdLst/>
              <a:ahLst/>
              <a:cxnLst/>
              <a:rect l="l" t="t" r="r" b="b"/>
              <a:pathLst>
                <a:path w="417829" h="215264">
                  <a:moveTo>
                    <a:pt x="107442" y="0"/>
                  </a:moveTo>
                  <a:lnTo>
                    <a:pt x="0" y="107441"/>
                  </a:lnTo>
                  <a:lnTo>
                    <a:pt x="107442" y="214883"/>
                  </a:lnTo>
                  <a:lnTo>
                    <a:pt x="107442" y="161162"/>
                  </a:lnTo>
                  <a:lnTo>
                    <a:pt x="417575" y="161162"/>
                  </a:lnTo>
                  <a:lnTo>
                    <a:pt x="417575" y="53720"/>
                  </a:lnTo>
                  <a:lnTo>
                    <a:pt x="107442" y="53720"/>
                  </a:lnTo>
                  <a:lnTo>
                    <a:pt x="107442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3253740" y="5398007"/>
              <a:ext cx="417830" cy="215265"/>
            </a:xfrm>
            <a:custGeom>
              <a:avLst/>
              <a:gdLst/>
              <a:ahLst/>
              <a:cxnLst/>
              <a:rect l="l" t="t" r="r" b="b"/>
              <a:pathLst>
                <a:path w="417829" h="215264">
                  <a:moveTo>
                    <a:pt x="107442" y="0"/>
                  </a:moveTo>
                  <a:lnTo>
                    <a:pt x="107442" y="53720"/>
                  </a:lnTo>
                  <a:lnTo>
                    <a:pt x="417575" y="53720"/>
                  </a:lnTo>
                  <a:lnTo>
                    <a:pt x="417575" y="161162"/>
                  </a:lnTo>
                  <a:lnTo>
                    <a:pt x="107442" y="161162"/>
                  </a:lnTo>
                  <a:lnTo>
                    <a:pt x="107442" y="214883"/>
                  </a:lnTo>
                  <a:lnTo>
                    <a:pt x="0" y="107441"/>
                  </a:lnTo>
                  <a:lnTo>
                    <a:pt x="107442" y="0"/>
                  </a:lnTo>
                  <a:close/>
                </a:path>
              </a:pathLst>
            </a:custGeom>
            <a:ln w="9525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7555991" y="2866644"/>
              <a:ext cx="457200" cy="254635"/>
            </a:xfrm>
            <a:custGeom>
              <a:avLst/>
              <a:gdLst/>
              <a:ahLst/>
              <a:cxnLst/>
              <a:rect l="l" t="t" r="r" b="b"/>
              <a:pathLst>
                <a:path w="457200" h="254635">
                  <a:moveTo>
                    <a:pt x="329946" y="0"/>
                  </a:moveTo>
                  <a:lnTo>
                    <a:pt x="329946" y="63626"/>
                  </a:lnTo>
                  <a:lnTo>
                    <a:pt x="0" y="63626"/>
                  </a:lnTo>
                  <a:lnTo>
                    <a:pt x="0" y="190880"/>
                  </a:lnTo>
                  <a:lnTo>
                    <a:pt x="329946" y="190880"/>
                  </a:lnTo>
                  <a:lnTo>
                    <a:pt x="329946" y="254507"/>
                  </a:lnTo>
                  <a:lnTo>
                    <a:pt x="457200" y="127253"/>
                  </a:lnTo>
                  <a:lnTo>
                    <a:pt x="329946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7555991" y="2866644"/>
              <a:ext cx="457200" cy="254635"/>
            </a:xfrm>
            <a:custGeom>
              <a:avLst/>
              <a:gdLst/>
              <a:ahLst/>
              <a:cxnLst/>
              <a:rect l="l" t="t" r="r" b="b"/>
              <a:pathLst>
                <a:path w="457200" h="254635">
                  <a:moveTo>
                    <a:pt x="329946" y="254507"/>
                  </a:moveTo>
                  <a:lnTo>
                    <a:pt x="329946" y="190880"/>
                  </a:lnTo>
                  <a:lnTo>
                    <a:pt x="0" y="190880"/>
                  </a:lnTo>
                  <a:lnTo>
                    <a:pt x="0" y="63626"/>
                  </a:lnTo>
                  <a:lnTo>
                    <a:pt x="329946" y="63626"/>
                  </a:lnTo>
                  <a:lnTo>
                    <a:pt x="329946" y="0"/>
                  </a:lnTo>
                  <a:lnTo>
                    <a:pt x="457200" y="127253"/>
                  </a:lnTo>
                  <a:lnTo>
                    <a:pt x="329946" y="254507"/>
                  </a:lnTo>
                  <a:close/>
                </a:path>
              </a:pathLst>
            </a:custGeom>
            <a:ln w="9524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 descr=""/>
          <p:cNvSpPr txBox="1"/>
          <p:nvPr/>
        </p:nvSpPr>
        <p:spPr>
          <a:xfrm>
            <a:off x="34544" y="2224786"/>
            <a:ext cx="184848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40">
                <a:solidFill>
                  <a:srgbClr val="153753"/>
                </a:solidFill>
                <a:latin typeface="Verdana"/>
                <a:cs typeface="Verdana"/>
              </a:rPr>
              <a:t>Αρχεία</a:t>
            </a:r>
            <a:r>
              <a:rPr dirty="0" sz="16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70">
                <a:solidFill>
                  <a:srgbClr val="153753"/>
                </a:solidFill>
                <a:latin typeface="Verdana"/>
                <a:cs typeface="Verdana"/>
              </a:rPr>
              <a:t>δεδομένων:</a:t>
            </a:r>
            <a:endParaRPr sz="1600">
              <a:latin typeface="Verdana"/>
              <a:cs typeface="Verdana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34544" y="2712466"/>
            <a:ext cx="3668395" cy="7569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13384" indent="-400685">
              <a:lnSpc>
                <a:spcPct val="100000"/>
              </a:lnSpc>
              <a:spcBef>
                <a:spcPts val="95"/>
              </a:spcBef>
              <a:buAutoNum type="romanUcPeriod"/>
              <a:tabLst>
                <a:tab pos="413384" algn="l"/>
              </a:tabLst>
            </a:pPr>
            <a:r>
              <a:rPr dirty="0" sz="1600" spc="-50">
                <a:solidFill>
                  <a:srgbClr val="153753"/>
                </a:solidFill>
                <a:latin typeface="Verdana"/>
                <a:cs typeface="Verdana"/>
              </a:rPr>
              <a:t>Δείγμα</a:t>
            </a:r>
            <a:r>
              <a:rPr dirty="0" sz="1600" spc="-8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90">
                <a:solidFill>
                  <a:srgbClr val="153753"/>
                </a:solidFill>
                <a:latin typeface="Verdana"/>
                <a:cs typeface="Verdana"/>
              </a:rPr>
              <a:t>τεστ</a:t>
            </a:r>
            <a:r>
              <a:rPr dirty="0" sz="16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80">
                <a:solidFill>
                  <a:srgbClr val="153753"/>
                </a:solidFill>
                <a:latin typeface="Verdana"/>
                <a:cs typeface="Verdana"/>
              </a:rPr>
              <a:t>(C-</a:t>
            </a:r>
            <a:r>
              <a:rPr dirty="0" sz="1600" spc="-10">
                <a:solidFill>
                  <a:srgbClr val="153753"/>
                </a:solidFill>
                <a:latin typeface="Verdana"/>
                <a:cs typeface="Verdana"/>
              </a:rPr>
              <a:t>phantom)</a:t>
            </a:r>
            <a:endParaRPr sz="1600">
              <a:latin typeface="Verdana"/>
              <a:cs typeface="Verdana"/>
            </a:endParaRPr>
          </a:p>
          <a:p>
            <a:pPr marL="413384" indent="-400685">
              <a:lnSpc>
                <a:spcPct val="100000"/>
              </a:lnSpc>
              <a:buAutoNum type="romanUcPeriod"/>
              <a:tabLst>
                <a:tab pos="413384" algn="l"/>
              </a:tabLst>
            </a:pPr>
            <a:r>
              <a:rPr dirty="0" sz="1600" spc="-20">
                <a:solidFill>
                  <a:srgbClr val="153753"/>
                </a:solidFill>
                <a:latin typeface="Verdana"/>
                <a:cs typeface="Verdana"/>
              </a:rPr>
              <a:t>Ήπαρ</a:t>
            </a:r>
            <a:r>
              <a:rPr dirty="0" sz="16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10">
                <a:solidFill>
                  <a:srgbClr val="153753"/>
                </a:solidFill>
                <a:latin typeface="Verdana"/>
                <a:cs typeface="Verdana"/>
              </a:rPr>
              <a:t>(Liver)</a:t>
            </a:r>
            <a:endParaRPr sz="1600">
              <a:latin typeface="Verdana"/>
              <a:cs typeface="Verdana"/>
            </a:endParaRPr>
          </a:p>
          <a:p>
            <a:pPr marL="413384" indent="-400685">
              <a:lnSpc>
                <a:spcPct val="100000"/>
              </a:lnSpc>
              <a:buAutoNum type="romanUcPeriod"/>
              <a:tabLst>
                <a:tab pos="413384" algn="l"/>
              </a:tabLst>
            </a:pPr>
            <a:r>
              <a:rPr dirty="0" sz="1600" spc="-85">
                <a:solidFill>
                  <a:srgbClr val="153753"/>
                </a:solidFill>
                <a:latin typeface="Verdana"/>
                <a:cs typeface="Verdana"/>
              </a:rPr>
              <a:t>Κεφάλι </a:t>
            </a:r>
            <a:r>
              <a:rPr dirty="0" sz="1600" spc="-70">
                <a:solidFill>
                  <a:srgbClr val="153753"/>
                </a:solidFill>
                <a:latin typeface="Verdana"/>
                <a:cs typeface="Verdana"/>
              </a:rPr>
              <a:t>και</a:t>
            </a:r>
            <a:r>
              <a:rPr dirty="0" sz="1600" spc="-12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>
                <a:solidFill>
                  <a:srgbClr val="153753"/>
                </a:solidFill>
                <a:latin typeface="Verdana"/>
                <a:cs typeface="Verdana"/>
              </a:rPr>
              <a:t>Λαιμός</a:t>
            </a:r>
            <a:r>
              <a:rPr dirty="0" sz="1600" spc="-1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>
                <a:solidFill>
                  <a:srgbClr val="153753"/>
                </a:solidFill>
                <a:latin typeface="Verdana"/>
                <a:cs typeface="Verdana"/>
              </a:rPr>
              <a:t>(Head</a:t>
            </a:r>
            <a:r>
              <a:rPr dirty="0" sz="1600" spc="-6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50">
                <a:solidFill>
                  <a:srgbClr val="153753"/>
                </a:solidFill>
                <a:latin typeface="Verdana"/>
                <a:cs typeface="Verdana"/>
              </a:rPr>
              <a:t>n</a:t>
            </a:r>
            <a:r>
              <a:rPr dirty="0" sz="1600" spc="-1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20">
                <a:solidFill>
                  <a:srgbClr val="153753"/>
                </a:solidFill>
                <a:latin typeface="Verdana"/>
                <a:cs typeface="Verdana"/>
              </a:rPr>
              <a:t>Neck)</a:t>
            </a:r>
            <a:endParaRPr sz="16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662427" y="1523"/>
            <a:ext cx="6894195" cy="817880"/>
            <a:chOff x="2662427" y="1523"/>
            <a:chExt cx="6894195" cy="81788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62427" y="1523"/>
              <a:ext cx="640841" cy="817626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17875" y="1523"/>
              <a:ext cx="5350002" cy="817626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82483" y="1523"/>
              <a:ext cx="1873757" cy="817626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790825">
              <a:lnSpc>
                <a:spcPct val="100000"/>
              </a:lnSpc>
              <a:spcBef>
                <a:spcPts val="100"/>
              </a:spcBef>
            </a:pPr>
            <a:r>
              <a:rPr dirty="0" sz="2900" spc="-254"/>
              <a:t>Tο</a:t>
            </a:r>
            <a:r>
              <a:rPr dirty="0" sz="2900" spc="-40"/>
              <a:t> </a:t>
            </a:r>
            <a:r>
              <a:rPr dirty="0" sz="2900" spc="-20"/>
              <a:t>γραφικό</a:t>
            </a:r>
            <a:r>
              <a:rPr dirty="0" sz="2900" spc="-180"/>
              <a:t> </a:t>
            </a:r>
            <a:r>
              <a:rPr dirty="0" sz="2900" spc="-20"/>
              <a:t>περιβάλλον</a:t>
            </a:r>
            <a:r>
              <a:rPr dirty="0" sz="2900" spc="-105"/>
              <a:t> </a:t>
            </a:r>
            <a:r>
              <a:rPr dirty="0" sz="2900" spc="-100"/>
              <a:t>του</a:t>
            </a:r>
            <a:r>
              <a:rPr dirty="0" sz="2900" spc="-95"/>
              <a:t> </a:t>
            </a:r>
            <a:r>
              <a:rPr dirty="0" sz="2900" spc="-10"/>
              <a:t>MatRad</a:t>
            </a:r>
            <a:endParaRPr sz="2900"/>
          </a:p>
        </p:txBody>
      </p:sp>
      <p:grpSp>
        <p:nvGrpSpPr>
          <p:cNvPr id="7" name="object 7" descr=""/>
          <p:cNvGrpSpPr/>
          <p:nvPr/>
        </p:nvGrpSpPr>
        <p:grpSpPr>
          <a:xfrm>
            <a:off x="329184" y="539521"/>
            <a:ext cx="11574780" cy="6318885"/>
            <a:chOff x="329184" y="539521"/>
            <a:chExt cx="11574780" cy="6318885"/>
          </a:xfrm>
        </p:grpSpPr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9184" y="539521"/>
              <a:ext cx="11574780" cy="6318478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4255" y="734566"/>
              <a:ext cx="11004804" cy="605180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9520555" y="490542"/>
            <a:ext cx="2099310" cy="1635125"/>
          </a:xfrm>
          <a:custGeom>
            <a:avLst/>
            <a:gdLst/>
            <a:ahLst/>
            <a:cxnLst/>
            <a:rect l="l" t="t" r="r" b="b"/>
            <a:pathLst>
              <a:path w="2099309" h="1635125">
                <a:moveTo>
                  <a:pt x="2091944" y="1635056"/>
                </a:moveTo>
                <a:lnTo>
                  <a:pt x="2095749" y="1586855"/>
                </a:lnTo>
                <a:lnTo>
                  <a:pt x="2098005" y="1538891"/>
                </a:lnTo>
                <a:lnTo>
                  <a:pt x="2098733" y="1491190"/>
                </a:lnTo>
                <a:lnTo>
                  <a:pt x="2097954" y="1443778"/>
                </a:lnTo>
                <a:lnTo>
                  <a:pt x="2095688" y="1396680"/>
                </a:lnTo>
                <a:lnTo>
                  <a:pt x="2091957" y="1349921"/>
                </a:lnTo>
                <a:lnTo>
                  <a:pt x="2086781" y="1303527"/>
                </a:lnTo>
                <a:lnTo>
                  <a:pt x="2080182" y="1257522"/>
                </a:lnTo>
                <a:lnTo>
                  <a:pt x="2072179" y="1211931"/>
                </a:lnTo>
                <a:lnTo>
                  <a:pt x="2062794" y="1166782"/>
                </a:lnTo>
                <a:lnTo>
                  <a:pt x="2052048" y="1122097"/>
                </a:lnTo>
                <a:lnTo>
                  <a:pt x="2039962" y="1077904"/>
                </a:lnTo>
                <a:lnTo>
                  <a:pt x="2026557" y="1034226"/>
                </a:lnTo>
                <a:lnTo>
                  <a:pt x="2011853" y="991090"/>
                </a:lnTo>
                <a:lnTo>
                  <a:pt x="1995872" y="948520"/>
                </a:lnTo>
                <a:lnTo>
                  <a:pt x="1978634" y="906543"/>
                </a:lnTo>
                <a:lnTo>
                  <a:pt x="1960160" y="865182"/>
                </a:lnTo>
                <a:lnTo>
                  <a:pt x="1940471" y="824464"/>
                </a:lnTo>
                <a:lnTo>
                  <a:pt x="1919588" y="784414"/>
                </a:lnTo>
                <a:lnTo>
                  <a:pt x="1897532" y="745057"/>
                </a:lnTo>
                <a:lnTo>
                  <a:pt x="1874324" y="706418"/>
                </a:lnTo>
                <a:lnTo>
                  <a:pt x="1849984" y="668523"/>
                </a:lnTo>
                <a:lnTo>
                  <a:pt x="1824534" y="631397"/>
                </a:lnTo>
                <a:lnTo>
                  <a:pt x="1797994" y="595064"/>
                </a:lnTo>
                <a:lnTo>
                  <a:pt x="1770386" y="559552"/>
                </a:lnTo>
                <a:lnTo>
                  <a:pt x="1741729" y="524883"/>
                </a:lnTo>
                <a:lnTo>
                  <a:pt x="1712046" y="491085"/>
                </a:lnTo>
                <a:lnTo>
                  <a:pt x="1681357" y="458183"/>
                </a:lnTo>
                <a:lnTo>
                  <a:pt x="1649682" y="426200"/>
                </a:lnTo>
                <a:lnTo>
                  <a:pt x="1617044" y="395164"/>
                </a:lnTo>
                <a:lnTo>
                  <a:pt x="1583461" y="365099"/>
                </a:lnTo>
                <a:lnTo>
                  <a:pt x="1548957" y="336030"/>
                </a:lnTo>
                <a:lnTo>
                  <a:pt x="1513551" y="307983"/>
                </a:lnTo>
                <a:lnTo>
                  <a:pt x="1477264" y="280982"/>
                </a:lnTo>
                <a:lnTo>
                  <a:pt x="1440117" y="255054"/>
                </a:lnTo>
                <a:lnTo>
                  <a:pt x="1402131" y="230224"/>
                </a:lnTo>
                <a:lnTo>
                  <a:pt x="1363327" y="206516"/>
                </a:lnTo>
                <a:lnTo>
                  <a:pt x="1323726" y="183957"/>
                </a:lnTo>
                <a:lnTo>
                  <a:pt x="1283348" y="162571"/>
                </a:lnTo>
                <a:lnTo>
                  <a:pt x="1242216" y="142383"/>
                </a:lnTo>
                <a:lnTo>
                  <a:pt x="1200348" y="123420"/>
                </a:lnTo>
                <a:lnTo>
                  <a:pt x="1157767" y="105705"/>
                </a:lnTo>
                <a:lnTo>
                  <a:pt x="1114493" y="89266"/>
                </a:lnTo>
                <a:lnTo>
                  <a:pt x="1070548" y="74125"/>
                </a:lnTo>
                <a:lnTo>
                  <a:pt x="1025951" y="60310"/>
                </a:lnTo>
                <a:lnTo>
                  <a:pt x="980724" y="47846"/>
                </a:lnTo>
                <a:lnTo>
                  <a:pt x="934889" y="36757"/>
                </a:lnTo>
                <a:lnTo>
                  <a:pt x="888464" y="27069"/>
                </a:lnTo>
                <a:lnTo>
                  <a:pt x="841473" y="18807"/>
                </a:lnTo>
                <a:lnTo>
                  <a:pt x="793934" y="11996"/>
                </a:lnTo>
                <a:lnTo>
                  <a:pt x="745871" y="6662"/>
                </a:lnTo>
                <a:lnTo>
                  <a:pt x="694873" y="2690"/>
                </a:lnTo>
                <a:lnTo>
                  <a:pt x="643866" y="472"/>
                </a:lnTo>
                <a:lnTo>
                  <a:pt x="592892" y="0"/>
                </a:lnTo>
                <a:lnTo>
                  <a:pt x="541998" y="1266"/>
                </a:lnTo>
                <a:lnTo>
                  <a:pt x="491226" y="4264"/>
                </a:lnTo>
                <a:lnTo>
                  <a:pt x="440621" y="8985"/>
                </a:lnTo>
                <a:lnTo>
                  <a:pt x="390228" y="15423"/>
                </a:lnTo>
                <a:lnTo>
                  <a:pt x="340090" y="23570"/>
                </a:lnTo>
                <a:lnTo>
                  <a:pt x="290252" y="33418"/>
                </a:lnTo>
                <a:lnTo>
                  <a:pt x="240759" y="44960"/>
                </a:lnTo>
                <a:lnTo>
                  <a:pt x="191653" y="58189"/>
                </a:lnTo>
                <a:lnTo>
                  <a:pt x="142980" y="73097"/>
                </a:lnTo>
                <a:lnTo>
                  <a:pt x="94784" y="89676"/>
                </a:lnTo>
                <a:lnTo>
                  <a:pt x="47109" y="107920"/>
                </a:lnTo>
                <a:lnTo>
                  <a:pt x="0" y="127820"/>
                </a:lnTo>
              </a:path>
            </a:pathLst>
          </a:custGeom>
          <a:ln w="127000">
            <a:solidFill>
              <a:srgbClr val="FFC00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5672328" y="821436"/>
            <a:ext cx="5723890" cy="1047750"/>
            <a:chOff x="5672328" y="821436"/>
            <a:chExt cx="5723890" cy="104775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72328" y="821436"/>
              <a:ext cx="2414778" cy="704850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61732" y="821436"/>
              <a:ext cx="3633978" cy="704850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89904" y="1164336"/>
              <a:ext cx="3609594" cy="704850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281160" y="1164336"/>
              <a:ext cx="1608581" cy="704850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858002" y="905383"/>
            <a:ext cx="5241925" cy="749300"/>
          </a:xfrm>
          <a:prstGeom prst="rect"/>
        </p:spPr>
        <p:txBody>
          <a:bodyPr wrap="square" lIns="0" tIns="55244" rIns="0" bIns="0" rtlCol="0" vert="horz">
            <a:spAutoFit/>
          </a:bodyPr>
          <a:lstStyle/>
          <a:p>
            <a:pPr marL="429895" marR="5080" indent="-417830">
              <a:lnSpc>
                <a:spcPts val="2700"/>
              </a:lnSpc>
              <a:spcBef>
                <a:spcPts val="434"/>
              </a:spcBef>
            </a:pPr>
            <a:r>
              <a:rPr dirty="0" sz="2500" spc="-80"/>
              <a:t>Θεμελειώδεις</a:t>
            </a:r>
            <a:r>
              <a:rPr dirty="0" sz="2500" spc="-105"/>
              <a:t> </a:t>
            </a:r>
            <a:r>
              <a:rPr dirty="0" sz="2500" spc="-10"/>
              <a:t>μονάδες</a:t>
            </a:r>
            <a:r>
              <a:rPr dirty="0" sz="2500" spc="-130"/>
              <a:t> </a:t>
            </a:r>
            <a:r>
              <a:rPr dirty="0" sz="2500"/>
              <a:t>και</a:t>
            </a:r>
            <a:r>
              <a:rPr dirty="0" sz="2500" spc="-145"/>
              <a:t> </a:t>
            </a:r>
            <a:r>
              <a:rPr dirty="0" sz="2500" spc="-10"/>
              <a:t>ορισμοί </a:t>
            </a:r>
            <a:r>
              <a:rPr dirty="0" sz="2500"/>
              <a:t>που</a:t>
            </a:r>
            <a:r>
              <a:rPr dirty="0" sz="2500" spc="-100"/>
              <a:t> </a:t>
            </a:r>
            <a:r>
              <a:rPr dirty="0" sz="2500" spc="-45"/>
              <a:t>χρησιμοποιεί</a:t>
            </a:r>
            <a:r>
              <a:rPr dirty="0" sz="2500" spc="-70"/>
              <a:t> </a:t>
            </a:r>
            <a:r>
              <a:rPr dirty="0" sz="2500" spc="-80"/>
              <a:t>το</a:t>
            </a:r>
            <a:r>
              <a:rPr dirty="0" sz="2500" spc="-90"/>
              <a:t> </a:t>
            </a:r>
            <a:r>
              <a:rPr dirty="0" sz="2500" spc="-10"/>
              <a:t>MatRad</a:t>
            </a:r>
            <a:endParaRPr sz="2500"/>
          </a:p>
        </p:txBody>
      </p:sp>
      <p:sp>
        <p:nvSpPr>
          <p:cNvPr id="9" name="object 9" descr=""/>
          <p:cNvSpPr/>
          <p:nvPr/>
        </p:nvSpPr>
        <p:spPr>
          <a:xfrm>
            <a:off x="0" y="5486400"/>
            <a:ext cx="2673350" cy="1371600"/>
          </a:xfrm>
          <a:custGeom>
            <a:avLst/>
            <a:gdLst/>
            <a:ahLst/>
            <a:cxnLst/>
            <a:rect l="l" t="t" r="r" b="b"/>
            <a:pathLst>
              <a:path w="2673350" h="1371600">
                <a:moveTo>
                  <a:pt x="951217" y="0"/>
                </a:moveTo>
                <a:lnTo>
                  <a:pt x="897557" y="799"/>
                </a:lnTo>
                <a:lnTo>
                  <a:pt x="844295" y="3181"/>
                </a:lnTo>
                <a:lnTo>
                  <a:pt x="791452" y="7123"/>
                </a:lnTo>
                <a:lnTo>
                  <a:pt x="739052" y="12603"/>
                </a:lnTo>
                <a:lnTo>
                  <a:pt x="687117" y="19597"/>
                </a:lnTo>
                <a:lnTo>
                  <a:pt x="635670" y="28083"/>
                </a:lnTo>
                <a:lnTo>
                  <a:pt x="584734" y="38038"/>
                </a:lnTo>
                <a:lnTo>
                  <a:pt x="534331" y="49440"/>
                </a:lnTo>
                <a:lnTo>
                  <a:pt x="484483" y="62265"/>
                </a:lnTo>
                <a:lnTo>
                  <a:pt x="435214" y="76492"/>
                </a:lnTo>
                <a:lnTo>
                  <a:pt x="386546" y="92096"/>
                </a:lnTo>
                <a:lnTo>
                  <a:pt x="338502" y="109055"/>
                </a:lnTo>
                <a:lnTo>
                  <a:pt x="291104" y="127347"/>
                </a:lnTo>
                <a:lnTo>
                  <a:pt x="244375" y="146949"/>
                </a:lnTo>
                <a:lnTo>
                  <a:pt x="198338" y="167838"/>
                </a:lnTo>
                <a:lnTo>
                  <a:pt x="153015" y="189991"/>
                </a:lnTo>
                <a:lnTo>
                  <a:pt x="108428" y="213385"/>
                </a:lnTo>
                <a:lnTo>
                  <a:pt x="0" y="279247"/>
                </a:lnTo>
                <a:lnTo>
                  <a:pt x="0" y="1371599"/>
                </a:lnTo>
                <a:lnTo>
                  <a:pt x="2673096" y="1371599"/>
                </a:lnTo>
                <a:lnTo>
                  <a:pt x="2639822" y="1242212"/>
                </a:lnTo>
                <a:lnTo>
                  <a:pt x="2624926" y="1196546"/>
                </a:lnTo>
                <a:lnTo>
                  <a:pt x="2608833" y="1151435"/>
                </a:lnTo>
                <a:lnTo>
                  <a:pt x="2591563" y="1106897"/>
                </a:lnTo>
                <a:lnTo>
                  <a:pt x="2573134" y="1062950"/>
                </a:lnTo>
                <a:lnTo>
                  <a:pt x="2553565" y="1019614"/>
                </a:lnTo>
                <a:lnTo>
                  <a:pt x="2532874" y="976908"/>
                </a:lnTo>
                <a:lnTo>
                  <a:pt x="2511082" y="934850"/>
                </a:lnTo>
                <a:lnTo>
                  <a:pt x="2488205" y="893459"/>
                </a:lnTo>
                <a:lnTo>
                  <a:pt x="2464264" y="852754"/>
                </a:lnTo>
                <a:lnTo>
                  <a:pt x="2439277" y="812754"/>
                </a:lnTo>
                <a:lnTo>
                  <a:pt x="2413262" y="773477"/>
                </a:lnTo>
                <a:lnTo>
                  <a:pt x="2386239" y="734942"/>
                </a:lnTo>
                <a:lnTo>
                  <a:pt x="2358226" y="697169"/>
                </a:lnTo>
                <a:lnTo>
                  <a:pt x="2329243" y="660175"/>
                </a:lnTo>
                <a:lnTo>
                  <a:pt x="2299307" y="623980"/>
                </a:lnTo>
                <a:lnTo>
                  <a:pt x="2268439" y="588603"/>
                </a:lnTo>
                <a:lnTo>
                  <a:pt x="2236656" y="554062"/>
                </a:lnTo>
                <a:lnTo>
                  <a:pt x="2203977" y="520376"/>
                </a:lnTo>
                <a:lnTo>
                  <a:pt x="2170421" y="487564"/>
                </a:lnTo>
                <a:lnTo>
                  <a:pt x="2136008" y="455645"/>
                </a:lnTo>
                <a:lnTo>
                  <a:pt x="2100755" y="424637"/>
                </a:lnTo>
                <a:lnTo>
                  <a:pt x="2064682" y="394560"/>
                </a:lnTo>
                <a:lnTo>
                  <a:pt x="2027807" y="365431"/>
                </a:lnTo>
                <a:lnTo>
                  <a:pt x="1990149" y="337271"/>
                </a:lnTo>
                <a:lnTo>
                  <a:pt x="1951727" y="310098"/>
                </a:lnTo>
                <a:lnTo>
                  <a:pt x="1912561" y="283930"/>
                </a:lnTo>
                <a:lnTo>
                  <a:pt x="1872667" y="258787"/>
                </a:lnTo>
                <a:lnTo>
                  <a:pt x="1832067" y="234686"/>
                </a:lnTo>
                <a:lnTo>
                  <a:pt x="1790777" y="211648"/>
                </a:lnTo>
                <a:lnTo>
                  <a:pt x="1748818" y="189691"/>
                </a:lnTo>
                <a:lnTo>
                  <a:pt x="1706207" y="168833"/>
                </a:lnTo>
                <a:lnTo>
                  <a:pt x="1662964" y="149093"/>
                </a:lnTo>
                <a:lnTo>
                  <a:pt x="1619107" y="130491"/>
                </a:lnTo>
                <a:lnTo>
                  <a:pt x="1574655" y="113045"/>
                </a:lnTo>
                <a:lnTo>
                  <a:pt x="1529628" y="96774"/>
                </a:lnTo>
                <a:lnTo>
                  <a:pt x="1484043" y="81696"/>
                </a:lnTo>
                <a:lnTo>
                  <a:pt x="1437920" y="67831"/>
                </a:lnTo>
                <a:lnTo>
                  <a:pt x="1391278" y="55197"/>
                </a:lnTo>
                <a:lnTo>
                  <a:pt x="1344134" y="43813"/>
                </a:lnTo>
                <a:lnTo>
                  <a:pt x="1296509" y="33697"/>
                </a:lnTo>
                <a:lnTo>
                  <a:pt x="1248421" y="24870"/>
                </a:lnTo>
                <a:lnTo>
                  <a:pt x="1199888" y="17349"/>
                </a:lnTo>
                <a:lnTo>
                  <a:pt x="1150930" y="11153"/>
                </a:lnTo>
                <a:lnTo>
                  <a:pt x="1101565" y="6302"/>
                </a:lnTo>
                <a:lnTo>
                  <a:pt x="1051812" y="2813"/>
                </a:lnTo>
                <a:lnTo>
                  <a:pt x="1001689" y="706"/>
                </a:lnTo>
                <a:lnTo>
                  <a:pt x="951217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 descr=""/>
          <p:cNvGrpSpPr/>
          <p:nvPr/>
        </p:nvGrpSpPr>
        <p:grpSpPr>
          <a:xfrm>
            <a:off x="702563" y="1642872"/>
            <a:ext cx="4777740" cy="3403600"/>
            <a:chOff x="702563" y="1642872"/>
            <a:chExt cx="4777740" cy="3403600"/>
          </a:xfrm>
        </p:grpSpPr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2563" y="1642872"/>
              <a:ext cx="4777740" cy="3403091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88463" y="2874276"/>
              <a:ext cx="558545" cy="511289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5974460" y="1985898"/>
            <a:ext cx="5477510" cy="738505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marL="241300" marR="5080" indent="-228600">
              <a:lnSpc>
                <a:spcPts val="1760"/>
              </a:lnSpc>
              <a:spcBef>
                <a:spcPts val="490"/>
              </a:spcBef>
              <a:buClr>
                <a:srgbClr val="FFC000"/>
              </a:buClr>
              <a:buFont typeface="Wingdings"/>
              <a:buChar char=""/>
              <a:tabLst>
                <a:tab pos="241300" algn="l"/>
              </a:tabLst>
            </a:pPr>
            <a:r>
              <a:rPr dirty="0" sz="1800" spc="-35" b="1">
                <a:solidFill>
                  <a:srgbClr val="153753"/>
                </a:solidFill>
                <a:latin typeface="Tahoma"/>
                <a:cs typeface="Tahoma"/>
              </a:rPr>
              <a:t>GTV</a:t>
            </a:r>
            <a:r>
              <a:rPr dirty="0" sz="1800" spc="-90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800" b="1">
                <a:solidFill>
                  <a:srgbClr val="153753"/>
                </a:solidFill>
                <a:latin typeface="Tahoma"/>
                <a:cs typeface="Tahoma"/>
              </a:rPr>
              <a:t>ή</a:t>
            </a:r>
            <a:r>
              <a:rPr dirty="0" sz="1800" spc="-3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800" spc="-80" b="1">
                <a:solidFill>
                  <a:srgbClr val="153753"/>
                </a:solidFill>
                <a:latin typeface="Tahoma"/>
                <a:cs typeface="Tahoma"/>
              </a:rPr>
              <a:t>gross</a:t>
            </a:r>
            <a:r>
              <a:rPr dirty="0" sz="1800" spc="-50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800" spc="-105" b="1">
                <a:solidFill>
                  <a:srgbClr val="153753"/>
                </a:solidFill>
                <a:latin typeface="Tahoma"/>
                <a:cs typeface="Tahoma"/>
              </a:rPr>
              <a:t>tumor</a:t>
            </a:r>
            <a:r>
              <a:rPr dirty="0" sz="1800" spc="-40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800" spc="-20" b="1">
                <a:solidFill>
                  <a:srgbClr val="153753"/>
                </a:solidFill>
                <a:latin typeface="Tahoma"/>
                <a:cs typeface="Tahoma"/>
              </a:rPr>
              <a:t>volume</a:t>
            </a:r>
            <a:r>
              <a:rPr dirty="0" sz="1800" spc="-4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600" spc="-150" b="1">
                <a:solidFill>
                  <a:srgbClr val="153753"/>
                </a:solidFill>
                <a:latin typeface="Tahoma"/>
                <a:cs typeface="Tahoma"/>
              </a:rPr>
              <a:t>:</a:t>
            </a:r>
            <a:r>
              <a:rPr dirty="0" sz="1600" spc="-20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600" spc="-45">
                <a:solidFill>
                  <a:srgbClr val="153753"/>
                </a:solidFill>
                <a:latin typeface="Verdana"/>
                <a:cs typeface="Verdana"/>
              </a:rPr>
              <a:t>περιγράφει</a:t>
            </a:r>
            <a:r>
              <a:rPr dirty="0" sz="16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55">
                <a:solidFill>
                  <a:srgbClr val="153753"/>
                </a:solidFill>
                <a:latin typeface="Verdana"/>
                <a:cs typeface="Verdana"/>
              </a:rPr>
              <a:t>τον</a:t>
            </a:r>
            <a:r>
              <a:rPr dirty="0" sz="1600" spc="-12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10">
                <a:solidFill>
                  <a:srgbClr val="153753"/>
                </a:solidFill>
                <a:latin typeface="Verdana"/>
                <a:cs typeface="Verdana"/>
              </a:rPr>
              <a:t>ακριβή </a:t>
            </a:r>
            <a:r>
              <a:rPr dirty="0" sz="1600">
                <a:solidFill>
                  <a:srgbClr val="153753"/>
                </a:solidFill>
                <a:latin typeface="Verdana"/>
                <a:cs typeface="Verdana"/>
              </a:rPr>
              <a:t>χώρο</a:t>
            </a:r>
            <a:r>
              <a:rPr dirty="0" sz="1600" spc="-8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>
                <a:solidFill>
                  <a:srgbClr val="153753"/>
                </a:solidFill>
                <a:latin typeface="Verdana"/>
                <a:cs typeface="Verdana"/>
              </a:rPr>
              <a:t>που</a:t>
            </a:r>
            <a:r>
              <a:rPr dirty="0" sz="16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50">
                <a:solidFill>
                  <a:srgbClr val="153753"/>
                </a:solidFill>
                <a:latin typeface="Verdana"/>
                <a:cs typeface="Verdana"/>
              </a:rPr>
              <a:t>καταλαμβάνει</a:t>
            </a:r>
            <a:r>
              <a:rPr dirty="0" sz="1600" spc="-12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65">
                <a:solidFill>
                  <a:srgbClr val="153753"/>
                </a:solidFill>
                <a:latin typeface="Verdana"/>
                <a:cs typeface="Verdana"/>
              </a:rPr>
              <a:t>ο</a:t>
            </a:r>
            <a:r>
              <a:rPr dirty="0" sz="16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50">
                <a:solidFill>
                  <a:srgbClr val="153753"/>
                </a:solidFill>
                <a:latin typeface="Verdana"/>
                <a:cs typeface="Verdana"/>
              </a:rPr>
              <a:t>καρκινικός</a:t>
            </a:r>
            <a:r>
              <a:rPr dirty="0" sz="16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30">
                <a:solidFill>
                  <a:srgbClr val="153753"/>
                </a:solidFill>
                <a:latin typeface="Verdana"/>
                <a:cs typeface="Verdana"/>
              </a:rPr>
              <a:t>όγκος,</a:t>
            </a:r>
            <a:r>
              <a:rPr dirty="0" sz="1600" spc="-9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50">
                <a:solidFill>
                  <a:srgbClr val="153753"/>
                </a:solidFill>
                <a:latin typeface="Verdana"/>
                <a:cs typeface="Verdana"/>
              </a:rPr>
              <a:t>όπως</a:t>
            </a:r>
            <a:endParaRPr sz="1600">
              <a:latin typeface="Verdana"/>
              <a:cs typeface="Verdana"/>
            </a:endParaRPr>
          </a:p>
          <a:p>
            <a:pPr marL="241300">
              <a:lnSpc>
                <a:spcPts val="1700"/>
              </a:lnSpc>
            </a:pPr>
            <a:r>
              <a:rPr dirty="0" sz="1600" spc="-60">
                <a:solidFill>
                  <a:srgbClr val="153753"/>
                </a:solidFill>
                <a:latin typeface="Verdana"/>
                <a:cs typeface="Verdana"/>
              </a:rPr>
              <a:t>προκύπτει </a:t>
            </a:r>
            <a:r>
              <a:rPr dirty="0" sz="1600" spc="70">
                <a:solidFill>
                  <a:srgbClr val="153753"/>
                </a:solidFill>
                <a:latin typeface="Verdana"/>
                <a:cs typeface="Verdana"/>
              </a:rPr>
              <a:t>από</a:t>
            </a:r>
            <a:r>
              <a:rPr dirty="0" sz="1600" spc="-8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60">
                <a:solidFill>
                  <a:srgbClr val="153753"/>
                </a:solidFill>
                <a:latin typeface="Verdana"/>
                <a:cs typeface="Verdana"/>
              </a:rPr>
              <a:t>τις</a:t>
            </a:r>
            <a:r>
              <a:rPr dirty="0" sz="16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65">
                <a:solidFill>
                  <a:srgbClr val="153753"/>
                </a:solidFill>
                <a:latin typeface="Verdana"/>
                <a:cs typeface="Verdana"/>
              </a:rPr>
              <a:t>ιατρικές</a:t>
            </a:r>
            <a:r>
              <a:rPr dirty="0" sz="16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45">
                <a:solidFill>
                  <a:srgbClr val="153753"/>
                </a:solidFill>
                <a:latin typeface="Verdana"/>
                <a:cs typeface="Verdana"/>
              </a:rPr>
              <a:t>απεικονίσεις</a:t>
            </a:r>
            <a:r>
              <a:rPr dirty="0" sz="1600" spc="-13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120">
                <a:solidFill>
                  <a:srgbClr val="153753"/>
                </a:solidFill>
                <a:latin typeface="Verdana"/>
                <a:cs typeface="Verdana"/>
              </a:rPr>
              <a:t>(CT,MRI)</a:t>
            </a:r>
            <a:r>
              <a:rPr dirty="0" sz="1600" spc="-50">
                <a:solidFill>
                  <a:srgbClr val="153753"/>
                </a:solidFill>
                <a:latin typeface="Verdana"/>
                <a:cs typeface="Verdana"/>
              </a:rPr>
              <a:t> .</a:t>
            </a:r>
            <a:endParaRPr sz="160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974460" y="2799969"/>
            <a:ext cx="5991225" cy="2994025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marL="241300" marR="447675" indent="-228600">
              <a:lnSpc>
                <a:spcPts val="1760"/>
              </a:lnSpc>
              <a:spcBef>
                <a:spcPts val="490"/>
              </a:spcBef>
              <a:buClr>
                <a:srgbClr val="FFC000"/>
              </a:buClr>
              <a:buFont typeface="Wingdings"/>
              <a:buChar char=""/>
              <a:tabLst>
                <a:tab pos="241300" algn="l"/>
              </a:tabLst>
            </a:pPr>
            <a:r>
              <a:rPr dirty="0" sz="1800" spc="-10" b="1">
                <a:solidFill>
                  <a:srgbClr val="153753"/>
                </a:solidFill>
                <a:latin typeface="Tahoma"/>
                <a:cs typeface="Tahoma"/>
              </a:rPr>
              <a:t>CTV</a:t>
            </a:r>
            <a:r>
              <a:rPr dirty="0" sz="1800" spc="-90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800" b="1">
                <a:solidFill>
                  <a:srgbClr val="153753"/>
                </a:solidFill>
                <a:latin typeface="Tahoma"/>
                <a:cs typeface="Tahoma"/>
              </a:rPr>
              <a:t>ή</a:t>
            </a:r>
            <a:r>
              <a:rPr dirty="0" sz="1800" spc="-5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800" b="1">
                <a:solidFill>
                  <a:srgbClr val="153753"/>
                </a:solidFill>
                <a:latin typeface="Tahoma"/>
                <a:cs typeface="Tahoma"/>
              </a:rPr>
              <a:t>clinical</a:t>
            </a:r>
            <a:r>
              <a:rPr dirty="0" sz="1800" spc="-30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800" spc="-65" b="1">
                <a:solidFill>
                  <a:srgbClr val="153753"/>
                </a:solidFill>
                <a:latin typeface="Tahoma"/>
                <a:cs typeface="Tahoma"/>
              </a:rPr>
              <a:t>target</a:t>
            </a:r>
            <a:r>
              <a:rPr dirty="0" sz="1800" spc="-5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800" spc="-20" b="1">
                <a:solidFill>
                  <a:srgbClr val="153753"/>
                </a:solidFill>
                <a:latin typeface="Tahoma"/>
                <a:cs typeface="Tahoma"/>
              </a:rPr>
              <a:t>volume</a:t>
            </a:r>
            <a:r>
              <a:rPr dirty="0" sz="1800" spc="-50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800" spc="-155" b="1">
                <a:solidFill>
                  <a:srgbClr val="153753"/>
                </a:solidFill>
                <a:latin typeface="Tahoma"/>
                <a:cs typeface="Tahoma"/>
              </a:rPr>
              <a:t>:</a:t>
            </a:r>
            <a:r>
              <a:rPr dirty="0" sz="1800" spc="-2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600" spc="-60">
                <a:solidFill>
                  <a:srgbClr val="153753"/>
                </a:solidFill>
                <a:latin typeface="Verdana"/>
                <a:cs typeface="Verdana"/>
              </a:rPr>
              <a:t>εισάγεται</a:t>
            </a:r>
            <a:r>
              <a:rPr dirty="0" sz="16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35">
                <a:solidFill>
                  <a:srgbClr val="153753"/>
                </a:solidFill>
                <a:latin typeface="Verdana"/>
                <a:cs typeface="Verdana"/>
              </a:rPr>
              <a:t>για</a:t>
            </a:r>
            <a:r>
              <a:rPr dirty="0" sz="1600" spc="-14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25">
                <a:solidFill>
                  <a:srgbClr val="153753"/>
                </a:solidFill>
                <a:latin typeface="Verdana"/>
                <a:cs typeface="Verdana"/>
              </a:rPr>
              <a:t>να </a:t>
            </a:r>
            <a:r>
              <a:rPr dirty="0" sz="1600" spc="-40">
                <a:solidFill>
                  <a:srgbClr val="153753"/>
                </a:solidFill>
                <a:latin typeface="Verdana"/>
                <a:cs typeface="Verdana"/>
              </a:rPr>
              <a:t>εξασφαλίσει</a:t>
            </a:r>
            <a:r>
              <a:rPr dirty="0" sz="1600" spc="-80">
                <a:solidFill>
                  <a:srgbClr val="153753"/>
                </a:solidFill>
                <a:latin typeface="Verdana"/>
                <a:cs typeface="Verdana"/>
              </a:rPr>
              <a:t> ότι</a:t>
            </a:r>
            <a:r>
              <a:rPr dirty="0" sz="1600" spc="-7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80">
                <a:solidFill>
                  <a:srgbClr val="153753"/>
                </a:solidFill>
                <a:latin typeface="Verdana"/>
                <a:cs typeface="Verdana"/>
              </a:rPr>
              <a:t>καλύπτεται</a:t>
            </a:r>
            <a:r>
              <a:rPr dirty="0" sz="1600" spc="-8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45">
                <a:solidFill>
                  <a:srgbClr val="153753"/>
                </a:solidFill>
                <a:latin typeface="Verdana"/>
                <a:cs typeface="Verdana"/>
              </a:rPr>
              <a:t>ολοκληρωτικά</a:t>
            </a:r>
            <a:r>
              <a:rPr dirty="0" sz="1600" spc="-6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65">
                <a:solidFill>
                  <a:srgbClr val="153753"/>
                </a:solidFill>
                <a:latin typeface="Verdana"/>
                <a:cs typeface="Verdana"/>
              </a:rPr>
              <a:t>ο</a:t>
            </a:r>
            <a:r>
              <a:rPr dirty="0" sz="16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20">
                <a:solidFill>
                  <a:srgbClr val="153753"/>
                </a:solidFill>
                <a:latin typeface="Verdana"/>
                <a:cs typeface="Verdana"/>
              </a:rPr>
              <a:t>καρκινικός</a:t>
            </a:r>
            <a:endParaRPr sz="1600">
              <a:latin typeface="Verdana"/>
              <a:cs typeface="Verdana"/>
            </a:endParaRPr>
          </a:p>
          <a:p>
            <a:pPr marL="241300">
              <a:lnSpc>
                <a:spcPts val="1605"/>
              </a:lnSpc>
            </a:pPr>
            <a:r>
              <a:rPr dirty="0" sz="1600">
                <a:solidFill>
                  <a:srgbClr val="153753"/>
                </a:solidFill>
                <a:latin typeface="Verdana"/>
                <a:cs typeface="Verdana"/>
              </a:rPr>
              <a:t>όγκος</a:t>
            </a:r>
            <a:r>
              <a:rPr dirty="0" sz="1600" spc="-8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>
                <a:solidFill>
                  <a:srgbClr val="153753"/>
                </a:solidFill>
                <a:latin typeface="Verdana"/>
                <a:cs typeface="Verdana"/>
              </a:rPr>
              <a:t>καθώς</a:t>
            </a:r>
            <a:r>
              <a:rPr dirty="0" sz="1600" spc="-7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70">
                <a:solidFill>
                  <a:srgbClr val="153753"/>
                </a:solidFill>
                <a:latin typeface="Verdana"/>
                <a:cs typeface="Verdana"/>
              </a:rPr>
              <a:t>και</a:t>
            </a:r>
            <a:r>
              <a:rPr dirty="0" sz="1600" spc="-8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75">
                <a:solidFill>
                  <a:srgbClr val="153753"/>
                </a:solidFill>
                <a:latin typeface="Verdana"/>
                <a:cs typeface="Verdana"/>
              </a:rPr>
              <a:t>κοντινές</a:t>
            </a:r>
            <a:r>
              <a:rPr dirty="0" sz="1600" spc="-12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50">
                <a:solidFill>
                  <a:srgbClr val="153753"/>
                </a:solidFill>
                <a:latin typeface="Verdana"/>
                <a:cs typeface="Verdana"/>
              </a:rPr>
              <a:t>περιοχές</a:t>
            </a:r>
            <a:r>
              <a:rPr dirty="0" sz="1600" spc="-8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20">
                <a:solidFill>
                  <a:srgbClr val="153753"/>
                </a:solidFill>
                <a:latin typeface="Verdana"/>
                <a:cs typeface="Verdana"/>
              </a:rPr>
              <a:t>στις</a:t>
            </a:r>
            <a:r>
              <a:rPr dirty="0" sz="1600" spc="-7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>
                <a:solidFill>
                  <a:srgbClr val="153753"/>
                </a:solidFill>
                <a:latin typeface="Verdana"/>
                <a:cs typeface="Verdana"/>
              </a:rPr>
              <a:t>οποίες</a:t>
            </a:r>
            <a:r>
              <a:rPr dirty="0" sz="1600" spc="-7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120">
                <a:solidFill>
                  <a:srgbClr val="153753"/>
                </a:solidFill>
                <a:latin typeface="Verdana"/>
                <a:cs typeface="Verdana"/>
              </a:rPr>
              <a:t>ενδέχεται</a:t>
            </a:r>
            <a:r>
              <a:rPr dirty="0" sz="1600" spc="-1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25">
                <a:solidFill>
                  <a:srgbClr val="153753"/>
                </a:solidFill>
                <a:latin typeface="Verdana"/>
                <a:cs typeface="Verdana"/>
              </a:rPr>
              <a:t>να</a:t>
            </a:r>
            <a:endParaRPr sz="1600">
              <a:latin typeface="Verdana"/>
              <a:cs typeface="Verdana"/>
            </a:endParaRPr>
          </a:p>
          <a:p>
            <a:pPr marL="241300">
              <a:lnSpc>
                <a:spcPts val="1825"/>
              </a:lnSpc>
            </a:pPr>
            <a:r>
              <a:rPr dirty="0" sz="1600" spc="-160">
                <a:solidFill>
                  <a:srgbClr val="153753"/>
                </a:solidFill>
                <a:latin typeface="Verdana"/>
                <a:cs typeface="Verdana"/>
              </a:rPr>
              <a:t>έχει</a:t>
            </a:r>
            <a:r>
              <a:rPr dirty="0" sz="1600" spc="-9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55">
                <a:solidFill>
                  <a:srgbClr val="153753"/>
                </a:solidFill>
                <a:latin typeface="Verdana"/>
                <a:cs typeface="Verdana"/>
              </a:rPr>
              <a:t>εξαπλωθεί,</a:t>
            </a:r>
            <a:r>
              <a:rPr dirty="0" sz="1600" spc="-8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70">
                <a:solidFill>
                  <a:srgbClr val="153753"/>
                </a:solidFill>
                <a:latin typeface="Verdana"/>
                <a:cs typeface="Verdana"/>
              </a:rPr>
              <a:t>και</a:t>
            </a:r>
            <a:r>
              <a:rPr dirty="0" sz="1600" spc="-9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75">
                <a:solidFill>
                  <a:srgbClr val="153753"/>
                </a:solidFill>
                <a:latin typeface="Verdana"/>
                <a:cs typeface="Verdana"/>
              </a:rPr>
              <a:t>άρα</a:t>
            </a:r>
            <a:r>
              <a:rPr dirty="0" sz="1600" spc="-1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60">
                <a:solidFill>
                  <a:srgbClr val="153753"/>
                </a:solidFill>
                <a:latin typeface="Verdana"/>
                <a:cs typeface="Verdana"/>
              </a:rPr>
              <a:t>πρέπει</a:t>
            </a:r>
            <a:r>
              <a:rPr dirty="0" sz="1600" spc="-6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>
                <a:solidFill>
                  <a:srgbClr val="153753"/>
                </a:solidFill>
                <a:latin typeface="Verdana"/>
                <a:cs typeface="Verdana"/>
              </a:rPr>
              <a:t>να</a:t>
            </a:r>
            <a:r>
              <a:rPr dirty="0" sz="16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10">
                <a:solidFill>
                  <a:srgbClr val="153753"/>
                </a:solidFill>
                <a:latin typeface="Verdana"/>
                <a:cs typeface="Verdana"/>
              </a:rPr>
              <a:t>ακτινοβοληθούν</a:t>
            </a:r>
            <a:endParaRPr sz="1600">
              <a:latin typeface="Verdana"/>
              <a:cs typeface="Verdana"/>
            </a:endParaRPr>
          </a:p>
          <a:p>
            <a:pPr marL="240665" indent="-227965">
              <a:lnSpc>
                <a:spcPts val="2060"/>
              </a:lnSpc>
              <a:spcBef>
                <a:spcPts val="785"/>
              </a:spcBef>
              <a:buClr>
                <a:srgbClr val="FFC000"/>
              </a:buClr>
              <a:buFont typeface="Wingdings"/>
              <a:buChar char=""/>
              <a:tabLst>
                <a:tab pos="240665" algn="l"/>
              </a:tabLst>
            </a:pPr>
            <a:r>
              <a:rPr dirty="0" sz="1800" spc="-175" b="1">
                <a:solidFill>
                  <a:srgbClr val="153753"/>
                </a:solidFill>
                <a:latin typeface="Tahoma"/>
                <a:cs typeface="Tahoma"/>
              </a:rPr>
              <a:t>PTV</a:t>
            </a:r>
            <a:r>
              <a:rPr dirty="0" sz="1800" spc="-2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800" b="1">
                <a:solidFill>
                  <a:srgbClr val="153753"/>
                </a:solidFill>
                <a:latin typeface="Tahoma"/>
                <a:cs typeface="Tahoma"/>
              </a:rPr>
              <a:t>ή</a:t>
            </a:r>
            <a:r>
              <a:rPr dirty="0" sz="1800" spc="-13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800" spc="-85" b="1">
                <a:solidFill>
                  <a:srgbClr val="153753"/>
                </a:solidFill>
                <a:latin typeface="Tahoma"/>
                <a:cs typeface="Tahoma"/>
              </a:rPr>
              <a:t>"Planning</a:t>
            </a:r>
            <a:r>
              <a:rPr dirty="0" sz="1800" spc="-4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800" spc="-95" b="1">
                <a:solidFill>
                  <a:srgbClr val="153753"/>
                </a:solidFill>
                <a:latin typeface="Tahoma"/>
                <a:cs typeface="Tahoma"/>
              </a:rPr>
              <a:t>Target</a:t>
            </a:r>
            <a:r>
              <a:rPr dirty="0" sz="1800" spc="-50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800" b="1">
                <a:solidFill>
                  <a:srgbClr val="153753"/>
                </a:solidFill>
                <a:latin typeface="Tahoma"/>
                <a:cs typeface="Tahoma"/>
              </a:rPr>
              <a:t>Volume"</a:t>
            </a:r>
            <a:r>
              <a:rPr dirty="0" sz="1800" spc="325" b="1">
                <a:solidFill>
                  <a:srgbClr val="153753"/>
                </a:solidFill>
                <a:latin typeface="Tahoma"/>
                <a:cs typeface="Tahoma"/>
              </a:rPr>
              <a:t> </a:t>
            </a:r>
            <a:r>
              <a:rPr dirty="0" sz="1800" spc="-320">
                <a:solidFill>
                  <a:srgbClr val="153753"/>
                </a:solidFill>
                <a:latin typeface="Verdana"/>
                <a:cs typeface="Verdana"/>
              </a:rPr>
              <a:t>:</a:t>
            </a:r>
            <a:r>
              <a:rPr dirty="0" sz="1800" spc="-12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75">
                <a:solidFill>
                  <a:srgbClr val="153753"/>
                </a:solidFill>
                <a:latin typeface="Verdana"/>
                <a:cs typeface="Verdana"/>
              </a:rPr>
              <a:t>είναι</a:t>
            </a:r>
            <a:r>
              <a:rPr dirty="0" sz="1600" spc="-16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50">
                <a:solidFill>
                  <a:srgbClr val="153753"/>
                </a:solidFill>
                <a:latin typeface="Verdana"/>
                <a:cs typeface="Verdana"/>
              </a:rPr>
              <a:t>ένα</a:t>
            </a:r>
            <a:r>
              <a:rPr dirty="0" sz="1600" spc="-14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10">
                <a:solidFill>
                  <a:srgbClr val="153753"/>
                </a:solidFill>
                <a:latin typeface="Verdana"/>
                <a:cs typeface="Verdana"/>
              </a:rPr>
              <a:t>επιπλέον</a:t>
            </a:r>
            <a:endParaRPr sz="1600">
              <a:latin typeface="Verdana"/>
              <a:cs typeface="Verdana"/>
            </a:endParaRPr>
          </a:p>
          <a:p>
            <a:pPr marL="241300">
              <a:lnSpc>
                <a:spcPts val="1725"/>
              </a:lnSpc>
            </a:pPr>
            <a:r>
              <a:rPr dirty="0" sz="1600" spc="-10">
                <a:solidFill>
                  <a:srgbClr val="153753"/>
                </a:solidFill>
                <a:latin typeface="Verdana"/>
                <a:cs typeface="Verdana"/>
              </a:rPr>
              <a:t>περιθώριο</a:t>
            </a:r>
            <a:r>
              <a:rPr dirty="0" sz="1600" spc="-9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>
                <a:solidFill>
                  <a:srgbClr val="153753"/>
                </a:solidFill>
                <a:latin typeface="Verdana"/>
                <a:cs typeface="Verdana"/>
              </a:rPr>
              <a:t>που</a:t>
            </a:r>
            <a:r>
              <a:rPr dirty="0" sz="1600" spc="-9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35">
                <a:solidFill>
                  <a:srgbClr val="153753"/>
                </a:solidFill>
                <a:latin typeface="Verdana"/>
                <a:cs typeface="Verdana"/>
              </a:rPr>
              <a:t>προστίθεται</a:t>
            </a:r>
            <a:r>
              <a:rPr dirty="0" sz="1600" spc="-7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10">
                <a:solidFill>
                  <a:srgbClr val="153753"/>
                </a:solidFill>
                <a:latin typeface="Verdana"/>
                <a:cs typeface="Verdana"/>
              </a:rPr>
              <a:t>γύρω</a:t>
            </a:r>
            <a:r>
              <a:rPr dirty="0" sz="16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70">
                <a:solidFill>
                  <a:srgbClr val="153753"/>
                </a:solidFill>
                <a:latin typeface="Verdana"/>
                <a:cs typeface="Verdana"/>
              </a:rPr>
              <a:t>από</a:t>
            </a:r>
            <a:r>
              <a:rPr dirty="0" sz="1600" spc="-8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60">
                <a:solidFill>
                  <a:srgbClr val="153753"/>
                </a:solidFill>
                <a:latin typeface="Verdana"/>
                <a:cs typeface="Verdana"/>
              </a:rPr>
              <a:t>το</a:t>
            </a:r>
            <a:r>
              <a:rPr dirty="0" sz="16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85">
                <a:solidFill>
                  <a:srgbClr val="153753"/>
                </a:solidFill>
                <a:latin typeface="Verdana"/>
                <a:cs typeface="Verdana"/>
              </a:rPr>
              <a:t>CTV,</a:t>
            </a:r>
            <a:r>
              <a:rPr dirty="0" sz="1600" spc="-6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25">
                <a:solidFill>
                  <a:srgbClr val="153753"/>
                </a:solidFill>
                <a:latin typeface="Verdana"/>
                <a:cs typeface="Verdana"/>
              </a:rPr>
              <a:t>και</a:t>
            </a:r>
            <a:endParaRPr sz="1600">
              <a:latin typeface="Verdana"/>
              <a:cs typeface="Verdana"/>
            </a:endParaRPr>
          </a:p>
          <a:p>
            <a:pPr marL="241300" marR="372745">
              <a:lnSpc>
                <a:spcPts val="1730"/>
              </a:lnSpc>
              <a:spcBef>
                <a:spcPts val="120"/>
              </a:spcBef>
            </a:pPr>
            <a:r>
              <a:rPr dirty="0" sz="1600" spc="-40">
                <a:solidFill>
                  <a:srgbClr val="153753"/>
                </a:solidFill>
                <a:latin typeface="Verdana"/>
                <a:cs typeface="Verdana"/>
              </a:rPr>
              <a:t>αναφέρεται</a:t>
            </a:r>
            <a:r>
              <a:rPr dirty="0" sz="16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10">
                <a:solidFill>
                  <a:srgbClr val="153753"/>
                </a:solidFill>
                <a:latin typeface="Verdana"/>
                <a:cs typeface="Verdana"/>
              </a:rPr>
              <a:t>στον</a:t>
            </a:r>
            <a:r>
              <a:rPr dirty="0" sz="1600" spc="-8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>
                <a:solidFill>
                  <a:srgbClr val="153753"/>
                </a:solidFill>
                <a:latin typeface="Verdana"/>
                <a:cs typeface="Verdana"/>
              </a:rPr>
              <a:t>χώρο</a:t>
            </a:r>
            <a:r>
              <a:rPr dirty="0" sz="1600" spc="-1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>
                <a:solidFill>
                  <a:srgbClr val="153753"/>
                </a:solidFill>
                <a:latin typeface="Verdana"/>
                <a:cs typeface="Verdana"/>
              </a:rPr>
              <a:t>που</a:t>
            </a:r>
            <a:r>
              <a:rPr dirty="0" sz="1600" spc="-9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60">
                <a:solidFill>
                  <a:srgbClr val="153753"/>
                </a:solidFill>
                <a:latin typeface="Verdana"/>
                <a:cs typeface="Verdana"/>
              </a:rPr>
              <a:t>πρέπει</a:t>
            </a:r>
            <a:r>
              <a:rPr dirty="0" sz="1600" spc="-7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>
                <a:solidFill>
                  <a:srgbClr val="153753"/>
                </a:solidFill>
                <a:latin typeface="Verdana"/>
                <a:cs typeface="Verdana"/>
              </a:rPr>
              <a:t>να</a:t>
            </a:r>
            <a:r>
              <a:rPr dirty="0" sz="16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75">
                <a:solidFill>
                  <a:srgbClr val="153753"/>
                </a:solidFill>
                <a:latin typeface="Verdana"/>
                <a:cs typeface="Verdana"/>
              </a:rPr>
              <a:t>καλυφθεί</a:t>
            </a:r>
            <a:r>
              <a:rPr dirty="0" sz="16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60">
                <a:solidFill>
                  <a:srgbClr val="153753"/>
                </a:solidFill>
                <a:latin typeface="Verdana"/>
                <a:cs typeface="Verdana"/>
              </a:rPr>
              <a:t>από</a:t>
            </a:r>
            <a:r>
              <a:rPr dirty="0" sz="1600" spc="-8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25">
                <a:solidFill>
                  <a:srgbClr val="153753"/>
                </a:solidFill>
                <a:latin typeface="Verdana"/>
                <a:cs typeface="Verdana"/>
              </a:rPr>
              <a:t>τις </a:t>
            </a:r>
            <a:r>
              <a:rPr dirty="0" sz="1600" spc="-85">
                <a:solidFill>
                  <a:srgbClr val="153753"/>
                </a:solidFill>
                <a:latin typeface="Verdana"/>
                <a:cs typeface="Verdana"/>
              </a:rPr>
              <a:t>ακτίνες,</a:t>
            </a:r>
            <a:r>
              <a:rPr dirty="0" sz="1600" spc="-12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10">
                <a:solidFill>
                  <a:srgbClr val="153753"/>
                </a:solidFill>
                <a:latin typeface="Verdana"/>
                <a:cs typeface="Verdana"/>
              </a:rPr>
              <a:t>λαμβάνοντας</a:t>
            </a:r>
            <a:r>
              <a:rPr dirty="0" sz="16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35">
                <a:solidFill>
                  <a:srgbClr val="153753"/>
                </a:solidFill>
                <a:latin typeface="Verdana"/>
                <a:cs typeface="Verdana"/>
              </a:rPr>
              <a:t>υπόψη</a:t>
            </a:r>
            <a:r>
              <a:rPr dirty="0" sz="1600" spc="-6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10">
                <a:solidFill>
                  <a:srgbClr val="153753"/>
                </a:solidFill>
                <a:latin typeface="Verdana"/>
                <a:cs typeface="Verdana"/>
              </a:rPr>
              <a:t>πιθανές</a:t>
            </a:r>
            <a:r>
              <a:rPr dirty="0" sz="16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60">
                <a:solidFill>
                  <a:srgbClr val="153753"/>
                </a:solidFill>
                <a:latin typeface="Verdana"/>
                <a:cs typeface="Verdana"/>
              </a:rPr>
              <a:t>κινήσεις</a:t>
            </a:r>
            <a:r>
              <a:rPr dirty="0" sz="1600" spc="-11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25">
                <a:solidFill>
                  <a:srgbClr val="153753"/>
                </a:solidFill>
                <a:latin typeface="Verdana"/>
                <a:cs typeface="Verdana"/>
              </a:rPr>
              <a:t>του</a:t>
            </a:r>
            <a:endParaRPr sz="1600">
              <a:latin typeface="Verdana"/>
              <a:cs typeface="Verdana"/>
            </a:endParaRPr>
          </a:p>
          <a:p>
            <a:pPr marL="241300">
              <a:lnSpc>
                <a:spcPts val="1605"/>
              </a:lnSpc>
            </a:pPr>
            <a:r>
              <a:rPr dirty="0" sz="1600">
                <a:solidFill>
                  <a:srgbClr val="153753"/>
                </a:solidFill>
                <a:latin typeface="Verdana"/>
                <a:cs typeface="Verdana"/>
              </a:rPr>
              <a:t>ασθενούς</a:t>
            </a:r>
            <a:r>
              <a:rPr dirty="0" sz="1600" spc="-9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70">
                <a:solidFill>
                  <a:srgbClr val="153753"/>
                </a:solidFill>
                <a:latin typeface="Verdana"/>
                <a:cs typeface="Verdana"/>
              </a:rPr>
              <a:t>και</a:t>
            </a:r>
            <a:r>
              <a:rPr dirty="0" sz="1600" spc="-8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45">
                <a:solidFill>
                  <a:srgbClr val="153753"/>
                </a:solidFill>
                <a:latin typeface="Verdana"/>
                <a:cs typeface="Verdana"/>
              </a:rPr>
              <a:t>μετατοπίσεις</a:t>
            </a:r>
            <a:r>
              <a:rPr dirty="0" sz="1600" spc="-7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60">
                <a:solidFill>
                  <a:srgbClr val="153753"/>
                </a:solidFill>
                <a:latin typeface="Verdana"/>
                <a:cs typeface="Verdana"/>
              </a:rPr>
              <a:t>του </a:t>
            </a:r>
            <a:r>
              <a:rPr dirty="0" sz="1600" spc="-40">
                <a:solidFill>
                  <a:srgbClr val="153753"/>
                </a:solidFill>
                <a:latin typeface="Verdana"/>
                <a:cs typeface="Verdana"/>
              </a:rPr>
              <a:t>όγκου</a:t>
            </a:r>
            <a:r>
              <a:rPr dirty="0" sz="1600" spc="-8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50">
                <a:solidFill>
                  <a:srgbClr val="153753"/>
                </a:solidFill>
                <a:latin typeface="Verdana"/>
                <a:cs typeface="Verdana"/>
              </a:rPr>
              <a:t>κατά</a:t>
            </a:r>
            <a:r>
              <a:rPr dirty="0" sz="1600" spc="-1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114">
                <a:solidFill>
                  <a:srgbClr val="153753"/>
                </a:solidFill>
                <a:latin typeface="Verdana"/>
                <a:cs typeface="Verdana"/>
              </a:rPr>
              <a:t>τη</a:t>
            </a:r>
            <a:r>
              <a:rPr dirty="0" sz="1600" spc="-7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55">
                <a:solidFill>
                  <a:srgbClr val="153753"/>
                </a:solidFill>
                <a:latin typeface="Verdana"/>
                <a:cs typeface="Verdana"/>
              </a:rPr>
              <a:t>διάρκεια</a:t>
            </a:r>
            <a:r>
              <a:rPr dirty="0" sz="1600" spc="-10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25">
                <a:solidFill>
                  <a:srgbClr val="153753"/>
                </a:solidFill>
                <a:latin typeface="Verdana"/>
                <a:cs typeface="Verdana"/>
              </a:rPr>
              <a:t>της</a:t>
            </a:r>
            <a:endParaRPr sz="1600">
              <a:latin typeface="Verdana"/>
              <a:cs typeface="Verdana"/>
            </a:endParaRPr>
          </a:p>
          <a:p>
            <a:pPr marL="241300">
              <a:lnSpc>
                <a:spcPts val="1825"/>
              </a:lnSpc>
            </a:pPr>
            <a:r>
              <a:rPr dirty="0" sz="1600" spc="-10">
                <a:solidFill>
                  <a:srgbClr val="153753"/>
                </a:solidFill>
                <a:latin typeface="Verdana"/>
                <a:cs typeface="Verdana"/>
              </a:rPr>
              <a:t>θεραπείας.</a:t>
            </a:r>
            <a:endParaRPr sz="1600">
              <a:latin typeface="Verdana"/>
              <a:cs typeface="Verdana"/>
            </a:endParaRPr>
          </a:p>
          <a:p>
            <a:pPr marL="756285" marR="68580" indent="-462280">
              <a:lnSpc>
                <a:spcPts val="1730"/>
              </a:lnSpc>
              <a:spcBef>
                <a:spcPts val="1019"/>
              </a:spcBef>
            </a:pPr>
            <a:r>
              <a:rPr dirty="0" sz="1600" spc="-65">
                <a:solidFill>
                  <a:srgbClr val="153753"/>
                </a:solidFill>
                <a:latin typeface="Verdana"/>
                <a:cs typeface="Verdana"/>
              </a:rPr>
              <a:t>[εσωτερικό </a:t>
            </a:r>
            <a:r>
              <a:rPr dirty="0" sz="1600" spc="-10">
                <a:solidFill>
                  <a:srgbClr val="153753"/>
                </a:solidFill>
                <a:latin typeface="Verdana"/>
                <a:cs typeface="Verdana"/>
              </a:rPr>
              <a:t>περιθώριο</a:t>
            </a:r>
            <a:r>
              <a:rPr dirty="0" sz="1600" spc="-8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135">
                <a:solidFill>
                  <a:srgbClr val="153753"/>
                </a:solidFill>
                <a:latin typeface="Verdana"/>
                <a:cs typeface="Verdana"/>
              </a:rPr>
              <a:t>(IM)</a:t>
            </a:r>
            <a:r>
              <a:rPr dirty="0" sz="1600" spc="-9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75">
                <a:solidFill>
                  <a:srgbClr val="153753"/>
                </a:solidFill>
                <a:latin typeface="Verdana"/>
                <a:cs typeface="Verdana"/>
              </a:rPr>
              <a:t>και</a:t>
            </a:r>
            <a:r>
              <a:rPr dirty="0" sz="1600" spc="-8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50">
                <a:solidFill>
                  <a:srgbClr val="153753"/>
                </a:solidFill>
                <a:latin typeface="Verdana"/>
                <a:cs typeface="Verdana"/>
              </a:rPr>
              <a:t>ένα</a:t>
            </a:r>
            <a:r>
              <a:rPr dirty="0" sz="1600" spc="-13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60">
                <a:solidFill>
                  <a:srgbClr val="153753"/>
                </a:solidFill>
                <a:latin typeface="Verdana"/>
                <a:cs typeface="Verdana"/>
              </a:rPr>
              <a:t>επιπλέον</a:t>
            </a:r>
            <a:r>
              <a:rPr dirty="0" sz="1600" spc="-7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10">
                <a:solidFill>
                  <a:srgbClr val="153753"/>
                </a:solidFill>
                <a:latin typeface="Verdana"/>
                <a:cs typeface="Verdana"/>
              </a:rPr>
              <a:t>περιθώριο</a:t>
            </a:r>
            <a:r>
              <a:rPr dirty="0" sz="1600" spc="-9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25">
                <a:solidFill>
                  <a:srgbClr val="153753"/>
                </a:solidFill>
                <a:latin typeface="Verdana"/>
                <a:cs typeface="Verdana"/>
              </a:rPr>
              <a:t>για </a:t>
            </a:r>
            <a:r>
              <a:rPr dirty="0" sz="1600" spc="-40">
                <a:solidFill>
                  <a:srgbClr val="153753"/>
                </a:solidFill>
                <a:latin typeface="Verdana"/>
                <a:cs typeface="Verdana"/>
              </a:rPr>
              <a:t>τα</a:t>
            </a:r>
            <a:r>
              <a:rPr dirty="0" sz="1600" spc="-130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>
                <a:solidFill>
                  <a:srgbClr val="153753"/>
                </a:solidFill>
                <a:latin typeface="Verdana"/>
                <a:cs typeface="Verdana"/>
              </a:rPr>
              <a:t>σφάλματα</a:t>
            </a:r>
            <a:r>
              <a:rPr dirty="0" sz="1600" spc="-105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40">
                <a:solidFill>
                  <a:srgbClr val="153753"/>
                </a:solidFill>
                <a:latin typeface="Verdana"/>
                <a:cs typeface="Verdana"/>
              </a:rPr>
              <a:t>μετατόπισης(setup</a:t>
            </a:r>
            <a:r>
              <a:rPr dirty="0" sz="1600" spc="-60">
                <a:solidFill>
                  <a:srgbClr val="153753"/>
                </a:solidFill>
                <a:latin typeface="Verdana"/>
                <a:cs typeface="Verdana"/>
              </a:rPr>
              <a:t> margin,</a:t>
            </a:r>
            <a:r>
              <a:rPr dirty="0" sz="1600" spc="-114">
                <a:solidFill>
                  <a:srgbClr val="153753"/>
                </a:solidFill>
                <a:latin typeface="Verdana"/>
                <a:cs typeface="Verdana"/>
              </a:rPr>
              <a:t> </a:t>
            </a:r>
            <a:r>
              <a:rPr dirty="0" sz="1600" spc="-10">
                <a:solidFill>
                  <a:srgbClr val="153753"/>
                </a:solidFill>
                <a:latin typeface="Verdana"/>
                <a:cs typeface="Verdana"/>
              </a:rPr>
              <a:t>SM)].</a:t>
            </a:r>
            <a:endParaRPr sz="1600">
              <a:latin typeface="Verdana"/>
              <a:cs typeface="Verdan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2324480" y="2928873"/>
            <a:ext cx="2794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solidFill>
                  <a:srgbClr val="153753"/>
                </a:solidFill>
                <a:latin typeface="Calibri"/>
                <a:cs typeface="Calibri"/>
              </a:rPr>
              <a:t>ΙΜ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16" name="object 16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37844" y="2165616"/>
            <a:ext cx="605790" cy="511289"/>
          </a:xfrm>
          <a:prstGeom prst="rect">
            <a:avLst/>
          </a:prstGeom>
        </p:spPr>
      </p:pic>
      <p:sp>
        <p:nvSpPr>
          <p:cNvPr id="17" name="object 17" descr=""/>
          <p:cNvSpPr txBox="1"/>
          <p:nvPr/>
        </p:nvSpPr>
        <p:spPr>
          <a:xfrm>
            <a:off x="1173581" y="2219959"/>
            <a:ext cx="3263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solidFill>
                  <a:srgbClr val="153753"/>
                </a:solidFill>
                <a:latin typeface="Calibri"/>
                <a:cs typeface="Calibri"/>
              </a:rPr>
              <a:t>SM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2025-02-26T22:02:41Z</dcterms:created>
  <dcterms:modified xsi:type="dcterms:W3CDTF">2025-02-26T22:02:41Z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2024-03-05T00:00:00Z</vt:filetime>
  </property>
  <property fmtid="{D5CDD505-2E9C-101B-9397-08002B2CF9AE}" pid="3" name="Creator">
    <vt:lpwstr>Microsoft® PowerPoint® 2021</vt:lpwstr>
  </property>
  <property fmtid="{D5CDD505-2E9C-101B-9397-08002B2CF9AE}" pid="4" name="LastSaved">
    <vt:filetime>2025-02-26T00:00:00Z</vt:filetime>
  </property>
  <property fmtid="{D5CDD505-2E9C-101B-9397-08002B2CF9AE}" pid="5" name="Producer">
    <vt:lpwstr>Microsoft® PowerPoint® 2021</vt:lpwstr>
  </property>
</Properties>
</file>