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g" ContentType="video/unknown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16" r:id="rId2"/>
    <p:sldId id="423" r:id="rId3"/>
    <p:sldId id="412" r:id="rId4"/>
    <p:sldId id="273" r:id="rId5"/>
    <p:sldId id="274" r:id="rId6"/>
    <p:sldId id="424" r:id="rId7"/>
    <p:sldId id="425" r:id="rId8"/>
    <p:sldId id="426" r:id="rId9"/>
    <p:sldId id="427" r:id="rId10"/>
    <p:sldId id="428" r:id="rId11"/>
    <p:sldId id="417" r:id="rId12"/>
    <p:sldId id="280" r:id="rId13"/>
    <p:sldId id="418" r:id="rId14"/>
    <p:sldId id="434" r:id="rId15"/>
    <p:sldId id="348" r:id="rId16"/>
    <p:sldId id="429" r:id="rId17"/>
    <p:sldId id="430" r:id="rId18"/>
    <p:sldId id="415" r:id="rId19"/>
    <p:sldId id="421" r:id="rId20"/>
    <p:sldId id="413" r:id="rId21"/>
    <p:sldId id="431" r:id="rId22"/>
    <p:sldId id="422" r:id="rId23"/>
    <p:sldId id="433" r:id="rId24"/>
    <p:sldId id="432" r:id="rId25"/>
    <p:sldId id="38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B9AA"/>
    <a:srgbClr val="FFDA94"/>
    <a:srgbClr val="1F7AFF"/>
    <a:srgbClr val="FFC8E5"/>
    <a:srgbClr val="C4EDFF"/>
    <a:srgbClr val="DAD2A9"/>
    <a:srgbClr val="6FE7FF"/>
    <a:srgbClr val="38FF56"/>
    <a:srgbClr val="84E4FF"/>
    <a:srgbClr val="512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193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FA631-66F3-C44D-966B-AF2B48251A6B}" type="datetimeFigureOut">
              <a:rPr lang="en-US" smtClean="0"/>
              <a:pPr/>
              <a:t>27.02.25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6A6CA-F3BB-3A42-AA69-DDEBCC03A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970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D3175-D133-C14D-969F-77CFECAEE886}" type="datetimeFigureOut">
              <a:rPr lang="en-US" smtClean="0"/>
              <a:pPr/>
              <a:t>27.02.25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0815A-DBBC-4841-A6E8-5165C14C7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649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». It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existence in 1954.</a:t>
            </a:r>
          </a:p>
          <a:p>
            <a:r>
              <a:rPr lang="fr-CH" baseline="0" dirty="0" smtClean="0"/>
              <a:t>Geneva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central location, the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of Switzerland, the International </a:t>
            </a:r>
            <a:r>
              <a:rPr lang="fr-CH" baseline="0" dirty="0" err="1" smtClean="0"/>
              <a:t>visibility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International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format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guarantee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independance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Organization</a:t>
            </a:r>
            <a:r>
              <a:rPr lang="fr-CH" dirty="0" smtClean="0"/>
              <a:t>, </a:t>
            </a:r>
            <a:r>
              <a:rPr lang="fr-CH" baseline="0" dirty="0" err="1" smtClean="0"/>
              <a:t>unlike</a:t>
            </a:r>
            <a:r>
              <a:rPr lang="fr-CH" baseline="0" dirty="0" smtClean="0"/>
              <a:t> the Council, has </a:t>
            </a:r>
            <a:r>
              <a:rPr lang="fr-CH" baseline="0" dirty="0" err="1" smtClean="0"/>
              <a:t>labs</a:t>
            </a:r>
            <a:r>
              <a:rPr lang="fr-CH" baseline="0" dirty="0" smtClean="0"/>
              <a:t> and has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activties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But as the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» by a Council, the CERN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kept</a:t>
            </a:r>
            <a:r>
              <a:rPr lang="fr-CH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E83D-9F90-495C-B504-02EA190B18C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41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0B4B9-7A32-1B47-A961-15F625A7C4A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743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394B74-93D4-DD46-BCDB-BDB9DE2100BE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62" y="4343695"/>
            <a:ext cx="5030278" cy="4113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D5A669-DB91-C148-B0DA-1AFD062A6B1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A0E393-10A5-D340-B4FA-9E1FA907453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6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7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8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9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8452F-2D9C-E244-9009-548BBE64C316}" type="slidenum">
              <a:rPr lang="de-DE"/>
              <a:pPr/>
              <a:t>10</a:t>
            </a:fld>
            <a:endParaRPr lang="de-DE"/>
          </a:p>
        </p:txBody>
      </p:sp>
      <p:sp>
        <p:nvSpPr>
          <p:cNvPr id="1072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8160B-A281-2F45-9E6D-BB39BA7466D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9" y="4343990"/>
            <a:ext cx="5028124" cy="41145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4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201988" y="6356352"/>
            <a:ext cx="5078412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202614" y="6356352"/>
            <a:ext cx="484187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0469B9-CB18-864C-95F8-5B1F4CA917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8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3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6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7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8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9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60DA-E739-CB4A-AEFC-82AEB23D00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3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gif"/><Relationship Id="rId5" Type="http://schemas.openxmlformats.org/officeDocument/2006/relationships/image" Target="../media/image16.gif"/><Relationship Id="rId6" Type="http://schemas.openxmlformats.org/officeDocument/2006/relationships/image" Target="../media/image17.pn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1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Relationship Id="rId3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t>1</a:t>
            </a:fld>
            <a:endParaRPr lang="fr-FR"/>
          </a:p>
        </p:txBody>
      </p:sp>
      <p:pic>
        <p:nvPicPr>
          <p:cNvPr id="8" name="Picture 7" descr="kla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"/>
            <a:ext cx="4578096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32095" y="1175825"/>
            <a:ext cx="417599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100" b="1" dirty="0" smtClean="0">
                <a:solidFill>
                  <a:srgbClr val="250E90"/>
                </a:solidFill>
              </a:rPr>
              <a:t>ALICE: </a:t>
            </a:r>
            <a:r>
              <a:rPr lang="el-GR" sz="3100" b="1" dirty="0">
                <a:solidFill>
                  <a:srgbClr val="250E90"/>
                </a:solidFill>
              </a:rPr>
              <a:t>το πείραμα </a:t>
            </a:r>
            <a:r>
              <a:rPr lang="el-GR" sz="3100" b="1" dirty="0" smtClean="0">
                <a:solidFill>
                  <a:srgbClr val="250E90"/>
                </a:solidFill>
              </a:rPr>
              <a:t>βαριών ιόντων στο </a:t>
            </a:r>
            <a:r>
              <a:rPr lang="el-GR" sz="3100" b="1" dirty="0" smtClean="0">
                <a:solidFill>
                  <a:srgbClr val="250E90"/>
                </a:solidFill>
              </a:rPr>
              <a:t>CERN</a:t>
            </a:r>
            <a:endParaRPr lang="en-US" sz="3100" b="1" dirty="0">
              <a:solidFill>
                <a:srgbClr val="250E90"/>
              </a:solidFill>
            </a:endParaRPr>
          </a:p>
        </p:txBody>
      </p:sp>
      <p:pic>
        <p:nvPicPr>
          <p:cNvPr id="10" name="Picture 9" descr="4_Color_Logo_CB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3789" y="0"/>
            <a:ext cx="548640" cy="7406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7583" y="3005055"/>
            <a:ext cx="3010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250E90"/>
                </a:solidFill>
              </a:rPr>
              <a:t>Δέσποινα Χατζηφωτιάδου</a:t>
            </a:r>
          </a:p>
          <a:p>
            <a:pPr algn="ctr"/>
            <a:r>
              <a:rPr lang="el-GR" sz="2000" b="1" dirty="0" smtClean="0">
                <a:solidFill>
                  <a:srgbClr val="250E90"/>
                </a:solidFill>
              </a:rPr>
              <a:t>INFN Bologna και CERN</a:t>
            </a:r>
            <a:endParaRPr lang="en-US" sz="2000" b="1" dirty="0">
              <a:solidFill>
                <a:srgbClr val="250E90"/>
              </a:solidFill>
            </a:endParaRPr>
          </a:p>
        </p:txBody>
      </p:sp>
      <p:pic>
        <p:nvPicPr>
          <p:cNvPr id="4" name="Picture 3" descr="Logo_IMC_web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095" y="5163218"/>
            <a:ext cx="4175996" cy="166656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5862937" y="44896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84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Ραδιενεργός βήτα διάσπαση   </a:t>
            </a:r>
            <a:r>
              <a:rPr lang="el-GR" baseline="-25000" dirty="0">
                <a:solidFill>
                  <a:srgbClr val="FFFFFF"/>
                </a:solidFill>
              </a:rPr>
              <a:t>_</a:t>
            </a:r>
          </a:p>
          <a:p>
            <a:r>
              <a:rPr lang="en-US" dirty="0">
                <a:solidFill>
                  <a:srgbClr val="FFFFFF"/>
                </a:solidFill>
              </a:rPr>
              <a:t>n</a:t>
            </a:r>
            <a:r>
              <a:rPr lang="en-GB" dirty="0">
                <a:solidFill>
                  <a:srgbClr val="FFFFFF"/>
                </a:solidFill>
              </a:rPr>
              <a:t>-&gt;p + e</a:t>
            </a:r>
            <a:r>
              <a:rPr lang="en-GB" baseline="30000" dirty="0">
                <a:solidFill>
                  <a:srgbClr val="FFFFFF"/>
                </a:solidFill>
              </a:rPr>
              <a:t>-</a:t>
            </a:r>
            <a:r>
              <a:rPr lang="en-GB" dirty="0">
                <a:solidFill>
                  <a:srgbClr val="FFFFFF"/>
                </a:solidFill>
              </a:rPr>
              <a:t>  + </a:t>
            </a:r>
            <a:r>
              <a:rPr lang="el-GR" dirty="0">
                <a:solidFill>
                  <a:srgbClr val="FFFFFF"/>
                </a:solidFill>
              </a:rPr>
              <a:t>ν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ισχύς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-5</a:t>
            </a:r>
          </a:p>
          <a:p>
            <a:r>
              <a:rPr lang="el-GR" dirty="0">
                <a:solidFill>
                  <a:srgbClr val="FFFFFF"/>
                </a:solidFill>
              </a:rPr>
              <a:t>Εμβέλεια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-18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Φορέας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r>
              <a:rPr lang="el-GR" dirty="0" smtClean="0">
                <a:solidFill>
                  <a:srgbClr val="FFFFFF"/>
                </a:solidFill>
              </a:rPr>
              <a:t>μποζόνια </a:t>
            </a:r>
            <a:r>
              <a:rPr lang="en-US" dirty="0">
                <a:solidFill>
                  <a:srgbClr val="FFFFFF"/>
                </a:solidFill>
              </a:rPr>
              <a:t>W,</a:t>
            </a:r>
            <a:r>
              <a:rPr lang="en-US" dirty="0" smtClean="0">
                <a:solidFill>
                  <a:srgbClr val="FFFFFF"/>
                </a:solidFill>
              </a:rPr>
              <a:t>Z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flipV="1">
            <a:off x="381000" y="3647693"/>
            <a:ext cx="8550275" cy="26344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4886" y="6307668"/>
            <a:ext cx="98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ασθενής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6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850900"/>
            <a:ext cx="56769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64188" y="84666"/>
            <a:ext cx="6415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rgbClr val="FFFF00"/>
                </a:solidFill>
              </a:rPr>
              <a:t>Το Καθιερωμένο Πρότυπο </a:t>
            </a:r>
            <a:r>
              <a:rPr lang="en-GB" sz="2400" dirty="0" smtClean="0">
                <a:solidFill>
                  <a:srgbClr val="FFFF00"/>
                </a:solidFill>
              </a:rPr>
              <a:t>(The Standard Model)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11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4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10" y="871733"/>
            <a:ext cx="9166192" cy="597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512" y="175629"/>
            <a:ext cx="735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Η αποστολή του </a:t>
            </a:r>
            <a:r>
              <a:rPr lang="en-GB" dirty="0" smtClean="0">
                <a:solidFill>
                  <a:srgbClr val="FFFFFF"/>
                </a:solidFill>
              </a:rPr>
              <a:t>CERN </a:t>
            </a:r>
            <a:r>
              <a:rPr lang="el-GR" dirty="0" smtClean="0">
                <a:solidFill>
                  <a:srgbClr val="FFFFFF"/>
                </a:solidFill>
              </a:rPr>
              <a:t> ειναι να φτιάχνει τους επιταχυντές για τα </a:t>
            </a:r>
            <a:r>
              <a:rPr lang="el-GR" dirty="0" smtClean="0">
                <a:solidFill>
                  <a:srgbClr val="FFFFFF"/>
                </a:solidFill>
              </a:rPr>
              <a:t>πειράματα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686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78632A-65D9-4C6F-878A-9A3ABE183B0F}" type="slidenum">
              <a:rPr lang="en-US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58362" y="47914"/>
            <a:ext cx="5379678" cy="59157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8D1FF"/>
                </a:solidFill>
              </a:rPr>
              <a:t>Large </a:t>
            </a:r>
            <a:r>
              <a:rPr lang="en-US" dirty="0" smtClean="0">
                <a:solidFill>
                  <a:srgbClr val="78D1FF"/>
                </a:solidFill>
              </a:rPr>
              <a:t>'Hadron Collider' </a:t>
            </a:r>
            <a:endParaRPr lang="en-US" dirty="0">
              <a:solidFill>
                <a:srgbClr val="78D1FF"/>
              </a:solidFill>
            </a:endParaRPr>
          </a:p>
        </p:txBody>
      </p:sp>
      <p:pic>
        <p:nvPicPr>
          <p:cNvPr id="65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65167"/>
            <a:ext cx="9144000" cy="6192837"/>
          </a:xfrm>
          <a:prstGeom prst="rect">
            <a:avLst/>
          </a:prstGeom>
          <a:noFill/>
        </p:spPr>
      </p:pic>
      <p:sp>
        <p:nvSpPr>
          <p:cNvPr id="650244" name="Text Box 4"/>
          <p:cNvSpPr txBox="1">
            <a:spLocks noChangeArrowheads="1"/>
          </p:cNvSpPr>
          <p:nvPr/>
        </p:nvSpPr>
        <p:spPr bwMode="auto">
          <a:xfrm>
            <a:off x="6755428" y="861480"/>
            <a:ext cx="14847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B5E8FF"/>
                </a:solidFill>
                <a:latin typeface="Tahoma" pitchFamily="34" charset="0"/>
              </a:rPr>
              <a:t>Lake Geneva</a:t>
            </a:r>
            <a:endParaRPr lang="en-US" sz="2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0245" name="Text Box 5"/>
          <p:cNvSpPr txBox="1">
            <a:spLocks noChangeArrowheads="1"/>
          </p:cNvSpPr>
          <p:nvPr/>
        </p:nvSpPr>
        <p:spPr bwMode="auto">
          <a:xfrm>
            <a:off x="0" y="731838"/>
            <a:ext cx="18898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Design Energy:</a:t>
            </a:r>
          </a:p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 14 TeV </a:t>
            </a:r>
            <a:r>
              <a:rPr lang="en-US" sz="1600" dirty="0" smtClean="0">
                <a:solidFill>
                  <a:srgbClr val="FFF230"/>
                </a:solidFill>
                <a:latin typeface="Tahoma" pitchFamily="34" charset="0"/>
              </a:rPr>
              <a:t>(pp) </a:t>
            </a:r>
          </a:p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1150 TeV (PbPb)</a:t>
            </a:r>
            <a:endParaRPr lang="en-US" dirty="0">
              <a:solidFill>
                <a:srgbClr val="FFF230"/>
              </a:solidFill>
              <a:latin typeface="Tahoma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229583" y="1882777"/>
            <a:ext cx="5596428" cy="3130551"/>
            <a:chOff x="1466" y="1274"/>
            <a:chExt cx="3819" cy="1972"/>
          </a:xfrm>
        </p:grpSpPr>
        <p:sp>
          <p:nvSpPr>
            <p:cNvPr id="650247" name="Text Box 7"/>
            <p:cNvSpPr txBox="1">
              <a:spLocks noChangeArrowheads="1"/>
            </p:cNvSpPr>
            <p:nvPr/>
          </p:nvSpPr>
          <p:spPr bwMode="auto">
            <a:xfrm>
              <a:off x="2060" y="1274"/>
              <a:ext cx="58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B5E8FF"/>
                  </a:solidFill>
                  <a:latin typeface="Tahoma" pitchFamily="34" charset="0"/>
                </a:rPr>
                <a:t>CMS</a:t>
              </a:r>
              <a:endParaRPr lang="en-US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0248" name="Text Box 8"/>
            <p:cNvSpPr txBox="1">
              <a:spLocks noChangeArrowheads="1"/>
            </p:cNvSpPr>
            <p:nvPr/>
          </p:nvSpPr>
          <p:spPr bwMode="auto">
            <a:xfrm>
              <a:off x="3127" y="2954"/>
              <a:ext cx="79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B5E8FF"/>
                  </a:solidFill>
                  <a:latin typeface="Tahoma" pitchFamily="34" charset="0"/>
                </a:rPr>
                <a:t>ATLAS</a:t>
              </a:r>
            </a:p>
          </p:txBody>
        </p:sp>
        <p:sp>
          <p:nvSpPr>
            <p:cNvPr id="650249" name="Text Box 9"/>
            <p:cNvSpPr txBox="1">
              <a:spLocks noChangeArrowheads="1"/>
            </p:cNvSpPr>
            <p:nvPr/>
          </p:nvSpPr>
          <p:spPr bwMode="auto">
            <a:xfrm>
              <a:off x="4605" y="2243"/>
              <a:ext cx="6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B5E8FF"/>
                  </a:solidFill>
                  <a:latin typeface="Tahoma" pitchFamily="34" charset="0"/>
                </a:rPr>
                <a:t>LHCb</a:t>
              </a:r>
              <a:endParaRPr lang="en-US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0250" name="Text Box 10"/>
            <p:cNvSpPr txBox="1">
              <a:spLocks noChangeArrowheads="1"/>
            </p:cNvSpPr>
            <p:nvPr/>
          </p:nvSpPr>
          <p:spPr bwMode="auto">
            <a:xfrm>
              <a:off x="1466" y="2955"/>
              <a:ext cx="76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B5E8FF"/>
                  </a:solidFill>
                  <a:latin typeface="Tahoma" pitchFamily="34" charset="0"/>
                </a:rPr>
                <a:t>ALICE</a:t>
              </a:r>
              <a:endParaRPr lang="en-US" sz="2400" b="1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650251" name="Text Box 11"/>
          <p:cNvSpPr txBox="1">
            <a:spLocks noChangeArrowheads="1"/>
          </p:cNvSpPr>
          <p:nvPr/>
        </p:nvSpPr>
        <p:spPr bwMode="auto">
          <a:xfrm>
            <a:off x="3" y="6488668"/>
            <a:ext cx="63694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4 </a:t>
            </a:r>
            <a:r>
              <a:rPr lang="en-US" dirty="0" smtClean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Large Experiments, all participate in HI program </a:t>
            </a:r>
            <a:r>
              <a:rPr lang="en-US" sz="1400" dirty="0" smtClean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(LHCb in pA)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414588" y="2263776"/>
            <a:ext cx="5710237" cy="3268663"/>
            <a:chOff x="1648" y="1426"/>
            <a:chExt cx="3896" cy="2059"/>
          </a:xfrm>
        </p:grpSpPr>
        <p:sp>
          <p:nvSpPr>
            <p:cNvPr id="650253" name="Oval 13"/>
            <p:cNvSpPr>
              <a:spLocks noChangeArrowheads="1"/>
            </p:cNvSpPr>
            <p:nvPr/>
          </p:nvSpPr>
          <p:spPr bwMode="auto">
            <a:xfrm>
              <a:off x="1648" y="3178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4" name="Oval 14"/>
            <p:cNvSpPr>
              <a:spLocks noChangeArrowheads="1"/>
            </p:cNvSpPr>
            <p:nvPr/>
          </p:nvSpPr>
          <p:spPr bwMode="auto">
            <a:xfrm>
              <a:off x="2480" y="1426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5" name="Oval 15"/>
            <p:cNvSpPr>
              <a:spLocks noChangeArrowheads="1"/>
            </p:cNvSpPr>
            <p:nvPr/>
          </p:nvSpPr>
          <p:spPr bwMode="auto">
            <a:xfrm>
              <a:off x="4048" y="3170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6" name="Oval 16"/>
            <p:cNvSpPr>
              <a:spLocks noChangeArrowheads="1"/>
            </p:cNvSpPr>
            <p:nvPr/>
          </p:nvSpPr>
          <p:spPr bwMode="auto">
            <a:xfrm>
              <a:off x="5336" y="2346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991917" y="96508"/>
            <a:ext cx="5225489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9pPr>
          </a:lstStyle>
          <a:p>
            <a:pPr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/>
              <a:t>Collider </a:t>
            </a:r>
            <a:r>
              <a:rPr lang="en-US" b="0" dirty="0" smtClean="0"/>
              <a:t>of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'</a:t>
            </a:r>
            <a:r>
              <a:rPr lang="en-US" u="sng" dirty="0" smtClean="0"/>
              <a:t>Large Hadrons'</a:t>
            </a:r>
            <a:r>
              <a:rPr lang="en-US" dirty="0" smtClean="0"/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355773" y="718458"/>
            <a:ext cx="3788229" cy="2805271"/>
            <a:chOff x="5355771" y="718456"/>
            <a:chExt cx="3788229" cy="2805271"/>
          </a:xfrm>
        </p:grpSpPr>
        <p:pic>
          <p:nvPicPr>
            <p:cNvPr id="1373186" name="Picture 2" descr="https://cdsweb.cern.ch/record/1459462/files/eemm_run195099_evt137440354_ispy_3d.gif?subformat=icon-64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5771" y="718456"/>
              <a:ext cx="3788229" cy="242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6139543" y="2468880"/>
              <a:ext cx="2268583" cy="1054847"/>
              <a:chOff x="6139543" y="2351313"/>
              <a:chExt cx="2268583" cy="1054847"/>
            </a:xfrm>
          </p:grpSpPr>
          <p:sp>
            <p:nvSpPr>
              <p:cNvPr id="12" name="Right Arrow 11"/>
              <p:cNvSpPr/>
              <p:nvPr/>
            </p:nvSpPr>
            <p:spPr bwMode="auto">
              <a:xfrm>
                <a:off x="6139543" y="271707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47" name="Right Arrow 46"/>
              <p:cNvSpPr/>
              <p:nvPr/>
            </p:nvSpPr>
            <p:spPr bwMode="auto">
              <a:xfrm rot="10800000">
                <a:off x="7297783" y="253146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47551" y="2351313"/>
                <a:ext cx="1032554" cy="487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28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p + p</a:t>
                </a:r>
                <a:endParaRPr lang="en-GB" sz="28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089174" y="705396"/>
            <a:ext cx="4054826" cy="3179739"/>
            <a:chOff x="0" y="2351314"/>
            <a:chExt cx="4054826" cy="3179739"/>
          </a:xfrm>
        </p:grpSpPr>
        <p:pic>
          <p:nvPicPr>
            <p:cNvPr id="1373188" name="Picture 4" descr="https://cdsweb.cern.ch/record/1352773/files/hiY1.gif?subformat=icon-64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51314"/>
              <a:ext cx="4054826" cy="2325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Group 51"/>
            <p:cNvGrpSpPr/>
            <p:nvPr/>
          </p:nvGrpSpPr>
          <p:grpSpPr>
            <a:xfrm>
              <a:off x="505090" y="4541521"/>
              <a:ext cx="2268583" cy="989532"/>
              <a:chOff x="6139543" y="2416628"/>
              <a:chExt cx="2268583" cy="989532"/>
            </a:xfrm>
          </p:grpSpPr>
          <p:sp>
            <p:nvSpPr>
              <p:cNvPr id="55" name="Right Arrow 54"/>
              <p:cNvSpPr/>
              <p:nvPr/>
            </p:nvSpPr>
            <p:spPr bwMode="auto">
              <a:xfrm>
                <a:off x="6139543" y="271707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56" name="Right Arrow 55"/>
              <p:cNvSpPr/>
              <p:nvPr/>
            </p:nvSpPr>
            <p:spPr bwMode="auto">
              <a:xfrm rot="10800000">
                <a:off x="7297783" y="253146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534829" y="2416628"/>
                <a:ext cx="1511552" cy="487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28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Pb + Pb</a:t>
                </a:r>
                <a:endParaRPr lang="en-GB" sz="28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</p:grpSp>
      </p:grpSp>
      <p:pic>
        <p:nvPicPr>
          <p:cNvPr id="32" name="Picture 2" descr="ATLAS setup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582" y="5795753"/>
            <a:ext cx="1976284" cy="1062253"/>
          </a:xfrm>
          <a:prstGeom prst="rect">
            <a:avLst/>
          </a:prstGeom>
          <a:noFill/>
        </p:spPr>
      </p:pic>
      <p:pic>
        <p:nvPicPr>
          <p:cNvPr id="33" name="Picture 4" descr="CMS setup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1828800" cy="1215390"/>
          </a:xfrm>
          <a:prstGeom prst="rect">
            <a:avLst/>
          </a:prstGeom>
          <a:noFill/>
        </p:spPr>
      </p:pic>
      <p:pic>
        <p:nvPicPr>
          <p:cNvPr id="34" name="Picture 6" descr="LHCb setup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995" y="4565963"/>
            <a:ext cx="1465006" cy="1220327"/>
          </a:xfrm>
          <a:prstGeom prst="rect">
            <a:avLst/>
          </a:prstGeom>
          <a:noFill/>
        </p:spPr>
      </p:pic>
      <p:pic>
        <p:nvPicPr>
          <p:cNvPr id="35" name="Picture 2" descr="ALICE setup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84"/>
          <a:stretch>
            <a:fillRect/>
          </a:stretch>
        </p:blipFill>
        <p:spPr bwMode="auto">
          <a:xfrm>
            <a:off x="265473" y="5521229"/>
            <a:ext cx="1947204" cy="1336777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13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5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2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8024" y="345212"/>
            <a:ext cx="3189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>
                <a:solidFill>
                  <a:srgbClr val="FFFF00"/>
                </a:solidFill>
              </a:rPr>
              <a:t>Βαριά ιόντα στο </a:t>
            </a:r>
            <a:r>
              <a:rPr lang="en-GB" sz="2800" dirty="0" smtClean="0">
                <a:solidFill>
                  <a:srgbClr val="FFFF00"/>
                </a:solidFill>
              </a:rPr>
              <a:t>LHC</a:t>
            </a:r>
            <a:endParaRPr lang="en-GB" sz="2800" dirty="0"/>
          </a:p>
        </p:txBody>
      </p:sp>
      <p:pic>
        <p:nvPicPr>
          <p:cNvPr id="7" name="Picture 6" descr="detle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402" y="803447"/>
            <a:ext cx="4175998" cy="2783998"/>
          </a:xfrm>
          <a:prstGeom prst="rect">
            <a:avLst/>
          </a:prstGeom>
        </p:spPr>
      </p:pic>
      <p:pic>
        <p:nvPicPr>
          <p:cNvPr id="6" name="Picture 5" descr="detl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60" y="3587446"/>
            <a:ext cx="4169147" cy="2772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150804" y="3898698"/>
            <a:ext cx="3124200" cy="2137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dirty="0" smtClean="0">
                <a:solidFill>
                  <a:srgbClr val="FFFFFF"/>
                </a:solidFill>
              </a:rPr>
              <a:t/>
            </a:r>
            <a:br>
              <a:rPr lang="el-GR" sz="2400" dirty="0" smtClean="0">
                <a:solidFill>
                  <a:srgbClr val="FFFFFF"/>
                </a:solidFill>
              </a:rPr>
            </a:br>
            <a:r>
              <a:rPr lang="el-GR" sz="2400" dirty="0" smtClean="0">
                <a:solidFill>
                  <a:srgbClr val="FFFFFF"/>
                </a:solidFill>
              </a:rPr>
              <a:t>ισότοπο </a:t>
            </a:r>
            <a:r>
              <a:rPr lang="en-GB" sz="2400" dirty="0" err="1" smtClean="0">
                <a:solidFill>
                  <a:srgbClr val="FFFFFF"/>
                </a:solidFill>
              </a:rPr>
              <a:t>Pb</a:t>
            </a:r>
            <a:r>
              <a:rPr lang="en-GB" sz="2400" dirty="0" smtClean="0">
                <a:solidFill>
                  <a:srgbClr val="FFFFFF"/>
                </a:solidFill>
              </a:rPr>
              <a:t> </a:t>
            </a:r>
            <a:r>
              <a:rPr lang="en-GB" sz="2400" baseline="30000" dirty="0" smtClean="0">
                <a:solidFill>
                  <a:srgbClr val="FFFFFF"/>
                </a:solidFill>
              </a:rPr>
              <a:t>208</a:t>
            </a:r>
            <a:r>
              <a:rPr lang="en-GB" sz="2400" dirty="0" smtClean="0">
                <a:solidFill>
                  <a:srgbClr val="FFFFFF"/>
                </a:solidFill>
              </a:rPr>
              <a:t>  </a:t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n-GB" sz="2400" dirty="0" smtClean="0">
                <a:solidFill>
                  <a:srgbClr val="FFFFFF"/>
                </a:solidFill>
              </a:rPr>
              <a:t>82 </a:t>
            </a:r>
            <a:r>
              <a:rPr lang="el-GR" sz="2400" dirty="0" smtClean="0">
                <a:solidFill>
                  <a:srgbClr val="FFFFFF"/>
                </a:solidFill>
              </a:rPr>
              <a:t>πρωτόνια </a:t>
            </a:r>
            <a:r>
              <a:rPr lang="en-GB" sz="2400" dirty="0" smtClean="0">
                <a:solidFill>
                  <a:srgbClr val="FFFFFF"/>
                </a:solidFill>
              </a:rPr>
              <a:t/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l-GR" sz="2400" dirty="0" smtClean="0">
                <a:solidFill>
                  <a:srgbClr val="FFFFFF"/>
                </a:solidFill>
              </a:rPr>
              <a:t>126 νετρόνια</a:t>
            </a:r>
            <a:br>
              <a:rPr lang="el-GR" sz="2400" dirty="0" smtClean="0">
                <a:solidFill>
                  <a:srgbClr val="FFFFFF"/>
                </a:solidFill>
              </a:rPr>
            </a:b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470" y="1625503"/>
            <a:ext cx="37079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FF00"/>
                </a:solidFill>
              </a:rPr>
              <a:t>Μικρή ράβδος μολύβδου </a:t>
            </a:r>
            <a:r>
              <a:rPr lang="en-GB" sz="2000" dirty="0" err="1" smtClean="0">
                <a:solidFill>
                  <a:srgbClr val="FFFF00"/>
                </a:solidFill>
              </a:rPr>
              <a:t>Pb</a:t>
            </a:r>
            <a:r>
              <a:rPr lang="en-GB" sz="2000" dirty="0" smtClean="0">
                <a:solidFill>
                  <a:srgbClr val="FFFF00"/>
                </a:solidFill>
              </a:rPr>
              <a:t> </a:t>
            </a:r>
            <a:r>
              <a:rPr lang="en-GB" sz="2000" baseline="30000" dirty="0" smtClean="0">
                <a:solidFill>
                  <a:srgbClr val="FFFF00"/>
                </a:solidFill>
              </a:rPr>
              <a:t>208</a:t>
            </a:r>
          </a:p>
          <a:p>
            <a:r>
              <a:rPr lang="el-GR" sz="2000" dirty="0" smtClean="0">
                <a:solidFill>
                  <a:srgbClr val="FFFF00"/>
                </a:solidFill>
              </a:rPr>
              <a:t>(2 </a:t>
            </a:r>
            <a:r>
              <a:rPr lang="en-GB" sz="2000" dirty="0" smtClean="0">
                <a:solidFill>
                  <a:srgbClr val="FFFF00"/>
                </a:solidFill>
              </a:rPr>
              <a:t>cm</a:t>
            </a:r>
            <a:r>
              <a:rPr lang="el-GR" sz="2000" dirty="0" smtClean="0">
                <a:solidFill>
                  <a:srgbClr val="FFFF00"/>
                </a:solidFill>
              </a:rPr>
              <a:t>, 500</a:t>
            </a:r>
            <a:r>
              <a:rPr lang="en-GB" sz="2000" dirty="0" smtClean="0">
                <a:solidFill>
                  <a:srgbClr val="FFFF00"/>
                </a:solidFill>
              </a:rPr>
              <a:t> mg) </a:t>
            </a:r>
            <a:r>
              <a:rPr lang="el-GR" sz="2000" dirty="0" smtClean="0">
                <a:solidFill>
                  <a:srgbClr val="FFFF00"/>
                </a:solidFill>
              </a:rPr>
              <a:t>θερμαίνεται σε </a:t>
            </a:r>
            <a:r>
              <a:rPr lang="en-GB" sz="2000" dirty="0" smtClean="0">
                <a:solidFill>
                  <a:srgbClr val="FFFF00"/>
                </a:solidFill>
              </a:rPr>
              <a:t>500</a:t>
            </a:r>
            <a:r>
              <a:rPr lang="en-US" sz="2000" dirty="0" smtClean="0">
                <a:solidFill>
                  <a:srgbClr val="FFFF00"/>
                </a:solidFill>
              </a:rPr>
              <a:t>°C</a:t>
            </a:r>
            <a:r>
              <a:rPr lang="el-GR" sz="2000" dirty="0" smtClean="0">
                <a:solidFill>
                  <a:srgbClr val="FFFF00"/>
                </a:solidFill>
              </a:rPr>
              <a:t> και εξαερώνεται.  Ενα ισχυρό ηλεκτρικό ρεύμα βγάζει ηλεκτρόνια από τα άτομα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t>14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92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0" y="0"/>
            <a:ext cx="7030845" cy="49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188" name="Text Box 4"/>
          <p:cNvSpPr txBox="1">
            <a:spLocks noChangeArrowheads="1"/>
          </p:cNvSpPr>
          <p:nvPr/>
        </p:nvSpPr>
        <p:spPr bwMode="auto">
          <a:xfrm flipH="1">
            <a:off x="6197600" y="5378212"/>
            <a:ext cx="2976880" cy="83099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Calibri"/>
                <a:cs typeface="Calibri"/>
              </a:rPr>
              <a:t>3) </a:t>
            </a:r>
            <a:r>
              <a:rPr lang="el-GR" sz="1600" dirty="0">
                <a:cs typeface="Calibri"/>
              </a:rPr>
              <a:t>Παράγονται καινούργια σωμάτια λόγω μετατροπής </a:t>
            </a:r>
            <a:r>
              <a:rPr lang="el-GR" sz="1600" dirty="0" smtClean="0">
                <a:cs typeface="Calibri"/>
              </a:rPr>
              <a:t> </a:t>
            </a:r>
            <a:r>
              <a:rPr lang="el-GR" sz="1600" dirty="0">
                <a:cs typeface="Calibri"/>
              </a:rPr>
              <a:t>ενέργειας σε μάζα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2921000" y="5384532"/>
            <a:ext cx="3276600" cy="830997"/>
          </a:xfrm>
          <a:prstGeom prst="rect">
            <a:avLst/>
          </a:prstGeom>
          <a:solidFill>
            <a:srgbClr val="EAEB04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l-GR" sz="1600" dirty="0" smtClean="0">
                <a:solidFill>
                  <a:srgbClr val="000090"/>
                </a:solidFill>
              </a:rPr>
              <a:t>2) Τα πρωτόνια συγκρούονται </a:t>
            </a:r>
            <a:r>
              <a:rPr lang="en-US" sz="1600" dirty="0" smtClean="0">
                <a:solidFill>
                  <a:srgbClr val="000090"/>
                </a:solidFill>
              </a:rPr>
              <a:t>–</a:t>
            </a:r>
            <a:r>
              <a:rPr lang="el-GR" sz="1600" dirty="0" smtClean="0">
                <a:solidFill>
                  <a:srgbClr val="000090"/>
                </a:solidFill>
              </a:rPr>
              <a:t> η ενέργειά τους απελευθερώνεται στο </a:t>
            </a:r>
            <a:r>
              <a:rPr lang="el-GR" sz="1600" dirty="0">
                <a:solidFill>
                  <a:srgbClr val="000090"/>
                </a:solidFill>
              </a:rPr>
              <a:t>σημείο της σύγκρουσης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49191" name="Line 7"/>
          <p:cNvSpPr>
            <a:spLocks noChangeShapeType="1"/>
          </p:cNvSpPr>
          <p:nvPr/>
        </p:nvSpPr>
        <p:spPr bwMode="auto">
          <a:xfrm>
            <a:off x="2971800" y="3352800"/>
            <a:ext cx="2667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460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362200"/>
            <a:ext cx="11430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160" y="5378212"/>
            <a:ext cx="2900680" cy="830997"/>
          </a:xfrm>
          <a:prstGeom prst="rect">
            <a:avLst/>
          </a:prstGeom>
          <a:solidFill>
            <a:srgbClr val="04CCC9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40404"/>
                </a:solidFill>
                <a:cs typeface="+mn-cs"/>
              </a:rPr>
              <a:t>1</a:t>
            </a:r>
            <a:r>
              <a:rPr lang="en-US" sz="1600" dirty="0" smtClean="0">
                <a:solidFill>
                  <a:srgbClr val="040404"/>
                </a:solidFill>
                <a:cs typeface="+mn-cs"/>
              </a:rPr>
              <a:t>) </a:t>
            </a:r>
            <a:r>
              <a:rPr lang="el-GR" sz="1600" dirty="0">
                <a:solidFill>
                  <a:srgbClr val="040404"/>
                </a:solidFill>
              </a:rPr>
              <a:t>Συγκεντρώνουμε ενέργεια πάνω στα πρωτόνια επιταχύνοντάς τα</a:t>
            </a:r>
            <a:endParaRPr lang="en-US" sz="1600" dirty="0">
              <a:solidFill>
                <a:srgbClr val="040404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2200" y="6268720"/>
            <a:ext cx="878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“</a:t>
            </a:r>
            <a:r>
              <a:rPr lang="el-GR" dirty="0" smtClean="0">
                <a:solidFill>
                  <a:schemeClr val="bg1"/>
                </a:solidFill>
              </a:rPr>
              <a:t>βλέπουμε</a:t>
            </a:r>
            <a:r>
              <a:rPr lang="en-US" dirty="0" smtClean="0">
                <a:solidFill>
                  <a:schemeClr val="bg1"/>
                </a:solidFill>
              </a:rPr>
              <a:t>” </a:t>
            </a:r>
            <a:r>
              <a:rPr lang="el-GR" dirty="0" smtClean="0">
                <a:solidFill>
                  <a:schemeClr val="bg1"/>
                </a:solidFill>
              </a:rPr>
              <a:t>αυτά τα νέα σωμάτια και μετράμε τα χαρακτηριστικά τους με τους ανιχνευτές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0271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LRsaba_CERN_0212_319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001"/>
            <a:ext cx="9899999" cy="6599999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0" y="1810"/>
            <a:ext cx="9897035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</a:rPr>
              <a:t>ALICE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: A Large Ion Collider Experiment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09673" y="5253433"/>
            <a:ext cx="2225185" cy="830997"/>
          </a:xfrm>
          <a:prstGeom prst="rect">
            <a:avLst/>
          </a:prstGeom>
          <a:solidFill>
            <a:srgbClr val="FFFFFF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16 </a:t>
            </a:r>
            <a:r>
              <a:rPr lang="en-GB" sz="1600" dirty="0" smtClean="0">
                <a:solidFill>
                  <a:srgbClr val="FF0000"/>
                </a:solidFill>
              </a:rPr>
              <a:t>m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x 16 m x 26 m </a:t>
            </a:r>
            <a:r>
              <a:rPr lang="el-GR" sz="1600" dirty="0" smtClean="0">
                <a:solidFill>
                  <a:srgbClr val="FF0000"/>
                </a:solidFill>
              </a:rPr>
              <a:t>	βάρος </a:t>
            </a:r>
            <a:r>
              <a:rPr lang="en-US" sz="1600" dirty="0" smtClean="0">
                <a:solidFill>
                  <a:srgbClr val="FF0000"/>
                </a:solidFill>
              </a:rPr>
              <a:t>10 000</a:t>
            </a:r>
            <a:r>
              <a:rPr lang="el-GR" sz="1600" dirty="0" smtClean="0">
                <a:solidFill>
                  <a:srgbClr val="FF0000"/>
                </a:solidFill>
              </a:rPr>
              <a:t> τόνοι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l-GR" sz="1600" dirty="0" smtClean="0">
              <a:solidFill>
                <a:srgbClr val="FF0000"/>
              </a:solidFill>
            </a:endParaRP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l-GR" sz="1600" dirty="0" smtClean="0">
                <a:solidFill>
                  <a:srgbClr val="FF0000"/>
                </a:solidFill>
              </a:rPr>
              <a:t>σε βάθος </a:t>
            </a:r>
            <a:r>
              <a:rPr lang="en-GB" sz="1600" dirty="0" smtClean="0">
                <a:solidFill>
                  <a:srgbClr val="FF0000"/>
                </a:solidFill>
              </a:rPr>
              <a:t>5</a:t>
            </a:r>
            <a:r>
              <a:rPr lang="en-US" sz="1600" dirty="0" smtClean="0">
                <a:solidFill>
                  <a:srgbClr val="FF0000"/>
                </a:solidFill>
              </a:rPr>
              <a:t>6</a:t>
            </a:r>
            <a:r>
              <a:rPr lang="el-GR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m </a:t>
            </a:r>
            <a:endParaRPr lang="el-GR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4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97908"/>
            <a:ext cx="5649148" cy="4787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1372" y="333506"/>
            <a:ext cx="2447166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Εκατομυριοστά</a:t>
            </a:r>
          </a:p>
          <a:p>
            <a:r>
              <a:rPr lang="el-GR" dirty="0">
                <a:solidFill>
                  <a:schemeClr val="bg1"/>
                </a:solidFill>
              </a:rPr>
              <a:t>τ</a:t>
            </a:r>
            <a:r>
              <a:rPr lang="el-GR" dirty="0" smtClean="0">
                <a:solidFill>
                  <a:schemeClr val="bg1"/>
                </a:solidFill>
              </a:rPr>
              <a:t>ου δευτερολέπτου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μετά τη γέννηση του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σύμπαντος, όλη η ύλη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αποτελείται από κουάρκ</a:t>
            </a:r>
            <a:r>
              <a:rPr lang="el-GR" dirty="0">
                <a:solidFill>
                  <a:schemeClr val="bg1"/>
                </a:solidFill>
              </a:rPr>
              <a:t> </a:t>
            </a:r>
            <a:r>
              <a:rPr lang="el-GR" dirty="0" smtClean="0">
                <a:solidFill>
                  <a:schemeClr val="bg1"/>
                </a:solidFill>
              </a:rPr>
              <a:t>και γλουόνια που κινούνται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ελεύθερα</a:t>
            </a:r>
          </a:p>
          <a:p>
            <a:endParaRPr lang="el-GR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Q</a:t>
            </a:r>
            <a:r>
              <a:rPr lang="en-GB" dirty="0" smtClean="0">
                <a:solidFill>
                  <a:srgbClr val="FFFF00"/>
                </a:solidFill>
              </a:rPr>
              <a:t>UARK GLUON PLASMA</a:t>
            </a:r>
            <a:endParaRPr lang="el-GR" dirty="0" smtClean="0">
              <a:solidFill>
                <a:srgbClr val="FFFF00"/>
              </a:solidFill>
            </a:endParaRP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Καθώς το σύμπαν διαστέλεται  και ψύχεται, τα κουάρκ και τα γλουόνια «φυλακίζονται» για πάντα μέσα στα αδρόνια, από τα οποία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σήμερα παραμένουν μόνο πρωτόνια και νετρόνια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925" y="152146"/>
            <a:ext cx="62378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The Big Bang – </a:t>
            </a:r>
            <a:r>
              <a:rPr lang="el-GR" sz="3200" dirty="0" smtClean="0">
                <a:solidFill>
                  <a:srgbClr val="FFFF00"/>
                </a:solidFill>
              </a:rPr>
              <a:t>Η μεγάλη </a:t>
            </a:r>
            <a:r>
              <a:rPr lang="el-GR" sz="3200" dirty="0">
                <a:solidFill>
                  <a:srgbClr val="FFFF00"/>
                </a:solidFill>
              </a:rPr>
              <a:t>έ</a:t>
            </a:r>
            <a:r>
              <a:rPr lang="el-GR" sz="3200" dirty="0" smtClean="0">
                <a:solidFill>
                  <a:srgbClr val="FFFF00"/>
                </a:solidFill>
              </a:rPr>
              <a:t>κρηξη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001" y="5733378"/>
            <a:ext cx="613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Πριν από 13.7 </a:t>
            </a:r>
            <a:r>
              <a:rPr lang="el-GR" dirty="0" smtClean="0">
                <a:solidFill>
                  <a:srgbClr val="FFFFFF"/>
                </a:solidFill>
              </a:rPr>
              <a:t>δισεκατομμύρια </a:t>
            </a:r>
            <a:r>
              <a:rPr lang="el-GR" dirty="0" smtClean="0">
                <a:solidFill>
                  <a:srgbClr val="FFFFFF"/>
                </a:solidFill>
              </a:rPr>
              <a:t>χρόνια </a:t>
            </a:r>
            <a:r>
              <a:rPr lang="el-GR" dirty="0">
                <a:solidFill>
                  <a:srgbClr val="FFFFFF"/>
                </a:solidFill>
              </a:rPr>
              <a:t>«γεννήθηκε» το σύμπαν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98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0925" y="212224"/>
            <a:ext cx="656272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Mini Big Bang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Συγκρούοντας πυρήνες μολύβδου με πολύ υψηλή ενέργεια</a:t>
            </a:r>
          </a:p>
          <a:p>
            <a:r>
              <a:rPr lang="el-GR" sz="2000" dirty="0">
                <a:solidFill>
                  <a:srgbClr val="FFFF00"/>
                </a:solidFill>
              </a:rPr>
              <a:t>α</a:t>
            </a:r>
            <a:r>
              <a:rPr lang="el-GR" sz="2000" dirty="0" smtClean="0">
                <a:solidFill>
                  <a:srgbClr val="FFFF00"/>
                </a:solidFill>
              </a:rPr>
              <a:t>ναδημιουργούμε τις συνθήκες πυκνότητας και θερμοκρασίας που υπήρχαν κλάσματα του δευτερολέπτου μετά το </a:t>
            </a:r>
            <a:r>
              <a:rPr lang="en-GB" sz="2000" dirty="0" smtClean="0">
                <a:solidFill>
                  <a:srgbClr val="FFFF00"/>
                </a:solidFill>
              </a:rPr>
              <a:t>Big Bang</a:t>
            </a:r>
            <a:endParaRPr lang="el-GR" sz="2000" dirty="0" smtClean="0">
              <a:solidFill>
                <a:srgbClr val="FFFF00"/>
              </a:solidFill>
            </a:endParaRP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Δημιουργείται μια σταγόνα της πρωταρχικής κατάστασης της ύλης (</a:t>
            </a:r>
            <a:r>
              <a:rPr lang="en-GB" sz="2000" dirty="0" smtClean="0">
                <a:solidFill>
                  <a:srgbClr val="FFFF00"/>
                </a:solidFill>
              </a:rPr>
              <a:t>Quark Gluon Plasma</a:t>
            </a:r>
            <a:r>
              <a:rPr lang="el-GR" sz="2000" dirty="0" smtClean="0">
                <a:solidFill>
                  <a:srgbClr val="FFFF00"/>
                </a:solidFill>
              </a:rPr>
              <a:t>, </a:t>
            </a:r>
            <a:r>
              <a:rPr lang="en-GB" sz="2000" dirty="0" smtClean="0">
                <a:solidFill>
                  <a:srgbClr val="FFFF00"/>
                </a:solidFill>
              </a:rPr>
              <a:t>QGP)</a:t>
            </a:r>
          </a:p>
          <a:p>
            <a:endParaRPr lang="en-GB" sz="2000" dirty="0">
              <a:solidFill>
                <a:srgbClr val="FFFF00"/>
              </a:solidFill>
            </a:endParaRPr>
          </a:p>
          <a:p>
            <a:r>
              <a:rPr lang="el-GR" sz="2000" dirty="0">
                <a:solidFill>
                  <a:srgbClr val="FFFF00"/>
                </a:solidFill>
              </a:rPr>
              <a:t>π</a:t>
            </a:r>
            <a:r>
              <a:rPr lang="el-GR" sz="2000" dirty="0" smtClean="0">
                <a:solidFill>
                  <a:srgbClr val="FFFF00"/>
                </a:solidFill>
              </a:rPr>
              <a:t>ου ζει ελάχιστα</a:t>
            </a:r>
            <a:endParaRPr lang="en-GB" sz="2000" dirty="0">
              <a:solidFill>
                <a:srgbClr val="FFFF00"/>
              </a:solidFill>
            </a:endParaRP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Μελετώντας τις ιδιότητές της</a:t>
            </a: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- Θα κατανοήσουμε καλύτερα τις διαδικασίες που συνέβησαν τα πρώτα κλάσματα του δευτερολέπτου στη ζωή του σύμπαντος</a:t>
            </a:r>
          </a:p>
          <a:p>
            <a:endParaRPr lang="el-GR" sz="2000" dirty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el-GR" sz="2000" dirty="0" smtClean="0">
                <a:solidFill>
                  <a:srgbClr val="FFFF00"/>
                </a:solidFill>
              </a:rPr>
              <a:t>Θα κατανοήσουμε καλύτερα την ισχυρή αλληλεπίδραση</a:t>
            </a:r>
          </a:p>
        </p:txBody>
      </p:sp>
      <p:pic>
        <p:nvPicPr>
          <p:cNvPr id="2" name="Picture 1" descr="hi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769" y="0"/>
            <a:ext cx="1820231" cy="1656000"/>
          </a:xfrm>
          <a:prstGeom prst="rect">
            <a:avLst/>
          </a:prstGeom>
        </p:spPr>
      </p:pic>
      <p:pic>
        <p:nvPicPr>
          <p:cNvPr id="3" name="Picture 2" descr="hi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81" y="1681654"/>
            <a:ext cx="1664819" cy="1979996"/>
          </a:xfrm>
          <a:prstGeom prst="rect">
            <a:avLst/>
          </a:prstGeom>
        </p:spPr>
      </p:pic>
      <p:pic>
        <p:nvPicPr>
          <p:cNvPr id="7" name="Picture 6" descr="hi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393" y="3661650"/>
            <a:ext cx="1815371" cy="1474596"/>
          </a:xfrm>
          <a:prstGeom prst="rect">
            <a:avLst/>
          </a:prstGeom>
        </p:spPr>
      </p:pic>
      <p:pic>
        <p:nvPicPr>
          <p:cNvPr id="8" name="Picture 7" descr="hi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084" y="5184205"/>
            <a:ext cx="2436916" cy="1583999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022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ERN-MOVIE-2010-198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96863"/>
            <a:ext cx="9144000" cy="626268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73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17043" r="-238" b="1702"/>
          <a:stretch/>
        </p:blipFill>
        <p:spPr>
          <a:xfrm>
            <a:off x="-21771" y="-529837"/>
            <a:ext cx="9165771" cy="595085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6" y="74620"/>
            <a:ext cx="8809449" cy="104140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>
              <a:defRPr/>
            </a:pPr>
            <a:r>
              <a:rPr lang="fr-FR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42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</a:t>
            </a:r>
            <a:r>
              <a:rPr lang="el-GR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42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: Conseil Europeen pour la Recherche Nucleaire (1953)</a:t>
            </a:r>
            <a:endParaRPr lang="fr-FR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42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01688" y="2604021"/>
            <a:ext cx="1475998" cy="778410"/>
          </a:xfrm>
          <a:prstGeom prst="rect">
            <a:avLst/>
          </a:prstGeom>
        </p:spPr>
        <p:txBody>
          <a:bodyPr lIns="121917" tIns="60958" rIns="121917" bIns="60958" anchor="t"/>
          <a:lstStyle/>
          <a:p>
            <a:pPr algn="ctr">
              <a:defRPr/>
            </a:pPr>
            <a:r>
              <a:rPr lang="fr-FR" sz="48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1954</a:t>
            </a:r>
            <a:endParaRPr lang="fr-FR" sz="48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7" name="Picture 9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id="{472622E5-7485-45B2-9D41-EE01C24E5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34" y="1440000"/>
            <a:ext cx="2455909" cy="1929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043287" y="3655890"/>
            <a:ext cx="393343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Calibri"/>
              </a:rPr>
              <a:t>Ευρωπαϊκός </a:t>
            </a:r>
            <a:r>
              <a:rPr lang="el-GR" sz="2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Calibri"/>
              </a:rPr>
              <a:t>Οργανισμός Πυρηνικής Έρευνας</a:t>
            </a:r>
            <a:endParaRPr lang="en-US" sz="2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4412" y="593981"/>
            <a:ext cx="2880000" cy="39544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" y="4621757"/>
            <a:ext cx="8976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Για την Ελλάδα υπέγραψε ο </a:t>
            </a: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αθηγητής Φυσικής</a:t>
            </a: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του Αριστοτελείου Πανεπιστημίου Θεσσαλονίκης κ.  Ν. Εμπειρίκος (29.9.1954)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2544" y="5490245"/>
            <a:ext cx="6869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</a:t>
            </a:r>
            <a:r>
              <a:rPr lang="el-GR" dirty="0" smtClean="0">
                <a:solidFill>
                  <a:srgbClr val="FFFFFF"/>
                </a:solidFill>
              </a:rPr>
              <a:t>ήμερα το CERN έχει 24 χώρες </a:t>
            </a:r>
            <a:r>
              <a:rPr lang="mr-IN" dirty="0" smtClean="0">
                <a:solidFill>
                  <a:srgbClr val="FFFFFF"/>
                </a:solidFill>
              </a:rPr>
              <a:t>–</a:t>
            </a:r>
            <a:r>
              <a:rPr lang="el-GR" dirty="0" smtClean="0">
                <a:solidFill>
                  <a:srgbClr val="FFFFFF"/>
                </a:solidFill>
              </a:rPr>
              <a:t> μέλη και 10 χώρες associate </a:t>
            </a:r>
            <a:r>
              <a:rPr lang="el-GR" dirty="0" smtClean="0">
                <a:solidFill>
                  <a:schemeClr val="bg1"/>
                </a:solidFill>
              </a:rPr>
              <a:t>members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9715" y="5866420"/>
            <a:ext cx="663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Ευρωπαϊκό Εργαστήριο για τη φυσική των στοιχειωδών </a:t>
            </a:r>
            <a:r>
              <a:rPr lang="el-GR" dirty="0" smtClean="0">
                <a:solidFill>
                  <a:schemeClr val="bg1"/>
                </a:solidFill>
              </a:rPr>
              <a:t>σωματιδ</a:t>
            </a:r>
            <a:r>
              <a:rPr lang="el-GR" dirty="0" smtClean="0">
                <a:solidFill>
                  <a:schemeClr val="bg1"/>
                </a:solidFill>
              </a:rPr>
              <a:t>ίων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27.2.2025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025B2-CDFA-6C49-AA91-65221367511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grpSp>
        <p:nvGrpSpPr>
          <p:cNvPr id="45061" name="Group 8"/>
          <p:cNvGrpSpPr>
            <a:grpSpLocks/>
          </p:cNvGrpSpPr>
          <p:nvPr/>
        </p:nvGrpSpPr>
        <p:grpSpPr bwMode="auto">
          <a:xfrm rot="5862166">
            <a:off x="3700463" y="2670175"/>
            <a:ext cx="0" cy="0"/>
            <a:chOff x="0" y="0"/>
            <a:chExt cx="5783" cy="4337"/>
          </a:xfrm>
        </p:grpSpPr>
        <p:pic>
          <p:nvPicPr>
            <p:cNvPr id="89092" name="Picture 4" descr="al_2k3_sh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463" y="2670175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89094" name="Picture 6" descr="pics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2771">
              <a:off x="3700463" y="2670175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0" y="-18871"/>
            <a:ext cx="9180513" cy="6884988"/>
            <a:chOff x="0" y="0"/>
            <a:chExt cx="5783" cy="4337"/>
          </a:xfrm>
        </p:grpSpPr>
        <p:pic>
          <p:nvPicPr>
            <p:cNvPr id="13" name="Picture 10" descr="al_2k3_sh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83" cy="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4" name="Picture 11" descr="pics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2771">
              <a:off x="1610" y="1434"/>
              <a:ext cx="9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389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1" y="6211671"/>
            <a:ext cx="9144001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2012-Aug-02-ALICE_3D_v0_with_Tex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027"/>
            <a:ext cx="9144000" cy="62147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442234" y="5703629"/>
            <a:ext cx="5078412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9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un137161_1.20_ev96_1_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5439"/>
            <a:ext cx="9180000" cy="8836351"/>
          </a:xfrm>
          <a:prstGeom prst="rect">
            <a:avLst/>
          </a:prstGeom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2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23-Sep-HI-ALICE-1800m-lowres-withlabel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0"/>
            <a:ext cx="9144000" cy="66611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4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921" y="190637"/>
            <a:ext cx="7699713" cy="681118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rgbClr val="FFFF00"/>
                </a:solidFill>
              </a:rPr>
              <a:t>H</a:t>
            </a:r>
            <a:r>
              <a:rPr lang="el-GR" sz="2400" dirty="0" smtClean="0">
                <a:solidFill>
                  <a:srgbClr val="FFFF00"/>
                </a:solidFill>
              </a:rPr>
              <a:t> υψηλότερη θερμοκρασία που δημιούργησε ο άνθρωπος</a:t>
            </a:r>
            <a:r>
              <a:rPr lang="en-GB" sz="2400" dirty="0" smtClean="0">
                <a:solidFill>
                  <a:srgbClr val="FFFF00"/>
                </a:solidFill>
              </a:rPr>
              <a:t> 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746" y="1200615"/>
            <a:ext cx="36138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</a:rPr>
              <a:t>Θερμικά φωτόνια, που εκπέμπονται από το πλάσμα κουάρκ και γκλουονίων, δίνουν πληροφορία για την αρχική θερμοκρασία του συστήματος.</a:t>
            </a:r>
          </a:p>
          <a:p>
            <a:endParaRPr lang="el-GR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3334" y="5617687"/>
            <a:ext cx="4186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4A8"/>
                </a:solidFill>
              </a:rPr>
              <a:t>1</a:t>
            </a:r>
            <a:r>
              <a:rPr lang="en-US" dirty="0" smtClean="0">
                <a:solidFill>
                  <a:srgbClr val="FFF4A8"/>
                </a:solidFill>
              </a:rPr>
              <a:t>50 </a:t>
            </a:r>
            <a:r>
              <a:rPr lang="en-US" dirty="0">
                <a:solidFill>
                  <a:srgbClr val="FFF4A8"/>
                </a:solidFill>
              </a:rPr>
              <a:t>000 </a:t>
            </a:r>
            <a:r>
              <a:rPr lang="el-GR" dirty="0">
                <a:solidFill>
                  <a:srgbClr val="FFF4A8"/>
                </a:solidFill>
              </a:rPr>
              <a:t>φορές υψηλότερη από τη θερμοκρασία στο κέντρο του ήλιου</a:t>
            </a:r>
            <a:endParaRPr lang="en-US" dirty="0">
              <a:solidFill>
                <a:srgbClr val="FFF4A8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t>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3610484" y="1147932"/>
            <a:ext cx="4931999" cy="4341534"/>
            <a:chOff x="6748670" y="869395"/>
            <a:chExt cx="4931999" cy="434153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48670" y="869395"/>
              <a:ext cx="4931999" cy="434153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800975" y="4171054"/>
              <a:ext cx="3608005" cy="43088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b="1" i="1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2200" b="1" baseline="-25000" dirty="0" err="1" smtClean="0">
                  <a:solidFill>
                    <a:srgbClr val="FF0000"/>
                  </a:solidFill>
                </a:rPr>
                <a:t>eff</a:t>
              </a:r>
              <a:r>
                <a:rPr lang="en-US" sz="2200" b="1" dirty="0" smtClean="0">
                  <a:solidFill>
                    <a:srgbClr val="FF0000"/>
                  </a:solidFill>
                </a:rPr>
                <a:t> = 304  </a:t>
              </a:r>
              <a:r>
                <a:rPr lang="en-US" sz="2200" b="1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± 11</a:t>
              </a:r>
              <a:r>
                <a:rPr lang="en-US" sz="2200" b="1" baseline="30000" dirty="0" smtClean="0">
                  <a:solidFill>
                    <a:srgbClr val="FF0000"/>
                  </a:solidFill>
                  <a:ea typeface="Symbol" charset="2"/>
                  <a:cs typeface="Symbol" charset="2"/>
                </a:rPr>
                <a:t>stat </a:t>
              </a:r>
              <a:r>
                <a:rPr lang="en-US" sz="2200" b="1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± 40</a:t>
              </a:r>
              <a:r>
                <a:rPr lang="en-US" sz="2200" b="1" baseline="30000" dirty="0" smtClean="0">
                  <a:solidFill>
                    <a:srgbClr val="FF0000"/>
                  </a:solidFill>
                  <a:ea typeface="Symbol" charset="2"/>
                  <a:cs typeface="Symbol" charset="2"/>
                </a:rPr>
                <a:t>sys</a:t>
              </a:r>
              <a:r>
                <a:rPr lang="en-US" sz="2200" b="1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sz="2200" b="1" dirty="0" smtClean="0">
                  <a:solidFill>
                    <a:srgbClr val="FF0000"/>
                  </a:solidFill>
                  <a:ea typeface="Symbol" charset="2"/>
                  <a:cs typeface="Symbol" charset="2"/>
                </a:rPr>
                <a:t>MeV</a:t>
              </a:r>
              <a:endParaRPr lang="en-US" sz="2200" b="1" dirty="0">
                <a:solidFill>
                  <a:srgbClr val="FF0000"/>
                </a:solidFill>
                <a:ea typeface="Symbol" charset="2"/>
                <a:cs typeface="Symbol" charset="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788387" y="5479188"/>
            <a:ext cx="1019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(</a:t>
            </a:r>
            <a:r>
              <a:rPr lang="en-US" sz="1200" dirty="0">
                <a:solidFill>
                  <a:srgbClr val="FFFFFF"/>
                </a:solidFill>
                <a:latin typeface="Calibri"/>
                <a:cs typeface="Calibri"/>
              </a:rPr>
              <a:t>1eV=</a:t>
            </a:r>
            <a:r>
              <a:rPr lang="en-US" sz="1200" dirty="0" smtClean="0">
                <a:solidFill>
                  <a:srgbClr val="FFFFFF"/>
                </a:solidFill>
                <a:latin typeface="Calibri"/>
                <a:cs typeface="Calibri"/>
              </a:rPr>
              <a:t>11605K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23569" y="2222470"/>
            <a:ext cx="3239994" cy="3249586"/>
            <a:chOff x="123569" y="2222470"/>
            <a:chExt cx="3239994" cy="324958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69" y="3330431"/>
              <a:ext cx="3239993" cy="214162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07553" y="2222470"/>
              <a:ext cx="18466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2500" b="1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35557" y="4401886"/>
              <a:ext cx="1528006" cy="2616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Temp: </a:t>
              </a:r>
              <a:r>
                <a:rPr lang="en-US" sz="1100" b="1" dirty="0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27 million </a:t>
              </a:r>
              <a:r>
                <a:rPr lang="en-US" sz="1100" b="1" baseline="30000" dirty="0" smtClean="0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0</a:t>
              </a:r>
              <a:r>
                <a:rPr lang="en-US" sz="1100" b="1" dirty="0" smtClean="0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C </a:t>
              </a:r>
              <a:endParaRPr lang="en-US" sz="1100" b="1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247813" y="5926390"/>
            <a:ext cx="231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>
                <a:solidFill>
                  <a:srgbClr val="FFFFFF"/>
                </a:solidFill>
                <a:ea typeface="ＭＳ 明朝" charset="-128"/>
                <a:cs typeface="Calibri"/>
              </a:rPr>
              <a:t>T</a:t>
            </a:r>
            <a:r>
              <a:rPr lang="en-US" b="1" baseline="-25000" dirty="0" err="1">
                <a:solidFill>
                  <a:srgbClr val="FFFFFF"/>
                </a:solidFill>
                <a:ea typeface="ＭＳ 明朝" charset="-128"/>
                <a:cs typeface="Calibri"/>
              </a:rPr>
              <a:t>eff</a:t>
            </a:r>
            <a:r>
              <a:rPr lang="en-US" b="1" baseline="-25000" dirty="0">
                <a:solidFill>
                  <a:srgbClr val="FFFFFF"/>
                </a:solidFill>
                <a:ea typeface="ＭＳ 明朝" charset="-128"/>
                <a:cs typeface="Calibri"/>
              </a:rPr>
              <a:t> </a:t>
            </a:r>
            <a:r>
              <a:rPr lang="en-US" b="1" dirty="0">
                <a:solidFill>
                  <a:srgbClr val="FFFFFF"/>
                </a:solidFill>
                <a:ea typeface="ＭＳ 明朝" charset="-128"/>
                <a:cs typeface="Calibri"/>
              </a:rPr>
              <a:t>= </a:t>
            </a:r>
            <a:r>
              <a:rPr lang="fi-FI" b="1" dirty="0" smtClean="0">
                <a:solidFill>
                  <a:srgbClr val="FFFFFF"/>
                </a:solidFill>
                <a:ea typeface="ＭＳ 明朝" charset="-128"/>
                <a:cs typeface="Calibri"/>
              </a:rPr>
              <a:t>3,527 </a:t>
            </a:r>
            <a:r>
              <a:rPr lang="el-GR" b="1" dirty="0" smtClean="0">
                <a:solidFill>
                  <a:srgbClr val="FFFFFF"/>
                </a:solidFill>
                <a:ea typeface="ＭＳ 明朝" charset="-128"/>
                <a:cs typeface="Calibri"/>
              </a:rPr>
              <a:t>tri</a:t>
            </a:r>
            <a:r>
              <a:rPr lang="fi-FI" b="1" dirty="0" err="1" smtClean="0">
                <a:solidFill>
                  <a:srgbClr val="FFFFFF"/>
                </a:solidFill>
                <a:ea typeface="ＭＳ 明朝" charset="-128"/>
                <a:cs typeface="Calibri"/>
              </a:rPr>
              <a:t>llion</a:t>
            </a:r>
            <a:r>
              <a:rPr lang="fi-FI" b="1" dirty="0" smtClean="0">
                <a:solidFill>
                  <a:srgbClr val="FFFFFF"/>
                </a:solidFill>
                <a:ea typeface="ＭＳ 明朝" charset="-128"/>
                <a:cs typeface="Calibri"/>
              </a:rPr>
              <a:t> </a:t>
            </a:r>
            <a:r>
              <a:rPr lang="fi-FI" b="1" dirty="0" err="1" smtClean="0">
                <a:solidFill>
                  <a:srgbClr val="FFFFFF"/>
                </a:solidFill>
                <a:ea typeface="ＭＳ 明朝" charset="-128"/>
                <a:cs typeface="Calibri"/>
              </a:rPr>
              <a:t>deg</a:t>
            </a:r>
            <a:endParaRPr lang="en-GB" b="1" dirty="0">
              <a:solidFill>
                <a:srgbClr val="FFFFFF"/>
              </a:solidFill>
              <a:ea typeface="ＭＳ 明朝" charset="-128"/>
              <a:cs typeface="Calibri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62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88" y="2432563"/>
            <a:ext cx="8229600" cy="9719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800" dirty="0" smtClean="0">
                <a:solidFill>
                  <a:schemeClr val="bg1"/>
                </a:solidFill>
              </a:rPr>
              <a:t>Σας ευχαριστώ για την προσοχή σας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56655" y="4297274"/>
            <a:ext cx="4695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>
              <a:solidFill>
                <a:schemeClr val="bg1"/>
              </a:solidFill>
            </a:endParaRPr>
          </a:p>
          <a:p>
            <a:r>
              <a:rPr lang="fr-CH" dirty="0">
                <a:solidFill>
                  <a:schemeClr val="bg1"/>
                </a:solidFill>
              </a:rPr>
              <a:t>d</a:t>
            </a:r>
            <a:r>
              <a:rPr lang="el-GR" dirty="0">
                <a:solidFill>
                  <a:schemeClr val="bg1"/>
                </a:solidFill>
              </a:rPr>
              <a:t>espina</a:t>
            </a:r>
            <a:r>
              <a:rPr lang="fr-CH" dirty="0">
                <a:solidFill>
                  <a:schemeClr val="bg1"/>
                </a:solidFill>
              </a:rPr>
              <a:t>.hatzifotiadou@cern.ch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45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467" y="1110294"/>
            <a:ext cx="82174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Στο</a:t>
            </a:r>
            <a:r>
              <a:rPr lang="en-GB" sz="2200" dirty="0" smtClean="0">
                <a:solidFill>
                  <a:srgbClr val="FFFF00"/>
                </a:solidFill>
              </a:rPr>
              <a:t> CERN</a:t>
            </a:r>
            <a:r>
              <a:rPr lang="en-GB" sz="2200" dirty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χρησιμοποιώντας επιταχυντές </a:t>
            </a:r>
            <a:r>
              <a:rPr lang="el-GR" sz="2200" dirty="0">
                <a:solidFill>
                  <a:srgbClr val="FFFF00"/>
                </a:solidFill>
              </a:rPr>
              <a:t>και ανιχνευές</a:t>
            </a:r>
            <a:r>
              <a:rPr lang="en-GB" sz="2200" dirty="0" smtClean="0">
                <a:solidFill>
                  <a:srgbClr val="FFFF00"/>
                </a:solidFill>
              </a:rPr>
              <a:t>, </a:t>
            </a:r>
            <a:r>
              <a:rPr lang="el-GR" sz="2200" dirty="0" smtClean="0">
                <a:solidFill>
                  <a:srgbClr val="FFFF00"/>
                </a:solidFill>
              </a:rPr>
              <a:t>μελετάμε:</a:t>
            </a:r>
          </a:p>
          <a:p>
            <a:pPr marL="285750" indent="-285750">
              <a:buFont typeface="Wingdings" charset="2"/>
              <a:buChar char="Ø"/>
            </a:pPr>
            <a:endParaRPr lang="en-GB" sz="2200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dirty="0" smtClean="0">
                <a:solidFill>
                  <a:srgbClr val="FFFF00"/>
                </a:solidFill>
              </a:rPr>
              <a:t>Τα στοιχειώδη σωμάτια </a:t>
            </a:r>
            <a:r>
              <a:rPr lang="mr-IN" sz="2200" dirty="0" smtClean="0">
                <a:solidFill>
                  <a:srgbClr val="FFFF00"/>
                </a:solidFill>
              </a:rPr>
              <a:t>–</a:t>
            </a:r>
            <a:r>
              <a:rPr lang="el-GR" sz="2200" dirty="0" smtClean="0">
                <a:solidFill>
                  <a:srgbClr val="FFFF00"/>
                </a:solidFill>
              </a:rPr>
              <a:t> απ’τα οποία είναι φτιαγμένη όλη η ύλη στο σύμπαν</a:t>
            </a:r>
            <a:endParaRPr lang="en-GB" sz="2200" dirty="0" smtClean="0">
              <a:solidFill>
                <a:srgbClr val="FFFF00"/>
              </a:solidFill>
            </a:endParaRPr>
          </a:p>
          <a:p>
            <a:endParaRPr lang="en-GB" sz="2200" dirty="0">
              <a:solidFill>
                <a:srgbClr val="FFFF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l-GR" sz="2200" smtClean="0">
                <a:solidFill>
                  <a:srgbClr val="FFFF00"/>
                </a:solidFill>
              </a:rPr>
              <a:t>Τις θεμελιώδεις αλληλεπιδράσεις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 descr="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0951"/>
            <a:ext cx="9144000" cy="334704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230898"/>
            <a:ext cx="27701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>
                <a:solidFill>
                  <a:schemeClr val="bg1"/>
                </a:solidFill>
              </a:rPr>
              <a:t>Βασική έρευνα</a:t>
            </a:r>
            <a:endParaRPr lang="fr-FR" sz="3200" i="1" dirty="0">
              <a:solidFill>
                <a:schemeClr val="bg1"/>
              </a:solidFill>
            </a:endParaRPr>
          </a:p>
        </p:txBody>
      </p:sp>
      <p:pic>
        <p:nvPicPr>
          <p:cNvPr id="9" name="Picture 8" descr="cern-s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00" y="-41200"/>
            <a:ext cx="9216000" cy="6899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49307"/>
            <a:ext cx="9144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l-GR" sz="2000" dirty="0" smtClean="0"/>
              <a:t>Στο</a:t>
            </a:r>
            <a:r>
              <a:rPr lang="en-GB" sz="2000" dirty="0" smtClean="0"/>
              <a:t> CERN, </a:t>
            </a:r>
            <a:r>
              <a:rPr lang="el-GR" sz="2000" dirty="0" smtClean="0"/>
              <a:t>χρησιμοποιώντας επιταχυντές και ανιχνευτές</a:t>
            </a:r>
            <a:r>
              <a:rPr lang="en-GB" sz="2000" dirty="0" smtClean="0"/>
              <a:t>, </a:t>
            </a:r>
            <a:r>
              <a:rPr lang="el-GR" sz="2000" dirty="0" smtClean="0"/>
              <a:t>μελετάμε:</a:t>
            </a:r>
          </a:p>
          <a:p>
            <a:pPr marL="285750" indent="-285750">
              <a:buFont typeface="Wingdings" charset="2"/>
              <a:buChar char="Ø"/>
            </a:pPr>
            <a:r>
              <a:rPr lang="el-GR" sz="2000" dirty="0" smtClean="0"/>
              <a:t>Τα </a:t>
            </a:r>
            <a:r>
              <a:rPr lang="el-GR" sz="2000" dirty="0" smtClean="0"/>
              <a:t>στοιχειώδη σωμάτια </a:t>
            </a:r>
            <a:r>
              <a:rPr lang="el-GR" sz="2000" dirty="0" smtClean="0"/>
              <a:t>απ’τα </a:t>
            </a:r>
            <a:r>
              <a:rPr lang="el-GR" sz="2000" dirty="0" smtClean="0"/>
              <a:t>οποία είναι φτιαγμένη όλη η ύλη στο </a:t>
            </a:r>
            <a:r>
              <a:rPr lang="el-GR" sz="2000" dirty="0" smtClean="0"/>
              <a:t>σύμπαν</a:t>
            </a:r>
            <a:endParaRPr lang="en-GB" sz="2000" dirty="0"/>
          </a:p>
          <a:p>
            <a:pPr marL="285750" indent="-285750">
              <a:buFont typeface="Wingdings" charset="2"/>
              <a:buChar char="Ø"/>
            </a:pPr>
            <a:r>
              <a:rPr lang="el-GR" sz="2000" dirty="0" smtClean="0"/>
              <a:t>Τις θεμελιώδεις αλληλεπιδράσεις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26079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9"/>
            <a:ext cx="9327714" cy="687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2776" y="4029560"/>
            <a:ext cx="2091157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l-GR" dirty="0" smtClean="0"/>
              <a:t>στοιχειώδη</a:t>
            </a:r>
            <a:endParaRPr lang="el-GR" dirty="0"/>
          </a:p>
          <a:p>
            <a:pPr algn="ctr"/>
            <a:r>
              <a:rPr lang="el-GR" dirty="0" smtClean="0"/>
              <a:t>(δεν έχουν δομή)</a:t>
            </a:r>
            <a:endParaRPr lang="el-GR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373399" y="4029560"/>
            <a:ext cx="2052669" cy="20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602098" y="2514226"/>
            <a:ext cx="91354" cy="1489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4309" y="608271"/>
            <a:ext cx="4572000" cy="369332"/>
          </a:xfrm>
          <a:prstGeom prst="rect">
            <a:avLst/>
          </a:prstGeom>
          <a:solidFill>
            <a:srgbClr val="DAD2A9"/>
          </a:solidFill>
        </p:spPr>
        <p:txBody>
          <a:bodyPr>
            <a:spAutoFit/>
          </a:bodyPr>
          <a:lstStyle/>
          <a:p>
            <a:pPr algn="ctr"/>
            <a:r>
              <a:rPr lang="el-GR" dirty="0" smtClean="0"/>
              <a:t>ΑΤΟΜΟ περίπου 10</a:t>
            </a:r>
            <a:r>
              <a:rPr lang="el-GR" baseline="30000" dirty="0" smtClean="0"/>
              <a:t>-1</a:t>
            </a:r>
            <a:r>
              <a:rPr lang="en-GB" baseline="30000" dirty="0" smtClean="0"/>
              <a:t>0</a:t>
            </a:r>
            <a:r>
              <a:rPr lang="el-GR" dirty="0" smtClean="0"/>
              <a:t> </a:t>
            </a:r>
            <a:r>
              <a:rPr lang="en-GB" dirty="0" smtClean="0"/>
              <a:t>m</a:t>
            </a:r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3560302" y="2325174"/>
            <a:ext cx="2658338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ΠΥΡΗΝΑΣ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14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4549120" y="3160774"/>
            <a:ext cx="2786039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ΠΡΩΤΟΝΙΟ </a:t>
            </a:r>
            <a:r>
              <a:rPr lang="el-GR" dirty="0"/>
              <a:t>περίπου 10</a:t>
            </a:r>
            <a:r>
              <a:rPr lang="el-GR" baseline="30000" dirty="0"/>
              <a:t>-</a:t>
            </a:r>
            <a:r>
              <a:rPr lang="el-GR" baseline="30000" dirty="0" smtClean="0"/>
              <a:t>15</a:t>
            </a:r>
            <a:r>
              <a:rPr lang="el-GR" dirty="0" smtClean="0"/>
              <a:t> </a:t>
            </a:r>
            <a:r>
              <a:rPr lang="en-GB" dirty="0"/>
              <a:t>m</a:t>
            </a:r>
            <a:endParaRPr lang="el-GR" dirty="0"/>
          </a:p>
        </p:txBody>
      </p:sp>
      <p:sp>
        <p:nvSpPr>
          <p:cNvPr id="11" name="Rectangle 10"/>
          <p:cNvSpPr/>
          <p:nvPr/>
        </p:nvSpPr>
        <p:spPr>
          <a:xfrm>
            <a:off x="6391014" y="4306559"/>
            <a:ext cx="910864" cy="369332"/>
          </a:xfrm>
          <a:prstGeom prst="rect">
            <a:avLst/>
          </a:prstGeom>
          <a:solidFill>
            <a:srgbClr val="DAD2A9"/>
          </a:solidFill>
        </p:spPr>
        <p:txBody>
          <a:bodyPr wrap="none">
            <a:spAutoFit/>
          </a:bodyPr>
          <a:lstStyle/>
          <a:p>
            <a:pPr algn="ctr"/>
            <a:r>
              <a:rPr lang="el-GR" dirty="0" smtClean="0"/>
              <a:t>ΚΟΥΑΡΚ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8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683122" y="366022"/>
            <a:ext cx="7429500" cy="2917828"/>
            <a:chOff x="728" y="2197"/>
            <a:chExt cx="4680" cy="1838"/>
          </a:xfrm>
        </p:grpSpPr>
        <p:pic>
          <p:nvPicPr>
            <p:cNvPr id="27654" name="Picture 5" descr="quarks_lept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" y="2469"/>
              <a:ext cx="4680" cy="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2358" y="2197"/>
              <a:ext cx="158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l-GR" sz="2000" dirty="0" smtClean="0">
                  <a:solidFill>
                    <a:srgbClr val="FFFFFF"/>
                  </a:solidFill>
                  <a:latin typeface="Comic Sans MS" charset="0"/>
                  <a:cs typeface="+mn-cs"/>
                </a:rPr>
                <a:t>Στοιχειώδη σωμ</a:t>
              </a:r>
              <a:r>
                <a:rPr lang="el-GR" sz="2000" dirty="0" smtClean="0">
                  <a:solidFill>
                    <a:srgbClr val="FFFFFF"/>
                  </a:solidFill>
                  <a:latin typeface="Comic Sans MS" charset="0"/>
                  <a:cs typeface="+mn-cs"/>
                </a:rPr>
                <a:t>άτια</a:t>
              </a:r>
              <a:endParaRPr lang="en-US" sz="2000" dirty="0">
                <a:solidFill>
                  <a:srgbClr val="FFFFFF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5397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falling apples,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planetary orbits</a:t>
            </a:r>
          </a:p>
          <a:p>
            <a:r>
              <a:rPr lang="en-US"/>
              <a:t>strength: 10</a:t>
            </a:r>
            <a:r>
              <a:rPr lang="en-US" baseline="30000"/>
              <a:t>-39</a:t>
            </a:r>
          </a:p>
          <a:p>
            <a:r>
              <a:rPr lang="en-US"/>
              <a:t>range: infinite</a:t>
            </a:r>
          </a:p>
          <a:p>
            <a:r>
              <a:rPr lang="en-US"/>
              <a:t>mediator: graviton?</a:t>
            </a: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116" y="1137828"/>
            <a:ext cx="4580445" cy="273953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3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8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television, magnets,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chemical binding</a:t>
            </a:r>
          </a:p>
          <a:p>
            <a:r>
              <a:rPr lang="en-US"/>
              <a:t>strength: 1/137</a:t>
            </a:r>
            <a:endParaRPr lang="en-US" baseline="30000"/>
          </a:p>
          <a:p>
            <a:r>
              <a:rPr lang="en-US"/>
              <a:t>range: infinite</a:t>
            </a:r>
          </a:p>
          <a:p>
            <a:r>
              <a:rPr lang="en-US"/>
              <a:t>mediator: photon</a:t>
            </a: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5561" y="1144610"/>
            <a:ext cx="4580445" cy="2584143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FFFFFF"/>
                </a:solidFill>
              </a:rPr>
              <a:t>4 </a:t>
            </a:r>
            <a:r>
              <a:rPr lang="el-GR" sz="360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8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Άτομο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nuclear stability,</a:t>
            </a:r>
          </a:p>
          <a:p>
            <a:r>
              <a:rPr lang="en-US">
                <a:solidFill>
                  <a:schemeClr val="accent2"/>
                </a:solidFill>
              </a:rPr>
              <a:t>quark confinement</a:t>
            </a:r>
          </a:p>
          <a:p>
            <a:r>
              <a:rPr lang="en-US"/>
              <a:t>strength: 1</a:t>
            </a:r>
            <a:endParaRPr lang="en-US" baseline="30000"/>
          </a:p>
          <a:p>
            <a:r>
              <a:rPr lang="en-US"/>
              <a:t>range: 10</a:t>
            </a:r>
            <a:r>
              <a:rPr lang="en-US" baseline="30000"/>
              <a:t>-15 </a:t>
            </a:r>
            <a:r>
              <a:rPr lang="en-US"/>
              <a:t>m</a:t>
            </a:r>
          </a:p>
          <a:p>
            <a:r>
              <a:rPr lang="en-US"/>
              <a:t>mediator: gluon</a:t>
            </a:r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5116" y="3877361"/>
            <a:ext cx="4675027" cy="2980639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0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107" name="Picture 3" descr="4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16100"/>
            <a:ext cx="36576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Σταθερότητα των πυ-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ρήνων, εγκλωβισμός των κουάρκ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ισχύς: 1</a:t>
            </a:r>
            <a:endParaRPr lang="en-US" baseline="30000" dirty="0"/>
          </a:p>
          <a:p>
            <a:r>
              <a:rPr lang="el-GR" dirty="0">
                <a:solidFill>
                  <a:schemeClr val="bg1"/>
                </a:solidFill>
              </a:rPr>
              <a:t>Εμβέλεια</a:t>
            </a:r>
            <a:r>
              <a:rPr lang="el-GR" dirty="0">
                <a:solidFill>
                  <a:srgbClr val="FFFFFF"/>
                </a:solidFill>
              </a:rPr>
              <a:t>: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10</a:t>
            </a:r>
            <a:r>
              <a:rPr lang="en-US" baseline="30000" dirty="0">
                <a:solidFill>
                  <a:srgbClr val="FFFFFF"/>
                </a:solidFill>
              </a:rPr>
              <a:t>-15 </a:t>
            </a:r>
            <a:r>
              <a:rPr lang="en-US" dirty="0">
                <a:solidFill>
                  <a:srgbClr val="FFFFFF"/>
                </a:solidFill>
              </a:rPr>
              <a:t>m</a:t>
            </a: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γλουόνιο</a:t>
            </a:r>
            <a:endParaRPr lang="en-US" dirty="0"/>
          </a:p>
        </p:txBody>
      </p:sp>
      <p:sp>
        <p:nvSpPr>
          <p:cNvPr id="1071111" name="Text Box 7"/>
          <p:cNvSpPr txBox="1">
            <a:spLocks noChangeArrowheads="1"/>
          </p:cNvSpPr>
          <p:nvPr/>
        </p:nvSpPr>
        <p:spPr bwMode="auto">
          <a:xfrm>
            <a:off x="6553200" y="4495800"/>
            <a:ext cx="2514600" cy="1497013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Symbol" charset="0"/>
                <a:sym typeface="Symbol" charset="0"/>
              </a:rPr>
              <a:t></a:t>
            </a:r>
            <a:r>
              <a:rPr lang="en-US">
                <a:solidFill>
                  <a:schemeClr val="accent2"/>
                </a:solidFill>
              </a:rPr>
              <a:t>-decay, neutron stability, neutrinos</a:t>
            </a:r>
          </a:p>
          <a:p>
            <a:r>
              <a:rPr lang="en-US"/>
              <a:t>strength: 10</a:t>
            </a:r>
            <a:r>
              <a:rPr lang="en-US" baseline="30000"/>
              <a:t>-5</a:t>
            </a:r>
          </a:p>
          <a:p>
            <a:r>
              <a:rPr lang="en-US"/>
              <a:t>range: 10</a:t>
            </a:r>
            <a:r>
              <a:rPr lang="en-US" baseline="30000"/>
              <a:t>-18 </a:t>
            </a:r>
            <a:r>
              <a:rPr lang="en-US"/>
              <a:t>m</a:t>
            </a:r>
          </a:p>
          <a:p>
            <a:r>
              <a:rPr lang="en-US"/>
              <a:t>mediator: W,Z-Boson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10143" y="3742262"/>
            <a:ext cx="4485863" cy="3115738"/>
          </a:xfrm>
          <a:prstGeom prst="rect">
            <a:avLst/>
          </a:prstGeom>
          <a:solidFill>
            <a:srgbClr val="FFF8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7200" y="77084"/>
            <a:ext cx="8229600" cy="938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</a:rPr>
              <a:t>4 </a:t>
            </a:r>
            <a:r>
              <a:rPr lang="el-GR" sz="3600" dirty="0" smtClean="0">
                <a:solidFill>
                  <a:srgbClr val="FFFFFF"/>
                </a:solidFill>
              </a:rPr>
              <a:t>θεμελιώδεις αλληλεπιδράσεις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125" y="13716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βαρυτικά φαινόμενα</a:t>
            </a:r>
          </a:p>
          <a:p>
            <a:r>
              <a:rPr lang="el-GR" dirty="0" smtClean="0">
                <a:solidFill>
                  <a:srgbClr val="FFFFFF"/>
                </a:solidFill>
              </a:rPr>
              <a:t>Κινήσεις </a:t>
            </a:r>
            <a:r>
              <a:rPr lang="el-GR" dirty="0">
                <a:solidFill>
                  <a:srgbClr val="FFFFFF"/>
                </a:solidFill>
              </a:rPr>
              <a:t>ουρανίων σωμάτων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ισχύς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10</a:t>
            </a:r>
            <a:r>
              <a:rPr lang="en-US" baseline="30000" dirty="0">
                <a:solidFill>
                  <a:schemeClr val="bg1"/>
                </a:solidFill>
              </a:rPr>
              <a:t>-39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Φορέας: βαρυτόνιο;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629400" y="1447800"/>
            <a:ext cx="2301875" cy="1754327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Ατομο</a:t>
            </a:r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Ηλεκτρικά/μαγνητικά</a:t>
            </a:r>
          </a:p>
          <a:p>
            <a:r>
              <a:rPr lang="el-GR" dirty="0">
                <a:solidFill>
                  <a:srgbClr val="FFFFFF"/>
                </a:solidFill>
              </a:rPr>
              <a:t>φαινόμενα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ισχύς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r>
              <a:rPr lang="el-GR" dirty="0" smtClean="0">
                <a:solidFill>
                  <a:schemeClr val="bg1"/>
                </a:solidFill>
              </a:rPr>
              <a:t>/137</a:t>
            </a:r>
            <a:endParaRPr lang="en-US" baseline="30000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Εμβέλεια: άπειρη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l-GR" dirty="0">
                <a:solidFill>
                  <a:schemeClr val="bg1"/>
                </a:solidFill>
              </a:rPr>
              <a:t>Φορέας: </a:t>
            </a:r>
            <a:r>
              <a:rPr lang="el-GR" dirty="0" smtClean="0">
                <a:solidFill>
                  <a:schemeClr val="bg1"/>
                </a:solidFill>
              </a:rPr>
              <a:t>φωτόνιο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667" y="3287890"/>
            <a:ext cx="106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βαρυτική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5667" y="3203224"/>
            <a:ext cx="192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ηλεκτρομαγνητική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8998" y="6237112"/>
            <a:ext cx="83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ι</a:t>
            </a:r>
            <a:r>
              <a:rPr lang="el-GR" dirty="0" smtClean="0">
                <a:solidFill>
                  <a:srgbClr val="FFFF00"/>
                </a:solidFill>
              </a:rPr>
              <a:t>σχυρή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27.2.2025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2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21145</TotalTime>
  <Words>1050</Words>
  <Application>Microsoft Macintosh PowerPoint</Application>
  <PresentationFormat>On-screen Show (4:3)</PresentationFormat>
  <Paragraphs>266</Paragraphs>
  <Slides>25</Slides>
  <Notes>12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Large 'Hadron Collider'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 υψηλότερη θερμοκρασία που δημιούργησε ο άνθρωπος 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Neutrinos faster than light</dc:title>
  <dc:creator>despina hatzifotiadou</dc:creator>
  <cp:lastModifiedBy>Despina Hatzifotiadou</cp:lastModifiedBy>
  <cp:revision>428</cp:revision>
  <dcterms:created xsi:type="dcterms:W3CDTF">2019-02-25T23:29:32Z</dcterms:created>
  <dcterms:modified xsi:type="dcterms:W3CDTF">2025-02-26T23:38:53Z</dcterms:modified>
</cp:coreProperties>
</file>