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72" r:id="rId1"/>
  </p:sldMasterIdLst>
  <p:notesMasterIdLst>
    <p:notesMasterId r:id="rId34"/>
  </p:notesMasterIdLst>
  <p:sldIdLst>
    <p:sldId id="256" r:id="rId2"/>
    <p:sldId id="257" r:id="rId3"/>
    <p:sldId id="260" r:id="rId4"/>
    <p:sldId id="261" r:id="rId5"/>
    <p:sldId id="259" r:id="rId6"/>
    <p:sldId id="258" r:id="rId7"/>
    <p:sldId id="268" r:id="rId8"/>
    <p:sldId id="265" r:id="rId9"/>
    <p:sldId id="266" r:id="rId10"/>
    <p:sldId id="267" r:id="rId11"/>
    <p:sldId id="262" r:id="rId12"/>
    <p:sldId id="263" r:id="rId13"/>
    <p:sldId id="269" r:id="rId14"/>
    <p:sldId id="270" r:id="rId15"/>
    <p:sldId id="271" r:id="rId16"/>
    <p:sldId id="264" r:id="rId17"/>
    <p:sldId id="272" r:id="rId18"/>
    <p:sldId id="273" r:id="rId19"/>
    <p:sldId id="281" r:id="rId20"/>
    <p:sldId id="275" r:id="rId21"/>
    <p:sldId id="283" r:id="rId22"/>
    <p:sldId id="282" r:id="rId23"/>
    <p:sldId id="284" r:id="rId24"/>
    <p:sldId id="286" r:id="rId25"/>
    <p:sldId id="277" r:id="rId26"/>
    <p:sldId id="278" r:id="rId27"/>
    <p:sldId id="279" r:id="rId28"/>
    <p:sldId id="276" r:id="rId29"/>
    <p:sldId id="280" r:id="rId30"/>
    <p:sldId id="274" r:id="rId31"/>
    <p:sldId id="287" r:id="rId32"/>
    <p:sldId id="285" r:id="rId33"/>
  </p:sldIdLst>
  <p:sldSz cx="9144000" cy="5143500" type="screen16x9"/>
  <p:notesSz cx="6858000" cy="9144000"/>
  <p:defaultText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68C1"/>
    <a:srgbClr val="0033A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23"/>
    <p:restoredTop sz="95118"/>
  </p:normalViewPr>
  <p:slideViewPr>
    <p:cSldViewPr snapToGrid="0">
      <p:cViewPr varScale="1">
        <p:scale>
          <a:sx n="137" d="100"/>
          <a:sy n="137" d="100"/>
        </p:scale>
        <p:origin x="920"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345101-EDDC-BD42-9ECC-834105E72761}" type="datetimeFigureOut">
              <a:rPr lang="pt-BR" smtClean="0"/>
              <a:t>25/01/2025</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D2B5DC-70FB-7A4E-9305-89062156D621}" type="slidenum">
              <a:rPr lang="pt-BR" smtClean="0"/>
              <a:t>‹nº›</a:t>
            </a:fld>
            <a:endParaRPr lang="pt-BR"/>
          </a:p>
        </p:txBody>
      </p:sp>
    </p:spTree>
    <p:extLst>
      <p:ext uri="{BB962C8B-B14F-4D97-AF65-F5344CB8AC3E}">
        <p14:creationId xmlns:p14="http://schemas.microsoft.com/office/powerpoint/2010/main" val="147449863"/>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atin typeface="Optima" panose="02000503060000020004" pitchFamily="2" charset="0"/>
              </a:defRPr>
            </a:lvl1pPr>
          </a:lstStyle>
          <a:p>
            <a:r>
              <a:rPr lang="pt-BR" dirty="0"/>
              <a:t>Clique para editar o título Mestre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atin typeface="Optima" panose="02000503060000020004" pitchFamily="2"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pt-BR" dirty="0"/>
              <a:t>Clique para editar o estilo do subtítulo Mestre</a:t>
            </a:r>
            <a:endParaRPr lang="en-US" dirty="0"/>
          </a:p>
        </p:txBody>
      </p:sp>
      <p:sp>
        <p:nvSpPr>
          <p:cNvPr id="4" name="Date Placeholder 3"/>
          <p:cNvSpPr>
            <a:spLocks noGrp="1"/>
          </p:cNvSpPr>
          <p:nvPr>
            <p:ph type="dt" sz="half" idx="10"/>
          </p:nvPr>
        </p:nvSpPr>
        <p:spPr>
          <a:xfrm>
            <a:off x="628650" y="4867273"/>
            <a:ext cx="2057400" cy="245084"/>
          </a:xfrm>
        </p:spPr>
        <p:txBody>
          <a:bodyPr/>
          <a:lstStyle>
            <a:lvl1pPr>
              <a:defRPr b="1" i="0">
                <a:solidFill>
                  <a:schemeClr val="bg1"/>
                </a:solidFill>
                <a:latin typeface="Optima" panose="02000503060000020004" pitchFamily="2" charset="0"/>
              </a:defRPr>
            </a:lvl1pPr>
          </a:lstStyle>
          <a:p>
            <a:fld id="{60F02565-8657-B44B-908B-E6A8DB045F93}" type="datetime1">
              <a:rPr lang="pt-BR" smtClean="0"/>
              <a:pPr/>
              <a:t>25/01/2025</a:t>
            </a:fld>
            <a:endParaRPr lang="pt-BR"/>
          </a:p>
        </p:txBody>
      </p:sp>
      <p:sp>
        <p:nvSpPr>
          <p:cNvPr id="5" name="Footer Placeholder 4"/>
          <p:cNvSpPr>
            <a:spLocks noGrp="1"/>
          </p:cNvSpPr>
          <p:nvPr>
            <p:ph type="ftr" sz="quarter" idx="11"/>
          </p:nvPr>
        </p:nvSpPr>
        <p:spPr>
          <a:xfrm>
            <a:off x="3028950" y="4867273"/>
            <a:ext cx="3086100" cy="245084"/>
          </a:xfrm>
          <a:prstGeom prst="rect">
            <a:avLst/>
          </a:prstGeom>
        </p:spPr>
        <p:txBody>
          <a:bodyPr/>
          <a:lstStyle>
            <a:lvl1pPr>
              <a:defRPr b="1" i="0">
                <a:latin typeface="Optima" panose="02000503060000020004" pitchFamily="2" charset="0"/>
              </a:defRPr>
            </a:lvl1pPr>
          </a:lstStyle>
          <a:p>
            <a:endParaRPr lang="pt-BR"/>
          </a:p>
        </p:txBody>
      </p:sp>
      <p:sp>
        <p:nvSpPr>
          <p:cNvPr id="6" name="Slide Number Placeholder 5"/>
          <p:cNvSpPr>
            <a:spLocks noGrp="1"/>
          </p:cNvSpPr>
          <p:nvPr>
            <p:ph type="sldNum" sz="quarter" idx="12"/>
          </p:nvPr>
        </p:nvSpPr>
        <p:spPr>
          <a:xfrm>
            <a:off x="6457950" y="4867273"/>
            <a:ext cx="2057400" cy="245084"/>
          </a:xfrm>
        </p:spPr>
        <p:txBody>
          <a:bodyPr/>
          <a:lstStyle>
            <a:lvl1pPr>
              <a:defRPr b="1" i="0">
                <a:solidFill>
                  <a:schemeClr val="bg1"/>
                </a:solidFill>
                <a:latin typeface="Optima" panose="02000503060000020004" pitchFamily="2" charset="0"/>
              </a:defRPr>
            </a:lvl1pPr>
          </a:lstStyle>
          <a:p>
            <a:fld id="{E4AB0A34-8E59-AF4C-A10F-36CB6F86C9FB}" type="slidenum">
              <a:rPr lang="pt-BR" smtClean="0"/>
              <a:pPr/>
              <a:t>‹nº›</a:t>
            </a:fld>
            <a:endParaRPr lang="pt-BR" dirty="0"/>
          </a:p>
        </p:txBody>
      </p:sp>
    </p:spTree>
    <p:extLst>
      <p:ext uri="{BB962C8B-B14F-4D97-AF65-F5344CB8AC3E}">
        <p14:creationId xmlns:p14="http://schemas.microsoft.com/office/powerpoint/2010/main" val="925662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268441" cy="994172"/>
          </a:xfrm>
          <a:prstGeom prst="rect">
            <a:avLst/>
          </a:prstGeom>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lvl1pPr>
              <a:defRPr b="1" i="0">
                <a:latin typeface="Optima" panose="02000503060000020004" pitchFamily="2" charset="0"/>
              </a:defRPr>
            </a:lvl1pPr>
          </a:lstStyle>
          <a:p>
            <a:fld id="{D621A623-D08B-EF48-87AF-CBE1AA728119}" type="datetime1">
              <a:rPr lang="pt-BR" smtClean="0"/>
              <a:pPr/>
              <a:t>25/01/2025</a:t>
            </a:fld>
            <a:endParaRPr lang="pt-BR"/>
          </a:p>
        </p:txBody>
      </p:sp>
      <p:sp>
        <p:nvSpPr>
          <p:cNvPr id="5" name="Footer Placeholder 4"/>
          <p:cNvSpPr>
            <a:spLocks noGrp="1"/>
          </p:cNvSpPr>
          <p:nvPr>
            <p:ph type="ftr" sz="quarter" idx="11"/>
          </p:nvPr>
        </p:nvSpPr>
        <p:spPr>
          <a:xfrm>
            <a:off x="3028950" y="4867273"/>
            <a:ext cx="3086100" cy="245084"/>
          </a:xfrm>
          <a:prstGeom prst="rect">
            <a:avLst/>
          </a:prstGeom>
        </p:spPr>
        <p:txBody>
          <a:bodyPr/>
          <a:lstStyle>
            <a:lvl1pPr>
              <a:defRPr b="1" i="0">
                <a:latin typeface="Optima" panose="02000503060000020004" pitchFamily="2" charset="0"/>
              </a:defRPr>
            </a:lvl1pPr>
          </a:lstStyle>
          <a:p>
            <a:endParaRPr lang="pt-BR"/>
          </a:p>
        </p:txBody>
      </p:sp>
      <p:sp>
        <p:nvSpPr>
          <p:cNvPr id="6" name="Slide Number Placeholder 5"/>
          <p:cNvSpPr>
            <a:spLocks noGrp="1"/>
          </p:cNvSpPr>
          <p:nvPr>
            <p:ph type="sldNum" sz="quarter" idx="12"/>
          </p:nvPr>
        </p:nvSpPr>
        <p:spPr/>
        <p:txBody>
          <a:bodyPr/>
          <a:lstStyle>
            <a:lvl1pPr>
              <a:defRPr b="1" i="0">
                <a:latin typeface="Optima" panose="02000503060000020004" pitchFamily="2" charset="0"/>
              </a:defRPr>
            </a:lvl1pPr>
          </a:lstStyle>
          <a:p>
            <a:fld id="{E4AB0A34-8E59-AF4C-A10F-36CB6F86C9FB}" type="slidenum">
              <a:rPr lang="pt-BR" smtClean="0"/>
              <a:pPr/>
              <a:t>‹nº›</a:t>
            </a:fld>
            <a:endParaRPr lang="pt-BR"/>
          </a:p>
        </p:txBody>
      </p:sp>
      <p:cxnSp>
        <p:nvCxnSpPr>
          <p:cNvPr id="7" name="Conector Reto 6">
            <a:extLst>
              <a:ext uri="{FF2B5EF4-FFF2-40B4-BE49-F238E27FC236}">
                <a16:creationId xmlns:a16="http://schemas.microsoft.com/office/drawing/2014/main" id="{8FD62047-8AFA-E571-8AD6-B444475FADDE}"/>
              </a:ext>
            </a:extLst>
          </p:cNvPr>
          <p:cNvCxnSpPr>
            <a:cxnSpLocks/>
          </p:cNvCxnSpPr>
          <p:nvPr userDrawn="1"/>
        </p:nvCxnSpPr>
        <p:spPr>
          <a:xfrm>
            <a:off x="628650" y="1317724"/>
            <a:ext cx="7246226" cy="0"/>
          </a:xfrm>
          <a:prstGeom prst="line">
            <a:avLst/>
          </a:prstGeom>
          <a:ln w="28575">
            <a:solidFill>
              <a:srgbClr val="0033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36147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270289" cy="4358879"/>
          </a:xfrm>
          <a:prstGeom prst="rect">
            <a:avLst/>
          </a:prstGeo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lvl1pPr>
              <a:defRPr b="1" i="0">
                <a:latin typeface="Optima" panose="02000503060000020004" pitchFamily="2" charset="0"/>
              </a:defRPr>
            </a:lvl1pPr>
          </a:lstStyle>
          <a:p>
            <a:fld id="{C762A0D4-DE7E-0141-8EFC-94F5FC6F45FF}" type="datetime1">
              <a:rPr lang="pt-BR" smtClean="0"/>
              <a:pPr/>
              <a:t>25/01/2025</a:t>
            </a:fld>
            <a:endParaRPr lang="pt-BR"/>
          </a:p>
        </p:txBody>
      </p:sp>
      <p:sp>
        <p:nvSpPr>
          <p:cNvPr id="5" name="Footer Placeholder 4"/>
          <p:cNvSpPr>
            <a:spLocks noGrp="1"/>
          </p:cNvSpPr>
          <p:nvPr>
            <p:ph type="ftr" sz="quarter" idx="11"/>
          </p:nvPr>
        </p:nvSpPr>
        <p:spPr>
          <a:xfrm>
            <a:off x="3028950" y="4867273"/>
            <a:ext cx="3086100" cy="245084"/>
          </a:xfrm>
          <a:prstGeom prst="rect">
            <a:avLst/>
          </a:prstGeom>
        </p:spPr>
        <p:txBody>
          <a:bodyPr/>
          <a:lstStyle>
            <a:lvl1pPr>
              <a:defRPr b="1" i="0">
                <a:latin typeface="Optima" panose="02000503060000020004" pitchFamily="2" charset="0"/>
              </a:defRPr>
            </a:lvl1pPr>
          </a:lstStyle>
          <a:p>
            <a:endParaRPr lang="pt-BR"/>
          </a:p>
        </p:txBody>
      </p:sp>
      <p:sp>
        <p:nvSpPr>
          <p:cNvPr id="6" name="Slide Number Placeholder 5"/>
          <p:cNvSpPr>
            <a:spLocks noGrp="1"/>
          </p:cNvSpPr>
          <p:nvPr>
            <p:ph type="sldNum" sz="quarter" idx="12"/>
          </p:nvPr>
        </p:nvSpPr>
        <p:spPr/>
        <p:txBody>
          <a:bodyPr/>
          <a:lstStyle>
            <a:lvl1pPr>
              <a:defRPr b="1" i="0">
                <a:latin typeface="Optima" panose="02000503060000020004" pitchFamily="2" charset="0"/>
              </a:defRPr>
            </a:lvl1pPr>
          </a:lstStyle>
          <a:p>
            <a:fld id="{E4AB0A34-8E59-AF4C-A10F-36CB6F86C9FB}" type="slidenum">
              <a:rPr lang="pt-BR" smtClean="0"/>
              <a:pPr/>
              <a:t>‹nº›</a:t>
            </a:fld>
            <a:endParaRPr lang="pt-BR"/>
          </a:p>
        </p:txBody>
      </p:sp>
    </p:spTree>
    <p:extLst>
      <p:ext uri="{BB962C8B-B14F-4D97-AF65-F5344CB8AC3E}">
        <p14:creationId xmlns:p14="http://schemas.microsoft.com/office/powerpoint/2010/main" val="1506142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5410409" cy="994172"/>
          </a:xfrm>
          <a:prstGeom prst="rect">
            <a:avLst/>
          </a:prstGeom>
        </p:spPr>
        <p:txBody>
          <a:bodyPr/>
          <a:lstStyle/>
          <a:p>
            <a:r>
              <a:rPr lang="pt-BR" dirty="0"/>
              <a:t>Clique para editar o título Mestre</a:t>
            </a:r>
            <a:endParaRPr lang="en-US" dirty="0"/>
          </a:p>
        </p:txBody>
      </p:sp>
      <p:sp>
        <p:nvSpPr>
          <p:cNvPr id="3" name="Content Placeholder 2"/>
          <p:cNvSpPr>
            <a:spLocks noGrp="1"/>
          </p:cNvSpPr>
          <p:nvPr>
            <p:ph idx="1"/>
          </p:nvPr>
        </p:nvSpPr>
        <p:spPr/>
        <p:txBody>
          <a:bodyPr/>
          <a:lstStyle/>
          <a:p>
            <a:pPr lvl="0"/>
            <a:r>
              <a:rPr lang="pt-BR" dirty="0"/>
              <a:t>Clique para editar os estilos de texto Mestres</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4" name="Date Placeholder 3"/>
          <p:cNvSpPr>
            <a:spLocks noGrp="1"/>
          </p:cNvSpPr>
          <p:nvPr>
            <p:ph type="dt" sz="half" idx="10"/>
          </p:nvPr>
        </p:nvSpPr>
        <p:spPr/>
        <p:txBody>
          <a:bodyPr/>
          <a:lstStyle>
            <a:lvl1pPr>
              <a:defRPr sz="1200" b="1" i="0">
                <a:solidFill>
                  <a:schemeClr val="bg1"/>
                </a:solidFill>
                <a:latin typeface="Optima" panose="02000503060000020004" pitchFamily="2" charset="0"/>
              </a:defRPr>
            </a:lvl1pPr>
          </a:lstStyle>
          <a:p>
            <a:fld id="{1079B175-7048-AB48-B6C5-DEBE94E8245A}" type="datetime1">
              <a:rPr lang="pt-BR" smtClean="0"/>
              <a:pPr/>
              <a:t>25/01/2025</a:t>
            </a:fld>
            <a:endParaRPr lang="pt-BR"/>
          </a:p>
        </p:txBody>
      </p:sp>
      <p:sp>
        <p:nvSpPr>
          <p:cNvPr id="5" name="Footer Placeholder 4"/>
          <p:cNvSpPr>
            <a:spLocks noGrp="1"/>
          </p:cNvSpPr>
          <p:nvPr>
            <p:ph type="ftr" sz="quarter" idx="11"/>
          </p:nvPr>
        </p:nvSpPr>
        <p:spPr>
          <a:xfrm>
            <a:off x="3028950" y="4867273"/>
            <a:ext cx="3086100" cy="245084"/>
          </a:xfrm>
          <a:prstGeom prst="rect">
            <a:avLst/>
          </a:prstGeom>
        </p:spPr>
        <p:txBody>
          <a:bodyPr/>
          <a:lstStyle>
            <a:lvl1pPr>
              <a:defRPr sz="1200" b="1" i="0">
                <a:solidFill>
                  <a:schemeClr val="bg1"/>
                </a:solidFill>
                <a:latin typeface="Optima" panose="02000503060000020004" pitchFamily="2" charset="0"/>
              </a:defRPr>
            </a:lvl1pPr>
          </a:lstStyle>
          <a:p>
            <a:endParaRPr lang="pt-BR"/>
          </a:p>
        </p:txBody>
      </p:sp>
      <p:sp>
        <p:nvSpPr>
          <p:cNvPr id="6" name="Slide Number Placeholder 5"/>
          <p:cNvSpPr>
            <a:spLocks noGrp="1"/>
          </p:cNvSpPr>
          <p:nvPr>
            <p:ph type="sldNum" sz="quarter" idx="12"/>
          </p:nvPr>
        </p:nvSpPr>
        <p:spPr/>
        <p:txBody>
          <a:bodyPr/>
          <a:lstStyle>
            <a:lvl1pPr>
              <a:defRPr sz="1200" b="1" i="0">
                <a:solidFill>
                  <a:schemeClr val="bg1"/>
                </a:solidFill>
                <a:latin typeface="Optima" panose="02000503060000020004" pitchFamily="2" charset="0"/>
              </a:defRPr>
            </a:lvl1pPr>
          </a:lstStyle>
          <a:p>
            <a:fld id="{E4AB0A34-8E59-AF4C-A10F-36CB6F86C9FB}" type="slidenum">
              <a:rPr lang="pt-BR" smtClean="0"/>
              <a:pPr/>
              <a:t>‹nº›</a:t>
            </a:fld>
            <a:endParaRPr lang="pt-BR"/>
          </a:p>
        </p:txBody>
      </p:sp>
      <p:cxnSp>
        <p:nvCxnSpPr>
          <p:cNvPr id="7" name="Conector Reto 6">
            <a:extLst>
              <a:ext uri="{FF2B5EF4-FFF2-40B4-BE49-F238E27FC236}">
                <a16:creationId xmlns:a16="http://schemas.microsoft.com/office/drawing/2014/main" id="{67245962-5EFD-F890-6532-A59898852BDC}"/>
              </a:ext>
            </a:extLst>
          </p:cNvPr>
          <p:cNvCxnSpPr>
            <a:cxnSpLocks/>
          </p:cNvCxnSpPr>
          <p:nvPr userDrawn="1"/>
        </p:nvCxnSpPr>
        <p:spPr>
          <a:xfrm>
            <a:off x="628650" y="1317724"/>
            <a:ext cx="7246226" cy="0"/>
          </a:xfrm>
          <a:prstGeom prst="line">
            <a:avLst/>
          </a:prstGeom>
          <a:ln w="28575">
            <a:solidFill>
              <a:srgbClr val="0033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1417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pt-BR" dirty="0"/>
              <a:t>Clique para editar o título Mestre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pt-BR" dirty="0"/>
              <a:t>Clique para editar os estilos de texto Mestres</a:t>
            </a:r>
          </a:p>
        </p:txBody>
      </p:sp>
      <p:sp>
        <p:nvSpPr>
          <p:cNvPr id="4" name="Date Placeholder 3"/>
          <p:cNvSpPr>
            <a:spLocks noGrp="1"/>
          </p:cNvSpPr>
          <p:nvPr>
            <p:ph type="dt" sz="half" idx="10"/>
          </p:nvPr>
        </p:nvSpPr>
        <p:spPr/>
        <p:txBody>
          <a:bodyPr/>
          <a:lstStyle>
            <a:lvl1pPr>
              <a:defRPr b="1" i="0">
                <a:solidFill>
                  <a:schemeClr val="bg1"/>
                </a:solidFill>
                <a:latin typeface="Optima" panose="02000503060000020004" pitchFamily="2" charset="0"/>
              </a:defRPr>
            </a:lvl1pPr>
          </a:lstStyle>
          <a:p>
            <a:fld id="{A02DB327-0C0B-0F40-ABAA-CCE44A7B09BD}" type="datetime1">
              <a:rPr lang="pt-BR" smtClean="0"/>
              <a:pPr/>
              <a:t>25/01/2025</a:t>
            </a:fld>
            <a:endParaRPr lang="pt-BR"/>
          </a:p>
        </p:txBody>
      </p:sp>
      <p:sp>
        <p:nvSpPr>
          <p:cNvPr id="5" name="Footer Placeholder 4"/>
          <p:cNvSpPr>
            <a:spLocks noGrp="1"/>
          </p:cNvSpPr>
          <p:nvPr>
            <p:ph type="ftr" sz="quarter" idx="11"/>
          </p:nvPr>
        </p:nvSpPr>
        <p:spPr>
          <a:xfrm>
            <a:off x="3028950" y="4867273"/>
            <a:ext cx="3086100" cy="245084"/>
          </a:xfrm>
          <a:prstGeom prst="rect">
            <a:avLst/>
          </a:prstGeom>
        </p:spPr>
        <p:txBody>
          <a:bodyPr/>
          <a:lstStyle>
            <a:lvl1pPr>
              <a:defRPr b="1" i="0">
                <a:solidFill>
                  <a:schemeClr val="bg1"/>
                </a:solidFill>
                <a:latin typeface="Optima" panose="02000503060000020004" pitchFamily="2" charset="0"/>
              </a:defRPr>
            </a:lvl1pPr>
          </a:lstStyle>
          <a:p>
            <a:endParaRPr lang="pt-BR" dirty="0"/>
          </a:p>
        </p:txBody>
      </p:sp>
      <p:sp>
        <p:nvSpPr>
          <p:cNvPr id="6" name="Slide Number Placeholder 5"/>
          <p:cNvSpPr>
            <a:spLocks noGrp="1"/>
          </p:cNvSpPr>
          <p:nvPr>
            <p:ph type="sldNum" sz="quarter" idx="12"/>
          </p:nvPr>
        </p:nvSpPr>
        <p:spPr/>
        <p:txBody>
          <a:bodyPr/>
          <a:lstStyle>
            <a:lvl1pPr>
              <a:defRPr b="1" i="0">
                <a:solidFill>
                  <a:schemeClr val="bg1"/>
                </a:solidFill>
                <a:latin typeface="Optima" panose="02000503060000020004" pitchFamily="2" charset="0"/>
              </a:defRPr>
            </a:lvl1pPr>
          </a:lstStyle>
          <a:p>
            <a:fld id="{E4AB0A34-8E59-AF4C-A10F-36CB6F86C9FB}" type="slidenum">
              <a:rPr lang="pt-BR" smtClean="0"/>
              <a:pPr/>
              <a:t>‹nº›</a:t>
            </a:fld>
            <a:endParaRPr lang="pt-BR"/>
          </a:p>
        </p:txBody>
      </p:sp>
    </p:spTree>
    <p:extLst>
      <p:ext uri="{BB962C8B-B14F-4D97-AF65-F5344CB8AC3E}">
        <p14:creationId xmlns:p14="http://schemas.microsoft.com/office/powerpoint/2010/main" val="30422663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5410409" cy="994172"/>
          </a:xfrm>
          <a:prstGeom prst="rect">
            <a:avLst/>
          </a:prstGeom>
        </p:spPr>
        <p:txBody>
          <a:bodyPr/>
          <a:lstStyle/>
          <a:p>
            <a:r>
              <a:rPr lang="pt-BR" dirty="0"/>
              <a:t>Clique para editar o título Mestre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pt-BR" dirty="0"/>
              <a:t>Clique para editar os estilos de texto Mestres</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pt-BR" dirty="0"/>
              <a:t>Clique para editar os estilos de texto Mestres</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5" name="Date Placeholder 4"/>
          <p:cNvSpPr>
            <a:spLocks noGrp="1"/>
          </p:cNvSpPr>
          <p:nvPr>
            <p:ph type="dt" sz="half" idx="10"/>
          </p:nvPr>
        </p:nvSpPr>
        <p:spPr/>
        <p:txBody>
          <a:bodyPr/>
          <a:lstStyle>
            <a:lvl1pPr>
              <a:defRPr b="1" i="0">
                <a:solidFill>
                  <a:schemeClr val="bg1"/>
                </a:solidFill>
                <a:latin typeface="Optima" panose="02000503060000020004" pitchFamily="2" charset="0"/>
              </a:defRPr>
            </a:lvl1pPr>
          </a:lstStyle>
          <a:p>
            <a:fld id="{5BD919AA-705C-9B46-9E97-7FD2192B381B}" type="datetime1">
              <a:rPr lang="pt-BR" smtClean="0"/>
              <a:pPr/>
              <a:t>25/01/2025</a:t>
            </a:fld>
            <a:endParaRPr lang="pt-BR"/>
          </a:p>
        </p:txBody>
      </p:sp>
      <p:sp>
        <p:nvSpPr>
          <p:cNvPr id="6" name="Footer Placeholder 5"/>
          <p:cNvSpPr>
            <a:spLocks noGrp="1"/>
          </p:cNvSpPr>
          <p:nvPr>
            <p:ph type="ftr" sz="quarter" idx="11"/>
          </p:nvPr>
        </p:nvSpPr>
        <p:spPr>
          <a:xfrm>
            <a:off x="3028950" y="4867273"/>
            <a:ext cx="3086100" cy="245084"/>
          </a:xfrm>
          <a:prstGeom prst="rect">
            <a:avLst/>
          </a:prstGeom>
        </p:spPr>
        <p:txBody>
          <a:bodyPr/>
          <a:lstStyle>
            <a:lvl1pPr>
              <a:defRPr b="1" i="0">
                <a:solidFill>
                  <a:schemeClr val="bg1"/>
                </a:solidFill>
                <a:latin typeface="Optima" panose="02000503060000020004" pitchFamily="2" charset="0"/>
              </a:defRPr>
            </a:lvl1pPr>
          </a:lstStyle>
          <a:p>
            <a:endParaRPr lang="pt-BR"/>
          </a:p>
        </p:txBody>
      </p:sp>
      <p:sp>
        <p:nvSpPr>
          <p:cNvPr id="7" name="Slide Number Placeholder 6"/>
          <p:cNvSpPr>
            <a:spLocks noGrp="1"/>
          </p:cNvSpPr>
          <p:nvPr>
            <p:ph type="sldNum" sz="quarter" idx="12"/>
          </p:nvPr>
        </p:nvSpPr>
        <p:spPr/>
        <p:txBody>
          <a:bodyPr/>
          <a:lstStyle>
            <a:lvl1pPr>
              <a:defRPr b="1" i="0">
                <a:solidFill>
                  <a:schemeClr val="bg1"/>
                </a:solidFill>
                <a:latin typeface="Optima" panose="02000503060000020004" pitchFamily="2" charset="0"/>
              </a:defRPr>
            </a:lvl1pPr>
          </a:lstStyle>
          <a:p>
            <a:fld id="{E4AB0A34-8E59-AF4C-A10F-36CB6F86C9FB}" type="slidenum">
              <a:rPr lang="pt-BR" smtClean="0"/>
              <a:pPr/>
              <a:t>‹nº›</a:t>
            </a:fld>
            <a:endParaRPr lang="pt-BR"/>
          </a:p>
        </p:txBody>
      </p:sp>
      <p:cxnSp>
        <p:nvCxnSpPr>
          <p:cNvPr id="8" name="Conector Reto 7">
            <a:extLst>
              <a:ext uri="{FF2B5EF4-FFF2-40B4-BE49-F238E27FC236}">
                <a16:creationId xmlns:a16="http://schemas.microsoft.com/office/drawing/2014/main" id="{FED68F76-831D-C8BA-1810-EBC6CBF4BB14}"/>
              </a:ext>
            </a:extLst>
          </p:cNvPr>
          <p:cNvCxnSpPr>
            <a:cxnSpLocks/>
          </p:cNvCxnSpPr>
          <p:nvPr userDrawn="1"/>
        </p:nvCxnSpPr>
        <p:spPr>
          <a:xfrm>
            <a:off x="628650" y="1317724"/>
            <a:ext cx="7246226" cy="0"/>
          </a:xfrm>
          <a:prstGeom prst="line">
            <a:avLst/>
          </a:prstGeom>
          <a:ln w="28575">
            <a:solidFill>
              <a:srgbClr val="0033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6383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5409218" cy="994172"/>
          </a:xfrm>
          <a:prstGeom prst="rect">
            <a:avLst/>
          </a:prstGeom>
        </p:spPr>
        <p:txBody>
          <a:bodyPr/>
          <a:lstStyle/>
          <a:p>
            <a:r>
              <a:rPr lang="pt-BR" dirty="0"/>
              <a:t>Clique para editar o título Mestre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Clique para editar os estilos de texto Mestres</a:t>
            </a:r>
          </a:p>
        </p:txBody>
      </p:sp>
      <p:sp>
        <p:nvSpPr>
          <p:cNvPr id="4" name="Content Placeholder 3"/>
          <p:cNvSpPr>
            <a:spLocks noGrp="1"/>
          </p:cNvSpPr>
          <p:nvPr>
            <p:ph sz="half" idx="2"/>
          </p:nvPr>
        </p:nvSpPr>
        <p:spPr>
          <a:xfrm>
            <a:off x="629842" y="1878806"/>
            <a:ext cx="3868340" cy="2763441"/>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t-BR"/>
              <a:t>Clique para editar os estilos de texto Mestres</a:t>
            </a:r>
          </a:p>
        </p:txBody>
      </p:sp>
      <p:sp>
        <p:nvSpPr>
          <p:cNvPr id="6" name="Content Placeholder 5"/>
          <p:cNvSpPr>
            <a:spLocks noGrp="1"/>
          </p:cNvSpPr>
          <p:nvPr>
            <p:ph sz="quarter" idx="4"/>
          </p:nvPr>
        </p:nvSpPr>
        <p:spPr>
          <a:xfrm>
            <a:off x="4629150" y="1878806"/>
            <a:ext cx="3887391" cy="2763441"/>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lvl1pPr>
              <a:defRPr b="1" i="0">
                <a:solidFill>
                  <a:schemeClr val="bg1"/>
                </a:solidFill>
                <a:latin typeface="Optima" panose="02000503060000020004" pitchFamily="2" charset="0"/>
              </a:defRPr>
            </a:lvl1pPr>
          </a:lstStyle>
          <a:p>
            <a:fld id="{F1697309-0841-B640-9731-00F9148A9C58}" type="datetime1">
              <a:rPr lang="pt-BR" smtClean="0"/>
              <a:pPr/>
              <a:t>25/01/2025</a:t>
            </a:fld>
            <a:endParaRPr lang="pt-BR"/>
          </a:p>
        </p:txBody>
      </p:sp>
      <p:sp>
        <p:nvSpPr>
          <p:cNvPr id="8" name="Footer Placeholder 7"/>
          <p:cNvSpPr>
            <a:spLocks noGrp="1"/>
          </p:cNvSpPr>
          <p:nvPr>
            <p:ph type="ftr" sz="quarter" idx="11"/>
          </p:nvPr>
        </p:nvSpPr>
        <p:spPr>
          <a:xfrm>
            <a:off x="3028950" y="4867273"/>
            <a:ext cx="3086100" cy="245084"/>
          </a:xfrm>
          <a:prstGeom prst="rect">
            <a:avLst/>
          </a:prstGeom>
        </p:spPr>
        <p:txBody>
          <a:bodyPr/>
          <a:lstStyle>
            <a:lvl1pPr>
              <a:defRPr b="1" i="0">
                <a:solidFill>
                  <a:schemeClr val="bg1"/>
                </a:solidFill>
                <a:latin typeface="Optima" panose="02000503060000020004" pitchFamily="2" charset="0"/>
              </a:defRPr>
            </a:lvl1pPr>
          </a:lstStyle>
          <a:p>
            <a:endParaRPr lang="pt-BR"/>
          </a:p>
        </p:txBody>
      </p:sp>
      <p:sp>
        <p:nvSpPr>
          <p:cNvPr id="9" name="Slide Number Placeholder 8"/>
          <p:cNvSpPr>
            <a:spLocks noGrp="1"/>
          </p:cNvSpPr>
          <p:nvPr>
            <p:ph type="sldNum" sz="quarter" idx="12"/>
          </p:nvPr>
        </p:nvSpPr>
        <p:spPr/>
        <p:txBody>
          <a:bodyPr/>
          <a:lstStyle>
            <a:lvl1pPr>
              <a:defRPr b="1" i="0">
                <a:solidFill>
                  <a:schemeClr val="bg1"/>
                </a:solidFill>
                <a:latin typeface="Optima" panose="02000503060000020004" pitchFamily="2" charset="0"/>
              </a:defRPr>
            </a:lvl1pPr>
          </a:lstStyle>
          <a:p>
            <a:fld id="{E4AB0A34-8E59-AF4C-A10F-36CB6F86C9FB}" type="slidenum">
              <a:rPr lang="pt-BR" smtClean="0"/>
              <a:pPr/>
              <a:t>‹nº›</a:t>
            </a:fld>
            <a:endParaRPr lang="pt-BR"/>
          </a:p>
        </p:txBody>
      </p:sp>
      <p:cxnSp>
        <p:nvCxnSpPr>
          <p:cNvPr id="10" name="Conector Reto 9">
            <a:extLst>
              <a:ext uri="{FF2B5EF4-FFF2-40B4-BE49-F238E27FC236}">
                <a16:creationId xmlns:a16="http://schemas.microsoft.com/office/drawing/2014/main" id="{373C6444-A856-5190-4799-B80B67AF26E0}"/>
              </a:ext>
            </a:extLst>
          </p:cNvPr>
          <p:cNvCxnSpPr>
            <a:cxnSpLocks/>
          </p:cNvCxnSpPr>
          <p:nvPr userDrawn="1"/>
        </p:nvCxnSpPr>
        <p:spPr>
          <a:xfrm>
            <a:off x="628650" y="1258602"/>
            <a:ext cx="7246226" cy="0"/>
          </a:xfrm>
          <a:prstGeom prst="line">
            <a:avLst/>
          </a:prstGeom>
          <a:ln w="28575">
            <a:solidFill>
              <a:srgbClr val="0033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92439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5410409" cy="994172"/>
          </a:xfrm>
          <a:prstGeom prst="rect">
            <a:avLst/>
          </a:prstGeom>
        </p:spPr>
        <p:txBody>
          <a:bodyPr/>
          <a:lstStyle/>
          <a:p>
            <a:r>
              <a:rPr lang="pt-BR" dirty="0"/>
              <a:t>Clique para editar o título Mestre</a:t>
            </a:r>
            <a:endParaRPr lang="en-US" dirty="0"/>
          </a:p>
        </p:txBody>
      </p:sp>
      <p:sp>
        <p:nvSpPr>
          <p:cNvPr id="3" name="Date Placeholder 2"/>
          <p:cNvSpPr>
            <a:spLocks noGrp="1"/>
          </p:cNvSpPr>
          <p:nvPr>
            <p:ph type="dt" sz="half" idx="10"/>
          </p:nvPr>
        </p:nvSpPr>
        <p:spPr/>
        <p:txBody>
          <a:bodyPr/>
          <a:lstStyle>
            <a:lvl1pPr>
              <a:defRPr b="1" i="0">
                <a:solidFill>
                  <a:schemeClr val="bg1"/>
                </a:solidFill>
                <a:latin typeface="Optima" panose="02000503060000020004" pitchFamily="2" charset="0"/>
              </a:defRPr>
            </a:lvl1pPr>
          </a:lstStyle>
          <a:p>
            <a:fld id="{100BE63A-64BA-9649-A4E8-6C31A99BC99C}" type="datetime1">
              <a:rPr lang="pt-BR" smtClean="0"/>
              <a:pPr/>
              <a:t>25/01/2025</a:t>
            </a:fld>
            <a:endParaRPr lang="pt-BR"/>
          </a:p>
        </p:txBody>
      </p:sp>
      <p:sp>
        <p:nvSpPr>
          <p:cNvPr id="4" name="Footer Placeholder 3"/>
          <p:cNvSpPr>
            <a:spLocks noGrp="1"/>
          </p:cNvSpPr>
          <p:nvPr>
            <p:ph type="ftr" sz="quarter" idx="11"/>
          </p:nvPr>
        </p:nvSpPr>
        <p:spPr>
          <a:xfrm>
            <a:off x="3028950" y="4867273"/>
            <a:ext cx="3086100" cy="245084"/>
          </a:xfrm>
          <a:prstGeom prst="rect">
            <a:avLst/>
          </a:prstGeom>
        </p:spPr>
        <p:txBody>
          <a:bodyPr/>
          <a:lstStyle>
            <a:lvl1pPr>
              <a:defRPr b="1" i="0">
                <a:solidFill>
                  <a:schemeClr val="bg1"/>
                </a:solidFill>
                <a:latin typeface="Optima" panose="02000503060000020004" pitchFamily="2" charset="0"/>
              </a:defRPr>
            </a:lvl1pPr>
          </a:lstStyle>
          <a:p>
            <a:endParaRPr lang="pt-BR"/>
          </a:p>
        </p:txBody>
      </p:sp>
      <p:sp>
        <p:nvSpPr>
          <p:cNvPr id="5" name="Slide Number Placeholder 4"/>
          <p:cNvSpPr>
            <a:spLocks noGrp="1"/>
          </p:cNvSpPr>
          <p:nvPr>
            <p:ph type="sldNum" sz="quarter" idx="12"/>
          </p:nvPr>
        </p:nvSpPr>
        <p:spPr/>
        <p:txBody>
          <a:bodyPr/>
          <a:lstStyle>
            <a:lvl1pPr>
              <a:defRPr b="1" i="0">
                <a:solidFill>
                  <a:schemeClr val="bg1"/>
                </a:solidFill>
                <a:latin typeface="Optima" panose="02000503060000020004" pitchFamily="2" charset="0"/>
              </a:defRPr>
            </a:lvl1pPr>
          </a:lstStyle>
          <a:p>
            <a:fld id="{E4AB0A34-8E59-AF4C-A10F-36CB6F86C9FB}" type="slidenum">
              <a:rPr lang="pt-BR" smtClean="0"/>
              <a:pPr/>
              <a:t>‹nº›</a:t>
            </a:fld>
            <a:endParaRPr lang="pt-BR"/>
          </a:p>
        </p:txBody>
      </p:sp>
      <p:cxnSp>
        <p:nvCxnSpPr>
          <p:cNvPr id="6" name="Conector Reto 5">
            <a:extLst>
              <a:ext uri="{FF2B5EF4-FFF2-40B4-BE49-F238E27FC236}">
                <a16:creationId xmlns:a16="http://schemas.microsoft.com/office/drawing/2014/main" id="{4FAB07FE-97D1-D7D7-C9E2-41CF21944443}"/>
              </a:ext>
            </a:extLst>
          </p:cNvPr>
          <p:cNvCxnSpPr>
            <a:cxnSpLocks/>
          </p:cNvCxnSpPr>
          <p:nvPr userDrawn="1"/>
        </p:nvCxnSpPr>
        <p:spPr>
          <a:xfrm>
            <a:off x="628650" y="1317724"/>
            <a:ext cx="7246226" cy="0"/>
          </a:xfrm>
          <a:prstGeom prst="line">
            <a:avLst/>
          </a:prstGeom>
          <a:ln w="28575">
            <a:solidFill>
              <a:srgbClr val="0033A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7120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b="1" i="0">
                <a:solidFill>
                  <a:schemeClr val="bg1"/>
                </a:solidFill>
                <a:latin typeface="Optima" panose="02000503060000020004" pitchFamily="2" charset="0"/>
              </a:defRPr>
            </a:lvl1pPr>
          </a:lstStyle>
          <a:p>
            <a:fld id="{6046A7B7-3CF8-404B-8FE7-4A3EA548A465}" type="datetime1">
              <a:rPr lang="pt-BR" smtClean="0"/>
              <a:pPr/>
              <a:t>25/01/2025</a:t>
            </a:fld>
            <a:endParaRPr lang="pt-BR"/>
          </a:p>
        </p:txBody>
      </p:sp>
      <p:sp>
        <p:nvSpPr>
          <p:cNvPr id="3" name="Footer Placeholder 2"/>
          <p:cNvSpPr>
            <a:spLocks noGrp="1"/>
          </p:cNvSpPr>
          <p:nvPr>
            <p:ph type="ftr" sz="quarter" idx="11"/>
          </p:nvPr>
        </p:nvSpPr>
        <p:spPr>
          <a:xfrm>
            <a:off x="3028950" y="4867273"/>
            <a:ext cx="3086100" cy="245084"/>
          </a:xfrm>
          <a:prstGeom prst="rect">
            <a:avLst/>
          </a:prstGeom>
        </p:spPr>
        <p:txBody>
          <a:bodyPr/>
          <a:lstStyle>
            <a:lvl1pPr>
              <a:defRPr b="1" i="0">
                <a:solidFill>
                  <a:schemeClr val="bg1"/>
                </a:solidFill>
                <a:latin typeface="Optima" panose="02000503060000020004" pitchFamily="2" charset="0"/>
              </a:defRPr>
            </a:lvl1pPr>
          </a:lstStyle>
          <a:p>
            <a:endParaRPr lang="pt-BR"/>
          </a:p>
        </p:txBody>
      </p:sp>
      <p:sp>
        <p:nvSpPr>
          <p:cNvPr id="4" name="Slide Number Placeholder 3"/>
          <p:cNvSpPr>
            <a:spLocks noGrp="1"/>
          </p:cNvSpPr>
          <p:nvPr>
            <p:ph type="sldNum" sz="quarter" idx="12"/>
          </p:nvPr>
        </p:nvSpPr>
        <p:spPr/>
        <p:txBody>
          <a:bodyPr/>
          <a:lstStyle>
            <a:lvl1pPr>
              <a:defRPr b="1" i="0">
                <a:solidFill>
                  <a:schemeClr val="bg1"/>
                </a:solidFill>
                <a:latin typeface="Optima" panose="02000503060000020004" pitchFamily="2" charset="0"/>
              </a:defRPr>
            </a:lvl1pPr>
          </a:lstStyle>
          <a:p>
            <a:fld id="{E4AB0A34-8E59-AF4C-A10F-36CB6F86C9FB}" type="slidenum">
              <a:rPr lang="pt-BR" smtClean="0"/>
              <a:pPr/>
              <a:t>‹nº›</a:t>
            </a:fld>
            <a:endParaRPr lang="pt-BR"/>
          </a:p>
        </p:txBody>
      </p:sp>
    </p:spTree>
    <p:extLst>
      <p:ext uri="{BB962C8B-B14F-4D97-AF65-F5344CB8AC3E}">
        <p14:creationId xmlns:p14="http://schemas.microsoft.com/office/powerpoint/2010/main" val="3396613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pt-BR"/>
              <a:t>Clique para editar o título Mestre</a:t>
            </a:r>
            <a:endParaRPr lang="en-US" dirty="0"/>
          </a:p>
        </p:txBody>
      </p:sp>
      <p:sp>
        <p:nvSpPr>
          <p:cNvPr id="3" name="Content Placeholder 2"/>
          <p:cNvSpPr>
            <a:spLocks noGrp="1"/>
          </p:cNvSpPr>
          <p:nvPr>
            <p:ph idx="1"/>
          </p:nvPr>
        </p:nvSpPr>
        <p:spPr>
          <a:xfrm>
            <a:off x="3887391" y="740569"/>
            <a:ext cx="3962199"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a:t>Clique para editar os estilos de texto Mestres</a:t>
            </a:r>
          </a:p>
        </p:txBody>
      </p:sp>
      <p:sp>
        <p:nvSpPr>
          <p:cNvPr id="5" name="Date Placeholder 4"/>
          <p:cNvSpPr>
            <a:spLocks noGrp="1"/>
          </p:cNvSpPr>
          <p:nvPr>
            <p:ph type="dt" sz="half" idx="10"/>
          </p:nvPr>
        </p:nvSpPr>
        <p:spPr/>
        <p:txBody>
          <a:bodyPr/>
          <a:lstStyle>
            <a:lvl1pPr>
              <a:defRPr b="1" i="0">
                <a:solidFill>
                  <a:schemeClr val="bg1"/>
                </a:solidFill>
                <a:latin typeface="Optima" panose="02000503060000020004" pitchFamily="2" charset="0"/>
              </a:defRPr>
            </a:lvl1pPr>
          </a:lstStyle>
          <a:p>
            <a:fld id="{4BF485CE-F148-F34D-A688-1DB5951E6EC1}" type="datetime1">
              <a:rPr lang="pt-BR" smtClean="0"/>
              <a:pPr/>
              <a:t>25/01/2025</a:t>
            </a:fld>
            <a:endParaRPr lang="pt-BR"/>
          </a:p>
        </p:txBody>
      </p:sp>
      <p:sp>
        <p:nvSpPr>
          <p:cNvPr id="6" name="Footer Placeholder 5"/>
          <p:cNvSpPr>
            <a:spLocks noGrp="1"/>
          </p:cNvSpPr>
          <p:nvPr>
            <p:ph type="ftr" sz="quarter" idx="11"/>
          </p:nvPr>
        </p:nvSpPr>
        <p:spPr>
          <a:xfrm>
            <a:off x="3028950" y="4867273"/>
            <a:ext cx="3086100" cy="245084"/>
          </a:xfrm>
          <a:prstGeom prst="rect">
            <a:avLst/>
          </a:prstGeom>
        </p:spPr>
        <p:txBody>
          <a:bodyPr/>
          <a:lstStyle>
            <a:lvl1pPr>
              <a:defRPr b="1" i="0">
                <a:solidFill>
                  <a:schemeClr val="bg1"/>
                </a:solidFill>
                <a:latin typeface="Optima" panose="02000503060000020004" pitchFamily="2" charset="0"/>
              </a:defRPr>
            </a:lvl1pPr>
          </a:lstStyle>
          <a:p>
            <a:endParaRPr lang="pt-BR"/>
          </a:p>
        </p:txBody>
      </p:sp>
      <p:sp>
        <p:nvSpPr>
          <p:cNvPr id="7" name="Slide Number Placeholder 6"/>
          <p:cNvSpPr>
            <a:spLocks noGrp="1"/>
          </p:cNvSpPr>
          <p:nvPr>
            <p:ph type="sldNum" sz="quarter" idx="12"/>
          </p:nvPr>
        </p:nvSpPr>
        <p:spPr/>
        <p:txBody>
          <a:bodyPr/>
          <a:lstStyle>
            <a:lvl1pPr>
              <a:defRPr b="1" i="0">
                <a:solidFill>
                  <a:schemeClr val="bg1"/>
                </a:solidFill>
                <a:latin typeface="Optima" panose="02000503060000020004" pitchFamily="2" charset="0"/>
              </a:defRPr>
            </a:lvl1pPr>
          </a:lstStyle>
          <a:p>
            <a:fld id="{E4AB0A34-8E59-AF4C-A10F-36CB6F86C9FB}" type="slidenum">
              <a:rPr lang="pt-BR" smtClean="0"/>
              <a:pPr/>
              <a:t>‹nº›</a:t>
            </a:fld>
            <a:endParaRPr lang="pt-BR"/>
          </a:p>
        </p:txBody>
      </p:sp>
    </p:spTree>
    <p:extLst>
      <p:ext uri="{BB962C8B-B14F-4D97-AF65-F5344CB8AC3E}">
        <p14:creationId xmlns:p14="http://schemas.microsoft.com/office/powerpoint/2010/main" val="12328375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3887391" y="740569"/>
            <a:ext cx="3962199"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pt-BR" dirty="0"/>
              <a:t>Clique no ícone para adicionar uma imagem</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t-BR" dirty="0"/>
              <a:t>Clique para editar os estilos de texto Mestres</a:t>
            </a:r>
          </a:p>
        </p:txBody>
      </p:sp>
      <p:sp>
        <p:nvSpPr>
          <p:cNvPr id="5" name="Date Placeholder 4"/>
          <p:cNvSpPr>
            <a:spLocks noGrp="1"/>
          </p:cNvSpPr>
          <p:nvPr>
            <p:ph type="dt" sz="half" idx="10"/>
          </p:nvPr>
        </p:nvSpPr>
        <p:spPr/>
        <p:txBody>
          <a:bodyPr/>
          <a:lstStyle>
            <a:lvl1pPr>
              <a:defRPr b="1" i="0">
                <a:latin typeface="Optima" panose="02000503060000020004" pitchFamily="2" charset="0"/>
              </a:defRPr>
            </a:lvl1pPr>
          </a:lstStyle>
          <a:p>
            <a:fld id="{96872928-0E20-D348-9418-4A9C5129559C}" type="datetime1">
              <a:rPr lang="pt-BR" smtClean="0"/>
              <a:pPr/>
              <a:t>25/01/2025</a:t>
            </a:fld>
            <a:endParaRPr lang="pt-BR"/>
          </a:p>
        </p:txBody>
      </p:sp>
      <p:sp>
        <p:nvSpPr>
          <p:cNvPr id="6" name="Footer Placeholder 5"/>
          <p:cNvSpPr>
            <a:spLocks noGrp="1"/>
          </p:cNvSpPr>
          <p:nvPr>
            <p:ph type="ftr" sz="quarter" idx="11"/>
          </p:nvPr>
        </p:nvSpPr>
        <p:spPr>
          <a:xfrm>
            <a:off x="3028950" y="4870243"/>
            <a:ext cx="3086100" cy="245083"/>
          </a:xfrm>
          <a:prstGeom prst="rect">
            <a:avLst/>
          </a:prstGeom>
        </p:spPr>
        <p:txBody>
          <a:bodyPr/>
          <a:lstStyle>
            <a:lvl1pPr>
              <a:defRPr b="1" i="0">
                <a:latin typeface="Optima" panose="02000503060000020004" pitchFamily="2" charset="0"/>
              </a:defRPr>
            </a:lvl1pPr>
          </a:lstStyle>
          <a:p>
            <a:endParaRPr lang="pt-BR"/>
          </a:p>
        </p:txBody>
      </p:sp>
      <p:sp>
        <p:nvSpPr>
          <p:cNvPr id="7" name="Slide Number Placeholder 6"/>
          <p:cNvSpPr>
            <a:spLocks noGrp="1"/>
          </p:cNvSpPr>
          <p:nvPr>
            <p:ph type="sldNum" sz="quarter" idx="12"/>
          </p:nvPr>
        </p:nvSpPr>
        <p:spPr/>
        <p:txBody>
          <a:bodyPr/>
          <a:lstStyle>
            <a:lvl1pPr>
              <a:defRPr b="1" i="0">
                <a:latin typeface="Optima" panose="02000503060000020004" pitchFamily="2" charset="0"/>
              </a:defRPr>
            </a:lvl1pPr>
          </a:lstStyle>
          <a:p>
            <a:fld id="{E4AB0A34-8E59-AF4C-A10F-36CB6F86C9FB}" type="slidenum">
              <a:rPr lang="pt-BR" smtClean="0"/>
              <a:pPr/>
              <a:t>‹nº›</a:t>
            </a:fld>
            <a:endParaRPr lang="pt-BR"/>
          </a:p>
        </p:txBody>
      </p:sp>
    </p:spTree>
    <p:extLst>
      <p:ext uri="{BB962C8B-B14F-4D97-AF65-F5344CB8AC3E}">
        <p14:creationId xmlns:p14="http://schemas.microsoft.com/office/powerpoint/2010/main" val="29239874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tângulo 6">
            <a:extLst>
              <a:ext uri="{FF2B5EF4-FFF2-40B4-BE49-F238E27FC236}">
                <a16:creationId xmlns:a16="http://schemas.microsoft.com/office/drawing/2014/main" id="{D9CBA7D8-1FA3-6200-604F-0099C4B13268}"/>
              </a:ext>
            </a:extLst>
          </p:cNvPr>
          <p:cNvSpPr/>
          <p:nvPr userDrawn="1"/>
        </p:nvSpPr>
        <p:spPr>
          <a:xfrm>
            <a:off x="0" y="4868862"/>
            <a:ext cx="9144000" cy="274638"/>
          </a:xfrm>
          <a:prstGeom prst="rect">
            <a:avLst/>
          </a:prstGeom>
          <a:solidFill>
            <a:schemeClr val="accent5">
              <a:lumMod val="60000"/>
              <a:lumOff val="4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sz="1200"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noProof="0"/>
              <a:t>Clique para editar os estilos de texto Mestres</a:t>
            </a:r>
          </a:p>
          <a:p>
            <a:pPr lvl="1"/>
            <a:r>
              <a:rPr lang="en-US" noProof="0"/>
              <a:t>Segundo nível</a:t>
            </a:r>
          </a:p>
          <a:p>
            <a:pPr lvl="2"/>
            <a:r>
              <a:rPr lang="en-US" noProof="0"/>
              <a:t>Terceiro nível</a:t>
            </a:r>
          </a:p>
          <a:p>
            <a:pPr lvl="3"/>
            <a:r>
              <a:rPr lang="en-US" noProof="0"/>
              <a:t>Quarto nível</a:t>
            </a:r>
          </a:p>
          <a:p>
            <a:pPr lvl="4"/>
            <a:r>
              <a:rPr lang="en-US" noProof="0"/>
              <a:t>Quinto nível</a:t>
            </a:r>
          </a:p>
        </p:txBody>
      </p:sp>
      <p:sp>
        <p:nvSpPr>
          <p:cNvPr id="4" name="Date Placeholder 3"/>
          <p:cNvSpPr>
            <a:spLocks noGrp="1"/>
          </p:cNvSpPr>
          <p:nvPr>
            <p:ph type="dt" sz="half" idx="2"/>
          </p:nvPr>
        </p:nvSpPr>
        <p:spPr>
          <a:xfrm>
            <a:off x="628650" y="4868067"/>
            <a:ext cx="2057400" cy="244290"/>
          </a:xfrm>
          <a:prstGeom prst="rect">
            <a:avLst/>
          </a:prstGeom>
        </p:spPr>
        <p:txBody>
          <a:bodyPr vert="horz" lIns="91440" tIns="45720" rIns="91440" bIns="45720" rtlCol="0" anchor="ctr"/>
          <a:lstStyle>
            <a:lvl1pPr algn="l">
              <a:defRPr sz="1200" b="1" i="0">
                <a:solidFill>
                  <a:schemeClr val="bg1"/>
                </a:solidFill>
                <a:latin typeface="Optima" panose="02000503060000020004" pitchFamily="2" charset="0"/>
              </a:defRPr>
            </a:lvl1pPr>
          </a:lstStyle>
          <a:p>
            <a:fld id="{434A07E2-B61A-2B42-83A4-287E5B8F702C}" type="datetime1">
              <a:rPr lang="pt-BR" smtClean="0"/>
              <a:pPr/>
              <a:t>25/01/2025</a:t>
            </a:fld>
            <a:endParaRPr lang="en-US" dirty="0"/>
          </a:p>
        </p:txBody>
      </p:sp>
      <p:sp>
        <p:nvSpPr>
          <p:cNvPr id="6" name="Slide Number Placeholder 5"/>
          <p:cNvSpPr>
            <a:spLocks noGrp="1"/>
          </p:cNvSpPr>
          <p:nvPr>
            <p:ph type="sldNum" sz="quarter" idx="4"/>
          </p:nvPr>
        </p:nvSpPr>
        <p:spPr>
          <a:xfrm>
            <a:off x="6457950" y="4867273"/>
            <a:ext cx="2057400" cy="245083"/>
          </a:xfrm>
          <a:prstGeom prst="rect">
            <a:avLst/>
          </a:prstGeom>
        </p:spPr>
        <p:txBody>
          <a:bodyPr vert="horz" lIns="91440" tIns="45720" rIns="91440" bIns="45720" rtlCol="0" anchor="ctr"/>
          <a:lstStyle>
            <a:lvl1pPr algn="r">
              <a:defRPr sz="1200" b="1" i="0">
                <a:solidFill>
                  <a:schemeClr val="bg1"/>
                </a:solidFill>
                <a:latin typeface="Optima" panose="02000503060000020004" pitchFamily="2" charset="0"/>
              </a:defRPr>
            </a:lvl1pPr>
          </a:lstStyle>
          <a:p>
            <a:fld id="{48F63A3B-78C7-47BE-AE5E-E10140E04643}" type="slidenum">
              <a:rPr lang="en-US" smtClean="0"/>
              <a:pPr/>
              <a:t>‹nº›</a:t>
            </a:fld>
            <a:endParaRPr lang="en-US" dirty="0"/>
          </a:p>
        </p:txBody>
      </p:sp>
      <p:sp>
        <p:nvSpPr>
          <p:cNvPr id="9" name="Espaço Reservado para Rodapé 8">
            <a:extLst>
              <a:ext uri="{FF2B5EF4-FFF2-40B4-BE49-F238E27FC236}">
                <a16:creationId xmlns:a16="http://schemas.microsoft.com/office/drawing/2014/main" id="{FB00B085-5A10-B911-C1E6-E43E2EFB29C2}"/>
              </a:ext>
            </a:extLst>
          </p:cNvPr>
          <p:cNvSpPr>
            <a:spLocks noGrp="1"/>
          </p:cNvSpPr>
          <p:nvPr>
            <p:ph type="ftr" sz="quarter" idx="3"/>
          </p:nvPr>
        </p:nvSpPr>
        <p:spPr>
          <a:xfrm>
            <a:off x="3028950" y="4868067"/>
            <a:ext cx="3086100" cy="245083"/>
          </a:xfrm>
          <a:prstGeom prst="rect">
            <a:avLst/>
          </a:prstGeom>
        </p:spPr>
        <p:txBody>
          <a:bodyPr vert="horz" lIns="91440" tIns="45720" rIns="91440" bIns="45720" rtlCol="0" anchor="ctr"/>
          <a:lstStyle>
            <a:lvl1pPr algn="ctr">
              <a:defRPr sz="1200" b="1" i="0">
                <a:solidFill>
                  <a:schemeClr val="bg1"/>
                </a:solidFill>
                <a:latin typeface="Optima" panose="02000503060000020004" pitchFamily="2" charset="0"/>
              </a:defRPr>
            </a:lvl1pPr>
          </a:lstStyle>
          <a:p>
            <a:endParaRPr lang="pt-BR" dirty="0"/>
          </a:p>
        </p:txBody>
      </p:sp>
      <p:sp>
        <p:nvSpPr>
          <p:cNvPr id="10" name="Espaço Reservado para Título 9">
            <a:extLst>
              <a:ext uri="{FF2B5EF4-FFF2-40B4-BE49-F238E27FC236}">
                <a16:creationId xmlns:a16="http://schemas.microsoft.com/office/drawing/2014/main" id="{877E2BC0-4283-3341-B98B-69E9355DC1DB}"/>
              </a:ext>
            </a:extLst>
          </p:cNvPr>
          <p:cNvSpPr>
            <a:spLocks noGrp="1"/>
          </p:cNvSpPr>
          <p:nvPr>
            <p:ph type="title"/>
          </p:nvPr>
        </p:nvSpPr>
        <p:spPr>
          <a:xfrm>
            <a:off x="628650" y="274638"/>
            <a:ext cx="5486400" cy="993775"/>
          </a:xfrm>
          <a:prstGeom prst="rect">
            <a:avLst/>
          </a:prstGeom>
        </p:spPr>
        <p:txBody>
          <a:bodyPr vert="horz" lIns="91440" tIns="45720" rIns="91440" bIns="45720" rtlCol="0" anchor="ctr">
            <a:normAutofit/>
          </a:bodyPr>
          <a:lstStyle/>
          <a:p>
            <a:r>
              <a:rPr lang="en-US" noProof="0"/>
              <a:t>Clique para editar o título Mestre</a:t>
            </a:r>
          </a:p>
        </p:txBody>
      </p:sp>
      <p:pic>
        <p:nvPicPr>
          <p:cNvPr id="2" name="Imagem 1">
            <a:extLst>
              <a:ext uri="{FF2B5EF4-FFF2-40B4-BE49-F238E27FC236}">
                <a16:creationId xmlns:a16="http://schemas.microsoft.com/office/drawing/2014/main" id="{97C71461-B056-6F3B-6AA5-6D41DFD9AC1B}"/>
              </a:ext>
            </a:extLst>
          </p:cNvPr>
          <p:cNvPicPr>
            <a:picLocks noChangeAspect="1"/>
          </p:cNvPicPr>
          <p:nvPr userDrawn="1"/>
        </p:nvPicPr>
        <p:blipFill rotWithShape="1">
          <a:blip r:embed="rId13"/>
          <a:srcRect r="55777"/>
          <a:stretch/>
        </p:blipFill>
        <p:spPr>
          <a:xfrm>
            <a:off x="6250074" y="429337"/>
            <a:ext cx="2265275" cy="684375"/>
          </a:xfrm>
          <a:prstGeom prst="rect">
            <a:avLst/>
          </a:prstGeom>
        </p:spPr>
      </p:pic>
    </p:spTree>
    <p:extLst>
      <p:ext uri="{BB962C8B-B14F-4D97-AF65-F5344CB8AC3E}">
        <p14:creationId xmlns:p14="http://schemas.microsoft.com/office/powerpoint/2010/main" val="3810992168"/>
      </p:ext>
    </p:extLst>
  </p:cSld>
  <p:clrMap bg1="lt1" tx1="dk1" bg2="lt2" tx2="dk2" accent1="accent1" accent2="accent2" accent3="accent3" accent4="accent4" accent5="accent5" accent6="accent6" hlink="hlink" folHlink="folHlink"/>
  <p:sldLayoutIdLst>
    <p:sldLayoutId id="2147483773" r:id="rId1"/>
    <p:sldLayoutId id="2147483774" r:id="rId2"/>
    <p:sldLayoutId id="2147483775" r:id="rId3"/>
    <p:sldLayoutId id="2147483776" r:id="rId4"/>
    <p:sldLayoutId id="2147483777" r:id="rId5"/>
    <p:sldLayoutId id="2147483778" r:id="rId6"/>
    <p:sldLayoutId id="2147483779" r:id="rId7"/>
    <p:sldLayoutId id="2147483780" r:id="rId8"/>
    <p:sldLayoutId id="2147483781" r:id="rId9"/>
    <p:sldLayoutId id="2147483782" r:id="rId10"/>
    <p:sldLayoutId id="2147483783"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Optima" panose="02000503060000020004" pitchFamily="2"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Optima" panose="02000503060000020004" pitchFamily="2"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Optima" panose="02000503060000020004" pitchFamily="2"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Optima" panose="02000503060000020004"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tima" panose="02000503060000020004" pitchFamily="2"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Optima" panose="02000503060000020004"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cernbox.cern.ch/s/ajjONueJOOFJ4wm" TargetMode="External"/><Relationship Id="rId2" Type="http://schemas.openxmlformats.org/officeDocument/2006/relationships/hyperlink" Target="mailto:IUPAP-C11-Members@cern.ch"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cernbox.cern.ch/s/lqnCtlsfl4EDbRT"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ítulo 8">
            <a:extLst>
              <a:ext uri="{FF2B5EF4-FFF2-40B4-BE49-F238E27FC236}">
                <a16:creationId xmlns:a16="http://schemas.microsoft.com/office/drawing/2014/main" id="{E4F28A7C-03FC-FA79-F304-804F6D11A743}"/>
              </a:ext>
            </a:extLst>
          </p:cNvPr>
          <p:cNvSpPr>
            <a:spLocks noGrp="1"/>
          </p:cNvSpPr>
          <p:nvPr>
            <p:ph type="ctrTitle"/>
          </p:nvPr>
        </p:nvSpPr>
        <p:spPr/>
        <p:txBody>
          <a:bodyPr/>
          <a:lstStyle/>
          <a:p>
            <a:r>
              <a:rPr lang="en-US" dirty="0"/>
              <a:t>IUPAP - Commission 11</a:t>
            </a:r>
            <a:br>
              <a:rPr lang="en-US" dirty="0"/>
            </a:br>
            <a:r>
              <a:rPr lang="en-US" dirty="0"/>
              <a:t>Particles and Fields</a:t>
            </a:r>
          </a:p>
        </p:txBody>
      </p:sp>
      <p:sp>
        <p:nvSpPr>
          <p:cNvPr id="10" name="Subtítulo 9">
            <a:extLst>
              <a:ext uri="{FF2B5EF4-FFF2-40B4-BE49-F238E27FC236}">
                <a16:creationId xmlns:a16="http://schemas.microsoft.com/office/drawing/2014/main" id="{2CFEA528-95AA-3581-4662-DEF8CBC38B10}"/>
              </a:ext>
            </a:extLst>
          </p:cNvPr>
          <p:cNvSpPr>
            <a:spLocks noGrp="1"/>
          </p:cNvSpPr>
          <p:nvPr>
            <p:ph type="subTitle" idx="1"/>
          </p:nvPr>
        </p:nvSpPr>
        <p:spPr/>
        <p:txBody>
          <a:bodyPr/>
          <a:lstStyle/>
          <a:p>
            <a:r>
              <a:rPr lang="pt-BR" dirty="0"/>
              <a:t>Marcelo Munhoz</a:t>
            </a:r>
          </a:p>
          <a:p>
            <a:r>
              <a:rPr lang="pt-BR" dirty="0"/>
              <a:t>Universidade de São Paulo</a:t>
            </a:r>
          </a:p>
          <a:p>
            <a:r>
              <a:rPr lang="pt-BR" dirty="0" err="1"/>
              <a:t>Brazil</a:t>
            </a:r>
            <a:endParaRPr lang="pt-BR" dirty="0"/>
          </a:p>
        </p:txBody>
      </p:sp>
      <p:sp>
        <p:nvSpPr>
          <p:cNvPr id="4" name="Espaço Reservado para Número de Slide 3">
            <a:extLst>
              <a:ext uri="{FF2B5EF4-FFF2-40B4-BE49-F238E27FC236}">
                <a16:creationId xmlns:a16="http://schemas.microsoft.com/office/drawing/2014/main" id="{603A96E2-9B6F-083C-34D4-1310EFBA0848}"/>
              </a:ext>
            </a:extLst>
          </p:cNvPr>
          <p:cNvSpPr>
            <a:spLocks noGrp="1"/>
          </p:cNvSpPr>
          <p:nvPr>
            <p:ph type="sldNum" sz="quarter" idx="12"/>
          </p:nvPr>
        </p:nvSpPr>
        <p:spPr/>
        <p:txBody>
          <a:bodyPr/>
          <a:lstStyle/>
          <a:p>
            <a:fld id="{E4AB0A34-8E59-AF4C-A10F-36CB6F86C9FB}" type="slidenum">
              <a:rPr lang="pt-BR" smtClean="0"/>
              <a:t>1</a:t>
            </a:fld>
            <a:endParaRPr lang="pt-BR"/>
          </a:p>
        </p:txBody>
      </p:sp>
    </p:spTree>
    <p:extLst>
      <p:ext uri="{BB962C8B-B14F-4D97-AF65-F5344CB8AC3E}">
        <p14:creationId xmlns:p14="http://schemas.microsoft.com/office/powerpoint/2010/main" val="27763610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8DC813-EDC5-8D67-CC1B-2C3F9E25EE44}"/>
              </a:ext>
            </a:extLst>
          </p:cNvPr>
          <p:cNvSpPr>
            <a:spLocks noGrp="1"/>
          </p:cNvSpPr>
          <p:nvPr>
            <p:ph type="title"/>
          </p:nvPr>
        </p:nvSpPr>
        <p:spPr/>
        <p:txBody>
          <a:bodyPr>
            <a:normAutofit/>
          </a:bodyPr>
          <a:lstStyle/>
          <a:p>
            <a:r>
              <a:rPr lang="en-US"/>
              <a:t>Working Groups</a:t>
            </a:r>
          </a:p>
        </p:txBody>
      </p:sp>
      <p:sp>
        <p:nvSpPr>
          <p:cNvPr id="11" name="Espaço Reservado para Conteúdo 10">
            <a:extLst>
              <a:ext uri="{FF2B5EF4-FFF2-40B4-BE49-F238E27FC236}">
                <a16:creationId xmlns:a16="http://schemas.microsoft.com/office/drawing/2014/main" id="{AE2B9246-5295-46BE-0BCF-7D3C0C2A7D2B}"/>
              </a:ext>
            </a:extLst>
          </p:cNvPr>
          <p:cNvSpPr>
            <a:spLocks noGrp="1"/>
          </p:cNvSpPr>
          <p:nvPr>
            <p:ph sz="half" idx="1"/>
          </p:nvPr>
        </p:nvSpPr>
        <p:spPr/>
        <p:txBody>
          <a:bodyPr>
            <a:normAutofit fontScale="85000" lnSpcReduction="20000"/>
          </a:bodyPr>
          <a:lstStyle/>
          <a:p>
            <a:r>
              <a:rPr lang="en-US" b="1"/>
              <a:t>WG1: International Committee for Future Accelerators</a:t>
            </a:r>
          </a:p>
          <a:p>
            <a:r>
              <a:rPr lang="en-US"/>
              <a:t>WG5: Women in Physics</a:t>
            </a:r>
          </a:p>
          <a:p>
            <a:r>
              <a:rPr lang="en-US"/>
              <a:t>WG7: International Committee on UH Intensity Lasers</a:t>
            </a:r>
          </a:p>
          <a:p>
            <a:r>
              <a:rPr lang="en-US"/>
              <a:t>WG9: International Cooperation in Nuclear Physics</a:t>
            </a:r>
          </a:p>
          <a:p>
            <a:r>
              <a:rPr lang="en-US"/>
              <a:t>WG11: Gravitational Wave International Committee</a:t>
            </a:r>
          </a:p>
          <a:p>
            <a:r>
              <a:rPr lang="en-US"/>
              <a:t>WG13: Newtonian Constant of Gravitation</a:t>
            </a:r>
          </a:p>
          <a:p>
            <a:r>
              <a:rPr lang="en-US" b="1"/>
              <a:t>WG14: Accelerator Science</a:t>
            </a:r>
          </a:p>
        </p:txBody>
      </p:sp>
      <p:sp>
        <p:nvSpPr>
          <p:cNvPr id="3" name="Espaço Reservado para Conteúdo 2">
            <a:extLst>
              <a:ext uri="{FF2B5EF4-FFF2-40B4-BE49-F238E27FC236}">
                <a16:creationId xmlns:a16="http://schemas.microsoft.com/office/drawing/2014/main" id="{7767E2CE-37C7-9088-7197-3A5413A40A0E}"/>
              </a:ext>
            </a:extLst>
          </p:cNvPr>
          <p:cNvSpPr>
            <a:spLocks noGrp="1"/>
          </p:cNvSpPr>
          <p:nvPr>
            <p:ph sz="half" idx="2"/>
          </p:nvPr>
        </p:nvSpPr>
        <p:spPr/>
        <p:txBody>
          <a:bodyPr>
            <a:normAutofit fontScale="85000" lnSpcReduction="20000"/>
          </a:bodyPr>
          <a:lstStyle/>
          <a:p>
            <a:r>
              <a:rPr lang="en-US"/>
              <a:t>WG15: Soft Matter</a:t>
            </a:r>
          </a:p>
          <a:p>
            <a:r>
              <a:rPr lang="en-US"/>
              <a:t>WG16: Physics and Industry</a:t>
            </a:r>
          </a:p>
          <a:p>
            <a:r>
              <a:rPr lang="en-US"/>
              <a:t>WG17: IUPAP’s Centenary</a:t>
            </a:r>
          </a:p>
          <a:p>
            <a:r>
              <a:rPr lang="en-US"/>
              <a:t>WG18: Ethics</a:t>
            </a:r>
          </a:p>
          <a:p>
            <a:r>
              <a:rPr lang="en-US"/>
              <a:t>WG19: Quantum Science and Technology</a:t>
            </a:r>
          </a:p>
          <a:p>
            <a:r>
              <a:rPr lang="en-US"/>
              <a:t>WG20: Open Science</a:t>
            </a:r>
          </a:p>
          <a:p>
            <a:r>
              <a:rPr lang="en-US"/>
              <a:t>WG21: Physics for Climate Change Action and Sustainability</a:t>
            </a:r>
          </a:p>
        </p:txBody>
      </p:sp>
      <p:sp>
        <p:nvSpPr>
          <p:cNvPr id="4" name="Espaço Reservado para Número de Slide 3">
            <a:extLst>
              <a:ext uri="{FF2B5EF4-FFF2-40B4-BE49-F238E27FC236}">
                <a16:creationId xmlns:a16="http://schemas.microsoft.com/office/drawing/2014/main" id="{5C48E724-632C-4D7D-A5B4-E5FF40EE3CE1}"/>
              </a:ext>
            </a:extLst>
          </p:cNvPr>
          <p:cNvSpPr>
            <a:spLocks noGrp="1"/>
          </p:cNvSpPr>
          <p:nvPr>
            <p:ph type="sldNum" sz="quarter" idx="12"/>
          </p:nvPr>
        </p:nvSpPr>
        <p:spPr/>
        <p:txBody>
          <a:bodyPr/>
          <a:lstStyle/>
          <a:p>
            <a:fld id="{E4AB0A34-8E59-AF4C-A10F-36CB6F86C9FB}" type="slidenum">
              <a:rPr lang="pt-BR" smtClean="0"/>
              <a:pPr/>
              <a:t>10</a:t>
            </a:fld>
            <a:endParaRPr lang="pt-BR"/>
          </a:p>
        </p:txBody>
      </p:sp>
    </p:spTree>
    <p:extLst>
      <p:ext uri="{BB962C8B-B14F-4D97-AF65-F5344CB8AC3E}">
        <p14:creationId xmlns:p14="http://schemas.microsoft.com/office/powerpoint/2010/main" val="19995817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8DC813-EDC5-8D67-CC1B-2C3F9E25EE44}"/>
              </a:ext>
            </a:extLst>
          </p:cNvPr>
          <p:cNvSpPr>
            <a:spLocks noGrp="1"/>
          </p:cNvSpPr>
          <p:nvPr>
            <p:ph type="title"/>
          </p:nvPr>
        </p:nvSpPr>
        <p:spPr/>
        <p:txBody>
          <a:bodyPr>
            <a:normAutofit/>
          </a:bodyPr>
          <a:lstStyle/>
          <a:p>
            <a:r>
              <a:rPr lang="en-US" dirty="0"/>
              <a:t>IUPAP Aims</a:t>
            </a:r>
          </a:p>
        </p:txBody>
      </p:sp>
      <p:sp>
        <p:nvSpPr>
          <p:cNvPr id="3" name="Espaço Reservado para Conteúdo 2">
            <a:extLst>
              <a:ext uri="{FF2B5EF4-FFF2-40B4-BE49-F238E27FC236}">
                <a16:creationId xmlns:a16="http://schemas.microsoft.com/office/drawing/2014/main" id="{FE721F1A-2226-1F6C-BE76-B32F5C502633}"/>
              </a:ext>
            </a:extLst>
          </p:cNvPr>
          <p:cNvSpPr>
            <a:spLocks noGrp="1"/>
          </p:cNvSpPr>
          <p:nvPr>
            <p:ph idx="1"/>
          </p:nvPr>
        </p:nvSpPr>
        <p:spPr/>
        <p:txBody>
          <a:bodyPr>
            <a:normAutofit fontScale="70000" lnSpcReduction="20000"/>
          </a:bodyPr>
          <a:lstStyle/>
          <a:p>
            <a:r>
              <a:rPr lang="en-US" dirty="0"/>
              <a:t>Assist in the worldwide development of physics and promote physics as an essential tool for development and sustainability;</a:t>
            </a:r>
          </a:p>
          <a:p>
            <a:r>
              <a:rPr lang="en-US" dirty="0"/>
              <a:t>Engage in the strengthening and improvement of physics education, particularly in developing countries;</a:t>
            </a:r>
          </a:p>
          <a:p>
            <a:r>
              <a:rPr lang="en-US" dirty="0"/>
              <a:t>Increase diversity and inclusion in physics, enhancing the participation and recognition of women and of people from underrepresented groups;</a:t>
            </a:r>
          </a:p>
          <a:p>
            <a:r>
              <a:rPr lang="en-US" dirty="0"/>
              <a:t>Foster international cooperation and sponsor suitable international physics meetings;</a:t>
            </a:r>
          </a:p>
          <a:p>
            <a:r>
              <a:rPr lang="en-US" dirty="0"/>
              <a:t>Promote the free circulation of scientists and the open access to data;</a:t>
            </a:r>
          </a:p>
          <a:p>
            <a:r>
              <a:rPr lang="en-US" dirty="0"/>
              <a:t>Enhance the vital role of early career physicists and physics students;</a:t>
            </a:r>
          </a:p>
          <a:p>
            <a:r>
              <a:rPr lang="en-US" dirty="0"/>
              <a:t>Strengthen the links with physicists working outside academia and with other scientific communities;</a:t>
            </a:r>
          </a:p>
          <a:p>
            <a:r>
              <a:rPr lang="en-US" dirty="0"/>
              <a:t>Uphold openness, honesty and integrity in the practice, application and promotion of physics;</a:t>
            </a:r>
          </a:p>
          <a:p>
            <a:r>
              <a:rPr lang="en-US" dirty="0"/>
              <a:t>Promote international agreements on symbols, units, nomenclature and standards</a:t>
            </a:r>
          </a:p>
        </p:txBody>
      </p:sp>
      <p:sp>
        <p:nvSpPr>
          <p:cNvPr id="4" name="Espaço Reservado para Número de Slide 3">
            <a:extLst>
              <a:ext uri="{FF2B5EF4-FFF2-40B4-BE49-F238E27FC236}">
                <a16:creationId xmlns:a16="http://schemas.microsoft.com/office/drawing/2014/main" id="{5C48E724-632C-4D7D-A5B4-E5FF40EE3CE1}"/>
              </a:ext>
            </a:extLst>
          </p:cNvPr>
          <p:cNvSpPr>
            <a:spLocks noGrp="1"/>
          </p:cNvSpPr>
          <p:nvPr>
            <p:ph type="sldNum" sz="quarter" idx="12"/>
          </p:nvPr>
        </p:nvSpPr>
        <p:spPr/>
        <p:txBody>
          <a:bodyPr/>
          <a:lstStyle/>
          <a:p>
            <a:fld id="{E4AB0A34-8E59-AF4C-A10F-36CB6F86C9FB}" type="slidenum">
              <a:rPr lang="pt-BR" smtClean="0"/>
              <a:pPr/>
              <a:t>11</a:t>
            </a:fld>
            <a:endParaRPr lang="pt-BR"/>
          </a:p>
        </p:txBody>
      </p:sp>
    </p:spTree>
    <p:extLst>
      <p:ext uri="{BB962C8B-B14F-4D97-AF65-F5344CB8AC3E}">
        <p14:creationId xmlns:p14="http://schemas.microsoft.com/office/powerpoint/2010/main" val="3272780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8DC813-EDC5-8D67-CC1B-2C3F9E25EE44}"/>
              </a:ext>
            </a:extLst>
          </p:cNvPr>
          <p:cNvSpPr>
            <a:spLocks noGrp="1"/>
          </p:cNvSpPr>
          <p:nvPr>
            <p:ph type="title"/>
          </p:nvPr>
        </p:nvSpPr>
        <p:spPr/>
        <p:txBody>
          <a:bodyPr>
            <a:normAutofit/>
          </a:bodyPr>
          <a:lstStyle/>
          <a:p>
            <a:r>
              <a:rPr lang="en-US" dirty="0"/>
              <a:t>IUPAP Aims</a:t>
            </a:r>
          </a:p>
        </p:txBody>
      </p:sp>
      <p:sp>
        <p:nvSpPr>
          <p:cNvPr id="3" name="Espaço Reservado para Conteúdo 2">
            <a:extLst>
              <a:ext uri="{FF2B5EF4-FFF2-40B4-BE49-F238E27FC236}">
                <a16:creationId xmlns:a16="http://schemas.microsoft.com/office/drawing/2014/main" id="{FE721F1A-2226-1F6C-BE76-B32F5C502633}"/>
              </a:ext>
            </a:extLst>
          </p:cNvPr>
          <p:cNvSpPr>
            <a:spLocks noGrp="1"/>
          </p:cNvSpPr>
          <p:nvPr>
            <p:ph idx="1"/>
          </p:nvPr>
        </p:nvSpPr>
        <p:spPr/>
        <p:txBody>
          <a:bodyPr>
            <a:normAutofit fontScale="92500" lnSpcReduction="20000"/>
          </a:bodyPr>
          <a:lstStyle/>
          <a:p>
            <a:r>
              <a:rPr lang="en-US" dirty="0"/>
              <a:t>It is not possible to advance all of them equally well given our current structure and budget. This is one of the reasons why the EC decided to start a process that hopefully will lead to the rejuvenation of the Union, to increase its visibility and the impact of its actions</a:t>
            </a:r>
          </a:p>
          <a:p>
            <a:r>
              <a:rPr lang="en-US" dirty="0"/>
              <a:t>How do we relate with individual physicists?</a:t>
            </a:r>
          </a:p>
          <a:p>
            <a:pPr lvl="1"/>
            <a:r>
              <a:rPr lang="en-US" dirty="0"/>
              <a:t>This is a challenge: there might be too many layers between IUPAP and individual physicists</a:t>
            </a:r>
          </a:p>
          <a:p>
            <a:r>
              <a:rPr lang="en-US" dirty="0"/>
              <a:t>Very hard to reach out to physicists outside academic or research institutions (the Corp Associate Member category was created to increase these relations)</a:t>
            </a:r>
          </a:p>
          <a:p>
            <a:r>
              <a:rPr lang="en-US" dirty="0"/>
              <a:t>Commissions, ACs and WGs are key to relate to physicists. They mainly do it through the activities they supervise/organize: international conferences and awards. </a:t>
            </a:r>
            <a:r>
              <a:rPr lang="en-US" b="1" dirty="0"/>
              <a:t>Hopefully you will get involved in other activities as well!</a:t>
            </a:r>
          </a:p>
        </p:txBody>
      </p:sp>
      <p:sp>
        <p:nvSpPr>
          <p:cNvPr id="4" name="Espaço Reservado para Número de Slide 3">
            <a:extLst>
              <a:ext uri="{FF2B5EF4-FFF2-40B4-BE49-F238E27FC236}">
                <a16:creationId xmlns:a16="http://schemas.microsoft.com/office/drawing/2014/main" id="{5C48E724-632C-4D7D-A5B4-E5FF40EE3CE1}"/>
              </a:ext>
            </a:extLst>
          </p:cNvPr>
          <p:cNvSpPr>
            <a:spLocks noGrp="1"/>
          </p:cNvSpPr>
          <p:nvPr>
            <p:ph type="sldNum" sz="quarter" idx="12"/>
          </p:nvPr>
        </p:nvSpPr>
        <p:spPr/>
        <p:txBody>
          <a:bodyPr/>
          <a:lstStyle/>
          <a:p>
            <a:fld id="{E4AB0A34-8E59-AF4C-A10F-36CB6F86C9FB}" type="slidenum">
              <a:rPr lang="pt-BR" smtClean="0"/>
              <a:pPr/>
              <a:t>12</a:t>
            </a:fld>
            <a:endParaRPr lang="pt-BR"/>
          </a:p>
        </p:txBody>
      </p:sp>
    </p:spTree>
    <p:extLst>
      <p:ext uri="{BB962C8B-B14F-4D97-AF65-F5344CB8AC3E}">
        <p14:creationId xmlns:p14="http://schemas.microsoft.com/office/powerpoint/2010/main" val="3307529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BA16BD-0887-AC39-E599-5C80F13275DF}"/>
              </a:ext>
            </a:extLst>
          </p:cNvPr>
          <p:cNvSpPr>
            <a:spLocks noGrp="1"/>
          </p:cNvSpPr>
          <p:nvPr>
            <p:ph type="title"/>
          </p:nvPr>
        </p:nvSpPr>
        <p:spPr/>
        <p:txBody>
          <a:bodyPr/>
          <a:lstStyle/>
          <a:p>
            <a:r>
              <a:rPr lang="en-US"/>
              <a:t>C11 - Mission</a:t>
            </a:r>
          </a:p>
        </p:txBody>
      </p:sp>
      <p:sp>
        <p:nvSpPr>
          <p:cNvPr id="3" name="Espaço Reservado para Conteúdo 2">
            <a:extLst>
              <a:ext uri="{FF2B5EF4-FFF2-40B4-BE49-F238E27FC236}">
                <a16:creationId xmlns:a16="http://schemas.microsoft.com/office/drawing/2014/main" id="{BC0C0B8F-B042-591E-0F51-B4A5C9734B5E}"/>
              </a:ext>
            </a:extLst>
          </p:cNvPr>
          <p:cNvSpPr>
            <a:spLocks noGrp="1"/>
          </p:cNvSpPr>
          <p:nvPr>
            <p:ph idx="1"/>
          </p:nvPr>
        </p:nvSpPr>
        <p:spPr>
          <a:xfrm>
            <a:off x="628650" y="1369219"/>
            <a:ext cx="7886700" cy="3398724"/>
          </a:xfrm>
        </p:spPr>
        <p:txBody>
          <a:bodyPr>
            <a:normAutofit fontScale="62500" lnSpcReduction="20000"/>
          </a:bodyPr>
          <a:lstStyle/>
          <a:p>
            <a:pPr marL="0" indent="0">
              <a:buNone/>
            </a:pPr>
            <a:r>
              <a:rPr lang="en-US" dirty="0"/>
              <a:t>Article 1</a:t>
            </a:r>
          </a:p>
          <a:p>
            <a:r>
              <a:rPr lang="en-US" dirty="0"/>
              <a:t>To promote the exchange of information and views among the members of the international scientific community in the general field of Particles and Fields including:</a:t>
            </a:r>
          </a:p>
          <a:p>
            <a:pPr lvl="1"/>
            <a:r>
              <a:rPr lang="en-US" dirty="0"/>
              <a:t>The theory and experiment concerned with the nature and properties of the fundamental constituents of matter and the forces acting between these constituents;</a:t>
            </a:r>
          </a:p>
          <a:p>
            <a:pPr lvl="1"/>
            <a:r>
              <a:rPr lang="en-US" dirty="0"/>
              <a:t>The maintaining of liaison with ICFA;</a:t>
            </a:r>
          </a:p>
          <a:p>
            <a:pPr lvl="1"/>
            <a:r>
              <a:rPr lang="en-US" dirty="0"/>
              <a:t>The accelerators, detectors and techniques used in these investigations;</a:t>
            </a:r>
          </a:p>
          <a:p>
            <a:pPr lvl="1"/>
            <a:r>
              <a:rPr lang="en-US" dirty="0"/>
              <a:t>The industrial applications of relevant technologies.</a:t>
            </a:r>
          </a:p>
          <a:p>
            <a:pPr marL="0" indent="0">
              <a:buNone/>
            </a:pPr>
            <a:r>
              <a:rPr lang="en-US" dirty="0"/>
              <a:t>Article 2</a:t>
            </a:r>
          </a:p>
          <a:p>
            <a:r>
              <a:rPr lang="en-US" dirty="0"/>
              <a:t>To recommend for Union sponsorship international conferences which qualify for support under Union regulations.</a:t>
            </a:r>
          </a:p>
          <a:p>
            <a:r>
              <a:rPr lang="en-US" dirty="0"/>
              <a:t>To initiate such conferences as their need arises from the evolution of the Commission field.</a:t>
            </a:r>
          </a:p>
          <a:p>
            <a:r>
              <a:rPr lang="en-US" dirty="0"/>
              <a:t>To assist in the organization of such conferences when practical. To ensure the compatibility of international conferences in its field and to discourage clashes and incompatibility of dates.</a:t>
            </a:r>
          </a:p>
          <a:p>
            <a:pPr marL="0" indent="0">
              <a:buNone/>
            </a:pPr>
            <a:r>
              <a:rPr lang="en-US" dirty="0"/>
              <a:t>Article 3</a:t>
            </a:r>
          </a:p>
          <a:p>
            <a:r>
              <a:rPr lang="en-US" dirty="0"/>
              <a:t>To promote the free circulation of scientists; to assist conference organizers in ensuring such free circulation and in resolving potential infringements</a:t>
            </a:r>
          </a:p>
        </p:txBody>
      </p:sp>
      <p:sp>
        <p:nvSpPr>
          <p:cNvPr id="4" name="Espaço Reservado para Número de Slide 3">
            <a:extLst>
              <a:ext uri="{FF2B5EF4-FFF2-40B4-BE49-F238E27FC236}">
                <a16:creationId xmlns:a16="http://schemas.microsoft.com/office/drawing/2014/main" id="{6A0C9AF3-C2EC-A0D8-5563-05B03C47F0F9}"/>
              </a:ext>
            </a:extLst>
          </p:cNvPr>
          <p:cNvSpPr>
            <a:spLocks noGrp="1"/>
          </p:cNvSpPr>
          <p:nvPr>
            <p:ph type="sldNum" sz="quarter" idx="12"/>
          </p:nvPr>
        </p:nvSpPr>
        <p:spPr/>
        <p:txBody>
          <a:bodyPr/>
          <a:lstStyle/>
          <a:p>
            <a:fld id="{E4AB0A34-8E59-AF4C-A10F-36CB6F86C9FB}" type="slidenum">
              <a:rPr lang="pt-BR" smtClean="0"/>
              <a:pPr/>
              <a:t>13</a:t>
            </a:fld>
            <a:endParaRPr lang="pt-BR"/>
          </a:p>
        </p:txBody>
      </p:sp>
    </p:spTree>
    <p:extLst>
      <p:ext uri="{BB962C8B-B14F-4D97-AF65-F5344CB8AC3E}">
        <p14:creationId xmlns:p14="http://schemas.microsoft.com/office/powerpoint/2010/main" val="18742883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BA16BD-0887-AC39-E599-5C80F13275DF}"/>
              </a:ext>
            </a:extLst>
          </p:cNvPr>
          <p:cNvSpPr>
            <a:spLocks noGrp="1"/>
          </p:cNvSpPr>
          <p:nvPr>
            <p:ph type="title"/>
          </p:nvPr>
        </p:nvSpPr>
        <p:spPr/>
        <p:txBody>
          <a:bodyPr/>
          <a:lstStyle/>
          <a:p>
            <a:r>
              <a:rPr lang="en-US"/>
              <a:t>C11 - Mission</a:t>
            </a:r>
          </a:p>
        </p:txBody>
      </p:sp>
      <p:sp>
        <p:nvSpPr>
          <p:cNvPr id="3" name="Espaço Reservado para Conteúdo 2">
            <a:extLst>
              <a:ext uri="{FF2B5EF4-FFF2-40B4-BE49-F238E27FC236}">
                <a16:creationId xmlns:a16="http://schemas.microsoft.com/office/drawing/2014/main" id="{BC0C0B8F-B042-591E-0F51-B4A5C9734B5E}"/>
              </a:ext>
            </a:extLst>
          </p:cNvPr>
          <p:cNvSpPr>
            <a:spLocks noGrp="1"/>
          </p:cNvSpPr>
          <p:nvPr>
            <p:ph idx="1"/>
          </p:nvPr>
        </p:nvSpPr>
        <p:spPr/>
        <p:txBody>
          <a:bodyPr>
            <a:normAutofit fontScale="62500" lnSpcReduction="20000"/>
          </a:bodyPr>
          <a:lstStyle/>
          <a:p>
            <a:pPr marL="0" indent="0">
              <a:buNone/>
            </a:pPr>
            <a:r>
              <a:rPr lang="en-US" dirty="0"/>
              <a:t>Article 4</a:t>
            </a:r>
          </a:p>
          <a:p>
            <a:r>
              <a:rPr lang="en-US" dirty="0"/>
              <a:t>To organize where feasible the award of medals or other testimonials of excellence in its field.</a:t>
            </a:r>
          </a:p>
          <a:p>
            <a:pPr marL="0" indent="0">
              <a:buNone/>
            </a:pPr>
            <a:r>
              <a:rPr lang="en-US" dirty="0"/>
              <a:t>Article 5</a:t>
            </a:r>
          </a:p>
          <a:p>
            <a:r>
              <a:rPr lang="en-US" dirty="0"/>
              <a:t>To publish where feasible newsletters, circulars, occasional books, journals or handbooks in its area.</a:t>
            </a:r>
          </a:p>
          <a:p>
            <a:pPr marL="0" indent="0">
              <a:buNone/>
            </a:pPr>
            <a:r>
              <a:rPr lang="en-US" dirty="0"/>
              <a:t>Article 6</a:t>
            </a:r>
          </a:p>
          <a:p>
            <a:r>
              <a:rPr lang="en-US" dirty="0"/>
              <a:t>To maintain liaison with other IUPAP Commissions, with the Commissions or Committees of other Unions or of the International Council of Scientific Unions (ICSU) or other scientific organizations, with a view to collaborating and cooperating in sponsoring joint conferences and to participating in joint projects when need arises.</a:t>
            </a:r>
          </a:p>
          <a:p>
            <a:r>
              <a:rPr lang="en-US" dirty="0"/>
              <a:t>In particular to maintain close liaison with the General Commissions of IUPAP (SUNAMCO, Physics Education and Development), so as to ensure suitable input from its field into these physics-wide activities.</a:t>
            </a:r>
          </a:p>
          <a:p>
            <a:pPr marL="0" indent="0">
              <a:buNone/>
            </a:pPr>
            <a:r>
              <a:rPr lang="en-US" dirty="0"/>
              <a:t>Article 7</a:t>
            </a:r>
          </a:p>
          <a:p>
            <a:r>
              <a:rPr lang="en-US" dirty="0"/>
              <a:t>To make available to each General Assembly of the Union a summary of activities and progress in its field since the previous Assembly.</a:t>
            </a:r>
          </a:p>
        </p:txBody>
      </p:sp>
      <p:sp>
        <p:nvSpPr>
          <p:cNvPr id="4" name="Espaço Reservado para Número de Slide 3">
            <a:extLst>
              <a:ext uri="{FF2B5EF4-FFF2-40B4-BE49-F238E27FC236}">
                <a16:creationId xmlns:a16="http://schemas.microsoft.com/office/drawing/2014/main" id="{6A0C9AF3-C2EC-A0D8-5563-05B03C47F0F9}"/>
              </a:ext>
            </a:extLst>
          </p:cNvPr>
          <p:cNvSpPr>
            <a:spLocks noGrp="1"/>
          </p:cNvSpPr>
          <p:nvPr>
            <p:ph type="sldNum" sz="quarter" idx="12"/>
          </p:nvPr>
        </p:nvSpPr>
        <p:spPr/>
        <p:txBody>
          <a:bodyPr/>
          <a:lstStyle/>
          <a:p>
            <a:fld id="{E4AB0A34-8E59-AF4C-A10F-36CB6F86C9FB}" type="slidenum">
              <a:rPr lang="pt-BR" smtClean="0"/>
              <a:pPr/>
              <a:t>14</a:t>
            </a:fld>
            <a:endParaRPr lang="pt-BR"/>
          </a:p>
        </p:txBody>
      </p:sp>
    </p:spTree>
    <p:extLst>
      <p:ext uri="{BB962C8B-B14F-4D97-AF65-F5344CB8AC3E}">
        <p14:creationId xmlns:p14="http://schemas.microsoft.com/office/powerpoint/2010/main" val="9924362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CAF6BA52-A515-6A9E-3429-64EB7F90AF39}"/>
              </a:ext>
            </a:extLst>
          </p:cNvPr>
          <p:cNvSpPr>
            <a:spLocks noGrp="1"/>
          </p:cNvSpPr>
          <p:nvPr>
            <p:ph type="title"/>
          </p:nvPr>
        </p:nvSpPr>
        <p:spPr/>
        <p:txBody>
          <a:bodyPr/>
          <a:lstStyle/>
          <a:p>
            <a:r>
              <a:rPr lang="en-US" dirty="0"/>
              <a:t>C11 - Members</a:t>
            </a:r>
          </a:p>
        </p:txBody>
      </p:sp>
      <p:sp>
        <p:nvSpPr>
          <p:cNvPr id="6" name="Espaço Reservado para Conteúdo 5">
            <a:extLst>
              <a:ext uri="{FF2B5EF4-FFF2-40B4-BE49-F238E27FC236}">
                <a16:creationId xmlns:a16="http://schemas.microsoft.com/office/drawing/2014/main" id="{5E9BBD32-5AE5-6FA8-CA86-1B1AEC878150}"/>
              </a:ext>
            </a:extLst>
          </p:cNvPr>
          <p:cNvSpPr>
            <a:spLocks noGrp="1"/>
          </p:cNvSpPr>
          <p:nvPr>
            <p:ph sz="half" idx="1"/>
          </p:nvPr>
        </p:nvSpPr>
        <p:spPr/>
        <p:txBody>
          <a:bodyPr>
            <a:normAutofit fontScale="70000" lnSpcReduction="20000"/>
          </a:bodyPr>
          <a:lstStyle/>
          <a:p>
            <a:pPr marL="0" indent="0">
              <a:buNone/>
            </a:pPr>
            <a:r>
              <a:rPr lang="en-US" b="1" dirty="0"/>
              <a:t>Officers</a:t>
            </a:r>
          </a:p>
          <a:p>
            <a:r>
              <a:rPr lang="en-US" dirty="0"/>
              <a:t>Chair: Marcelo Gameiro Munhoz</a:t>
            </a:r>
          </a:p>
          <a:p>
            <a:r>
              <a:rPr lang="en-US" dirty="0"/>
              <a:t>Vice–Chair: Isabell Melzer-</a:t>
            </a:r>
            <a:r>
              <a:rPr lang="en-US" dirty="0" err="1"/>
              <a:t>Pellmann</a:t>
            </a:r>
            <a:endParaRPr lang="en-US" dirty="0"/>
          </a:p>
          <a:p>
            <a:r>
              <a:rPr lang="en-US" dirty="0"/>
              <a:t>Secretary:  </a:t>
            </a:r>
            <a:r>
              <a:rPr lang="en-US" dirty="0" err="1"/>
              <a:t>Liangjian</a:t>
            </a:r>
            <a:r>
              <a:rPr lang="en-US" dirty="0"/>
              <a:t> Wen</a:t>
            </a:r>
          </a:p>
          <a:p>
            <a:endParaRPr lang="en-US" dirty="0"/>
          </a:p>
          <a:p>
            <a:pPr marL="0" indent="0">
              <a:buNone/>
            </a:pPr>
            <a:r>
              <a:rPr lang="en-US" b="1" dirty="0"/>
              <a:t>Associate Members</a:t>
            </a:r>
          </a:p>
          <a:p>
            <a:r>
              <a:rPr lang="en-US" dirty="0"/>
              <a:t>Deepak Kar</a:t>
            </a:r>
          </a:p>
          <a:p>
            <a:r>
              <a:rPr lang="en-US" dirty="0" err="1"/>
              <a:t>Deywis</a:t>
            </a:r>
            <a:r>
              <a:rPr lang="en-US" dirty="0"/>
              <a:t> Moreno</a:t>
            </a:r>
          </a:p>
          <a:p>
            <a:r>
              <a:rPr lang="en-US" dirty="0"/>
              <a:t>Oliver </a:t>
            </a:r>
            <a:r>
              <a:rPr lang="en-US" dirty="0" err="1"/>
              <a:t>Stelzer</a:t>
            </a:r>
            <a:r>
              <a:rPr lang="en-US" dirty="0"/>
              <a:t>-Chilton</a:t>
            </a:r>
          </a:p>
          <a:p>
            <a:endParaRPr lang="en-US" dirty="0"/>
          </a:p>
        </p:txBody>
      </p:sp>
      <p:sp>
        <p:nvSpPr>
          <p:cNvPr id="7" name="Espaço Reservado para Conteúdo 6">
            <a:extLst>
              <a:ext uri="{FF2B5EF4-FFF2-40B4-BE49-F238E27FC236}">
                <a16:creationId xmlns:a16="http://schemas.microsoft.com/office/drawing/2014/main" id="{3AE3AC5F-EE61-D883-238C-33A1BFB71847}"/>
              </a:ext>
            </a:extLst>
          </p:cNvPr>
          <p:cNvSpPr>
            <a:spLocks noGrp="1"/>
          </p:cNvSpPr>
          <p:nvPr>
            <p:ph sz="half" idx="2"/>
          </p:nvPr>
        </p:nvSpPr>
        <p:spPr/>
        <p:txBody>
          <a:bodyPr>
            <a:normAutofit fontScale="70000" lnSpcReduction="20000"/>
          </a:bodyPr>
          <a:lstStyle/>
          <a:p>
            <a:pPr marL="0" indent="0">
              <a:buNone/>
            </a:pPr>
            <a:r>
              <a:rPr lang="en-US" b="1" dirty="0"/>
              <a:t>Members</a:t>
            </a:r>
          </a:p>
          <a:p>
            <a:r>
              <a:rPr lang="en-US" dirty="0"/>
              <a:t>Nicole Bell</a:t>
            </a:r>
          </a:p>
          <a:p>
            <a:r>
              <a:rPr lang="en-US" dirty="0"/>
              <a:t>Barbara </a:t>
            </a:r>
            <a:r>
              <a:rPr lang="en-US" dirty="0" err="1"/>
              <a:t>Clerbaux</a:t>
            </a:r>
            <a:endParaRPr lang="en-US" dirty="0"/>
          </a:p>
          <a:p>
            <a:r>
              <a:rPr lang="en-US" dirty="0"/>
              <a:t>Jana </a:t>
            </a:r>
            <a:r>
              <a:rPr lang="en-US" dirty="0" err="1"/>
              <a:t>Bielčíková</a:t>
            </a:r>
            <a:endParaRPr lang="en-US" dirty="0"/>
          </a:p>
          <a:p>
            <a:r>
              <a:rPr lang="en-US" dirty="0"/>
              <a:t>Shaaban Khalil</a:t>
            </a:r>
          </a:p>
          <a:p>
            <a:r>
              <a:rPr lang="en-US" dirty="0"/>
              <a:t>Lydia </a:t>
            </a:r>
            <a:r>
              <a:rPr lang="en-US" dirty="0" err="1"/>
              <a:t>Iconomidou-Fayard</a:t>
            </a:r>
            <a:r>
              <a:rPr lang="en-US" dirty="0"/>
              <a:t> </a:t>
            </a:r>
          </a:p>
          <a:p>
            <a:r>
              <a:rPr lang="en-US" dirty="0"/>
              <a:t>Sandip Trivedi</a:t>
            </a:r>
          </a:p>
          <a:p>
            <a:r>
              <a:rPr lang="en-US" dirty="0"/>
              <a:t>Atsuko Ichikawa </a:t>
            </a:r>
          </a:p>
          <a:p>
            <a:r>
              <a:rPr lang="en-US" dirty="0"/>
              <a:t>Roman </a:t>
            </a:r>
            <a:r>
              <a:rPr lang="en-US" dirty="0" err="1"/>
              <a:t>Pasechnik</a:t>
            </a:r>
            <a:endParaRPr lang="en-US" dirty="0"/>
          </a:p>
          <a:p>
            <a:r>
              <a:rPr lang="en-US" dirty="0"/>
              <a:t>Franz </a:t>
            </a:r>
            <a:r>
              <a:rPr lang="en-US" dirty="0" err="1"/>
              <a:t>Muheim</a:t>
            </a:r>
            <a:r>
              <a:rPr lang="en-US" dirty="0"/>
              <a:t> </a:t>
            </a:r>
          </a:p>
          <a:p>
            <a:r>
              <a:rPr lang="en-US" dirty="0"/>
              <a:t>Joel N. Butler</a:t>
            </a:r>
          </a:p>
          <a:p>
            <a:r>
              <a:rPr lang="en-US" dirty="0"/>
              <a:t>Richard </a:t>
            </a:r>
            <a:r>
              <a:rPr lang="en-US" dirty="0" err="1"/>
              <a:t>Lednicky</a:t>
            </a:r>
            <a:endParaRPr lang="en-US" dirty="0"/>
          </a:p>
        </p:txBody>
      </p:sp>
      <p:sp>
        <p:nvSpPr>
          <p:cNvPr id="4" name="Espaço Reservado para Número de Slide 3">
            <a:extLst>
              <a:ext uri="{FF2B5EF4-FFF2-40B4-BE49-F238E27FC236}">
                <a16:creationId xmlns:a16="http://schemas.microsoft.com/office/drawing/2014/main" id="{D0AAE765-2268-6470-6A45-CC7D1CD8A94A}"/>
              </a:ext>
            </a:extLst>
          </p:cNvPr>
          <p:cNvSpPr>
            <a:spLocks noGrp="1"/>
          </p:cNvSpPr>
          <p:nvPr>
            <p:ph type="sldNum" sz="quarter" idx="12"/>
          </p:nvPr>
        </p:nvSpPr>
        <p:spPr/>
        <p:txBody>
          <a:bodyPr/>
          <a:lstStyle/>
          <a:p>
            <a:fld id="{E4AB0A34-8E59-AF4C-A10F-36CB6F86C9FB}" type="slidenum">
              <a:rPr lang="pt-BR" smtClean="0"/>
              <a:pPr/>
              <a:t>15</a:t>
            </a:fld>
            <a:endParaRPr lang="pt-BR"/>
          </a:p>
        </p:txBody>
      </p:sp>
    </p:spTree>
    <p:extLst>
      <p:ext uri="{BB962C8B-B14F-4D97-AF65-F5344CB8AC3E}">
        <p14:creationId xmlns:p14="http://schemas.microsoft.com/office/powerpoint/2010/main" val="2738120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8DC813-EDC5-8D67-CC1B-2C3F9E25EE44}"/>
              </a:ext>
            </a:extLst>
          </p:cNvPr>
          <p:cNvSpPr>
            <a:spLocks noGrp="1"/>
          </p:cNvSpPr>
          <p:nvPr>
            <p:ph type="title"/>
          </p:nvPr>
        </p:nvSpPr>
        <p:spPr>
          <a:xfrm>
            <a:off x="628650" y="273844"/>
            <a:ext cx="5829300" cy="994172"/>
          </a:xfrm>
        </p:spPr>
        <p:txBody>
          <a:bodyPr>
            <a:noAutofit/>
          </a:bodyPr>
          <a:lstStyle/>
          <a:p>
            <a:r>
              <a:rPr lang="pt-BR" sz="2400" dirty="0" err="1">
                <a:effectLst/>
              </a:rPr>
              <a:t>What</a:t>
            </a:r>
            <a:r>
              <a:rPr lang="pt-BR" sz="2400" dirty="0">
                <a:effectLst/>
              </a:rPr>
              <a:t> </a:t>
            </a:r>
            <a:r>
              <a:rPr lang="pt-BR" sz="2400" dirty="0" err="1">
                <a:effectLst/>
              </a:rPr>
              <a:t>is</a:t>
            </a:r>
            <a:r>
              <a:rPr lang="pt-BR" sz="2400" dirty="0">
                <a:effectLst/>
              </a:rPr>
              <a:t> </a:t>
            </a:r>
            <a:r>
              <a:rPr lang="pt-BR" sz="2400" dirty="0" err="1">
                <a:effectLst/>
              </a:rPr>
              <a:t>expected</a:t>
            </a:r>
            <a:r>
              <a:rPr lang="pt-BR" sz="2400" dirty="0">
                <a:effectLst/>
              </a:rPr>
              <a:t> </a:t>
            </a:r>
            <a:r>
              <a:rPr lang="pt-BR" sz="2400" dirty="0" err="1">
                <a:effectLst/>
              </a:rPr>
              <a:t>from</a:t>
            </a:r>
            <a:r>
              <a:rPr lang="pt-BR" sz="2400" dirty="0">
                <a:effectLst/>
              </a:rPr>
              <a:t> </a:t>
            </a:r>
            <a:r>
              <a:rPr lang="pt-BR" sz="2400" dirty="0" err="1">
                <a:effectLst/>
              </a:rPr>
              <a:t>the</a:t>
            </a:r>
            <a:r>
              <a:rPr lang="pt-BR" sz="2400" dirty="0">
                <a:effectLst/>
              </a:rPr>
              <a:t> </a:t>
            </a:r>
            <a:r>
              <a:rPr lang="pt-BR" sz="2400" dirty="0" err="1">
                <a:effectLst/>
              </a:rPr>
              <a:t>people</a:t>
            </a:r>
            <a:r>
              <a:rPr lang="pt-BR" sz="2400" dirty="0">
                <a:effectLst/>
              </a:rPr>
              <a:t> </a:t>
            </a:r>
            <a:r>
              <a:rPr lang="pt-BR" sz="2400" dirty="0" err="1">
                <a:effectLst/>
              </a:rPr>
              <a:t>serving</a:t>
            </a:r>
            <a:r>
              <a:rPr lang="pt-BR" sz="2400" dirty="0">
                <a:effectLst/>
              </a:rPr>
              <a:t> </a:t>
            </a:r>
            <a:r>
              <a:rPr lang="pt-BR" sz="2400" dirty="0" err="1">
                <a:effectLst/>
              </a:rPr>
              <a:t>on</a:t>
            </a:r>
            <a:r>
              <a:rPr lang="pt-BR" sz="2400" dirty="0">
                <a:effectLst/>
              </a:rPr>
              <a:t> </a:t>
            </a:r>
            <a:r>
              <a:rPr lang="pt-BR" sz="2400" dirty="0" err="1">
                <a:effectLst/>
              </a:rPr>
              <a:t>the</a:t>
            </a:r>
            <a:r>
              <a:rPr lang="pt-BR" sz="2400" dirty="0">
                <a:effectLst/>
              </a:rPr>
              <a:t> </a:t>
            </a:r>
            <a:r>
              <a:rPr lang="pt-BR" sz="2400" dirty="0" err="1">
                <a:effectLst/>
              </a:rPr>
              <a:t>various</a:t>
            </a:r>
            <a:r>
              <a:rPr lang="pt-BR" sz="2400" dirty="0">
                <a:effectLst/>
              </a:rPr>
              <a:t> </a:t>
            </a:r>
            <a:r>
              <a:rPr lang="pt-BR" sz="2400" dirty="0" err="1">
                <a:effectLst/>
              </a:rPr>
              <a:t>structures</a:t>
            </a:r>
            <a:r>
              <a:rPr lang="pt-BR" sz="2400" dirty="0">
                <a:effectLst/>
              </a:rPr>
              <a:t> </a:t>
            </a:r>
            <a:r>
              <a:rPr lang="pt-BR" sz="2400" dirty="0" err="1">
                <a:effectLst/>
              </a:rPr>
              <a:t>of</a:t>
            </a:r>
            <a:r>
              <a:rPr lang="pt-BR" sz="2400" dirty="0">
                <a:effectLst/>
              </a:rPr>
              <a:t> IUPAP?</a:t>
            </a:r>
          </a:p>
        </p:txBody>
      </p:sp>
      <p:sp>
        <p:nvSpPr>
          <p:cNvPr id="3" name="Espaço Reservado para Conteúdo 2">
            <a:extLst>
              <a:ext uri="{FF2B5EF4-FFF2-40B4-BE49-F238E27FC236}">
                <a16:creationId xmlns:a16="http://schemas.microsoft.com/office/drawing/2014/main" id="{FE721F1A-2226-1F6C-BE76-B32F5C502633}"/>
              </a:ext>
            </a:extLst>
          </p:cNvPr>
          <p:cNvSpPr>
            <a:spLocks noGrp="1"/>
          </p:cNvSpPr>
          <p:nvPr>
            <p:ph idx="1"/>
          </p:nvPr>
        </p:nvSpPr>
        <p:spPr>
          <a:xfrm>
            <a:off x="628650" y="1369219"/>
            <a:ext cx="7886700" cy="3408054"/>
          </a:xfrm>
        </p:spPr>
        <p:txBody>
          <a:bodyPr>
            <a:normAutofit fontScale="70000" lnSpcReduction="20000"/>
          </a:bodyPr>
          <a:lstStyle/>
          <a:p>
            <a:r>
              <a:rPr lang="en-US" dirty="0"/>
              <a:t>Help the Union by carrying out the usual tasks</a:t>
            </a:r>
          </a:p>
          <a:p>
            <a:r>
              <a:rPr lang="en-US" dirty="0"/>
              <a:t>Contribute to enhance the impact and visibility of IUPAP collaborating with other efforts, e.g., outreach, communication and initiatives such as the International Year of Quantum Science and Technology and the International Decade of Sciences for Sustainable Development.</a:t>
            </a:r>
          </a:p>
          <a:p>
            <a:r>
              <a:rPr lang="en-US" dirty="0"/>
              <a:t>IUPAP has been doing a great effort to liaise with physicists outside academia and with companies. Helping with these efforts would be most valuable!</a:t>
            </a:r>
          </a:p>
          <a:p>
            <a:r>
              <a:rPr lang="en-US" dirty="0"/>
              <a:t>Contacting new possible IUPAP members or engage members that lately have been less active would be very valuable as well.</a:t>
            </a:r>
          </a:p>
          <a:p>
            <a:r>
              <a:rPr lang="en-US" dirty="0"/>
              <a:t>Nurturing/promoting the sense of community belonging is very important.</a:t>
            </a:r>
          </a:p>
          <a:p>
            <a:r>
              <a:rPr lang="en-US" dirty="0"/>
              <a:t>Participating in the processes to define the creation of new Commissions or Working Groups or redefine existing ones.</a:t>
            </a:r>
          </a:p>
          <a:p>
            <a:r>
              <a:rPr lang="en-US" dirty="0"/>
              <a:t>Helping us explore possibilities of obtaining additional funding that would allow us to expand our support staff would be very desirable.</a:t>
            </a:r>
          </a:p>
          <a:p>
            <a:r>
              <a:rPr lang="en-US" dirty="0"/>
              <a:t>Finally, bringing in new ideas or giving input to advance with the rejuvenation process is more than welcome!</a:t>
            </a:r>
          </a:p>
        </p:txBody>
      </p:sp>
      <p:sp>
        <p:nvSpPr>
          <p:cNvPr id="4" name="Espaço Reservado para Número de Slide 3">
            <a:extLst>
              <a:ext uri="{FF2B5EF4-FFF2-40B4-BE49-F238E27FC236}">
                <a16:creationId xmlns:a16="http://schemas.microsoft.com/office/drawing/2014/main" id="{5C48E724-632C-4D7D-A5B4-E5FF40EE3CE1}"/>
              </a:ext>
            </a:extLst>
          </p:cNvPr>
          <p:cNvSpPr>
            <a:spLocks noGrp="1"/>
          </p:cNvSpPr>
          <p:nvPr>
            <p:ph type="sldNum" sz="quarter" idx="12"/>
          </p:nvPr>
        </p:nvSpPr>
        <p:spPr/>
        <p:txBody>
          <a:bodyPr/>
          <a:lstStyle/>
          <a:p>
            <a:fld id="{E4AB0A34-8E59-AF4C-A10F-36CB6F86C9FB}" type="slidenum">
              <a:rPr lang="pt-BR" smtClean="0"/>
              <a:pPr/>
              <a:t>16</a:t>
            </a:fld>
            <a:endParaRPr lang="pt-BR"/>
          </a:p>
        </p:txBody>
      </p:sp>
    </p:spTree>
    <p:extLst>
      <p:ext uri="{BB962C8B-B14F-4D97-AF65-F5344CB8AC3E}">
        <p14:creationId xmlns:p14="http://schemas.microsoft.com/office/powerpoint/2010/main" val="2677225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p:txBody>
          <a:bodyPr>
            <a:normAutofit fontScale="90000"/>
          </a:bodyPr>
          <a:lstStyle/>
          <a:p>
            <a:r>
              <a:rPr lang="en-US"/>
              <a:t>C11 - Proposed Organization for this mandate</a:t>
            </a:r>
          </a:p>
        </p:txBody>
      </p:sp>
      <p:sp>
        <p:nvSpPr>
          <p:cNvPr id="3" name="Espaço Reservado para Conteúdo 2">
            <a:extLst>
              <a:ext uri="{FF2B5EF4-FFF2-40B4-BE49-F238E27FC236}">
                <a16:creationId xmlns:a16="http://schemas.microsoft.com/office/drawing/2014/main" id="{8FACBC3F-16E6-A0D5-A4F8-88DA3224823A}"/>
              </a:ext>
            </a:extLst>
          </p:cNvPr>
          <p:cNvSpPr>
            <a:spLocks noGrp="1"/>
          </p:cNvSpPr>
          <p:nvPr>
            <p:ph idx="1"/>
          </p:nvPr>
        </p:nvSpPr>
        <p:spPr/>
        <p:txBody>
          <a:bodyPr>
            <a:normAutofit fontScale="92500"/>
          </a:bodyPr>
          <a:lstStyle/>
          <a:p>
            <a:r>
              <a:rPr lang="en-US" dirty="0"/>
              <a:t>Make sure all our responsibilities are fulfilled making then very clear</a:t>
            </a:r>
          </a:p>
          <a:p>
            <a:pPr lvl="1"/>
            <a:r>
              <a:rPr lang="en-US" dirty="0"/>
              <a:t>Definition of C11 areas of responsibility</a:t>
            </a:r>
          </a:p>
          <a:p>
            <a:r>
              <a:rPr lang="en-US" dirty="0"/>
              <a:t>Assignment of a C11 member to take care of each of these responsibilities</a:t>
            </a:r>
          </a:p>
          <a:p>
            <a:r>
              <a:rPr lang="en-US" dirty="0"/>
              <a:t>Administration:</a:t>
            </a:r>
          </a:p>
          <a:p>
            <a:pPr lvl="1"/>
            <a:r>
              <a:rPr lang="en-US" dirty="0"/>
              <a:t>Mailing list: </a:t>
            </a:r>
            <a:r>
              <a:rPr lang="en-US" dirty="0">
                <a:hlinkClick r:id="rId2"/>
              </a:rPr>
              <a:t>IUPAP-C11-Members@cern.ch</a:t>
            </a:r>
            <a:endParaRPr lang="en-US" dirty="0"/>
          </a:p>
          <a:p>
            <a:pPr lvl="1"/>
            <a:r>
              <a:rPr lang="en-US" dirty="0"/>
              <a:t>Repository: </a:t>
            </a:r>
            <a:r>
              <a:rPr lang="en-US" dirty="0">
                <a:hlinkClick r:id="rId3"/>
              </a:rPr>
              <a:t>https://cernbox.cern.ch/s/ajjONueJOOFJ4wm</a:t>
            </a:r>
            <a:r>
              <a:rPr lang="en-US" dirty="0"/>
              <a:t> </a:t>
            </a:r>
          </a:p>
          <a:p>
            <a:r>
              <a:rPr lang="en-US" dirty="0"/>
              <a:t>Regular meetings</a:t>
            </a:r>
          </a:p>
          <a:p>
            <a:pPr lvl="1"/>
            <a:r>
              <a:rPr lang="en-US" dirty="0"/>
              <a:t>Remote (every 3 months?) </a:t>
            </a:r>
          </a:p>
          <a:p>
            <a:pPr lvl="1"/>
            <a:r>
              <a:rPr lang="en-US" dirty="0"/>
              <a:t>Hybrid (LP-Madison in 2025, ICHEP-Brazil in 2026 and LP-</a:t>
            </a:r>
            <a:r>
              <a:rPr lang="en-US" dirty="0" err="1"/>
              <a:t>Shangai</a:t>
            </a:r>
            <a:r>
              <a:rPr lang="en-US" dirty="0"/>
              <a:t> in 2027)</a:t>
            </a:r>
          </a:p>
          <a:p>
            <a:endParaRPr lang="en-US" dirty="0"/>
          </a:p>
          <a:p>
            <a:endParaRPr lang="en-US" dirty="0"/>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17</a:t>
            </a:fld>
            <a:endParaRPr lang="pt-BR"/>
          </a:p>
        </p:txBody>
      </p:sp>
    </p:spTree>
    <p:extLst>
      <p:ext uri="{BB962C8B-B14F-4D97-AF65-F5344CB8AC3E}">
        <p14:creationId xmlns:p14="http://schemas.microsoft.com/office/powerpoint/2010/main" val="28563380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p:txBody>
          <a:bodyPr>
            <a:normAutofit/>
          </a:bodyPr>
          <a:lstStyle/>
          <a:p>
            <a:r>
              <a:rPr lang="en-US" dirty="0"/>
              <a:t>C11 - Responsibilities</a:t>
            </a:r>
          </a:p>
        </p:txBody>
      </p:sp>
      <p:sp>
        <p:nvSpPr>
          <p:cNvPr id="3" name="Espaço Reservado para Conteúdo 2">
            <a:extLst>
              <a:ext uri="{FF2B5EF4-FFF2-40B4-BE49-F238E27FC236}">
                <a16:creationId xmlns:a16="http://schemas.microsoft.com/office/drawing/2014/main" id="{8FACBC3F-16E6-A0D5-A4F8-88DA3224823A}"/>
              </a:ext>
            </a:extLst>
          </p:cNvPr>
          <p:cNvSpPr>
            <a:spLocks noGrp="1"/>
          </p:cNvSpPr>
          <p:nvPr>
            <p:ph sz="half" idx="1"/>
          </p:nvPr>
        </p:nvSpPr>
        <p:spPr/>
        <p:txBody>
          <a:bodyPr>
            <a:normAutofit fontScale="92500" lnSpcReduction="20000"/>
          </a:bodyPr>
          <a:lstStyle/>
          <a:p>
            <a:r>
              <a:rPr lang="en-US" dirty="0"/>
              <a:t>Conferences</a:t>
            </a:r>
          </a:p>
          <a:p>
            <a:r>
              <a:rPr lang="en-US" dirty="0"/>
              <a:t>Awards</a:t>
            </a:r>
          </a:p>
          <a:p>
            <a:r>
              <a:rPr lang="en-US" dirty="0"/>
              <a:t>Reports</a:t>
            </a:r>
          </a:p>
          <a:p>
            <a:r>
              <a:rPr lang="en-US" dirty="0"/>
              <a:t>Fundamental Particle Physics</a:t>
            </a:r>
          </a:p>
          <a:p>
            <a:pPr lvl="1"/>
            <a:r>
              <a:rPr lang="en-US" dirty="0"/>
              <a:t>Theory</a:t>
            </a:r>
          </a:p>
          <a:p>
            <a:pPr lvl="1"/>
            <a:r>
              <a:rPr lang="en-US" dirty="0"/>
              <a:t>Experimental</a:t>
            </a:r>
          </a:p>
          <a:p>
            <a:r>
              <a:rPr lang="en-US" dirty="0"/>
              <a:t>Instrumentation</a:t>
            </a:r>
          </a:p>
          <a:p>
            <a:r>
              <a:rPr lang="en-US" dirty="0"/>
              <a:t>Future accelerators</a:t>
            </a:r>
          </a:p>
          <a:p>
            <a:r>
              <a:rPr lang="en-US" dirty="0"/>
              <a:t>Industrial applications</a:t>
            </a:r>
          </a:p>
          <a:p>
            <a:r>
              <a:rPr lang="en-US" dirty="0"/>
              <a:t>IUPAP Commissions Liaison</a:t>
            </a:r>
          </a:p>
        </p:txBody>
      </p:sp>
      <p:sp>
        <p:nvSpPr>
          <p:cNvPr id="5" name="Espaço Reservado para Conteúdo 4">
            <a:extLst>
              <a:ext uri="{FF2B5EF4-FFF2-40B4-BE49-F238E27FC236}">
                <a16:creationId xmlns:a16="http://schemas.microsoft.com/office/drawing/2014/main" id="{97BDFE9E-7FD5-7C11-B43B-6E2AEAD9CCAA}"/>
              </a:ext>
            </a:extLst>
          </p:cNvPr>
          <p:cNvSpPr>
            <a:spLocks noGrp="1"/>
          </p:cNvSpPr>
          <p:nvPr>
            <p:ph sz="half" idx="2"/>
          </p:nvPr>
        </p:nvSpPr>
        <p:spPr/>
        <p:txBody>
          <a:bodyPr>
            <a:normAutofit fontScale="92500" lnSpcReduction="20000"/>
          </a:bodyPr>
          <a:lstStyle/>
          <a:p>
            <a:r>
              <a:rPr lang="en-US" dirty="0"/>
              <a:t>Free Circulation</a:t>
            </a:r>
          </a:p>
          <a:p>
            <a:r>
              <a:rPr lang="en-US" dirty="0"/>
              <a:t>Communication</a:t>
            </a:r>
          </a:p>
          <a:p>
            <a:r>
              <a:rPr lang="en-US" dirty="0"/>
              <a:t>Regional Particle Physics Associations Liaisons</a:t>
            </a:r>
          </a:p>
          <a:p>
            <a:pPr lvl="1"/>
            <a:r>
              <a:rPr lang="en-US" dirty="0"/>
              <a:t>Western Europe</a:t>
            </a:r>
          </a:p>
          <a:p>
            <a:pPr lvl="1"/>
            <a:r>
              <a:rPr lang="en-US" dirty="0"/>
              <a:t>Eastern Europe</a:t>
            </a:r>
          </a:p>
          <a:p>
            <a:pPr lvl="1"/>
            <a:r>
              <a:rPr lang="en-US" dirty="0"/>
              <a:t>North America</a:t>
            </a:r>
          </a:p>
          <a:p>
            <a:pPr lvl="1"/>
            <a:r>
              <a:rPr lang="en-US" dirty="0"/>
              <a:t>Latin America</a:t>
            </a:r>
          </a:p>
          <a:p>
            <a:pPr lvl="1"/>
            <a:r>
              <a:rPr lang="en-US" dirty="0"/>
              <a:t>Sub Saharan Africa</a:t>
            </a:r>
          </a:p>
          <a:p>
            <a:pPr lvl="1"/>
            <a:r>
              <a:rPr lang="en-US" dirty="0"/>
              <a:t>Middle East and North Africa</a:t>
            </a:r>
          </a:p>
          <a:p>
            <a:pPr lvl="1"/>
            <a:r>
              <a:rPr lang="en-US" dirty="0"/>
              <a:t>East Asia</a:t>
            </a:r>
          </a:p>
          <a:p>
            <a:pPr lvl="1"/>
            <a:r>
              <a:rPr lang="en-US" dirty="0"/>
              <a:t>South and South East Asia</a:t>
            </a:r>
          </a:p>
          <a:p>
            <a:pPr lvl="1"/>
            <a:r>
              <a:rPr lang="en-US" dirty="0"/>
              <a:t>Oceania</a:t>
            </a:r>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18</a:t>
            </a:fld>
            <a:endParaRPr lang="pt-BR"/>
          </a:p>
        </p:txBody>
      </p:sp>
    </p:spTree>
    <p:extLst>
      <p:ext uri="{BB962C8B-B14F-4D97-AF65-F5344CB8AC3E}">
        <p14:creationId xmlns:p14="http://schemas.microsoft.com/office/powerpoint/2010/main" val="14959305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p:txBody>
          <a:bodyPr>
            <a:normAutofit fontScale="90000"/>
          </a:bodyPr>
          <a:lstStyle/>
          <a:p>
            <a:r>
              <a:rPr lang="en-US" dirty="0"/>
              <a:t>C11 - Responsibilities</a:t>
            </a:r>
            <a:br>
              <a:rPr lang="en-US" dirty="0"/>
            </a:br>
            <a:r>
              <a:rPr lang="en-US" dirty="0"/>
              <a:t>Conferences: Categories</a:t>
            </a:r>
          </a:p>
        </p:txBody>
      </p:sp>
      <p:sp>
        <p:nvSpPr>
          <p:cNvPr id="8" name="Espaço Reservado para Conteúdo 7">
            <a:extLst>
              <a:ext uri="{FF2B5EF4-FFF2-40B4-BE49-F238E27FC236}">
                <a16:creationId xmlns:a16="http://schemas.microsoft.com/office/drawing/2014/main" id="{60AD50A2-BF61-A08E-AA58-2F07A5D91CC6}"/>
              </a:ext>
            </a:extLst>
          </p:cNvPr>
          <p:cNvSpPr>
            <a:spLocks noGrp="1"/>
          </p:cNvSpPr>
          <p:nvPr>
            <p:ph sz="half" idx="2"/>
          </p:nvPr>
        </p:nvSpPr>
        <p:spPr>
          <a:xfrm>
            <a:off x="961052" y="3481467"/>
            <a:ext cx="7554298" cy="1151256"/>
          </a:xfrm>
        </p:spPr>
        <p:txBody>
          <a:bodyPr>
            <a:normAutofit/>
          </a:bodyPr>
          <a:lstStyle/>
          <a:p>
            <a:r>
              <a:rPr lang="en-US" dirty="0"/>
              <a:t>Amount granted:</a:t>
            </a:r>
          </a:p>
          <a:p>
            <a:pPr lvl="1"/>
            <a:r>
              <a:rPr lang="en-US" dirty="0"/>
              <a:t>Type A: CHF 8,500.00</a:t>
            </a:r>
          </a:p>
          <a:p>
            <a:pPr lvl="1"/>
            <a:r>
              <a:rPr lang="en-US" dirty="0"/>
              <a:t>Type B: CHF 6,000.00</a:t>
            </a:r>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19</a:t>
            </a:fld>
            <a:endParaRPr lang="pt-BR"/>
          </a:p>
        </p:txBody>
      </p:sp>
      <p:pic>
        <p:nvPicPr>
          <p:cNvPr id="6" name="Imagem 5">
            <a:extLst>
              <a:ext uri="{FF2B5EF4-FFF2-40B4-BE49-F238E27FC236}">
                <a16:creationId xmlns:a16="http://schemas.microsoft.com/office/drawing/2014/main" id="{CF311190-A14D-1F17-F0EF-8AF34C55C3C0}"/>
              </a:ext>
            </a:extLst>
          </p:cNvPr>
          <p:cNvPicPr>
            <a:picLocks noChangeAspect="1"/>
          </p:cNvPicPr>
          <p:nvPr/>
        </p:nvPicPr>
        <p:blipFill>
          <a:blip r:embed="rId2"/>
          <a:stretch>
            <a:fillRect/>
          </a:stretch>
        </p:blipFill>
        <p:spPr>
          <a:xfrm>
            <a:off x="961052" y="1369219"/>
            <a:ext cx="7431055" cy="2011045"/>
          </a:xfrm>
          <a:prstGeom prst="rect">
            <a:avLst/>
          </a:prstGeom>
        </p:spPr>
      </p:pic>
    </p:spTree>
    <p:extLst>
      <p:ext uri="{BB962C8B-B14F-4D97-AF65-F5344CB8AC3E}">
        <p14:creationId xmlns:p14="http://schemas.microsoft.com/office/powerpoint/2010/main" val="3288506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8DC813-EDC5-8D67-CC1B-2C3F9E25EE44}"/>
              </a:ext>
            </a:extLst>
          </p:cNvPr>
          <p:cNvSpPr>
            <a:spLocks noGrp="1"/>
          </p:cNvSpPr>
          <p:nvPr>
            <p:ph type="title"/>
          </p:nvPr>
        </p:nvSpPr>
        <p:spPr/>
        <p:txBody>
          <a:bodyPr>
            <a:normAutofit fontScale="90000"/>
          </a:bodyPr>
          <a:lstStyle/>
          <a:p>
            <a:r>
              <a:rPr lang="en-US" dirty="0"/>
              <a:t>International Union of Pure and Applied Physics</a:t>
            </a:r>
          </a:p>
        </p:txBody>
      </p:sp>
      <p:sp>
        <p:nvSpPr>
          <p:cNvPr id="3" name="Espaço Reservado para Conteúdo 2">
            <a:extLst>
              <a:ext uri="{FF2B5EF4-FFF2-40B4-BE49-F238E27FC236}">
                <a16:creationId xmlns:a16="http://schemas.microsoft.com/office/drawing/2014/main" id="{FE721F1A-2226-1F6C-BE76-B32F5C502633}"/>
              </a:ext>
            </a:extLst>
          </p:cNvPr>
          <p:cNvSpPr>
            <a:spLocks noGrp="1"/>
          </p:cNvSpPr>
          <p:nvPr>
            <p:ph idx="1"/>
          </p:nvPr>
        </p:nvSpPr>
        <p:spPr/>
        <p:txBody>
          <a:bodyPr>
            <a:normAutofit fontScale="92500"/>
          </a:bodyPr>
          <a:lstStyle/>
          <a:p>
            <a:r>
              <a:rPr lang="en-US" dirty="0"/>
              <a:t>IUPAP is the only International Scientific Union dedicated to all areas of physics</a:t>
            </a:r>
          </a:p>
          <a:p>
            <a:pPr lvl="1"/>
            <a:r>
              <a:rPr lang="en-US" dirty="0"/>
              <a:t>It is run by physicists from all fields and continents</a:t>
            </a:r>
          </a:p>
          <a:p>
            <a:pPr lvl="1"/>
            <a:r>
              <a:rPr lang="en-US" dirty="0"/>
              <a:t>The union is a network of networks, a network of communities</a:t>
            </a:r>
          </a:p>
          <a:p>
            <a:r>
              <a:rPr lang="en-US" b="1" dirty="0"/>
              <a:t>Mission:</a:t>
            </a:r>
            <a:r>
              <a:rPr lang="en-US" dirty="0"/>
              <a:t> To assist in the worldwide development of physics, to foster international cooperation in physics, and to help in the application of physics toward solving problems of concern to humanity</a:t>
            </a:r>
          </a:p>
          <a:p>
            <a:r>
              <a:rPr lang="en-US" dirty="0"/>
              <a:t>Created in 1922 with 13 country members (Belgium, Canada, Denmark, France, Holland, Japan, Norway, Poland, Spain, Switzerland, UK, USA, South Africa), it now has about 60 territorial members representing identified physics communities from all regions</a:t>
            </a:r>
          </a:p>
        </p:txBody>
      </p:sp>
      <p:sp>
        <p:nvSpPr>
          <p:cNvPr id="4" name="Espaço Reservado para Número de Slide 3">
            <a:extLst>
              <a:ext uri="{FF2B5EF4-FFF2-40B4-BE49-F238E27FC236}">
                <a16:creationId xmlns:a16="http://schemas.microsoft.com/office/drawing/2014/main" id="{5C48E724-632C-4D7D-A5B4-E5FF40EE3CE1}"/>
              </a:ext>
            </a:extLst>
          </p:cNvPr>
          <p:cNvSpPr>
            <a:spLocks noGrp="1"/>
          </p:cNvSpPr>
          <p:nvPr>
            <p:ph type="sldNum" sz="quarter" idx="12"/>
          </p:nvPr>
        </p:nvSpPr>
        <p:spPr/>
        <p:txBody>
          <a:bodyPr/>
          <a:lstStyle/>
          <a:p>
            <a:fld id="{E4AB0A34-8E59-AF4C-A10F-36CB6F86C9FB}" type="slidenum">
              <a:rPr lang="pt-BR" smtClean="0"/>
              <a:pPr/>
              <a:t>2</a:t>
            </a:fld>
            <a:endParaRPr lang="pt-BR"/>
          </a:p>
        </p:txBody>
      </p:sp>
    </p:spTree>
    <p:extLst>
      <p:ext uri="{BB962C8B-B14F-4D97-AF65-F5344CB8AC3E}">
        <p14:creationId xmlns:p14="http://schemas.microsoft.com/office/powerpoint/2010/main" val="5094652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p:txBody>
          <a:bodyPr>
            <a:normAutofit fontScale="90000"/>
          </a:bodyPr>
          <a:lstStyle/>
          <a:p>
            <a:r>
              <a:rPr lang="en-US" dirty="0"/>
              <a:t>C11 - Responsibilities</a:t>
            </a:r>
            <a:br>
              <a:rPr lang="en-US" dirty="0"/>
            </a:br>
            <a:r>
              <a:rPr lang="en-US" dirty="0"/>
              <a:t>Conferences: Selection Criteria</a:t>
            </a:r>
          </a:p>
        </p:txBody>
      </p:sp>
      <p:sp>
        <p:nvSpPr>
          <p:cNvPr id="3" name="Espaço Reservado para Conteúdo 2">
            <a:extLst>
              <a:ext uri="{FF2B5EF4-FFF2-40B4-BE49-F238E27FC236}">
                <a16:creationId xmlns:a16="http://schemas.microsoft.com/office/drawing/2014/main" id="{8FACBC3F-16E6-A0D5-A4F8-88DA3224823A}"/>
              </a:ext>
            </a:extLst>
          </p:cNvPr>
          <p:cNvSpPr>
            <a:spLocks noGrp="1"/>
          </p:cNvSpPr>
          <p:nvPr>
            <p:ph idx="1"/>
          </p:nvPr>
        </p:nvSpPr>
        <p:spPr/>
        <p:txBody>
          <a:bodyPr>
            <a:normAutofit fontScale="92500" lnSpcReduction="20000"/>
          </a:bodyPr>
          <a:lstStyle/>
          <a:p>
            <a:r>
              <a:rPr lang="en-US" dirty="0"/>
              <a:t>Scientific Value and Composition of Organizing Committee:</a:t>
            </a:r>
          </a:p>
          <a:p>
            <a:pPr lvl="1"/>
            <a:r>
              <a:rPr lang="en-US" dirty="0"/>
              <a:t>Justification to continue a series and, for new conferences, a clear statement of purpose on the relationship with existing conferences. Advisory and Program Committee members should be experts.</a:t>
            </a:r>
          </a:p>
          <a:p>
            <a:r>
              <a:rPr lang="en-US" dirty="0"/>
              <a:t>International Character and Accessibility:</a:t>
            </a:r>
          </a:p>
          <a:p>
            <a:pPr lvl="1"/>
            <a:r>
              <a:rPr lang="en-US" dirty="0"/>
              <a:t>Only international conferences are considered for sponsorship. They must have a fairly representative international advisory committee. If a series, the conference must move amongst countries and continents. Participation should be genuinely international.</a:t>
            </a:r>
          </a:p>
          <a:p>
            <a:r>
              <a:rPr lang="en-US" dirty="0"/>
              <a:t>Free Circulation of Scientists:</a:t>
            </a:r>
          </a:p>
          <a:p>
            <a:pPr lvl="1"/>
            <a:r>
              <a:rPr lang="en-US" dirty="0"/>
              <a:t>The free circulation of scientists for scientific purposes is a major piece of IUPAP policy. The principle of the Universality of Science is fundamental to scientific progress. This principle embodies freedom of movement, association, expression and communication for scientists, as well as equitable access to data, information and research materials.</a:t>
            </a:r>
          </a:p>
          <a:p>
            <a:endParaRPr lang="en-US" dirty="0"/>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20</a:t>
            </a:fld>
            <a:endParaRPr lang="pt-BR"/>
          </a:p>
        </p:txBody>
      </p:sp>
    </p:spTree>
    <p:extLst>
      <p:ext uri="{BB962C8B-B14F-4D97-AF65-F5344CB8AC3E}">
        <p14:creationId xmlns:p14="http://schemas.microsoft.com/office/powerpoint/2010/main" val="329704159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p:txBody>
          <a:bodyPr>
            <a:normAutofit fontScale="90000"/>
          </a:bodyPr>
          <a:lstStyle/>
          <a:p>
            <a:r>
              <a:rPr lang="en-US" dirty="0"/>
              <a:t>C11 - Responsibilities</a:t>
            </a:r>
            <a:br>
              <a:rPr lang="en-US" dirty="0"/>
            </a:br>
            <a:r>
              <a:rPr lang="en-US" dirty="0"/>
              <a:t>Conferences: Selection Criteria</a:t>
            </a:r>
          </a:p>
        </p:txBody>
      </p:sp>
      <p:sp>
        <p:nvSpPr>
          <p:cNvPr id="3" name="Espaço Reservado para Conteúdo 2">
            <a:extLst>
              <a:ext uri="{FF2B5EF4-FFF2-40B4-BE49-F238E27FC236}">
                <a16:creationId xmlns:a16="http://schemas.microsoft.com/office/drawing/2014/main" id="{8FACBC3F-16E6-A0D5-A4F8-88DA3224823A}"/>
              </a:ext>
            </a:extLst>
          </p:cNvPr>
          <p:cNvSpPr>
            <a:spLocks noGrp="1"/>
          </p:cNvSpPr>
          <p:nvPr>
            <p:ph idx="1"/>
          </p:nvPr>
        </p:nvSpPr>
        <p:spPr/>
        <p:txBody>
          <a:bodyPr>
            <a:normAutofit fontScale="92500" lnSpcReduction="20000"/>
          </a:bodyPr>
          <a:lstStyle/>
          <a:p>
            <a:r>
              <a:rPr lang="en-US" dirty="0"/>
              <a:t>Inclusion of Women:</a:t>
            </a:r>
          </a:p>
          <a:p>
            <a:pPr lvl="1"/>
            <a:r>
              <a:rPr lang="en-US" dirty="0"/>
              <a:t>It is the policy of IUPAP that all IUPAP sponsored conferences must include women on the organizing and program committees and as invited speakers. The application should include a list of the program committee with evidence that women are included, and the numbers of women invited speakers should be recorded in the conference report.</a:t>
            </a:r>
          </a:p>
          <a:p>
            <a:r>
              <a:rPr lang="en-US" dirty="0"/>
              <a:t>Encourage Conferences to have Affordable Category of Registration Fee:</a:t>
            </a:r>
          </a:p>
          <a:p>
            <a:pPr lvl="1"/>
            <a:r>
              <a:rPr lang="en-US" dirty="0"/>
              <a:t>Recommended affordable registration fee for 2025: 300 CHF </a:t>
            </a:r>
          </a:p>
          <a:p>
            <a:r>
              <a:rPr lang="en-US" dirty="0"/>
              <a:t>Harassment</a:t>
            </a:r>
          </a:p>
          <a:p>
            <a:pPr lvl="1"/>
            <a:r>
              <a:rPr lang="en-US" dirty="0"/>
              <a:t>IUPAP insists that all participants at IUPAP conferences should be able to enjoy the conference and its benefits free of discrimination and harassment. To emphasize this policy and to indicate that remedies are available to those who are harassed or discriminated against, all IUPAP supported conferences are required to publish the following statement on their website and in all publications related to the Conference.</a:t>
            </a:r>
          </a:p>
          <a:p>
            <a:endParaRPr lang="en-US" dirty="0"/>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21</a:t>
            </a:fld>
            <a:endParaRPr lang="pt-BR"/>
          </a:p>
        </p:txBody>
      </p:sp>
      <p:sp>
        <p:nvSpPr>
          <p:cNvPr id="6" name="CaixaDeTexto 5">
            <a:extLst>
              <a:ext uri="{FF2B5EF4-FFF2-40B4-BE49-F238E27FC236}">
                <a16:creationId xmlns:a16="http://schemas.microsoft.com/office/drawing/2014/main" id="{AC563A9D-40B4-E767-B880-B13FE89C8AA0}"/>
              </a:ext>
            </a:extLst>
          </p:cNvPr>
          <p:cNvSpPr txBox="1"/>
          <p:nvPr/>
        </p:nvSpPr>
        <p:spPr>
          <a:xfrm>
            <a:off x="1017037" y="1511559"/>
            <a:ext cx="184731" cy="300082"/>
          </a:xfrm>
          <a:prstGeom prst="rect">
            <a:avLst/>
          </a:prstGeom>
          <a:noFill/>
        </p:spPr>
        <p:txBody>
          <a:bodyPr wrap="none" rtlCol="0">
            <a:spAutoFit/>
          </a:bodyPr>
          <a:lstStyle/>
          <a:p>
            <a:endParaRPr lang="pt-BR" dirty="0"/>
          </a:p>
        </p:txBody>
      </p:sp>
    </p:spTree>
    <p:extLst>
      <p:ext uri="{BB962C8B-B14F-4D97-AF65-F5344CB8AC3E}">
        <p14:creationId xmlns:p14="http://schemas.microsoft.com/office/powerpoint/2010/main" val="15301245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p:txBody>
          <a:bodyPr>
            <a:normAutofit fontScale="90000"/>
          </a:bodyPr>
          <a:lstStyle/>
          <a:p>
            <a:r>
              <a:rPr lang="en-US" dirty="0"/>
              <a:t>C11 - Responsibilities</a:t>
            </a:r>
            <a:br>
              <a:rPr lang="en-US" dirty="0"/>
            </a:br>
            <a:r>
              <a:rPr lang="en-US" dirty="0"/>
              <a:t>Conferences: Rules</a:t>
            </a:r>
          </a:p>
        </p:txBody>
      </p:sp>
      <p:sp>
        <p:nvSpPr>
          <p:cNvPr id="3" name="Espaço Reservado para Conteúdo 2">
            <a:extLst>
              <a:ext uri="{FF2B5EF4-FFF2-40B4-BE49-F238E27FC236}">
                <a16:creationId xmlns:a16="http://schemas.microsoft.com/office/drawing/2014/main" id="{8FACBC3F-16E6-A0D5-A4F8-88DA3224823A}"/>
              </a:ext>
            </a:extLst>
          </p:cNvPr>
          <p:cNvSpPr>
            <a:spLocks noGrp="1"/>
          </p:cNvSpPr>
          <p:nvPr>
            <p:ph idx="1"/>
          </p:nvPr>
        </p:nvSpPr>
        <p:spPr/>
        <p:txBody>
          <a:bodyPr>
            <a:normAutofit fontScale="77500" lnSpcReduction="20000"/>
          </a:bodyPr>
          <a:lstStyle/>
          <a:p>
            <a:r>
              <a:rPr lang="en-US" dirty="0"/>
              <a:t>IUPAP Conferences are supported either by Financial sponsorship, or through Endorsement</a:t>
            </a:r>
          </a:p>
          <a:p>
            <a:r>
              <a:rPr lang="en-US" dirty="0"/>
              <a:t>To ensure that a conference is considered for IUPAP sponsorship in time, requests must be made before June 1 of the year preceding the date of the proposed conference. The request must include all required information as indicated on the application form</a:t>
            </a:r>
          </a:p>
          <a:p>
            <a:r>
              <a:rPr lang="en-US" dirty="0"/>
              <a:t>Physical Locations within IUPAP member nations to be given priority as conference hosts. Online and internet-based platforms should be fairly accessible to the wider community</a:t>
            </a:r>
          </a:p>
          <a:p>
            <a:r>
              <a:rPr lang="en-US" dirty="0"/>
              <a:t>IUPAP support to be given to best and most deserving conferences, previous funding not a guarantee for future support</a:t>
            </a:r>
          </a:p>
          <a:p>
            <a:r>
              <a:rPr lang="en-US" dirty="0"/>
              <a:t>Conference fees should be stated, requested amount should not exceed IUPAP limit</a:t>
            </a:r>
          </a:p>
          <a:p>
            <a:r>
              <a:rPr lang="en-US" dirty="0"/>
              <a:t>Travel grants should be used to support physicists from developing countries</a:t>
            </a:r>
          </a:p>
          <a:p>
            <a:r>
              <a:rPr lang="en-US" dirty="0"/>
              <a:t>Presence of women on LOCs and as invited speakers a condition for IUPAP support (10% Minimum) </a:t>
            </a:r>
          </a:p>
          <a:p>
            <a:endParaRPr lang="en-US" dirty="0"/>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22</a:t>
            </a:fld>
            <a:endParaRPr lang="pt-BR"/>
          </a:p>
        </p:txBody>
      </p:sp>
    </p:spTree>
    <p:extLst>
      <p:ext uri="{BB962C8B-B14F-4D97-AF65-F5344CB8AC3E}">
        <p14:creationId xmlns:p14="http://schemas.microsoft.com/office/powerpoint/2010/main" val="30646686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p:txBody>
          <a:bodyPr>
            <a:normAutofit fontScale="90000"/>
          </a:bodyPr>
          <a:lstStyle/>
          <a:p>
            <a:r>
              <a:rPr lang="en-US" dirty="0"/>
              <a:t>C11 - Responsibilities</a:t>
            </a:r>
            <a:br>
              <a:rPr lang="en-US" dirty="0"/>
            </a:br>
            <a:r>
              <a:rPr lang="en-US" dirty="0"/>
              <a:t>Conferences: C11 (2025)</a:t>
            </a:r>
          </a:p>
        </p:txBody>
      </p:sp>
      <p:sp>
        <p:nvSpPr>
          <p:cNvPr id="3" name="Espaço Reservado para Conteúdo 2">
            <a:extLst>
              <a:ext uri="{FF2B5EF4-FFF2-40B4-BE49-F238E27FC236}">
                <a16:creationId xmlns:a16="http://schemas.microsoft.com/office/drawing/2014/main" id="{8FACBC3F-16E6-A0D5-A4F8-88DA3224823A}"/>
              </a:ext>
            </a:extLst>
          </p:cNvPr>
          <p:cNvSpPr>
            <a:spLocks noGrp="1"/>
          </p:cNvSpPr>
          <p:nvPr>
            <p:ph idx="1"/>
          </p:nvPr>
        </p:nvSpPr>
        <p:spPr/>
        <p:txBody>
          <a:bodyPr>
            <a:normAutofit/>
          </a:bodyPr>
          <a:lstStyle/>
          <a:p>
            <a:r>
              <a:rPr lang="en-US" dirty="0"/>
              <a:t>Type A</a:t>
            </a:r>
          </a:p>
          <a:p>
            <a:pPr lvl="1"/>
            <a:r>
              <a:rPr lang="en-US" dirty="0"/>
              <a:t>32nd International Symposium on Lepton Photon Interactions at High Energies (ISLPIHE-2025)</a:t>
            </a:r>
          </a:p>
          <a:p>
            <a:r>
              <a:rPr lang="en-US" dirty="0"/>
              <a:t>Type B </a:t>
            </a:r>
          </a:p>
          <a:p>
            <a:pPr lvl="1"/>
            <a:r>
              <a:rPr lang="en-US" dirty="0"/>
              <a:t>International Conference on Large Hadron Collider Physics (LHCP25)</a:t>
            </a:r>
          </a:p>
          <a:p>
            <a:r>
              <a:rPr lang="en-US" dirty="0"/>
              <a:t>Type C</a:t>
            </a:r>
          </a:p>
          <a:p>
            <a:pPr lvl="1"/>
            <a:r>
              <a:rPr lang="en-US" dirty="0"/>
              <a:t>Higgs Hunting 2025 (Higgs-2025)</a:t>
            </a:r>
          </a:p>
          <a:p>
            <a:pPr lvl="1"/>
            <a:r>
              <a:rPr lang="en-US" dirty="0"/>
              <a:t>European Physical Society Conference on High Energy Physics (EPS-HEP-2025)</a:t>
            </a:r>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23</a:t>
            </a:fld>
            <a:endParaRPr lang="pt-BR"/>
          </a:p>
        </p:txBody>
      </p:sp>
    </p:spTree>
    <p:extLst>
      <p:ext uri="{BB962C8B-B14F-4D97-AF65-F5344CB8AC3E}">
        <p14:creationId xmlns:p14="http://schemas.microsoft.com/office/powerpoint/2010/main" val="17180347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a:xfrm>
            <a:off x="628650" y="273844"/>
            <a:ext cx="5641521" cy="994172"/>
          </a:xfrm>
        </p:spPr>
        <p:txBody>
          <a:bodyPr>
            <a:normAutofit fontScale="90000"/>
          </a:bodyPr>
          <a:lstStyle/>
          <a:p>
            <a:r>
              <a:rPr lang="en-US" dirty="0"/>
              <a:t>C11 - Responsibilities</a:t>
            </a:r>
            <a:br>
              <a:rPr lang="en-US" dirty="0"/>
            </a:br>
            <a:r>
              <a:rPr lang="en-US" dirty="0"/>
              <a:t>Conferences: C11 (beyond 2025)</a:t>
            </a:r>
          </a:p>
        </p:txBody>
      </p:sp>
      <p:sp>
        <p:nvSpPr>
          <p:cNvPr id="3" name="Espaço Reservado para Conteúdo 2">
            <a:extLst>
              <a:ext uri="{FF2B5EF4-FFF2-40B4-BE49-F238E27FC236}">
                <a16:creationId xmlns:a16="http://schemas.microsoft.com/office/drawing/2014/main" id="{8FACBC3F-16E6-A0D5-A4F8-88DA3224823A}"/>
              </a:ext>
            </a:extLst>
          </p:cNvPr>
          <p:cNvSpPr>
            <a:spLocks noGrp="1"/>
          </p:cNvSpPr>
          <p:nvPr>
            <p:ph idx="1"/>
          </p:nvPr>
        </p:nvSpPr>
        <p:spPr/>
        <p:txBody>
          <a:bodyPr>
            <a:normAutofit fontScale="92500" lnSpcReduction="20000"/>
          </a:bodyPr>
          <a:lstStyle/>
          <a:p>
            <a:r>
              <a:rPr lang="en-US" dirty="0"/>
              <a:t>Type A</a:t>
            </a:r>
          </a:p>
          <a:p>
            <a:pPr lvl="1"/>
            <a:r>
              <a:rPr lang="en-US" dirty="0"/>
              <a:t>43th International Conference on High Energy Physics (ICHEP2026), July-August, 2026, Natal, Brazil</a:t>
            </a:r>
          </a:p>
          <a:p>
            <a:pPr lvl="1"/>
            <a:r>
              <a:rPr lang="en-US" dirty="0"/>
              <a:t>32th International Symposium on Lepton Photon Interactions at High Energies (LP2027), Shanghai, China</a:t>
            </a:r>
          </a:p>
          <a:p>
            <a:pPr lvl="1"/>
            <a:r>
              <a:rPr lang="en-US" dirty="0"/>
              <a:t>44th International Conference on High Energy Physics (ICHEP2028), Bangkok, Thailand</a:t>
            </a:r>
          </a:p>
          <a:p>
            <a:pPr lvl="1"/>
            <a:r>
              <a:rPr lang="en-US" b="1" dirty="0"/>
              <a:t>Start discussions about LP 2029?</a:t>
            </a:r>
          </a:p>
          <a:p>
            <a:r>
              <a:rPr lang="en-US" dirty="0"/>
              <a:t>Type B </a:t>
            </a:r>
          </a:p>
          <a:p>
            <a:pPr lvl="1"/>
            <a:r>
              <a:rPr lang="en-US" dirty="0"/>
              <a:t>International Conference on Technology and Instrumentation in Particle Physics (TIPP-2026), Mumbai, India</a:t>
            </a:r>
          </a:p>
          <a:p>
            <a:r>
              <a:rPr lang="en-US" dirty="0"/>
              <a:t>Type C</a:t>
            </a:r>
          </a:p>
          <a:p>
            <a:pPr lvl="1"/>
            <a:r>
              <a:rPr lang="en-US" dirty="0"/>
              <a:t>We should encourage for applications, mainly regional Particle Physics conferences</a:t>
            </a:r>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24</a:t>
            </a:fld>
            <a:endParaRPr lang="pt-BR"/>
          </a:p>
        </p:txBody>
      </p:sp>
    </p:spTree>
    <p:extLst>
      <p:ext uri="{BB962C8B-B14F-4D97-AF65-F5344CB8AC3E}">
        <p14:creationId xmlns:p14="http://schemas.microsoft.com/office/powerpoint/2010/main" val="253780874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p:txBody>
          <a:bodyPr>
            <a:normAutofit fontScale="90000"/>
          </a:bodyPr>
          <a:lstStyle/>
          <a:p>
            <a:r>
              <a:rPr lang="en-US" dirty="0"/>
              <a:t>C11 - Responsibilities </a:t>
            </a:r>
            <a:br>
              <a:rPr lang="en-US" dirty="0"/>
            </a:br>
            <a:r>
              <a:rPr lang="en-US" dirty="0"/>
              <a:t>Awards</a:t>
            </a:r>
          </a:p>
        </p:txBody>
      </p:sp>
      <p:sp>
        <p:nvSpPr>
          <p:cNvPr id="3" name="Espaço Reservado para Conteúdo 2">
            <a:extLst>
              <a:ext uri="{FF2B5EF4-FFF2-40B4-BE49-F238E27FC236}">
                <a16:creationId xmlns:a16="http://schemas.microsoft.com/office/drawing/2014/main" id="{8FACBC3F-16E6-A0D5-A4F8-88DA3224823A}"/>
              </a:ext>
            </a:extLst>
          </p:cNvPr>
          <p:cNvSpPr>
            <a:spLocks noGrp="1"/>
          </p:cNvSpPr>
          <p:nvPr>
            <p:ph idx="1"/>
          </p:nvPr>
        </p:nvSpPr>
        <p:spPr/>
        <p:txBody>
          <a:bodyPr>
            <a:normAutofit fontScale="92500" lnSpcReduction="20000"/>
          </a:bodyPr>
          <a:lstStyle/>
          <a:p>
            <a:r>
              <a:rPr lang="en-US" dirty="0"/>
              <a:t>Early Career Scientist (former Young Scientist) Prizes </a:t>
            </a:r>
          </a:p>
          <a:p>
            <a:r>
              <a:rPr lang="en-US" dirty="0"/>
              <a:t>Recognize the contributions of early career physicists within the subfields of each Commission. </a:t>
            </a:r>
          </a:p>
          <a:p>
            <a:r>
              <a:rPr lang="en-US" dirty="0"/>
              <a:t>Successful candidates will have up to 8 years of research experience following Ph.D. (excluding career interruptions). </a:t>
            </a:r>
          </a:p>
          <a:p>
            <a:r>
              <a:rPr lang="en-US" dirty="0"/>
              <a:t>C11 give two awards every two years</a:t>
            </a:r>
          </a:p>
          <a:p>
            <a:r>
              <a:rPr lang="en-US" dirty="0"/>
              <a:t>The award consists of a certificate, medal and a monetary amount</a:t>
            </a:r>
          </a:p>
          <a:p>
            <a:r>
              <a:rPr lang="en-US" dirty="0"/>
              <a:t>A presentation by the awardees will take place at an international conference sponsored through the commission</a:t>
            </a:r>
          </a:p>
          <a:p>
            <a:r>
              <a:rPr lang="en-US" dirty="0"/>
              <a:t>Always aim for an inclusive process</a:t>
            </a:r>
          </a:p>
          <a:p>
            <a:r>
              <a:rPr lang="en-US" b="1" dirty="0"/>
              <a:t>We need to organize the 2026 ECSP starting this year</a:t>
            </a:r>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25</a:t>
            </a:fld>
            <a:endParaRPr lang="pt-BR"/>
          </a:p>
        </p:txBody>
      </p:sp>
    </p:spTree>
    <p:extLst>
      <p:ext uri="{BB962C8B-B14F-4D97-AF65-F5344CB8AC3E}">
        <p14:creationId xmlns:p14="http://schemas.microsoft.com/office/powerpoint/2010/main" val="2267508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p:txBody>
          <a:bodyPr>
            <a:normAutofit/>
          </a:bodyPr>
          <a:lstStyle/>
          <a:p>
            <a:r>
              <a:rPr lang="en-US" dirty="0"/>
              <a:t>C11 - Responsibilities</a:t>
            </a:r>
          </a:p>
        </p:txBody>
      </p:sp>
      <p:sp>
        <p:nvSpPr>
          <p:cNvPr id="3" name="Espaço Reservado para Conteúdo 2">
            <a:extLst>
              <a:ext uri="{FF2B5EF4-FFF2-40B4-BE49-F238E27FC236}">
                <a16:creationId xmlns:a16="http://schemas.microsoft.com/office/drawing/2014/main" id="{8FACBC3F-16E6-A0D5-A4F8-88DA3224823A}"/>
              </a:ext>
            </a:extLst>
          </p:cNvPr>
          <p:cNvSpPr>
            <a:spLocks noGrp="1"/>
          </p:cNvSpPr>
          <p:nvPr>
            <p:ph idx="1"/>
          </p:nvPr>
        </p:nvSpPr>
        <p:spPr/>
        <p:txBody>
          <a:bodyPr>
            <a:normAutofit/>
          </a:bodyPr>
          <a:lstStyle/>
          <a:p>
            <a:r>
              <a:rPr lang="en-US" dirty="0"/>
              <a:t>Reports</a:t>
            </a:r>
          </a:p>
          <a:p>
            <a:pPr lvl="1"/>
            <a:r>
              <a:rPr lang="en-US" dirty="0"/>
              <a:t>Chair (with your help)</a:t>
            </a:r>
          </a:p>
          <a:p>
            <a:r>
              <a:rPr lang="en-US" dirty="0"/>
              <a:t>Fundamental Particle Physics, Instrumentation and Industrial applications</a:t>
            </a:r>
          </a:p>
          <a:p>
            <a:pPr lvl="1"/>
            <a:r>
              <a:rPr lang="en-US" dirty="0"/>
              <a:t>Produce very brief reports on these subjects indicating documents that describe the nature, aim and status of these activities in Particle Physics</a:t>
            </a:r>
          </a:p>
          <a:p>
            <a:pPr lvl="1"/>
            <a:r>
              <a:rPr lang="en-US" dirty="0"/>
              <a:t>Other ideas?</a:t>
            </a:r>
          </a:p>
          <a:p>
            <a:r>
              <a:rPr lang="en-US" dirty="0"/>
              <a:t>Future accelerators</a:t>
            </a:r>
          </a:p>
          <a:p>
            <a:pPr lvl="1"/>
            <a:r>
              <a:rPr lang="en-US" dirty="0"/>
              <a:t>Liaison with ICFA</a:t>
            </a:r>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26</a:t>
            </a:fld>
            <a:endParaRPr lang="pt-BR"/>
          </a:p>
        </p:txBody>
      </p:sp>
    </p:spTree>
    <p:extLst>
      <p:ext uri="{BB962C8B-B14F-4D97-AF65-F5344CB8AC3E}">
        <p14:creationId xmlns:p14="http://schemas.microsoft.com/office/powerpoint/2010/main" val="7039120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p:txBody>
          <a:bodyPr>
            <a:normAutofit/>
          </a:bodyPr>
          <a:lstStyle/>
          <a:p>
            <a:r>
              <a:rPr lang="en-US" dirty="0"/>
              <a:t>C11 - Responsibilities</a:t>
            </a:r>
          </a:p>
        </p:txBody>
      </p:sp>
      <p:sp>
        <p:nvSpPr>
          <p:cNvPr id="3" name="Espaço Reservado para Conteúdo 2">
            <a:extLst>
              <a:ext uri="{FF2B5EF4-FFF2-40B4-BE49-F238E27FC236}">
                <a16:creationId xmlns:a16="http://schemas.microsoft.com/office/drawing/2014/main" id="{8FACBC3F-16E6-A0D5-A4F8-88DA3224823A}"/>
              </a:ext>
            </a:extLst>
          </p:cNvPr>
          <p:cNvSpPr>
            <a:spLocks noGrp="1"/>
          </p:cNvSpPr>
          <p:nvPr>
            <p:ph idx="1"/>
          </p:nvPr>
        </p:nvSpPr>
        <p:spPr/>
        <p:txBody>
          <a:bodyPr>
            <a:normAutofit/>
          </a:bodyPr>
          <a:lstStyle/>
          <a:p>
            <a:r>
              <a:rPr lang="en-US" dirty="0"/>
              <a:t>IUPAP Commissions Liaison</a:t>
            </a:r>
          </a:p>
          <a:p>
            <a:pPr lvl="1"/>
            <a:r>
              <a:rPr lang="en-US" dirty="0"/>
              <a:t>Make sure we keep contact with relevant (for us) commissions</a:t>
            </a:r>
          </a:p>
          <a:p>
            <a:pPr lvl="2"/>
            <a:r>
              <a:rPr lang="en-US" dirty="0"/>
              <a:t>C4: </a:t>
            </a:r>
            <a:r>
              <a:rPr lang="en-US" dirty="0" err="1"/>
              <a:t>Astroparticle</a:t>
            </a:r>
            <a:r>
              <a:rPr lang="en-US" dirty="0"/>
              <a:t> Physics</a:t>
            </a:r>
          </a:p>
          <a:p>
            <a:pPr lvl="2"/>
            <a:r>
              <a:rPr lang="en-US" dirty="0"/>
              <a:t>C12: Nuclear Physics</a:t>
            </a:r>
          </a:p>
          <a:p>
            <a:pPr lvl="2"/>
            <a:r>
              <a:rPr lang="en-US" dirty="0"/>
              <a:t>C13: Physics for Development</a:t>
            </a:r>
          </a:p>
          <a:p>
            <a:pPr lvl="2"/>
            <a:r>
              <a:rPr lang="en-US" dirty="0"/>
              <a:t>C14: Physics Education</a:t>
            </a:r>
          </a:p>
          <a:p>
            <a:pPr lvl="2"/>
            <a:r>
              <a:rPr lang="en-US" dirty="0"/>
              <a:t>C20: Computational Physics</a:t>
            </a:r>
          </a:p>
          <a:p>
            <a:pPr lvl="2"/>
            <a:r>
              <a:rPr lang="en-US" dirty="0"/>
              <a:t>Others?</a:t>
            </a:r>
          </a:p>
          <a:p>
            <a:r>
              <a:rPr lang="en-US" dirty="0"/>
              <a:t>Free Circulation</a:t>
            </a:r>
          </a:p>
          <a:p>
            <a:pPr lvl="1"/>
            <a:r>
              <a:rPr lang="en-US" dirty="0"/>
              <a:t>Watch for this aspect mainly in C11 supported conferences</a:t>
            </a:r>
          </a:p>
          <a:p>
            <a:pPr lvl="1"/>
            <a:r>
              <a:rPr lang="en-US" dirty="0"/>
              <a:t>Other ideas?</a:t>
            </a:r>
          </a:p>
          <a:p>
            <a:pPr lvl="1"/>
            <a:endParaRPr lang="en-US" dirty="0"/>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27</a:t>
            </a:fld>
            <a:endParaRPr lang="pt-BR"/>
          </a:p>
        </p:txBody>
      </p:sp>
    </p:spTree>
    <p:extLst>
      <p:ext uri="{BB962C8B-B14F-4D97-AF65-F5344CB8AC3E}">
        <p14:creationId xmlns:p14="http://schemas.microsoft.com/office/powerpoint/2010/main" val="22667387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p:txBody>
          <a:bodyPr>
            <a:normAutofit/>
          </a:bodyPr>
          <a:lstStyle/>
          <a:p>
            <a:r>
              <a:rPr lang="en-US" dirty="0"/>
              <a:t>C11 - Responsibilities</a:t>
            </a:r>
          </a:p>
        </p:txBody>
      </p:sp>
      <p:sp>
        <p:nvSpPr>
          <p:cNvPr id="5" name="Espaço Reservado para Conteúdo 4">
            <a:extLst>
              <a:ext uri="{FF2B5EF4-FFF2-40B4-BE49-F238E27FC236}">
                <a16:creationId xmlns:a16="http://schemas.microsoft.com/office/drawing/2014/main" id="{97BDFE9E-7FD5-7C11-B43B-6E2AEAD9CCAA}"/>
              </a:ext>
            </a:extLst>
          </p:cNvPr>
          <p:cNvSpPr>
            <a:spLocks noGrp="1"/>
          </p:cNvSpPr>
          <p:nvPr>
            <p:ph idx="1"/>
          </p:nvPr>
        </p:nvSpPr>
        <p:spPr/>
        <p:txBody>
          <a:bodyPr>
            <a:normAutofit lnSpcReduction="10000"/>
          </a:bodyPr>
          <a:lstStyle/>
          <a:p>
            <a:r>
              <a:rPr lang="en-US" dirty="0"/>
              <a:t>Communication</a:t>
            </a:r>
          </a:p>
          <a:p>
            <a:pPr lvl="1"/>
            <a:r>
              <a:rPr lang="en-US" dirty="0"/>
              <a:t>We should assume the role of IUPAP ambassadors </a:t>
            </a:r>
          </a:p>
          <a:p>
            <a:pPr lvl="1"/>
            <a:r>
              <a:rPr lang="en-US" dirty="0"/>
              <a:t>Seek for possibilities to advertise IUPAP during conferences you attend</a:t>
            </a:r>
          </a:p>
          <a:p>
            <a:pPr lvl="1"/>
            <a:r>
              <a:rPr lang="en-US" dirty="0"/>
              <a:t>Approach organizers of regional or national general conferences to include IUPAP advertisement</a:t>
            </a:r>
          </a:p>
          <a:p>
            <a:pPr lvl="1"/>
            <a:r>
              <a:rPr lang="en-US" dirty="0"/>
              <a:t>Other ideas?</a:t>
            </a:r>
          </a:p>
          <a:p>
            <a:r>
              <a:rPr lang="en-US" dirty="0"/>
              <a:t>Regional Particle Physics Associations Liaisons</a:t>
            </a:r>
          </a:p>
          <a:p>
            <a:pPr lvl="1"/>
            <a:r>
              <a:rPr lang="en-US" dirty="0"/>
              <a:t>Effort to reach Particle Physicists directly (one of IUPAP challenges)</a:t>
            </a:r>
          </a:p>
          <a:p>
            <a:pPr lvl="1"/>
            <a:r>
              <a:rPr lang="en-US" dirty="0"/>
              <a:t>Appoint at least one C11 member as the contact person in each global region</a:t>
            </a:r>
          </a:p>
          <a:p>
            <a:pPr lvl="1"/>
            <a:r>
              <a:rPr lang="en-US" dirty="0"/>
              <a:t>Promote activities with regional or national organizations to improve the communication between Particle Physicists and IUPAP (C11)</a:t>
            </a:r>
          </a:p>
          <a:p>
            <a:endParaRPr lang="en-US" dirty="0"/>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28</a:t>
            </a:fld>
            <a:endParaRPr lang="pt-BR"/>
          </a:p>
        </p:txBody>
      </p:sp>
    </p:spTree>
    <p:extLst>
      <p:ext uri="{BB962C8B-B14F-4D97-AF65-F5344CB8AC3E}">
        <p14:creationId xmlns:p14="http://schemas.microsoft.com/office/powerpoint/2010/main" val="37601592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343955-CBC1-7FD7-EBE3-36EA278A7DC9}"/>
              </a:ext>
            </a:extLst>
          </p:cNvPr>
          <p:cNvSpPr>
            <a:spLocks noGrp="1"/>
          </p:cNvSpPr>
          <p:nvPr>
            <p:ph type="title"/>
          </p:nvPr>
        </p:nvSpPr>
        <p:spPr/>
        <p:txBody>
          <a:bodyPr>
            <a:normAutofit/>
          </a:bodyPr>
          <a:lstStyle/>
          <a:p>
            <a:r>
              <a:rPr lang="en-US" dirty="0"/>
              <a:t>C11 - Responsibilities</a:t>
            </a:r>
          </a:p>
        </p:txBody>
      </p:sp>
      <p:sp>
        <p:nvSpPr>
          <p:cNvPr id="5" name="Espaço Reservado para Conteúdo 4">
            <a:extLst>
              <a:ext uri="{FF2B5EF4-FFF2-40B4-BE49-F238E27FC236}">
                <a16:creationId xmlns:a16="http://schemas.microsoft.com/office/drawing/2014/main" id="{97BDFE9E-7FD5-7C11-B43B-6E2AEAD9CCAA}"/>
              </a:ext>
            </a:extLst>
          </p:cNvPr>
          <p:cNvSpPr>
            <a:spLocks noGrp="1"/>
          </p:cNvSpPr>
          <p:nvPr>
            <p:ph idx="1"/>
          </p:nvPr>
        </p:nvSpPr>
        <p:spPr/>
        <p:txBody>
          <a:bodyPr>
            <a:normAutofit/>
          </a:bodyPr>
          <a:lstStyle/>
          <a:p>
            <a:r>
              <a:rPr lang="en-US" dirty="0"/>
              <a:t>Regional Particle Physics Associations Liaisons</a:t>
            </a:r>
          </a:p>
          <a:p>
            <a:pPr lvl="1"/>
            <a:r>
              <a:rPr lang="en-US" dirty="0"/>
              <a:t>Western Europe</a:t>
            </a:r>
          </a:p>
          <a:p>
            <a:pPr lvl="1"/>
            <a:r>
              <a:rPr lang="en-US" dirty="0"/>
              <a:t>Eastern Europe</a:t>
            </a:r>
          </a:p>
          <a:p>
            <a:pPr lvl="1"/>
            <a:r>
              <a:rPr lang="en-US" dirty="0"/>
              <a:t>North America</a:t>
            </a:r>
          </a:p>
          <a:p>
            <a:pPr lvl="1"/>
            <a:r>
              <a:rPr lang="en-US" dirty="0"/>
              <a:t>Latin America</a:t>
            </a:r>
          </a:p>
          <a:p>
            <a:pPr lvl="1"/>
            <a:r>
              <a:rPr lang="en-US" dirty="0"/>
              <a:t>Sub Saharan Africa</a:t>
            </a:r>
          </a:p>
          <a:p>
            <a:pPr lvl="1"/>
            <a:r>
              <a:rPr lang="en-US" dirty="0"/>
              <a:t>Middle East and North Africa</a:t>
            </a:r>
          </a:p>
          <a:p>
            <a:pPr lvl="1"/>
            <a:r>
              <a:rPr lang="en-US" dirty="0"/>
              <a:t>East Asia</a:t>
            </a:r>
          </a:p>
          <a:p>
            <a:pPr lvl="1"/>
            <a:r>
              <a:rPr lang="en-US" dirty="0"/>
              <a:t>South and South East Asia</a:t>
            </a:r>
          </a:p>
          <a:p>
            <a:pPr lvl="1"/>
            <a:r>
              <a:rPr lang="en-US" dirty="0"/>
              <a:t>Oceania</a:t>
            </a:r>
          </a:p>
        </p:txBody>
      </p:sp>
      <p:sp>
        <p:nvSpPr>
          <p:cNvPr id="4" name="Espaço Reservado para Número de Slide 3">
            <a:extLst>
              <a:ext uri="{FF2B5EF4-FFF2-40B4-BE49-F238E27FC236}">
                <a16:creationId xmlns:a16="http://schemas.microsoft.com/office/drawing/2014/main" id="{A286540E-5C5D-0D8E-FED1-432FBE15B28A}"/>
              </a:ext>
            </a:extLst>
          </p:cNvPr>
          <p:cNvSpPr>
            <a:spLocks noGrp="1"/>
          </p:cNvSpPr>
          <p:nvPr>
            <p:ph type="sldNum" sz="quarter" idx="12"/>
          </p:nvPr>
        </p:nvSpPr>
        <p:spPr/>
        <p:txBody>
          <a:bodyPr/>
          <a:lstStyle/>
          <a:p>
            <a:fld id="{E4AB0A34-8E59-AF4C-A10F-36CB6F86C9FB}" type="slidenum">
              <a:rPr lang="pt-BR" smtClean="0"/>
              <a:pPr/>
              <a:t>29</a:t>
            </a:fld>
            <a:endParaRPr lang="pt-BR"/>
          </a:p>
        </p:txBody>
      </p:sp>
    </p:spTree>
    <p:extLst>
      <p:ext uri="{BB962C8B-B14F-4D97-AF65-F5344CB8AC3E}">
        <p14:creationId xmlns:p14="http://schemas.microsoft.com/office/powerpoint/2010/main" val="29980217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8DC813-EDC5-8D67-CC1B-2C3F9E25EE44}"/>
              </a:ext>
            </a:extLst>
          </p:cNvPr>
          <p:cNvSpPr>
            <a:spLocks noGrp="1"/>
          </p:cNvSpPr>
          <p:nvPr>
            <p:ph type="title"/>
          </p:nvPr>
        </p:nvSpPr>
        <p:spPr/>
        <p:txBody>
          <a:bodyPr>
            <a:normAutofit/>
          </a:bodyPr>
          <a:lstStyle/>
          <a:p>
            <a:r>
              <a:rPr lang="en-US" dirty="0"/>
              <a:t>Members</a:t>
            </a:r>
          </a:p>
        </p:txBody>
      </p:sp>
      <p:sp>
        <p:nvSpPr>
          <p:cNvPr id="3" name="Espaço Reservado para Conteúdo 2">
            <a:extLst>
              <a:ext uri="{FF2B5EF4-FFF2-40B4-BE49-F238E27FC236}">
                <a16:creationId xmlns:a16="http://schemas.microsoft.com/office/drawing/2014/main" id="{FE721F1A-2226-1F6C-BE76-B32F5C502633}"/>
              </a:ext>
            </a:extLst>
          </p:cNvPr>
          <p:cNvSpPr>
            <a:spLocks noGrp="1"/>
          </p:cNvSpPr>
          <p:nvPr>
            <p:ph idx="1"/>
          </p:nvPr>
        </p:nvSpPr>
        <p:spPr>
          <a:xfrm>
            <a:off x="628650" y="1369218"/>
            <a:ext cx="7886700" cy="3417385"/>
          </a:xfrm>
        </p:spPr>
        <p:txBody>
          <a:bodyPr>
            <a:normAutofit fontScale="85000" lnSpcReduction="20000"/>
          </a:bodyPr>
          <a:lstStyle/>
          <a:p>
            <a:r>
              <a:rPr lang="en-US" dirty="0"/>
              <a:t>Territorial Members</a:t>
            </a:r>
          </a:p>
          <a:p>
            <a:pPr lvl="1"/>
            <a:r>
              <a:rPr lang="en-US" dirty="0"/>
              <a:t>IUPAP territorial members are representatives of identified physics communities across the world. There are currently 60 territorial members.</a:t>
            </a:r>
          </a:p>
          <a:p>
            <a:r>
              <a:rPr lang="en-US" dirty="0"/>
              <a:t>Corporate Associate Members</a:t>
            </a:r>
          </a:p>
          <a:p>
            <a:pPr lvl="1"/>
            <a:r>
              <a:rPr lang="en-US" dirty="0"/>
              <a:t>They are commercial companies or international research organizations that have a special relationship with the field of physics or scientific research</a:t>
            </a:r>
          </a:p>
          <a:p>
            <a:r>
              <a:rPr lang="en-US" dirty="0"/>
              <a:t>Associate Territorial Members</a:t>
            </a:r>
          </a:p>
          <a:p>
            <a:pPr lvl="1"/>
            <a:r>
              <a:rPr lang="en-US" dirty="0"/>
              <a:t>Relatively small national physics communities from developing territories. This category is established to facilitate a first step towards full territorial membership. Associate Territorial Members must commit to grow its physics activities and community. IUPAP will monitor this progress over a three-year period, renewable for however long it takes to bring the territory to a level where it can realistically join IUPAP as a regular Territory Member</a:t>
            </a:r>
          </a:p>
          <a:p>
            <a:r>
              <a:rPr lang="en-US" dirty="0"/>
              <a:t>Personal Members</a:t>
            </a:r>
          </a:p>
          <a:p>
            <a:pPr lvl="1"/>
            <a:r>
              <a:rPr lang="en-US" dirty="0"/>
              <a:t>These are Ex-Officio members comprising only the Chairs of IUPAP Commissions or Affiliated Commissions</a:t>
            </a:r>
          </a:p>
        </p:txBody>
      </p:sp>
      <p:sp>
        <p:nvSpPr>
          <p:cNvPr id="4" name="Espaço Reservado para Número de Slide 3">
            <a:extLst>
              <a:ext uri="{FF2B5EF4-FFF2-40B4-BE49-F238E27FC236}">
                <a16:creationId xmlns:a16="http://schemas.microsoft.com/office/drawing/2014/main" id="{5C48E724-632C-4D7D-A5B4-E5FF40EE3CE1}"/>
              </a:ext>
            </a:extLst>
          </p:cNvPr>
          <p:cNvSpPr>
            <a:spLocks noGrp="1"/>
          </p:cNvSpPr>
          <p:nvPr>
            <p:ph type="sldNum" sz="quarter" idx="12"/>
          </p:nvPr>
        </p:nvSpPr>
        <p:spPr/>
        <p:txBody>
          <a:bodyPr/>
          <a:lstStyle/>
          <a:p>
            <a:fld id="{E4AB0A34-8E59-AF4C-A10F-36CB6F86C9FB}" type="slidenum">
              <a:rPr lang="pt-BR" smtClean="0"/>
              <a:pPr/>
              <a:t>3</a:t>
            </a:fld>
            <a:endParaRPr lang="pt-BR"/>
          </a:p>
        </p:txBody>
      </p:sp>
    </p:spTree>
    <p:extLst>
      <p:ext uri="{BB962C8B-B14F-4D97-AF65-F5344CB8AC3E}">
        <p14:creationId xmlns:p14="http://schemas.microsoft.com/office/powerpoint/2010/main" val="162962291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E0738F-1147-3574-B957-2E00FD4CE2DF}"/>
              </a:ext>
            </a:extLst>
          </p:cNvPr>
          <p:cNvSpPr>
            <a:spLocks noGrp="1"/>
          </p:cNvSpPr>
          <p:nvPr>
            <p:ph type="title"/>
          </p:nvPr>
        </p:nvSpPr>
        <p:spPr/>
        <p:txBody>
          <a:bodyPr>
            <a:normAutofit fontScale="90000"/>
          </a:bodyPr>
          <a:lstStyle/>
          <a:p>
            <a:r>
              <a:rPr lang="en-US"/>
              <a:t>C11 - First demands to discuss</a:t>
            </a:r>
          </a:p>
        </p:txBody>
      </p:sp>
      <p:sp>
        <p:nvSpPr>
          <p:cNvPr id="6" name="Espaço Reservado para Conteúdo 5">
            <a:extLst>
              <a:ext uri="{FF2B5EF4-FFF2-40B4-BE49-F238E27FC236}">
                <a16:creationId xmlns:a16="http://schemas.microsoft.com/office/drawing/2014/main" id="{9ADD9AEE-C073-5AF6-CDAF-6658801FBCFC}"/>
              </a:ext>
            </a:extLst>
          </p:cNvPr>
          <p:cNvSpPr>
            <a:spLocks noGrp="1"/>
          </p:cNvSpPr>
          <p:nvPr>
            <p:ph idx="1"/>
          </p:nvPr>
        </p:nvSpPr>
        <p:spPr/>
        <p:txBody>
          <a:bodyPr>
            <a:normAutofit fontScale="92500" lnSpcReduction="10000"/>
          </a:bodyPr>
          <a:lstStyle/>
          <a:p>
            <a:r>
              <a:rPr lang="en-US" dirty="0"/>
              <a:t>Support letter on behalf of the HEP information infrastructure for the ESPP</a:t>
            </a:r>
          </a:p>
          <a:p>
            <a:pPr lvl="1"/>
            <a:r>
              <a:rPr lang="en-US" dirty="0"/>
              <a:t>First discussion with CERN Library Service people </a:t>
            </a:r>
          </a:p>
          <a:p>
            <a:pPr lvl="1"/>
            <a:r>
              <a:rPr lang="en-US" dirty="0"/>
              <a:t>Deadline in March</a:t>
            </a:r>
          </a:p>
          <a:p>
            <a:pPr lvl="1"/>
            <a:r>
              <a:rPr lang="en-US" dirty="0"/>
              <a:t>Volunteers to help?</a:t>
            </a:r>
          </a:p>
          <a:p>
            <a:r>
              <a:rPr lang="en-US" dirty="0"/>
              <a:t>Provide support for WG-1 (ICFA)</a:t>
            </a:r>
          </a:p>
          <a:p>
            <a:pPr lvl="1"/>
            <a:r>
              <a:rPr lang="en-US" i="1" dirty="0"/>
              <a:t>It is requested that </a:t>
            </a:r>
            <a:r>
              <a:rPr lang="en-US" b="1" i="1" dirty="0"/>
              <a:t>WG1</a:t>
            </a:r>
            <a:r>
              <a:rPr lang="en-US" i="1" dirty="0"/>
              <a:t>, WG7, WG9, WG11, WG14, WG18 and WG21 consider the recommendations, considerations and suggestions included in the external and internal evaluation reports and in the supplementary material of this resolution and present by May 31st, 2025, a proposal to the Executive Council with a recommendation of how the activities of the Working Group should continue. To this end they should liaise with relevant IUPAP Commissions as needed.</a:t>
            </a:r>
          </a:p>
        </p:txBody>
      </p:sp>
      <p:sp>
        <p:nvSpPr>
          <p:cNvPr id="5" name="Espaço Reservado para Número de Slide 4">
            <a:extLst>
              <a:ext uri="{FF2B5EF4-FFF2-40B4-BE49-F238E27FC236}">
                <a16:creationId xmlns:a16="http://schemas.microsoft.com/office/drawing/2014/main" id="{AACFD852-E80A-5883-5AF8-ABF76589AB36}"/>
              </a:ext>
            </a:extLst>
          </p:cNvPr>
          <p:cNvSpPr>
            <a:spLocks noGrp="1"/>
          </p:cNvSpPr>
          <p:nvPr>
            <p:ph type="sldNum" sz="quarter" idx="12"/>
          </p:nvPr>
        </p:nvSpPr>
        <p:spPr/>
        <p:txBody>
          <a:bodyPr/>
          <a:lstStyle/>
          <a:p>
            <a:fld id="{E4AB0A34-8E59-AF4C-A10F-36CB6F86C9FB}" type="slidenum">
              <a:rPr lang="pt-BR" smtClean="0"/>
              <a:pPr/>
              <a:t>30</a:t>
            </a:fld>
            <a:endParaRPr lang="pt-BR"/>
          </a:p>
        </p:txBody>
      </p:sp>
    </p:spTree>
    <p:extLst>
      <p:ext uri="{BB962C8B-B14F-4D97-AF65-F5344CB8AC3E}">
        <p14:creationId xmlns:p14="http://schemas.microsoft.com/office/powerpoint/2010/main" val="10914864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E0738F-1147-3574-B957-2E00FD4CE2DF}"/>
              </a:ext>
            </a:extLst>
          </p:cNvPr>
          <p:cNvSpPr>
            <a:spLocks noGrp="1"/>
          </p:cNvSpPr>
          <p:nvPr>
            <p:ph type="title"/>
          </p:nvPr>
        </p:nvSpPr>
        <p:spPr/>
        <p:txBody>
          <a:bodyPr>
            <a:normAutofit fontScale="90000"/>
          </a:bodyPr>
          <a:lstStyle/>
          <a:p>
            <a:r>
              <a:rPr lang="en-US"/>
              <a:t>C11 - First demands to discuss</a:t>
            </a:r>
          </a:p>
        </p:txBody>
      </p:sp>
      <p:sp>
        <p:nvSpPr>
          <p:cNvPr id="6" name="Espaço Reservado para Conteúdo 5">
            <a:extLst>
              <a:ext uri="{FF2B5EF4-FFF2-40B4-BE49-F238E27FC236}">
                <a16:creationId xmlns:a16="http://schemas.microsoft.com/office/drawing/2014/main" id="{9ADD9AEE-C073-5AF6-CDAF-6658801FBCFC}"/>
              </a:ext>
            </a:extLst>
          </p:cNvPr>
          <p:cNvSpPr>
            <a:spLocks noGrp="1"/>
          </p:cNvSpPr>
          <p:nvPr>
            <p:ph idx="1"/>
          </p:nvPr>
        </p:nvSpPr>
        <p:spPr/>
        <p:txBody>
          <a:bodyPr>
            <a:normAutofit/>
          </a:bodyPr>
          <a:lstStyle/>
          <a:p>
            <a:r>
              <a:rPr lang="en-US" dirty="0"/>
              <a:t>Request for </a:t>
            </a:r>
            <a:r>
              <a:rPr lang="en-US" b="1" dirty="0"/>
              <a:t>endorsement</a:t>
            </a:r>
            <a:r>
              <a:rPr lang="en-US" dirty="0"/>
              <a:t> of the </a:t>
            </a:r>
            <a:r>
              <a:rPr lang="en-US" i="1" dirty="0"/>
              <a:t>International Particle Accelerator Conference</a:t>
            </a:r>
            <a:r>
              <a:rPr lang="en-US" dirty="0"/>
              <a:t> (IPAC-26) which is to scheduled to be held on 17 - 22 May 2026 in Deauville France, with Dr Hanna </a:t>
            </a:r>
            <a:r>
              <a:rPr lang="en-US" dirty="0" err="1"/>
              <a:t>Franberg</a:t>
            </a:r>
            <a:r>
              <a:rPr lang="en-US" dirty="0"/>
              <a:t> </a:t>
            </a:r>
            <a:r>
              <a:rPr lang="en-US" dirty="0" err="1"/>
              <a:t>Delahaye</a:t>
            </a:r>
            <a:r>
              <a:rPr lang="en-US" dirty="0"/>
              <a:t> as the designated organizer.</a:t>
            </a:r>
          </a:p>
          <a:p>
            <a:pPr lvl="1"/>
            <a:r>
              <a:rPr lang="en-US" dirty="0">
                <a:hlinkClick r:id="rId2"/>
              </a:rPr>
              <a:t>https://cernbox.cern.ch/s/lqnCtlsfl4EDbRT</a:t>
            </a:r>
            <a:r>
              <a:rPr lang="en-US" dirty="0"/>
              <a:t> </a:t>
            </a:r>
          </a:p>
          <a:p>
            <a:pPr lvl="1"/>
            <a:r>
              <a:rPr lang="en-US" dirty="0"/>
              <a:t>IPAC conference series is one of the conferences that are regularly supported under C11 Commission</a:t>
            </a:r>
          </a:p>
        </p:txBody>
      </p:sp>
      <p:sp>
        <p:nvSpPr>
          <p:cNvPr id="5" name="Espaço Reservado para Número de Slide 4">
            <a:extLst>
              <a:ext uri="{FF2B5EF4-FFF2-40B4-BE49-F238E27FC236}">
                <a16:creationId xmlns:a16="http://schemas.microsoft.com/office/drawing/2014/main" id="{AACFD852-E80A-5883-5AF8-ABF76589AB36}"/>
              </a:ext>
            </a:extLst>
          </p:cNvPr>
          <p:cNvSpPr>
            <a:spLocks noGrp="1"/>
          </p:cNvSpPr>
          <p:nvPr>
            <p:ph type="sldNum" sz="quarter" idx="12"/>
          </p:nvPr>
        </p:nvSpPr>
        <p:spPr/>
        <p:txBody>
          <a:bodyPr/>
          <a:lstStyle/>
          <a:p>
            <a:fld id="{E4AB0A34-8E59-AF4C-A10F-36CB6F86C9FB}" type="slidenum">
              <a:rPr lang="pt-BR" smtClean="0"/>
              <a:pPr/>
              <a:t>31</a:t>
            </a:fld>
            <a:endParaRPr lang="pt-BR"/>
          </a:p>
        </p:txBody>
      </p:sp>
    </p:spTree>
    <p:extLst>
      <p:ext uri="{BB962C8B-B14F-4D97-AF65-F5344CB8AC3E}">
        <p14:creationId xmlns:p14="http://schemas.microsoft.com/office/powerpoint/2010/main" val="370916198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F0E5F8D-E807-27B0-401C-92FC273A69A7}"/>
              </a:ext>
            </a:extLst>
          </p:cNvPr>
          <p:cNvSpPr>
            <a:spLocks noGrp="1"/>
          </p:cNvSpPr>
          <p:nvPr>
            <p:ph type="title"/>
          </p:nvPr>
        </p:nvSpPr>
        <p:spPr/>
        <p:txBody>
          <a:bodyPr/>
          <a:lstStyle/>
          <a:p>
            <a:r>
              <a:rPr lang="en-US"/>
              <a:t>Final Considerations</a:t>
            </a:r>
          </a:p>
        </p:txBody>
      </p:sp>
      <p:sp>
        <p:nvSpPr>
          <p:cNvPr id="3" name="Espaço Reservado para Conteúdo 2">
            <a:extLst>
              <a:ext uri="{FF2B5EF4-FFF2-40B4-BE49-F238E27FC236}">
                <a16:creationId xmlns:a16="http://schemas.microsoft.com/office/drawing/2014/main" id="{D27D6510-D245-E62C-4BA2-B2E9C5AAB8CE}"/>
              </a:ext>
            </a:extLst>
          </p:cNvPr>
          <p:cNvSpPr>
            <a:spLocks noGrp="1"/>
          </p:cNvSpPr>
          <p:nvPr>
            <p:ph idx="1"/>
          </p:nvPr>
        </p:nvSpPr>
        <p:spPr/>
        <p:txBody>
          <a:bodyPr/>
          <a:lstStyle/>
          <a:p>
            <a:r>
              <a:rPr lang="en-US" dirty="0"/>
              <a:t>IUPAP has several challenges for this mandate and it needs our help to reach its goals</a:t>
            </a:r>
          </a:p>
          <a:p>
            <a:r>
              <a:rPr lang="en-US" dirty="0"/>
              <a:t>I wish for a productive and enjoyable mandate!</a:t>
            </a:r>
          </a:p>
          <a:p>
            <a:r>
              <a:rPr lang="en-US" dirty="0"/>
              <a:t>Thank you for attending the meeting!</a:t>
            </a:r>
          </a:p>
        </p:txBody>
      </p:sp>
      <p:sp>
        <p:nvSpPr>
          <p:cNvPr id="4" name="Espaço Reservado para Número de Slide 3">
            <a:extLst>
              <a:ext uri="{FF2B5EF4-FFF2-40B4-BE49-F238E27FC236}">
                <a16:creationId xmlns:a16="http://schemas.microsoft.com/office/drawing/2014/main" id="{519D908B-880A-CBA6-5657-D734F784370E}"/>
              </a:ext>
            </a:extLst>
          </p:cNvPr>
          <p:cNvSpPr>
            <a:spLocks noGrp="1"/>
          </p:cNvSpPr>
          <p:nvPr>
            <p:ph type="sldNum" sz="quarter" idx="12"/>
          </p:nvPr>
        </p:nvSpPr>
        <p:spPr/>
        <p:txBody>
          <a:bodyPr/>
          <a:lstStyle/>
          <a:p>
            <a:fld id="{E4AB0A34-8E59-AF4C-A10F-36CB6F86C9FB}" type="slidenum">
              <a:rPr lang="pt-BR" smtClean="0"/>
              <a:pPr/>
              <a:t>32</a:t>
            </a:fld>
            <a:endParaRPr lang="pt-BR"/>
          </a:p>
        </p:txBody>
      </p:sp>
    </p:spTree>
    <p:extLst>
      <p:ext uri="{BB962C8B-B14F-4D97-AF65-F5344CB8AC3E}">
        <p14:creationId xmlns:p14="http://schemas.microsoft.com/office/powerpoint/2010/main" val="32787202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8DC813-EDC5-8D67-CC1B-2C3F9E25EE44}"/>
              </a:ext>
            </a:extLst>
          </p:cNvPr>
          <p:cNvSpPr>
            <a:spLocks noGrp="1"/>
          </p:cNvSpPr>
          <p:nvPr>
            <p:ph type="title"/>
          </p:nvPr>
        </p:nvSpPr>
        <p:spPr/>
        <p:txBody>
          <a:bodyPr>
            <a:normAutofit/>
          </a:bodyPr>
          <a:lstStyle/>
          <a:p>
            <a:r>
              <a:rPr lang="en-US" dirty="0"/>
              <a:t>Members</a:t>
            </a:r>
          </a:p>
        </p:txBody>
      </p:sp>
      <p:sp>
        <p:nvSpPr>
          <p:cNvPr id="4" name="Espaço Reservado para Número de Slide 3">
            <a:extLst>
              <a:ext uri="{FF2B5EF4-FFF2-40B4-BE49-F238E27FC236}">
                <a16:creationId xmlns:a16="http://schemas.microsoft.com/office/drawing/2014/main" id="{5C48E724-632C-4D7D-A5B4-E5FF40EE3CE1}"/>
              </a:ext>
            </a:extLst>
          </p:cNvPr>
          <p:cNvSpPr>
            <a:spLocks noGrp="1"/>
          </p:cNvSpPr>
          <p:nvPr>
            <p:ph type="sldNum" sz="quarter" idx="12"/>
          </p:nvPr>
        </p:nvSpPr>
        <p:spPr/>
        <p:txBody>
          <a:bodyPr/>
          <a:lstStyle/>
          <a:p>
            <a:fld id="{E4AB0A34-8E59-AF4C-A10F-36CB6F86C9FB}" type="slidenum">
              <a:rPr lang="pt-BR" smtClean="0"/>
              <a:pPr/>
              <a:t>4</a:t>
            </a:fld>
            <a:endParaRPr lang="pt-BR"/>
          </a:p>
        </p:txBody>
      </p:sp>
      <p:pic>
        <p:nvPicPr>
          <p:cNvPr id="3074" name="Picture 2">
            <a:extLst>
              <a:ext uri="{FF2B5EF4-FFF2-40B4-BE49-F238E27FC236}">
                <a16:creationId xmlns:a16="http://schemas.microsoft.com/office/drawing/2014/main" id="{667A8EA2-2509-4668-CCB3-B079F38C1BA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42674" y="1453988"/>
            <a:ext cx="5258652" cy="3262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51892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8DC813-EDC5-8D67-CC1B-2C3F9E25EE44}"/>
              </a:ext>
            </a:extLst>
          </p:cNvPr>
          <p:cNvSpPr>
            <a:spLocks noGrp="1"/>
          </p:cNvSpPr>
          <p:nvPr>
            <p:ph type="title"/>
          </p:nvPr>
        </p:nvSpPr>
        <p:spPr/>
        <p:txBody>
          <a:bodyPr>
            <a:normAutofit/>
          </a:bodyPr>
          <a:lstStyle/>
          <a:p>
            <a:r>
              <a:rPr lang="en-US" dirty="0"/>
              <a:t>Internal Organization</a:t>
            </a:r>
          </a:p>
        </p:txBody>
      </p:sp>
      <p:sp>
        <p:nvSpPr>
          <p:cNvPr id="3" name="Espaço Reservado para Conteúdo 2">
            <a:extLst>
              <a:ext uri="{FF2B5EF4-FFF2-40B4-BE49-F238E27FC236}">
                <a16:creationId xmlns:a16="http://schemas.microsoft.com/office/drawing/2014/main" id="{FE721F1A-2226-1F6C-BE76-B32F5C502633}"/>
              </a:ext>
            </a:extLst>
          </p:cNvPr>
          <p:cNvSpPr>
            <a:spLocks noGrp="1"/>
          </p:cNvSpPr>
          <p:nvPr>
            <p:ph idx="1"/>
          </p:nvPr>
        </p:nvSpPr>
        <p:spPr>
          <a:xfrm>
            <a:off x="628650" y="3614227"/>
            <a:ext cx="7886700" cy="1172377"/>
          </a:xfrm>
        </p:spPr>
        <p:txBody>
          <a:bodyPr>
            <a:normAutofit fontScale="85000" lnSpcReduction="20000"/>
          </a:bodyPr>
          <a:lstStyle/>
          <a:p>
            <a:r>
              <a:rPr lang="en-US" dirty="0"/>
              <a:t>The Union is governed by its General Assembly which meets every three years </a:t>
            </a:r>
          </a:p>
          <a:p>
            <a:r>
              <a:rPr lang="en-US" dirty="0"/>
              <a:t>The Council is its top executive body, supervising the activities of specialized International Commissions, Affiliated Commissions and Working Groups.</a:t>
            </a:r>
          </a:p>
        </p:txBody>
      </p:sp>
      <p:sp>
        <p:nvSpPr>
          <p:cNvPr id="4" name="Espaço Reservado para Número de Slide 3">
            <a:extLst>
              <a:ext uri="{FF2B5EF4-FFF2-40B4-BE49-F238E27FC236}">
                <a16:creationId xmlns:a16="http://schemas.microsoft.com/office/drawing/2014/main" id="{5C48E724-632C-4D7D-A5B4-E5FF40EE3CE1}"/>
              </a:ext>
            </a:extLst>
          </p:cNvPr>
          <p:cNvSpPr>
            <a:spLocks noGrp="1"/>
          </p:cNvSpPr>
          <p:nvPr>
            <p:ph type="sldNum" sz="quarter" idx="12"/>
          </p:nvPr>
        </p:nvSpPr>
        <p:spPr/>
        <p:txBody>
          <a:bodyPr/>
          <a:lstStyle/>
          <a:p>
            <a:fld id="{E4AB0A34-8E59-AF4C-A10F-36CB6F86C9FB}" type="slidenum">
              <a:rPr lang="pt-BR" smtClean="0"/>
              <a:pPr/>
              <a:t>5</a:t>
            </a:fld>
            <a:endParaRPr lang="pt-BR"/>
          </a:p>
        </p:txBody>
      </p:sp>
      <p:pic>
        <p:nvPicPr>
          <p:cNvPr id="5" name="Imagem 4">
            <a:extLst>
              <a:ext uri="{FF2B5EF4-FFF2-40B4-BE49-F238E27FC236}">
                <a16:creationId xmlns:a16="http://schemas.microsoft.com/office/drawing/2014/main" id="{4D68479C-5375-6AFC-7EE7-421E44467407}"/>
              </a:ext>
            </a:extLst>
          </p:cNvPr>
          <p:cNvPicPr>
            <a:picLocks noChangeAspect="1"/>
          </p:cNvPicPr>
          <p:nvPr/>
        </p:nvPicPr>
        <p:blipFill>
          <a:blip r:embed="rId2"/>
          <a:stretch>
            <a:fillRect/>
          </a:stretch>
        </p:blipFill>
        <p:spPr>
          <a:xfrm>
            <a:off x="628650" y="1405080"/>
            <a:ext cx="7772400" cy="2072084"/>
          </a:xfrm>
          <a:prstGeom prst="rect">
            <a:avLst/>
          </a:prstGeom>
        </p:spPr>
      </p:pic>
    </p:spTree>
    <p:extLst>
      <p:ext uri="{BB962C8B-B14F-4D97-AF65-F5344CB8AC3E}">
        <p14:creationId xmlns:p14="http://schemas.microsoft.com/office/powerpoint/2010/main" val="4055668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8DC813-EDC5-8D67-CC1B-2C3F9E25EE44}"/>
              </a:ext>
            </a:extLst>
          </p:cNvPr>
          <p:cNvSpPr>
            <a:spLocks noGrp="1"/>
          </p:cNvSpPr>
          <p:nvPr>
            <p:ph type="title"/>
          </p:nvPr>
        </p:nvSpPr>
        <p:spPr/>
        <p:txBody>
          <a:bodyPr>
            <a:normAutofit/>
          </a:bodyPr>
          <a:lstStyle/>
          <a:p>
            <a:r>
              <a:rPr lang="en-US" dirty="0"/>
              <a:t>General Assembly</a:t>
            </a:r>
          </a:p>
        </p:txBody>
      </p:sp>
      <p:sp>
        <p:nvSpPr>
          <p:cNvPr id="3" name="Espaço Reservado para Conteúdo 2">
            <a:extLst>
              <a:ext uri="{FF2B5EF4-FFF2-40B4-BE49-F238E27FC236}">
                <a16:creationId xmlns:a16="http://schemas.microsoft.com/office/drawing/2014/main" id="{FE721F1A-2226-1F6C-BE76-B32F5C502633}"/>
              </a:ext>
            </a:extLst>
          </p:cNvPr>
          <p:cNvSpPr>
            <a:spLocks noGrp="1"/>
          </p:cNvSpPr>
          <p:nvPr>
            <p:ph idx="1"/>
          </p:nvPr>
        </p:nvSpPr>
        <p:spPr/>
        <p:txBody>
          <a:bodyPr>
            <a:normAutofit fontScale="92500" lnSpcReduction="10000"/>
          </a:bodyPr>
          <a:lstStyle/>
          <a:p>
            <a:r>
              <a:rPr lang="en-US" dirty="0"/>
              <a:t>Liaison Committees (representing territorial members)</a:t>
            </a:r>
          </a:p>
          <a:p>
            <a:pPr lvl="1"/>
            <a:r>
              <a:rPr lang="en-US" dirty="0"/>
              <a:t>Voting rights that depend on the number of units they pay</a:t>
            </a:r>
          </a:p>
          <a:p>
            <a:pPr lvl="1"/>
            <a:r>
              <a:rPr lang="en-US" dirty="0"/>
              <a:t>National Academies of Sciences (typical of oldest IUPAP members)</a:t>
            </a:r>
          </a:p>
          <a:p>
            <a:pPr lvl="1"/>
            <a:r>
              <a:rPr lang="en-US" dirty="0"/>
              <a:t>National Physical Societies</a:t>
            </a:r>
          </a:p>
          <a:p>
            <a:r>
              <a:rPr lang="en-US" dirty="0"/>
              <a:t>Corporate Associate Members</a:t>
            </a:r>
          </a:p>
          <a:p>
            <a:pPr lvl="1"/>
            <a:r>
              <a:rPr lang="en-US" dirty="0"/>
              <a:t>No voting rights but pay units</a:t>
            </a:r>
          </a:p>
          <a:p>
            <a:r>
              <a:rPr lang="en-US" dirty="0"/>
              <a:t>Chairs of Commissions and Affiliated Commissions</a:t>
            </a:r>
          </a:p>
          <a:p>
            <a:pPr lvl="1"/>
            <a:r>
              <a:rPr lang="en-US" dirty="0"/>
              <a:t>Voting rights</a:t>
            </a:r>
          </a:p>
          <a:p>
            <a:r>
              <a:rPr lang="en-US" dirty="0"/>
              <a:t>Official Observers</a:t>
            </a:r>
          </a:p>
          <a:p>
            <a:pPr lvl="1"/>
            <a:r>
              <a:rPr lang="en-US" dirty="0"/>
              <a:t>Strengthen our liaisons with regional physical societies and other international scientific organizations</a:t>
            </a:r>
          </a:p>
        </p:txBody>
      </p:sp>
      <p:sp>
        <p:nvSpPr>
          <p:cNvPr id="4" name="Espaço Reservado para Número de Slide 3">
            <a:extLst>
              <a:ext uri="{FF2B5EF4-FFF2-40B4-BE49-F238E27FC236}">
                <a16:creationId xmlns:a16="http://schemas.microsoft.com/office/drawing/2014/main" id="{5C48E724-632C-4D7D-A5B4-E5FF40EE3CE1}"/>
              </a:ext>
            </a:extLst>
          </p:cNvPr>
          <p:cNvSpPr>
            <a:spLocks noGrp="1"/>
          </p:cNvSpPr>
          <p:nvPr>
            <p:ph type="sldNum" sz="quarter" idx="12"/>
          </p:nvPr>
        </p:nvSpPr>
        <p:spPr/>
        <p:txBody>
          <a:bodyPr/>
          <a:lstStyle/>
          <a:p>
            <a:fld id="{E4AB0A34-8E59-AF4C-A10F-36CB6F86C9FB}" type="slidenum">
              <a:rPr lang="pt-BR" smtClean="0"/>
              <a:pPr/>
              <a:t>6</a:t>
            </a:fld>
            <a:endParaRPr lang="pt-BR"/>
          </a:p>
        </p:txBody>
      </p:sp>
    </p:spTree>
    <p:extLst>
      <p:ext uri="{BB962C8B-B14F-4D97-AF65-F5344CB8AC3E}">
        <p14:creationId xmlns:p14="http://schemas.microsoft.com/office/powerpoint/2010/main" val="3113822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E286D8C-8DD0-B3B3-4227-134C4B8312A8}"/>
              </a:ext>
            </a:extLst>
          </p:cNvPr>
          <p:cNvSpPr>
            <a:spLocks noGrp="1"/>
          </p:cNvSpPr>
          <p:nvPr>
            <p:ph type="title"/>
          </p:nvPr>
        </p:nvSpPr>
        <p:spPr/>
        <p:txBody>
          <a:bodyPr/>
          <a:lstStyle/>
          <a:p>
            <a:r>
              <a:rPr lang="en-US"/>
              <a:t>Executive Council</a:t>
            </a:r>
          </a:p>
        </p:txBody>
      </p:sp>
      <p:sp>
        <p:nvSpPr>
          <p:cNvPr id="3" name="Espaço Reservado para Conteúdo 2">
            <a:extLst>
              <a:ext uri="{FF2B5EF4-FFF2-40B4-BE49-F238E27FC236}">
                <a16:creationId xmlns:a16="http://schemas.microsoft.com/office/drawing/2014/main" id="{18514092-0436-654D-8E1C-EBBF2EEE2421}"/>
              </a:ext>
            </a:extLst>
          </p:cNvPr>
          <p:cNvSpPr>
            <a:spLocks noGrp="1"/>
          </p:cNvSpPr>
          <p:nvPr>
            <p:ph idx="1"/>
          </p:nvPr>
        </p:nvSpPr>
        <p:spPr/>
        <p:txBody>
          <a:bodyPr>
            <a:normAutofit fontScale="92500" lnSpcReduction="10000"/>
          </a:bodyPr>
          <a:lstStyle/>
          <a:p>
            <a:r>
              <a:rPr lang="en-US"/>
              <a:t>An Executive Council (the Council) oversees and administers the activities of the Union between General Assembly meetings</a:t>
            </a:r>
          </a:p>
          <a:p>
            <a:pPr lvl="1"/>
            <a:r>
              <a:rPr lang="en-US"/>
              <a:t>It normally meets at least once per year and every three years for the General Assembly.</a:t>
            </a:r>
          </a:p>
          <a:p>
            <a:r>
              <a:rPr lang="en-US"/>
              <a:t>The Council is composed of the President, President-Designate, ten Vice-Presidents, the Secretary-General and the Associate Secretary-General, all elected by the General Assembly, plus the immediate Past President</a:t>
            </a:r>
          </a:p>
          <a:p>
            <a:pPr lvl="1"/>
            <a:r>
              <a:rPr lang="en-US"/>
              <a:t>At least one of the members shall be from a developing country</a:t>
            </a:r>
          </a:p>
          <a:p>
            <a:pPr lvl="1"/>
            <a:r>
              <a:rPr lang="en-US"/>
              <a:t>The term of office of Councillors normally begins and ends at the end of each General Assembly</a:t>
            </a:r>
          </a:p>
          <a:p>
            <a:pPr lvl="1"/>
            <a:r>
              <a:rPr lang="en-US"/>
              <a:t>Five of the Vice-Presidents shall be elected at large and five Vice-Presidents shall be elected from among the Chairs of the Commissions. </a:t>
            </a:r>
          </a:p>
        </p:txBody>
      </p:sp>
      <p:sp>
        <p:nvSpPr>
          <p:cNvPr id="4" name="Espaço Reservado para Número de Slide 3">
            <a:extLst>
              <a:ext uri="{FF2B5EF4-FFF2-40B4-BE49-F238E27FC236}">
                <a16:creationId xmlns:a16="http://schemas.microsoft.com/office/drawing/2014/main" id="{E3ACE0D5-C70C-6698-CB32-1F64B08EA6AE}"/>
              </a:ext>
            </a:extLst>
          </p:cNvPr>
          <p:cNvSpPr>
            <a:spLocks noGrp="1"/>
          </p:cNvSpPr>
          <p:nvPr>
            <p:ph type="sldNum" sz="quarter" idx="12"/>
          </p:nvPr>
        </p:nvSpPr>
        <p:spPr/>
        <p:txBody>
          <a:bodyPr/>
          <a:lstStyle/>
          <a:p>
            <a:fld id="{E4AB0A34-8E59-AF4C-A10F-36CB6F86C9FB}" type="slidenum">
              <a:rPr lang="pt-BR" smtClean="0"/>
              <a:pPr/>
              <a:t>7</a:t>
            </a:fld>
            <a:endParaRPr lang="pt-BR"/>
          </a:p>
        </p:txBody>
      </p:sp>
    </p:spTree>
    <p:extLst>
      <p:ext uri="{BB962C8B-B14F-4D97-AF65-F5344CB8AC3E}">
        <p14:creationId xmlns:p14="http://schemas.microsoft.com/office/powerpoint/2010/main" val="15632252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8DC813-EDC5-8D67-CC1B-2C3F9E25EE44}"/>
              </a:ext>
            </a:extLst>
          </p:cNvPr>
          <p:cNvSpPr>
            <a:spLocks noGrp="1"/>
          </p:cNvSpPr>
          <p:nvPr>
            <p:ph type="title"/>
          </p:nvPr>
        </p:nvSpPr>
        <p:spPr/>
        <p:txBody>
          <a:bodyPr>
            <a:normAutofit/>
          </a:bodyPr>
          <a:lstStyle/>
          <a:p>
            <a:r>
              <a:rPr lang="en-US"/>
              <a:t>Commissions</a:t>
            </a:r>
          </a:p>
        </p:txBody>
      </p:sp>
      <p:sp>
        <p:nvSpPr>
          <p:cNvPr id="10" name="Espaço Reservado para Conteúdo 9">
            <a:extLst>
              <a:ext uri="{FF2B5EF4-FFF2-40B4-BE49-F238E27FC236}">
                <a16:creationId xmlns:a16="http://schemas.microsoft.com/office/drawing/2014/main" id="{E887C09A-CAFA-A461-A2EB-9A4DFAB33D0F}"/>
              </a:ext>
            </a:extLst>
          </p:cNvPr>
          <p:cNvSpPr>
            <a:spLocks noGrp="1"/>
          </p:cNvSpPr>
          <p:nvPr>
            <p:ph sz="half" idx="1"/>
          </p:nvPr>
        </p:nvSpPr>
        <p:spPr/>
        <p:txBody>
          <a:bodyPr>
            <a:normAutofit fontScale="85000" lnSpcReduction="20000"/>
          </a:bodyPr>
          <a:lstStyle/>
          <a:p>
            <a:r>
              <a:rPr lang="en-US"/>
              <a:t>C1: Policy &amp; Finance </a:t>
            </a:r>
          </a:p>
          <a:p>
            <a:r>
              <a:rPr lang="en-US"/>
              <a:t>C2: Symbols, Units, Nomenclature, Atomic Masses and Fundamental Constants</a:t>
            </a:r>
          </a:p>
          <a:p>
            <a:r>
              <a:rPr lang="en-US"/>
              <a:t>C3: Statistical Physics</a:t>
            </a:r>
          </a:p>
          <a:p>
            <a:r>
              <a:rPr lang="en-US" b="1"/>
              <a:t>C4: Astroparticle Physics</a:t>
            </a:r>
          </a:p>
          <a:p>
            <a:r>
              <a:rPr lang="en-US"/>
              <a:t>C5: Low Temperature Physics</a:t>
            </a:r>
          </a:p>
          <a:p>
            <a:r>
              <a:rPr lang="en-US"/>
              <a:t>C6: Biological Physics</a:t>
            </a:r>
          </a:p>
          <a:p>
            <a:r>
              <a:rPr lang="en-US"/>
              <a:t>C8: Semiconductors</a:t>
            </a:r>
          </a:p>
          <a:p>
            <a:r>
              <a:rPr lang="en-US"/>
              <a:t>C9: Magnetism</a:t>
            </a:r>
          </a:p>
          <a:p>
            <a:r>
              <a:rPr lang="en-US"/>
              <a:t>C10: Structure and Dynamics of Condensed Matter</a:t>
            </a:r>
          </a:p>
        </p:txBody>
      </p:sp>
      <p:sp>
        <p:nvSpPr>
          <p:cNvPr id="11" name="Espaço Reservado para Conteúdo 10">
            <a:extLst>
              <a:ext uri="{FF2B5EF4-FFF2-40B4-BE49-F238E27FC236}">
                <a16:creationId xmlns:a16="http://schemas.microsoft.com/office/drawing/2014/main" id="{AE2B9246-5295-46BE-0BCF-7D3C0C2A7D2B}"/>
              </a:ext>
            </a:extLst>
          </p:cNvPr>
          <p:cNvSpPr>
            <a:spLocks noGrp="1"/>
          </p:cNvSpPr>
          <p:nvPr>
            <p:ph sz="half" idx="2"/>
          </p:nvPr>
        </p:nvSpPr>
        <p:spPr/>
        <p:txBody>
          <a:bodyPr>
            <a:normAutofit fontScale="85000" lnSpcReduction="20000"/>
          </a:bodyPr>
          <a:lstStyle/>
          <a:p>
            <a:r>
              <a:rPr lang="pt-BR" b="1" u="sng" dirty="0"/>
              <a:t>C11: </a:t>
            </a:r>
            <a:r>
              <a:rPr lang="pt-BR" b="1" u="sng" dirty="0" err="1"/>
              <a:t>Particles</a:t>
            </a:r>
            <a:r>
              <a:rPr lang="pt-BR" b="1" u="sng" dirty="0"/>
              <a:t> </a:t>
            </a:r>
            <a:r>
              <a:rPr lang="pt-BR" b="1" u="sng" dirty="0" err="1"/>
              <a:t>and</a:t>
            </a:r>
            <a:r>
              <a:rPr lang="pt-BR" b="1" u="sng" dirty="0"/>
              <a:t> Fields</a:t>
            </a:r>
          </a:p>
          <a:p>
            <a:r>
              <a:rPr lang="pt-BR" b="1" dirty="0"/>
              <a:t>C12: Nuclear </a:t>
            </a:r>
            <a:r>
              <a:rPr lang="pt-BR" b="1" dirty="0" err="1"/>
              <a:t>Physics</a:t>
            </a:r>
            <a:endParaRPr lang="pt-BR" b="1" dirty="0"/>
          </a:p>
          <a:p>
            <a:r>
              <a:rPr lang="pt-BR" b="1" dirty="0"/>
              <a:t>C13: </a:t>
            </a:r>
            <a:r>
              <a:rPr lang="pt-BR" b="1" dirty="0" err="1"/>
              <a:t>Physics</a:t>
            </a:r>
            <a:r>
              <a:rPr lang="pt-BR" b="1" dirty="0"/>
              <a:t> for </a:t>
            </a:r>
            <a:r>
              <a:rPr lang="pt-BR" b="1" dirty="0" err="1"/>
              <a:t>Development</a:t>
            </a:r>
            <a:endParaRPr lang="pt-BR" b="1" dirty="0"/>
          </a:p>
          <a:p>
            <a:r>
              <a:rPr lang="pt-BR" b="1" dirty="0"/>
              <a:t>C14: </a:t>
            </a:r>
            <a:r>
              <a:rPr lang="pt-BR" b="1" dirty="0" err="1"/>
              <a:t>Physics</a:t>
            </a:r>
            <a:r>
              <a:rPr lang="pt-BR" b="1" dirty="0"/>
              <a:t> </a:t>
            </a:r>
            <a:r>
              <a:rPr lang="pt-BR" b="1" dirty="0" err="1"/>
              <a:t>Education</a:t>
            </a:r>
            <a:endParaRPr lang="pt-BR" b="1" dirty="0"/>
          </a:p>
          <a:p>
            <a:r>
              <a:rPr lang="pt-BR" dirty="0"/>
              <a:t>C15: </a:t>
            </a:r>
            <a:r>
              <a:rPr lang="pt-BR" dirty="0" err="1"/>
              <a:t>Atomic</a:t>
            </a:r>
            <a:r>
              <a:rPr lang="pt-BR" dirty="0"/>
              <a:t>, Molecular, </a:t>
            </a:r>
            <a:r>
              <a:rPr lang="pt-BR" dirty="0" err="1"/>
              <a:t>and</a:t>
            </a:r>
            <a:r>
              <a:rPr lang="pt-BR" dirty="0"/>
              <a:t> </a:t>
            </a:r>
            <a:r>
              <a:rPr lang="pt-BR" dirty="0" err="1"/>
              <a:t>Optical</a:t>
            </a:r>
            <a:r>
              <a:rPr lang="pt-BR" dirty="0"/>
              <a:t> </a:t>
            </a:r>
            <a:r>
              <a:rPr lang="pt-BR" dirty="0" err="1"/>
              <a:t>Physics</a:t>
            </a:r>
            <a:endParaRPr lang="pt-BR" dirty="0"/>
          </a:p>
          <a:p>
            <a:r>
              <a:rPr lang="pt-BR" dirty="0"/>
              <a:t>C16: Plasma </a:t>
            </a:r>
            <a:r>
              <a:rPr lang="pt-BR" dirty="0" err="1"/>
              <a:t>Physics</a:t>
            </a:r>
            <a:endParaRPr lang="pt-BR" dirty="0"/>
          </a:p>
          <a:p>
            <a:r>
              <a:rPr lang="pt-BR" dirty="0"/>
              <a:t>C17: Laser </a:t>
            </a:r>
            <a:r>
              <a:rPr lang="pt-BR" dirty="0" err="1"/>
              <a:t>Physics</a:t>
            </a:r>
            <a:r>
              <a:rPr lang="pt-BR" dirty="0"/>
              <a:t> </a:t>
            </a:r>
            <a:r>
              <a:rPr lang="pt-BR" dirty="0" err="1"/>
              <a:t>and</a:t>
            </a:r>
            <a:r>
              <a:rPr lang="pt-BR" dirty="0"/>
              <a:t> </a:t>
            </a:r>
            <a:r>
              <a:rPr lang="pt-BR" dirty="0" err="1"/>
              <a:t>Photonics</a:t>
            </a:r>
            <a:endParaRPr lang="pt-BR" dirty="0"/>
          </a:p>
          <a:p>
            <a:r>
              <a:rPr lang="pt-BR" dirty="0"/>
              <a:t>C18: </a:t>
            </a:r>
            <a:r>
              <a:rPr lang="pt-BR" dirty="0" err="1"/>
              <a:t>Mathematical</a:t>
            </a:r>
            <a:r>
              <a:rPr lang="pt-BR" dirty="0"/>
              <a:t> </a:t>
            </a:r>
            <a:r>
              <a:rPr lang="pt-BR" dirty="0" err="1"/>
              <a:t>Physics</a:t>
            </a:r>
            <a:endParaRPr lang="pt-BR" dirty="0"/>
          </a:p>
          <a:p>
            <a:r>
              <a:rPr lang="pt-BR" dirty="0"/>
              <a:t>C19: </a:t>
            </a:r>
            <a:r>
              <a:rPr lang="pt-BR" dirty="0" err="1"/>
              <a:t>Astrophysics</a:t>
            </a:r>
            <a:endParaRPr lang="pt-BR" dirty="0"/>
          </a:p>
          <a:p>
            <a:r>
              <a:rPr lang="pt-BR" b="1" dirty="0"/>
              <a:t>C20: </a:t>
            </a:r>
            <a:r>
              <a:rPr lang="pt-BR" b="1" dirty="0" err="1"/>
              <a:t>Computational</a:t>
            </a:r>
            <a:r>
              <a:rPr lang="pt-BR" b="1" dirty="0"/>
              <a:t> </a:t>
            </a:r>
            <a:r>
              <a:rPr lang="pt-BR" b="1" dirty="0" err="1"/>
              <a:t>Physics</a:t>
            </a:r>
            <a:endParaRPr lang="pt-BR" b="1" dirty="0"/>
          </a:p>
        </p:txBody>
      </p:sp>
      <p:sp>
        <p:nvSpPr>
          <p:cNvPr id="4" name="Espaço Reservado para Número de Slide 3">
            <a:extLst>
              <a:ext uri="{FF2B5EF4-FFF2-40B4-BE49-F238E27FC236}">
                <a16:creationId xmlns:a16="http://schemas.microsoft.com/office/drawing/2014/main" id="{5C48E724-632C-4D7D-A5B4-E5FF40EE3CE1}"/>
              </a:ext>
            </a:extLst>
          </p:cNvPr>
          <p:cNvSpPr>
            <a:spLocks noGrp="1"/>
          </p:cNvSpPr>
          <p:nvPr>
            <p:ph type="sldNum" sz="quarter" idx="12"/>
          </p:nvPr>
        </p:nvSpPr>
        <p:spPr/>
        <p:txBody>
          <a:bodyPr/>
          <a:lstStyle/>
          <a:p>
            <a:fld id="{E4AB0A34-8E59-AF4C-A10F-36CB6F86C9FB}" type="slidenum">
              <a:rPr lang="pt-BR" smtClean="0"/>
              <a:pPr/>
              <a:t>8</a:t>
            </a:fld>
            <a:endParaRPr lang="pt-BR"/>
          </a:p>
        </p:txBody>
      </p:sp>
    </p:spTree>
    <p:extLst>
      <p:ext uri="{BB962C8B-B14F-4D97-AF65-F5344CB8AC3E}">
        <p14:creationId xmlns:p14="http://schemas.microsoft.com/office/powerpoint/2010/main" val="28962017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8DC813-EDC5-8D67-CC1B-2C3F9E25EE44}"/>
              </a:ext>
            </a:extLst>
          </p:cNvPr>
          <p:cNvSpPr>
            <a:spLocks noGrp="1"/>
          </p:cNvSpPr>
          <p:nvPr>
            <p:ph type="title"/>
          </p:nvPr>
        </p:nvSpPr>
        <p:spPr/>
        <p:txBody>
          <a:bodyPr>
            <a:normAutofit/>
          </a:bodyPr>
          <a:lstStyle/>
          <a:p>
            <a:r>
              <a:rPr lang="en-US"/>
              <a:t>Affiliated Commissions</a:t>
            </a:r>
          </a:p>
        </p:txBody>
      </p:sp>
      <p:sp>
        <p:nvSpPr>
          <p:cNvPr id="10" name="Espaço Reservado para Conteúdo 9">
            <a:extLst>
              <a:ext uri="{FF2B5EF4-FFF2-40B4-BE49-F238E27FC236}">
                <a16:creationId xmlns:a16="http://schemas.microsoft.com/office/drawing/2014/main" id="{E887C09A-CAFA-A461-A2EB-9A4DFAB33D0F}"/>
              </a:ext>
            </a:extLst>
          </p:cNvPr>
          <p:cNvSpPr>
            <a:spLocks noGrp="1"/>
          </p:cNvSpPr>
          <p:nvPr>
            <p:ph idx="1"/>
          </p:nvPr>
        </p:nvSpPr>
        <p:spPr/>
        <p:txBody>
          <a:bodyPr>
            <a:normAutofit/>
          </a:bodyPr>
          <a:lstStyle/>
          <a:p>
            <a:r>
              <a:rPr lang="en-US"/>
              <a:t>AC1: International Commission for Optics</a:t>
            </a:r>
          </a:p>
          <a:p>
            <a:r>
              <a:rPr lang="en-US"/>
              <a:t>AC2: Iternationnal Commission on General Relativity and Gravitation</a:t>
            </a:r>
          </a:p>
          <a:p>
            <a:r>
              <a:rPr lang="en-US"/>
              <a:t>AC3: International Commission for Acoustics</a:t>
            </a:r>
          </a:p>
          <a:p>
            <a:r>
              <a:rPr lang="en-US"/>
              <a:t>AC4: International Commission on Medical Physics </a:t>
            </a:r>
          </a:p>
          <a:p>
            <a:r>
              <a:rPr lang="en-US"/>
              <a:t>AC5: Affiliated Commission of Physics Students </a:t>
            </a:r>
          </a:p>
          <a:p>
            <a:r>
              <a:rPr lang="en-US"/>
              <a:t>AC6: Affiliated Commission on the History and Philosophy of Physics</a:t>
            </a:r>
          </a:p>
        </p:txBody>
      </p:sp>
      <p:sp>
        <p:nvSpPr>
          <p:cNvPr id="4" name="Espaço Reservado para Número de Slide 3">
            <a:extLst>
              <a:ext uri="{FF2B5EF4-FFF2-40B4-BE49-F238E27FC236}">
                <a16:creationId xmlns:a16="http://schemas.microsoft.com/office/drawing/2014/main" id="{5C48E724-632C-4D7D-A5B4-E5FF40EE3CE1}"/>
              </a:ext>
            </a:extLst>
          </p:cNvPr>
          <p:cNvSpPr>
            <a:spLocks noGrp="1"/>
          </p:cNvSpPr>
          <p:nvPr>
            <p:ph type="sldNum" sz="quarter" idx="12"/>
          </p:nvPr>
        </p:nvSpPr>
        <p:spPr/>
        <p:txBody>
          <a:bodyPr/>
          <a:lstStyle/>
          <a:p>
            <a:fld id="{E4AB0A34-8E59-AF4C-A10F-36CB6F86C9FB}" type="slidenum">
              <a:rPr lang="pt-BR" smtClean="0"/>
              <a:pPr/>
              <a:t>9</a:t>
            </a:fld>
            <a:endParaRPr lang="pt-BR"/>
          </a:p>
        </p:txBody>
      </p:sp>
    </p:spTree>
    <p:extLst>
      <p:ext uri="{BB962C8B-B14F-4D97-AF65-F5344CB8AC3E}">
        <p14:creationId xmlns:p14="http://schemas.microsoft.com/office/powerpoint/2010/main" val="3818672059"/>
      </p:ext>
    </p:extLst>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o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apresentacao ifusp 16-9</Template>
  <TotalTime>2375</TotalTime>
  <Words>2909</Words>
  <Application>Microsoft Macintosh PowerPoint</Application>
  <PresentationFormat>Apresentação na tela (16:9)</PresentationFormat>
  <Paragraphs>327</Paragraphs>
  <Slides>32</Slides>
  <Notes>0</Notes>
  <HiddenSlides>0</HiddenSlides>
  <MMClips>0</MMClips>
  <ScaleCrop>false</ScaleCrop>
  <HeadingPairs>
    <vt:vector size="6" baseType="variant">
      <vt:variant>
        <vt:lpstr>Fontes usadas</vt:lpstr>
      </vt:variant>
      <vt:variant>
        <vt:i4>3</vt:i4>
      </vt:variant>
      <vt:variant>
        <vt:lpstr>Tema</vt:lpstr>
      </vt:variant>
      <vt:variant>
        <vt:i4>1</vt:i4>
      </vt:variant>
      <vt:variant>
        <vt:lpstr>Títulos de slides</vt:lpstr>
      </vt:variant>
      <vt:variant>
        <vt:i4>32</vt:i4>
      </vt:variant>
    </vt:vector>
  </HeadingPairs>
  <TitlesOfParts>
    <vt:vector size="36" baseType="lpstr">
      <vt:lpstr>Arial</vt:lpstr>
      <vt:lpstr>Calibri</vt:lpstr>
      <vt:lpstr>Optima</vt:lpstr>
      <vt:lpstr>Tema do Office</vt:lpstr>
      <vt:lpstr>IUPAP - Commission 11 Particles and Fields</vt:lpstr>
      <vt:lpstr>International Union of Pure and Applied Physics</vt:lpstr>
      <vt:lpstr>Members</vt:lpstr>
      <vt:lpstr>Members</vt:lpstr>
      <vt:lpstr>Internal Organization</vt:lpstr>
      <vt:lpstr>General Assembly</vt:lpstr>
      <vt:lpstr>Executive Council</vt:lpstr>
      <vt:lpstr>Commissions</vt:lpstr>
      <vt:lpstr>Affiliated Commissions</vt:lpstr>
      <vt:lpstr>Working Groups</vt:lpstr>
      <vt:lpstr>IUPAP Aims</vt:lpstr>
      <vt:lpstr>IUPAP Aims</vt:lpstr>
      <vt:lpstr>C11 - Mission</vt:lpstr>
      <vt:lpstr>C11 - Mission</vt:lpstr>
      <vt:lpstr>C11 - Members</vt:lpstr>
      <vt:lpstr>What is expected from the people serving on the various structures of IUPAP?</vt:lpstr>
      <vt:lpstr>C11 - Proposed Organization for this mandate</vt:lpstr>
      <vt:lpstr>C11 - Responsibilities</vt:lpstr>
      <vt:lpstr>C11 - Responsibilities Conferences: Categories</vt:lpstr>
      <vt:lpstr>C11 - Responsibilities Conferences: Selection Criteria</vt:lpstr>
      <vt:lpstr>C11 - Responsibilities Conferences: Selection Criteria</vt:lpstr>
      <vt:lpstr>C11 - Responsibilities Conferences: Rules</vt:lpstr>
      <vt:lpstr>C11 - Responsibilities Conferences: C11 (2025)</vt:lpstr>
      <vt:lpstr>C11 - Responsibilities Conferences: C11 (beyond 2025)</vt:lpstr>
      <vt:lpstr>C11 - Responsibilities  Awards</vt:lpstr>
      <vt:lpstr>C11 - Responsibilities</vt:lpstr>
      <vt:lpstr>C11 - Responsibilities</vt:lpstr>
      <vt:lpstr>C11 - Responsibilities</vt:lpstr>
      <vt:lpstr>C11 - Responsibilities</vt:lpstr>
      <vt:lpstr>C11 - First demands to discuss</vt:lpstr>
      <vt:lpstr>C11 - First demands to discuss</vt:lpstr>
      <vt:lpstr>Final Considerations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Marcelo Munhoz</dc:creator>
  <cp:lastModifiedBy>Marcelo Munhoz</cp:lastModifiedBy>
  <cp:revision>21</cp:revision>
  <dcterms:created xsi:type="dcterms:W3CDTF">2023-09-26T22:04:44Z</dcterms:created>
  <dcterms:modified xsi:type="dcterms:W3CDTF">2025-01-25T15:02:40Z</dcterms:modified>
</cp:coreProperties>
</file>